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28_3EBC4982.xml" ContentType="application/vnd.ms-powerpoint.comments+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7"/>
    <p:sldMasterId id="2147483648" r:id="rId8"/>
  </p:sldMasterIdLst>
  <p:notesMasterIdLst>
    <p:notesMasterId r:id="rId37"/>
  </p:notesMasterIdLst>
  <p:sldIdLst>
    <p:sldId id="256" r:id="rId9"/>
    <p:sldId id="257" r:id="rId10"/>
    <p:sldId id="269" r:id="rId11"/>
    <p:sldId id="270" r:id="rId12"/>
    <p:sldId id="259" r:id="rId13"/>
    <p:sldId id="260" r:id="rId14"/>
    <p:sldId id="266" r:id="rId15"/>
    <p:sldId id="267" r:id="rId16"/>
    <p:sldId id="262" r:id="rId17"/>
    <p:sldId id="286" r:id="rId18"/>
    <p:sldId id="263" r:id="rId19"/>
    <p:sldId id="264" r:id="rId20"/>
    <p:sldId id="265" r:id="rId21"/>
    <p:sldId id="271" r:id="rId22"/>
    <p:sldId id="272" r:id="rId23"/>
    <p:sldId id="273" r:id="rId24"/>
    <p:sldId id="296" r:id="rId25"/>
    <p:sldId id="295" r:id="rId26"/>
    <p:sldId id="294" r:id="rId27"/>
    <p:sldId id="293" r:id="rId28"/>
    <p:sldId id="297" r:id="rId29"/>
    <p:sldId id="290" r:id="rId30"/>
    <p:sldId id="278" r:id="rId31"/>
    <p:sldId id="279" r:id="rId32"/>
    <p:sldId id="280" r:id="rId33"/>
    <p:sldId id="285" r:id="rId34"/>
    <p:sldId id="282" r:id="rId35"/>
    <p:sldId id="283" r:id="rId36"/>
  </p:sldIdLst>
  <p:sldSz cx="12192000" cy="6858000"/>
  <p:notesSz cx="6858000" cy="9144000"/>
  <p:embeddedFontLst>
    <p:embeddedFont>
      <p:font typeface="Quattrocento Sans" panose="020B0502050000020003" pitchFamily="34"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97">
          <p15:clr>
            <a:srgbClr val="9AA0A6"/>
          </p15:clr>
        </p15:guide>
        <p15:guide id="2" orient="horz" pos="567">
          <p15:clr>
            <a:srgbClr val="9AA0A6"/>
          </p15:clr>
        </p15:guide>
        <p15:guide id="3" orient="horz" pos="3912">
          <p15:clr>
            <a:srgbClr val="9AA0A6"/>
          </p15:clr>
        </p15:guide>
        <p15:guide id="4" orient="horz" pos="411">
          <p15:clr>
            <a:srgbClr val="9AA0A6"/>
          </p15:clr>
        </p15:guide>
        <p15:guide id="5" pos="3469">
          <p15:clr>
            <a:srgbClr val="9AA0A6"/>
          </p15:clr>
        </p15:guide>
        <p15:guide id="6" pos="3264">
          <p15:clr>
            <a:srgbClr val="9AA0A6"/>
          </p15:clr>
        </p15:guide>
        <p15:guide id="7" pos="7257">
          <p15:clr>
            <a:srgbClr val="9AA0A6"/>
          </p15:clr>
        </p15:guide>
        <p15:guide id="8" orient="horz" pos="820">
          <p15:clr>
            <a:srgbClr val="9AA0A6"/>
          </p15:clr>
        </p15:guide>
        <p15:guide id="9" pos="3621">
          <p15:clr>
            <a:srgbClr val="9AA0A6"/>
          </p15:clr>
        </p15:guide>
        <p15:guide id="10" orient="horz" pos="3760">
          <p15:clr>
            <a:srgbClr val="9AA0A6"/>
          </p15:clr>
        </p15:guide>
        <p15:guide id="11" orient="horz" pos="1072">
          <p15:clr>
            <a:srgbClr val="9AA0A6"/>
          </p15:clr>
        </p15:guide>
        <p15:guide id="12" orient="horz" pos="4141">
          <p15:clr>
            <a:srgbClr val="9AA0A6"/>
          </p15:clr>
        </p15:guide>
        <p15:guide id="13" pos="7394">
          <p15:clr>
            <a:srgbClr val="9AA0A6"/>
          </p15:clr>
        </p15:guide>
        <p15:guide id="14" pos="3840">
          <p15:clr>
            <a:srgbClr val="9AA0A6"/>
          </p15:clr>
        </p15:guide>
        <p15:guide id="15" orient="horz" pos="4108">
          <p15:clr>
            <a:srgbClr val="A4A3A4"/>
          </p15:clr>
        </p15:guide>
        <p15:guide id="16" orient="horz" pos="3485">
          <p15:clr>
            <a:srgbClr val="A4A3A4"/>
          </p15:clr>
        </p15:guide>
        <p15:guide id="17" orient="horz" pos="1428">
          <p15:clr>
            <a:srgbClr val="A4A3A4"/>
          </p15:clr>
        </p15:guide>
        <p15:guide id="18" orient="horz" pos="1061">
          <p15:clr>
            <a:srgbClr val="A4A3A4"/>
          </p15:clr>
        </p15:guide>
        <p15:guide id="19" orient="horz" pos="3668">
          <p15:clr>
            <a:srgbClr val="A4A3A4"/>
          </p15:clr>
        </p15:guide>
        <p15:guide id="20" orient="horz" pos="573">
          <p15:clr>
            <a:srgbClr val="A4A3A4"/>
          </p15:clr>
        </p15:guide>
        <p15:guide id="21" pos="7353">
          <p15:clr>
            <a:srgbClr val="A4A3A4"/>
          </p15:clr>
        </p15:guide>
        <p15:guide id="22" pos="406">
          <p15:clr>
            <a:srgbClr val="A4A3A4"/>
          </p15:clr>
        </p15:guide>
        <p15:guide id="23" pos="2812">
          <p15:clr>
            <a:srgbClr val="A4A3A4"/>
          </p15:clr>
        </p15:guide>
        <p15:guide id="24" pos="7084">
          <p15:clr>
            <a:srgbClr val="A4A3A4"/>
          </p15:clr>
        </p15:guide>
        <p15:guide id="25" pos="370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814DAE-C401-7877-D92D-580F49C799CE}" name="Rasha Al-Ardi" initials="RA" userId="S::ralardi@unicef.org::3e350198-36bc-4347-8014-8d374940723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DCB39"/>
    <a:srgbClr val="8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DE103-8AEA-7440-9F38-5F6716C0F291}" v="29" dt="2022-12-05T12:02:27.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8" autoAdjust="0"/>
    <p:restoredTop sz="96400" autoAdjust="0"/>
  </p:normalViewPr>
  <p:slideViewPr>
    <p:cSldViewPr snapToGrid="0" snapToObjects="1">
      <p:cViewPr varScale="1">
        <p:scale>
          <a:sx n="113" d="100"/>
          <a:sy n="113" d="100"/>
        </p:scale>
        <p:origin x="720" y="184"/>
      </p:cViewPr>
      <p:guideLst>
        <p:guide pos="397"/>
        <p:guide orient="horz" pos="567"/>
        <p:guide orient="horz" pos="3912"/>
        <p:guide orient="horz" pos="411"/>
        <p:guide pos="3469"/>
        <p:guide pos="3264"/>
        <p:guide pos="7257"/>
        <p:guide orient="horz" pos="820"/>
        <p:guide pos="3621"/>
        <p:guide orient="horz" pos="3760"/>
        <p:guide orient="horz" pos="1072"/>
        <p:guide orient="horz" pos="4141"/>
        <p:guide pos="7394"/>
        <p:guide pos="3840"/>
        <p:guide orient="horz" pos="4108"/>
        <p:guide orient="horz" pos="3485"/>
        <p:guide orient="horz" pos="1428"/>
        <p:guide orient="horz" pos="1061"/>
        <p:guide orient="horz" pos="3668"/>
        <p:guide orient="horz" pos="573"/>
        <p:guide pos="7353"/>
        <p:guide pos="406"/>
        <p:guide pos="2812"/>
        <p:guide pos="7084"/>
        <p:guide pos="3701"/>
      </p:guideLst>
    </p:cSldViewPr>
  </p:slideViewPr>
  <p:outlineViewPr>
    <p:cViewPr>
      <p:scale>
        <a:sx n="33" d="100"/>
        <a:sy n="33" d="100"/>
      </p:scale>
      <p:origin x="0" y="18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2.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5.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Master" Target="slideMasters/slideMaster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customXml" Target="../customXml/item6.xml"/></Relationships>
</file>

<file path=ppt/comments/modernComment_128_3EBC4982.xml><?xml version="1.0" encoding="utf-8"?>
<p188:cmLst xmlns:a="http://schemas.openxmlformats.org/drawingml/2006/main" xmlns:r="http://schemas.openxmlformats.org/officeDocument/2006/relationships" xmlns:p188="http://schemas.microsoft.com/office/powerpoint/2018/8/main">
  <p188:cm id="{E0FFAB9C-1CE9-4974-8D32-9E5552CCF862}" authorId="{0C814DAE-C401-7877-D92D-580F49C799CE}" status="resolved" created="2022-11-24T19:55:51.878" complete="100000">
    <ac:txMkLst xmlns:ac="http://schemas.microsoft.com/office/drawing/2013/main/command">
      <pc:docMk xmlns:pc="http://schemas.microsoft.com/office/powerpoint/2013/main/command"/>
      <pc:sldMk xmlns:pc="http://schemas.microsoft.com/office/powerpoint/2013/main/command" cId="1052526978" sldId="296"/>
      <ac:spMk id="19" creationId="{3313F9D0-8B4E-D7E0-2A0B-9037B240615D}"/>
      <ac:txMk cp="122" len="47">
        <ac:context len="440" hash="693601546"/>
      </ac:txMk>
    </ac:txMkLst>
    <p188:pos x="2531806" y="2179483"/>
    <p188:txBody>
      <a:bodyPr/>
      <a:lstStyle/>
      <a:p>
        <a:r>
          <a:rPr lang="en-US"/>
          <a:t>I have added the NNGOs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29999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99761492c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899761492c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254" name="Google Shape;254;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800"/>
          </a:p>
        </p:txBody>
      </p:sp>
      <p:sp>
        <p:nvSpPr>
          <p:cNvPr id="256" name="Google Shape;256;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267" name="Google Shape;267;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b="0" i="0" u="none" strike="noStrike">
              <a:solidFill>
                <a:schemeClr val="dk1"/>
              </a:solidFill>
              <a:latin typeface="Arial"/>
              <a:ea typeface="Arial"/>
              <a:cs typeface="Arial"/>
              <a:sym typeface="Arial"/>
            </a:endParaRPr>
          </a:p>
        </p:txBody>
      </p:sp>
      <p:sp>
        <p:nvSpPr>
          <p:cNvPr id="269" name="Google Shape;269;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Cluster members have to abide to humanitarian principles</a:t>
            </a:r>
            <a:endParaRPr/>
          </a:p>
          <a:p>
            <a:pPr marL="0" lvl="0" indent="0" algn="l" rtl="0">
              <a:spcBef>
                <a:spcPts val="0"/>
              </a:spcBef>
              <a:spcAft>
                <a:spcPts val="0"/>
              </a:spcAft>
              <a:buNone/>
            </a:pPr>
            <a:endParaRPr/>
          </a:p>
          <a:p>
            <a:pPr marL="0" lvl="0" indent="0" algn="l" rtl="0">
              <a:spcBef>
                <a:spcPts val="0"/>
              </a:spcBef>
              <a:spcAft>
                <a:spcPts val="0"/>
              </a:spcAft>
              <a:buNone/>
            </a:pPr>
            <a:r>
              <a:rPr lang="en-GB"/>
              <a:t>Humanity </a:t>
            </a:r>
            <a:endParaRPr/>
          </a:p>
          <a:p>
            <a:pPr marL="0" lvl="0" indent="0" algn="l" rtl="0">
              <a:spcBef>
                <a:spcPts val="0"/>
              </a:spcBef>
              <a:spcAft>
                <a:spcPts val="0"/>
              </a:spcAft>
              <a:buNone/>
            </a:pPr>
            <a:r>
              <a:rPr lang="en-GB"/>
              <a:t>Human suffering must be addressed wherever it is found. The purpose of humanitarian action is to protect life and health and ensure respect for human beings. </a:t>
            </a:r>
            <a:endParaRPr/>
          </a:p>
          <a:p>
            <a:pPr marL="0" lvl="0" indent="0" algn="l" rtl="0">
              <a:spcBef>
                <a:spcPts val="0"/>
              </a:spcBef>
              <a:spcAft>
                <a:spcPts val="0"/>
              </a:spcAft>
              <a:buNone/>
            </a:pPr>
            <a:endParaRPr/>
          </a:p>
          <a:p>
            <a:pPr marL="0" lvl="0" indent="0" algn="l" rtl="0">
              <a:spcBef>
                <a:spcPts val="0"/>
              </a:spcBef>
              <a:spcAft>
                <a:spcPts val="0"/>
              </a:spcAft>
              <a:buNone/>
            </a:pPr>
            <a:r>
              <a:rPr lang="en-GB"/>
              <a:t>Impartiality</a:t>
            </a:r>
            <a:endParaRPr/>
          </a:p>
          <a:p>
            <a:pPr marL="0" lvl="0" indent="0" algn="l" rtl="0">
              <a:spcBef>
                <a:spcPts val="0"/>
              </a:spcBef>
              <a:spcAft>
                <a:spcPts val="0"/>
              </a:spcAft>
              <a:buNone/>
            </a:pPr>
            <a:r>
              <a:rPr lang="en-GB"/>
              <a:t>Humanitarian actors must not take sides in hostilities or engage in controversies of a political, racial, religious or ideological nature. </a:t>
            </a:r>
            <a:endParaRPr/>
          </a:p>
          <a:p>
            <a:pPr marL="0" lvl="0" indent="0" algn="l" rtl="0">
              <a:spcBef>
                <a:spcPts val="0"/>
              </a:spcBef>
              <a:spcAft>
                <a:spcPts val="0"/>
              </a:spcAft>
              <a:buNone/>
            </a:pPr>
            <a:endParaRPr/>
          </a:p>
          <a:p>
            <a:pPr marL="0" lvl="0" indent="0" algn="l" rtl="0">
              <a:spcBef>
                <a:spcPts val="0"/>
              </a:spcBef>
              <a:spcAft>
                <a:spcPts val="0"/>
              </a:spcAft>
              <a:buNone/>
            </a:pPr>
            <a:r>
              <a:rPr lang="en-GB"/>
              <a:t>Neutrality</a:t>
            </a:r>
            <a:endParaRPr/>
          </a:p>
          <a:p>
            <a:pPr marL="0" lvl="0" indent="0" algn="l" rtl="0">
              <a:spcBef>
                <a:spcPts val="0"/>
              </a:spcBef>
              <a:spcAft>
                <a:spcPts val="0"/>
              </a:spcAft>
              <a:buNone/>
            </a:pPr>
            <a:r>
              <a:rPr lang="en-GB"/>
              <a:t>Humanitarian action must be carried out on the basis of need alone, giving priority to the most urgent cases of distress and making no distinctions on the basis of nationality, race, gender, religious belief, class or political opinions. </a:t>
            </a:r>
            <a:endParaRPr/>
          </a:p>
          <a:p>
            <a:pPr marL="0" lvl="0" indent="0" algn="l" rtl="0">
              <a:spcBef>
                <a:spcPts val="0"/>
              </a:spcBef>
              <a:spcAft>
                <a:spcPts val="0"/>
              </a:spcAft>
              <a:buNone/>
            </a:pPr>
            <a:endParaRPr/>
          </a:p>
          <a:p>
            <a:pPr marL="0" lvl="0" indent="0" algn="l" rtl="0">
              <a:spcBef>
                <a:spcPts val="0"/>
              </a:spcBef>
              <a:spcAft>
                <a:spcPts val="0"/>
              </a:spcAft>
              <a:buNone/>
            </a:pPr>
            <a:r>
              <a:rPr lang="en-GB"/>
              <a:t>Independence</a:t>
            </a:r>
            <a:endParaRPr/>
          </a:p>
          <a:p>
            <a:pPr marL="0" lvl="0" indent="0" algn="l" rtl="0">
              <a:spcBef>
                <a:spcPts val="0"/>
              </a:spcBef>
              <a:spcAft>
                <a:spcPts val="0"/>
              </a:spcAft>
              <a:buNone/>
            </a:pPr>
            <a:r>
              <a:rPr lang="en-GB"/>
              <a:t>Humanitarian action must be autonomous from the political, economic, military or other objectives that any actor may hold with regard to areas where humanitarian action is being implemented.</a:t>
            </a:r>
            <a:endParaRPr/>
          </a:p>
        </p:txBody>
      </p:sp>
      <p:sp>
        <p:nvSpPr>
          <p:cNvPr id="283" name="Google Shape;28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Equality requires mutual respect between members of the partnership irrespective of size and power. The participants must respect each other's mandates, obligations and independence and recognize each other's constraints and commitments. Mutual respect must not preclude organizations from engaging in constructive dissent.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Transparency is achieved through dialogue (on equal footing), with an emphasis on early consultations and early sharing of information. Communications and transparency, including financial transparency, increase the level of trust among organizations.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Result-oriented approach Effective humanitarian action must be reality-based and action-oriented. This requires result-oriented coordination based on effective capabilities and concrete operational capacities.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Responsibility Humanitarian organizations have an ethical obligation to each other to accomplish their tasks responsibly, with integrity and in a relevant and appropriate way. They must make sure they commit to activities only when they have the means, competencies, skills, and capacity to deliver on their commitments. Decisive and robust prevention of abuses committed by humanitarians must also be a constant effort.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Complementarity The diversity of the humanitarian community is an asset if we build on our comparative advantages and complement each other’s contributions. Local capacity is one of the main assets to enhance and on which to build. Whenever possible, humanitarian organizations should strive to make it an integral part in emergency response. Language and cultural barriers must be overcome. </a:t>
            </a:r>
            <a:endParaRPr dirty="0"/>
          </a:p>
        </p:txBody>
      </p:sp>
      <p:sp>
        <p:nvSpPr>
          <p:cNvPr id="298" name="Google Shape;2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Core Humanitarian Standard on Quality and Accountability (CHS)</a:t>
            </a:r>
            <a:r>
              <a:rPr lang="en-US" sz="1200" b="0" i="0" kern="1200" dirty="0">
                <a:solidFill>
                  <a:schemeClr val="tx1"/>
                </a:solidFill>
                <a:effectLst/>
                <a:latin typeface="+mn-lt"/>
                <a:ea typeface="+mn-ea"/>
                <a:cs typeface="+mn-cs"/>
              </a:rPr>
              <a:t> sets out nine commitments for humanitarian and development actors to measure and improve the quality and effectiveness of their assistance. The CHS places communities and people affected by crisis at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humanitarian action. Humanitarian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may use it as a voluntary code with which to align their own internal procedures. It can also be used as a basis for verification of performance.</a:t>
            </a:r>
            <a:endParaRPr lang="en-US" sz="1200" b="0" i="0" u="none" strike="noStrike" kern="1200" baseline="300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CHS was launched on 12 December 2014 in Copenhagen, Denmark as the result of a global consultation process involving 2,000 humanitarian and development practitioners. It draws together key elements of existing humanitarian standards and commitments. The founders and copyright holders of the CHS are Groupe URD, Sphere and the CHS Alliance.</a:t>
            </a:r>
          </a:p>
          <a:p>
            <a:endParaRPr lang="en-GB" dirty="0"/>
          </a:p>
        </p:txBody>
      </p:sp>
      <p:sp>
        <p:nvSpPr>
          <p:cNvPr id="4" name="Slide Number Placeholder 3"/>
          <p:cNvSpPr>
            <a:spLocks noGrp="1"/>
          </p:cNvSpPr>
          <p:nvPr>
            <p:ph type="sldNum" sz="quarter" idx="5"/>
          </p:nvPr>
        </p:nvSpPr>
        <p:spPr/>
        <p:txBody>
          <a:bodyPr/>
          <a:lstStyle/>
          <a:p>
            <a:fld id="{7F676B26-551C-454C-8772-6CA24BB250D9}" type="slidenum">
              <a:rPr lang="en-GB" smtClean="0"/>
              <a:t>14</a:t>
            </a:fld>
            <a:endParaRPr lang="en-GB"/>
          </a:p>
        </p:txBody>
      </p:sp>
    </p:spTree>
    <p:extLst>
      <p:ext uri="{BB962C8B-B14F-4D97-AF65-F5344CB8AC3E}">
        <p14:creationId xmlns:p14="http://schemas.microsoft.com/office/powerpoint/2010/main" val="15190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AAP integration into the HPC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Establishing management systems to solicit, hear and act upon the voices and priorities of affected people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Adopt and sustain equitable partnerships with local actors to build upon their long-term relationships and trust with communities.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Measure and document AAP actions and results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7F676B26-551C-454C-8772-6CA24BB250D9}" type="slidenum">
              <a:rPr lang="en-GB" smtClean="0"/>
              <a:t>15</a:t>
            </a:fld>
            <a:endParaRPr lang="en-GB"/>
          </a:p>
        </p:txBody>
      </p:sp>
    </p:spTree>
    <p:extLst>
      <p:ext uri="{BB962C8B-B14F-4D97-AF65-F5344CB8AC3E}">
        <p14:creationId xmlns:p14="http://schemas.microsoft.com/office/powerpoint/2010/main" val="307869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humanitarian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cycle (HPC) is a coordinated series of actions undertaken to help prepare for, manage and deliver humanitarian response. It consists of five elements coordinated in a seamless manner, with one step logically building on the previous and leading to the next. Successful implementation of the humanitarian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cycle is dependent on effective emergency preparedness, effective coordination with national/local authorities and humanitarian actors, and information management.</a:t>
            </a:r>
            <a:endParaRPr lang="en-GB" dirty="0"/>
          </a:p>
        </p:txBody>
      </p:sp>
      <p:sp>
        <p:nvSpPr>
          <p:cNvPr id="4" name="Slide Number Placeholder 3"/>
          <p:cNvSpPr>
            <a:spLocks noGrp="1"/>
          </p:cNvSpPr>
          <p:nvPr>
            <p:ph type="sldNum" sz="quarter" idx="5"/>
          </p:nvPr>
        </p:nvSpPr>
        <p:spPr/>
        <p:txBody>
          <a:bodyPr/>
          <a:lstStyle/>
          <a:p>
            <a:fld id="{7F676B26-551C-454C-8772-6CA24BB250D9}" type="slidenum">
              <a:rPr lang="en-GB" smtClean="0"/>
              <a:t>16</a:t>
            </a:fld>
            <a:endParaRPr lang="en-GB"/>
          </a:p>
        </p:txBody>
      </p:sp>
    </p:spTree>
    <p:extLst>
      <p:ext uri="{BB962C8B-B14F-4D97-AF65-F5344CB8AC3E}">
        <p14:creationId xmlns:p14="http://schemas.microsoft.com/office/powerpoint/2010/main" val="1494788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566C3EA3-CC12-48E2-8CDF-1FFC8BD2D8DC}" type="slidenum">
              <a:rPr lang="fr-FR" smtClean="0"/>
              <a:t>21</a:t>
            </a:fld>
            <a:endParaRPr lang="fr-FR"/>
          </a:p>
        </p:txBody>
      </p:sp>
    </p:spTree>
    <p:extLst>
      <p:ext uri="{BB962C8B-B14F-4D97-AF65-F5344CB8AC3E}">
        <p14:creationId xmlns:p14="http://schemas.microsoft.com/office/powerpoint/2010/main" val="18961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99761492c_0_6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3" name="Google Shape;183;g899761492c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a:solidFill>
                  <a:schemeClr val="dk1"/>
                </a:solidFill>
                <a:latin typeface="Calibri"/>
                <a:ea typeface="Calibri"/>
                <a:cs typeface="Calibri"/>
                <a:sym typeface="Calibri"/>
              </a:rPr>
              <a:t>A cluster is a group of agencies that gather to work together towards common objectives within a particular sector of emergency response.</a:t>
            </a:r>
            <a:endParaRPr/>
          </a:p>
          <a:p>
            <a:pPr marL="0" lvl="0" indent="0" algn="l" rtl="0">
              <a:spcBef>
                <a:spcPts val="0"/>
              </a:spcBef>
              <a:spcAft>
                <a:spcPts val="0"/>
              </a:spcAft>
              <a:buNone/>
            </a:pPr>
            <a:r>
              <a:rPr lang="en-GB" sz="1200" b="0" i="0">
                <a:solidFill>
                  <a:schemeClr val="dk1"/>
                </a:solidFill>
                <a:latin typeface="Calibri"/>
                <a:ea typeface="Calibri"/>
                <a:cs typeface="Calibri"/>
                <a:sym typeface="Calibri"/>
              </a:rPr>
              <a:t>The cluster approach, instituted in 2006 as part of the UN Humanitarian Reform process, is an important step on the road to more effective humanitarian coordination. Ultimately the cluster approach aims to improve the predictability, timeliness, and effectiveness of humanitarian response, and pave the way for recovery. It strengthens leadership and accountability in key sectors. It also seeks to enhance partnerships and complementarity among the UN, Red Cross Movement, and non-governmental organizations (NGOs).</a:t>
            </a:r>
            <a:endParaRPr/>
          </a:p>
          <a:p>
            <a:pPr marL="0" lvl="0" indent="0" algn="l" rtl="0">
              <a:spcBef>
                <a:spcPts val="0"/>
              </a:spcBef>
              <a:spcAft>
                <a:spcPts val="0"/>
              </a:spcAft>
              <a:buNone/>
            </a:pPr>
            <a:r>
              <a:rPr lang="en-GB" sz="1200" b="1" i="0">
                <a:solidFill>
                  <a:schemeClr val="dk1"/>
                </a:solidFill>
                <a:latin typeface="Calibri"/>
                <a:ea typeface="Calibri"/>
                <a:cs typeface="Calibri"/>
                <a:sym typeface="Calibri"/>
              </a:rPr>
              <a:t>At the global level</a:t>
            </a:r>
            <a:r>
              <a:rPr lang="en-GB" sz="1200" b="0" i="0">
                <a:solidFill>
                  <a:schemeClr val="dk1"/>
                </a:solidFill>
                <a:latin typeface="Calibri"/>
                <a:ea typeface="Calibri"/>
                <a:cs typeface="Calibri"/>
                <a:sym typeface="Calibri"/>
              </a:rPr>
              <a:t>, clusters have been established in 11 key areas to support the cluster approach as shown in the table. The global cluster leads report to the UN Emergency Relief Coordinator (ERC). At global level, the GNC has 46 partners and observers representing International Non-Governmental Organizations (INGOs), research and development groups, academic institutions, UN agencies, donors and individuals. Besides, UNICEF is cluster lead agency for Education and Wash.</a:t>
            </a:r>
            <a:endParaRPr/>
          </a:p>
          <a:p>
            <a:pPr marL="0" lvl="0" indent="0" algn="l" rtl="0">
              <a:spcBef>
                <a:spcPts val="0"/>
              </a:spcBef>
              <a:spcAft>
                <a:spcPts val="0"/>
              </a:spcAft>
              <a:buNone/>
            </a:pPr>
            <a:r>
              <a:rPr lang="en-GB" sz="1200" b="1" i="0">
                <a:solidFill>
                  <a:schemeClr val="dk1"/>
                </a:solidFill>
                <a:latin typeface="Calibri"/>
                <a:ea typeface="Calibri"/>
                <a:cs typeface="Calibri"/>
                <a:sym typeface="Calibri"/>
              </a:rPr>
              <a:t>At country level</a:t>
            </a:r>
            <a:r>
              <a:rPr lang="en-GB" sz="1200" b="0" i="0">
                <a:solidFill>
                  <a:schemeClr val="dk1"/>
                </a:solidFill>
                <a:latin typeface="Calibri"/>
                <a:ea typeface="Calibri"/>
                <a:cs typeface="Calibri"/>
                <a:sym typeface="Calibri"/>
              </a:rPr>
              <a:t>, clusters (or “sectoral groups”) will normally be established for any major emergency – any situation where humanitarian needs are of sufficient scale and complexity to justify a multi-sectoral response with the engagement of a wide range of international humanitarian actors</a:t>
            </a:r>
            <a:endParaRPr/>
          </a:p>
          <a:p>
            <a:pPr marL="0" marR="0" lvl="0" indent="0" algn="l" rtl="0">
              <a:lnSpc>
                <a:spcPct val="100000"/>
              </a:lnSpc>
              <a:spcBef>
                <a:spcPts val="0"/>
              </a:spcBef>
              <a:spcAft>
                <a:spcPts val="0"/>
              </a:spcAft>
              <a:buClr>
                <a:schemeClr val="dk1"/>
              </a:buClr>
              <a:buSzPts val="1200"/>
              <a:buFont typeface="Calibri"/>
              <a:buNone/>
            </a:pPr>
            <a:r>
              <a:rPr lang="en-GB"/>
              <a:t>In some cases the cluster approach may cohexist and complement other forms of national coordination </a:t>
            </a:r>
            <a:r>
              <a:rPr lang="en-GB" sz="1200">
                <a:solidFill>
                  <a:schemeClr val="dk1"/>
                </a:solidFill>
                <a:latin typeface="Calibri"/>
                <a:ea typeface="Calibri"/>
                <a:cs typeface="Calibri"/>
                <a:sym typeface="Calibri"/>
              </a:rPr>
              <a:t>and its application must take into account the specific needs of the context.</a:t>
            </a:r>
            <a:endParaRPr/>
          </a:p>
          <a:p>
            <a:pPr marL="0" lvl="0" indent="0" algn="l" rtl="0">
              <a:spcBef>
                <a:spcPts val="0"/>
              </a:spcBef>
              <a:spcAft>
                <a:spcPts val="0"/>
              </a:spcAft>
              <a:buNone/>
            </a:pPr>
            <a:endParaRPr/>
          </a:p>
        </p:txBody>
      </p:sp>
      <p:sp>
        <p:nvSpPr>
          <p:cNvPr id="184" name="Google Shape;184;g899761492c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185" name="Google Shape;185;g899761492c_0_6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GB" sz="1200" i="0">
                <a:solidFill>
                  <a:schemeClr val="dk1"/>
                </a:solidFill>
                <a:latin typeface="Arial"/>
                <a:ea typeface="Arial"/>
                <a:cs typeface="Arial"/>
                <a:sym typeface="Arial"/>
              </a:rPr>
              <a:t>Country level clusters are not forever. Clusters will be activated and deactivated according to the circumstances.</a:t>
            </a:r>
            <a:r>
              <a:rPr lang="en-GB" sz="1200">
                <a:latin typeface="Quattrocento Sans"/>
                <a:ea typeface="Quattrocento Sans"/>
                <a:cs typeface="Quattrocento Sans"/>
                <a:sym typeface="Quattrocento Sans"/>
              </a:rPr>
              <a:t> </a:t>
            </a:r>
            <a:endParaRPr/>
          </a:p>
          <a:p>
            <a:pPr marL="0" marR="0" lvl="0" indent="0" algn="l" rtl="0">
              <a:lnSpc>
                <a:spcPct val="90000"/>
              </a:lnSpc>
              <a:spcBef>
                <a:spcPts val="0"/>
              </a:spcBef>
              <a:spcAft>
                <a:spcPts val="0"/>
              </a:spcAft>
              <a:buClr>
                <a:schemeClr val="dk1"/>
              </a:buClr>
              <a:buSzPts val="1200"/>
              <a:buFont typeface="Quattrocento Sans"/>
              <a:buNone/>
            </a:pPr>
            <a:r>
              <a:rPr lang="en-GB" sz="1200">
                <a:latin typeface="Quattrocento Sans"/>
                <a:ea typeface="Quattrocento Sans"/>
                <a:cs typeface="Quattrocento Sans"/>
                <a:sym typeface="Quattrocento Sans"/>
              </a:rPr>
              <a:t>note: while the official cluster activation for each sector is dependent on the contextual needs and capacity, whenever a crisis a crisis affects significantly the health, nutrition, WASH or Food Security sectors, it is important  to ensure that adequate coordination capacity exists in all of the 4 "life-saving" sectors.</a:t>
            </a:r>
            <a:endParaRPr/>
          </a:p>
          <a:p>
            <a:pPr marL="0" lvl="0" indent="0" algn="l" rtl="0">
              <a:lnSpc>
                <a:spcPct val="90000"/>
              </a:lnSpc>
              <a:spcBef>
                <a:spcPts val="0"/>
              </a:spcBef>
              <a:spcAft>
                <a:spcPts val="0"/>
              </a:spcAft>
              <a:buNone/>
            </a:pPr>
            <a:endParaRPr i="0"/>
          </a:p>
        </p:txBody>
      </p:sp>
      <p:sp>
        <p:nvSpPr>
          <p:cNvPr id="194" name="Google Shape;1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
        <p:nvSpPr>
          <p:cNvPr id="195" name="Google Shape;195;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GB" sz="1200" i="0" dirty="0">
                <a:solidFill>
                  <a:schemeClr val="dk1"/>
                </a:solidFill>
                <a:latin typeface="Arial"/>
                <a:ea typeface="Arial"/>
                <a:cs typeface="Arial"/>
                <a:sym typeface="Arial"/>
              </a:rPr>
              <a:t>Country level clusters are not forever. Clusters will be activated and deactivated according to the circumstances.</a:t>
            </a:r>
            <a:r>
              <a:rPr lang="en-GB" sz="1200" dirty="0">
                <a:latin typeface="Quattrocento Sans"/>
                <a:ea typeface="Quattrocento Sans"/>
                <a:cs typeface="Quattrocento Sans"/>
                <a:sym typeface="Quattrocento Sans"/>
              </a:rPr>
              <a:t> </a:t>
            </a:r>
            <a:endParaRPr dirty="0"/>
          </a:p>
          <a:p>
            <a:pPr marL="0" marR="0" lvl="0" indent="0" algn="l" rtl="0">
              <a:lnSpc>
                <a:spcPct val="90000"/>
              </a:lnSpc>
              <a:spcBef>
                <a:spcPts val="0"/>
              </a:spcBef>
              <a:spcAft>
                <a:spcPts val="0"/>
              </a:spcAft>
              <a:buClr>
                <a:schemeClr val="dk1"/>
              </a:buClr>
              <a:buSzPts val="1200"/>
              <a:buFont typeface="Quattrocento Sans"/>
              <a:buNone/>
            </a:pPr>
            <a:r>
              <a:rPr lang="en-GB" sz="1200" dirty="0">
                <a:latin typeface="Quattrocento Sans"/>
                <a:ea typeface="Quattrocento Sans"/>
                <a:cs typeface="Quattrocento Sans"/>
                <a:sym typeface="Quattrocento Sans"/>
              </a:rPr>
              <a:t>note: while the official cluster activation for each sector is dependent on the contextual needs and capacity, whenever a crisis a crisis affects significantly the health, nutrition, WASH or Food Security sectors, it is important  to ensure that adequate coordination capacity exists in all of the 4 "life-saving" sectors.</a:t>
            </a:r>
            <a:endParaRPr dirty="0"/>
          </a:p>
          <a:p>
            <a:pPr marL="0" lvl="0" indent="0" algn="l" rtl="0">
              <a:lnSpc>
                <a:spcPct val="90000"/>
              </a:lnSpc>
              <a:spcBef>
                <a:spcPts val="0"/>
              </a:spcBef>
              <a:spcAft>
                <a:spcPts val="0"/>
              </a:spcAft>
              <a:buNone/>
            </a:pPr>
            <a:endParaRPr i="0" dirty="0"/>
          </a:p>
        </p:txBody>
      </p:sp>
      <p:sp>
        <p:nvSpPr>
          <p:cNvPr id="194" name="Google Shape;1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
        <p:nvSpPr>
          <p:cNvPr id="195" name="Google Shape;195;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98cd9cc7b_0_8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898cd9cc7b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i="0"/>
          </a:p>
        </p:txBody>
      </p:sp>
      <p:sp>
        <p:nvSpPr>
          <p:cNvPr id="215" name="Google Shape;215;g898cd9cc7b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
        <p:nvSpPr>
          <p:cNvPr id="216" name="Google Shape;216;g898cd9cc7b_0_88: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300" b="0" i="0" u="none" strike="noStrike" cap="none">
                <a:solidFill>
                  <a:schemeClr val="dk1"/>
                </a:solidFill>
                <a:latin typeface="Times New Roman"/>
                <a:ea typeface="Times New Roman"/>
                <a:cs typeface="Times New Roman"/>
                <a:sym typeface="Times New Roman"/>
              </a:rPr>
              <a:t>6</a:t>
            </a:fld>
            <a:endParaRPr sz="13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98cd9cc7b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241" name="Google Shape;241;g898cd9cc7b_0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g898cd9cc7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1200" b="0" i="0" u="none" strike="noStrike">
              <a:solidFill>
                <a:schemeClr val="dk1"/>
              </a:solidFill>
              <a:latin typeface="Arial"/>
              <a:ea typeface="Arial"/>
              <a:cs typeface="Arial"/>
              <a:sym typeface="Arial"/>
            </a:endParaRPr>
          </a:p>
        </p:txBody>
      </p:sp>
      <p:sp>
        <p:nvSpPr>
          <p:cNvPr id="243" name="Google Shape;243;g898cd9cc7b_0_1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98cd9cc7b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241" name="Google Shape;241;g898cd9cc7b_0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g898cd9cc7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1200" b="0" i="0" u="none" strike="noStrike">
              <a:solidFill>
                <a:schemeClr val="dk1"/>
              </a:solidFill>
              <a:latin typeface="Arial"/>
              <a:ea typeface="Arial"/>
              <a:cs typeface="Arial"/>
              <a:sym typeface="Arial"/>
            </a:endParaRPr>
          </a:p>
        </p:txBody>
      </p:sp>
      <p:sp>
        <p:nvSpPr>
          <p:cNvPr id="243" name="Google Shape;243;g898cd9cc7b_0_1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254" name="Google Shape;254;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800"/>
          </a:p>
        </p:txBody>
      </p:sp>
      <p:sp>
        <p:nvSpPr>
          <p:cNvPr id="256" name="Google Shape;256;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2"/>
          <p:cNvSpPr txBox="1"/>
          <p:nvPr/>
        </p:nvSpPr>
        <p:spPr>
          <a:xfrm>
            <a:off x="0" y="2196380"/>
            <a:ext cx="12192000" cy="19728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7" name="Google Shape;17;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397337" y="4648200"/>
            <a:ext cx="7767000" cy="1071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2800"/>
              <a:buNone/>
              <a:defRPr/>
            </a:lvl1pPr>
            <a:lvl2pPr lvl="1" algn="l" rtl="0">
              <a:lnSpc>
                <a:spcPct val="90000"/>
              </a:lnSpc>
              <a:spcBef>
                <a:spcPts val="500"/>
              </a:spcBef>
              <a:spcAft>
                <a:spcPts val="0"/>
              </a:spcAft>
              <a:buClr>
                <a:schemeClr val="dk1"/>
              </a:buClr>
              <a:buSzPts val="1800"/>
              <a:buChar char="•"/>
              <a:defRPr/>
            </a:lvl2pPr>
            <a:lvl3pPr lvl="2" algn="l" rtl="0">
              <a:lnSpc>
                <a:spcPct val="90000"/>
              </a:lnSpc>
              <a:spcBef>
                <a:spcPts val="500"/>
              </a:spcBef>
              <a:spcAft>
                <a:spcPts val="0"/>
              </a:spcAft>
              <a:buClr>
                <a:schemeClr val="dk1"/>
              </a:buClr>
              <a:buSzPts val="1800"/>
              <a:buChar char="•"/>
              <a:defRPr/>
            </a:lvl3pPr>
            <a:lvl4pPr lvl="3" algn="l" rtl="0">
              <a:lnSpc>
                <a:spcPct val="90000"/>
              </a:lnSpc>
              <a:spcBef>
                <a:spcPts val="500"/>
              </a:spcBef>
              <a:spcAft>
                <a:spcPts val="0"/>
              </a:spcAft>
              <a:buClr>
                <a:schemeClr val="dk1"/>
              </a:buClr>
              <a:buSzPts val="1800"/>
              <a:buChar char="•"/>
              <a:defRPr/>
            </a:lvl4pPr>
            <a:lvl5pPr lvl="4" algn="l" rtl="0">
              <a:lnSpc>
                <a:spcPct val="90000"/>
              </a:lnSpc>
              <a:spcBef>
                <a:spcPts val="500"/>
              </a:spcBef>
              <a:spcAft>
                <a:spcPts val="0"/>
              </a:spcAft>
              <a:buClr>
                <a:schemeClr val="dk1"/>
              </a:buClr>
              <a:buSzPts val="1800"/>
              <a:buChar char="•"/>
              <a:defRPr/>
            </a:lvl5pPr>
            <a:lvl6pPr lvl="5" algn="l" rtl="0">
              <a:lnSpc>
                <a:spcPct val="90000"/>
              </a:lnSpc>
              <a:spcBef>
                <a:spcPts val="500"/>
              </a:spcBef>
              <a:spcAft>
                <a:spcPts val="0"/>
              </a:spcAft>
              <a:buClr>
                <a:schemeClr val="dk1"/>
              </a:buClr>
              <a:buSzPts val="1800"/>
              <a:buChar char="•"/>
              <a:defRPr/>
            </a:lvl6pPr>
            <a:lvl7pPr lvl="6" algn="l" rtl="0">
              <a:lnSpc>
                <a:spcPct val="90000"/>
              </a:lnSpc>
              <a:spcBef>
                <a:spcPts val="500"/>
              </a:spcBef>
              <a:spcAft>
                <a:spcPts val="0"/>
              </a:spcAft>
              <a:buClr>
                <a:schemeClr val="dk1"/>
              </a:buClr>
              <a:buSzPts val="1800"/>
              <a:buChar char="•"/>
              <a:defRPr/>
            </a:lvl7pPr>
            <a:lvl8pPr lvl="7" algn="l" rtl="0">
              <a:lnSpc>
                <a:spcPct val="90000"/>
              </a:lnSpc>
              <a:spcBef>
                <a:spcPts val="500"/>
              </a:spcBef>
              <a:spcAft>
                <a:spcPts val="0"/>
              </a:spcAft>
              <a:buClr>
                <a:schemeClr val="dk1"/>
              </a:buClr>
              <a:buSzPts val="1800"/>
              <a:buChar char="•"/>
              <a:defRPr/>
            </a:lvl8pPr>
            <a:lvl9pPr lvl="8"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with logos">
  <p:cSld name="Title Slide with logos">
    <p:spTree>
      <p:nvGrpSpPr>
        <p:cNvPr id="1" name="Shape 73"/>
        <p:cNvGrpSpPr/>
        <p:nvPr/>
      </p:nvGrpSpPr>
      <p:grpSpPr>
        <a:xfrm>
          <a:off x="0" y="0"/>
          <a:ext cx="0" cy="0"/>
          <a:chOff x="0" y="0"/>
          <a:chExt cx="0" cy="0"/>
        </a:xfrm>
      </p:grpSpPr>
      <p:sp>
        <p:nvSpPr>
          <p:cNvPr id="74" name="Google Shape;74;p11"/>
          <p:cNvSpPr>
            <a:spLocks noGrp="1"/>
          </p:cNvSpPr>
          <p:nvPr>
            <p:ph type="pic" idx="2"/>
          </p:nvPr>
        </p:nvSpPr>
        <p:spPr>
          <a:xfrm>
            <a:off x="1" y="0"/>
            <a:ext cx="5289300" cy="6858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body" idx="1"/>
          </p:nvPr>
        </p:nvSpPr>
        <p:spPr>
          <a:xfrm>
            <a:off x="5648238" y="3150243"/>
            <a:ext cx="5276700" cy="754200"/>
          </a:xfrm>
          <a:prstGeom prst="rect">
            <a:avLst/>
          </a:prstGeom>
          <a:noFill/>
          <a:ln>
            <a:noFill/>
          </a:ln>
        </p:spPr>
        <p:txBody>
          <a:bodyPr spcFirstLastPara="1" wrap="square" lIns="91425" tIns="45700" rIns="91425" bIns="45700" anchor="t" anchorCtr="0">
            <a:noAutofit/>
          </a:bodyPr>
          <a:lstStyle>
            <a:lvl1pPr marL="457200" lvl="0" indent="-228600" algn="l" rtl="0">
              <a:lnSpc>
                <a:spcPct val="80000"/>
              </a:lnSpc>
              <a:spcBef>
                <a:spcPts val="1000"/>
              </a:spcBef>
              <a:spcAft>
                <a:spcPts val="0"/>
              </a:spcAft>
              <a:buClr>
                <a:srgbClr val="595959"/>
              </a:buClr>
              <a:buSzPts val="5000"/>
              <a:buNone/>
              <a:defRPr sz="5000">
                <a:solidFill>
                  <a:srgbClr val="595959"/>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76" name="Google Shape;76;p11"/>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77" name="Google Shape;77;p11"/>
          <p:cNvSpPr txBox="1">
            <a:spLocks noGrp="1"/>
          </p:cNvSpPr>
          <p:nvPr>
            <p:ph type="body" idx="3"/>
          </p:nvPr>
        </p:nvSpPr>
        <p:spPr>
          <a:xfrm>
            <a:off x="5648237" y="2408935"/>
            <a:ext cx="6543900" cy="754200"/>
          </a:xfrm>
          <a:prstGeom prst="rect">
            <a:avLst/>
          </a:prstGeom>
          <a:noFill/>
          <a:ln>
            <a:noFill/>
          </a:ln>
        </p:spPr>
        <p:txBody>
          <a:bodyPr spcFirstLastPara="1" wrap="square" lIns="91425" tIns="45700" rIns="91425" bIns="45700" anchor="t" anchorCtr="0">
            <a:noAutofit/>
          </a:bodyPr>
          <a:lstStyle>
            <a:lvl1pPr marL="457200" lvl="0" indent="-228600" algn="l" rtl="0">
              <a:lnSpc>
                <a:spcPct val="80000"/>
              </a:lnSpc>
              <a:spcBef>
                <a:spcPts val="1000"/>
              </a:spcBef>
              <a:spcAft>
                <a:spcPts val="0"/>
              </a:spcAft>
              <a:buClr>
                <a:schemeClr val="accent1"/>
              </a:buClr>
              <a:buSzPts val="5000"/>
              <a:buNone/>
              <a:defRPr sz="5000" b="1">
                <a:solidFill>
                  <a:schemeClr val="accent1"/>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8" name="Google Shape;78;p11"/>
          <p:cNvSpPr>
            <a:spLocks noGrp="1"/>
          </p:cNvSpPr>
          <p:nvPr>
            <p:ph type="pic" idx="4"/>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1"/>
          <p:cNvSpPr>
            <a:spLocks noGrp="1"/>
          </p:cNvSpPr>
          <p:nvPr>
            <p:ph type="pic" idx="5"/>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1"/>
          <p:cNvSpPr>
            <a:spLocks noGrp="1"/>
          </p:cNvSpPr>
          <p:nvPr>
            <p:ph type="pic" idx="6"/>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with full picture">
  <p:cSld name="Title Slide with full picture">
    <p:spTree>
      <p:nvGrpSpPr>
        <p:cNvPr id="1" name="Shape 81"/>
        <p:cNvGrpSpPr/>
        <p:nvPr/>
      </p:nvGrpSpPr>
      <p:grpSpPr>
        <a:xfrm>
          <a:off x="0" y="0"/>
          <a:ext cx="0" cy="0"/>
          <a:chOff x="0" y="0"/>
          <a:chExt cx="0" cy="0"/>
        </a:xfrm>
      </p:grpSpPr>
      <p:sp>
        <p:nvSpPr>
          <p:cNvPr id="82" name="Google Shape;82;p12"/>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5" name="Google Shape;85;p12"/>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86" name="Google Shape;86;p12"/>
          <p:cNvSpPr>
            <a:spLocks noGrp="1"/>
          </p:cNvSpPr>
          <p:nvPr>
            <p:ph type="pic" idx="5"/>
          </p:nvPr>
        </p:nvSpPr>
        <p:spPr>
          <a:xfrm>
            <a:off x="-14292" y="0"/>
            <a:ext cx="12228600" cy="5715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body" idx="1"/>
          </p:nvPr>
        </p:nvSpPr>
        <p:spPr>
          <a:xfrm>
            <a:off x="2018238" y="3020037"/>
            <a:ext cx="81555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8" name="Google Shape;88;p12"/>
          <p:cNvSpPr txBox="1">
            <a:spLocks noGrp="1"/>
          </p:cNvSpPr>
          <p:nvPr>
            <p:ph type="body" idx="6"/>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fographic Slide ">
  <p:cSld name="Infographic Slide ">
    <p:spTree>
      <p:nvGrpSpPr>
        <p:cNvPr id="1" name="Shape 89"/>
        <p:cNvGrpSpPr/>
        <p:nvPr/>
      </p:nvGrpSpPr>
      <p:grpSpPr>
        <a:xfrm>
          <a:off x="0" y="0"/>
          <a:ext cx="0" cy="0"/>
          <a:chOff x="0" y="0"/>
          <a:chExt cx="0" cy="0"/>
        </a:xfrm>
      </p:grpSpPr>
      <p:sp>
        <p:nvSpPr>
          <p:cNvPr id="90" name="Google Shape;90;p13"/>
          <p:cNvSpPr/>
          <p:nvPr/>
        </p:nvSpPr>
        <p:spPr>
          <a:xfrm>
            <a:off x="0" y="0"/>
            <a:ext cx="5297400" cy="68580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3"/>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3"/>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3"/>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3"/>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Infographic Slide full page">
  <p:cSld name="1_Infographic Slide full page">
    <p:spTree>
      <p:nvGrpSpPr>
        <p:cNvPr id="1" name="Shape 95"/>
        <p:cNvGrpSpPr/>
        <p:nvPr/>
      </p:nvGrpSpPr>
      <p:grpSpPr>
        <a:xfrm>
          <a:off x="0" y="0"/>
          <a:ext cx="0" cy="0"/>
          <a:chOff x="0" y="0"/>
          <a:chExt cx="0" cy="0"/>
        </a:xfrm>
      </p:grpSpPr>
      <p:sp>
        <p:nvSpPr>
          <p:cNvPr id="96" name="Google Shape;96;p14"/>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4"/>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4"/>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fographic Slide full page">
  <p:cSld name="Infographic Slide full page">
    <p:spTree>
      <p:nvGrpSpPr>
        <p:cNvPr id="1" name="Shape 100"/>
        <p:cNvGrpSpPr/>
        <p:nvPr/>
      </p:nvGrpSpPr>
      <p:grpSpPr>
        <a:xfrm>
          <a:off x="0" y="0"/>
          <a:ext cx="0" cy="0"/>
          <a:chOff x="0" y="0"/>
          <a:chExt cx="0" cy="0"/>
        </a:xfrm>
      </p:grpSpPr>
      <p:sp>
        <p:nvSpPr>
          <p:cNvPr id="101" name="Google Shape;101;p15"/>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5"/>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5"/>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105"/>
        <p:cNvGrpSpPr/>
        <p:nvPr/>
      </p:nvGrpSpPr>
      <p:grpSpPr>
        <a:xfrm>
          <a:off x="0" y="0"/>
          <a:ext cx="0" cy="0"/>
          <a:chOff x="0" y="0"/>
          <a:chExt cx="0" cy="0"/>
        </a:xfrm>
      </p:grpSpPr>
      <p:cxnSp>
        <p:nvCxnSpPr>
          <p:cNvPr id="106" name="Google Shape;106;p16"/>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107" name="Google Shape;107;p16"/>
          <p:cNvSpPr>
            <a:spLocks noGrp="1"/>
          </p:cNvSpPr>
          <p:nvPr>
            <p:ph type="pic" idx="2"/>
          </p:nvPr>
        </p:nvSpPr>
        <p:spPr>
          <a:xfrm>
            <a:off x="-14292" y="0"/>
            <a:ext cx="12228600" cy="51942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6"/>
          <p:cNvSpPr>
            <a:spLocks noGrp="1"/>
          </p:cNvSpPr>
          <p:nvPr>
            <p:ph type="pic" idx="3"/>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16"/>
          <p:cNvSpPr>
            <a:spLocks noGrp="1"/>
          </p:cNvSpPr>
          <p:nvPr>
            <p:ph type="pic" idx="4"/>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16"/>
          <p:cNvSpPr>
            <a:spLocks noGrp="1"/>
          </p:cNvSpPr>
          <p:nvPr>
            <p:ph type="pic" idx="5"/>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6"/>
          <p:cNvSpPr txBox="1">
            <a:spLocks noGrp="1"/>
          </p:cNvSpPr>
          <p:nvPr>
            <p:ph type="body" idx="1"/>
          </p:nvPr>
        </p:nvSpPr>
        <p:spPr>
          <a:xfrm>
            <a:off x="2090652" y="2699543"/>
            <a:ext cx="81555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112"/>
        <p:cNvGrpSpPr/>
        <p:nvPr/>
      </p:nvGrpSpPr>
      <p:grpSpPr>
        <a:xfrm>
          <a:off x="0" y="0"/>
          <a:ext cx="0" cy="0"/>
          <a:chOff x="0" y="0"/>
          <a:chExt cx="0" cy="0"/>
        </a:xfrm>
      </p:grpSpPr>
      <p:sp>
        <p:nvSpPr>
          <p:cNvPr id="113" name="Google Shape;113;p17"/>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17"/>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17"/>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 name="Google Shape;117;p17"/>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18" name="Google Shape;118;p17"/>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19" name="Google Shape;119;p17"/>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838200" y="1403927"/>
            <a:ext cx="10515600" cy="47730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 name="Google Shape;122;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5" name="Google Shape;125;p18"/>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26" name="Google Shape;126;p18"/>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27" name="Google Shape;127;p18"/>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39788" y="928249"/>
            <a:ext cx="3932100" cy="1564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19"/>
          <p:cNvSpPr>
            <a:spLocks noGrp="1"/>
          </p:cNvSpPr>
          <p:nvPr>
            <p:ph type="pic" idx="2"/>
          </p:nvPr>
        </p:nvSpPr>
        <p:spPr>
          <a:xfrm>
            <a:off x="5183188" y="1458474"/>
            <a:ext cx="6172200" cy="4766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 name="Google Shape;131;p19"/>
          <p:cNvSpPr txBox="1">
            <a:spLocks noGrp="1"/>
          </p:cNvSpPr>
          <p:nvPr>
            <p:ph type="body" idx="1"/>
          </p:nvPr>
        </p:nvSpPr>
        <p:spPr>
          <a:xfrm>
            <a:off x="839788" y="2528449"/>
            <a:ext cx="3932100" cy="3727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2" name="Google Shape;132;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19"/>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36" name="Google Shape;136;p19"/>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0" name="Google Shape;140;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6" name="Google Shape;26;p3"/>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27" name="Google Shape;27;p3"/>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8" name="Google Shape;28;p3"/>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3"/>
        <p:cNvGrpSpPr/>
        <p:nvPr/>
      </p:nvGrpSpPr>
      <p:grpSpPr>
        <a:xfrm>
          <a:off x="0" y="0"/>
          <a:ext cx="0" cy="0"/>
          <a:chOff x="0" y="0"/>
          <a:chExt cx="0" cy="0"/>
        </a:xfrm>
      </p:grpSpPr>
      <p:sp>
        <p:nvSpPr>
          <p:cNvPr id="144" name="Google Shape;144;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50" name="Google Shape;150;p2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51" name="Google Shape;151;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2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7" name="Google Shape;157;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2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9" name="Google Shape;169;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86E6-059D-CCF3-EF78-8E4441CCBB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F5829532-4F4E-83DC-4747-744016D853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69983D70-6791-C8BA-6C6E-FC67ECDE3E07}"/>
              </a:ext>
            </a:extLst>
          </p:cNvPr>
          <p:cNvSpPr>
            <a:spLocks noGrp="1"/>
          </p:cNvSpPr>
          <p:nvPr>
            <p:ph type="dt" sz="half" idx="10"/>
          </p:nvPr>
        </p:nvSpPr>
        <p:spPr/>
        <p:txBody>
          <a:bodyPr/>
          <a:lstStyle/>
          <a:p>
            <a:fld id="{452632A7-CE9D-5042-98B8-635671B665E0}" type="datetimeFigureOut">
              <a:rPr lang="en-NL" smtClean="0"/>
              <a:t>01/07/2024</a:t>
            </a:fld>
            <a:endParaRPr lang="en-NL"/>
          </a:p>
        </p:txBody>
      </p:sp>
      <p:sp>
        <p:nvSpPr>
          <p:cNvPr id="5" name="Footer Placeholder 4">
            <a:extLst>
              <a:ext uri="{FF2B5EF4-FFF2-40B4-BE49-F238E27FC236}">
                <a16:creationId xmlns:a16="http://schemas.microsoft.com/office/drawing/2014/main" id="{F7DCD1D6-AF0A-61C5-0D9E-EF8B0D22B59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CC6AD18-CC48-6942-07AF-63CF1751DF39}"/>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1618916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AAF7-6923-76E9-D598-EC70E6B83EF8}"/>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FE07B3AA-D734-1339-C3DC-C392CF0623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17F62B7E-A920-E19A-2F01-8538C7C73C33}"/>
              </a:ext>
            </a:extLst>
          </p:cNvPr>
          <p:cNvSpPr>
            <a:spLocks noGrp="1"/>
          </p:cNvSpPr>
          <p:nvPr>
            <p:ph type="dt" sz="half" idx="10"/>
          </p:nvPr>
        </p:nvSpPr>
        <p:spPr/>
        <p:txBody>
          <a:bodyPr/>
          <a:lstStyle/>
          <a:p>
            <a:fld id="{452632A7-CE9D-5042-98B8-635671B665E0}" type="datetimeFigureOut">
              <a:rPr lang="en-NL" smtClean="0"/>
              <a:t>01/07/2024</a:t>
            </a:fld>
            <a:endParaRPr lang="en-NL"/>
          </a:p>
        </p:txBody>
      </p:sp>
      <p:sp>
        <p:nvSpPr>
          <p:cNvPr id="5" name="Footer Placeholder 4">
            <a:extLst>
              <a:ext uri="{FF2B5EF4-FFF2-40B4-BE49-F238E27FC236}">
                <a16:creationId xmlns:a16="http://schemas.microsoft.com/office/drawing/2014/main" id="{C99893E1-B664-FFEE-E4F1-8CB989F12E82}"/>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CE49B93-679C-4DDC-0160-023D9EA5C9D8}"/>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2748414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B90A-468B-57A1-4871-D3C30E9AA8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8F9F54EB-55A4-FF8A-8C52-840DACD171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D087B4-62BB-9BE5-FA07-775816449304}"/>
              </a:ext>
            </a:extLst>
          </p:cNvPr>
          <p:cNvSpPr>
            <a:spLocks noGrp="1"/>
          </p:cNvSpPr>
          <p:nvPr>
            <p:ph type="dt" sz="half" idx="10"/>
          </p:nvPr>
        </p:nvSpPr>
        <p:spPr/>
        <p:txBody>
          <a:bodyPr/>
          <a:lstStyle/>
          <a:p>
            <a:fld id="{452632A7-CE9D-5042-98B8-635671B665E0}" type="datetimeFigureOut">
              <a:rPr lang="en-NL" smtClean="0"/>
              <a:t>01/07/2024</a:t>
            </a:fld>
            <a:endParaRPr lang="en-NL"/>
          </a:p>
        </p:txBody>
      </p:sp>
      <p:sp>
        <p:nvSpPr>
          <p:cNvPr id="5" name="Footer Placeholder 4">
            <a:extLst>
              <a:ext uri="{FF2B5EF4-FFF2-40B4-BE49-F238E27FC236}">
                <a16:creationId xmlns:a16="http://schemas.microsoft.com/office/drawing/2014/main" id="{447691F0-B196-A763-38AD-451088CA8AE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D39391D-AADE-6509-7A5F-5E13B3D50785}"/>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3269248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677F3-CE96-818E-BDCA-CCE649583F89}"/>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BE43AB98-F8F2-75F4-04B2-15A180EB7A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B09DD33D-1E62-F8C1-CE78-2372EEF5B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4FB0F2CB-C06B-8F58-8836-5D5652A687F7}"/>
              </a:ext>
            </a:extLst>
          </p:cNvPr>
          <p:cNvSpPr>
            <a:spLocks noGrp="1"/>
          </p:cNvSpPr>
          <p:nvPr>
            <p:ph type="dt" sz="half" idx="10"/>
          </p:nvPr>
        </p:nvSpPr>
        <p:spPr/>
        <p:txBody>
          <a:bodyPr/>
          <a:lstStyle/>
          <a:p>
            <a:fld id="{452632A7-CE9D-5042-98B8-635671B665E0}" type="datetimeFigureOut">
              <a:rPr lang="en-NL" smtClean="0"/>
              <a:t>01/07/2024</a:t>
            </a:fld>
            <a:endParaRPr lang="en-NL"/>
          </a:p>
        </p:txBody>
      </p:sp>
      <p:sp>
        <p:nvSpPr>
          <p:cNvPr id="6" name="Footer Placeholder 5">
            <a:extLst>
              <a:ext uri="{FF2B5EF4-FFF2-40B4-BE49-F238E27FC236}">
                <a16:creationId xmlns:a16="http://schemas.microsoft.com/office/drawing/2014/main" id="{97A1A315-C51D-569C-D53C-8F26B4C40AE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508A65DF-7C62-606C-B289-AA9FF2293732}"/>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4042154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6A71-F79F-646F-C06D-A52573C0C10D}"/>
              </a:ext>
            </a:extLst>
          </p:cNvPr>
          <p:cNvSpPr>
            <a:spLocks noGrp="1"/>
          </p:cNvSpPr>
          <p:nvPr>
            <p:ph type="title"/>
          </p:nvPr>
        </p:nvSpPr>
        <p:spPr>
          <a:xfrm>
            <a:off x="839788" y="365125"/>
            <a:ext cx="105156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78726CF7-ADC9-D454-FA71-5846E35BD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C5A217-3D35-3D99-B45F-B572C9537C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341529BD-A36B-935D-B1BB-DCA0243DCC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5EF2A7-02EE-FEED-3601-6553A60415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AF741B20-761D-A41E-7E2D-3BAAB1C7828B}"/>
              </a:ext>
            </a:extLst>
          </p:cNvPr>
          <p:cNvSpPr>
            <a:spLocks noGrp="1"/>
          </p:cNvSpPr>
          <p:nvPr>
            <p:ph type="dt" sz="half" idx="10"/>
          </p:nvPr>
        </p:nvSpPr>
        <p:spPr/>
        <p:txBody>
          <a:bodyPr/>
          <a:lstStyle/>
          <a:p>
            <a:fld id="{452632A7-CE9D-5042-98B8-635671B665E0}" type="datetimeFigureOut">
              <a:rPr lang="en-NL" smtClean="0"/>
              <a:t>01/07/2024</a:t>
            </a:fld>
            <a:endParaRPr lang="en-NL"/>
          </a:p>
        </p:txBody>
      </p:sp>
      <p:sp>
        <p:nvSpPr>
          <p:cNvPr id="8" name="Footer Placeholder 7">
            <a:extLst>
              <a:ext uri="{FF2B5EF4-FFF2-40B4-BE49-F238E27FC236}">
                <a16:creationId xmlns:a16="http://schemas.microsoft.com/office/drawing/2014/main" id="{52D1D7B4-D03E-CD7E-C8F2-24B0A797B39E}"/>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3348AAD-9E1B-B6C9-1913-06ED7483C02C}"/>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425786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1" name="Google Shape;31;p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 name="Google Shape;33;p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4"/>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38" name="Google Shape;38;p4"/>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9" name="Google Shape;39;p4"/>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FD40-ED8F-73DC-ACB6-B3C4D39F512D}"/>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DB5AE431-BFCD-C0F0-87A9-CAF9E3213BF3}"/>
              </a:ext>
            </a:extLst>
          </p:cNvPr>
          <p:cNvSpPr>
            <a:spLocks noGrp="1"/>
          </p:cNvSpPr>
          <p:nvPr>
            <p:ph type="dt" sz="half" idx="10"/>
          </p:nvPr>
        </p:nvSpPr>
        <p:spPr/>
        <p:txBody>
          <a:bodyPr/>
          <a:lstStyle/>
          <a:p>
            <a:fld id="{452632A7-CE9D-5042-98B8-635671B665E0}" type="datetimeFigureOut">
              <a:rPr lang="en-NL" smtClean="0"/>
              <a:t>01/07/2024</a:t>
            </a:fld>
            <a:endParaRPr lang="en-NL"/>
          </a:p>
        </p:txBody>
      </p:sp>
      <p:sp>
        <p:nvSpPr>
          <p:cNvPr id="4" name="Footer Placeholder 3">
            <a:extLst>
              <a:ext uri="{FF2B5EF4-FFF2-40B4-BE49-F238E27FC236}">
                <a16:creationId xmlns:a16="http://schemas.microsoft.com/office/drawing/2014/main" id="{7740E168-48F2-151B-E885-2092BD7233C7}"/>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07D82F55-D3F4-AE30-3F4E-ACB598F7224D}"/>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3193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AFC81-2AB1-2D9C-95CE-0E41532D2A26}"/>
              </a:ext>
            </a:extLst>
          </p:cNvPr>
          <p:cNvSpPr>
            <a:spLocks noGrp="1"/>
          </p:cNvSpPr>
          <p:nvPr>
            <p:ph type="dt" sz="half" idx="10"/>
          </p:nvPr>
        </p:nvSpPr>
        <p:spPr/>
        <p:txBody>
          <a:bodyPr/>
          <a:lstStyle/>
          <a:p>
            <a:fld id="{452632A7-CE9D-5042-98B8-635671B665E0}" type="datetimeFigureOut">
              <a:rPr lang="en-NL" smtClean="0"/>
              <a:t>01/07/2024</a:t>
            </a:fld>
            <a:endParaRPr lang="en-NL"/>
          </a:p>
        </p:txBody>
      </p:sp>
      <p:sp>
        <p:nvSpPr>
          <p:cNvPr id="3" name="Footer Placeholder 2">
            <a:extLst>
              <a:ext uri="{FF2B5EF4-FFF2-40B4-BE49-F238E27FC236}">
                <a16:creationId xmlns:a16="http://schemas.microsoft.com/office/drawing/2014/main" id="{6F20DC96-2251-8D5F-E789-ED62834736C4}"/>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03B956A8-9FDC-0068-79F3-A30541059958}"/>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4061920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6501-6245-21A5-F12D-BC7F17C47A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0C785E57-BDF9-58C3-56F2-0B6C4A071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7FF2BD50-9CF1-B060-0B87-97498F94D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A853F-3FDE-E381-45AE-1CB20EE8D5EE}"/>
              </a:ext>
            </a:extLst>
          </p:cNvPr>
          <p:cNvSpPr>
            <a:spLocks noGrp="1"/>
          </p:cNvSpPr>
          <p:nvPr>
            <p:ph type="dt" sz="half" idx="10"/>
          </p:nvPr>
        </p:nvSpPr>
        <p:spPr/>
        <p:txBody>
          <a:bodyPr/>
          <a:lstStyle/>
          <a:p>
            <a:fld id="{452632A7-CE9D-5042-98B8-635671B665E0}" type="datetimeFigureOut">
              <a:rPr lang="en-NL" smtClean="0"/>
              <a:t>01/07/2024</a:t>
            </a:fld>
            <a:endParaRPr lang="en-NL"/>
          </a:p>
        </p:txBody>
      </p:sp>
      <p:sp>
        <p:nvSpPr>
          <p:cNvPr id="6" name="Footer Placeholder 5">
            <a:extLst>
              <a:ext uri="{FF2B5EF4-FFF2-40B4-BE49-F238E27FC236}">
                <a16:creationId xmlns:a16="http://schemas.microsoft.com/office/drawing/2014/main" id="{757204EB-73C6-A1CD-4C65-D8338DC372FE}"/>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40DBE985-E510-7BD4-E591-BB90A38BAC25}"/>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3585896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6050-F1A0-74F2-B881-1ABA19FCD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39206BFF-DA9C-CBFF-76C0-361E9035E7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14E7F72A-4B3F-6847-7FA6-BFE3E8756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4521E-7EB6-0954-5BAD-7E13FDAF014E}"/>
              </a:ext>
            </a:extLst>
          </p:cNvPr>
          <p:cNvSpPr>
            <a:spLocks noGrp="1"/>
          </p:cNvSpPr>
          <p:nvPr>
            <p:ph type="dt" sz="half" idx="10"/>
          </p:nvPr>
        </p:nvSpPr>
        <p:spPr/>
        <p:txBody>
          <a:bodyPr/>
          <a:lstStyle/>
          <a:p>
            <a:fld id="{452632A7-CE9D-5042-98B8-635671B665E0}" type="datetimeFigureOut">
              <a:rPr lang="en-NL" smtClean="0"/>
              <a:t>01/07/2024</a:t>
            </a:fld>
            <a:endParaRPr lang="en-NL"/>
          </a:p>
        </p:txBody>
      </p:sp>
      <p:sp>
        <p:nvSpPr>
          <p:cNvPr id="6" name="Footer Placeholder 5">
            <a:extLst>
              <a:ext uri="{FF2B5EF4-FFF2-40B4-BE49-F238E27FC236}">
                <a16:creationId xmlns:a16="http://schemas.microsoft.com/office/drawing/2014/main" id="{07E89F43-BF04-5794-37AF-E9AD574B974F}"/>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9959FE4-CFEA-A35B-9F05-A4EC8BD97E7D}"/>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1080995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652F-8F97-56FA-605F-8D74FDB766A2}"/>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29FF9671-2DFF-AD32-98B3-7FCDD60A89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6B948276-B8CD-8711-33DB-1DACC84B3648}"/>
              </a:ext>
            </a:extLst>
          </p:cNvPr>
          <p:cNvSpPr>
            <a:spLocks noGrp="1"/>
          </p:cNvSpPr>
          <p:nvPr>
            <p:ph type="dt" sz="half" idx="10"/>
          </p:nvPr>
        </p:nvSpPr>
        <p:spPr/>
        <p:txBody>
          <a:bodyPr/>
          <a:lstStyle/>
          <a:p>
            <a:fld id="{452632A7-CE9D-5042-98B8-635671B665E0}" type="datetimeFigureOut">
              <a:rPr lang="en-NL" smtClean="0"/>
              <a:t>01/07/2024</a:t>
            </a:fld>
            <a:endParaRPr lang="en-NL"/>
          </a:p>
        </p:txBody>
      </p:sp>
      <p:sp>
        <p:nvSpPr>
          <p:cNvPr id="5" name="Footer Placeholder 4">
            <a:extLst>
              <a:ext uri="{FF2B5EF4-FFF2-40B4-BE49-F238E27FC236}">
                <a16:creationId xmlns:a16="http://schemas.microsoft.com/office/drawing/2014/main" id="{BEC0EF7C-A484-2BCF-02A2-C3A90087295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C5BF63E-FBD1-2821-46CD-E8D61C501C6B}"/>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3265127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06137-C35F-19DC-E00B-894A7FFA98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079EB2D5-264F-DA59-B751-E4FAC655A7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D1D4BD85-164F-DF26-8625-FDD1A4E0C957}"/>
              </a:ext>
            </a:extLst>
          </p:cNvPr>
          <p:cNvSpPr>
            <a:spLocks noGrp="1"/>
          </p:cNvSpPr>
          <p:nvPr>
            <p:ph type="dt" sz="half" idx="10"/>
          </p:nvPr>
        </p:nvSpPr>
        <p:spPr/>
        <p:txBody>
          <a:bodyPr/>
          <a:lstStyle/>
          <a:p>
            <a:fld id="{452632A7-CE9D-5042-98B8-635671B665E0}" type="datetimeFigureOut">
              <a:rPr lang="en-NL" smtClean="0"/>
              <a:t>01/07/2024</a:t>
            </a:fld>
            <a:endParaRPr lang="en-NL"/>
          </a:p>
        </p:txBody>
      </p:sp>
      <p:sp>
        <p:nvSpPr>
          <p:cNvPr id="5" name="Footer Placeholder 4">
            <a:extLst>
              <a:ext uri="{FF2B5EF4-FFF2-40B4-BE49-F238E27FC236}">
                <a16:creationId xmlns:a16="http://schemas.microsoft.com/office/drawing/2014/main" id="{35DD4E33-145E-EAD9-27D5-090EC12FACF4}"/>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36D3C804-AD2D-E3FC-6EA3-E4692259B1B5}"/>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377995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5"/>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42" name="Google Shape;42;p5"/>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43" name="Google Shape;43;p5"/>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HANK YOU slide">
  <p:cSld name="1_THANK YOU slide">
    <p:spTree>
      <p:nvGrpSpPr>
        <p:cNvPr id="1" name="Shape 44"/>
        <p:cNvGrpSpPr/>
        <p:nvPr/>
      </p:nvGrpSpPr>
      <p:grpSpPr>
        <a:xfrm>
          <a:off x="0" y="0"/>
          <a:ext cx="0" cy="0"/>
          <a:chOff x="0" y="0"/>
          <a:chExt cx="0" cy="0"/>
        </a:xfrm>
      </p:grpSpPr>
      <p:cxnSp>
        <p:nvCxnSpPr>
          <p:cNvPr id="45" name="Google Shape;45;p6"/>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46" name="Google Shape;46;p6"/>
          <p:cNvSpPr>
            <a:spLocks noGrp="1"/>
          </p:cNvSpPr>
          <p:nvPr>
            <p:ph type="pic" idx="2"/>
          </p:nvPr>
        </p:nvSpPr>
        <p:spPr>
          <a:xfrm>
            <a:off x="-14292" y="0"/>
            <a:ext cx="12228600" cy="6858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1"/>
          </p:nvPr>
        </p:nvSpPr>
        <p:spPr>
          <a:xfrm>
            <a:off x="0" y="2799754"/>
            <a:ext cx="47937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8" name="Google Shape;48;p6"/>
          <p:cNvPicPr preferRelativeResize="0"/>
          <p:nvPr/>
        </p:nvPicPr>
        <p:blipFill rotWithShape="1">
          <a:blip r:embed="rId2">
            <a:alphaModFix/>
          </a:blip>
          <a:srcRect/>
          <a:stretch/>
        </p:blipFill>
        <p:spPr>
          <a:xfrm>
            <a:off x="11119427" y="5751367"/>
            <a:ext cx="952500" cy="95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2" name="Google Shape;52;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lide">
  <p:cSld name="COVER Slide">
    <p:bg>
      <p:bgPr>
        <a:solidFill>
          <a:srgbClr val="808285"/>
        </a:solid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body" idx="1"/>
          </p:nvPr>
        </p:nvSpPr>
        <p:spPr>
          <a:xfrm>
            <a:off x="484718" y="2228653"/>
            <a:ext cx="7850100" cy="18189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FFFFFF"/>
              </a:buClr>
              <a:buSzPts val="5800"/>
              <a:buNone/>
              <a:defRPr sz="5800">
                <a:solidFill>
                  <a:srgbClr val="FFFFFF"/>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57" name="Google Shape;57;p8"/>
          <p:cNvCxnSpPr/>
          <p:nvPr/>
        </p:nvCxnSpPr>
        <p:spPr>
          <a:xfrm>
            <a:off x="634175" y="4059641"/>
            <a:ext cx="4086600" cy="0"/>
          </a:xfrm>
          <a:prstGeom prst="straightConnector1">
            <a:avLst/>
          </a:prstGeom>
          <a:noFill/>
          <a:ln w="9525" cap="flat" cmpd="sng">
            <a:solidFill>
              <a:schemeClr val="dk1"/>
            </a:solidFill>
            <a:prstDash val="solid"/>
            <a:miter lim="800000"/>
            <a:headEnd type="none" w="sm" len="sm"/>
            <a:tailEnd type="none" w="sm" len="sm"/>
          </a:ln>
        </p:spPr>
      </p:cxnSp>
      <p:sp>
        <p:nvSpPr>
          <p:cNvPr id="58" name="Google Shape;58;p8"/>
          <p:cNvSpPr txBox="1">
            <a:spLocks noGrp="1"/>
          </p:cNvSpPr>
          <p:nvPr>
            <p:ph type="body" idx="2"/>
          </p:nvPr>
        </p:nvSpPr>
        <p:spPr>
          <a:xfrm>
            <a:off x="634175" y="4275499"/>
            <a:ext cx="4086600" cy="1065300"/>
          </a:xfrm>
          <a:prstGeom prst="rect">
            <a:avLst/>
          </a:prstGeom>
          <a:noFill/>
          <a:ln>
            <a:noFill/>
          </a:ln>
        </p:spPr>
        <p:txBody>
          <a:bodyPr spcFirstLastPara="1" wrap="square" lIns="91425" tIns="45700" rIns="91425" bIns="45700" anchor="t" anchorCtr="0">
            <a:noAutofit/>
          </a:bodyPr>
          <a:lstStyle>
            <a:lvl1pPr marL="457200" lvl="0" indent="-228600" algn="ctr" rtl="0">
              <a:lnSpc>
                <a:spcPct val="70000"/>
              </a:lnSpc>
              <a:spcBef>
                <a:spcPts val="1000"/>
              </a:spcBef>
              <a:spcAft>
                <a:spcPts val="0"/>
              </a:spcAft>
              <a:buClr>
                <a:schemeClr val="dk1"/>
              </a:buClr>
              <a:buSzPts val="2800"/>
              <a:buNone/>
              <a:defRPr sz="2800"/>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slide with partners logo">
  <p:cSld name="Cover slide with partners logo">
    <p:bg>
      <p:bgPr>
        <a:solidFill>
          <a:schemeClr val="dk2"/>
        </a:solid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body" idx="1"/>
          </p:nvPr>
        </p:nvSpPr>
        <p:spPr>
          <a:xfrm>
            <a:off x="542084" y="2228652"/>
            <a:ext cx="10954500" cy="10077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FFFFFF"/>
              </a:buClr>
              <a:buSzPts val="6000"/>
              <a:buNone/>
              <a:defRPr sz="6000">
                <a:solidFill>
                  <a:srgbClr val="FFFFFF"/>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61" name="Google Shape;61;p9"/>
          <p:cNvCxnSpPr/>
          <p:nvPr/>
        </p:nvCxnSpPr>
        <p:spPr>
          <a:xfrm>
            <a:off x="691541" y="3354995"/>
            <a:ext cx="3750600" cy="0"/>
          </a:xfrm>
          <a:prstGeom prst="straightConnector1">
            <a:avLst/>
          </a:prstGeom>
          <a:noFill/>
          <a:ln w="9525" cap="flat" cmpd="sng">
            <a:solidFill>
              <a:schemeClr val="dk1"/>
            </a:solidFill>
            <a:prstDash val="solid"/>
            <a:miter lim="800000"/>
            <a:headEnd type="none" w="sm" len="sm"/>
            <a:tailEnd type="none" w="sm" len="sm"/>
          </a:ln>
        </p:spPr>
      </p:cxnSp>
      <p:sp>
        <p:nvSpPr>
          <p:cNvPr id="62" name="Google Shape;62;p9"/>
          <p:cNvSpPr txBox="1">
            <a:spLocks noGrp="1"/>
          </p:cNvSpPr>
          <p:nvPr>
            <p:ph type="body" idx="2"/>
          </p:nvPr>
        </p:nvSpPr>
        <p:spPr>
          <a:xfrm>
            <a:off x="691541" y="3570853"/>
            <a:ext cx="3750600" cy="861900"/>
          </a:xfrm>
          <a:prstGeom prst="rect">
            <a:avLst/>
          </a:prstGeom>
          <a:noFill/>
          <a:ln>
            <a:noFill/>
          </a:ln>
        </p:spPr>
        <p:txBody>
          <a:bodyPr spcFirstLastPara="1" wrap="square" lIns="91425" tIns="45700" rIns="91425" bIns="45700" anchor="t" anchorCtr="0">
            <a:noAutofit/>
          </a:bodyPr>
          <a:lstStyle>
            <a:lvl1pPr marL="457200" lvl="0" indent="-228600" algn="ctr" rtl="0">
              <a:lnSpc>
                <a:spcPct val="70000"/>
              </a:lnSpc>
              <a:spcBef>
                <a:spcPts val="1000"/>
              </a:spcBef>
              <a:spcAft>
                <a:spcPts val="0"/>
              </a:spcAft>
              <a:buClr>
                <a:schemeClr val="dk1"/>
              </a:buClr>
              <a:buSzPts val="2800"/>
              <a:buNone/>
              <a:defRPr sz="2800"/>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 name="Google Shape;63;p9"/>
          <p:cNvSpPr/>
          <p:nvPr/>
        </p:nvSpPr>
        <p:spPr>
          <a:xfrm>
            <a:off x="-3176" y="5194300"/>
            <a:ext cx="12195300" cy="166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9"/>
          <p:cNvSpPr>
            <a:spLocks noGrp="1"/>
          </p:cNvSpPr>
          <p:nvPr>
            <p:ph type="pic" idx="3"/>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a:spLocks noGrp="1"/>
          </p:cNvSpPr>
          <p:nvPr>
            <p:ph type="pic" idx="4"/>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a:spLocks noGrp="1"/>
          </p:cNvSpPr>
          <p:nvPr>
            <p:ph type="pic" idx="5"/>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ELCOME Slide with logos at the bottom">
  <p:cSld name="WELCOME Slide with logos at the bottom">
    <p:spTree>
      <p:nvGrpSpPr>
        <p:cNvPr id="1" name="Shape 67"/>
        <p:cNvGrpSpPr/>
        <p:nvPr/>
      </p:nvGrpSpPr>
      <p:grpSpPr>
        <a:xfrm>
          <a:off x="0" y="0"/>
          <a:ext cx="0" cy="0"/>
          <a:chOff x="0" y="0"/>
          <a:chExt cx="0" cy="0"/>
        </a:xfrm>
      </p:grpSpPr>
      <p:sp>
        <p:nvSpPr>
          <p:cNvPr id="68" name="Google Shape;68;p10"/>
          <p:cNvSpPr txBox="1">
            <a:spLocks noGrp="1"/>
          </p:cNvSpPr>
          <p:nvPr>
            <p:ph type="body" idx="1"/>
          </p:nvPr>
        </p:nvSpPr>
        <p:spPr>
          <a:xfrm>
            <a:off x="682091" y="1049338"/>
            <a:ext cx="5891100" cy="41451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chemeClr val="accent1"/>
              </a:buClr>
              <a:buSzPts val="5400"/>
              <a:buNone/>
              <a:defRPr sz="5400">
                <a:solidFill>
                  <a:schemeClr val="accent1"/>
                </a:solidFill>
              </a:defRPr>
            </a:lvl1pPr>
            <a:lvl2pPr marL="914400" lvl="1" indent="-228600" algn="l" rtl="0">
              <a:lnSpc>
                <a:spcPct val="80000"/>
              </a:lnSpc>
              <a:spcBef>
                <a:spcPts val="500"/>
              </a:spcBef>
              <a:spcAft>
                <a:spcPts val="0"/>
              </a:spcAft>
              <a:buClr>
                <a:srgbClr val="118987"/>
              </a:buClr>
              <a:buSzPts val="5400"/>
              <a:buNone/>
              <a:defRPr sz="5400">
                <a:solidFill>
                  <a:srgbClr val="118987"/>
                </a:solidFill>
              </a:defRPr>
            </a:lvl2pPr>
            <a:lvl3pPr marL="1371600" lvl="2" indent="-228600" algn="l" rtl="0">
              <a:lnSpc>
                <a:spcPct val="80000"/>
              </a:lnSpc>
              <a:spcBef>
                <a:spcPts val="500"/>
              </a:spcBef>
              <a:spcAft>
                <a:spcPts val="0"/>
              </a:spcAft>
              <a:buClr>
                <a:srgbClr val="118987"/>
              </a:buClr>
              <a:buSzPts val="5400"/>
              <a:buNone/>
              <a:defRPr sz="5400">
                <a:solidFill>
                  <a:srgbClr val="118987"/>
                </a:solidFill>
              </a:defRPr>
            </a:lvl3pPr>
            <a:lvl4pPr marL="1828800" lvl="3" indent="-228600" algn="l" rtl="0">
              <a:lnSpc>
                <a:spcPct val="80000"/>
              </a:lnSpc>
              <a:spcBef>
                <a:spcPts val="500"/>
              </a:spcBef>
              <a:spcAft>
                <a:spcPts val="0"/>
              </a:spcAft>
              <a:buClr>
                <a:srgbClr val="118987"/>
              </a:buClr>
              <a:buSzPts val="5400"/>
              <a:buNone/>
              <a:defRPr sz="5400">
                <a:solidFill>
                  <a:srgbClr val="118987"/>
                </a:solidFill>
              </a:defRPr>
            </a:lvl4pPr>
            <a:lvl5pPr marL="2286000" lvl="4" indent="-228600" algn="l" rtl="0">
              <a:lnSpc>
                <a:spcPct val="80000"/>
              </a:lnSpc>
              <a:spcBef>
                <a:spcPts val="500"/>
              </a:spcBef>
              <a:spcAft>
                <a:spcPts val="0"/>
              </a:spcAft>
              <a:buClr>
                <a:srgbClr val="118987"/>
              </a:buClr>
              <a:buSzPts val="5400"/>
              <a:buNone/>
              <a:defRPr sz="5400">
                <a:solidFill>
                  <a:srgbClr val="118987"/>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0"/>
          <p:cNvSpPr/>
          <p:nvPr/>
        </p:nvSpPr>
        <p:spPr>
          <a:xfrm>
            <a:off x="-3176" y="5194300"/>
            <a:ext cx="12195300" cy="166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10"/>
          <p:cNvSpPr>
            <a:spLocks noGrp="1"/>
          </p:cNvSpPr>
          <p:nvPr>
            <p:ph type="pic" idx="2"/>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a:spLocks noGrp="1"/>
          </p:cNvSpPr>
          <p:nvPr>
            <p:ph type="pic" idx="3"/>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a:spLocks noGrp="1"/>
          </p:cNvSpPr>
          <p:nvPr>
            <p:ph type="pic" idx="4"/>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2A9551-91A8-5E96-FEFA-B27C3BB11C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1E744161-2B00-7FDF-636D-90C190B28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30D51B9E-B007-C2F2-CDF5-08C0F70492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632A7-CE9D-5042-98B8-635671B665E0}" type="datetimeFigureOut">
              <a:rPr lang="en-NL" smtClean="0"/>
              <a:t>01/07/2024</a:t>
            </a:fld>
            <a:endParaRPr lang="en-NL"/>
          </a:p>
        </p:txBody>
      </p:sp>
      <p:sp>
        <p:nvSpPr>
          <p:cNvPr id="5" name="Footer Placeholder 4">
            <a:extLst>
              <a:ext uri="{FF2B5EF4-FFF2-40B4-BE49-F238E27FC236}">
                <a16:creationId xmlns:a16="http://schemas.microsoft.com/office/drawing/2014/main" id="{544AF9D8-A9F6-6334-E0ED-8DC5B61E6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A883AFEC-DB44-3F94-0419-234F27105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242D6-5C1D-8641-89BD-41E0FA4FBAD3}" type="slidenum">
              <a:rPr lang="en-NL" smtClean="0"/>
              <a:t>‹#›</a:t>
            </a:fld>
            <a:endParaRPr lang="en-NL"/>
          </a:p>
        </p:txBody>
      </p:sp>
    </p:spTree>
    <p:extLst>
      <p:ext uri="{BB962C8B-B14F-4D97-AF65-F5344CB8AC3E}">
        <p14:creationId xmlns:p14="http://schemas.microsoft.com/office/powerpoint/2010/main" val="308790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28_3EBC4982.xml"/><Relationship Id="rId1" Type="http://schemas.openxmlformats.org/officeDocument/2006/relationships/slideLayout" Target="../slideLayouts/slideLayout3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agora.unicef.org/totara/dashboard/index.php?id=19" TargetMode="External"/><Relationship Id="rId7" Type="http://schemas.openxmlformats.org/officeDocument/2006/relationships/hyperlink" Target="https://www.nutritioncluster.net/remotein-country-support"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hyperlink" Target="https://www.nutritioncluster.net/resources/gnc-consultant-roster-faq" TargetMode="External"/><Relationship Id="rId5" Type="http://schemas.openxmlformats.org/officeDocument/2006/relationships/hyperlink" Target="https://unicef.sharepoint.com/:w:/r/sites/EMOPS-HKR/DL25/Standby%20Request%20and%20Deployment%20Pack/2.%20Request%20for%20Standby,%20RRT%20or%20Fast%20Track%20UNV%20Deployment%20Jun21.doc?d=we56ae977354947118d381ffe666c2c6e&amp;csf=1&amp;web=1&amp;e=0f0ACt" TargetMode="External"/><Relationship Id="rId4" Type="http://schemas.openxmlformats.org/officeDocument/2006/relationships/hyperlink" Target="https://www.nutritioncluster.net/resources/rapid-response-team-rrt-fly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CCB38"/>
        </a:solidFill>
        <a:effectLst/>
      </p:bgPr>
    </p:bg>
    <p:spTree>
      <p:nvGrpSpPr>
        <p:cNvPr id="1" name="Shape 175"/>
        <p:cNvGrpSpPr/>
        <p:nvPr/>
      </p:nvGrpSpPr>
      <p:grpSpPr>
        <a:xfrm>
          <a:off x="0" y="0"/>
          <a:ext cx="0" cy="0"/>
          <a:chOff x="0" y="0"/>
          <a:chExt cx="0" cy="0"/>
        </a:xfrm>
      </p:grpSpPr>
      <p:pic>
        <p:nvPicPr>
          <p:cNvPr id="3" name="Picture 2" descr="UN051647a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92504" cy="6858000"/>
          </a:xfrm>
          <a:prstGeom prst="rect">
            <a:avLst/>
          </a:prstGeom>
        </p:spPr>
      </p:pic>
      <p:sp>
        <p:nvSpPr>
          <p:cNvPr id="178" name="Google Shape;178;p26"/>
          <p:cNvSpPr txBox="1">
            <a:spLocks noGrp="1"/>
          </p:cNvSpPr>
          <p:nvPr>
            <p:ph type="ctrTitle" idx="4294967295"/>
          </p:nvPr>
        </p:nvSpPr>
        <p:spPr>
          <a:xfrm>
            <a:off x="6434052" y="1983728"/>
            <a:ext cx="5008563" cy="1585856"/>
          </a:xfrm>
          <a:prstGeom prst="rect">
            <a:avLst/>
          </a:prstGeom>
          <a:noFill/>
          <a:ln>
            <a:noFill/>
          </a:ln>
        </p:spPr>
        <p:txBody>
          <a:bodyPr spcFirstLastPara="1" wrap="square" lIns="0" tIns="45700" rIns="91425" bIns="45700" anchor="b" anchorCtr="0">
            <a:noAutofit/>
          </a:bodyPr>
          <a:lstStyle/>
          <a:p>
            <a:pPr marL="0" lvl="0" indent="0" algn="l" rtl="0">
              <a:lnSpc>
                <a:spcPct val="80000"/>
              </a:lnSpc>
              <a:spcBef>
                <a:spcPts val="0"/>
              </a:spcBef>
              <a:spcAft>
                <a:spcPts val="0"/>
              </a:spcAft>
              <a:buClr>
                <a:schemeClr val="dk1"/>
              </a:buClr>
              <a:buSzPts val="6000"/>
              <a:buFont typeface="Calibri"/>
              <a:buNone/>
            </a:pPr>
            <a:r>
              <a:rPr lang="en-GB" sz="4500" dirty="0">
                <a:solidFill>
                  <a:schemeClr val="bg1"/>
                </a:solidFill>
                <a:latin typeface="Arial"/>
                <a:ea typeface="Arial"/>
                <a:cs typeface="Arial"/>
                <a:sym typeface="Arial"/>
              </a:rPr>
              <a:t>Orientation on</a:t>
            </a:r>
            <a:endParaRPr sz="4500" dirty="0">
              <a:solidFill>
                <a:schemeClr val="bg1"/>
              </a:solidFill>
              <a:latin typeface="Arial"/>
              <a:ea typeface="Arial"/>
              <a:cs typeface="Arial"/>
              <a:sym typeface="Arial"/>
            </a:endParaRPr>
          </a:p>
          <a:p>
            <a:pPr marL="0" lvl="0" indent="0" algn="l" rtl="0">
              <a:lnSpc>
                <a:spcPct val="80000"/>
              </a:lnSpc>
              <a:spcBef>
                <a:spcPts val="0"/>
              </a:spcBef>
              <a:spcAft>
                <a:spcPts val="0"/>
              </a:spcAft>
              <a:buClr>
                <a:schemeClr val="dk1"/>
              </a:buClr>
              <a:buSzPts val="6000"/>
              <a:buFont typeface="Calibri"/>
              <a:buNone/>
            </a:pPr>
            <a:r>
              <a:rPr lang="en-GB" sz="4500" b="1" dirty="0">
                <a:solidFill>
                  <a:schemeClr val="bg1"/>
                </a:solidFill>
                <a:latin typeface="Arial"/>
                <a:ea typeface="Arial"/>
                <a:cs typeface="Arial"/>
                <a:sym typeface="Arial"/>
              </a:rPr>
              <a:t>Cluster Approach</a:t>
            </a:r>
            <a:endParaRPr sz="4500" b="1" dirty="0">
              <a:solidFill>
                <a:schemeClr val="bg1"/>
              </a:solidFill>
              <a:latin typeface="Arial"/>
              <a:ea typeface="Arial"/>
              <a:cs typeface="Arial"/>
              <a:sym typeface="Arial"/>
            </a:endParaRPr>
          </a:p>
        </p:txBody>
      </p:sp>
      <p:sp>
        <p:nvSpPr>
          <p:cNvPr id="179" name="Google Shape;179;p26"/>
          <p:cNvSpPr txBox="1">
            <a:spLocks noGrp="1"/>
          </p:cNvSpPr>
          <p:nvPr>
            <p:ph type="subTitle" idx="4294967295"/>
          </p:nvPr>
        </p:nvSpPr>
        <p:spPr>
          <a:xfrm>
            <a:off x="6467475" y="3659659"/>
            <a:ext cx="5008563" cy="613165"/>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GB" sz="2000" dirty="0">
                <a:solidFill>
                  <a:schemeClr val="bg1"/>
                </a:solidFill>
                <a:latin typeface="Arial"/>
                <a:ea typeface="Arial"/>
                <a:cs typeface="Arial"/>
                <a:sym typeface="Arial"/>
              </a:rPr>
              <a:t>For Nutrition Cluster partners</a:t>
            </a:r>
            <a:endParaRPr sz="2000" dirty="0">
              <a:solidFill>
                <a:schemeClr val="bg1"/>
              </a:solidFill>
              <a:latin typeface="Arial"/>
              <a:ea typeface="Arial"/>
              <a:cs typeface="Arial"/>
              <a:sym typeface="Arial"/>
            </a:endParaRPr>
          </a:p>
        </p:txBody>
      </p:sp>
      <p:sp>
        <p:nvSpPr>
          <p:cNvPr id="6" name="Rectangle 5"/>
          <p:cNvSpPr/>
          <p:nvPr/>
        </p:nvSpPr>
        <p:spPr>
          <a:xfrm rot="16200000">
            <a:off x="-282275" y="5866758"/>
            <a:ext cx="1283493" cy="200055"/>
          </a:xfrm>
          <a:prstGeom prst="rect">
            <a:avLst/>
          </a:prstGeom>
        </p:spPr>
        <p:txBody>
          <a:bodyPr wrap="none">
            <a:spAutoFit/>
          </a:bodyPr>
          <a:lstStyle/>
          <a:p>
            <a:r>
              <a:rPr lang="de-DE" sz="700" b="1" dirty="0">
                <a:solidFill>
                  <a:srgbClr val="FFFFFF"/>
                </a:solidFill>
              </a:rPr>
              <a:t>© UNICEF/UN051647/Rich</a:t>
            </a:r>
            <a:endParaRPr lang="en-US" sz="700" b="1" dirty="0">
              <a:solidFill>
                <a:srgbClr val="FFFFFF"/>
              </a:solidFill>
            </a:endParaRPr>
          </a:p>
        </p:txBody>
      </p:sp>
      <p:pic>
        <p:nvPicPr>
          <p:cNvPr id="7" name="Google Shape;177;p26"/>
          <p:cNvPicPr preferRelativeResize="0"/>
          <p:nvPr/>
        </p:nvPicPr>
        <p:blipFill>
          <a:blip r:embed="rId4">
            <a:alphaModFix/>
          </a:blip>
          <a:stretch>
            <a:fillRect/>
          </a:stretch>
        </p:blipFill>
        <p:spPr>
          <a:xfrm>
            <a:off x="9819309" y="5822950"/>
            <a:ext cx="1967879" cy="748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txBox="1">
            <a:spLocks noGrp="1"/>
          </p:cNvSpPr>
          <p:nvPr>
            <p:ph type="body" idx="1"/>
          </p:nvPr>
        </p:nvSpPr>
        <p:spPr>
          <a:xfrm>
            <a:off x="4464790" y="1711007"/>
            <a:ext cx="7054850" cy="1759503"/>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rgbClr val="CC3300"/>
              </a:buClr>
              <a:buSzPts val="2400"/>
              <a:buFont typeface="Arial"/>
              <a:buNone/>
            </a:pPr>
            <a:r>
              <a:rPr lang="en-GB" sz="2000" b="1" dirty="0">
                <a:solidFill>
                  <a:schemeClr val="accent4"/>
                </a:solidFill>
                <a:latin typeface="Arial"/>
                <a:ea typeface="Arial"/>
                <a:cs typeface="Arial"/>
                <a:sym typeface="Arial"/>
              </a:rPr>
              <a:t>4.1</a:t>
            </a:r>
            <a:r>
              <a:rPr lang="en-GB" sz="2000" dirty="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Identify advocacy concerns to contribute to HC and HCT messaging and action.</a:t>
            </a:r>
            <a:br>
              <a:rPr lang="en-GB" sz="2000" dirty="0">
                <a:solidFill>
                  <a:srgbClr val="606164"/>
                </a:solidFill>
                <a:latin typeface="Arial"/>
                <a:ea typeface="Arial"/>
                <a:cs typeface="Arial"/>
                <a:sym typeface="Arial"/>
              </a:rPr>
            </a:br>
            <a:endParaRPr sz="2000" dirty="0">
              <a:solidFill>
                <a:srgbClr val="606164"/>
              </a:solidFill>
              <a:latin typeface="Arial"/>
              <a:ea typeface="Arial"/>
              <a:cs typeface="Arial"/>
              <a:sym typeface="Arial"/>
            </a:endParaRPr>
          </a:p>
          <a:p>
            <a:pPr marL="0" lvl="0" indent="0" algn="l" rtl="0">
              <a:lnSpc>
                <a:spcPct val="100000"/>
              </a:lnSpc>
              <a:spcBef>
                <a:spcPts val="0"/>
              </a:spcBef>
              <a:spcAft>
                <a:spcPts val="0"/>
              </a:spcAft>
              <a:buClr>
                <a:schemeClr val="dk1"/>
              </a:buClr>
              <a:buSzPts val="2400"/>
              <a:buNone/>
            </a:pPr>
            <a:r>
              <a:rPr lang="en-GB" sz="2000" b="1" dirty="0">
                <a:solidFill>
                  <a:schemeClr val="accent4"/>
                </a:solidFill>
                <a:latin typeface="Arial"/>
                <a:ea typeface="Arial"/>
                <a:cs typeface="Arial"/>
                <a:sym typeface="Arial"/>
              </a:rPr>
              <a:t>4.2</a:t>
            </a:r>
            <a:r>
              <a:rPr lang="en-GB" sz="2000" dirty="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Undertaking advocacy activities on behalf of cluster participants and the affected population.</a:t>
            </a:r>
            <a:endParaRPr sz="2000" dirty="0">
              <a:solidFill>
                <a:srgbClr val="606164"/>
              </a:solidFill>
              <a:latin typeface="Arial"/>
              <a:ea typeface="Arial"/>
              <a:cs typeface="Arial"/>
              <a:sym typeface="Arial"/>
            </a:endParaRPr>
          </a:p>
        </p:txBody>
      </p:sp>
      <p:sp>
        <p:nvSpPr>
          <p:cNvPr id="2" name="Rectangle 1"/>
          <p:cNvSpPr/>
          <p:nvPr/>
        </p:nvSpPr>
        <p:spPr>
          <a:xfrm>
            <a:off x="4464790" y="936486"/>
            <a:ext cx="2208297" cy="487313"/>
          </a:xfrm>
          <a:prstGeom prst="rect">
            <a:avLst/>
          </a:prstGeom>
        </p:spPr>
        <p:txBody>
          <a:bodyPr wrap="none" lIns="0">
            <a:spAutoFit/>
          </a:bodyPr>
          <a:lstStyle/>
          <a:p>
            <a:pPr lvl="0">
              <a:lnSpc>
                <a:spcPct val="90000"/>
              </a:lnSpc>
              <a:buClr>
                <a:srgbClr val="CC3300"/>
              </a:buClr>
              <a:buSzPts val="2400"/>
            </a:pPr>
            <a:r>
              <a:rPr lang="en-US" sz="2800" b="1" dirty="0">
                <a:solidFill>
                  <a:schemeClr val="accent4"/>
                </a:solidFill>
              </a:rPr>
              <a:t>4. Advocacy</a:t>
            </a:r>
          </a:p>
        </p:txBody>
      </p:sp>
      <p:sp>
        <p:nvSpPr>
          <p:cNvPr id="13" name="Rectangle 12"/>
          <p:cNvSpPr/>
          <p:nvPr/>
        </p:nvSpPr>
        <p:spPr>
          <a:xfrm>
            <a:off x="4464790" y="3919142"/>
            <a:ext cx="4759927" cy="536044"/>
          </a:xfrm>
          <a:prstGeom prst="rect">
            <a:avLst/>
          </a:prstGeom>
        </p:spPr>
        <p:txBody>
          <a:bodyPr wrap="none" lIns="0">
            <a:spAutoFit/>
          </a:bodyPr>
          <a:lstStyle/>
          <a:p>
            <a:pPr lvl="0">
              <a:lnSpc>
                <a:spcPct val="90000"/>
              </a:lnSpc>
              <a:buClr>
                <a:srgbClr val="CC3300"/>
              </a:buClr>
              <a:buSzPts val="2400"/>
            </a:pPr>
            <a:r>
              <a:rPr lang="en-US" sz="2800" b="1" dirty="0">
                <a:solidFill>
                  <a:schemeClr val="accent5"/>
                </a:solidFill>
              </a:rPr>
              <a:t>5. Monitoring and reporting</a:t>
            </a:r>
          </a:p>
        </p:txBody>
      </p:sp>
      <p:sp>
        <p:nvSpPr>
          <p:cNvPr id="14" name="Google Shape;259;p32"/>
          <p:cNvSpPr txBox="1">
            <a:spLocks/>
          </p:cNvSpPr>
          <p:nvPr/>
        </p:nvSpPr>
        <p:spPr>
          <a:xfrm>
            <a:off x="4464790" y="4629510"/>
            <a:ext cx="7054850" cy="1174673"/>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Clr>
                <a:srgbClr val="CC3300"/>
              </a:buClr>
              <a:buSzPts val="2400"/>
              <a:buNone/>
            </a:pPr>
            <a:r>
              <a:rPr lang="en-US" sz="2000" b="1" dirty="0">
                <a:solidFill>
                  <a:srgbClr val="4EB3CF"/>
                </a:solidFill>
                <a:latin typeface="Arial"/>
                <a:ea typeface="Arial"/>
                <a:cs typeface="Arial"/>
                <a:sym typeface="Arial"/>
              </a:rPr>
              <a:t>5.1</a:t>
            </a:r>
            <a:r>
              <a:rPr lang="en-US" sz="2000" dirty="0">
                <a:solidFill>
                  <a:schemeClr val="accent4"/>
                </a:solidFill>
                <a:latin typeface="Arial"/>
                <a:ea typeface="Arial"/>
                <a:cs typeface="Arial"/>
                <a:sym typeface="Arial"/>
              </a:rPr>
              <a:t> </a:t>
            </a:r>
            <a:r>
              <a:rPr lang="en-US" sz="2000" dirty="0">
                <a:solidFill>
                  <a:srgbClr val="606164"/>
                </a:solidFill>
                <a:latin typeface="Arial"/>
                <a:ea typeface="Arial"/>
                <a:cs typeface="Arial"/>
                <a:sym typeface="Arial"/>
              </a:rPr>
              <a:t>Monitoring and reporting the implementation of the cluster strategy and results; recommending corrective action where necessary.</a:t>
            </a:r>
            <a:br>
              <a:rPr lang="en-US" sz="2000" dirty="0">
                <a:solidFill>
                  <a:srgbClr val="606164"/>
                </a:solidFill>
                <a:latin typeface="Arial"/>
                <a:ea typeface="Arial"/>
                <a:cs typeface="Arial"/>
                <a:sym typeface="Arial"/>
              </a:rPr>
            </a:br>
            <a:endParaRPr lang="en-US" sz="2000" dirty="0">
              <a:solidFill>
                <a:srgbClr val="606164"/>
              </a:solidFill>
              <a:latin typeface="Arial"/>
              <a:ea typeface="Arial"/>
              <a:cs typeface="Arial"/>
              <a:sym typeface="Arial"/>
            </a:endParaRPr>
          </a:p>
          <a:p>
            <a:pPr marL="0" indent="0">
              <a:lnSpc>
                <a:spcPct val="100000"/>
              </a:lnSpc>
              <a:spcBef>
                <a:spcPts val="0"/>
              </a:spcBef>
              <a:buClr>
                <a:srgbClr val="CC3300"/>
              </a:buClr>
              <a:buSzPts val="2400"/>
              <a:buFont typeface="Arial"/>
              <a:buNone/>
            </a:pPr>
            <a:endParaRPr lang="en-US" sz="2000" dirty="0">
              <a:solidFill>
                <a:schemeClr val="dk2"/>
              </a:solidFill>
              <a:latin typeface="Arial"/>
              <a:ea typeface="Arial"/>
              <a:cs typeface="Arial"/>
              <a:sym typeface="Arial"/>
            </a:endParaRPr>
          </a:p>
        </p:txBody>
      </p:sp>
      <p:cxnSp>
        <p:nvCxnSpPr>
          <p:cNvPr id="28" name="Google Shape;263;p32"/>
          <p:cNvCxnSpPr/>
          <p:nvPr/>
        </p:nvCxnSpPr>
        <p:spPr>
          <a:xfrm>
            <a:off x="4467375" y="3625225"/>
            <a:ext cx="7748587" cy="0"/>
          </a:xfrm>
          <a:prstGeom prst="straightConnector1">
            <a:avLst/>
          </a:prstGeom>
          <a:noFill/>
          <a:ln w="19050" cap="flat" cmpd="sng">
            <a:solidFill>
              <a:schemeClr val="accent4"/>
            </a:solidFill>
            <a:prstDash val="solid"/>
            <a:round/>
            <a:headEnd type="none" w="med" len="med"/>
            <a:tailEnd type="none" w="med" len="med"/>
          </a:ln>
        </p:spPr>
      </p:cxnSp>
      <p:sp>
        <p:nvSpPr>
          <p:cNvPr id="38"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cxnSp>
        <p:nvCxnSpPr>
          <p:cNvPr id="12" name="Google Shape;263;p32"/>
          <p:cNvCxnSpPr/>
          <p:nvPr/>
        </p:nvCxnSpPr>
        <p:spPr>
          <a:xfrm>
            <a:off x="4467375" y="5831542"/>
            <a:ext cx="7748587" cy="0"/>
          </a:xfrm>
          <a:prstGeom prst="straightConnector1">
            <a:avLst/>
          </a:prstGeom>
          <a:noFill/>
          <a:ln w="19050" cap="flat" cmpd="sng">
            <a:solidFill>
              <a:schemeClr val="accent5"/>
            </a:solidFill>
            <a:prstDash val="solid"/>
            <a:round/>
            <a:headEnd type="none" w="med" len="med"/>
            <a:tailEnd type="none" w="med" len="med"/>
          </a:ln>
        </p:spPr>
      </p:cxnSp>
      <p:sp>
        <p:nvSpPr>
          <p:cNvPr id="15" name="Google Shape;261;p32"/>
          <p:cNvSpPr txBox="1">
            <a:spLocks/>
          </p:cNvSpPr>
          <p:nvPr/>
        </p:nvSpPr>
        <p:spPr>
          <a:xfrm>
            <a:off x="630000" y="603453"/>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chemeClr val="bg2">
                    <a:lumMod val="75000"/>
                  </a:schemeClr>
                </a:solidFill>
                <a:latin typeface="Arial"/>
                <a:ea typeface="Arial"/>
                <a:cs typeface="Arial"/>
                <a:sym typeface="Arial"/>
              </a:rPr>
              <a:t>Cluster core</a:t>
            </a:r>
            <a:br>
              <a:rPr lang="en-US" sz="3200" dirty="0">
                <a:solidFill>
                  <a:schemeClr val="bg2">
                    <a:lumMod val="75000"/>
                  </a:schemeClr>
                </a:solidFill>
                <a:latin typeface="Arial"/>
                <a:ea typeface="Arial"/>
                <a:cs typeface="Arial"/>
                <a:sym typeface="Arial"/>
              </a:rPr>
            </a:br>
            <a:r>
              <a:rPr lang="en-US" sz="3200" b="1" dirty="0">
                <a:solidFill>
                  <a:schemeClr val="bg2">
                    <a:lumMod val="75000"/>
                  </a:schemeClr>
                </a:solidFill>
                <a:latin typeface="Arial"/>
                <a:ea typeface="Arial"/>
                <a:cs typeface="Arial"/>
                <a:sym typeface="Arial"/>
              </a:rPr>
              <a:t>functions and deliverables </a:t>
            </a:r>
          </a:p>
        </p:txBody>
      </p:sp>
      <p:pic>
        <p:nvPicPr>
          <p:cNvPr id="17"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94197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13" name="Google Shape;197;p28"/>
          <p:cNvSpPr/>
          <p:nvPr/>
        </p:nvSpPr>
        <p:spPr>
          <a:xfrm>
            <a:off x="0" y="0"/>
            <a:ext cx="3949700"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3"/>
          <p:cNvSpPr txBox="1">
            <a:spLocks noGrp="1"/>
          </p:cNvSpPr>
          <p:nvPr>
            <p:ph type="title"/>
          </p:nvPr>
        </p:nvSpPr>
        <p:spPr>
          <a:xfrm>
            <a:off x="805168" y="4741523"/>
            <a:ext cx="3084750" cy="953488"/>
          </a:xfrm>
          <a:prstGeom prst="rect">
            <a:avLst/>
          </a:prstGeom>
          <a:noFill/>
          <a:ln>
            <a:noFill/>
          </a:ln>
        </p:spPr>
        <p:txBody>
          <a:bodyPr spcFirstLastPara="1" wrap="square" lIns="0" tIns="45700" rIns="91425" bIns="45700" anchor="t" anchorCtr="0">
            <a:noAutofit/>
          </a:bodyPr>
          <a:lstStyle/>
          <a:p>
            <a:pPr marL="0" lvl="0" indent="0" algn="l" rtl="0">
              <a:spcBef>
                <a:spcPts val="1000"/>
              </a:spcBef>
              <a:spcAft>
                <a:spcPts val="0"/>
              </a:spcAft>
              <a:buClr>
                <a:schemeClr val="dk1"/>
              </a:buClr>
              <a:buSzPts val="1100"/>
              <a:buFont typeface="Arial"/>
              <a:buNone/>
            </a:pPr>
            <a:r>
              <a:rPr lang="en-GB" sz="1400" i="1" dirty="0">
                <a:solidFill>
                  <a:schemeClr val="bg2">
                    <a:lumMod val="75000"/>
                  </a:schemeClr>
                </a:solidFill>
                <a:latin typeface="Arial"/>
                <a:ea typeface="Arial"/>
                <a:cs typeface="Arial"/>
                <a:sym typeface="Arial"/>
              </a:rPr>
              <a:t>Each cluster is also</a:t>
            </a:r>
            <a:br>
              <a:rPr lang="en-GB" sz="1400" i="1" dirty="0">
                <a:solidFill>
                  <a:schemeClr val="bg2">
                    <a:lumMod val="75000"/>
                  </a:schemeClr>
                </a:solidFill>
                <a:latin typeface="Arial"/>
                <a:ea typeface="Arial"/>
                <a:cs typeface="Arial"/>
                <a:sym typeface="Arial"/>
              </a:rPr>
            </a:br>
            <a:r>
              <a:rPr lang="en-GB" sz="1400" i="1" dirty="0">
                <a:solidFill>
                  <a:schemeClr val="bg2">
                    <a:lumMod val="75000"/>
                  </a:schemeClr>
                </a:solidFill>
                <a:latin typeface="Arial"/>
                <a:ea typeface="Arial"/>
                <a:cs typeface="Arial"/>
                <a:sym typeface="Arial"/>
              </a:rPr>
              <a:t>responsible for integrating</a:t>
            </a:r>
            <a:br>
              <a:rPr lang="en-GB" sz="1400" i="1" dirty="0">
                <a:solidFill>
                  <a:schemeClr val="bg2">
                    <a:lumMod val="75000"/>
                  </a:schemeClr>
                </a:solidFill>
                <a:latin typeface="Arial"/>
                <a:ea typeface="Arial"/>
                <a:cs typeface="Arial"/>
                <a:sym typeface="Arial"/>
              </a:rPr>
            </a:br>
            <a:r>
              <a:rPr lang="en-GB" sz="1400" i="1" dirty="0">
                <a:solidFill>
                  <a:schemeClr val="bg2">
                    <a:lumMod val="75000"/>
                  </a:schemeClr>
                </a:solidFill>
                <a:latin typeface="Arial"/>
                <a:ea typeface="Arial"/>
                <a:cs typeface="Arial"/>
                <a:sym typeface="Arial"/>
              </a:rPr>
              <a:t>early recovery from the outset</a:t>
            </a:r>
            <a:br>
              <a:rPr lang="en-GB" sz="1400" i="1" dirty="0">
                <a:solidFill>
                  <a:schemeClr val="bg2">
                    <a:lumMod val="75000"/>
                  </a:schemeClr>
                </a:solidFill>
                <a:latin typeface="Arial"/>
                <a:ea typeface="Arial"/>
                <a:cs typeface="Arial"/>
                <a:sym typeface="Arial"/>
              </a:rPr>
            </a:br>
            <a:r>
              <a:rPr lang="en-GB" sz="1400" i="1" dirty="0">
                <a:solidFill>
                  <a:schemeClr val="bg2">
                    <a:lumMod val="75000"/>
                  </a:schemeClr>
                </a:solidFill>
                <a:latin typeface="Arial"/>
                <a:ea typeface="Arial"/>
                <a:cs typeface="Arial"/>
                <a:sym typeface="Arial"/>
              </a:rPr>
              <a:t>of the humanitarian response. </a:t>
            </a:r>
            <a:endParaRPr sz="1400" i="1" dirty="0">
              <a:solidFill>
                <a:schemeClr val="bg2">
                  <a:lumMod val="75000"/>
                </a:schemeClr>
              </a:solidFill>
              <a:latin typeface="Arial"/>
              <a:ea typeface="Arial"/>
              <a:cs typeface="Arial"/>
              <a:sym typeface="Arial"/>
            </a:endParaRPr>
          </a:p>
        </p:txBody>
      </p:sp>
      <p:sp>
        <p:nvSpPr>
          <p:cNvPr id="2" name="Rectangle 1"/>
          <p:cNvSpPr/>
          <p:nvPr/>
        </p:nvSpPr>
        <p:spPr>
          <a:xfrm>
            <a:off x="4454456" y="935096"/>
            <a:ext cx="7066032" cy="875111"/>
          </a:xfrm>
          <a:prstGeom prst="rect">
            <a:avLst/>
          </a:prstGeom>
        </p:spPr>
        <p:txBody>
          <a:bodyPr wrap="square" lIns="0" anchor="t">
            <a:spAutoFit/>
          </a:bodyPr>
          <a:lstStyle/>
          <a:p>
            <a:pPr lvl="0">
              <a:lnSpc>
                <a:spcPct val="90000"/>
              </a:lnSpc>
              <a:spcBef>
                <a:spcPts val="1000"/>
              </a:spcBef>
              <a:buClr>
                <a:srgbClr val="CC3300"/>
              </a:buClr>
              <a:buSzPts val="2220"/>
            </a:pPr>
            <a:r>
              <a:rPr lang="en-US" sz="2800" b="1" dirty="0">
                <a:solidFill>
                  <a:schemeClr val="accent5"/>
                </a:solidFill>
              </a:rPr>
              <a:t>6. Contingency planning /</a:t>
            </a:r>
            <a:br>
              <a:rPr lang="en-US" sz="2800" b="1" dirty="0">
                <a:solidFill>
                  <a:schemeClr val="accent5"/>
                </a:solidFill>
              </a:rPr>
            </a:br>
            <a:r>
              <a:rPr lang="en-US" sz="2800" b="1" dirty="0">
                <a:solidFill>
                  <a:schemeClr val="accent5"/>
                </a:solidFill>
              </a:rPr>
              <a:t>Preparedness Capacity building</a:t>
            </a:r>
            <a:endParaRPr lang="en-US" sz="2800" dirty="0">
              <a:solidFill>
                <a:schemeClr val="accent5"/>
              </a:solidFill>
            </a:endParaRPr>
          </a:p>
        </p:txBody>
      </p:sp>
      <p:sp>
        <p:nvSpPr>
          <p:cNvPr id="17" name="Google Shape;259;p32"/>
          <p:cNvSpPr txBox="1">
            <a:spLocks/>
          </p:cNvSpPr>
          <p:nvPr/>
        </p:nvSpPr>
        <p:spPr>
          <a:xfrm>
            <a:off x="4465638" y="2070056"/>
            <a:ext cx="7054850" cy="1045235"/>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
                <a:srgbClr val="CC3300"/>
              </a:buClr>
              <a:buSzPts val="2400"/>
              <a:buNone/>
            </a:pPr>
            <a:r>
              <a:rPr lang="en-GB" sz="2000" b="1" dirty="0">
                <a:solidFill>
                  <a:schemeClr val="accent5"/>
                </a:solidFill>
              </a:rPr>
              <a:t>6.1 </a:t>
            </a:r>
            <a:r>
              <a:rPr lang="en-GB" sz="2000" dirty="0">
                <a:solidFill>
                  <a:srgbClr val="606164"/>
                </a:solidFill>
              </a:rPr>
              <a:t>In situation where there is a high risk of recurring or significant new disaster and where sufficient capacity exists within the cluster.</a:t>
            </a:r>
            <a:endParaRPr lang="en-US" sz="2000" dirty="0">
              <a:solidFill>
                <a:srgbClr val="606164"/>
              </a:solidFill>
            </a:endParaRPr>
          </a:p>
        </p:txBody>
      </p:sp>
      <p:cxnSp>
        <p:nvCxnSpPr>
          <p:cNvPr id="18" name="Google Shape;263;p32"/>
          <p:cNvCxnSpPr/>
          <p:nvPr/>
        </p:nvCxnSpPr>
        <p:spPr>
          <a:xfrm>
            <a:off x="4467375" y="3366834"/>
            <a:ext cx="7748587" cy="0"/>
          </a:xfrm>
          <a:prstGeom prst="straightConnector1">
            <a:avLst/>
          </a:prstGeom>
          <a:noFill/>
          <a:ln w="19050" cap="flat" cmpd="sng">
            <a:solidFill>
              <a:schemeClr val="accent5"/>
            </a:solidFill>
            <a:prstDash val="solid"/>
            <a:round/>
            <a:headEnd type="none" w="med" len="med"/>
            <a:tailEnd type="none" w="med" len="med"/>
          </a:ln>
        </p:spPr>
      </p:cxnSp>
      <p:sp>
        <p:nvSpPr>
          <p:cNvPr id="19" name="Rectangle 18"/>
          <p:cNvSpPr/>
          <p:nvPr/>
        </p:nvSpPr>
        <p:spPr>
          <a:xfrm>
            <a:off x="4464790" y="3640461"/>
            <a:ext cx="6815302" cy="536044"/>
          </a:xfrm>
          <a:prstGeom prst="rect">
            <a:avLst/>
          </a:prstGeom>
        </p:spPr>
        <p:txBody>
          <a:bodyPr wrap="none" lIns="0">
            <a:spAutoFit/>
          </a:bodyPr>
          <a:lstStyle/>
          <a:p>
            <a:pPr lvl="0">
              <a:lnSpc>
                <a:spcPct val="90000"/>
              </a:lnSpc>
              <a:buClr>
                <a:srgbClr val="CC3300"/>
              </a:buClr>
              <a:buSzPts val="2400"/>
            </a:pPr>
            <a:r>
              <a:rPr lang="en-GB" sz="2800" b="1" dirty="0">
                <a:solidFill>
                  <a:schemeClr val="accent6"/>
                </a:solidFill>
              </a:rPr>
              <a:t>7. Accountability to affected population</a:t>
            </a:r>
            <a:endParaRPr lang="en-US" sz="2800" b="1" dirty="0">
              <a:solidFill>
                <a:schemeClr val="accent5"/>
              </a:solidFill>
            </a:endParaRPr>
          </a:p>
        </p:txBody>
      </p:sp>
      <p:sp>
        <p:nvSpPr>
          <p:cNvPr id="20" name="Google Shape;259;p32"/>
          <p:cNvSpPr txBox="1">
            <a:spLocks/>
          </p:cNvSpPr>
          <p:nvPr/>
        </p:nvSpPr>
        <p:spPr>
          <a:xfrm>
            <a:off x="4465638" y="4304386"/>
            <a:ext cx="7054850" cy="1174673"/>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Clr>
                <a:srgbClr val="CC3300"/>
              </a:buClr>
              <a:buSzPts val="2400"/>
              <a:buNone/>
            </a:pPr>
            <a:r>
              <a:rPr lang="en-GB" sz="2000" b="1" dirty="0">
                <a:solidFill>
                  <a:schemeClr val="accent6"/>
                </a:solidFill>
              </a:rPr>
              <a:t>7.1</a:t>
            </a:r>
            <a:r>
              <a:rPr lang="en-GB" sz="2000" b="1" dirty="0">
                <a:solidFill>
                  <a:schemeClr val="accent5"/>
                </a:solidFill>
              </a:rPr>
              <a:t> </a:t>
            </a:r>
            <a:r>
              <a:rPr lang="en-US" sz="2000" dirty="0">
                <a:solidFill>
                  <a:schemeClr val="bg2">
                    <a:lumMod val="75000"/>
                  </a:schemeClr>
                </a:solidFill>
                <a:latin typeface="Arial"/>
                <a:ea typeface="Arial"/>
                <a:cs typeface="Arial"/>
                <a:sym typeface="Arial"/>
              </a:rPr>
              <a:t>Demonstrate commitment to accountability to affected populations by ensuring feedback and accountability mechanisms are integrated into country strategies, proposal designing, monitoring and evaluations.</a:t>
            </a:r>
            <a:endParaRPr lang="en-US" sz="3600" dirty="0">
              <a:solidFill>
                <a:schemeClr val="bg2">
                  <a:lumMod val="75000"/>
                </a:schemeClr>
              </a:solidFill>
              <a:latin typeface="Arial"/>
              <a:ea typeface="Arial"/>
              <a:cs typeface="Arial"/>
              <a:sym typeface="Arial"/>
            </a:endParaRPr>
          </a:p>
        </p:txBody>
      </p:sp>
      <p:cxnSp>
        <p:nvCxnSpPr>
          <p:cNvPr id="52" name="Google Shape;263;p32"/>
          <p:cNvCxnSpPr/>
          <p:nvPr/>
        </p:nvCxnSpPr>
        <p:spPr>
          <a:xfrm flipV="1">
            <a:off x="630579" y="4787533"/>
            <a:ext cx="0" cy="741982"/>
          </a:xfrm>
          <a:prstGeom prst="straightConnector1">
            <a:avLst/>
          </a:prstGeom>
          <a:noFill/>
          <a:ln w="19050" cap="flat" cmpd="sng">
            <a:solidFill>
              <a:schemeClr val="accent1"/>
            </a:solidFill>
            <a:prstDash val="solid"/>
            <a:round/>
            <a:headEnd type="none" w="med" len="med"/>
            <a:tailEnd type="none" w="med" len="med"/>
          </a:ln>
        </p:spPr>
      </p:cxnSp>
      <p:sp>
        <p:nvSpPr>
          <p:cNvPr id="60"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cxnSp>
        <p:nvCxnSpPr>
          <p:cNvPr id="15" name="Google Shape;263;p32"/>
          <p:cNvCxnSpPr/>
          <p:nvPr/>
        </p:nvCxnSpPr>
        <p:spPr>
          <a:xfrm>
            <a:off x="4467375" y="5831542"/>
            <a:ext cx="7748587" cy="0"/>
          </a:xfrm>
          <a:prstGeom prst="straightConnector1">
            <a:avLst/>
          </a:prstGeom>
          <a:noFill/>
          <a:ln w="19050" cap="flat" cmpd="sng">
            <a:solidFill>
              <a:schemeClr val="accent5"/>
            </a:solidFill>
            <a:prstDash val="solid"/>
            <a:round/>
            <a:headEnd type="none" w="med" len="med"/>
            <a:tailEnd type="none" w="med" len="med"/>
          </a:ln>
        </p:spPr>
      </p:cxnSp>
      <p:sp>
        <p:nvSpPr>
          <p:cNvPr id="14" name="Google Shape;261;p32"/>
          <p:cNvSpPr txBox="1">
            <a:spLocks/>
          </p:cNvSpPr>
          <p:nvPr/>
        </p:nvSpPr>
        <p:spPr>
          <a:xfrm>
            <a:off x="630000" y="603453"/>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chemeClr val="bg2">
                    <a:lumMod val="75000"/>
                  </a:schemeClr>
                </a:solidFill>
                <a:latin typeface="Arial"/>
                <a:ea typeface="Arial"/>
                <a:cs typeface="Arial"/>
                <a:sym typeface="Arial"/>
              </a:rPr>
              <a:t>Cluster core</a:t>
            </a:r>
            <a:br>
              <a:rPr lang="en-US" sz="3200" dirty="0">
                <a:solidFill>
                  <a:schemeClr val="bg2">
                    <a:lumMod val="75000"/>
                  </a:schemeClr>
                </a:solidFill>
                <a:latin typeface="Arial"/>
                <a:ea typeface="Arial"/>
                <a:cs typeface="Arial"/>
                <a:sym typeface="Arial"/>
              </a:rPr>
            </a:br>
            <a:r>
              <a:rPr lang="en-US" sz="3200" b="1" dirty="0">
                <a:solidFill>
                  <a:schemeClr val="bg2">
                    <a:lumMod val="75000"/>
                  </a:schemeClr>
                </a:solidFill>
                <a:latin typeface="Arial"/>
                <a:ea typeface="Arial"/>
                <a:cs typeface="Arial"/>
                <a:sym typeface="Arial"/>
              </a:rPr>
              <a:t>functions and deliverables </a:t>
            </a:r>
          </a:p>
        </p:txBody>
      </p:sp>
      <p:pic>
        <p:nvPicPr>
          <p:cNvPr id="2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2" name="Google Shape;287;p34"/>
          <p:cNvSpPr/>
          <p:nvPr/>
        </p:nvSpPr>
        <p:spPr>
          <a:xfrm>
            <a:off x="-25" y="4280102"/>
            <a:ext cx="6096000" cy="257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8;p34"/>
          <p:cNvSpPr/>
          <p:nvPr/>
        </p:nvSpPr>
        <p:spPr>
          <a:xfrm>
            <a:off x="6096025" y="4280102"/>
            <a:ext cx="6096000" cy="257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4"/>
          <p:cNvSpPr txBox="1">
            <a:spLocks noGrp="1"/>
          </p:cNvSpPr>
          <p:nvPr>
            <p:ph type="title"/>
          </p:nvPr>
        </p:nvSpPr>
        <p:spPr>
          <a:xfrm>
            <a:off x="630000" y="671994"/>
            <a:ext cx="455220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2">
                    <a:lumMod val="75000"/>
                  </a:schemeClr>
                </a:solidFill>
                <a:latin typeface="Arial"/>
                <a:ea typeface="Arial"/>
                <a:cs typeface="Arial"/>
                <a:sym typeface="Arial"/>
              </a:rPr>
              <a:t>Humanitarian</a:t>
            </a:r>
            <a:endParaRPr sz="3200" dirty="0">
              <a:solidFill>
                <a:schemeClr val="bg2">
                  <a:lumMod val="75000"/>
                </a:schemeClr>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bg2">
                    <a:lumMod val="75000"/>
                  </a:schemeClr>
                </a:solidFill>
                <a:latin typeface="Arial"/>
                <a:ea typeface="Arial"/>
                <a:cs typeface="Arial"/>
                <a:sym typeface="Arial"/>
              </a:rPr>
              <a:t>principles</a:t>
            </a:r>
            <a:endParaRPr sz="3200" b="1" dirty="0">
              <a:solidFill>
                <a:schemeClr val="bg2">
                  <a:lumMod val="75000"/>
                </a:schemeClr>
              </a:solidFill>
              <a:latin typeface="Arial"/>
              <a:ea typeface="Arial"/>
              <a:cs typeface="Arial"/>
              <a:sym typeface="Arial"/>
            </a:endParaRPr>
          </a:p>
        </p:txBody>
      </p:sp>
      <p:sp>
        <p:nvSpPr>
          <p:cNvPr id="50" name="Google Shape;285;p34"/>
          <p:cNvSpPr/>
          <p:nvPr/>
        </p:nvSpPr>
        <p:spPr>
          <a:xfrm>
            <a:off x="-25" y="1702100"/>
            <a:ext cx="6096000" cy="2577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6;p34"/>
          <p:cNvSpPr/>
          <p:nvPr/>
        </p:nvSpPr>
        <p:spPr>
          <a:xfrm>
            <a:off x="6096025" y="1702100"/>
            <a:ext cx="6096000" cy="2577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p34"/>
          <p:cNvSpPr txBox="1">
            <a:spLocks/>
          </p:cNvSpPr>
          <p:nvPr/>
        </p:nvSpPr>
        <p:spPr>
          <a:xfrm>
            <a:off x="1000925" y="2666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fr-FR" sz="2400" dirty="0">
                <a:solidFill>
                  <a:schemeClr val="lt1"/>
                </a:solidFill>
                <a:latin typeface="Arial"/>
                <a:ea typeface="Arial"/>
                <a:cs typeface="Arial"/>
                <a:sym typeface="Arial"/>
              </a:rPr>
              <a:t>Humanity</a:t>
            </a:r>
          </a:p>
        </p:txBody>
      </p:sp>
      <p:sp>
        <p:nvSpPr>
          <p:cNvPr id="55" name="Google Shape;290;p34"/>
          <p:cNvSpPr txBox="1">
            <a:spLocks/>
          </p:cNvSpPr>
          <p:nvPr/>
        </p:nvSpPr>
        <p:spPr>
          <a:xfrm>
            <a:off x="1000925" y="5244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en-US" sz="2400">
                <a:solidFill>
                  <a:schemeClr val="lt1"/>
                </a:solidFill>
                <a:latin typeface="Arial"/>
                <a:ea typeface="Arial"/>
                <a:cs typeface="Arial"/>
                <a:sym typeface="Arial"/>
              </a:rPr>
              <a:t>Impartiality</a:t>
            </a:r>
          </a:p>
        </p:txBody>
      </p:sp>
      <p:sp>
        <p:nvSpPr>
          <p:cNvPr id="56" name="Google Shape;291;p34"/>
          <p:cNvSpPr txBox="1">
            <a:spLocks/>
          </p:cNvSpPr>
          <p:nvPr/>
        </p:nvSpPr>
        <p:spPr>
          <a:xfrm>
            <a:off x="7096975" y="5401536"/>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en-US" sz="2400">
                <a:solidFill>
                  <a:schemeClr val="lt1"/>
                </a:solidFill>
                <a:latin typeface="Arial"/>
                <a:ea typeface="Arial"/>
                <a:cs typeface="Arial"/>
                <a:sym typeface="Arial"/>
              </a:rPr>
              <a:t>Operational</a:t>
            </a:r>
          </a:p>
          <a:p>
            <a:pPr algn="ctr">
              <a:buSzPts val="4000"/>
            </a:pPr>
            <a:r>
              <a:rPr lang="en-US" sz="2400">
                <a:solidFill>
                  <a:schemeClr val="lt1"/>
                </a:solidFill>
                <a:latin typeface="Arial"/>
                <a:ea typeface="Arial"/>
                <a:cs typeface="Arial"/>
                <a:sym typeface="Arial"/>
              </a:rPr>
              <a:t>independence</a:t>
            </a:r>
            <a:endParaRPr lang="en-US" sz="2400"/>
          </a:p>
          <a:p>
            <a:pPr algn="ctr">
              <a:buSzPts val="4000"/>
            </a:pPr>
            <a:endParaRPr lang="en-US" sz="2400">
              <a:solidFill>
                <a:schemeClr val="lt1"/>
              </a:solidFill>
              <a:latin typeface="Arial"/>
              <a:ea typeface="Arial"/>
              <a:cs typeface="Arial"/>
              <a:sym typeface="Arial"/>
            </a:endParaRPr>
          </a:p>
        </p:txBody>
      </p:sp>
      <p:sp>
        <p:nvSpPr>
          <p:cNvPr id="57" name="Google Shape;292;p34"/>
          <p:cNvSpPr txBox="1">
            <a:spLocks/>
          </p:cNvSpPr>
          <p:nvPr/>
        </p:nvSpPr>
        <p:spPr>
          <a:xfrm>
            <a:off x="7096975" y="2666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en-US" sz="2400">
                <a:solidFill>
                  <a:schemeClr val="lt1"/>
                </a:solidFill>
                <a:latin typeface="Arial"/>
                <a:ea typeface="Arial"/>
                <a:cs typeface="Arial"/>
                <a:sym typeface="Arial"/>
              </a:rPr>
              <a:t>Neutrality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12" name="Google Shape;271;p33"/>
          <p:cNvSpPr/>
          <p:nvPr/>
        </p:nvSpPr>
        <p:spPr>
          <a:xfrm>
            <a:off x="0" y="1662815"/>
            <a:ext cx="12192000" cy="5195185"/>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1" name="Google Shape;301;p35"/>
          <p:cNvCxnSpPr/>
          <p:nvPr/>
        </p:nvCxnSpPr>
        <p:spPr>
          <a:xfrm>
            <a:off x="630000" y="3445295"/>
            <a:ext cx="11562000" cy="0"/>
          </a:xfrm>
          <a:prstGeom prst="straightConnector1">
            <a:avLst/>
          </a:prstGeom>
          <a:noFill/>
          <a:ln w="19050" cap="flat" cmpd="sng">
            <a:solidFill>
              <a:schemeClr val="accent1"/>
            </a:solidFill>
            <a:prstDash val="solid"/>
            <a:round/>
            <a:headEnd type="none" w="med" len="med"/>
            <a:tailEnd type="none" w="med" len="med"/>
          </a:ln>
        </p:spPr>
      </p:cxnSp>
      <p:cxnSp>
        <p:nvCxnSpPr>
          <p:cNvPr id="302" name="Google Shape;302;p35"/>
          <p:cNvCxnSpPr/>
          <p:nvPr/>
        </p:nvCxnSpPr>
        <p:spPr>
          <a:xfrm>
            <a:off x="630000" y="4041095"/>
            <a:ext cx="11562000" cy="0"/>
          </a:xfrm>
          <a:prstGeom prst="straightConnector1">
            <a:avLst/>
          </a:prstGeom>
          <a:noFill/>
          <a:ln w="19050" cap="flat" cmpd="sng">
            <a:solidFill>
              <a:schemeClr val="accent2"/>
            </a:solidFill>
            <a:prstDash val="solid"/>
            <a:round/>
            <a:headEnd type="none" w="med" len="med"/>
            <a:tailEnd type="none" w="med" len="med"/>
          </a:ln>
        </p:spPr>
      </p:cxnSp>
      <p:cxnSp>
        <p:nvCxnSpPr>
          <p:cNvPr id="303" name="Google Shape;303;p35"/>
          <p:cNvCxnSpPr/>
          <p:nvPr/>
        </p:nvCxnSpPr>
        <p:spPr>
          <a:xfrm>
            <a:off x="630000" y="4636895"/>
            <a:ext cx="11562000" cy="0"/>
          </a:xfrm>
          <a:prstGeom prst="straightConnector1">
            <a:avLst/>
          </a:prstGeom>
          <a:noFill/>
          <a:ln w="19050" cap="flat" cmpd="sng">
            <a:solidFill>
              <a:schemeClr val="accent3"/>
            </a:solidFill>
            <a:prstDash val="solid"/>
            <a:round/>
            <a:headEnd type="none" w="med" len="med"/>
            <a:tailEnd type="none" w="med" len="med"/>
          </a:ln>
        </p:spPr>
      </p:cxnSp>
      <p:cxnSp>
        <p:nvCxnSpPr>
          <p:cNvPr id="304" name="Google Shape;304;p35"/>
          <p:cNvCxnSpPr/>
          <p:nvPr/>
        </p:nvCxnSpPr>
        <p:spPr>
          <a:xfrm>
            <a:off x="630000" y="5232695"/>
            <a:ext cx="11562000" cy="0"/>
          </a:xfrm>
          <a:prstGeom prst="straightConnector1">
            <a:avLst/>
          </a:prstGeom>
          <a:noFill/>
          <a:ln w="19050" cap="flat" cmpd="sng">
            <a:solidFill>
              <a:schemeClr val="accent4"/>
            </a:solidFill>
            <a:prstDash val="solid"/>
            <a:round/>
            <a:headEnd type="none" w="med" len="med"/>
            <a:tailEnd type="none" w="med" len="med"/>
          </a:ln>
        </p:spPr>
      </p:cxnSp>
      <p:cxnSp>
        <p:nvCxnSpPr>
          <p:cNvPr id="305" name="Google Shape;305;p35"/>
          <p:cNvCxnSpPr/>
          <p:nvPr/>
        </p:nvCxnSpPr>
        <p:spPr>
          <a:xfrm>
            <a:off x="630000" y="5828495"/>
            <a:ext cx="11562000" cy="0"/>
          </a:xfrm>
          <a:prstGeom prst="straightConnector1">
            <a:avLst/>
          </a:prstGeom>
          <a:noFill/>
          <a:ln w="19050" cap="flat" cmpd="sng">
            <a:solidFill>
              <a:schemeClr val="accent5"/>
            </a:solidFill>
            <a:prstDash val="solid"/>
            <a:round/>
            <a:headEnd type="none" w="med" len="med"/>
            <a:tailEnd type="none" w="med" len="med"/>
          </a:ln>
        </p:spPr>
      </p:cxnSp>
      <p:sp>
        <p:nvSpPr>
          <p:cNvPr id="307" name="Google Shape;307;p35"/>
          <p:cNvSpPr txBox="1">
            <a:spLocks noGrp="1"/>
          </p:cNvSpPr>
          <p:nvPr>
            <p:ph type="title"/>
          </p:nvPr>
        </p:nvSpPr>
        <p:spPr>
          <a:xfrm>
            <a:off x="630000" y="665450"/>
            <a:ext cx="531060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2">
                    <a:lumMod val="75000"/>
                  </a:schemeClr>
                </a:solidFill>
                <a:latin typeface="Arial"/>
                <a:ea typeface="Arial"/>
                <a:cs typeface="Arial"/>
                <a:sym typeface="Arial"/>
              </a:rPr>
              <a:t>Principles of</a:t>
            </a:r>
            <a:endParaRPr sz="3200" dirty="0">
              <a:solidFill>
                <a:schemeClr val="bg2">
                  <a:lumMod val="75000"/>
                </a:schemeClr>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bg2">
                    <a:lumMod val="75000"/>
                  </a:schemeClr>
                </a:solidFill>
                <a:latin typeface="Arial"/>
                <a:ea typeface="Arial"/>
                <a:cs typeface="Arial"/>
                <a:sym typeface="Arial"/>
              </a:rPr>
              <a:t>Humanitarian partnerships</a:t>
            </a:r>
            <a:endParaRPr sz="3200" b="1" dirty="0">
              <a:solidFill>
                <a:schemeClr val="bg2">
                  <a:lumMod val="75000"/>
                </a:schemeClr>
              </a:solidFill>
              <a:latin typeface="Arial"/>
              <a:ea typeface="Arial"/>
              <a:cs typeface="Arial"/>
              <a:sym typeface="Arial"/>
            </a:endParaRPr>
          </a:p>
        </p:txBody>
      </p:sp>
      <p:sp>
        <p:nvSpPr>
          <p:cNvPr id="300" name="Google Shape;300;p35"/>
          <p:cNvSpPr txBox="1"/>
          <p:nvPr/>
        </p:nvSpPr>
        <p:spPr>
          <a:xfrm>
            <a:off x="630000" y="2882436"/>
            <a:ext cx="4554775" cy="2916273"/>
          </a:xfrm>
          <a:prstGeom prst="rect">
            <a:avLst/>
          </a:prstGeom>
          <a:noFill/>
          <a:ln>
            <a:noFill/>
          </a:ln>
        </p:spPr>
        <p:txBody>
          <a:bodyPr spcFirstLastPara="1" wrap="square" lIns="0" tIns="91425" rIns="91425" bIns="91425" anchor="t" anchorCtr="0">
            <a:noAutofit/>
          </a:bodyPr>
          <a:lstStyle/>
          <a:p>
            <a:pPr marL="0" lvl="0" indent="0" algn="l" rtl="0">
              <a:lnSpc>
                <a:spcPct val="75000"/>
              </a:lnSpc>
              <a:spcBef>
                <a:spcPts val="1000"/>
              </a:spcBef>
              <a:spcAft>
                <a:spcPts val="0"/>
              </a:spcAft>
              <a:buNone/>
            </a:pPr>
            <a:r>
              <a:rPr lang="en-GB" sz="4100" b="1" dirty="0">
                <a:solidFill>
                  <a:schemeClr val="accent1"/>
                </a:solidFill>
              </a:rPr>
              <a:t>Equality</a:t>
            </a:r>
            <a:endParaRPr sz="4100" b="1" dirty="0">
              <a:solidFill>
                <a:schemeClr val="accent1"/>
              </a:solidFill>
            </a:endParaRPr>
          </a:p>
          <a:p>
            <a:pPr marL="0" lvl="0" indent="0" algn="l" rtl="0">
              <a:lnSpc>
                <a:spcPct val="75000"/>
              </a:lnSpc>
              <a:spcBef>
                <a:spcPts val="1000"/>
              </a:spcBef>
              <a:spcAft>
                <a:spcPts val="0"/>
              </a:spcAft>
              <a:buNone/>
            </a:pPr>
            <a:r>
              <a:rPr lang="en-GB" sz="4100" b="1" dirty="0">
                <a:solidFill>
                  <a:schemeClr val="accent2"/>
                </a:solidFill>
              </a:rPr>
              <a:t>Transparency</a:t>
            </a:r>
            <a:endParaRPr sz="4100" b="1" dirty="0">
              <a:solidFill>
                <a:schemeClr val="accent2"/>
              </a:solidFill>
            </a:endParaRPr>
          </a:p>
          <a:p>
            <a:pPr marL="0" lvl="0" indent="0" algn="l" rtl="0">
              <a:lnSpc>
                <a:spcPct val="75000"/>
              </a:lnSpc>
              <a:spcBef>
                <a:spcPts val="1000"/>
              </a:spcBef>
              <a:spcAft>
                <a:spcPts val="0"/>
              </a:spcAft>
              <a:buNone/>
            </a:pPr>
            <a:r>
              <a:rPr lang="en-GB" sz="4100" b="1" dirty="0">
                <a:solidFill>
                  <a:schemeClr val="accent3"/>
                </a:solidFill>
              </a:rPr>
              <a:t>Result-oriented</a:t>
            </a:r>
            <a:endParaRPr sz="4100" b="1" dirty="0">
              <a:solidFill>
                <a:schemeClr val="accent3"/>
              </a:solidFill>
            </a:endParaRPr>
          </a:p>
          <a:p>
            <a:pPr marL="0" lvl="0" indent="0" algn="l" rtl="0">
              <a:lnSpc>
                <a:spcPct val="75000"/>
              </a:lnSpc>
              <a:spcBef>
                <a:spcPts val="1000"/>
              </a:spcBef>
              <a:spcAft>
                <a:spcPts val="0"/>
              </a:spcAft>
              <a:buNone/>
            </a:pPr>
            <a:r>
              <a:rPr lang="en-GB" sz="4100" b="1" dirty="0">
                <a:solidFill>
                  <a:schemeClr val="accent4"/>
                </a:solidFill>
              </a:rPr>
              <a:t>Responsibility</a:t>
            </a:r>
            <a:endParaRPr sz="4100" b="1" dirty="0">
              <a:solidFill>
                <a:schemeClr val="accent4"/>
              </a:solidFill>
            </a:endParaRPr>
          </a:p>
          <a:p>
            <a:pPr marL="0" lvl="0" indent="0" algn="l" rtl="0">
              <a:lnSpc>
                <a:spcPct val="75000"/>
              </a:lnSpc>
              <a:spcBef>
                <a:spcPts val="1000"/>
              </a:spcBef>
              <a:spcAft>
                <a:spcPts val="0"/>
              </a:spcAft>
              <a:buNone/>
            </a:pPr>
            <a:r>
              <a:rPr lang="en-GB" sz="4100" b="1" dirty="0">
                <a:solidFill>
                  <a:schemeClr val="accent5"/>
                </a:solidFill>
              </a:rPr>
              <a:t>Complementarity</a:t>
            </a:r>
            <a:endParaRPr sz="2700" b="1" dirty="0">
              <a:solidFill>
                <a:schemeClr val="accent5"/>
              </a:solidFill>
            </a:endParaRPr>
          </a:p>
        </p:txBody>
      </p:sp>
      <p:sp>
        <p:nvSpPr>
          <p:cNvPr id="21"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NC_diagrams_english-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 y="0"/>
            <a:ext cx="12185904" cy="6858000"/>
          </a:xfrm>
          <a:prstGeom prst="rect">
            <a:avLst/>
          </a:prstGeom>
        </p:spPr>
      </p:pic>
      <p:sp>
        <p:nvSpPr>
          <p:cNvPr id="22" name="Google Shape;197;p28"/>
          <p:cNvSpPr/>
          <p:nvPr/>
        </p:nvSpPr>
        <p:spPr>
          <a:xfrm>
            <a:off x="0" y="0"/>
            <a:ext cx="3949700" cy="68580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7;p35"/>
          <p:cNvSpPr txBox="1">
            <a:spLocks noGrp="1"/>
          </p:cNvSpPr>
          <p:nvPr>
            <p:ph type="title"/>
          </p:nvPr>
        </p:nvSpPr>
        <p:spPr>
          <a:xfrm>
            <a:off x="630000" y="548303"/>
            <a:ext cx="3548300" cy="1284001"/>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s-ES_tradnl" sz="3200" dirty="0">
                <a:solidFill>
                  <a:schemeClr val="bg2">
                    <a:lumMod val="75000"/>
                  </a:schemeClr>
                </a:solidFill>
                <a:latin typeface="Arial"/>
                <a:ea typeface="Arial"/>
                <a:cs typeface="Arial"/>
                <a:sym typeface="Arial"/>
              </a:rPr>
              <a:t>Core</a:t>
            </a:r>
            <a:br>
              <a:rPr lang="es-ES_tradnl" sz="3200" dirty="0">
                <a:solidFill>
                  <a:schemeClr val="bg2">
                    <a:lumMod val="75000"/>
                  </a:schemeClr>
                </a:solidFill>
                <a:latin typeface="Arial"/>
                <a:ea typeface="Arial"/>
                <a:cs typeface="Arial"/>
                <a:sym typeface="Arial"/>
              </a:rPr>
            </a:br>
            <a:r>
              <a:rPr lang="en-GB" sz="3200" b="1" dirty="0">
                <a:solidFill>
                  <a:schemeClr val="bg2">
                    <a:lumMod val="75000"/>
                  </a:schemeClr>
                </a:solidFill>
                <a:latin typeface="Arial"/>
                <a:ea typeface="Arial"/>
                <a:cs typeface="Arial"/>
                <a:sym typeface="Arial"/>
              </a:rPr>
              <a:t>Humanitarian</a:t>
            </a:r>
            <a:br>
              <a:rPr lang="en-GB" sz="3200" b="1" dirty="0">
                <a:solidFill>
                  <a:schemeClr val="bg2">
                    <a:lumMod val="75000"/>
                  </a:schemeClr>
                </a:solidFill>
                <a:latin typeface="Arial"/>
                <a:ea typeface="Arial"/>
                <a:cs typeface="Arial"/>
                <a:sym typeface="Arial"/>
              </a:rPr>
            </a:br>
            <a:r>
              <a:rPr lang="en-GB" sz="3200" b="1" dirty="0">
                <a:solidFill>
                  <a:schemeClr val="bg2">
                    <a:lumMod val="75000"/>
                  </a:schemeClr>
                </a:solidFill>
                <a:latin typeface="Arial"/>
                <a:ea typeface="Arial"/>
                <a:cs typeface="Arial"/>
                <a:sym typeface="Arial"/>
              </a:rPr>
              <a:t>Standards</a:t>
            </a:r>
            <a:endParaRPr sz="3200" b="1" dirty="0">
              <a:solidFill>
                <a:schemeClr val="bg2">
                  <a:lumMod val="75000"/>
                </a:schemeClr>
              </a:solidFill>
              <a:latin typeface="Arial"/>
              <a:ea typeface="Arial"/>
              <a:cs typeface="Arial"/>
              <a:sym typeface="Arial"/>
            </a:endParaRPr>
          </a:p>
        </p:txBody>
      </p:sp>
      <p:sp>
        <p:nvSpPr>
          <p:cNvPr id="23"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9" name="Google Shape;177;p26"/>
          <p:cNvPicPr preferRelativeResize="0"/>
          <p:nvPr/>
        </p:nvPicPr>
        <p:blipFill>
          <a:blip r:embed="rId4">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340407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7;p28"/>
          <p:cNvSpPr/>
          <p:nvPr/>
        </p:nvSpPr>
        <p:spPr>
          <a:xfrm>
            <a:off x="0" y="0"/>
            <a:ext cx="3932238"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8D45FFC3-9F8B-4294-9AD0-8231CC49ED22}"/>
              </a:ext>
            </a:extLst>
          </p:cNvPr>
          <p:cNvSpPr>
            <a:spLocks noGrp="1"/>
          </p:cNvSpPr>
          <p:nvPr>
            <p:ph type="title"/>
          </p:nvPr>
        </p:nvSpPr>
        <p:spPr>
          <a:xfrm>
            <a:off x="630238" y="235745"/>
            <a:ext cx="3302001" cy="2284540"/>
          </a:xfrm>
        </p:spPr>
        <p:txBody>
          <a:bodyPr lIns="0"/>
          <a:lstStyle/>
          <a:p>
            <a:pPr>
              <a:lnSpc>
                <a:spcPct val="80000"/>
              </a:lnSpc>
            </a:pPr>
            <a:r>
              <a:rPr lang="en-GB" sz="3200" b="1" noProof="0" dirty="0">
                <a:solidFill>
                  <a:srgbClr val="606164"/>
                </a:solidFill>
                <a:latin typeface="Arial"/>
                <a:cs typeface="Arial"/>
              </a:rPr>
              <a:t>Minimum</a:t>
            </a:r>
            <a:br>
              <a:rPr lang="en-GB" sz="3200" b="1" noProof="0" dirty="0">
                <a:solidFill>
                  <a:srgbClr val="606164"/>
                </a:solidFill>
                <a:latin typeface="Arial"/>
                <a:cs typeface="Arial"/>
              </a:rPr>
            </a:br>
            <a:r>
              <a:rPr lang="en-GB" sz="3200" b="1" noProof="0" dirty="0">
                <a:solidFill>
                  <a:srgbClr val="606164"/>
                </a:solidFill>
                <a:latin typeface="Arial"/>
                <a:cs typeface="Arial"/>
              </a:rPr>
              <a:t>Commitments</a:t>
            </a:r>
            <a:br>
              <a:rPr lang="en-GB" sz="3200" b="1" noProof="0" dirty="0">
                <a:solidFill>
                  <a:srgbClr val="606164"/>
                </a:solidFill>
                <a:latin typeface="Arial"/>
                <a:cs typeface="Arial"/>
              </a:rPr>
            </a:br>
            <a:r>
              <a:rPr lang="en-GB" sz="3200" noProof="0" dirty="0">
                <a:solidFill>
                  <a:srgbClr val="606164"/>
                </a:solidFill>
                <a:latin typeface="Arial"/>
                <a:cs typeface="Arial"/>
              </a:rPr>
              <a:t>for participation to clusters*</a:t>
            </a:r>
          </a:p>
        </p:txBody>
      </p:sp>
      <p:sp>
        <p:nvSpPr>
          <p:cNvPr id="22" name="Rectangle 21"/>
          <p:cNvSpPr/>
          <p:nvPr/>
        </p:nvSpPr>
        <p:spPr>
          <a:xfrm>
            <a:off x="4501058" y="1059992"/>
            <a:ext cx="6744792" cy="5139916"/>
          </a:xfrm>
          <a:prstGeom prst="rect">
            <a:avLst/>
          </a:prstGeom>
        </p:spPr>
        <p:txBody>
          <a:bodyPr wrap="square" lIns="0" numCol="2" spcCol="792000">
            <a:noAutofit/>
          </a:bodyPr>
          <a:lstStyle/>
          <a:p>
            <a:pPr>
              <a:lnSpc>
                <a:spcPct val="77000"/>
              </a:lnSpc>
              <a:buClr>
                <a:schemeClr val="accent1"/>
              </a:buClr>
              <a:buSzPct val="160000"/>
            </a:pPr>
            <a:r>
              <a:rPr lang="en-GB" sz="2000" dirty="0">
                <a:solidFill>
                  <a:schemeClr val="accent1"/>
                </a:solidFill>
              </a:rPr>
              <a:t>Commitment to humanitarian </a:t>
            </a:r>
            <a:r>
              <a:rPr lang="en-GB" sz="2000" dirty="0">
                <a:solidFill>
                  <a:srgbClr val="606164"/>
                </a:solidFill>
              </a:rPr>
              <a:t>principles and principles of partnership</a:t>
            </a:r>
            <a:br>
              <a:rPr lang="en-GB" sz="2000" dirty="0">
                <a:solidFill>
                  <a:srgbClr val="606164"/>
                </a:solidFill>
              </a:rPr>
            </a:br>
            <a:endParaRPr lang="en-GB" sz="2000" dirty="0">
              <a:solidFill>
                <a:srgbClr val="606164"/>
              </a:solidFill>
            </a:endParaRPr>
          </a:p>
          <a:p>
            <a:pPr>
              <a:lnSpc>
                <a:spcPct val="77000"/>
              </a:lnSpc>
              <a:buClr>
                <a:schemeClr val="accent1"/>
              </a:buClr>
              <a:buSzPct val="160000"/>
            </a:pPr>
            <a:r>
              <a:rPr lang="en-GB" sz="2000" dirty="0">
                <a:solidFill>
                  <a:schemeClr val="accent2"/>
                </a:solidFill>
              </a:rPr>
              <a:t>Commitment to</a:t>
            </a:r>
          </a:p>
          <a:p>
            <a:pPr>
              <a:lnSpc>
                <a:spcPct val="77000"/>
              </a:lnSpc>
              <a:buClr>
                <a:schemeClr val="accent1"/>
              </a:buClr>
              <a:buSzPct val="160000"/>
            </a:pPr>
            <a:r>
              <a:rPr lang="en-GB" sz="2000" dirty="0">
                <a:solidFill>
                  <a:schemeClr val="accent2"/>
                </a:solidFill>
              </a:rPr>
              <a:t>mainstream </a:t>
            </a:r>
            <a:r>
              <a:rPr lang="en-GB" sz="2000" dirty="0">
                <a:solidFill>
                  <a:srgbClr val="606164"/>
                </a:solidFill>
              </a:rPr>
              <a:t>protection</a:t>
            </a:r>
            <a:br>
              <a:rPr lang="en-GB" sz="2000" dirty="0">
                <a:solidFill>
                  <a:srgbClr val="606164"/>
                </a:solidFill>
              </a:rPr>
            </a:br>
            <a:endParaRPr lang="en-GB" sz="2000" dirty="0">
              <a:solidFill>
                <a:srgbClr val="606164"/>
              </a:solidFill>
            </a:endParaRPr>
          </a:p>
          <a:p>
            <a:pPr>
              <a:lnSpc>
                <a:spcPct val="77000"/>
              </a:lnSpc>
              <a:buClr>
                <a:schemeClr val="accent1"/>
              </a:buClr>
              <a:buSzPct val="160000"/>
            </a:pPr>
            <a:r>
              <a:rPr lang="en-GB" sz="2000" dirty="0">
                <a:solidFill>
                  <a:schemeClr val="accent3"/>
                </a:solidFill>
              </a:rPr>
              <a:t>Improve accountability</a:t>
            </a:r>
            <a:br>
              <a:rPr lang="en-GB" sz="2000" dirty="0">
                <a:solidFill>
                  <a:schemeClr val="accent3"/>
                </a:solidFill>
              </a:rPr>
            </a:br>
            <a:r>
              <a:rPr lang="en-GB" sz="2000" dirty="0">
                <a:solidFill>
                  <a:srgbClr val="606164"/>
                </a:solidFill>
              </a:rPr>
              <a:t>to affected populations</a:t>
            </a:r>
            <a:br>
              <a:rPr lang="en-GB" sz="2000" dirty="0">
                <a:solidFill>
                  <a:srgbClr val="606164"/>
                </a:solidFill>
              </a:rPr>
            </a:br>
            <a:endParaRPr lang="en-GB" sz="2000" dirty="0">
              <a:solidFill>
                <a:srgbClr val="606164"/>
              </a:solidFill>
            </a:endParaRPr>
          </a:p>
          <a:p>
            <a:pPr>
              <a:lnSpc>
                <a:spcPct val="77000"/>
              </a:lnSpc>
              <a:buClr>
                <a:schemeClr val="accent1"/>
              </a:buClr>
              <a:buSzPct val="160000"/>
            </a:pPr>
            <a:r>
              <a:rPr lang="en-GB" sz="2000" dirty="0">
                <a:solidFill>
                  <a:schemeClr val="accent4"/>
                </a:solidFill>
              </a:rPr>
              <a:t>Understanding of duties and responsibilities </a:t>
            </a:r>
            <a:r>
              <a:rPr lang="en-US" sz="2000" dirty="0">
                <a:solidFill>
                  <a:srgbClr val="606164"/>
                </a:solidFill>
              </a:rPr>
              <a:t>associated with membership of the cluster</a:t>
            </a:r>
            <a:br>
              <a:rPr lang="en-US" sz="2000" dirty="0">
                <a:solidFill>
                  <a:schemeClr val="tx1">
                    <a:lumMod val="65000"/>
                    <a:lumOff val="35000"/>
                  </a:schemeClr>
                </a:solidFill>
              </a:rPr>
            </a:br>
            <a:br>
              <a:rPr lang="en-US" sz="2000" dirty="0">
                <a:solidFill>
                  <a:schemeClr val="bg2">
                    <a:lumMod val="75000"/>
                  </a:schemeClr>
                </a:solidFill>
              </a:rPr>
            </a:br>
            <a:r>
              <a:rPr lang="en-GB" sz="2000" dirty="0">
                <a:solidFill>
                  <a:schemeClr val="accent5"/>
                </a:solidFill>
              </a:rPr>
              <a:t>Contribute to cluster’s </a:t>
            </a:r>
            <a:r>
              <a:rPr lang="en-GB" sz="2000" dirty="0">
                <a:solidFill>
                  <a:srgbClr val="606164"/>
                </a:solidFill>
              </a:rPr>
              <a:t>response plan and activities</a:t>
            </a:r>
          </a:p>
          <a:p>
            <a:pPr>
              <a:lnSpc>
                <a:spcPct val="77000"/>
              </a:lnSpc>
              <a:buClr>
                <a:schemeClr val="accent1"/>
              </a:buClr>
              <a:buSzPct val="160000"/>
            </a:pPr>
            <a:endParaRPr lang="en-GB" sz="2000" dirty="0">
              <a:solidFill>
                <a:srgbClr val="606164"/>
              </a:solidFill>
            </a:endParaRPr>
          </a:p>
          <a:p>
            <a:pPr>
              <a:lnSpc>
                <a:spcPct val="77000"/>
              </a:lnSpc>
              <a:buClr>
                <a:schemeClr val="accent1"/>
              </a:buClr>
              <a:buSzPct val="160000"/>
            </a:pPr>
            <a:endParaRPr lang="en-GB" sz="2000" dirty="0">
              <a:solidFill>
                <a:srgbClr val="606164"/>
              </a:solidFill>
            </a:endParaRPr>
          </a:p>
          <a:p>
            <a:pPr>
              <a:lnSpc>
                <a:spcPct val="77000"/>
              </a:lnSpc>
              <a:buClr>
                <a:schemeClr val="accent1"/>
              </a:buClr>
              <a:buSzPct val="160000"/>
            </a:pPr>
            <a:r>
              <a:rPr lang="en-GB" sz="2000" dirty="0">
                <a:solidFill>
                  <a:schemeClr val="accent1"/>
                </a:solidFill>
              </a:rPr>
              <a:t>Active participation</a:t>
            </a:r>
            <a:r>
              <a:rPr lang="en-GB" sz="2000" dirty="0">
                <a:solidFill>
                  <a:srgbClr val="95C93D"/>
                </a:solidFill>
              </a:rPr>
              <a:t> </a:t>
            </a:r>
            <a:r>
              <a:rPr lang="en-GB" sz="2000" dirty="0">
                <a:solidFill>
                  <a:srgbClr val="606164"/>
                </a:solidFill>
              </a:rPr>
              <a:t>in the cluster and a commitment</a:t>
            </a:r>
            <a:br>
              <a:rPr lang="en-GB" sz="2000" dirty="0">
                <a:solidFill>
                  <a:srgbClr val="606164"/>
                </a:solidFill>
              </a:rPr>
            </a:br>
            <a:r>
              <a:rPr lang="en-GB" sz="2000" dirty="0">
                <a:solidFill>
                  <a:srgbClr val="606164"/>
                </a:solidFill>
              </a:rPr>
              <a:t>to consistently engage in</a:t>
            </a:r>
            <a:br>
              <a:rPr lang="en-GB" sz="2000" dirty="0">
                <a:solidFill>
                  <a:srgbClr val="606164"/>
                </a:solidFill>
              </a:rPr>
            </a:br>
            <a:r>
              <a:rPr lang="en-GB" sz="2000" dirty="0">
                <a:solidFill>
                  <a:srgbClr val="606164"/>
                </a:solidFill>
              </a:rPr>
              <a:t>the cluster’s collective work</a:t>
            </a:r>
          </a:p>
          <a:p>
            <a:pPr>
              <a:lnSpc>
                <a:spcPct val="77000"/>
              </a:lnSpc>
              <a:buClr>
                <a:schemeClr val="accent1"/>
              </a:buClr>
              <a:buSzPct val="160000"/>
            </a:pPr>
            <a:endParaRPr lang="en-GB" sz="2000" dirty="0">
              <a:solidFill>
                <a:schemeClr val="bg2">
                  <a:lumMod val="75000"/>
                </a:schemeClr>
              </a:solidFill>
            </a:endParaRPr>
          </a:p>
          <a:p>
            <a:pPr>
              <a:lnSpc>
                <a:spcPct val="77000"/>
              </a:lnSpc>
              <a:buClr>
                <a:schemeClr val="accent1"/>
              </a:buClr>
              <a:buSzPct val="160000"/>
            </a:pPr>
            <a:r>
              <a:rPr lang="en-GB" sz="2000" dirty="0">
                <a:solidFill>
                  <a:schemeClr val="accent2"/>
                </a:solidFill>
              </a:rPr>
              <a:t>Mainstream cross cutting issues </a:t>
            </a:r>
            <a:r>
              <a:rPr lang="en-GB" sz="2000" dirty="0">
                <a:solidFill>
                  <a:srgbClr val="606164"/>
                </a:solidFill>
              </a:rPr>
              <a:t>(including age, gender, environment,</a:t>
            </a:r>
            <a:br>
              <a:rPr lang="en-GB" sz="2000" dirty="0">
                <a:solidFill>
                  <a:srgbClr val="606164"/>
                </a:solidFill>
              </a:rPr>
            </a:br>
            <a:r>
              <a:rPr lang="en-GB" sz="2000" dirty="0">
                <a:solidFill>
                  <a:srgbClr val="606164"/>
                </a:solidFill>
              </a:rPr>
              <a:t>and HIV/AIDS).</a:t>
            </a:r>
          </a:p>
          <a:p>
            <a:pPr>
              <a:lnSpc>
                <a:spcPct val="77000"/>
              </a:lnSpc>
              <a:buClr>
                <a:schemeClr val="accent1"/>
              </a:buClr>
              <a:buSzPct val="160000"/>
            </a:pPr>
            <a:endParaRPr lang="en-GB" sz="2000" dirty="0">
              <a:solidFill>
                <a:schemeClr val="bg2">
                  <a:lumMod val="75000"/>
                </a:schemeClr>
              </a:solidFill>
            </a:endParaRPr>
          </a:p>
          <a:p>
            <a:pPr>
              <a:lnSpc>
                <a:spcPct val="77000"/>
              </a:lnSpc>
              <a:buClr>
                <a:schemeClr val="accent1"/>
              </a:buClr>
              <a:buSzPct val="160000"/>
            </a:pPr>
            <a:r>
              <a:rPr lang="en-US" sz="2000" dirty="0">
                <a:solidFill>
                  <a:schemeClr val="accent3"/>
                </a:solidFill>
              </a:rPr>
              <a:t>Commitment to work cooperatively </a:t>
            </a:r>
            <a:r>
              <a:rPr lang="en-US" sz="2000" dirty="0">
                <a:solidFill>
                  <a:srgbClr val="606164"/>
                </a:solidFill>
              </a:rPr>
              <a:t>with other cluster partners to ensure an optimal and strategic use of available resources, and share information on organizational resources</a:t>
            </a:r>
            <a:r>
              <a:rPr lang="en-GB" sz="2000" dirty="0">
                <a:solidFill>
                  <a:srgbClr val="606164"/>
                </a:solidFill>
              </a:rPr>
              <a:t>. </a:t>
            </a:r>
          </a:p>
        </p:txBody>
      </p:sp>
      <p:sp>
        <p:nvSpPr>
          <p:cNvPr id="24" name="Content Placeholder 2">
            <a:extLst>
              <a:ext uri="{FF2B5EF4-FFF2-40B4-BE49-F238E27FC236}">
                <a16:creationId xmlns:a16="http://schemas.microsoft.com/office/drawing/2014/main" id="{75261743-9EB1-47E3-83C7-F141C5408A53}"/>
              </a:ext>
            </a:extLst>
          </p:cNvPr>
          <p:cNvSpPr txBox="1">
            <a:spLocks/>
          </p:cNvSpPr>
          <p:nvPr/>
        </p:nvSpPr>
        <p:spPr>
          <a:xfrm>
            <a:off x="794458" y="4068162"/>
            <a:ext cx="2905976" cy="1563997"/>
          </a:xfrm>
          <a:prstGeom prst="rect">
            <a:avLst/>
          </a:prstGeom>
          <a:noFill/>
          <a:ln>
            <a:noFill/>
          </a:ln>
        </p:spPr>
        <p:txBody>
          <a:bodyPr spcFirstLastPara="1" wrap="square" lIns="0"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GB" sz="1400" i="1" dirty="0">
                <a:solidFill>
                  <a:schemeClr val="bg2">
                    <a:lumMod val="75000"/>
                  </a:schemeClr>
                </a:solidFill>
                <a:latin typeface="Arial"/>
                <a:cs typeface="Arial"/>
              </a:rPr>
              <a:t>* Please note this list is neither complete not prescriptive. It’s a basic starting point that has to be adapted at completed at country level. Consult </a:t>
            </a:r>
            <a:r>
              <a:rPr lang="en-GB" sz="1400" i="1" u="sng" dirty="0">
                <a:solidFill>
                  <a:srgbClr val="95C93D"/>
                </a:solidFill>
                <a:latin typeface="Arial"/>
                <a:cs typeface="Arial"/>
              </a:rPr>
              <a:t>OCHA. (2015). Reference Module for Cluster Coordination and Country Level</a:t>
            </a:r>
            <a:r>
              <a:rPr lang="en-GB" sz="1400" i="1" dirty="0">
                <a:solidFill>
                  <a:schemeClr val="bg2">
                    <a:lumMod val="75000"/>
                  </a:schemeClr>
                </a:solidFill>
                <a:latin typeface="Arial"/>
                <a:cs typeface="Arial"/>
              </a:rPr>
              <a:t> </a:t>
            </a:r>
            <a:br>
              <a:rPr lang="en-GB" sz="1400" i="1" dirty="0">
                <a:solidFill>
                  <a:schemeClr val="bg2">
                    <a:lumMod val="75000"/>
                  </a:schemeClr>
                </a:solidFill>
                <a:latin typeface="Arial"/>
                <a:cs typeface="Arial"/>
              </a:rPr>
            </a:br>
            <a:r>
              <a:rPr lang="en-GB" sz="1400" i="1" dirty="0">
                <a:solidFill>
                  <a:schemeClr val="bg2">
                    <a:lumMod val="75000"/>
                  </a:schemeClr>
                </a:solidFill>
                <a:latin typeface="Arial"/>
                <a:cs typeface="Arial"/>
              </a:rPr>
              <a:t>for more information.</a:t>
            </a:r>
          </a:p>
        </p:txBody>
      </p:sp>
      <p:cxnSp>
        <p:nvCxnSpPr>
          <p:cNvPr id="25" name="Google Shape;263;p32"/>
          <p:cNvCxnSpPr/>
          <p:nvPr/>
        </p:nvCxnSpPr>
        <p:spPr>
          <a:xfrm flipV="1">
            <a:off x="643279" y="4068162"/>
            <a:ext cx="0" cy="1475661"/>
          </a:xfrm>
          <a:prstGeom prst="straightConnector1">
            <a:avLst/>
          </a:prstGeom>
          <a:noFill/>
          <a:ln w="19050" cap="flat" cmpd="sng">
            <a:solidFill>
              <a:schemeClr val="accent1"/>
            </a:solidFill>
            <a:prstDash val="solid"/>
            <a:round/>
            <a:headEnd type="none" w="med" len="med"/>
            <a:tailEnd type="none" w="med" len="med"/>
          </a:ln>
        </p:spPr>
      </p:cxnSp>
      <p:sp>
        <p:nvSpPr>
          <p:cNvPr id="35"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9"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289721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9313547" y="0"/>
            <a:ext cx="2878453"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16A1ED03-91F5-49D7-AE50-1C2139A3DBA4}"/>
              </a:ext>
            </a:extLst>
          </p:cNvPr>
          <p:cNvSpPr>
            <a:spLocks noGrp="1"/>
          </p:cNvSpPr>
          <p:nvPr>
            <p:ph type="title"/>
          </p:nvPr>
        </p:nvSpPr>
        <p:spPr>
          <a:xfrm>
            <a:off x="632074" y="628068"/>
            <a:ext cx="5787776" cy="1133798"/>
          </a:xfrm>
        </p:spPr>
        <p:txBody>
          <a:bodyPr lIns="0">
            <a:noAutofit/>
          </a:bodyPr>
          <a:lstStyle/>
          <a:p>
            <a:pPr>
              <a:lnSpc>
                <a:spcPct val="80000"/>
              </a:lnSpc>
            </a:pPr>
            <a:r>
              <a:rPr lang="en-GB" sz="3200" dirty="0">
                <a:solidFill>
                  <a:schemeClr val="bg2">
                    <a:lumMod val="75000"/>
                  </a:schemeClr>
                </a:solidFill>
                <a:latin typeface="Arial"/>
                <a:ea typeface="Arial"/>
                <a:cs typeface="Arial"/>
              </a:rPr>
              <a:t>What is the</a:t>
            </a:r>
            <a:br>
              <a:rPr lang="en-GB" sz="3200" dirty="0">
                <a:solidFill>
                  <a:schemeClr val="bg2">
                    <a:lumMod val="75000"/>
                  </a:schemeClr>
                </a:solidFill>
                <a:latin typeface="Arial"/>
                <a:ea typeface="Arial"/>
                <a:cs typeface="Arial"/>
              </a:rPr>
            </a:br>
            <a:r>
              <a:rPr lang="en-GB" sz="3200" b="1" dirty="0">
                <a:solidFill>
                  <a:schemeClr val="bg2">
                    <a:lumMod val="75000"/>
                  </a:schemeClr>
                </a:solidFill>
                <a:latin typeface="Arial"/>
                <a:ea typeface="Arial"/>
                <a:cs typeface="Arial"/>
              </a:rPr>
              <a:t>Humanitarian</a:t>
            </a:r>
            <a:br>
              <a:rPr lang="en-GB" sz="3200" b="1" dirty="0">
                <a:solidFill>
                  <a:schemeClr val="bg2">
                    <a:lumMod val="75000"/>
                  </a:schemeClr>
                </a:solidFill>
                <a:latin typeface="Arial"/>
                <a:ea typeface="Arial"/>
                <a:cs typeface="Arial"/>
              </a:rPr>
            </a:br>
            <a:r>
              <a:rPr lang="en-GB" sz="3200" b="1" dirty="0">
                <a:solidFill>
                  <a:schemeClr val="bg2">
                    <a:lumMod val="75000"/>
                  </a:schemeClr>
                </a:solidFill>
                <a:latin typeface="Arial"/>
                <a:ea typeface="Arial"/>
                <a:cs typeface="Arial"/>
              </a:rPr>
              <a:t>Programme Cycle </a:t>
            </a:r>
            <a:r>
              <a:rPr lang="en-GB" sz="3200" dirty="0">
                <a:solidFill>
                  <a:schemeClr val="bg2">
                    <a:lumMod val="75000"/>
                  </a:schemeClr>
                </a:solidFill>
                <a:latin typeface="Arial"/>
                <a:ea typeface="Arial"/>
                <a:cs typeface="Arial"/>
              </a:rPr>
              <a:t>(HPC)?</a:t>
            </a:r>
          </a:p>
        </p:txBody>
      </p:sp>
      <p:sp>
        <p:nvSpPr>
          <p:cNvPr id="15"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1"/>
                </a:solidFill>
              </a:rPr>
              <a:t>Orientation on </a:t>
            </a:r>
            <a:r>
              <a:rPr lang="en-GB" sz="1000" b="1" dirty="0">
                <a:solidFill>
                  <a:schemeClr val="bg1"/>
                </a:solidFill>
              </a:rPr>
              <a:t>Cluster Approach</a:t>
            </a:r>
            <a:endParaRPr sz="1000"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769"/>
          <a:stretch/>
        </p:blipFill>
        <p:spPr>
          <a:xfrm>
            <a:off x="1682750" y="265961"/>
            <a:ext cx="10340226" cy="6595493"/>
          </a:xfrm>
          <a:prstGeom prst="rect">
            <a:avLst/>
          </a:prstGeom>
        </p:spPr>
      </p:pic>
      <p:pic>
        <p:nvPicPr>
          <p:cNvPr id="7" name="Google Shape;177;p26"/>
          <p:cNvPicPr preferRelativeResize="0"/>
          <p:nvPr/>
        </p:nvPicPr>
        <p:blipFill>
          <a:blip r:embed="rId4">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39428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EC624E-9176-14E2-351D-740A966AA6DF}"/>
              </a:ext>
            </a:extLst>
          </p:cNvPr>
          <p:cNvSpPr/>
          <p:nvPr/>
        </p:nvSpPr>
        <p:spPr>
          <a:xfrm>
            <a:off x="0" y="-60690"/>
            <a:ext cx="4275292" cy="7013097"/>
          </a:xfrm>
          <a:prstGeom prst="rect">
            <a:avLst/>
          </a:prstGeom>
          <a:solidFill>
            <a:srgbClr val="9C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67658D-8011-BA2C-580A-8A104F7F9C1C}"/>
              </a:ext>
            </a:extLst>
          </p:cNvPr>
          <p:cNvSpPr txBox="1"/>
          <p:nvPr/>
        </p:nvSpPr>
        <p:spPr>
          <a:xfrm>
            <a:off x="364229" y="1099092"/>
            <a:ext cx="3678690" cy="3570208"/>
          </a:xfrm>
          <a:prstGeom prst="rect">
            <a:avLst/>
          </a:prstGeom>
          <a:noFill/>
        </p:spPr>
        <p:txBody>
          <a:bodyPr wrap="square" lIns="91440" tIns="45720" rIns="91440" bIns="45720" rtlCol="0" anchor="t">
            <a:spAutoFit/>
          </a:bodyPr>
          <a:lstStyle/>
          <a:p>
            <a:r>
              <a:rPr lang="en-NL" sz="4000">
                <a:solidFill>
                  <a:schemeClr val="bg1"/>
                </a:solidFill>
                <a:latin typeface="Arial"/>
                <a:cs typeface="Arial"/>
              </a:rPr>
              <a:t>WHO’S WHO in</a:t>
            </a:r>
            <a:r>
              <a:rPr lang="en-NL" sz="4000" b="1">
                <a:solidFill>
                  <a:schemeClr val="bg1"/>
                </a:solidFill>
                <a:latin typeface="Arial"/>
                <a:cs typeface="Arial"/>
              </a:rPr>
              <a:t> the Nutrition Cluster</a:t>
            </a:r>
            <a:endParaRPr lang="en-NL" sz="2400" b="1" i="1">
              <a:solidFill>
                <a:schemeClr val="bg1"/>
              </a:solidFill>
              <a:latin typeface="Arial"/>
              <a:cs typeface="Arial"/>
            </a:endParaRPr>
          </a:p>
          <a:p>
            <a:endParaRPr lang="en-NL" sz="6600">
              <a:solidFill>
                <a:schemeClr val="bg1"/>
              </a:solidFill>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3E09DFA5-6221-D066-00F2-48925B926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203" y="6180933"/>
            <a:ext cx="1347997" cy="5152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84B40E9-D9B8-D0C2-31DE-DBB996C12CAC}"/>
              </a:ext>
            </a:extLst>
          </p:cNvPr>
          <p:cNvSpPr txBox="1"/>
          <p:nvPr/>
        </p:nvSpPr>
        <p:spPr>
          <a:xfrm>
            <a:off x="4439043" y="680449"/>
            <a:ext cx="3238500" cy="830997"/>
          </a:xfrm>
          <a:prstGeom prst="rect">
            <a:avLst/>
          </a:prstGeom>
          <a:noFill/>
        </p:spPr>
        <p:txBody>
          <a:bodyPr wrap="square" lIns="91440" tIns="45720" rIns="91440" bIns="45720" rtlCol="0" anchor="t">
            <a:spAutoFit/>
          </a:bodyPr>
          <a:lstStyle/>
          <a:p>
            <a:r>
              <a:rPr lang="en-NL" sz="2400" b="1">
                <a:solidFill>
                  <a:srgbClr val="9CCB38"/>
                </a:solidFill>
                <a:latin typeface="Arial"/>
                <a:cs typeface="Arial"/>
              </a:rPr>
              <a:t>1. Global Level</a:t>
            </a:r>
            <a:endParaRPr lang="en-US">
              <a:latin typeface="Arial"/>
              <a:cs typeface="Arial"/>
            </a:endParaRPr>
          </a:p>
          <a:p>
            <a:r>
              <a:rPr lang="en-NL" sz="2400">
                <a:solidFill>
                  <a:srgbClr val="9CCB38"/>
                </a:solidFill>
                <a:latin typeface="Arial"/>
                <a:cs typeface="Arial"/>
              </a:rPr>
              <a:t>The GNC</a:t>
            </a:r>
          </a:p>
        </p:txBody>
      </p:sp>
      <p:sp>
        <p:nvSpPr>
          <p:cNvPr id="19" name="TextBox 18">
            <a:extLst>
              <a:ext uri="{FF2B5EF4-FFF2-40B4-BE49-F238E27FC236}">
                <a16:creationId xmlns:a16="http://schemas.microsoft.com/office/drawing/2014/main" id="{3313F9D0-8B4E-D7E0-2A0B-9037B240615D}"/>
              </a:ext>
            </a:extLst>
          </p:cNvPr>
          <p:cNvSpPr txBox="1"/>
          <p:nvPr/>
        </p:nvSpPr>
        <p:spPr>
          <a:xfrm>
            <a:off x="4439044" y="1903329"/>
            <a:ext cx="3701834" cy="3785652"/>
          </a:xfrm>
          <a:prstGeom prst="rect">
            <a:avLst/>
          </a:prstGeom>
          <a:noFill/>
        </p:spPr>
        <p:txBody>
          <a:bodyPr wrap="square" lIns="91440" tIns="45720" rIns="91440" bIns="45720" anchor="t">
            <a:spAutoFit/>
          </a:bodyPr>
          <a:lstStyle/>
          <a:p>
            <a:r>
              <a:rPr lang="en-GB" sz="1600" b="0" i="0" u="none" strike="noStrike" dirty="0">
                <a:solidFill>
                  <a:srgbClr val="455F51"/>
                </a:solidFill>
                <a:effectLst/>
                <a:latin typeface="Arial"/>
                <a:cs typeface="Arial"/>
              </a:rPr>
              <a:t>At global level, the GNC has</a:t>
            </a:r>
            <a:r>
              <a:rPr lang="en-GB" sz="1600" dirty="0">
                <a:solidFill>
                  <a:srgbClr val="455F51"/>
                </a:solidFill>
                <a:latin typeface="Arial"/>
                <a:cs typeface="Arial"/>
              </a:rPr>
              <a:t> 50</a:t>
            </a:r>
            <a:r>
              <a:rPr lang="en-GB" sz="1600" dirty="0">
                <a:solidFill>
                  <a:srgbClr val="455F51"/>
                </a:solidFill>
              </a:rPr>
              <a:t> </a:t>
            </a:r>
            <a:r>
              <a:rPr lang="en-GB" sz="1600" b="0" i="0" u="none" strike="noStrike" dirty="0">
                <a:solidFill>
                  <a:srgbClr val="455F51"/>
                </a:solidFill>
                <a:effectLst/>
                <a:latin typeface="Arial"/>
                <a:cs typeface="Arial"/>
              </a:rPr>
              <a:t>partners and observers representing International Non-Governmental Organizations (INGOs), </a:t>
            </a:r>
            <a:r>
              <a:rPr lang="en-GB" sz="1600" dirty="0">
                <a:solidFill>
                  <a:srgbClr val="455F51"/>
                </a:solidFill>
                <a:latin typeface="Arial"/>
                <a:cs typeface="Arial"/>
              </a:rPr>
              <a:t>National Non-Governmental Organizations (NNGOs), </a:t>
            </a:r>
            <a:r>
              <a:rPr lang="en-GB" sz="1600" b="0" i="0" u="none" strike="noStrike" dirty="0">
                <a:solidFill>
                  <a:srgbClr val="455F51"/>
                </a:solidFill>
                <a:effectLst/>
                <a:latin typeface="Arial"/>
                <a:cs typeface="Arial"/>
              </a:rPr>
              <a:t>research and development groups, academic institutions,</a:t>
            </a:r>
            <a:r>
              <a:rPr lang="en-GB" sz="1600" dirty="0">
                <a:solidFill>
                  <a:srgbClr val="455F51"/>
                </a:solidFill>
                <a:latin typeface="Arial"/>
                <a:cs typeface="Arial"/>
              </a:rPr>
              <a:t> and UN</a:t>
            </a:r>
            <a:r>
              <a:rPr lang="en-GB" sz="1600" b="0" i="0" u="none" strike="noStrike" dirty="0">
                <a:solidFill>
                  <a:srgbClr val="455F51"/>
                </a:solidFill>
                <a:effectLst/>
                <a:latin typeface="Arial"/>
                <a:cs typeface="Arial"/>
              </a:rPr>
              <a:t> agencies</a:t>
            </a:r>
            <a:r>
              <a:rPr lang="en-GB" sz="1600" dirty="0">
                <a:solidFill>
                  <a:srgbClr val="455F51"/>
                </a:solidFill>
                <a:latin typeface="Arial"/>
                <a:cs typeface="Arial"/>
              </a:rPr>
              <a:t>.</a:t>
            </a:r>
            <a:endParaRPr lang="en-GB" sz="1600" b="0" i="0" dirty="0">
              <a:solidFill>
                <a:srgbClr val="455F51"/>
              </a:solidFill>
              <a:effectLst/>
              <a:latin typeface="Arial"/>
              <a:cs typeface="Arial"/>
            </a:endParaRPr>
          </a:p>
          <a:p>
            <a:endParaRPr lang="en-GB" sz="1600">
              <a:solidFill>
                <a:srgbClr val="455F51"/>
              </a:solidFill>
              <a:latin typeface="Arial"/>
              <a:cs typeface="Arial"/>
            </a:endParaRPr>
          </a:p>
          <a:p>
            <a:r>
              <a:rPr lang="en-GB" sz="1600" dirty="0">
                <a:solidFill>
                  <a:srgbClr val="455F51"/>
                </a:solidFill>
                <a:latin typeface="Arial"/>
                <a:cs typeface="Arial"/>
              </a:rPr>
              <a:t>The GNC has been directly supporting sectoral coordination and intersectoral collaboration in more than 60 countries and our open access resources have been accessed by more than 120 countries. </a:t>
            </a:r>
          </a:p>
        </p:txBody>
      </p:sp>
      <p:pic>
        <p:nvPicPr>
          <p:cNvPr id="23" name="Picture 22" descr="A group of people raising their hands&#10;&#10;Description automatically generated">
            <a:extLst>
              <a:ext uri="{FF2B5EF4-FFF2-40B4-BE49-F238E27FC236}">
                <a16:creationId xmlns:a16="http://schemas.microsoft.com/office/drawing/2014/main" id="{8DDA3BC7-E72D-4762-4E4E-139E8D918B85}"/>
              </a:ext>
            </a:extLst>
          </p:cNvPr>
          <p:cNvPicPr>
            <a:picLocks noChangeAspect="1"/>
          </p:cNvPicPr>
          <p:nvPr/>
        </p:nvPicPr>
        <p:blipFill rotWithShape="1">
          <a:blip r:embed="rId4"/>
          <a:srcRect l="25181" r="17120"/>
          <a:stretch/>
        </p:blipFill>
        <p:spPr>
          <a:xfrm>
            <a:off x="8245629" y="1284064"/>
            <a:ext cx="3711477" cy="4283869"/>
          </a:xfrm>
          <a:prstGeom prst="rect">
            <a:avLst/>
          </a:prstGeom>
          <a:effectLst>
            <a:outerShdw blurRad="50800" dist="79002" dir="8100000" algn="tr" rotWithShape="0">
              <a:prstClr val="black">
                <a:alpha val="40000"/>
              </a:prstClr>
            </a:outerShdw>
          </a:effectLst>
        </p:spPr>
      </p:pic>
      <p:sp>
        <p:nvSpPr>
          <p:cNvPr id="5" name="TextBox 4">
            <a:extLst>
              <a:ext uri="{FF2B5EF4-FFF2-40B4-BE49-F238E27FC236}">
                <a16:creationId xmlns:a16="http://schemas.microsoft.com/office/drawing/2014/main" id="{5EE8900E-1FE5-76E0-060E-A427DD562CFC}"/>
              </a:ext>
            </a:extLst>
          </p:cNvPr>
          <p:cNvSpPr txBox="1"/>
          <p:nvPr/>
        </p:nvSpPr>
        <p:spPr>
          <a:xfrm>
            <a:off x="11815571" y="6443471"/>
            <a:ext cx="192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8</a:t>
            </a:r>
            <a:endParaRPr lang="en-US"/>
          </a:p>
        </p:txBody>
      </p:sp>
    </p:spTree>
    <p:extLst>
      <p:ext uri="{BB962C8B-B14F-4D97-AF65-F5344CB8AC3E}">
        <p14:creationId xmlns:p14="http://schemas.microsoft.com/office/powerpoint/2010/main" val="1052526978"/>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597605-BD70-A049-EE7C-5E9F57899368}"/>
              </a:ext>
            </a:extLst>
          </p:cNvPr>
          <p:cNvSpPr/>
          <p:nvPr/>
        </p:nvSpPr>
        <p:spPr>
          <a:xfrm>
            <a:off x="0" y="-60690"/>
            <a:ext cx="4275292" cy="7013097"/>
          </a:xfrm>
          <a:prstGeom prst="rect">
            <a:avLst/>
          </a:prstGeom>
          <a:solidFill>
            <a:srgbClr val="9C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5B571B-E183-053B-C90A-7A714ECAAC37}"/>
              </a:ext>
            </a:extLst>
          </p:cNvPr>
          <p:cNvSpPr txBox="1"/>
          <p:nvPr/>
        </p:nvSpPr>
        <p:spPr>
          <a:xfrm>
            <a:off x="4563846" y="1510437"/>
            <a:ext cx="6165850" cy="830997"/>
          </a:xfrm>
          <a:prstGeom prst="rect">
            <a:avLst/>
          </a:prstGeom>
          <a:noFill/>
        </p:spPr>
        <p:txBody>
          <a:bodyPr wrap="square">
            <a:spAutoFit/>
          </a:bodyPr>
          <a:lstStyle/>
          <a:p>
            <a:pPr algn="l" rtl="0" fontAlgn="base"/>
            <a:r>
              <a:rPr lang="en-GB" sz="2400" b="1" i="0" u="none" strike="noStrike">
                <a:solidFill>
                  <a:srgbClr val="95C93D"/>
                </a:solidFill>
                <a:effectLst/>
                <a:latin typeface="Arial" panose="020B0604020202020204" pitchFamily="34" charset="0"/>
              </a:rPr>
              <a:t>2. Global Level</a:t>
            </a:r>
            <a:r>
              <a:rPr lang="en-GB" sz="2400" b="0" i="0">
                <a:solidFill>
                  <a:srgbClr val="000000"/>
                </a:solidFill>
                <a:effectLst/>
                <a:latin typeface="Arial" panose="020B0604020202020204" pitchFamily="34" charset="0"/>
              </a:rPr>
              <a:t>​</a:t>
            </a:r>
            <a:br>
              <a:rPr lang="en-GB" sz="2400" b="0" i="0">
                <a:solidFill>
                  <a:srgbClr val="000000"/>
                </a:solidFill>
                <a:effectLst/>
                <a:latin typeface="Arial" panose="020B0604020202020204" pitchFamily="34" charset="0"/>
              </a:rPr>
            </a:br>
            <a:r>
              <a:rPr lang="en-GB" sz="2400" b="0" i="0" u="none" strike="noStrike">
                <a:solidFill>
                  <a:srgbClr val="95C93D"/>
                </a:solidFill>
                <a:effectLst/>
                <a:latin typeface="Arial" panose="020B0604020202020204" pitchFamily="34" charset="0"/>
              </a:rPr>
              <a:t>The GNC – Coordination Team</a:t>
            </a:r>
            <a:endParaRPr lang="en-US" sz="2400" b="0" i="0">
              <a:solidFill>
                <a:srgbClr val="9CCB38"/>
              </a:solidFill>
              <a:effectLst/>
              <a:latin typeface="Segoe UI" panose="020B0502040204020203" pitchFamily="34" charset="0"/>
            </a:endParaRPr>
          </a:p>
        </p:txBody>
      </p:sp>
      <p:pic>
        <p:nvPicPr>
          <p:cNvPr id="3074" name="Picture 2">
            <a:extLst>
              <a:ext uri="{FF2B5EF4-FFF2-40B4-BE49-F238E27FC236}">
                <a16:creationId xmlns:a16="http://schemas.microsoft.com/office/drawing/2014/main" id="{3E09DFA5-6221-D066-00F2-48925B926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203" y="6180933"/>
            <a:ext cx="1347997" cy="5152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6BFE1D-FF93-F51F-ED09-AF1C85705850}"/>
              </a:ext>
            </a:extLst>
          </p:cNvPr>
          <p:cNvSpPr txBox="1"/>
          <p:nvPr/>
        </p:nvSpPr>
        <p:spPr>
          <a:xfrm>
            <a:off x="4563846" y="2919078"/>
            <a:ext cx="6625925" cy="2308324"/>
          </a:xfrm>
          <a:prstGeom prst="rect">
            <a:avLst/>
          </a:prstGeom>
          <a:noFill/>
        </p:spPr>
        <p:txBody>
          <a:bodyPr wrap="square" lIns="91440" tIns="45720" rIns="91440" bIns="45720" anchor="t">
            <a:spAutoFit/>
          </a:bodyPr>
          <a:lstStyle/>
          <a:p>
            <a:pPr algn="l" rtl="0" fontAlgn="base"/>
            <a:r>
              <a:rPr lang="en-GB" sz="1600" b="0" i="0" u="none" strike="noStrike">
                <a:solidFill>
                  <a:srgbClr val="455F51"/>
                </a:solidFill>
                <a:effectLst/>
                <a:latin typeface="Arial"/>
                <a:cs typeface="Arial"/>
              </a:rPr>
              <a:t>The Global Nutrition Cluster Coordination Team (GNC-CT) provides leadership and stewardship for coordination and functions as the secretariat for the Global Nutrition Cluster. The GNC-CT is staffed by UNICEF and housed within UNICEF Geneva.</a:t>
            </a:r>
            <a:r>
              <a:rPr lang="en-US" sz="1600" b="0" i="0">
                <a:solidFill>
                  <a:srgbClr val="455F51"/>
                </a:solidFill>
                <a:effectLst/>
                <a:latin typeface="Arial"/>
                <a:cs typeface="Arial"/>
              </a:rPr>
              <a:t>​</a:t>
            </a:r>
          </a:p>
          <a:p>
            <a:pPr fontAlgn="base"/>
            <a:r>
              <a:rPr lang="en-US" sz="1600" b="0" i="0">
                <a:solidFill>
                  <a:srgbClr val="455F51"/>
                </a:solidFill>
                <a:effectLst/>
                <a:latin typeface="Arial"/>
                <a:cs typeface="Arial"/>
              </a:rPr>
              <a:t>​</a:t>
            </a:r>
            <a:br>
              <a:rPr lang="en-US" sz="1600" b="0" i="0">
                <a:effectLst/>
                <a:latin typeface="Arial" panose="020B0604020202020204" pitchFamily="34" charset="0"/>
              </a:rPr>
            </a:br>
            <a:r>
              <a:rPr lang="en-GB" sz="1600" b="0" i="0" u="none" strike="noStrike">
                <a:solidFill>
                  <a:srgbClr val="455F51"/>
                </a:solidFill>
                <a:effectLst/>
                <a:latin typeface="Arial"/>
                <a:cs typeface="Arial"/>
              </a:rPr>
              <a:t>The GNC-CT represents the GNC partners in global fora and provide</a:t>
            </a:r>
            <a:r>
              <a:rPr lang="en-GB" sz="1600">
                <a:solidFill>
                  <a:srgbClr val="455F51"/>
                </a:solidFill>
                <a:latin typeface="Arial"/>
                <a:cs typeface="Arial"/>
              </a:rPr>
              <a:t>s strategic leadership, global guidance and operational support to country nutrition clusters while linking stakeholders and ensuring timely information, knowledge sharing and effective communications.</a:t>
            </a:r>
            <a:endParaRPr lang="en-US" sz="1600">
              <a:solidFill>
                <a:srgbClr val="455F51"/>
              </a:solidFill>
              <a:latin typeface="Arial"/>
              <a:cs typeface="Arial"/>
            </a:endParaRPr>
          </a:p>
        </p:txBody>
      </p:sp>
      <p:sp>
        <p:nvSpPr>
          <p:cNvPr id="9" name="TextBox 8">
            <a:extLst>
              <a:ext uri="{FF2B5EF4-FFF2-40B4-BE49-F238E27FC236}">
                <a16:creationId xmlns:a16="http://schemas.microsoft.com/office/drawing/2014/main" id="{7C9F034F-3EFA-221E-37C2-66537B811182}"/>
              </a:ext>
            </a:extLst>
          </p:cNvPr>
          <p:cNvSpPr txBox="1"/>
          <p:nvPr/>
        </p:nvSpPr>
        <p:spPr>
          <a:xfrm>
            <a:off x="336908" y="1510437"/>
            <a:ext cx="3678690" cy="3570208"/>
          </a:xfrm>
          <a:prstGeom prst="rect">
            <a:avLst/>
          </a:prstGeom>
          <a:noFill/>
        </p:spPr>
        <p:txBody>
          <a:bodyPr wrap="square" lIns="91440" tIns="45720" rIns="91440" bIns="45720" rtlCol="0" anchor="t">
            <a:spAutoFit/>
          </a:bodyPr>
          <a:lstStyle/>
          <a:p>
            <a:r>
              <a:rPr lang="en-NL" sz="4000">
                <a:solidFill>
                  <a:schemeClr val="bg1"/>
                </a:solidFill>
                <a:latin typeface="Arial"/>
                <a:cs typeface="Arial"/>
              </a:rPr>
              <a:t>WHO’S WHO in</a:t>
            </a:r>
            <a:r>
              <a:rPr lang="en-NL" sz="4000" b="1">
                <a:solidFill>
                  <a:schemeClr val="bg1"/>
                </a:solidFill>
                <a:latin typeface="Arial"/>
                <a:cs typeface="Arial"/>
              </a:rPr>
              <a:t> the Nutrition Cluster</a:t>
            </a:r>
            <a:endParaRPr lang="en-NL" sz="2400" b="1" i="1">
              <a:solidFill>
                <a:schemeClr val="bg1"/>
              </a:solidFill>
              <a:latin typeface="Arial"/>
              <a:cs typeface="Arial"/>
            </a:endParaRPr>
          </a:p>
          <a:p>
            <a:endParaRPr lang="en-NL" sz="66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E2CA420-160E-789B-8BEC-EC18350692EA}"/>
              </a:ext>
            </a:extLst>
          </p:cNvPr>
          <p:cNvSpPr txBox="1"/>
          <p:nvPr/>
        </p:nvSpPr>
        <p:spPr>
          <a:xfrm>
            <a:off x="11815571" y="6443471"/>
            <a:ext cx="192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9</a:t>
            </a:r>
            <a:endParaRPr lang="en-US"/>
          </a:p>
        </p:txBody>
      </p:sp>
    </p:spTree>
    <p:extLst>
      <p:ext uri="{BB962C8B-B14F-4D97-AF65-F5344CB8AC3E}">
        <p14:creationId xmlns:p14="http://schemas.microsoft.com/office/powerpoint/2010/main" val="307951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7BAD88-E8ED-525A-9F73-978FEAC399F1}"/>
              </a:ext>
            </a:extLst>
          </p:cNvPr>
          <p:cNvSpPr/>
          <p:nvPr/>
        </p:nvSpPr>
        <p:spPr>
          <a:xfrm>
            <a:off x="0" y="-60690"/>
            <a:ext cx="4275292" cy="7013097"/>
          </a:xfrm>
          <a:prstGeom prst="rect">
            <a:avLst/>
          </a:prstGeom>
          <a:solidFill>
            <a:srgbClr val="9C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67658D-8011-BA2C-580A-8A104F7F9C1C}"/>
              </a:ext>
            </a:extLst>
          </p:cNvPr>
          <p:cNvSpPr txBox="1"/>
          <p:nvPr/>
        </p:nvSpPr>
        <p:spPr>
          <a:xfrm>
            <a:off x="266652" y="419465"/>
            <a:ext cx="3678690" cy="4585871"/>
          </a:xfrm>
          <a:prstGeom prst="rect">
            <a:avLst/>
          </a:prstGeom>
          <a:noFill/>
        </p:spPr>
        <p:txBody>
          <a:bodyPr wrap="square" lIns="91440" tIns="45720" rIns="91440" bIns="45720" rtlCol="0" anchor="t">
            <a:spAutoFit/>
          </a:bodyPr>
          <a:lstStyle/>
          <a:p>
            <a:r>
              <a:rPr lang="en-NL" sz="4400">
                <a:solidFill>
                  <a:schemeClr val="bg1"/>
                </a:solidFill>
              </a:rPr>
              <a:t>Global Nutrition Cluster </a:t>
            </a:r>
            <a:endParaRPr lang="en-US" sz="2800" b="1" i="1">
              <a:solidFill>
                <a:schemeClr val="bg1"/>
              </a:solidFill>
            </a:endParaRPr>
          </a:p>
          <a:p>
            <a:r>
              <a:rPr lang="en-NL" sz="4400" b="1">
                <a:solidFill>
                  <a:schemeClr val="bg1"/>
                </a:solidFill>
              </a:rPr>
              <a:t>Coordination Team </a:t>
            </a:r>
            <a:r>
              <a:rPr lang="en-NL" sz="2800" b="1" i="1">
                <a:solidFill>
                  <a:schemeClr val="bg1"/>
                </a:solidFill>
              </a:rPr>
              <a:t>(GNC – CT)</a:t>
            </a:r>
            <a:endParaRPr lang="en-US" sz="2800" b="1" i="1">
              <a:solidFill>
                <a:schemeClr val="bg1"/>
              </a:solidFill>
              <a:cs typeface="Calibri"/>
            </a:endParaRPr>
          </a:p>
          <a:p>
            <a:endParaRPr lang="en-NL" sz="7200">
              <a:solidFill>
                <a:schemeClr val="bg1"/>
              </a:solidFill>
            </a:endParaRPr>
          </a:p>
        </p:txBody>
      </p:sp>
      <p:sp>
        <p:nvSpPr>
          <p:cNvPr id="3" name="TextBox 2">
            <a:extLst>
              <a:ext uri="{FF2B5EF4-FFF2-40B4-BE49-F238E27FC236}">
                <a16:creationId xmlns:a16="http://schemas.microsoft.com/office/drawing/2014/main" id="{9AE85FCB-B618-E016-05B9-F37B27857323}"/>
              </a:ext>
            </a:extLst>
          </p:cNvPr>
          <p:cNvSpPr txBox="1"/>
          <p:nvPr/>
        </p:nvSpPr>
        <p:spPr>
          <a:xfrm>
            <a:off x="4510769" y="1781762"/>
            <a:ext cx="6683828" cy="584775"/>
          </a:xfrm>
          <a:prstGeom prst="rect">
            <a:avLst/>
          </a:prstGeom>
          <a:noFill/>
        </p:spPr>
        <p:txBody>
          <a:bodyPr wrap="square" lIns="91440" tIns="45720" rIns="91440" bIns="45720" rtlCol="0" anchor="t">
            <a:spAutoFit/>
          </a:bodyPr>
          <a:lstStyle/>
          <a:p>
            <a:r>
              <a:rPr lang="en-US" sz="1600" dirty="0">
                <a:solidFill>
                  <a:srgbClr val="455F51"/>
                </a:solidFill>
                <a:latin typeface="Arial"/>
                <a:cs typeface="Arial"/>
              </a:rPr>
              <a:t>The GNC-CT is led by a Global Cluster Coordinator and consists of two units: </a:t>
            </a:r>
            <a:endParaRPr lang="en-US" sz="1600" dirty="0">
              <a:solidFill>
                <a:srgbClr val="455F51"/>
              </a:solidFill>
              <a:latin typeface="Arial"/>
              <a:cs typeface="Arial" panose="020B0604020202020204" pitchFamily="34" charset="0"/>
            </a:endParaRPr>
          </a:p>
        </p:txBody>
      </p:sp>
      <p:sp>
        <p:nvSpPr>
          <p:cNvPr id="8" name="TextBox 7">
            <a:extLst>
              <a:ext uri="{FF2B5EF4-FFF2-40B4-BE49-F238E27FC236}">
                <a16:creationId xmlns:a16="http://schemas.microsoft.com/office/drawing/2014/main" id="{175B571B-E183-053B-C90A-7A714ECAAC37}"/>
              </a:ext>
            </a:extLst>
          </p:cNvPr>
          <p:cNvSpPr txBox="1"/>
          <p:nvPr/>
        </p:nvSpPr>
        <p:spPr>
          <a:xfrm>
            <a:off x="4510769" y="423406"/>
            <a:ext cx="7444608" cy="830997"/>
          </a:xfrm>
          <a:prstGeom prst="rect">
            <a:avLst/>
          </a:prstGeom>
          <a:noFill/>
        </p:spPr>
        <p:txBody>
          <a:bodyPr wrap="square" lIns="91440" tIns="45720" rIns="91440" bIns="45720" anchor="t">
            <a:spAutoFit/>
          </a:bodyPr>
          <a:lstStyle/>
          <a:p>
            <a:pPr fontAlgn="base"/>
            <a:r>
              <a:rPr lang="en-US" sz="2400" b="1" i="0" u="none" strike="noStrike">
                <a:solidFill>
                  <a:srgbClr val="9CCB38"/>
                </a:solidFill>
                <a:effectLst/>
                <a:latin typeface="Arial"/>
                <a:cs typeface="Arial"/>
              </a:rPr>
              <a:t>Support to Nutrition cluster/sector</a:t>
            </a:r>
            <a:r>
              <a:rPr lang="en-US" sz="2400" b="0" i="0">
                <a:solidFill>
                  <a:srgbClr val="9CCB38"/>
                </a:solidFill>
                <a:effectLst/>
                <a:latin typeface="Arial"/>
                <a:cs typeface="Arial"/>
              </a:rPr>
              <a:t>​</a:t>
            </a:r>
            <a:r>
              <a:rPr lang="en-US" sz="2400">
                <a:solidFill>
                  <a:srgbClr val="9CCB38"/>
                </a:solidFill>
                <a:latin typeface="Arial"/>
                <a:cs typeface="Arial"/>
              </a:rPr>
              <a:t> </a:t>
            </a:r>
            <a:r>
              <a:rPr lang="en-US" sz="2400" b="1" i="0" u="none" strike="noStrike">
                <a:solidFill>
                  <a:srgbClr val="9CCB38"/>
                </a:solidFill>
                <a:effectLst/>
                <a:latin typeface="Arial"/>
                <a:cs typeface="Arial"/>
              </a:rPr>
              <a:t>coordination mechanisms</a:t>
            </a:r>
            <a:r>
              <a:rPr lang="en-US" sz="2400" b="0" i="0">
                <a:solidFill>
                  <a:srgbClr val="9CCB38"/>
                </a:solidFill>
                <a:effectLst/>
                <a:latin typeface="Arial"/>
                <a:cs typeface="Arial"/>
              </a:rPr>
              <a:t>​</a:t>
            </a:r>
            <a:r>
              <a:rPr lang="en-US" sz="2400">
                <a:solidFill>
                  <a:srgbClr val="9CCB38"/>
                </a:solidFill>
                <a:latin typeface="Arial"/>
                <a:cs typeface="Arial"/>
              </a:rPr>
              <a:t> </a:t>
            </a:r>
            <a:r>
              <a:rPr lang="en-US" sz="2400" b="1" i="0" u="none" strike="noStrike">
                <a:solidFill>
                  <a:srgbClr val="9CCB38"/>
                </a:solidFill>
                <a:effectLst/>
                <a:latin typeface="Arial"/>
                <a:cs typeface="Arial"/>
              </a:rPr>
              <a:t>at country level</a:t>
            </a:r>
            <a:endParaRPr lang="en-US" sz="2400" b="0" i="0">
              <a:solidFill>
                <a:srgbClr val="9CCB38"/>
              </a:solidFill>
              <a:effectLst/>
              <a:latin typeface="Arial"/>
              <a:cs typeface="Arial"/>
            </a:endParaRPr>
          </a:p>
        </p:txBody>
      </p:sp>
      <p:pic>
        <p:nvPicPr>
          <p:cNvPr id="3074" name="Picture 2">
            <a:extLst>
              <a:ext uri="{FF2B5EF4-FFF2-40B4-BE49-F238E27FC236}">
                <a16:creationId xmlns:a16="http://schemas.microsoft.com/office/drawing/2014/main" id="{3E09DFA5-6221-D066-00F2-48925B926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203" y="6180933"/>
            <a:ext cx="1347997" cy="5152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A7FCD73A-FB19-F308-E607-2320390BACDA}"/>
              </a:ext>
            </a:extLst>
          </p:cNvPr>
          <p:cNvSpPr txBox="1"/>
          <p:nvPr/>
        </p:nvSpPr>
        <p:spPr>
          <a:xfrm>
            <a:off x="4508724" y="2734447"/>
            <a:ext cx="7119082" cy="2923877"/>
          </a:xfrm>
          <a:prstGeom prst="rect">
            <a:avLst/>
          </a:prstGeom>
          <a:noFill/>
        </p:spPr>
        <p:txBody>
          <a:bodyPr wrap="square" lIns="91440" tIns="45720" rIns="91440" bIns="45720" anchor="t">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11200">
              <a:lnSpc>
                <a:spcPct val="90000"/>
              </a:lnSpc>
              <a:spcBef>
                <a:spcPct val="0"/>
              </a:spcBef>
              <a:spcAft>
                <a:spcPct val="35000"/>
              </a:spcAft>
            </a:pPr>
            <a:r>
              <a:rPr lang="en-US" sz="1600" dirty="0">
                <a:solidFill>
                  <a:srgbClr val="455F51"/>
                </a:solidFill>
                <a:latin typeface="Arial"/>
                <a:cs typeface="Arial"/>
              </a:rPr>
              <a:t>A) The </a:t>
            </a:r>
            <a:r>
              <a:rPr lang="en-US" sz="1600" b="1" dirty="0">
                <a:solidFill>
                  <a:srgbClr val="455F51"/>
                </a:solidFill>
                <a:latin typeface="Arial"/>
                <a:cs typeface="Arial"/>
              </a:rPr>
              <a:t>Partnership, </a:t>
            </a:r>
            <a:r>
              <a:rPr lang="en-US" sz="1600" b="1" dirty="0" err="1">
                <a:solidFill>
                  <a:srgbClr val="455F51"/>
                </a:solidFill>
                <a:latin typeface="Arial"/>
                <a:cs typeface="Arial"/>
              </a:rPr>
              <a:t>Programmes</a:t>
            </a:r>
            <a:r>
              <a:rPr lang="en-US" sz="1600" b="1" dirty="0">
                <a:solidFill>
                  <a:srgbClr val="455F51"/>
                </a:solidFill>
                <a:latin typeface="Arial"/>
                <a:cs typeface="Arial"/>
              </a:rPr>
              <a:t>, and Advocacy Team -</a:t>
            </a:r>
            <a:r>
              <a:rPr lang="en-US" sz="1600" dirty="0">
                <a:solidFill>
                  <a:srgbClr val="455F51"/>
                </a:solidFill>
                <a:latin typeface="Arial"/>
                <a:cs typeface="Arial"/>
              </a:rPr>
              <a:t> focuses on strategic leadership, evidence generation, knowledge management, engagement with partners at global level, capacity strengthening, and technical guidance, including guiding the Humanitarian Process Cycle (HPC).  </a:t>
            </a:r>
          </a:p>
          <a:p>
            <a:pPr defTabSz="711200">
              <a:lnSpc>
                <a:spcPct val="90000"/>
              </a:lnSpc>
              <a:spcBef>
                <a:spcPct val="0"/>
              </a:spcBef>
              <a:spcAft>
                <a:spcPct val="35000"/>
              </a:spcAft>
            </a:pPr>
            <a:endParaRPr lang="en-US" sz="1600" dirty="0">
              <a:solidFill>
                <a:srgbClr val="455F51"/>
              </a:solidFill>
              <a:latin typeface="Arial"/>
              <a:cs typeface="Arial" panose="020B0604020202020204" pitchFamily="34" charset="0"/>
            </a:endParaRPr>
          </a:p>
          <a:p>
            <a:pPr defTabSz="711200">
              <a:lnSpc>
                <a:spcPct val="90000"/>
              </a:lnSpc>
              <a:spcBef>
                <a:spcPct val="0"/>
              </a:spcBef>
              <a:spcAft>
                <a:spcPct val="35000"/>
              </a:spcAft>
            </a:pPr>
            <a:r>
              <a:rPr lang="en-US" sz="1600" dirty="0">
                <a:solidFill>
                  <a:srgbClr val="455F51"/>
                </a:solidFill>
                <a:latin typeface="Arial"/>
                <a:cs typeface="Arial"/>
              </a:rPr>
              <a:t>B) The </a:t>
            </a:r>
            <a:r>
              <a:rPr lang="en-US" sz="1600" b="1" dirty="0">
                <a:solidFill>
                  <a:srgbClr val="455F51"/>
                </a:solidFill>
                <a:latin typeface="Arial"/>
                <a:cs typeface="Arial"/>
              </a:rPr>
              <a:t>Rapid Response Team -</a:t>
            </a:r>
            <a:r>
              <a:rPr lang="en-US" sz="1600" dirty="0">
                <a:solidFill>
                  <a:srgbClr val="455F51"/>
                </a:solidFill>
                <a:latin typeface="Arial"/>
                <a:cs typeface="Arial"/>
              </a:rPr>
              <a:t> provides operational support to country-level nutrition coordination mechanisms through in-country and remote support as requested. Support includes strengthening nutrition coordination, information management, nutrition information system (NIS)/ assessments, inter sectoral collaboration, preparedness, </a:t>
            </a:r>
            <a:r>
              <a:rPr lang="en-US" sz="1600" dirty="0" err="1">
                <a:solidFill>
                  <a:srgbClr val="455F51"/>
                </a:solidFill>
                <a:latin typeface="Arial"/>
                <a:cs typeface="Arial"/>
              </a:rPr>
              <a:t>NiE</a:t>
            </a:r>
            <a:r>
              <a:rPr lang="en-US" sz="1600" dirty="0">
                <a:solidFill>
                  <a:srgbClr val="455F51"/>
                </a:solidFill>
                <a:latin typeface="Arial"/>
                <a:cs typeface="Arial"/>
              </a:rPr>
              <a:t> and the delivery of different </a:t>
            </a:r>
            <a:r>
              <a:rPr lang="en-US" sz="1600">
                <a:solidFill>
                  <a:srgbClr val="455F51"/>
                </a:solidFill>
                <a:latin typeface="Arial"/>
                <a:cs typeface="Arial"/>
              </a:rPr>
              <a:t>capacity strengthening </a:t>
            </a:r>
            <a:r>
              <a:rPr lang="en-US" sz="1600" dirty="0">
                <a:solidFill>
                  <a:srgbClr val="455F51"/>
                </a:solidFill>
                <a:latin typeface="Arial"/>
                <a:cs typeface="Arial"/>
              </a:rPr>
              <a:t>activities.  </a:t>
            </a:r>
          </a:p>
        </p:txBody>
      </p:sp>
      <p:sp>
        <p:nvSpPr>
          <p:cNvPr id="7" name="TextBox 6">
            <a:extLst>
              <a:ext uri="{FF2B5EF4-FFF2-40B4-BE49-F238E27FC236}">
                <a16:creationId xmlns:a16="http://schemas.microsoft.com/office/drawing/2014/main" id="{ED8D3CB4-6074-7C91-A91D-3B8AEB47EF03}"/>
              </a:ext>
            </a:extLst>
          </p:cNvPr>
          <p:cNvSpPr txBox="1"/>
          <p:nvPr/>
        </p:nvSpPr>
        <p:spPr>
          <a:xfrm>
            <a:off x="11647931" y="6443471"/>
            <a:ext cx="4206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10</a:t>
            </a:r>
          </a:p>
        </p:txBody>
      </p:sp>
    </p:spTree>
    <p:extLst>
      <p:ext uri="{BB962C8B-B14F-4D97-AF65-F5344CB8AC3E}">
        <p14:creationId xmlns:p14="http://schemas.microsoft.com/office/powerpoint/2010/main" val="132703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6"/>
        <p:cNvGrpSpPr/>
        <p:nvPr/>
      </p:nvGrpSpPr>
      <p:grpSpPr>
        <a:xfrm>
          <a:off x="0" y="0"/>
          <a:ext cx="0" cy="0"/>
          <a:chOff x="0" y="0"/>
          <a:chExt cx="0" cy="0"/>
        </a:xfrm>
      </p:grpSpPr>
      <p:sp>
        <p:nvSpPr>
          <p:cNvPr id="15"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txBox="1">
            <a:spLocks noGrp="1"/>
          </p:cNvSpPr>
          <p:nvPr>
            <p:ph type="title" idx="4294967295"/>
          </p:nvPr>
        </p:nvSpPr>
        <p:spPr>
          <a:xfrm>
            <a:off x="630000" y="441297"/>
            <a:ext cx="3084750" cy="1503363"/>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1"/>
                </a:solidFill>
                <a:latin typeface="Arial"/>
                <a:ea typeface="Arial"/>
                <a:cs typeface="Arial"/>
                <a:sym typeface="Arial"/>
              </a:rPr>
              <a:t>What is the</a:t>
            </a:r>
            <a:endParaRPr sz="3200" dirty="0">
              <a:solidFill>
                <a:schemeClr val="bg1"/>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bg1"/>
                </a:solidFill>
                <a:latin typeface="Arial"/>
                <a:ea typeface="Arial"/>
                <a:cs typeface="Arial"/>
                <a:sym typeface="Arial"/>
              </a:rPr>
              <a:t>Cluster</a:t>
            </a:r>
            <a:endParaRPr sz="3200" b="1" dirty="0">
              <a:solidFill>
                <a:schemeClr val="bg1"/>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bg1"/>
                </a:solidFill>
                <a:latin typeface="Arial"/>
                <a:ea typeface="Arial"/>
                <a:cs typeface="Arial"/>
                <a:sym typeface="Arial"/>
              </a:rPr>
              <a:t>approach? </a:t>
            </a:r>
            <a:endParaRPr sz="3200" b="1" dirty="0">
              <a:solidFill>
                <a:schemeClr val="bg1"/>
              </a:solidFill>
              <a:latin typeface="Arial"/>
              <a:ea typeface="Arial"/>
              <a:cs typeface="Arial"/>
              <a:sym typeface="Arial"/>
            </a:endParaRPr>
          </a:p>
        </p:txBody>
      </p:sp>
      <p:sp>
        <p:nvSpPr>
          <p:cNvPr id="16"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4" name="Picture 3" descr="GNC_diagrams_english-01.png"/>
          <p:cNvPicPr>
            <a:picLocks noChangeAspect="1"/>
          </p:cNvPicPr>
          <p:nvPr/>
        </p:nvPicPr>
        <p:blipFill rotWithShape="1">
          <a:blip r:embed="rId3">
            <a:extLst>
              <a:ext uri="{28A0092B-C50C-407E-A947-70E740481C1C}">
                <a14:useLocalDpi xmlns:a14="http://schemas.microsoft.com/office/drawing/2010/main" val="0"/>
              </a:ext>
            </a:extLst>
          </a:blip>
          <a:srcRect l="36136"/>
          <a:stretch/>
        </p:blipFill>
        <p:spPr>
          <a:xfrm>
            <a:off x="4486275" y="157332"/>
            <a:ext cx="7170282" cy="6318576"/>
          </a:xfrm>
          <a:prstGeom prst="rect">
            <a:avLst/>
          </a:prstGeom>
        </p:spPr>
      </p:pic>
      <p:pic>
        <p:nvPicPr>
          <p:cNvPr id="7" name="Google Shape;177;p26"/>
          <p:cNvPicPr preferRelativeResize="0"/>
          <p:nvPr/>
        </p:nvPicPr>
        <p:blipFill>
          <a:blip r:embed="rId4">
            <a:alphaModFix/>
          </a:blip>
          <a:stretch>
            <a:fillRect/>
          </a:stretch>
        </p:blipFill>
        <p:spPr>
          <a:xfrm>
            <a:off x="629434" y="6083392"/>
            <a:ext cx="1283472" cy="4884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CE5EA1-D543-FF35-9CA6-2B789BF3BCB5}"/>
              </a:ext>
            </a:extLst>
          </p:cNvPr>
          <p:cNvSpPr/>
          <p:nvPr/>
        </p:nvSpPr>
        <p:spPr>
          <a:xfrm>
            <a:off x="0" y="-60690"/>
            <a:ext cx="4275292" cy="7013097"/>
          </a:xfrm>
          <a:prstGeom prst="rect">
            <a:avLst/>
          </a:prstGeom>
          <a:solidFill>
            <a:srgbClr val="9C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2F0CA2D-0671-2966-1D68-2B30B335F44E}"/>
              </a:ext>
            </a:extLst>
          </p:cNvPr>
          <p:cNvSpPr txBox="1"/>
          <p:nvPr/>
        </p:nvSpPr>
        <p:spPr>
          <a:xfrm>
            <a:off x="336908" y="1231983"/>
            <a:ext cx="3678690" cy="3570208"/>
          </a:xfrm>
          <a:prstGeom prst="rect">
            <a:avLst/>
          </a:prstGeom>
          <a:noFill/>
        </p:spPr>
        <p:txBody>
          <a:bodyPr wrap="square" lIns="91440" tIns="45720" rIns="91440" bIns="45720" rtlCol="0" anchor="t">
            <a:spAutoFit/>
          </a:bodyPr>
          <a:lstStyle/>
          <a:p>
            <a:r>
              <a:rPr lang="en-NL" sz="4000" dirty="0">
                <a:solidFill>
                  <a:schemeClr val="bg1"/>
                </a:solidFill>
                <a:latin typeface="Arial"/>
                <a:cs typeface="Arial"/>
              </a:rPr>
              <a:t>WHO’S WHO in</a:t>
            </a:r>
            <a:r>
              <a:rPr lang="en-NL" sz="4000" b="1" dirty="0">
                <a:solidFill>
                  <a:schemeClr val="bg1"/>
                </a:solidFill>
                <a:latin typeface="Arial"/>
                <a:cs typeface="Arial"/>
              </a:rPr>
              <a:t> the Nutrition Cluster</a:t>
            </a:r>
            <a:endParaRPr lang="en-NL" sz="2400" b="1" i="1" dirty="0">
              <a:solidFill>
                <a:schemeClr val="bg1"/>
              </a:solidFill>
              <a:latin typeface="Arial"/>
              <a:cs typeface="Arial"/>
            </a:endParaRPr>
          </a:p>
          <a:p>
            <a:endParaRPr lang="en-NL" sz="66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5B02632-91CC-F4FE-C798-548868776129}"/>
              </a:ext>
            </a:extLst>
          </p:cNvPr>
          <p:cNvSpPr txBox="1"/>
          <p:nvPr/>
        </p:nvSpPr>
        <p:spPr>
          <a:xfrm>
            <a:off x="4532685" y="1106440"/>
            <a:ext cx="6102350" cy="830997"/>
          </a:xfrm>
          <a:prstGeom prst="rect">
            <a:avLst/>
          </a:prstGeom>
          <a:noFill/>
        </p:spPr>
        <p:txBody>
          <a:bodyPr wrap="square" lIns="91440" tIns="45720" rIns="91440" bIns="45720" anchor="t">
            <a:spAutoFit/>
          </a:bodyPr>
          <a:lstStyle/>
          <a:p>
            <a:r>
              <a:rPr lang="en-GB" sz="2400" b="1" i="0" dirty="0">
                <a:solidFill>
                  <a:srgbClr val="95C93D"/>
                </a:solidFill>
                <a:effectLst/>
                <a:latin typeface="Arial"/>
                <a:cs typeface="Arial"/>
              </a:rPr>
              <a:t>3. Global Level</a:t>
            </a:r>
          </a:p>
          <a:p>
            <a:r>
              <a:rPr lang="en-GB" sz="2400" dirty="0">
                <a:solidFill>
                  <a:srgbClr val="95C93D"/>
                </a:solidFill>
                <a:latin typeface="Arial"/>
                <a:cs typeface="Arial"/>
              </a:rPr>
              <a:t>GNC Programme Team </a:t>
            </a:r>
            <a:r>
              <a:rPr lang="en-GB" dirty="0">
                <a:solidFill>
                  <a:srgbClr val="95C93D"/>
                </a:solidFill>
                <a:latin typeface="Arial"/>
                <a:cs typeface="Arial"/>
              </a:rPr>
              <a:t>(GNC-PT)</a:t>
            </a:r>
            <a:endParaRPr lang="en-NL" sz="2400" dirty="0">
              <a:latin typeface="Arial"/>
              <a:cs typeface="Arial"/>
            </a:endParaRPr>
          </a:p>
        </p:txBody>
      </p:sp>
      <p:sp>
        <p:nvSpPr>
          <p:cNvPr id="2" name="TextBox 1">
            <a:extLst>
              <a:ext uri="{FF2B5EF4-FFF2-40B4-BE49-F238E27FC236}">
                <a16:creationId xmlns:a16="http://schemas.microsoft.com/office/drawing/2014/main" id="{DB25E1DB-FD3A-DCD8-66B5-150A629CE19E}"/>
              </a:ext>
            </a:extLst>
          </p:cNvPr>
          <p:cNvSpPr txBox="1"/>
          <p:nvPr/>
        </p:nvSpPr>
        <p:spPr>
          <a:xfrm>
            <a:off x="4531468" y="2320647"/>
            <a:ext cx="6820037" cy="5708017"/>
          </a:xfrm>
          <a:prstGeom prst="rect">
            <a:avLst/>
          </a:prstGeom>
        </p:spPr>
        <p:txBody>
          <a:bodyPr vert="horz" lIns="91440" tIns="45720" rIns="91440" bIns="45720" rtlCol="0" anchor="t">
            <a:norm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1600" b="0" i="0" dirty="0">
                <a:solidFill>
                  <a:srgbClr val="455F51"/>
                </a:solidFill>
                <a:effectLst/>
                <a:latin typeface="Arial"/>
                <a:cs typeface="Arial"/>
              </a:rPr>
              <a:t>Historically, the nutrition community has lacked an overarching platform in how to provide strategic direction to address technical capacity gaps at the country level. </a:t>
            </a:r>
          </a:p>
          <a:p>
            <a:pPr indent="-228600" fontAlgn="base">
              <a:lnSpc>
                <a:spcPct val="90000"/>
              </a:lnSpc>
              <a:spcAft>
                <a:spcPts val="600"/>
              </a:spcAft>
              <a:buFont typeface="Arial" panose="020B0604020202020204" pitchFamily="34" charset="0"/>
              <a:buChar char="•"/>
            </a:pPr>
            <a:endParaRPr lang="en-US" sz="1600" b="0" i="0" dirty="0">
              <a:solidFill>
                <a:srgbClr val="455F51"/>
              </a:solidFill>
              <a:effectLst/>
              <a:latin typeface="Arial"/>
              <a:cs typeface="Arial"/>
            </a:endParaRPr>
          </a:p>
          <a:p>
            <a:pPr fontAlgn="base">
              <a:lnSpc>
                <a:spcPct val="90000"/>
              </a:lnSpc>
              <a:spcAft>
                <a:spcPts val="600"/>
              </a:spcAft>
            </a:pPr>
            <a:r>
              <a:rPr lang="en-US" sz="1600" i="0" dirty="0">
                <a:solidFill>
                  <a:srgbClr val="455F51"/>
                </a:solidFill>
                <a:effectLst/>
                <a:latin typeface="Arial"/>
                <a:cs typeface="Arial"/>
              </a:rPr>
              <a:t>As a result, </a:t>
            </a:r>
            <a:r>
              <a:rPr lang="en-US" sz="1600" b="1" dirty="0">
                <a:solidFill>
                  <a:srgbClr val="455F51"/>
                </a:solidFill>
                <a:latin typeface="Arial"/>
                <a:cs typeface="Arial"/>
              </a:rPr>
              <a:t>the</a:t>
            </a:r>
            <a:r>
              <a:rPr lang="en-US" sz="1600" b="1" i="0" dirty="0">
                <a:solidFill>
                  <a:srgbClr val="455F51"/>
                </a:solidFill>
                <a:effectLst/>
                <a:latin typeface="Arial"/>
                <a:cs typeface="Arial"/>
              </a:rPr>
              <a:t> GNC </a:t>
            </a:r>
            <a:r>
              <a:rPr lang="en-US" sz="1600" b="1" i="0" dirty="0" err="1">
                <a:solidFill>
                  <a:srgbClr val="455F51"/>
                </a:solidFill>
                <a:effectLst/>
                <a:latin typeface="Arial"/>
                <a:cs typeface="Arial"/>
              </a:rPr>
              <a:t>Programme</a:t>
            </a:r>
            <a:r>
              <a:rPr lang="en-US" sz="1600" b="1" i="0" dirty="0">
                <a:solidFill>
                  <a:srgbClr val="455F51"/>
                </a:solidFill>
                <a:effectLst/>
                <a:latin typeface="Arial"/>
                <a:cs typeface="Arial"/>
              </a:rPr>
              <a:t> Team </a:t>
            </a:r>
            <a:r>
              <a:rPr lang="en-US" sz="1600" b="1" dirty="0">
                <a:solidFill>
                  <a:srgbClr val="455F51"/>
                </a:solidFill>
                <a:latin typeface="Arial"/>
                <a:cs typeface="Arial"/>
              </a:rPr>
              <a:t>was established </a:t>
            </a:r>
            <a:r>
              <a:rPr lang="en-US" sz="1600" dirty="0">
                <a:solidFill>
                  <a:srgbClr val="455F51"/>
                </a:solidFill>
                <a:latin typeface="Arial"/>
                <a:cs typeface="Arial"/>
              </a:rPr>
              <a:t>as a partnership of NGOs, UNICEF and the GNC, to provide </a:t>
            </a:r>
            <a:r>
              <a:rPr lang="en-US" sz="1600" dirty="0" err="1">
                <a:solidFill>
                  <a:srgbClr val="455F51"/>
                </a:solidFill>
                <a:latin typeface="Arial"/>
                <a:cs typeface="Arial"/>
              </a:rPr>
              <a:t>programme</a:t>
            </a:r>
            <a:r>
              <a:rPr lang="en-US" sz="1600" dirty="0">
                <a:solidFill>
                  <a:srgbClr val="455F51"/>
                </a:solidFill>
                <a:latin typeface="Arial"/>
                <a:cs typeface="Arial"/>
              </a:rPr>
              <a:t> support to Nutrition Clusters and partners, including:</a:t>
            </a:r>
            <a:endParaRPr lang="en-US" dirty="0">
              <a:cs typeface="Calibri"/>
            </a:endParaRPr>
          </a:p>
          <a:p>
            <a:pPr indent="-228600" fontAlgn="base">
              <a:lnSpc>
                <a:spcPct val="90000"/>
              </a:lnSpc>
              <a:spcAft>
                <a:spcPts val="600"/>
              </a:spcAft>
              <a:buFont typeface="Arial" panose="020B0604020202020204" pitchFamily="34" charset="0"/>
              <a:buChar char="•"/>
            </a:pPr>
            <a:endParaRPr lang="en-US" sz="1600" b="0" i="0" dirty="0">
              <a:solidFill>
                <a:srgbClr val="455F51"/>
              </a:solidFill>
              <a:effectLst/>
              <a:latin typeface="Arial"/>
              <a:cs typeface="Arial"/>
            </a:endParaRPr>
          </a:p>
          <a:p>
            <a:pPr marL="57150" indent="-285750" fontAlgn="base">
              <a:lnSpc>
                <a:spcPct val="90000"/>
              </a:lnSpc>
              <a:spcAft>
                <a:spcPts val="600"/>
              </a:spcAft>
              <a:buFont typeface="Wingdings" pitchFamily="2" charset="2"/>
              <a:buChar char="Ø"/>
            </a:pPr>
            <a:r>
              <a:rPr lang="en-US" sz="1600" dirty="0">
                <a:solidFill>
                  <a:srgbClr val="455F51"/>
                </a:solidFill>
                <a:latin typeface="Arial"/>
                <a:cs typeface="Arial"/>
              </a:rPr>
              <a:t> </a:t>
            </a:r>
            <a:r>
              <a:rPr lang="en-US" sz="1600" b="0" i="0" dirty="0">
                <a:solidFill>
                  <a:srgbClr val="455F51"/>
                </a:solidFill>
                <a:effectLst/>
                <a:latin typeface="Arial"/>
                <a:cs typeface="Arial"/>
              </a:rPr>
              <a:t>Access to high-quality information, capacity strengthening resources, guidance and learning;</a:t>
            </a:r>
          </a:p>
          <a:p>
            <a:pPr marL="57150" indent="-285750" fontAlgn="base">
              <a:lnSpc>
                <a:spcPct val="90000"/>
              </a:lnSpc>
              <a:spcAft>
                <a:spcPts val="600"/>
              </a:spcAft>
              <a:buFont typeface="Wingdings" pitchFamily="2" charset="2"/>
              <a:buChar char="Ø"/>
            </a:pPr>
            <a:r>
              <a:rPr lang="en-US" sz="1600" b="0" i="0" dirty="0">
                <a:solidFill>
                  <a:srgbClr val="455F51"/>
                </a:solidFill>
                <a:effectLst/>
                <a:latin typeface="Arial"/>
                <a:cs typeface="Arial"/>
              </a:rPr>
              <a:t>Where guidance is limited, timely access to interim consensus-driven guidance, including guidance on program adaptation; </a:t>
            </a:r>
          </a:p>
          <a:p>
            <a:pPr marL="57150" indent="-285750" fontAlgn="base">
              <a:lnSpc>
                <a:spcPct val="90000"/>
              </a:lnSpc>
              <a:spcAft>
                <a:spcPts val="600"/>
              </a:spcAft>
              <a:buFont typeface="Wingdings" pitchFamily="2" charset="2"/>
              <a:buChar char="Ø"/>
            </a:pPr>
            <a:r>
              <a:rPr lang="en-US" sz="1600" b="0" i="0" dirty="0">
                <a:solidFill>
                  <a:srgbClr val="455F51"/>
                </a:solidFill>
                <a:effectLst/>
                <a:latin typeface="Arial"/>
                <a:cs typeface="Arial"/>
              </a:rPr>
              <a:t>Access to experienced nutrition technical specialists to answer questions, or to provide more in-depth support (remote or in-country).</a:t>
            </a:r>
          </a:p>
        </p:txBody>
      </p:sp>
      <p:sp>
        <p:nvSpPr>
          <p:cNvPr id="5" name="TextBox 4">
            <a:extLst>
              <a:ext uri="{FF2B5EF4-FFF2-40B4-BE49-F238E27FC236}">
                <a16:creationId xmlns:a16="http://schemas.microsoft.com/office/drawing/2014/main" id="{636C8749-A79F-8678-14AB-BF8974D57533}"/>
              </a:ext>
            </a:extLst>
          </p:cNvPr>
          <p:cNvSpPr txBox="1"/>
          <p:nvPr/>
        </p:nvSpPr>
        <p:spPr>
          <a:xfrm>
            <a:off x="11647931" y="6443471"/>
            <a:ext cx="4206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11</a:t>
            </a:r>
          </a:p>
        </p:txBody>
      </p:sp>
      <p:pic>
        <p:nvPicPr>
          <p:cNvPr id="4" name="Picture 2">
            <a:extLst>
              <a:ext uri="{FF2B5EF4-FFF2-40B4-BE49-F238E27FC236}">
                <a16:creationId xmlns:a16="http://schemas.microsoft.com/office/drawing/2014/main" id="{43DC943A-C103-6119-647D-60A5E5478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203" y="6180933"/>
            <a:ext cx="1347997" cy="51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7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D76245D-FE4A-6999-C1FB-84076D4503F2}"/>
              </a:ext>
            </a:extLst>
          </p:cNvPr>
          <p:cNvSpPr/>
          <p:nvPr/>
        </p:nvSpPr>
        <p:spPr>
          <a:xfrm>
            <a:off x="8154550" y="1"/>
            <a:ext cx="4057364" cy="6858000"/>
          </a:xfrm>
          <a:prstGeom prst="rect">
            <a:avLst/>
          </a:prstGeom>
          <a:solidFill>
            <a:srgbClr val="80808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801"/>
          </a:p>
        </p:txBody>
      </p:sp>
      <p:sp>
        <p:nvSpPr>
          <p:cNvPr id="14" name="Rectangle 13">
            <a:extLst>
              <a:ext uri="{FF2B5EF4-FFF2-40B4-BE49-F238E27FC236}">
                <a16:creationId xmlns:a16="http://schemas.microsoft.com/office/drawing/2014/main" id="{06A19714-4320-E706-1AC6-A509FA57BB0E}"/>
              </a:ext>
            </a:extLst>
          </p:cNvPr>
          <p:cNvSpPr/>
          <p:nvPr/>
        </p:nvSpPr>
        <p:spPr>
          <a:xfrm>
            <a:off x="8388943" y="482981"/>
            <a:ext cx="360073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t"/>
          <a:lstStyle/>
          <a:p>
            <a:r>
              <a:rPr lang="en-US" sz="3600" spc="-51" dirty="0">
                <a:solidFill>
                  <a:srgbClr val="455F51"/>
                </a:solidFill>
                <a:latin typeface="Arial"/>
                <a:cs typeface="Arial"/>
              </a:rPr>
              <a:t>Capacity</a:t>
            </a:r>
            <a:r>
              <a:rPr lang="en-US" sz="3600" b="1" spc="-51" dirty="0">
                <a:solidFill>
                  <a:srgbClr val="455F51"/>
                </a:solidFill>
                <a:latin typeface="Arial"/>
                <a:cs typeface="Arial"/>
              </a:rPr>
              <a:t> </a:t>
            </a:r>
            <a:endParaRPr lang="en-US" sz="3600" b="1" spc="-51" dirty="0">
              <a:solidFill>
                <a:srgbClr val="F2F2F2"/>
              </a:solidFill>
              <a:latin typeface="Arial" panose="020B0604020202020204" pitchFamily="34" charset="0"/>
              <a:cs typeface="Arial" panose="020B0604020202020204" pitchFamily="34" charset="0"/>
            </a:endParaRPr>
          </a:p>
          <a:p>
            <a:r>
              <a:rPr lang="en-US" sz="3600" b="1" spc="-51" dirty="0">
                <a:solidFill>
                  <a:srgbClr val="455F51"/>
                </a:solidFill>
                <a:latin typeface="Arial"/>
                <a:cs typeface="Arial"/>
              </a:rPr>
              <a:t>Strengthening</a:t>
            </a:r>
            <a:endParaRPr lang="en-US" sz="3600" b="1" spc="-51" dirty="0">
              <a:solidFill>
                <a:srgbClr val="F2F2F2"/>
              </a:solidFill>
              <a:latin typeface="Arial" panose="020B0604020202020204" pitchFamily="34" charset="0"/>
              <a:cs typeface="Arial" panose="020B0604020202020204" pitchFamily="34" charset="0"/>
            </a:endParaRPr>
          </a:p>
          <a:p>
            <a:endParaRPr lang="en-US" sz="1801" dirty="0">
              <a:solidFill>
                <a:srgbClr val="455F51"/>
              </a:solidFill>
              <a:latin typeface="Arial" panose="020B0604020202020204" pitchFamily="34" charset="0"/>
              <a:cs typeface="Arial" panose="020B0604020202020204" pitchFamily="34" charset="0"/>
            </a:endParaRPr>
          </a:p>
          <a:p>
            <a:r>
              <a:rPr lang="en-US" sz="1600" dirty="0">
                <a:solidFill>
                  <a:srgbClr val="455F51"/>
                </a:solidFill>
                <a:latin typeface="Arial"/>
                <a:cs typeface="Arial"/>
              </a:rPr>
              <a:t>Support for country, regional and global levels, for various profiles and capacity stages </a:t>
            </a:r>
            <a:endParaRPr lang="en-US" sz="1600" dirty="0">
              <a:solidFill>
                <a:srgbClr val="455F51"/>
              </a:solidFill>
              <a:latin typeface="Arial" panose="020B0604020202020204" pitchFamily="34" charset="0"/>
              <a:cs typeface="Arial" panose="020B0604020202020204" pitchFamily="34" charset="0"/>
            </a:endParaRPr>
          </a:p>
          <a:p>
            <a:endParaRPr lang="en-US" sz="1401" dirty="0">
              <a:solidFill>
                <a:srgbClr val="455F51"/>
              </a:solidFill>
              <a:latin typeface="Arial" panose="020B0604020202020204" pitchFamily="34" charset="0"/>
              <a:cs typeface="Arial" panose="020B0604020202020204" pitchFamily="34" charset="0"/>
            </a:endParaRPr>
          </a:p>
          <a:p>
            <a:endParaRPr lang="en-US" sz="1401" b="1" dirty="0">
              <a:solidFill>
                <a:srgbClr val="455F51"/>
              </a:solidFill>
              <a:latin typeface="Arial" panose="020B0604020202020204" pitchFamily="34" charset="0"/>
              <a:cs typeface="Arial" panose="020B0604020202020204" pitchFamily="34" charset="0"/>
            </a:endParaRPr>
          </a:p>
          <a:p>
            <a:pPr marL="171452" indent="-171452">
              <a:buFont typeface="Arial"/>
              <a:buChar char="•"/>
            </a:pPr>
            <a:r>
              <a:rPr lang="en-US" sz="1200" b="1" dirty="0">
                <a:solidFill>
                  <a:srgbClr val="455F51"/>
                </a:solidFill>
                <a:latin typeface="Arial"/>
                <a:cs typeface="Arial"/>
              </a:rPr>
              <a:t>E-learning and skill boosting platform</a:t>
            </a:r>
          </a:p>
          <a:p>
            <a:pPr marL="171452"/>
            <a:r>
              <a:rPr lang="en-US" sz="1200" dirty="0">
                <a:solidFill>
                  <a:schemeClr val="tx1"/>
                </a:solidFill>
                <a:latin typeface="Arial"/>
                <a:cs typeface="Arial"/>
                <a:hlinkClick r:id="rId3">
                  <a:extLst>
                    <a:ext uri="{A12FA001-AC4F-418D-AE19-62706E023703}">
                      <ahyp:hlinkClr xmlns:ahyp="http://schemas.microsoft.com/office/drawing/2018/hyperlinkcolor" val="tx"/>
                    </a:ext>
                  </a:extLst>
                </a:hlinkClick>
              </a:rPr>
              <a:t>GNC Learn</a:t>
            </a:r>
            <a:endParaRPr lang="en-US" sz="1200" dirty="0">
              <a:solidFill>
                <a:schemeClr val="tx1"/>
              </a:solidFill>
              <a:latin typeface="Arial"/>
              <a:cs typeface="Arial"/>
            </a:endParaRPr>
          </a:p>
          <a:p>
            <a:endParaRPr lang="en-US" sz="1200" dirty="0">
              <a:solidFill>
                <a:schemeClr val="tx1"/>
              </a:solidFill>
              <a:latin typeface="Arial" panose="020B0604020202020204" pitchFamily="34" charset="0"/>
              <a:cs typeface="Arial" panose="020B0604020202020204" pitchFamily="34" charset="0"/>
            </a:endParaRPr>
          </a:p>
          <a:p>
            <a:pPr marL="457205" indent="-171452">
              <a:buFont typeface="Arial" panose="020B0604020202020204" pitchFamily="34" charset="0"/>
              <a:buChar char="•"/>
            </a:pPr>
            <a:r>
              <a:rPr lang="en-US" sz="1200" dirty="0">
                <a:solidFill>
                  <a:srgbClr val="455F51"/>
                </a:solidFill>
                <a:latin typeface="Arial"/>
                <a:cs typeface="Arial"/>
              </a:rPr>
              <a:t>Information Management</a:t>
            </a:r>
          </a:p>
          <a:p>
            <a:pPr marL="457205" indent="-171452">
              <a:buFont typeface="Arial" panose="020B0604020202020204" pitchFamily="34" charset="0"/>
              <a:buChar char="•"/>
            </a:pPr>
            <a:r>
              <a:rPr lang="en-US" sz="1200" dirty="0">
                <a:solidFill>
                  <a:srgbClr val="455F51"/>
                </a:solidFill>
                <a:latin typeface="Arial"/>
                <a:cs typeface="Arial"/>
              </a:rPr>
              <a:t>Nutrition Cluster Coordination</a:t>
            </a:r>
          </a:p>
          <a:p>
            <a:pPr marL="457205" indent="-171452">
              <a:buFont typeface="Arial" panose="020B0604020202020204" pitchFamily="34" charset="0"/>
              <a:buChar char="•"/>
            </a:pPr>
            <a:r>
              <a:rPr lang="en-US" sz="1200" dirty="0">
                <a:solidFill>
                  <a:srgbClr val="455F51"/>
                </a:solidFill>
                <a:latin typeface="Arial"/>
                <a:cs typeface="Arial"/>
              </a:rPr>
              <a:t>Nutrition in Emergencies</a:t>
            </a:r>
          </a:p>
          <a:p>
            <a:pPr marL="457205" indent="-171452">
              <a:buFont typeface="Arial" panose="020B0604020202020204" pitchFamily="34" charset="0"/>
              <a:buChar char="•"/>
            </a:pPr>
            <a:r>
              <a:rPr lang="en-US" sz="1200" dirty="0">
                <a:solidFill>
                  <a:srgbClr val="455F51"/>
                </a:solidFill>
                <a:latin typeface="Arial"/>
                <a:cs typeface="Arial"/>
              </a:rPr>
              <a:t>Preparedness</a:t>
            </a:r>
          </a:p>
          <a:p>
            <a:pPr marL="457205" indent="-171452">
              <a:buFont typeface="Arial" panose="020B0604020202020204" pitchFamily="34" charset="0"/>
              <a:buChar char="•"/>
            </a:pPr>
            <a:r>
              <a:rPr lang="en-US" sz="1200" dirty="0">
                <a:solidFill>
                  <a:srgbClr val="455F51"/>
                </a:solidFill>
                <a:latin typeface="Arial"/>
                <a:cs typeface="Arial"/>
              </a:rPr>
              <a:t>ICSC</a:t>
            </a:r>
          </a:p>
          <a:p>
            <a:endParaRPr lang="en-GB" sz="1200" dirty="0">
              <a:solidFill>
                <a:srgbClr val="455F51"/>
              </a:solidFill>
              <a:latin typeface="Arial" panose="020B0604020202020204" pitchFamily="34" charset="0"/>
              <a:cs typeface="Arial" panose="020B0604020202020204" pitchFamily="34" charset="0"/>
            </a:endParaRPr>
          </a:p>
          <a:p>
            <a:pPr marL="171452" indent="-171452">
              <a:buFont typeface="Arial"/>
              <a:buChar char="•"/>
            </a:pPr>
            <a:r>
              <a:rPr lang="en-US" sz="1200" b="1" dirty="0">
                <a:solidFill>
                  <a:srgbClr val="455F51"/>
                </a:solidFill>
                <a:latin typeface="Arial"/>
                <a:cs typeface="Arial"/>
              </a:rPr>
              <a:t>Mentoring </a:t>
            </a:r>
            <a:r>
              <a:rPr lang="en-US" sz="1200" b="1" dirty="0" err="1">
                <a:solidFill>
                  <a:srgbClr val="455F51"/>
                </a:solidFill>
                <a:latin typeface="Arial"/>
                <a:cs typeface="Arial"/>
              </a:rPr>
              <a:t>programme</a:t>
            </a:r>
            <a:r>
              <a:rPr lang="en-US" sz="1200" b="1" dirty="0">
                <a:solidFill>
                  <a:srgbClr val="455F51"/>
                </a:solidFill>
                <a:latin typeface="Arial"/>
                <a:cs typeface="Arial"/>
              </a:rPr>
              <a:t> </a:t>
            </a:r>
            <a:endParaRPr lang="en-GB" sz="1401" dirty="0">
              <a:solidFill>
                <a:srgbClr val="F57A00"/>
              </a:solidFill>
              <a:latin typeface="Arial" panose="020B0604020202020204" pitchFamily="34" charset="0"/>
              <a:cs typeface="Arial" panose="020B0604020202020204" pitchFamily="34" charset="0"/>
            </a:endParaRPr>
          </a:p>
          <a:p>
            <a:pPr marL="171452" indent="-171452">
              <a:buFont typeface="Arial"/>
              <a:buChar char="•"/>
            </a:pPr>
            <a:endParaRPr lang="en-US" sz="1200" b="1" dirty="0">
              <a:solidFill>
                <a:srgbClr val="455F51"/>
              </a:solidFill>
              <a:latin typeface="Arial" panose="020B0604020202020204" pitchFamily="34" charset="0"/>
              <a:cs typeface="Arial" panose="020B0604020202020204" pitchFamily="34" charset="0"/>
            </a:endParaRPr>
          </a:p>
          <a:p>
            <a:pPr marL="171452" indent="-171452">
              <a:buFont typeface="Arial"/>
              <a:buChar char="•"/>
            </a:pPr>
            <a:r>
              <a:rPr lang="en-US" sz="1200" b="1" dirty="0">
                <a:solidFill>
                  <a:srgbClr val="455F51"/>
                </a:solidFill>
                <a:latin typeface="Arial"/>
                <a:cs typeface="Arial"/>
              </a:rPr>
              <a:t>Blended Coordination Training</a:t>
            </a:r>
            <a:endParaRPr lang="en-US" sz="1200" b="1" dirty="0">
              <a:solidFill>
                <a:srgbClr val="455F51"/>
              </a:solidFill>
              <a:latin typeface="Arial" panose="020B0604020202020204" pitchFamily="34" charset="0"/>
              <a:cs typeface="Arial" panose="020B0604020202020204" pitchFamily="34" charset="0"/>
            </a:endParaRPr>
          </a:p>
          <a:p>
            <a:pPr marL="171452" indent="-171452">
              <a:buFont typeface="Arial"/>
              <a:buChar char="•"/>
            </a:pPr>
            <a:endParaRPr lang="en-US" sz="1200" b="1" dirty="0">
              <a:solidFill>
                <a:srgbClr val="455F51"/>
              </a:solidFill>
              <a:latin typeface="Arial" panose="020B0604020202020204" pitchFamily="34" charset="0"/>
              <a:cs typeface="Arial" panose="020B0604020202020204" pitchFamily="34" charset="0"/>
            </a:endParaRPr>
          </a:p>
          <a:p>
            <a:pPr marL="171452" indent="-171452">
              <a:buFont typeface="Arial"/>
              <a:buChar char="•"/>
            </a:pPr>
            <a:r>
              <a:rPr lang="en-US" sz="1200" b="1" dirty="0">
                <a:solidFill>
                  <a:srgbClr val="455F51"/>
                </a:solidFill>
                <a:latin typeface="Arial"/>
                <a:cs typeface="Arial"/>
              </a:rPr>
              <a:t>Soft skills training (through Humanitarian Leadership Workshop)</a:t>
            </a:r>
            <a:endParaRPr lang="en-US" sz="1200" b="1" dirty="0">
              <a:solidFill>
                <a:srgbClr val="455F51"/>
              </a:solidFill>
              <a:latin typeface="Arial" panose="020B0604020202020204" pitchFamily="34" charset="0"/>
              <a:cs typeface="Arial" panose="020B0604020202020204" pitchFamily="34" charset="0"/>
            </a:endParaRPr>
          </a:p>
          <a:p>
            <a:pPr marL="171452" indent="-171452">
              <a:buFont typeface="Arial"/>
              <a:buChar char="•"/>
            </a:pPr>
            <a:endParaRPr lang="en-US" sz="1200" b="1" dirty="0">
              <a:solidFill>
                <a:srgbClr val="455F51"/>
              </a:solidFill>
              <a:latin typeface="Arial" panose="020B0604020202020204" pitchFamily="34" charset="0"/>
              <a:cs typeface="Arial" panose="020B0604020202020204" pitchFamily="34" charset="0"/>
            </a:endParaRPr>
          </a:p>
          <a:p>
            <a:pPr marL="171452" indent="-171452">
              <a:buFont typeface="Arial"/>
              <a:buChar char="•"/>
            </a:pPr>
            <a:endParaRPr lang="en-US" sz="1200" b="1" dirty="0">
              <a:solidFill>
                <a:srgbClr val="455F51"/>
              </a:solidFill>
              <a:latin typeface="Arial" panose="020B0604020202020204" pitchFamily="34" charset="0"/>
              <a:cs typeface="Arial" panose="020B0604020202020204" pitchFamily="34" charset="0"/>
            </a:endParaRPr>
          </a:p>
          <a:p>
            <a:endParaRPr lang="en-US" sz="1200" dirty="0">
              <a:solidFill>
                <a:srgbClr val="455F51"/>
              </a:solidFill>
              <a:latin typeface="Arial" panose="020B0604020202020204" pitchFamily="34" charset="0"/>
              <a:cs typeface="Arial" panose="020B0604020202020204" pitchFamily="34" charset="0"/>
            </a:endParaRPr>
          </a:p>
          <a:p>
            <a:pPr algn="ctr"/>
            <a:endParaRPr lang="en-NL" sz="1100" dirty="0">
              <a:cs typeface="Calibri" panose="020F0502020204030204"/>
            </a:endParaRPr>
          </a:p>
        </p:txBody>
      </p:sp>
      <p:sp>
        <p:nvSpPr>
          <p:cNvPr id="49" name="Rectangle 48">
            <a:extLst>
              <a:ext uri="{FF2B5EF4-FFF2-40B4-BE49-F238E27FC236}">
                <a16:creationId xmlns:a16="http://schemas.microsoft.com/office/drawing/2014/main" id="{AEE25886-D3A2-456A-8E2A-5AB5FF643A39}"/>
              </a:ext>
            </a:extLst>
          </p:cNvPr>
          <p:cNvSpPr/>
          <p:nvPr/>
        </p:nvSpPr>
        <p:spPr>
          <a:xfrm>
            <a:off x="-3346" y="-1873"/>
            <a:ext cx="3921433" cy="6862596"/>
          </a:xfrm>
          <a:prstGeom prst="rect">
            <a:avLst/>
          </a:prstGeom>
          <a:solidFill>
            <a:srgbClr val="9DCB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t"/>
          <a:lstStyle/>
          <a:p>
            <a:endParaRPr lang="en-US" sz="3200" spc="-51" dirty="0">
              <a:solidFill>
                <a:schemeClr val="bg1">
                  <a:lumMod val="95000"/>
                </a:schemeClr>
              </a:solidFill>
              <a:latin typeface="Arial"/>
              <a:cs typeface="Arial"/>
            </a:endParaRPr>
          </a:p>
          <a:p>
            <a:pPr marL="285753"/>
            <a:r>
              <a:rPr lang="en-US" sz="3600" dirty="0">
                <a:solidFill>
                  <a:srgbClr val="455F51"/>
                </a:solidFill>
                <a:latin typeface="Arial"/>
                <a:cs typeface="Arial"/>
              </a:rPr>
              <a:t>In-depth </a:t>
            </a:r>
          </a:p>
          <a:p>
            <a:pPr marL="285753"/>
            <a:r>
              <a:rPr lang="en-US" sz="3600" b="1" dirty="0">
                <a:solidFill>
                  <a:srgbClr val="455F51"/>
                </a:solidFill>
                <a:latin typeface="Arial"/>
                <a:cs typeface="Arial"/>
              </a:rPr>
              <a:t>Support</a:t>
            </a:r>
            <a:r>
              <a:rPr lang="en-US" sz="3200" b="1" dirty="0">
                <a:solidFill>
                  <a:srgbClr val="455F51"/>
                </a:solidFill>
                <a:latin typeface="Arial"/>
                <a:cs typeface="Arial"/>
              </a:rPr>
              <a:t> </a:t>
            </a:r>
            <a:endParaRPr lang="en-US" sz="1801" dirty="0">
              <a:latin typeface="Arial"/>
              <a:cs typeface="Arial"/>
            </a:endParaRPr>
          </a:p>
          <a:p>
            <a:pPr marL="285753"/>
            <a:endParaRPr lang="en-US" sz="1801" b="1" dirty="0">
              <a:solidFill>
                <a:srgbClr val="455F51"/>
              </a:solidFill>
              <a:latin typeface="Arial"/>
              <a:cs typeface="Arial"/>
            </a:endParaRPr>
          </a:p>
          <a:p>
            <a:pPr marL="285753"/>
            <a:r>
              <a:rPr lang="en-US" sz="1600" dirty="0">
                <a:solidFill>
                  <a:srgbClr val="455F51"/>
                </a:solidFill>
                <a:latin typeface="Arial"/>
                <a:cs typeface="Arial"/>
              </a:rPr>
              <a:t>Fast and highly specialized in-country or virtual support </a:t>
            </a:r>
            <a:r>
              <a:rPr lang="en-US" sz="1600" dirty="0">
                <a:solidFill>
                  <a:schemeClr val="bg1">
                    <a:lumMod val="95000"/>
                  </a:schemeClr>
                </a:solidFill>
                <a:latin typeface="Arial"/>
                <a:cs typeface="Arial"/>
              </a:rPr>
              <a:t>  </a:t>
            </a:r>
            <a:endParaRPr lang="en-US" sz="1600" dirty="0">
              <a:solidFill>
                <a:schemeClr val="bg1">
                  <a:lumMod val="95000"/>
                </a:schemeClr>
              </a:solidFill>
              <a:latin typeface="Arial" panose="020B0604020202020204" pitchFamily="34" charset="0"/>
              <a:cs typeface="Arial" panose="020B0604020202020204" pitchFamily="34" charset="0"/>
            </a:endParaRPr>
          </a:p>
          <a:p>
            <a:pPr marL="285753"/>
            <a:endParaRPr lang="en-US" sz="1401" dirty="0">
              <a:solidFill>
                <a:schemeClr val="bg1">
                  <a:lumMod val="95000"/>
                </a:schemeClr>
              </a:solidFill>
              <a:latin typeface="Arial" panose="020B0604020202020204" pitchFamily="34" charset="0"/>
              <a:cs typeface="Arial" panose="020B0604020202020204" pitchFamily="34" charset="0"/>
            </a:endParaRPr>
          </a:p>
          <a:p>
            <a:pPr marL="285753"/>
            <a:endParaRPr lang="en-US" sz="1401" dirty="0">
              <a:solidFill>
                <a:schemeClr val="bg1">
                  <a:lumMod val="95000"/>
                </a:schemeClr>
              </a:solidFill>
              <a:latin typeface="Arial"/>
              <a:cs typeface="Arial"/>
            </a:endParaRPr>
          </a:p>
          <a:p>
            <a:pPr marL="285753"/>
            <a:endParaRPr lang="en-US" sz="1401" dirty="0">
              <a:solidFill>
                <a:schemeClr val="bg1">
                  <a:lumMod val="95000"/>
                </a:schemeClr>
              </a:solidFill>
              <a:latin typeface="Arial"/>
              <a:cs typeface="Arial"/>
            </a:endParaRPr>
          </a:p>
          <a:p>
            <a:pPr marL="285753"/>
            <a:endParaRPr lang="en-US" sz="1200" b="1" dirty="0">
              <a:solidFill>
                <a:srgbClr val="455F51"/>
              </a:solidFill>
              <a:latin typeface="Arial"/>
              <a:cs typeface="Arial"/>
            </a:endParaRPr>
          </a:p>
          <a:p>
            <a:pPr marL="285753"/>
            <a:r>
              <a:rPr lang="en-US" sz="1200" b="1" dirty="0">
                <a:solidFill>
                  <a:srgbClr val="455F51"/>
                </a:solidFill>
                <a:latin typeface="Arial"/>
                <a:cs typeface="Arial"/>
              </a:rPr>
              <a:t>Areas include:</a:t>
            </a:r>
            <a:endParaRPr lang="en-US" sz="1801" dirty="0">
              <a:cs typeface="Calibri"/>
            </a:endParaRPr>
          </a:p>
          <a:p>
            <a:pPr marL="285753"/>
            <a:endParaRPr lang="en-US" sz="1401" dirty="0">
              <a:solidFill>
                <a:srgbClr val="F2F2F2"/>
              </a:solidFill>
              <a:latin typeface="Arial"/>
              <a:cs typeface="Arial"/>
            </a:endParaRPr>
          </a:p>
          <a:p>
            <a:pPr marL="285753" indent="-171452">
              <a:buFont typeface="Arial"/>
              <a:buChar char="•"/>
            </a:pPr>
            <a:r>
              <a:rPr lang="en-US" sz="1200" b="1" dirty="0">
                <a:solidFill>
                  <a:srgbClr val="455F51"/>
                </a:solidFill>
                <a:latin typeface="Arial"/>
                <a:cs typeface="Arial"/>
              </a:rPr>
              <a:t>French/Spanish/English/Arabic Coordination </a:t>
            </a:r>
            <a:endParaRPr lang="en-US" sz="1200" dirty="0">
              <a:solidFill>
                <a:srgbClr val="455F51"/>
              </a:solidFill>
              <a:latin typeface="Arial"/>
              <a:cs typeface="Arial"/>
            </a:endParaRPr>
          </a:p>
          <a:p>
            <a:pPr marL="285753" indent="-171452">
              <a:buFont typeface="Arial"/>
              <a:buChar char="•"/>
            </a:pPr>
            <a:endParaRPr lang="en-GB" sz="1200" dirty="0">
              <a:solidFill>
                <a:srgbClr val="F57A00"/>
              </a:solidFill>
              <a:latin typeface="Arial" panose="020B0604020202020204" pitchFamily="34" charset="0"/>
              <a:cs typeface="Arial" panose="020B0604020202020204" pitchFamily="34" charset="0"/>
            </a:endParaRPr>
          </a:p>
          <a:p>
            <a:pPr marL="285753" indent="-171452">
              <a:buFont typeface="Arial"/>
              <a:buChar char="•"/>
            </a:pPr>
            <a:r>
              <a:rPr lang="en-US" sz="1200" b="1" dirty="0">
                <a:solidFill>
                  <a:srgbClr val="455F51"/>
                </a:solidFill>
                <a:latin typeface="Arial"/>
                <a:cs typeface="Arial"/>
              </a:rPr>
              <a:t>Nutrition Information Systems and assessments</a:t>
            </a:r>
          </a:p>
          <a:p>
            <a:pPr marL="285753"/>
            <a:endParaRPr lang="en-GB" sz="1200" dirty="0">
              <a:solidFill>
                <a:srgbClr val="455F51"/>
              </a:solidFill>
              <a:latin typeface="Arial"/>
              <a:cs typeface="Arial"/>
            </a:endParaRPr>
          </a:p>
          <a:p>
            <a:pPr marL="285753" indent="-171452">
              <a:buFont typeface="Arial"/>
              <a:buChar char="•"/>
            </a:pPr>
            <a:r>
              <a:rPr lang="en-US" sz="1200" b="1" dirty="0">
                <a:solidFill>
                  <a:srgbClr val="455F51"/>
                </a:solidFill>
                <a:latin typeface="Arial"/>
                <a:cs typeface="Arial"/>
              </a:rPr>
              <a:t>Information Management</a:t>
            </a:r>
          </a:p>
          <a:p>
            <a:pPr marL="285753"/>
            <a:endParaRPr lang="en-US" sz="1200" dirty="0">
              <a:solidFill>
                <a:srgbClr val="455F51"/>
              </a:solidFill>
              <a:latin typeface="Arial"/>
              <a:cs typeface="Arial"/>
            </a:endParaRPr>
          </a:p>
          <a:p>
            <a:pPr marL="285753" indent="-171452">
              <a:buFont typeface="Arial"/>
              <a:buChar char="•"/>
            </a:pPr>
            <a:r>
              <a:rPr lang="en-US" sz="1200" b="1" dirty="0">
                <a:solidFill>
                  <a:srgbClr val="455F51"/>
                </a:solidFill>
                <a:latin typeface="Arial"/>
                <a:cs typeface="Arial"/>
              </a:rPr>
              <a:t>Nutrition in Emergencies </a:t>
            </a:r>
            <a:r>
              <a:rPr lang="en-US" sz="1200" b="1" dirty="0" err="1">
                <a:solidFill>
                  <a:srgbClr val="455F51"/>
                </a:solidFill>
                <a:latin typeface="Arial"/>
                <a:cs typeface="Arial"/>
              </a:rPr>
              <a:t>Programmes</a:t>
            </a:r>
            <a:endParaRPr lang="en-US" sz="1200" b="1" dirty="0">
              <a:solidFill>
                <a:srgbClr val="455F51"/>
              </a:solidFill>
              <a:latin typeface="Arial" panose="020B0604020202020204" pitchFamily="34" charset="0"/>
              <a:cs typeface="Arial" panose="020B0604020202020204" pitchFamily="34" charset="0"/>
            </a:endParaRPr>
          </a:p>
          <a:p>
            <a:pPr marL="285753"/>
            <a:endParaRPr lang="en-US" sz="400" dirty="0">
              <a:solidFill>
                <a:srgbClr val="F57A00"/>
              </a:solidFill>
              <a:latin typeface="Arial" panose="020B0604020202020204" pitchFamily="34" charset="0"/>
              <a:cs typeface="Arial" panose="020B0604020202020204" pitchFamily="34" charset="0"/>
            </a:endParaRPr>
          </a:p>
          <a:p>
            <a:pPr marL="285753"/>
            <a:endParaRPr lang="en-US" sz="400" dirty="0">
              <a:solidFill>
                <a:srgbClr val="F57A00"/>
              </a:solidFill>
              <a:latin typeface="Arial"/>
              <a:cs typeface="Arial"/>
            </a:endParaRPr>
          </a:p>
          <a:p>
            <a:endParaRPr lang="en-US" sz="400" dirty="0">
              <a:solidFill>
                <a:srgbClr val="F57A00"/>
              </a:solidFill>
              <a:latin typeface="Arial"/>
              <a:cs typeface="Arial"/>
            </a:endParaRPr>
          </a:p>
          <a:p>
            <a:endParaRPr lang="en-US" sz="400" dirty="0">
              <a:solidFill>
                <a:srgbClr val="F57A00"/>
              </a:solidFill>
              <a:latin typeface="Arial"/>
              <a:cs typeface="Arial"/>
            </a:endParaRPr>
          </a:p>
          <a:p>
            <a:endParaRPr lang="en-US" sz="400" dirty="0">
              <a:solidFill>
                <a:srgbClr val="F57A00"/>
              </a:solidFill>
              <a:latin typeface="Arial"/>
              <a:cs typeface="Arial"/>
            </a:endParaRPr>
          </a:p>
          <a:p>
            <a:endParaRPr lang="en-US" sz="400" dirty="0">
              <a:solidFill>
                <a:srgbClr val="F57A00"/>
              </a:solidFill>
              <a:latin typeface="Arial"/>
              <a:cs typeface="Arial"/>
            </a:endParaRPr>
          </a:p>
          <a:p>
            <a:endParaRPr lang="en-US" sz="400" dirty="0">
              <a:solidFill>
                <a:srgbClr val="F57A00"/>
              </a:solidFill>
              <a:latin typeface="Arial"/>
              <a:cs typeface="Arial"/>
            </a:endParaRPr>
          </a:p>
          <a:p>
            <a:endParaRPr lang="en-US" sz="400" dirty="0">
              <a:solidFill>
                <a:srgbClr val="F57A00"/>
              </a:solidFill>
              <a:latin typeface="Arial"/>
              <a:cs typeface="Arial"/>
            </a:endParaRPr>
          </a:p>
          <a:p>
            <a:endParaRPr lang="en-US" sz="400" dirty="0">
              <a:solidFill>
                <a:srgbClr val="F57A00"/>
              </a:solidFill>
              <a:latin typeface="Arial"/>
              <a:cs typeface="Arial"/>
            </a:endParaRPr>
          </a:p>
          <a:p>
            <a:endParaRPr lang="en-US" sz="400" dirty="0">
              <a:solidFill>
                <a:srgbClr val="F57A00"/>
              </a:solidFill>
              <a:latin typeface="Arial"/>
              <a:cs typeface="Arial"/>
            </a:endParaRPr>
          </a:p>
          <a:p>
            <a:endParaRPr lang="en-US" sz="400" dirty="0">
              <a:solidFill>
                <a:srgbClr val="F57A00"/>
              </a:solidFill>
              <a:latin typeface="Arial"/>
              <a:cs typeface="Arial"/>
            </a:endParaRPr>
          </a:p>
          <a:p>
            <a:endParaRPr lang="en-US" sz="400" dirty="0">
              <a:solidFill>
                <a:srgbClr val="F57A00"/>
              </a:solidFill>
              <a:latin typeface="Arial"/>
              <a:cs typeface="Arial"/>
            </a:endParaRPr>
          </a:p>
          <a:p>
            <a:endParaRPr lang="en-US" sz="400" dirty="0">
              <a:solidFill>
                <a:srgbClr val="F57A00"/>
              </a:solidFill>
              <a:latin typeface="Arial"/>
              <a:cs typeface="Arial"/>
            </a:endParaRPr>
          </a:p>
          <a:p>
            <a:endParaRPr lang="en-US" sz="400" dirty="0">
              <a:solidFill>
                <a:srgbClr val="F57A00"/>
              </a:solidFill>
              <a:latin typeface="Arial"/>
              <a:cs typeface="Arial"/>
            </a:endParaRPr>
          </a:p>
          <a:p>
            <a:endParaRPr lang="en-US" sz="800" dirty="0">
              <a:solidFill>
                <a:srgbClr val="455F51"/>
              </a:solidFill>
              <a:latin typeface="Arial"/>
              <a:cs typeface="Arial"/>
            </a:endParaRPr>
          </a:p>
          <a:p>
            <a:endParaRPr lang="en-US" sz="900" dirty="0">
              <a:solidFill>
                <a:schemeClr val="bg1">
                  <a:lumMod val="95000"/>
                </a:schemeClr>
              </a:solidFill>
              <a:latin typeface="Arial" panose="020B0604020202020204" pitchFamily="34" charset="0"/>
              <a:cs typeface="Arial" panose="020B0604020202020204" pitchFamily="34" charset="0"/>
            </a:endParaRPr>
          </a:p>
          <a:p>
            <a:endParaRPr lang="en-US" sz="900" dirty="0">
              <a:solidFill>
                <a:schemeClr val="bg1">
                  <a:lumMod val="95000"/>
                </a:schemeClr>
              </a:solidFill>
              <a:latin typeface="Arial" panose="020B0604020202020204" pitchFamily="34" charset="0"/>
              <a:cs typeface="Arial" panose="020B0604020202020204" pitchFamily="34" charset="0"/>
            </a:endParaRPr>
          </a:p>
          <a:p>
            <a:endParaRPr lang="en-US" sz="900" dirty="0">
              <a:solidFill>
                <a:schemeClr val="bg1">
                  <a:lumMod val="9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48C86C3-DFF5-1CE6-229D-7849B254F80E}"/>
              </a:ext>
            </a:extLst>
          </p:cNvPr>
          <p:cNvSpPr/>
          <p:nvPr/>
        </p:nvSpPr>
        <p:spPr>
          <a:xfrm>
            <a:off x="4360075" y="483573"/>
            <a:ext cx="3493663" cy="623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r>
              <a:rPr lang="en-US" sz="3600" spc="-51" dirty="0">
                <a:solidFill>
                  <a:srgbClr val="455F51"/>
                </a:solidFill>
                <a:latin typeface="Arial"/>
                <a:cs typeface="Arial"/>
              </a:rPr>
              <a:t>Mechanisms for </a:t>
            </a:r>
            <a:r>
              <a:rPr lang="en-US" sz="3600" b="1" spc="-51" dirty="0">
                <a:solidFill>
                  <a:srgbClr val="455F51"/>
                </a:solidFill>
                <a:latin typeface="Arial"/>
                <a:cs typeface="Arial"/>
              </a:rPr>
              <a:t>support</a:t>
            </a:r>
          </a:p>
          <a:p>
            <a:endParaRPr lang="en-US" sz="1801" b="1" spc="-51" dirty="0">
              <a:solidFill>
                <a:srgbClr val="455F51"/>
              </a:solidFill>
              <a:latin typeface="Arial" panose="020B0604020202020204" pitchFamily="34" charset="0"/>
              <a:cs typeface="Arial" panose="020B0604020202020204" pitchFamily="34" charset="0"/>
            </a:endParaRPr>
          </a:p>
          <a:p>
            <a:r>
              <a:rPr lang="en-US" sz="1600" dirty="0">
                <a:solidFill>
                  <a:srgbClr val="455F51"/>
                </a:solidFill>
                <a:latin typeface="Arial"/>
                <a:cs typeface="Arial"/>
              </a:rPr>
              <a:t>In-depth support is provided through various mechanisms </a:t>
            </a:r>
            <a:r>
              <a:rPr lang="en-US" sz="1200" dirty="0">
                <a:solidFill>
                  <a:srgbClr val="455F51"/>
                </a:solidFill>
                <a:latin typeface="Arial"/>
                <a:cs typeface="Arial"/>
              </a:rPr>
              <a:t> </a:t>
            </a:r>
            <a:endParaRPr lang="en-US" sz="1200" dirty="0">
              <a:solidFill>
                <a:srgbClr val="455F51"/>
              </a:solidFill>
              <a:latin typeface="Arial" panose="020B0604020202020204" pitchFamily="34" charset="0"/>
              <a:cs typeface="Arial" panose="020B0604020202020204" pitchFamily="34" charset="0"/>
            </a:endParaRPr>
          </a:p>
          <a:p>
            <a:endParaRPr lang="en-US" sz="1401" dirty="0">
              <a:solidFill>
                <a:srgbClr val="455F51"/>
              </a:solidFill>
              <a:latin typeface="Arial" panose="020B0604020202020204" pitchFamily="34" charset="0"/>
              <a:cs typeface="Arial" panose="020B0604020202020204" pitchFamily="34" charset="0"/>
            </a:endParaRPr>
          </a:p>
          <a:p>
            <a:endParaRPr lang="en-US" sz="1401" dirty="0">
              <a:solidFill>
                <a:srgbClr val="455F51"/>
              </a:solidFill>
              <a:latin typeface="Arial" panose="020B0604020202020204" pitchFamily="34" charset="0"/>
              <a:cs typeface="Arial" panose="020B0604020202020204" pitchFamily="34" charset="0"/>
            </a:endParaRPr>
          </a:p>
          <a:p>
            <a:endParaRPr lang="en-US" sz="1401" dirty="0">
              <a:solidFill>
                <a:srgbClr val="455F51"/>
              </a:solidFill>
              <a:latin typeface="Arial"/>
              <a:cs typeface="Arial"/>
            </a:endParaRPr>
          </a:p>
          <a:p>
            <a:endParaRPr lang="en-US" sz="600" dirty="0">
              <a:solidFill>
                <a:srgbClr val="455F51"/>
              </a:solidFill>
              <a:latin typeface="Arial"/>
              <a:cs typeface="Arial"/>
            </a:endParaRPr>
          </a:p>
          <a:p>
            <a:pPr marL="171450" indent="-171450">
              <a:buFont typeface="Arial"/>
              <a:buChar char="•"/>
            </a:pPr>
            <a:r>
              <a:rPr lang="en-US" sz="1200" b="1" dirty="0">
                <a:solidFill>
                  <a:srgbClr val="9CCB38"/>
                </a:solidFill>
                <a:latin typeface="Arial"/>
                <a:cs typeface="Arial"/>
              </a:rPr>
              <a:t>Rapid Response Team </a:t>
            </a:r>
            <a:r>
              <a:rPr lang="en-US" sz="1200" dirty="0">
                <a:solidFill>
                  <a:schemeClr val="tx1"/>
                </a:solidFill>
                <a:latin typeface="Arial"/>
                <a:cs typeface="Arial"/>
                <a:hlinkClick r:id="rId4">
                  <a:extLst>
                    <a:ext uri="{A12FA001-AC4F-418D-AE19-62706E023703}">
                      <ahyp:hlinkClr xmlns:ahyp="http://schemas.microsoft.com/office/drawing/2018/hyperlinkcolor" val="tx"/>
                    </a:ext>
                  </a:extLst>
                </a:hlinkClick>
              </a:rPr>
              <a:t>(RRT) </a:t>
            </a:r>
            <a:r>
              <a:rPr lang="en-US" sz="1200" u="sng" dirty="0">
                <a:solidFill>
                  <a:schemeClr val="tx1"/>
                </a:solidFill>
                <a:latin typeface="Arial"/>
                <a:cs typeface="Arial"/>
                <a:hlinkClick r:id="rId4">
                  <a:extLst>
                    <a:ext uri="{A12FA001-AC4F-418D-AE19-62706E023703}">
                      <ahyp:hlinkClr xmlns:ahyp="http://schemas.microsoft.com/office/drawing/2018/hyperlinkcolor" val="tx"/>
                    </a:ext>
                  </a:extLst>
                </a:hlinkClick>
              </a:rPr>
              <a:t>- coordination and IM</a:t>
            </a:r>
            <a:endParaRPr lang="en-US" sz="1200" u="sng" dirty="0">
              <a:solidFill>
                <a:schemeClr val="tx1"/>
              </a:solidFill>
              <a:latin typeface="Arial"/>
              <a:cs typeface="Arial"/>
            </a:endParaRPr>
          </a:p>
          <a:p>
            <a:pPr marL="171450" indent="-171450">
              <a:buFont typeface="Arial"/>
              <a:buChar char="•"/>
            </a:pPr>
            <a:endParaRPr lang="en-US" sz="1200" b="1" dirty="0">
              <a:solidFill>
                <a:srgbClr val="000000"/>
              </a:solidFill>
              <a:latin typeface="Arial" panose="020B0604020202020204" pitchFamily="34" charset="0"/>
              <a:cs typeface="Arial" panose="020B0604020202020204" pitchFamily="34" charset="0"/>
            </a:endParaRPr>
          </a:p>
          <a:p>
            <a:pPr marL="171450" indent="-171450">
              <a:buFont typeface="Arial"/>
              <a:buChar char="•"/>
            </a:pPr>
            <a:r>
              <a:rPr lang="en-US" sz="1200" b="1" dirty="0">
                <a:solidFill>
                  <a:srgbClr val="9CCB38"/>
                </a:solidFill>
                <a:latin typeface="Arial"/>
                <a:cs typeface="Arial"/>
              </a:rPr>
              <a:t>Standby Partners Agreement (SBP)</a:t>
            </a:r>
          </a:p>
          <a:p>
            <a:r>
              <a:rPr lang="en-US" sz="1200" dirty="0">
                <a:solidFill>
                  <a:srgbClr val="455F51"/>
                </a:solidFill>
                <a:latin typeface="Arial"/>
                <a:cs typeface="Arial"/>
              </a:rPr>
              <a:t>    Request SBP support</a:t>
            </a:r>
            <a:r>
              <a:rPr lang="en-US" sz="1200" dirty="0">
                <a:solidFill>
                  <a:srgbClr val="808080"/>
                </a:solidFill>
                <a:latin typeface="Arial"/>
                <a:cs typeface="Arial"/>
              </a:rPr>
              <a:t> </a:t>
            </a:r>
            <a:r>
              <a:rPr lang="en-US" sz="1200" dirty="0">
                <a:solidFill>
                  <a:schemeClr val="tx1"/>
                </a:solidFill>
                <a:latin typeface="Arial"/>
                <a:cs typeface="Arial"/>
                <a:hlinkClick r:id="rId5">
                  <a:extLst>
                    <a:ext uri="{A12FA001-AC4F-418D-AE19-62706E023703}">
                      <ahyp:hlinkClr xmlns:ahyp="http://schemas.microsoft.com/office/drawing/2018/hyperlinkcolor" val="tx"/>
                    </a:ext>
                  </a:extLst>
                </a:hlinkClick>
              </a:rPr>
              <a:t>here</a:t>
            </a:r>
            <a:endParaRPr lang="en-US" sz="1200" dirty="0">
              <a:solidFill>
                <a:schemeClr val="tx1"/>
              </a:solidFill>
              <a:latin typeface="Arial"/>
              <a:cs typeface="Arial"/>
            </a:endParaRPr>
          </a:p>
          <a:p>
            <a:endParaRPr lang="en-US" sz="1200" dirty="0">
              <a:solidFill>
                <a:srgbClr val="F57A00"/>
              </a:solidFill>
              <a:latin typeface="Arial" panose="020B0604020202020204" pitchFamily="34" charset="0"/>
              <a:cs typeface="Arial" panose="020B0604020202020204" pitchFamily="34" charset="0"/>
            </a:endParaRPr>
          </a:p>
          <a:p>
            <a:pPr marL="171450" indent="-171450">
              <a:buFont typeface="Arial"/>
              <a:buChar char="•"/>
            </a:pPr>
            <a:r>
              <a:rPr lang="en-US" sz="1200" b="1" dirty="0">
                <a:solidFill>
                  <a:srgbClr val="9CCB38"/>
                </a:solidFill>
                <a:latin typeface="Arial"/>
                <a:cs typeface="Arial"/>
              </a:rPr>
              <a:t>In-depth </a:t>
            </a:r>
            <a:r>
              <a:rPr lang="en-US" sz="1200" b="1" dirty="0" err="1">
                <a:solidFill>
                  <a:srgbClr val="9CCB38"/>
                </a:solidFill>
                <a:latin typeface="Arial"/>
                <a:cs typeface="Arial"/>
              </a:rPr>
              <a:t>NiE</a:t>
            </a:r>
            <a:r>
              <a:rPr lang="en-US" sz="1200" b="1" dirty="0">
                <a:solidFill>
                  <a:srgbClr val="9CCB38"/>
                </a:solidFill>
                <a:latin typeface="Arial"/>
                <a:cs typeface="Arial"/>
              </a:rPr>
              <a:t> </a:t>
            </a:r>
            <a:r>
              <a:rPr lang="en-US" sz="1200" b="1" dirty="0" err="1">
                <a:solidFill>
                  <a:srgbClr val="9CCB38"/>
                </a:solidFill>
                <a:latin typeface="Arial"/>
                <a:cs typeface="Arial"/>
              </a:rPr>
              <a:t>programme</a:t>
            </a:r>
            <a:r>
              <a:rPr lang="en-US" sz="1200" b="1" dirty="0">
                <a:solidFill>
                  <a:srgbClr val="9CCB38"/>
                </a:solidFill>
                <a:latin typeface="Arial"/>
                <a:cs typeface="Arial"/>
              </a:rPr>
              <a:t> support</a:t>
            </a:r>
          </a:p>
          <a:p>
            <a:endParaRPr lang="en-GB" sz="1200" dirty="0">
              <a:solidFill>
                <a:srgbClr val="808080"/>
              </a:solidFill>
              <a:latin typeface="Arial"/>
              <a:cs typeface="Arial"/>
            </a:endParaRPr>
          </a:p>
          <a:p>
            <a:pPr marL="171450" indent="-171450">
              <a:buFont typeface="Arial"/>
              <a:buChar char="•"/>
            </a:pPr>
            <a:r>
              <a:rPr lang="en-GB" sz="1200" b="1" dirty="0">
                <a:solidFill>
                  <a:srgbClr val="9CCB38"/>
                </a:solidFill>
                <a:latin typeface="Arial"/>
                <a:cs typeface="Arial"/>
              </a:rPr>
              <a:t>GNC Consultant Roster</a:t>
            </a:r>
          </a:p>
          <a:p>
            <a:pPr marL="171450" indent="-171450"/>
            <a:r>
              <a:rPr lang="en-GB" sz="1200" dirty="0">
                <a:solidFill>
                  <a:srgbClr val="455F51"/>
                </a:solidFill>
                <a:latin typeface="Arial"/>
                <a:cs typeface="Arial"/>
              </a:rPr>
              <a:t>    Click</a:t>
            </a:r>
            <a:r>
              <a:rPr lang="en-GB" sz="1200" dirty="0">
                <a:solidFill>
                  <a:schemeClr val="tx1"/>
                </a:solidFill>
                <a:latin typeface="Arial"/>
                <a:cs typeface="Arial"/>
              </a:rPr>
              <a:t> </a:t>
            </a:r>
            <a:r>
              <a:rPr lang="en-GB" sz="1200" dirty="0">
                <a:solidFill>
                  <a:schemeClr val="tx1"/>
                </a:solidFill>
                <a:latin typeface="Arial"/>
                <a:cs typeface="Arial"/>
                <a:hlinkClick r:id="rId6">
                  <a:extLst>
                    <a:ext uri="{A12FA001-AC4F-418D-AE19-62706E023703}">
                      <ahyp:hlinkClr xmlns:ahyp="http://schemas.microsoft.com/office/drawing/2018/hyperlinkcolor" val="tx"/>
                    </a:ext>
                  </a:extLst>
                </a:hlinkClick>
              </a:rPr>
              <a:t>here</a:t>
            </a:r>
            <a:r>
              <a:rPr lang="en-GB" sz="1200" dirty="0">
                <a:solidFill>
                  <a:schemeClr val="tx1"/>
                </a:solidFill>
                <a:latin typeface="Arial"/>
                <a:cs typeface="Arial"/>
              </a:rPr>
              <a:t> </a:t>
            </a:r>
            <a:r>
              <a:rPr lang="en-GB" sz="1200" dirty="0">
                <a:solidFill>
                  <a:srgbClr val="455F51"/>
                </a:solidFill>
                <a:latin typeface="Arial"/>
                <a:cs typeface="Arial"/>
              </a:rPr>
              <a:t>to learn more and request consultant support</a:t>
            </a:r>
          </a:p>
          <a:p>
            <a:endParaRPr lang="en-GB" sz="1200" dirty="0">
              <a:solidFill>
                <a:srgbClr val="455F51"/>
              </a:solidFill>
              <a:latin typeface="Arial" panose="020B0604020202020204" pitchFamily="34" charset="0"/>
              <a:cs typeface="Arial" panose="020B0604020202020204" pitchFamily="34" charset="0"/>
            </a:endParaRPr>
          </a:p>
          <a:p>
            <a:pPr marL="171450" indent="-171450">
              <a:buFont typeface="Arial"/>
              <a:buChar char="•"/>
            </a:pPr>
            <a:r>
              <a:rPr lang="en-GB" sz="1200" b="1" dirty="0">
                <a:solidFill>
                  <a:srgbClr val="9CCB38"/>
                </a:solidFill>
                <a:latin typeface="Arial"/>
                <a:cs typeface="Arial"/>
              </a:rPr>
              <a:t>UNICEF internal surge and stretch assignments</a:t>
            </a:r>
            <a:endParaRPr lang="en-GB" sz="1200" dirty="0">
              <a:solidFill>
                <a:srgbClr val="9CCB38"/>
              </a:solidFill>
              <a:latin typeface="Arial"/>
              <a:cs typeface="Arial"/>
            </a:endParaRPr>
          </a:p>
          <a:p>
            <a:endParaRPr lang="en-US" sz="1200" dirty="0">
              <a:solidFill>
                <a:srgbClr val="455F51"/>
              </a:solidFill>
              <a:latin typeface="Arial" panose="020B0604020202020204" pitchFamily="34" charset="0"/>
              <a:cs typeface="Arial" panose="020B0604020202020204" pitchFamily="34" charset="0"/>
            </a:endParaRPr>
          </a:p>
          <a:p>
            <a:pPr algn="ctr"/>
            <a:endParaRPr lang="en-GB" sz="1001" dirty="0">
              <a:solidFill>
                <a:schemeClr val="tx1"/>
              </a:solidFill>
              <a:latin typeface="Arial" panose="020B0604020202020204" pitchFamily="34" charset="0"/>
              <a:cs typeface="Arial" panose="020B0604020202020204" pitchFamily="34" charset="0"/>
            </a:endParaRPr>
          </a:p>
          <a:p>
            <a:pPr algn="ctr"/>
            <a:endParaRPr lang="en-US" sz="1001" dirty="0">
              <a:solidFill>
                <a:schemeClr val="tx1"/>
              </a:solidFill>
              <a:latin typeface="Arial" panose="020B0604020202020204" pitchFamily="34" charset="0"/>
              <a:cs typeface="Arial" panose="020B0604020202020204" pitchFamily="34" charset="0"/>
            </a:endParaRPr>
          </a:p>
          <a:p>
            <a:endParaRPr lang="en-US" sz="1001" dirty="0">
              <a:solidFill>
                <a:srgbClr val="F57A00"/>
              </a:solidFill>
              <a:latin typeface="Arial" panose="020B0604020202020204" pitchFamily="34" charset="0"/>
              <a:cs typeface="Arial" panose="020B0604020202020204" pitchFamily="34" charset="0"/>
            </a:endParaRPr>
          </a:p>
          <a:p>
            <a:endParaRPr lang="en-US" sz="1401" dirty="0">
              <a:solidFill>
                <a:schemeClr val="bg1">
                  <a:lumMod val="95000"/>
                </a:schemeClr>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65CF3D4-2004-CB89-EA89-ADC5AE13AFCB}"/>
              </a:ext>
            </a:extLst>
          </p:cNvPr>
          <p:cNvSpPr/>
          <p:nvPr/>
        </p:nvSpPr>
        <p:spPr>
          <a:xfrm>
            <a:off x="4077276" y="1"/>
            <a:ext cx="405736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801"/>
          </a:p>
        </p:txBody>
      </p:sp>
      <p:sp>
        <p:nvSpPr>
          <p:cNvPr id="2" name="TextBox 1">
            <a:extLst>
              <a:ext uri="{FF2B5EF4-FFF2-40B4-BE49-F238E27FC236}">
                <a16:creationId xmlns:a16="http://schemas.microsoft.com/office/drawing/2014/main" id="{D93B3F3E-2AD2-C6EB-643B-FCC14846DE1C}"/>
              </a:ext>
            </a:extLst>
          </p:cNvPr>
          <p:cNvSpPr txBox="1"/>
          <p:nvPr/>
        </p:nvSpPr>
        <p:spPr>
          <a:xfrm>
            <a:off x="4012035" y="5993828"/>
            <a:ext cx="3097230" cy="600164"/>
          </a:xfrm>
          <a:prstGeom prst="rect">
            <a:avLst/>
          </a:prstGeom>
          <a:noFill/>
          <a:ln w="28575">
            <a:solidFill>
              <a:srgbClr val="808080"/>
            </a:solidFill>
          </a:ln>
        </p:spPr>
        <p:txBody>
          <a:bodyPr wrap="square" lIns="91440" tIns="45720" rIns="91440" bIns="45720" rtlCol="0" anchor="t">
            <a:spAutoFit/>
          </a:bodyPr>
          <a:lstStyle/>
          <a:p>
            <a:r>
              <a:rPr lang="en-NL" sz="1100" dirty="0">
                <a:solidFill>
                  <a:srgbClr val="455F51"/>
                </a:solidFill>
                <a:latin typeface="Arial"/>
                <a:cs typeface="Arial"/>
              </a:rPr>
              <a:t>To learn more about the support we provide, visit our </a:t>
            </a:r>
            <a:r>
              <a:rPr lang="en-NL" sz="1100" dirty="0">
                <a:solidFill>
                  <a:srgbClr val="455F51"/>
                </a:solidFill>
                <a:latin typeface="Arial"/>
                <a:cs typeface="Arial"/>
                <a:hlinkClick r:id="rId7">
                  <a:extLst>
                    <a:ext uri="{A12FA001-AC4F-418D-AE19-62706E023703}">
                      <ahyp:hlinkClr xmlns:ahyp="http://schemas.microsoft.com/office/drawing/2018/hyperlinkcolor" val="tx"/>
                    </a:ext>
                  </a:extLst>
                </a:hlinkClick>
              </a:rPr>
              <a:t>Remote/in-country Support</a:t>
            </a:r>
            <a:r>
              <a:rPr lang="en-NL" sz="1100" dirty="0">
                <a:solidFill>
                  <a:srgbClr val="455F51"/>
                </a:solidFill>
                <a:latin typeface="Arial"/>
                <a:cs typeface="Arial"/>
              </a:rPr>
              <a:t> page on our website or scan the QR code. </a:t>
            </a:r>
            <a:endParaRPr lang="en-US" sz="1100" dirty="0">
              <a:solidFill>
                <a:srgbClr val="455F51"/>
              </a:solidFill>
              <a:latin typeface="Arial"/>
              <a:cs typeface="Arial"/>
            </a:endParaRPr>
          </a:p>
        </p:txBody>
      </p:sp>
      <p:pic>
        <p:nvPicPr>
          <p:cNvPr id="9" name="Picture 8" descr="A qr code with black squares&#10;&#10;Description automatically generated">
            <a:extLst>
              <a:ext uri="{FF2B5EF4-FFF2-40B4-BE49-F238E27FC236}">
                <a16:creationId xmlns:a16="http://schemas.microsoft.com/office/drawing/2014/main" id="{D7F2C0BA-2876-38AE-C113-F392AB5B950A}"/>
              </a:ext>
            </a:extLst>
          </p:cNvPr>
          <p:cNvPicPr>
            <a:picLocks noChangeAspect="1"/>
          </p:cNvPicPr>
          <p:nvPr/>
        </p:nvPicPr>
        <p:blipFill>
          <a:blip r:embed="rId8"/>
          <a:stretch>
            <a:fillRect/>
          </a:stretch>
        </p:blipFill>
        <p:spPr>
          <a:xfrm>
            <a:off x="7155774" y="5781353"/>
            <a:ext cx="932357" cy="932357"/>
          </a:xfrm>
          <a:prstGeom prst="rect">
            <a:avLst/>
          </a:prstGeom>
        </p:spPr>
      </p:pic>
    </p:spTree>
    <p:extLst>
      <p:ext uri="{BB962C8B-B14F-4D97-AF65-F5344CB8AC3E}">
        <p14:creationId xmlns:p14="http://schemas.microsoft.com/office/powerpoint/2010/main" val="2269777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97;p28"/>
          <p:cNvSpPr/>
          <p:nvPr/>
        </p:nvSpPr>
        <p:spPr>
          <a:xfrm>
            <a:off x="824230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456" t="8865" r="34099" b="8865"/>
          <a:stretch/>
        </p:blipFill>
        <p:spPr>
          <a:xfrm>
            <a:off x="-134692" y="-24952"/>
            <a:ext cx="4084392" cy="6911946"/>
          </a:xfrm>
          <a:prstGeom prst="rect">
            <a:avLst/>
          </a:prstGeom>
        </p:spPr>
      </p:pic>
      <p:sp>
        <p:nvSpPr>
          <p:cNvPr id="5" name="Rectangle 4">
            <a:extLst>
              <a:ext uri="{FF2B5EF4-FFF2-40B4-BE49-F238E27FC236}">
                <a16:creationId xmlns:a16="http://schemas.microsoft.com/office/drawing/2014/main" id="{A7D05DCC-AE8C-4EF6-A6F2-9D5D0C05E7AA}"/>
              </a:ext>
            </a:extLst>
          </p:cNvPr>
          <p:cNvSpPr/>
          <p:nvPr/>
        </p:nvSpPr>
        <p:spPr>
          <a:xfrm>
            <a:off x="8493205" y="4271078"/>
            <a:ext cx="3447887" cy="71964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latin typeface="Arial" panose="020B0604020202020204" pitchFamily="34" charset="0"/>
                <a:cs typeface="Arial" panose="020B0604020202020204" pitchFamily="34" charset="0"/>
              </a:rPr>
              <a:t>Checkout the website</a:t>
            </a:r>
            <a:br>
              <a:rPr lang="en-US" sz="1600" b="1" dirty="0">
                <a:solidFill>
                  <a:schemeClr val="bg1"/>
                </a:solidFill>
                <a:latin typeface="Arial" panose="020B0604020202020204" pitchFamily="34" charset="0"/>
                <a:cs typeface="Arial" panose="020B0604020202020204" pitchFamily="34" charset="0"/>
              </a:rPr>
            </a:br>
            <a:r>
              <a:rPr lang="es-ES_tradnl" sz="1600" b="1" dirty="0">
                <a:solidFill>
                  <a:schemeClr val="bg1"/>
                </a:solidFill>
                <a:latin typeface="Arial" panose="020B0604020202020204" pitchFamily="34" charset="0"/>
                <a:cs typeface="Arial" panose="020B0604020202020204" pitchFamily="34" charset="0"/>
              </a:rPr>
              <a:t>http://</a:t>
            </a:r>
            <a:r>
              <a:rPr lang="es-ES_tradnl" sz="1600" b="1" dirty="0" err="1">
                <a:solidFill>
                  <a:schemeClr val="bg1"/>
                </a:solidFill>
                <a:latin typeface="Arial" panose="020B0604020202020204" pitchFamily="34" charset="0"/>
                <a:cs typeface="Arial" panose="020B0604020202020204" pitchFamily="34" charset="0"/>
              </a:rPr>
              <a:t>www.nutritioncluster.net</a:t>
            </a:r>
            <a:r>
              <a:rPr lang="es-ES_tradnl" sz="1600" b="1" dirty="0">
                <a:solidFill>
                  <a:schemeClr val="bg1"/>
                </a:solidFill>
                <a:latin typeface="Arial" panose="020B0604020202020204" pitchFamily="34" charset="0"/>
                <a:cs typeface="Arial" panose="020B0604020202020204" pitchFamily="34" charset="0"/>
              </a:rPr>
              <a:t>/</a:t>
            </a:r>
            <a:endParaRPr lang="en-US" sz="1600" b="1" dirty="0">
              <a:solidFill>
                <a:schemeClr val="bg1"/>
              </a:solidFill>
              <a:latin typeface="Arial" panose="020B0604020202020204" pitchFamily="34" charset="0"/>
              <a:cs typeface="Arial" panose="020B0604020202020204" pitchFamily="34" charset="0"/>
            </a:endParaRPr>
          </a:p>
          <a:p>
            <a:pPr algn="ctr">
              <a:lnSpc>
                <a:spcPct val="90000"/>
              </a:lnSpc>
            </a:pPr>
            <a:endParaRPr lang="en-US" sz="16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BA65EA5-9918-4E5B-A76F-510C2AC02536}"/>
              </a:ext>
            </a:extLst>
          </p:cNvPr>
          <p:cNvSpPr/>
          <p:nvPr/>
        </p:nvSpPr>
        <p:spPr>
          <a:xfrm>
            <a:off x="4485946" y="675935"/>
            <a:ext cx="3396112" cy="15272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r>
              <a:rPr lang="en-GB" i="1" dirty="0">
                <a:solidFill>
                  <a:srgbClr val="800000"/>
                </a:solidFill>
                <a:latin typeface="Arial" panose="020B0604020202020204" pitchFamily="34" charset="0"/>
                <a:cs typeface="Arial" panose="020B0604020202020204" pitchFamily="34" charset="0"/>
              </a:rPr>
              <a:t>The COVID-19 pandemic is limiting mobility in all countries therefore the GNC-CT will endeavour to limit all face-to-face interactions and increase the modalities and opportunities for remote support, for the foreseeable future.</a:t>
            </a:r>
            <a:endParaRPr lang="en-US" i="1" dirty="0">
              <a:solidFill>
                <a:srgbClr val="800000"/>
              </a:solidFill>
              <a:latin typeface="Arial" panose="020B0604020202020204" pitchFamily="34" charset="0"/>
              <a:cs typeface="Arial" panose="020B0604020202020204" pitchFamily="34" charset="0"/>
            </a:endParaRPr>
          </a:p>
        </p:txBody>
      </p:sp>
      <p:sp>
        <p:nvSpPr>
          <p:cNvPr id="10" name="Rectangle 9"/>
          <p:cNvSpPr/>
          <p:nvPr/>
        </p:nvSpPr>
        <p:spPr>
          <a:xfrm>
            <a:off x="4496894" y="2494590"/>
            <a:ext cx="3479202" cy="3171638"/>
          </a:xfrm>
          <a:prstGeom prst="rect">
            <a:avLst/>
          </a:prstGeom>
        </p:spPr>
        <p:txBody>
          <a:bodyPr wrap="square" lIns="0">
            <a:spAutoFit/>
          </a:bodyPr>
          <a:lstStyle/>
          <a:p>
            <a:pPr>
              <a:lnSpc>
                <a:spcPct val="90000"/>
              </a:lnSpc>
              <a:buClr>
                <a:schemeClr val="accent1"/>
              </a:buClr>
            </a:pPr>
            <a:r>
              <a:rPr lang="en-US" sz="2000" b="1" dirty="0">
                <a:solidFill>
                  <a:schemeClr val="bg2">
                    <a:lumMod val="75000"/>
                  </a:schemeClr>
                </a:solidFill>
                <a:latin typeface="Arial" panose="020B0604020202020204" pitchFamily="34" charset="0"/>
                <a:cs typeface="Arial" panose="020B0604020202020204" pitchFamily="34" charset="0"/>
              </a:rPr>
              <a:t>Guidance and tools readily available online, including but not limited to:</a:t>
            </a:r>
            <a:br>
              <a:rPr lang="en-US" sz="2000" b="1" dirty="0">
                <a:solidFill>
                  <a:schemeClr val="bg2">
                    <a:lumMod val="75000"/>
                  </a:schemeClr>
                </a:solidFill>
                <a:latin typeface="Arial" panose="020B0604020202020204" pitchFamily="34" charset="0"/>
                <a:cs typeface="Arial" panose="020B0604020202020204" pitchFamily="34" charset="0"/>
              </a:rPr>
            </a:br>
            <a:r>
              <a:rPr lang="en-US" sz="1800" b="1" dirty="0">
                <a:solidFill>
                  <a:schemeClr val="bg2">
                    <a:lumMod val="75000"/>
                  </a:schemeClr>
                </a:solidFill>
                <a:latin typeface="Arial" panose="020B0604020202020204" pitchFamily="34" charset="0"/>
                <a:cs typeface="Arial" panose="020B0604020202020204" pitchFamily="34" charset="0"/>
              </a:rPr>
              <a:t> </a:t>
            </a: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Coordination and information </a:t>
            </a:r>
            <a:r>
              <a:rPr lang="en-US" sz="1800" b="1" dirty="0">
                <a:solidFill>
                  <a:schemeClr val="bg2">
                    <a:lumMod val="75000"/>
                  </a:schemeClr>
                </a:solidFill>
                <a:latin typeface="Arial" panose="020B0604020202020204" pitchFamily="34" charset="0"/>
                <a:cs typeface="Arial" panose="020B0604020202020204" pitchFamily="34" charset="0"/>
              </a:rPr>
              <a:t>management toolkits</a:t>
            </a:r>
            <a:br>
              <a:rPr lang="en-US" sz="1800" dirty="0">
                <a:solidFill>
                  <a:schemeClr val="bg2">
                    <a:lumMod val="75000"/>
                  </a:schemeClr>
                </a:solidFill>
                <a:latin typeface="Arial" panose="020B0604020202020204" pitchFamily="34" charset="0"/>
                <a:cs typeface="Arial" panose="020B0604020202020204" pitchFamily="34" charset="0"/>
              </a:rPr>
            </a:br>
            <a:endParaRPr lang="en-US" sz="1800" dirty="0">
              <a:solidFill>
                <a:schemeClr val="bg2">
                  <a:lumMod val="75000"/>
                </a:schemeClr>
              </a:solidFill>
              <a:latin typeface="Arial" panose="020B0604020202020204" pitchFamily="34" charset="0"/>
              <a:cs typeface="Arial" panose="020B0604020202020204" pitchFamily="34" charset="0"/>
            </a:endParaRP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Coordination and information </a:t>
            </a:r>
            <a:r>
              <a:rPr lang="en-US" sz="1800" b="1" dirty="0">
                <a:solidFill>
                  <a:schemeClr val="bg2">
                    <a:lumMod val="75000"/>
                  </a:schemeClr>
                </a:solidFill>
                <a:latin typeface="Arial" panose="020B0604020202020204" pitchFamily="34" charset="0"/>
                <a:cs typeface="Arial" panose="020B0604020202020204" pitchFamily="34" charset="0"/>
              </a:rPr>
              <a:t>management checklists</a:t>
            </a:r>
            <a:br>
              <a:rPr lang="en-US" sz="1800" dirty="0">
                <a:solidFill>
                  <a:schemeClr val="bg2">
                    <a:lumMod val="75000"/>
                  </a:schemeClr>
                </a:solidFill>
                <a:latin typeface="Arial" panose="020B0604020202020204" pitchFamily="34" charset="0"/>
                <a:cs typeface="Arial" panose="020B0604020202020204" pitchFamily="34" charset="0"/>
              </a:rPr>
            </a:br>
            <a:endParaRPr lang="en-US" sz="1800" dirty="0">
              <a:solidFill>
                <a:schemeClr val="bg2">
                  <a:lumMod val="75000"/>
                </a:schemeClr>
              </a:solidFill>
              <a:latin typeface="Arial" panose="020B0604020202020204" pitchFamily="34" charset="0"/>
              <a:cs typeface="Arial" panose="020B0604020202020204" pitchFamily="34" charset="0"/>
            </a:endParaRP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Nutrition in emergencies </a:t>
            </a:r>
            <a:r>
              <a:rPr lang="en-US" sz="1800" b="1" dirty="0">
                <a:solidFill>
                  <a:schemeClr val="bg2">
                    <a:lumMod val="75000"/>
                  </a:schemeClr>
                </a:solidFill>
                <a:latin typeface="Arial" panose="020B0604020202020204" pitchFamily="34" charset="0"/>
                <a:cs typeface="Arial" panose="020B0604020202020204" pitchFamily="34" charset="0"/>
              </a:rPr>
              <a:t>technical checklists </a:t>
            </a:r>
          </a:p>
        </p:txBody>
      </p:sp>
      <p:sp>
        <p:nvSpPr>
          <p:cNvPr id="13" name="TextBox 12"/>
          <p:cNvSpPr txBox="1"/>
          <p:nvPr/>
        </p:nvSpPr>
        <p:spPr>
          <a:xfrm>
            <a:off x="12377213" y="133679"/>
            <a:ext cx="92333" cy="584776"/>
          </a:xfrm>
          <a:prstGeom prst="rect">
            <a:avLst/>
          </a:prstGeom>
          <a:noFill/>
        </p:spPr>
        <p:txBody>
          <a:bodyPr wrap="none" lIns="0" rtlCol="0">
            <a:spAutoFit/>
          </a:bodyPr>
          <a:lstStyle/>
          <a:p>
            <a:endParaRPr lang="en-US" sz="3200" b="1" dirty="0">
              <a:solidFill>
                <a:schemeClr val="accent4"/>
              </a:solidFill>
            </a:endParaRPr>
          </a:p>
        </p:txBody>
      </p:sp>
      <p:sp>
        <p:nvSpPr>
          <p:cNvPr id="15" name="Rectangle 14"/>
          <p:cNvSpPr/>
          <p:nvPr/>
        </p:nvSpPr>
        <p:spPr>
          <a:xfrm rot="16200000">
            <a:off x="-371477" y="5778725"/>
            <a:ext cx="1454244" cy="200055"/>
          </a:xfrm>
          <a:prstGeom prst="rect">
            <a:avLst/>
          </a:prstGeom>
        </p:spPr>
        <p:txBody>
          <a:bodyPr wrap="none">
            <a:spAutoFit/>
          </a:bodyPr>
          <a:lstStyle/>
          <a:p>
            <a:r>
              <a:rPr lang="de-DE" sz="700" b="1" dirty="0">
                <a:solidFill>
                  <a:srgbClr val="FFFFFF"/>
                </a:solidFill>
              </a:rPr>
              <a:t>© UNICEF/UN0311097/</a:t>
            </a:r>
            <a:r>
              <a:rPr lang="de-DE" sz="700" b="1" dirty="0" err="1">
                <a:solidFill>
                  <a:srgbClr val="FFFFFF"/>
                </a:solidFill>
              </a:rPr>
              <a:t>Verweij</a:t>
            </a:r>
            <a:endParaRPr lang="en-US" sz="700" b="1" dirty="0">
              <a:solidFill>
                <a:srgbClr val="FFFFFF"/>
              </a:solidFill>
            </a:endParaRPr>
          </a:p>
        </p:txBody>
      </p:sp>
      <p:pic>
        <p:nvPicPr>
          <p:cNvPr id="12" name="Google Shape;177;p26"/>
          <p:cNvPicPr preferRelativeResize="0"/>
          <p:nvPr/>
        </p:nvPicPr>
        <p:blipFill>
          <a:blip r:embed="rId3">
            <a:alphaModFix/>
          </a:blip>
          <a:stretch>
            <a:fillRect/>
          </a:stretch>
        </p:blipFill>
        <p:spPr>
          <a:xfrm>
            <a:off x="10434372" y="485489"/>
            <a:ext cx="1283472" cy="488408"/>
          </a:xfrm>
          <a:prstGeom prst="rect">
            <a:avLst/>
          </a:prstGeom>
          <a:noFill/>
          <a:ln>
            <a:noFill/>
          </a:ln>
        </p:spPr>
      </p:pic>
      <p:pic>
        <p:nvPicPr>
          <p:cNvPr id="4" name="Picture 3" descr="A qr code with a baby and a logo&#10;&#10;Description automatically generated">
            <a:extLst>
              <a:ext uri="{FF2B5EF4-FFF2-40B4-BE49-F238E27FC236}">
                <a16:creationId xmlns:a16="http://schemas.microsoft.com/office/drawing/2014/main" id="{F6294D93-9821-A93C-3AC1-FE978F55D6E0}"/>
              </a:ext>
            </a:extLst>
          </p:cNvPr>
          <p:cNvPicPr>
            <a:picLocks noChangeAspect="1"/>
          </p:cNvPicPr>
          <p:nvPr/>
        </p:nvPicPr>
        <p:blipFill>
          <a:blip r:embed="rId4"/>
          <a:stretch>
            <a:fillRect/>
          </a:stretch>
        </p:blipFill>
        <p:spPr>
          <a:xfrm>
            <a:off x="9424979" y="4990719"/>
            <a:ext cx="1584341" cy="1584341"/>
          </a:xfrm>
          <a:prstGeom prst="rect">
            <a:avLst/>
          </a:prstGeom>
        </p:spPr>
      </p:pic>
    </p:spTree>
    <p:extLst>
      <p:ext uri="{BB962C8B-B14F-4D97-AF65-F5344CB8AC3E}">
        <p14:creationId xmlns:p14="http://schemas.microsoft.com/office/powerpoint/2010/main" val="3752499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Rectangle 13"/>
          <p:cNvSpPr/>
          <p:nvPr/>
        </p:nvSpPr>
        <p:spPr>
          <a:xfrm>
            <a:off x="4469664" y="933252"/>
            <a:ext cx="6378864" cy="875111"/>
          </a:xfrm>
          <a:prstGeom prst="rect">
            <a:avLst/>
          </a:prstGeom>
        </p:spPr>
        <p:txBody>
          <a:bodyPr wrap="square" lIns="0" numCol="1">
            <a:spAutoFit/>
          </a:bodyPr>
          <a:lstStyle/>
          <a:p>
            <a:pPr>
              <a:lnSpc>
                <a:spcPct val="90000"/>
              </a:lnSpc>
            </a:pPr>
            <a:r>
              <a:rPr lang="en-GB" sz="2800" b="1" dirty="0">
                <a:solidFill>
                  <a:srgbClr val="63A537"/>
                </a:solidFill>
              </a:rPr>
              <a:t>1. National Level</a:t>
            </a:r>
            <a:br>
              <a:rPr lang="en-GB" sz="2800" b="1" dirty="0">
                <a:solidFill>
                  <a:srgbClr val="63A537"/>
                </a:solidFill>
              </a:rPr>
            </a:br>
            <a:r>
              <a:rPr lang="es-ES_tradnl" sz="2800" dirty="0">
                <a:solidFill>
                  <a:srgbClr val="63A537"/>
                </a:solidFill>
              </a:rPr>
              <a:t>Nutrition Cluster (NC)</a:t>
            </a:r>
            <a:endParaRPr lang="en-GB" sz="2800" dirty="0">
              <a:solidFill>
                <a:srgbClr val="63A537"/>
              </a:solidFill>
            </a:endParaRPr>
          </a:p>
        </p:txBody>
      </p:sp>
      <p:sp>
        <p:nvSpPr>
          <p:cNvPr id="22"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8" name="Content Placeholder 2">
            <a:extLst>
              <a:ext uri="{FF2B5EF4-FFF2-40B4-BE49-F238E27FC236}">
                <a16:creationId xmlns:a16="http://schemas.microsoft.com/office/drawing/2014/main"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2"/>
              </a:buClr>
              <a:buSzPct val="120000"/>
            </a:pPr>
            <a:r>
              <a:rPr lang="en-US" sz="1800" dirty="0">
                <a:solidFill>
                  <a:srgbClr val="606164"/>
                </a:solidFill>
                <a:latin typeface="Arial"/>
                <a:ea typeface="Arial"/>
                <a:cs typeface="Arial"/>
              </a:rPr>
              <a:t>Made of NC-CT, NGOs, UN agencies, GVT officials, CSO, private sector…</a:t>
            </a:r>
          </a:p>
        </p:txBody>
      </p:sp>
      <p:sp>
        <p:nvSpPr>
          <p:cNvPr id="9" name="TextBox 8">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2"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rgbClr val="FFFFFF"/>
                </a:solidFill>
                <a:latin typeface="Arial"/>
                <a:ea typeface="Arial"/>
                <a:cs typeface="Arial"/>
                <a:sym typeface="Arial"/>
              </a:rPr>
              <a:t>WHO’s WHO</a:t>
            </a:r>
            <a:br>
              <a:rPr lang="en-US" sz="3200"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of the Nutrition</a:t>
            </a:r>
            <a:br>
              <a:rPr lang="en-US" sz="3200" b="1"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Cluster</a:t>
            </a:r>
          </a:p>
        </p:txBody>
      </p:sp>
      <p:pic>
        <p:nvPicPr>
          <p:cNvPr id="13"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4040660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angle 10"/>
          <p:cNvSpPr/>
          <p:nvPr/>
        </p:nvSpPr>
        <p:spPr>
          <a:xfrm>
            <a:off x="4469664" y="933252"/>
            <a:ext cx="6378864" cy="875111"/>
          </a:xfrm>
          <a:prstGeom prst="rect">
            <a:avLst/>
          </a:prstGeom>
        </p:spPr>
        <p:txBody>
          <a:bodyPr wrap="square" lIns="0" numCol="1">
            <a:spAutoFit/>
          </a:bodyPr>
          <a:lstStyle/>
          <a:p>
            <a:pPr>
              <a:lnSpc>
                <a:spcPct val="90000"/>
              </a:lnSpc>
            </a:pPr>
            <a:r>
              <a:rPr lang="en-GB" sz="2800" b="1" dirty="0">
                <a:solidFill>
                  <a:srgbClr val="63A537"/>
                </a:solidFill>
              </a:rPr>
              <a:t>2. National Level</a:t>
            </a:r>
            <a:br>
              <a:rPr lang="en-GB" sz="2800" b="1" dirty="0">
                <a:solidFill>
                  <a:srgbClr val="63A537"/>
                </a:solidFill>
              </a:rPr>
            </a:br>
            <a:r>
              <a:rPr lang="es-ES_tradnl" sz="2800" dirty="0">
                <a:solidFill>
                  <a:srgbClr val="63A537"/>
                </a:solidFill>
              </a:rPr>
              <a:t>NC </a:t>
            </a:r>
            <a:r>
              <a:rPr lang="en-US" sz="2800" dirty="0">
                <a:solidFill>
                  <a:srgbClr val="63A537"/>
                </a:solidFill>
              </a:rPr>
              <a:t>–</a:t>
            </a:r>
            <a:r>
              <a:rPr lang="es-ES_tradnl" sz="2800" dirty="0">
                <a:solidFill>
                  <a:srgbClr val="63A537"/>
                </a:solidFill>
              </a:rPr>
              <a:t> </a:t>
            </a:r>
            <a:r>
              <a:rPr lang="es-ES_tradnl" sz="2800" dirty="0" err="1">
                <a:solidFill>
                  <a:srgbClr val="63A537"/>
                </a:solidFill>
              </a:rPr>
              <a:t>Coordination</a:t>
            </a:r>
            <a:r>
              <a:rPr lang="es-ES_tradnl" sz="2800" dirty="0">
                <a:solidFill>
                  <a:srgbClr val="63A537"/>
                </a:solidFill>
              </a:rPr>
              <a:t> </a:t>
            </a:r>
            <a:r>
              <a:rPr lang="es-ES_tradnl" sz="2800" dirty="0" err="1">
                <a:solidFill>
                  <a:srgbClr val="63A537"/>
                </a:solidFill>
              </a:rPr>
              <a:t>Team</a:t>
            </a:r>
            <a:endParaRPr lang="en-GB" sz="2800" dirty="0">
              <a:solidFill>
                <a:srgbClr val="63A537"/>
              </a:solidFill>
            </a:endParaRPr>
          </a:p>
        </p:txBody>
      </p:sp>
      <p:sp>
        <p:nvSpPr>
          <p:cNvPr id="18"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0" name="Content Placeholder 2">
            <a:extLst>
              <a:ext uri="{FF2B5EF4-FFF2-40B4-BE49-F238E27FC236}">
                <a16:creationId xmlns:a16="http://schemas.microsoft.com/office/drawing/2014/main"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2"/>
              </a:buClr>
              <a:buSzPct val="120000"/>
            </a:pPr>
            <a:r>
              <a:rPr lang="en-US" sz="1800" dirty="0">
                <a:solidFill>
                  <a:srgbClr val="606164"/>
                </a:solidFill>
                <a:latin typeface="Arial"/>
                <a:ea typeface="Arial"/>
                <a:cs typeface="Arial"/>
              </a:rPr>
              <a:t>Nutrition Cluster Coordinator (NCC)</a:t>
            </a:r>
          </a:p>
          <a:p>
            <a:pPr marL="285750" indent="-285750">
              <a:buClr>
                <a:schemeClr val="accent2"/>
              </a:buClr>
              <a:buSzPct val="120000"/>
            </a:pPr>
            <a:r>
              <a:rPr lang="en-US" sz="1800" dirty="0">
                <a:solidFill>
                  <a:srgbClr val="606164"/>
                </a:solidFill>
                <a:latin typeface="Arial"/>
                <a:ea typeface="Arial"/>
                <a:cs typeface="Arial"/>
              </a:rPr>
              <a:t>IMO</a:t>
            </a:r>
          </a:p>
          <a:p>
            <a:pPr marL="285750" indent="-285750">
              <a:buClr>
                <a:schemeClr val="accent2"/>
              </a:buClr>
              <a:buSzPct val="120000"/>
            </a:pPr>
            <a:r>
              <a:rPr lang="en-US" sz="1800" dirty="0">
                <a:solidFill>
                  <a:srgbClr val="606164"/>
                </a:solidFill>
                <a:latin typeface="Arial"/>
                <a:ea typeface="Arial"/>
                <a:cs typeface="Arial"/>
              </a:rPr>
              <a:t>Deputy</a:t>
            </a:r>
          </a:p>
        </p:txBody>
      </p:sp>
      <p:sp>
        <p:nvSpPr>
          <p:cNvPr id="15" name="TextBox 14">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6"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rgbClr val="FFFFFF"/>
                </a:solidFill>
                <a:latin typeface="Arial"/>
                <a:ea typeface="Arial"/>
                <a:cs typeface="Arial"/>
                <a:sym typeface="Arial"/>
              </a:rPr>
              <a:t>WHO’s WHO</a:t>
            </a:r>
            <a:br>
              <a:rPr lang="en-US" sz="3200"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of the Nutrition</a:t>
            </a:r>
            <a:br>
              <a:rPr lang="en-US" sz="3200" b="1"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Cluster</a:t>
            </a:r>
          </a:p>
        </p:txBody>
      </p:sp>
      <p:pic>
        <p:nvPicPr>
          <p:cNvPr id="17"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340302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p:cNvSpPr/>
          <p:nvPr/>
        </p:nvSpPr>
        <p:spPr>
          <a:xfrm>
            <a:off x="4469664" y="933252"/>
            <a:ext cx="6378864" cy="875111"/>
          </a:xfrm>
          <a:prstGeom prst="rect">
            <a:avLst/>
          </a:prstGeom>
        </p:spPr>
        <p:txBody>
          <a:bodyPr wrap="square" lIns="0" numCol="1">
            <a:spAutoFit/>
          </a:bodyPr>
          <a:lstStyle/>
          <a:p>
            <a:pPr>
              <a:lnSpc>
                <a:spcPct val="90000"/>
              </a:lnSpc>
            </a:pPr>
            <a:r>
              <a:rPr lang="en-GB" sz="2800" b="1" dirty="0">
                <a:solidFill>
                  <a:srgbClr val="63A537"/>
                </a:solidFill>
              </a:rPr>
              <a:t>3. National Level</a:t>
            </a:r>
            <a:br>
              <a:rPr lang="en-GB" sz="2800" b="1" dirty="0">
                <a:solidFill>
                  <a:srgbClr val="63A537"/>
                </a:solidFill>
              </a:rPr>
            </a:br>
            <a:r>
              <a:rPr lang="es-ES_tradnl" sz="2800" dirty="0">
                <a:solidFill>
                  <a:srgbClr val="63A537"/>
                </a:solidFill>
              </a:rPr>
              <a:t>Cluster Lead Agency: UNICEF</a:t>
            </a:r>
            <a:endParaRPr lang="en-GB" sz="2800" dirty="0">
              <a:solidFill>
                <a:srgbClr val="63A537"/>
              </a:solidFill>
            </a:endParaRPr>
          </a:p>
        </p:txBody>
      </p:sp>
      <p:sp>
        <p:nvSpPr>
          <p:cNvPr id="20"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9" name="Content Placeholder 2">
            <a:extLst>
              <a:ext uri="{FF2B5EF4-FFF2-40B4-BE49-F238E27FC236}">
                <a16:creationId xmlns:a16="http://schemas.microsoft.com/office/drawing/2014/main"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2"/>
              </a:buClr>
              <a:buSzPct val="120000"/>
            </a:pPr>
            <a:r>
              <a:rPr lang="en-US" sz="1800" dirty="0">
                <a:solidFill>
                  <a:schemeClr val="bg2">
                    <a:lumMod val="75000"/>
                  </a:schemeClr>
                </a:solidFill>
                <a:latin typeface="Arial"/>
                <a:ea typeface="Arial"/>
                <a:cs typeface="Arial"/>
              </a:rPr>
              <a:t>Defining the NC coordination team structure.</a:t>
            </a:r>
          </a:p>
          <a:p>
            <a:pPr marL="285750" indent="-285750">
              <a:buClr>
                <a:schemeClr val="accent2"/>
              </a:buClr>
              <a:buSzPct val="120000"/>
            </a:pPr>
            <a:r>
              <a:rPr lang="en-US" sz="1800" dirty="0">
                <a:solidFill>
                  <a:schemeClr val="bg2">
                    <a:lumMod val="75000"/>
                  </a:schemeClr>
                </a:solidFill>
                <a:latin typeface="Arial"/>
                <a:ea typeface="Arial"/>
                <a:cs typeface="Arial"/>
              </a:rPr>
              <a:t>Recruiting and managing NC-CT human resources.</a:t>
            </a:r>
          </a:p>
          <a:p>
            <a:pPr marL="285750" indent="-285750">
              <a:buClr>
                <a:schemeClr val="accent2"/>
              </a:buClr>
              <a:buSzPct val="120000"/>
            </a:pPr>
            <a:r>
              <a:rPr lang="en-US" sz="1800" dirty="0">
                <a:solidFill>
                  <a:schemeClr val="bg2">
                    <a:lumMod val="75000"/>
                  </a:schemeClr>
                </a:solidFill>
                <a:latin typeface="Arial"/>
                <a:ea typeface="Arial"/>
                <a:cs typeface="Arial"/>
              </a:rPr>
              <a:t>Administrative support for the NC-CT</a:t>
            </a:r>
          </a:p>
          <a:p>
            <a:pPr marL="285750" indent="-285750">
              <a:buClr>
                <a:schemeClr val="accent2"/>
              </a:buClr>
              <a:buSzPct val="120000"/>
            </a:pPr>
            <a:r>
              <a:rPr lang="en-US" sz="1800" dirty="0">
                <a:solidFill>
                  <a:schemeClr val="bg2">
                    <a:lumMod val="75000"/>
                  </a:schemeClr>
                </a:solidFill>
                <a:latin typeface="Arial"/>
                <a:ea typeface="Arial"/>
                <a:cs typeface="Arial"/>
              </a:rPr>
              <a:t>Provider of last resource</a:t>
            </a:r>
          </a:p>
          <a:p>
            <a:pPr marL="285750" indent="-285750">
              <a:buClr>
                <a:schemeClr val="accent2"/>
              </a:buClr>
              <a:buSzPct val="120000"/>
            </a:pPr>
            <a:r>
              <a:rPr lang="en-US" sz="1800" dirty="0">
                <a:solidFill>
                  <a:schemeClr val="bg2">
                    <a:lumMod val="75000"/>
                  </a:schemeClr>
                </a:solidFill>
                <a:latin typeface="Arial"/>
                <a:ea typeface="Arial"/>
                <a:cs typeface="Arial"/>
              </a:rPr>
              <a:t>…ensure that humanitarian actors build on local capacities and maintain appropriate links with Government and local authorities.</a:t>
            </a:r>
          </a:p>
        </p:txBody>
      </p:sp>
      <p:sp>
        <p:nvSpPr>
          <p:cNvPr id="14" name="TextBox 13">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3"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rgbClr val="FFFFFF"/>
                </a:solidFill>
                <a:latin typeface="Arial"/>
                <a:ea typeface="Arial"/>
                <a:cs typeface="Arial"/>
                <a:sym typeface="Arial"/>
              </a:rPr>
              <a:t>WHO’s WHO</a:t>
            </a:r>
            <a:br>
              <a:rPr lang="en-US" sz="3200"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of the Nutrition</a:t>
            </a:r>
            <a:br>
              <a:rPr lang="en-US" sz="3200" b="1"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Cluster</a:t>
            </a:r>
          </a:p>
        </p:txBody>
      </p:sp>
      <p:pic>
        <p:nvPicPr>
          <p:cNvPr id="16"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4061448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p:cNvSpPr/>
          <p:nvPr/>
        </p:nvSpPr>
        <p:spPr>
          <a:xfrm>
            <a:off x="4469664" y="933252"/>
            <a:ext cx="6378864" cy="875111"/>
          </a:xfrm>
          <a:prstGeom prst="rect">
            <a:avLst/>
          </a:prstGeom>
        </p:spPr>
        <p:txBody>
          <a:bodyPr wrap="square" lIns="0" numCol="1">
            <a:spAutoFit/>
          </a:bodyPr>
          <a:lstStyle/>
          <a:p>
            <a:pPr>
              <a:lnSpc>
                <a:spcPct val="90000"/>
              </a:lnSpc>
            </a:pPr>
            <a:r>
              <a:rPr lang="en-GB" sz="2800" b="1" dirty="0">
                <a:solidFill>
                  <a:schemeClr val="accent2"/>
                </a:solidFill>
              </a:rPr>
              <a:t>4. National Level</a:t>
            </a:r>
            <a:br>
              <a:rPr lang="en-GB" sz="2800" b="1" dirty="0">
                <a:solidFill>
                  <a:schemeClr val="accent2"/>
                </a:solidFill>
              </a:rPr>
            </a:br>
            <a:r>
              <a:rPr lang="en-US" sz="2800" dirty="0">
                <a:solidFill>
                  <a:schemeClr val="accent2"/>
                </a:solidFill>
              </a:rPr>
              <a:t>Strategic Advisory Group</a:t>
            </a:r>
          </a:p>
        </p:txBody>
      </p:sp>
      <p:sp>
        <p:nvSpPr>
          <p:cNvPr id="17"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9" name="Content Placeholder 2">
            <a:extLst>
              <a:ext uri="{FF2B5EF4-FFF2-40B4-BE49-F238E27FC236}">
                <a16:creationId xmlns:a16="http://schemas.microsoft.com/office/drawing/2014/main" id="{7701F313-0E2A-4C52-9511-3A387DDFDC1A}"/>
              </a:ext>
            </a:extLst>
          </p:cNvPr>
          <p:cNvSpPr txBox="1">
            <a:spLocks/>
          </p:cNvSpPr>
          <p:nvPr/>
        </p:nvSpPr>
        <p:spPr>
          <a:xfrm>
            <a:off x="4221824" y="2183613"/>
            <a:ext cx="7024026" cy="347106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2"/>
              </a:buClr>
              <a:buSzPct val="120000"/>
            </a:pPr>
            <a:r>
              <a:rPr lang="en-US" sz="1800" dirty="0">
                <a:solidFill>
                  <a:schemeClr val="bg2">
                    <a:lumMod val="75000"/>
                  </a:schemeClr>
                </a:solidFill>
                <a:latin typeface="Arial"/>
                <a:ea typeface="Arial"/>
                <a:cs typeface="Arial"/>
                <a:sym typeface="Arial"/>
              </a:rPr>
              <a:t>Technical Working Group, Taskforce…</a:t>
            </a:r>
          </a:p>
        </p:txBody>
      </p:sp>
      <p:sp>
        <p:nvSpPr>
          <p:cNvPr id="19" name="TextBox 18">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1"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rgbClr val="FFFFFF"/>
                </a:solidFill>
                <a:latin typeface="Arial"/>
                <a:ea typeface="Arial"/>
                <a:cs typeface="Arial"/>
                <a:sym typeface="Arial"/>
              </a:rPr>
              <a:t>WHO’s WHO</a:t>
            </a:r>
            <a:br>
              <a:rPr lang="en-US" sz="3200"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of the Nutrition</a:t>
            </a:r>
            <a:br>
              <a:rPr lang="en-US" sz="3200" b="1"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Cluster</a:t>
            </a:r>
          </a:p>
        </p:txBody>
      </p:sp>
      <p:pic>
        <p:nvPicPr>
          <p:cNvPr id="12"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2910771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angle 10"/>
          <p:cNvSpPr/>
          <p:nvPr/>
        </p:nvSpPr>
        <p:spPr>
          <a:xfrm>
            <a:off x="4469664" y="941186"/>
            <a:ext cx="6378864" cy="1262910"/>
          </a:xfrm>
          <a:prstGeom prst="rect">
            <a:avLst/>
          </a:prstGeom>
        </p:spPr>
        <p:txBody>
          <a:bodyPr wrap="square" lIns="0" numCol="1">
            <a:spAutoFit/>
          </a:bodyPr>
          <a:lstStyle/>
          <a:p>
            <a:pPr>
              <a:lnSpc>
                <a:spcPct val="90000"/>
              </a:lnSpc>
            </a:pPr>
            <a:r>
              <a:rPr lang="en-GB" sz="2800" b="1" dirty="0">
                <a:solidFill>
                  <a:schemeClr val="accent3"/>
                </a:solidFill>
              </a:rPr>
              <a:t>Sub-national Level</a:t>
            </a:r>
            <a:br>
              <a:rPr lang="en-GB" sz="2800" b="1" dirty="0">
                <a:solidFill>
                  <a:schemeClr val="accent3"/>
                </a:solidFill>
              </a:rPr>
            </a:br>
            <a:r>
              <a:rPr lang="en-US" sz="2800" dirty="0">
                <a:solidFill>
                  <a:schemeClr val="accent3"/>
                </a:solidFill>
              </a:rPr>
              <a:t>Coordination hubs (map preferably)</a:t>
            </a:r>
          </a:p>
          <a:p>
            <a:pPr>
              <a:lnSpc>
                <a:spcPct val="90000"/>
              </a:lnSpc>
            </a:pPr>
            <a:r>
              <a:rPr lang="en-US" sz="2800" dirty="0">
                <a:solidFill>
                  <a:schemeClr val="accent3"/>
                </a:solidFill>
              </a:rPr>
              <a:t>Nutrition Coordination team</a:t>
            </a:r>
          </a:p>
        </p:txBody>
      </p:sp>
      <p:sp>
        <p:nvSpPr>
          <p:cNvPr id="18"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2" name="Content Placeholder 2">
            <a:extLst>
              <a:ext uri="{FF2B5EF4-FFF2-40B4-BE49-F238E27FC236}">
                <a16:creationId xmlns:a16="http://schemas.microsoft.com/office/drawing/2014/main" id="{7701F313-0E2A-4C52-9511-3A387DDFDC1A}"/>
              </a:ext>
            </a:extLst>
          </p:cNvPr>
          <p:cNvSpPr txBox="1">
            <a:spLocks/>
          </p:cNvSpPr>
          <p:nvPr/>
        </p:nvSpPr>
        <p:spPr>
          <a:xfrm>
            <a:off x="4221824" y="2441575"/>
            <a:ext cx="7024026" cy="1693503"/>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3"/>
              </a:buClr>
              <a:buSzPct val="120000"/>
            </a:pPr>
            <a:r>
              <a:rPr lang="en-US" sz="1800" dirty="0">
                <a:solidFill>
                  <a:schemeClr val="bg2">
                    <a:lumMod val="75000"/>
                  </a:schemeClr>
                </a:solidFill>
                <a:latin typeface="Arial"/>
                <a:ea typeface="Arial"/>
                <a:cs typeface="Arial"/>
                <a:sym typeface="Arial"/>
              </a:rPr>
              <a:t>Nutrition Cluster Coordinator</a:t>
            </a:r>
          </a:p>
          <a:p>
            <a:pPr marL="285750" indent="-285750">
              <a:buClr>
                <a:schemeClr val="accent3"/>
              </a:buClr>
              <a:buSzPct val="120000"/>
            </a:pPr>
            <a:r>
              <a:rPr lang="en-US" sz="1800" dirty="0">
                <a:solidFill>
                  <a:schemeClr val="bg2">
                    <a:lumMod val="75000"/>
                  </a:schemeClr>
                </a:solidFill>
                <a:latin typeface="Arial"/>
                <a:ea typeface="Arial"/>
                <a:cs typeface="Arial"/>
                <a:sym typeface="Arial"/>
              </a:rPr>
              <a:t>IMO</a:t>
            </a:r>
          </a:p>
          <a:p>
            <a:pPr marL="285750" indent="-285750">
              <a:buClr>
                <a:schemeClr val="accent3"/>
              </a:buClr>
              <a:buSzPct val="120000"/>
            </a:pPr>
            <a:r>
              <a:rPr lang="en-US" sz="1800" dirty="0">
                <a:solidFill>
                  <a:schemeClr val="bg2">
                    <a:lumMod val="75000"/>
                  </a:schemeClr>
                </a:solidFill>
                <a:latin typeface="Arial"/>
                <a:ea typeface="Arial"/>
                <a:cs typeface="Arial"/>
                <a:sym typeface="Arial"/>
              </a:rPr>
              <a:t>…</a:t>
            </a:r>
          </a:p>
        </p:txBody>
      </p:sp>
      <p:sp>
        <p:nvSpPr>
          <p:cNvPr id="15" name="TextBox 14">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0"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rgbClr val="FFFFFF"/>
                </a:solidFill>
                <a:latin typeface="Arial"/>
                <a:ea typeface="Arial"/>
                <a:cs typeface="Arial"/>
                <a:sym typeface="Arial"/>
              </a:rPr>
              <a:t>WHO’s WHO</a:t>
            </a:r>
            <a:br>
              <a:rPr lang="en-US" sz="3200"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of the Nutrition</a:t>
            </a:r>
            <a:br>
              <a:rPr lang="en-US" sz="3200" b="1"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Cluster</a:t>
            </a:r>
          </a:p>
        </p:txBody>
      </p:sp>
      <p:pic>
        <p:nvPicPr>
          <p:cNvPr id="16"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138005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1" y="-30834"/>
            <a:ext cx="12204698" cy="6901534"/>
          </a:xfrm>
          <a:prstGeom prst="rect">
            <a:avLst/>
          </a:prstGeom>
          <a:solidFill>
            <a:srgbClr val="95C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50000"/>
                </a:schemeClr>
              </a:solidFill>
            </a:endParaRPr>
          </a:p>
        </p:txBody>
      </p:sp>
      <p:sp>
        <p:nvSpPr>
          <p:cNvPr id="3" name="Content Placeholder 2">
            <a:extLst>
              <a:ext uri="{FF2B5EF4-FFF2-40B4-BE49-F238E27FC236}">
                <a16:creationId xmlns:a16="http://schemas.microsoft.com/office/drawing/2014/main" id="{7701F313-0E2A-4C52-9511-3A387DDFDC1A}"/>
              </a:ext>
            </a:extLst>
          </p:cNvPr>
          <p:cNvSpPr>
            <a:spLocks noGrp="1"/>
          </p:cNvSpPr>
          <p:nvPr>
            <p:ph idx="1"/>
          </p:nvPr>
        </p:nvSpPr>
        <p:spPr>
          <a:xfrm>
            <a:off x="635919" y="2815605"/>
            <a:ext cx="5783931" cy="2031791"/>
          </a:xfrm>
        </p:spPr>
        <p:txBody>
          <a:bodyPr lIns="0">
            <a:noAutofit/>
          </a:bodyPr>
          <a:lstStyle/>
          <a:p>
            <a:pPr marL="177800" indent="-177800">
              <a:lnSpc>
                <a:spcPct val="120000"/>
              </a:lnSpc>
              <a:buClrTx/>
              <a:buSzPct val="100000"/>
            </a:pPr>
            <a:r>
              <a:rPr lang="en-GB" sz="1400" dirty="0">
                <a:solidFill>
                  <a:srgbClr val="FFFFFF"/>
                </a:solidFill>
                <a:latin typeface="Arial"/>
                <a:cs typeface="Arial"/>
              </a:rPr>
              <a:t>https://www.nutritioncluster.net/</a:t>
            </a:r>
          </a:p>
          <a:p>
            <a:pPr marL="177800" indent="-177800">
              <a:lnSpc>
                <a:spcPct val="120000"/>
              </a:lnSpc>
              <a:buClrTx/>
              <a:buSzPct val="100000"/>
            </a:pPr>
            <a:r>
              <a:rPr lang="en-GB" sz="1400" dirty="0">
                <a:solidFill>
                  <a:srgbClr val="FFFFFF"/>
                </a:solidFill>
                <a:latin typeface="Arial"/>
                <a:cs typeface="Arial"/>
              </a:rPr>
              <a:t>https://www.humanitarianresponse.info/</a:t>
            </a:r>
            <a:endParaRPr lang="en-GB" sz="1400" noProof="0" dirty="0">
              <a:solidFill>
                <a:srgbClr val="FFFFFF"/>
              </a:solidFill>
              <a:latin typeface="Arial"/>
              <a:cs typeface="Arial"/>
            </a:endParaRPr>
          </a:p>
          <a:p>
            <a:pPr marL="177800" indent="-177800">
              <a:lnSpc>
                <a:spcPct val="120000"/>
              </a:lnSpc>
              <a:buClrTx/>
              <a:buSzPct val="100000"/>
            </a:pPr>
            <a:r>
              <a:rPr lang="en-GB" sz="1400" u="sng" dirty="0">
                <a:solidFill>
                  <a:srgbClr val="FFFFFF"/>
                </a:solidFill>
                <a:latin typeface="Arial"/>
                <a:cs typeface="Arial"/>
              </a:rPr>
              <a:t>IASC. (2015). </a:t>
            </a:r>
            <a:r>
              <a:rPr lang="en-GB" sz="1400" i="1" u="sng" dirty="0">
                <a:solidFill>
                  <a:srgbClr val="FFFFFF"/>
                </a:solidFill>
                <a:latin typeface="Arial"/>
                <a:cs typeface="Arial"/>
              </a:rPr>
              <a:t>Cluster Coordination Reference Module</a:t>
            </a:r>
            <a:r>
              <a:rPr lang="en-GB" sz="1400" u="sng" dirty="0">
                <a:solidFill>
                  <a:srgbClr val="FFFFFF"/>
                </a:solidFill>
                <a:latin typeface="Arial"/>
                <a:cs typeface="Arial"/>
              </a:rPr>
              <a:t>.</a:t>
            </a:r>
          </a:p>
          <a:p>
            <a:pPr marL="177800" indent="-177800">
              <a:lnSpc>
                <a:spcPct val="120000"/>
              </a:lnSpc>
              <a:buClrTx/>
              <a:buSzPct val="100000"/>
            </a:pPr>
            <a:r>
              <a:rPr lang="en-GB" sz="1400" u="sng" dirty="0">
                <a:solidFill>
                  <a:srgbClr val="FFFFFF"/>
                </a:solidFill>
                <a:latin typeface="Arial"/>
                <a:cs typeface="Arial"/>
              </a:rPr>
              <a:t>UNICEF. (2015). </a:t>
            </a:r>
            <a:r>
              <a:rPr lang="en-GB" sz="1400" i="1" u="sng" dirty="0">
                <a:solidFill>
                  <a:srgbClr val="FFFFFF"/>
                </a:solidFill>
                <a:latin typeface="Arial"/>
                <a:cs typeface="Arial"/>
              </a:rPr>
              <a:t>Cluster Coordination Guidance for Country Offices</a:t>
            </a:r>
          </a:p>
          <a:p>
            <a:pPr marL="177800" indent="-177800">
              <a:lnSpc>
                <a:spcPct val="120000"/>
              </a:lnSpc>
              <a:buClrTx/>
              <a:buSzPct val="100000"/>
            </a:pPr>
            <a:r>
              <a:rPr lang="en-GB" sz="1400" i="1" u="sng" noProof="0" dirty="0">
                <a:solidFill>
                  <a:srgbClr val="FFFFFF"/>
                </a:solidFill>
                <a:highlight>
                  <a:srgbClr val="FFFF00"/>
                </a:highlight>
                <a:latin typeface="Arial"/>
                <a:cs typeface="Arial"/>
              </a:rPr>
              <a:t>Add more national cluster resources</a:t>
            </a:r>
            <a:endParaRPr lang="en-GB" sz="1400" noProof="0" dirty="0">
              <a:solidFill>
                <a:srgbClr val="FFFFFF"/>
              </a:solidFill>
              <a:highlight>
                <a:srgbClr val="FFFF00"/>
              </a:highlight>
              <a:latin typeface="Arial"/>
              <a:cs typeface="Arial"/>
            </a:endParaRPr>
          </a:p>
        </p:txBody>
      </p:sp>
      <p:sp>
        <p:nvSpPr>
          <p:cNvPr id="21" name="Google Shape;307;p35"/>
          <p:cNvSpPr txBox="1">
            <a:spLocks/>
          </p:cNvSpPr>
          <p:nvPr/>
        </p:nvSpPr>
        <p:spPr>
          <a:xfrm>
            <a:off x="622137" y="1338178"/>
            <a:ext cx="3852862" cy="876746"/>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4500" dirty="0">
                <a:solidFill>
                  <a:schemeClr val="bg1"/>
                </a:solidFill>
                <a:latin typeface="Arial"/>
                <a:ea typeface="Arial"/>
                <a:cs typeface="Arial"/>
                <a:sym typeface="Arial"/>
              </a:rPr>
              <a:t>Want to know</a:t>
            </a:r>
            <a:br>
              <a:rPr lang="fr-FR" sz="4500" dirty="0">
                <a:solidFill>
                  <a:schemeClr val="bg1"/>
                </a:solidFill>
                <a:latin typeface="Arial"/>
                <a:ea typeface="Arial"/>
                <a:cs typeface="Arial"/>
                <a:sym typeface="Arial"/>
              </a:rPr>
            </a:br>
            <a:r>
              <a:rPr lang="fr-FR" sz="4500" b="1" dirty="0">
                <a:solidFill>
                  <a:schemeClr val="bg1"/>
                </a:solidFill>
                <a:latin typeface="Arial"/>
                <a:ea typeface="Arial"/>
                <a:cs typeface="Arial"/>
                <a:sym typeface="Arial"/>
              </a:rPr>
              <a:t>more?</a:t>
            </a:r>
          </a:p>
        </p:txBody>
      </p:sp>
      <p:pic>
        <p:nvPicPr>
          <p:cNvPr id="2" name="Picture 1" descr="UN051588.png"/>
          <p:cNvPicPr>
            <a:picLocks noChangeAspect="1"/>
          </p:cNvPicPr>
          <p:nvPr/>
        </p:nvPicPr>
        <p:blipFill rotWithShape="1">
          <a:blip r:embed="rId2">
            <a:extLst>
              <a:ext uri="{28A0092B-C50C-407E-A947-70E740481C1C}">
                <a14:useLocalDpi xmlns:a14="http://schemas.microsoft.com/office/drawing/2010/main" val="0"/>
              </a:ext>
            </a:extLst>
          </a:blip>
          <a:srcRect l="31930" t="-940" b="8374"/>
          <a:stretch/>
        </p:blipFill>
        <p:spPr>
          <a:xfrm>
            <a:off x="4464050" y="-101598"/>
            <a:ext cx="7754811" cy="6972298"/>
          </a:xfrm>
          <a:prstGeom prst="rect">
            <a:avLst/>
          </a:prstGeom>
        </p:spPr>
      </p:pic>
      <p:sp>
        <p:nvSpPr>
          <p:cNvPr id="11" name="Rectangle 10"/>
          <p:cNvSpPr/>
          <p:nvPr/>
        </p:nvSpPr>
        <p:spPr>
          <a:xfrm rot="16200000">
            <a:off x="11182770" y="5778437"/>
            <a:ext cx="1454244" cy="200055"/>
          </a:xfrm>
          <a:prstGeom prst="rect">
            <a:avLst/>
          </a:prstGeom>
        </p:spPr>
        <p:txBody>
          <a:bodyPr wrap="none">
            <a:spAutoFit/>
          </a:bodyPr>
          <a:lstStyle/>
          <a:p>
            <a:r>
              <a:rPr lang="de-DE" sz="700" b="1" dirty="0">
                <a:solidFill>
                  <a:srgbClr val="FFFFFF"/>
                </a:solidFill>
              </a:rPr>
              <a:t>© UNICEF/UN0311097/</a:t>
            </a:r>
            <a:r>
              <a:rPr lang="de-DE" sz="700" b="1" dirty="0" err="1">
                <a:solidFill>
                  <a:srgbClr val="FFFFFF"/>
                </a:solidFill>
              </a:rPr>
              <a:t>Verweij</a:t>
            </a:r>
            <a:endParaRPr lang="en-US" sz="700" b="1" dirty="0">
              <a:solidFill>
                <a:srgbClr val="FFFFFF"/>
              </a:solidFill>
            </a:endParaRPr>
          </a:p>
        </p:txBody>
      </p:sp>
      <p:pic>
        <p:nvPicPr>
          <p:cNvPr id="8" name="Google Shape;177;p26"/>
          <p:cNvPicPr preferRelativeResize="0"/>
          <p:nvPr/>
        </p:nvPicPr>
        <p:blipFill>
          <a:blip r:embed="rId3">
            <a:alphaModFix/>
          </a:blip>
          <a:stretch>
            <a:fillRect/>
          </a:stretch>
        </p:blipFill>
        <p:spPr>
          <a:xfrm>
            <a:off x="629433" y="5822950"/>
            <a:ext cx="1967879" cy="748850"/>
          </a:xfrm>
          <a:prstGeom prst="rect">
            <a:avLst/>
          </a:prstGeom>
          <a:noFill/>
          <a:ln>
            <a:noFill/>
          </a:ln>
        </p:spPr>
      </p:pic>
    </p:spTree>
    <p:extLst>
      <p:ext uri="{BB962C8B-B14F-4D97-AF65-F5344CB8AC3E}">
        <p14:creationId xmlns:p14="http://schemas.microsoft.com/office/powerpoint/2010/main" val="426234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txBox="1">
            <a:spLocks noGrp="1"/>
          </p:cNvSpPr>
          <p:nvPr>
            <p:ph type="title" idx="4294967295"/>
          </p:nvPr>
        </p:nvSpPr>
        <p:spPr>
          <a:xfrm>
            <a:off x="630000" y="669205"/>
            <a:ext cx="263887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lt1"/>
                </a:solidFill>
                <a:latin typeface="Arial"/>
                <a:ea typeface="Arial"/>
                <a:cs typeface="Arial"/>
                <a:sym typeface="Arial"/>
              </a:rPr>
              <a:t>Cluster</a:t>
            </a:r>
            <a:endParaRPr sz="3200" dirty="0">
              <a:solidFill>
                <a:schemeClr val="lt1"/>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lt1"/>
                </a:solidFill>
                <a:latin typeface="Arial"/>
                <a:ea typeface="Arial"/>
                <a:cs typeface="Arial"/>
                <a:sym typeface="Arial"/>
              </a:rPr>
              <a:t>activation</a:t>
            </a:r>
            <a:endParaRPr sz="3200" b="1" dirty="0">
              <a:solidFill>
                <a:schemeClr val="lt1"/>
              </a:solidFill>
              <a:latin typeface="Arial"/>
              <a:ea typeface="Arial"/>
              <a:cs typeface="Arial"/>
              <a:sym typeface="Arial"/>
            </a:endParaRPr>
          </a:p>
        </p:txBody>
      </p:sp>
      <p:sp>
        <p:nvSpPr>
          <p:cNvPr id="17" name="Google Shape;198;p28"/>
          <p:cNvSpPr txBox="1">
            <a:spLocks/>
          </p:cNvSpPr>
          <p:nvPr/>
        </p:nvSpPr>
        <p:spPr>
          <a:xfrm>
            <a:off x="4214648" y="1961700"/>
            <a:ext cx="7036800" cy="34641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lnSpc>
                <a:spcPct val="100000"/>
              </a:lnSpc>
              <a:buClr>
                <a:schemeClr val="accent1"/>
              </a:buClr>
              <a:buSzPct val="120000"/>
            </a:pPr>
            <a:r>
              <a:rPr lang="en-US" sz="2000" b="1" dirty="0">
                <a:solidFill>
                  <a:schemeClr val="bg2">
                    <a:lumMod val="75000"/>
                  </a:schemeClr>
                </a:solidFill>
                <a:latin typeface="Arial"/>
                <a:ea typeface="Arial"/>
                <a:cs typeface="Arial"/>
                <a:sym typeface="Arial"/>
              </a:rPr>
              <a:t>Response and coordination gaps</a:t>
            </a:r>
            <a:r>
              <a:rPr lang="en-US" sz="2000" dirty="0">
                <a:solidFill>
                  <a:schemeClr val="bg2">
                    <a:lumMod val="75000"/>
                  </a:schemeClr>
                </a:solidFill>
                <a:latin typeface="Arial"/>
                <a:ea typeface="Arial"/>
                <a:cs typeface="Arial"/>
                <a:sym typeface="Arial"/>
              </a:rPr>
              <a:t> exist due to a sharp deterioration or significant change in the humanitarian situation.</a:t>
            </a:r>
            <a:br>
              <a:rPr lang="en-US" sz="2000" dirty="0">
                <a:solidFill>
                  <a:schemeClr val="bg2">
                    <a:lumMod val="75000"/>
                  </a:schemeClr>
                </a:solidFill>
                <a:latin typeface="Arial"/>
                <a:ea typeface="Arial"/>
                <a:cs typeface="Arial"/>
                <a:sym typeface="Arial"/>
              </a:rPr>
            </a:br>
            <a:endParaRPr lang="en-US" sz="2000" b="1" dirty="0">
              <a:solidFill>
                <a:schemeClr val="bg2">
                  <a:lumMod val="75000"/>
                </a:schemeClr>
              </a:solidFill>
              <a:latin typeface="Arial"/>
              <a:ea typeface="Arial"/>
              <a:cs typeface="Arial"/>
              <a:sym typeface="Arial"/>
            </a:endParaRPr>
          </a:p>
          <a:p>
            <a:pPr marL="266700" indent="-266700">
              <a:lnSpc>
                <a:spcPct val="100000"/>
              </a:lnSpc>
              <a:buClr>
                <a:schemeClr val="accent2"/>
              </a:buClr>
              <a:buSzPct val="120000"/>
            </a:pPr>
            <a:r>
              <a:rPr lang="en-US" sz="2000" b="1" dirty="0">
                <a:solidFill>
                  <a:schemeClr val="bg2">
                    <a:lumMod val="75000"/>
                  </a:schemeClr>
                </a:solidFill>
                <a:latin typeface="Arial"/>
                <a:ea typeface="Arial"/>
                <a:cs typeface="Arial"/>
                <a:sym typeface="Arial"/>
              </a:rPr>
              <a:t>Existing national response or coordination capacity </a:t>
            </a:r>
            <a:r>
              <a:rPr lang="en-US" sz="2000" dirty="0">
                <a:solidFill>
                  <a:schemeClr val="bg2">
                    <a:lumMod val="75000"/>
                  </a:schemeClr>
                </a:solidFill>
                <a:latin typeface="Arial"/>
                <a:ea typeface="Arial"/>
                <a:cs typeface="Arial"/>
                <a:sym typeface="Arial"/>
              </a:rPr>
              <a:t>is unable to meet needs in a manner that respects humanitarian principles.</a:t>
            </a:r>
            <a:br>
              <a:rPr lang="en-US" sz="2000" dirty="0">
                <a:solidFill>
                  <a:schemeClr val="bg2">
                    <a:lumMod val="75000"/>
                  </a:schemeClr>
                </a:solidFill>
                <a:latin typeface="Arial"/>
                <a:ea typeface="Arial"/>
                <a:cs typeface="Arial"/>
                <a:sym typeface="Arial"/>
              </a:rPr>
            </a:br>
            <a:endParaRPr lang="en-US" sz="2000" dirty="0">
              <a:solidFill>
                <a:schemeClr val="bg2">
                  <a:lumMod val="75000"/>
                </a:schemeClr>
              </a:solidFill>
              <a:latin typeface="Arial"/>
              <a:ea typeface="Arial"/>
              <a:cs typeface="Arial"/>
              <a:sym typeface="Arial"/>
            </a:endParaRPr>
          </a:p>
          <a:p>
            <a:pPr marL="266700" indent="-266700">
              <a:lnSpc>
                <a:spcPct val="100000"/>
              </a:lnSpc>
              <a:buClr>
                <a:schemeClr val="accent3"/>
              </a:buClr>
              <a:buSzPct val="120000"/>
            </a:pPr>
            <a:r>
              <a:rPr lang="en-US" sz="2000" b="1" dirty="0">
                <a:solidFill>
                  <a:schemeClr val="bg2">
                    <a:lumMod val="75000"/>
                  </a:schemeClr>
                </a:solidFill>
                <a:latin typeface="Arial"/>
                <a:ea typeface="Arial"/>
                <a:cs typeface="Arial"/>
                <a:sym typeface="Arial"/>
              </a:rPr>
              <a:t>Interdependence of Health WASH </a:t>
            </a:r>
            <a:r>
              <a:rPr lang="en-US" sz="2000" dirty="0">
                <a:solidFill>
                  <a:schemeClr val="bg2">
                    <a:lumMod val="75000"/>
                  </a:schemeClr>
                </a:solidFill>
                <a:latin typeface="Arial"/>
                <a:ea typeface="Arial"/>
                <a:cs typeface="Arial"/>
                <a:sym typeface="Arial"/>
              </a:rPr>
              <a:t>Food Security and Nutrition responses.</a:t>
            </a:r>
          </a:p>
        </p:txBody>
      </p:sp>
      <p:sp>
        <p:nvSpPr>
          <p:cNvPr id="25" name="TextBox 24"/>
          <p:cNvSpPr txBox="1"/>
          <p:nvPr/>
        </p:nvSpPr>
        <p:spPr>
          <a:xfrm>
            <a:off x="4467295" y="937371"/>
            <a:ext cx="2794650" cy="487313"/>
          </a:xfrm>
          <a:prstGeom prst="rect">
            <a:avLst/>
          </a:prstGeom>
          <a:noFill/>
        </p:spPr>
        <p:txBody>
          <a:bodyPr wrap="square" lIns="0" rtlCol="0" anchor="t">
            <a:spAutoFit/>
          </a:bodyPr>
          <a:lstStyle/>
          <a:p>
            <a:pPr lvl="0">
              <a:lnSpc>
                <a:spcPct val="90000"/>
              </a:lnSpc>
            </a:pPr>
            <a:r>
              <a:rPr lang="it-IT" sz="2800" b="1" dirty="0">
                <a:solidFill>
                  <a:schemeClr val="accent1"/>
                </a:solidFill>
              </a:rPr>
              <a:t>Criteria</a:t>
            </a:r>
            <a:endParaRPr lang="it-IT" sz="2800" b="1" dirty="0">
              <a:solidFill>
                <a:schemeClr val="accent1"/>
              </a:solidFill>
              <a:latin typeface="Calibri"/>
              <a:ea typeface="Calibri"/>
              <a:cs typeface="Calibri"/>
              <a:sym typeface="Calibri"/>
            </a:endParaRPr>
          </a:p>
        </p:txBody>
      </p:sp>
      <p:cxnSp>
        <p:nvCxnSpPr>
          <p:cNvPr id="28" name="Google Shape;209;p28"/>
          <p:cNvCxnSpPr/>
          <p:nvPr/>
        </p:nvCxnSpPr>
        <p:spPr>
          <a:xfrm>
            <a:off x="4479925" y="3174464"/>
            <a:ext cx="7712075" cy="0"/>
          </a:xfrm>
          <a:prstGeom prst="straightConnector1">
            <a:avLst/>
          </a:prstGeom>
          <a:noFill/>
          <a:ln w="19050" cap="flat" cmpd="sng">
            <a:solidFill>
              <a:schemeClr val="accent1"/>
            </a:solidFill>
            <a:prstDash val="solid"/>
            <a:round/>
            <a:headEnd type="none" w="med" len="med"/>
            <a:tailEnd type="none" w="med" len="med"/>
          </a:ln>
        </p:spPr>
      </p:cxnSp>
      <p:cxnSp>
        <p:nvCxnSpPr>
          <p:cNvPr id="29" name="Google Shape;209;p28"/>
          <p:cNvCxnSpPr/>
          <p:nvPr/>
        </p:nvCxnSpPr>
        <p:spPr>
          <a:xfrm>
            <a:off x="4479925" y="4547036"/>
            <a:ext cx="7712075" cy="0"/>
          </a:xfrm>
          <a:prstGeom prst="straightConnector1">
            <a:avLst/>
          </a:prstGeom>
          <a:noFill/>
          <a:ln w="19050" cap="flat" cmpd="sng">
            <a:solidFill>
              <a:schemeClr val="accent2"/>
            </a:solidFill>
            <a:prstDash val="solid"/>
            <a:round/>
            <a:headEnd type="none" w="med" len="med"/>
            <a:tailEnd type="none" w="med" len="med"/>
          </a:ln>
        </p:spPr>
      </p:cxnSp>
      <p:cxnSp>
        <p:nvCxnSpPr>
          <p:cNvPr id="30" name="Google Shape;209;p28"/>
          <p:cNvCxnSpPr/>
          <p:nvPr/>
        </p:nvCxnSpPr>
        <p:spPr>
          <a:xfrm>
            <a:off x="4479925" y="5632450"/>
            <a:ext cx="7712075" cy="0"/>
          </a:xfrm>
          <a:prstGeom prst="straightConnector1">
            <a:avLst/>
          </a:prstGeom>
          <a:noFill/>
          <a:ln w="19050" cap="flat" cmpd="sng">
            <a:solidFill>
              <a:schemeClr val="accent3"/>
            </a:solidFill>
            <a:prstDash val="solid"/>
            <a:round/>
            <a:headEnd type="none" w="med" len="med"/>
            <a:tailEnd type="none" w="med" len="med"/>
          </a:ln>
        </p:spPr>
      </p:cxnSp>
      <p:sp>
        <p:nvSpPr>
          <p:cNvPr id="44"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12"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28323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9" name="Google Shape;209;p28"/>
          <p:cNvCxnSpPr/>
          <p:nvPr/>
        </p:nvCxnSpPr>
        <p:spPr>
          <a:xfrm>
            <a:off x="4473575" y="4592638"/>
            <a:ext cx="7718325" cy="0"/>
          </a:xfrm>
          <a:prstGeom prst="straightConnector1">
            <a:avLst/>
          </a:prstGeom>
          <a:noFill/>
          <a:ln w="19050" cap="flat" cmpd="sng">
            <a:solidFill>
              <a:schemeClr val="accent3"/>
            </a:solidFill>
            <a:prstDash val="solid"/>
            <a:round/>
            <a:headEnd type="none" w="med" len="med"/>
            <a:tailEnd type="none" w="med" len="med"/>
          </a:ln>
        </p:spPr>
      </p:cxnSp>
      <p:sp>
        <p:nvSpPr>
          <p:cNvPr id="17" name="Google Shape;198;p28"/>
          <p:cNvSpPr txBox="1">
            <a:spLocks/>
          </p:cNvSpPr>
          <p:nvPr/>
        </p:nvSpPr>
        <p:spPr>
          <a:xfrm>
            <a:off x="4206181" y="1974400"/>
            <a:ext cx="7036800" cy="224807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71463" indent="-271463">
              <a:lnSpc>
                <a:spcPct val="100000"/>
              </a:lnSpc>
              <a:buClr>
                <a:schemeClr val="accent3"/>
              </a:buClr>
              <a:buSzPct val="120000"/>
            </a:pPr>
            <a:r>
              <a:rPr lang="en-US" sz="2000" b="1" dirty="0">
                <a:solidFill>
                  <a:srgbClr val="606164"/>
                </a:solidFill>
                <a:latin typeface="Arial"/>
                <a:ea typeface="Arial"/>
                <a:cs typeface="Arial"/>
                <a:sym typeface="Arial"/>
              </a:rPr>
              <a:t>The procedure for activating </a:t>
            </a:r>
            <a:r>
              <a:rPr lang="en-US" sz="2000" dirty="0">
                <a:solidFill>
                  <a:srgbClr val="606164"/>
                </a:solidFill>
                <a:latin typeface="Arial"/>
                <a:ea typeface="Arial"/>
                <a:cs typeface="Arial"/>
                <a:sym typeface="Arial"/>
              </a:rPr>
              <a:t>one or more clusters includes consultation between the Resident/Humanitarian Coordinator and the Humanitarian Country Team, and then correspondence with the Emergency Relief Coordinator on the rationale for each cluster and the selection of cluster lead agencies based on coordination and response capacity.</a:t>
            </a:r>
          </a:p>
        </p:txBody>
      </p:sp>
      <p:sp>
        <p:nvSpPr>
          <p:cNvPr id="2" name="TextBox 1"/>
          <p:cNvSpPr txBox="1"/>
          <p:nvPr/>
        </p:nvSpPr>
        <p:spPr>
          <a:xfrm>
            <a:off x="4471025" y="932808"/>
            <a:ext cx="2540591" cy="487313"/>
          </a:xfrm>
          <a:prstGeom prst="rect">
            <a:avLst/>
          </a:prstGeom>
          <a:noFill/>
        </p:spPr>
        <p:txBody>
          <a:bodyPr wrap="square" lIns="0" rtlCol="0">
            <a:spAutoFit/>
          </a:bodyPr>
          <a:lstStyle/>
          <a:p>
            <a:pPr lvl="0">
              <a:lnSpc>
                <a:spcPct val="90000"/>
              </a:lnSpc>
            </a:pPr>
            <a:r>
              <a:rPr lang="it-IT" sz="2800" b="1" dirty="0">
                <a:solidFill>
                  <a:schemeClr val="accent3"/>
                </a:solidFill>
              </a:rPr>
              <a:t>Procedure</a:t>
            </a:r>
            <a:endParaRPr lang="it-IT" sz="2800" b="1" dirty="0">
              <a:solidFill>
                <a:schemeClr val="accent3"/>
              </a:solidFill>
              <a:latin typeface="Calibri"/>
              <a:ea typeface="Calibri"/>
              <a:cs typeface="Calibri"/>
              <a:sym typeface="Calibri"/>
            </a:endParaRPr>
          </a:p>
        </p:txBody>
      </p:sp>
      <p:sp>
        <p:nvSpPr>
          <p:cNvPr id="16" name="Google Shape;206;p28"/>
          <p:cNvSpPr txBox="1">
            <a:spLocks/>
          </p:cNvSpPr>
          <p:nvPr/>
        </p:nvSpPr>
        <p:spPr>
          <a:xfrm>
            <a:off x="630000" y="669205"/>
            <a:ext cx="263887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chemeClr val="lt1"/>
                </a:solidFill>
                <a:latin typeface="Arial"/>
                <a:ea typeface="Arial"/>
                <a:cs typeface="Arial"/>
                <a:sym typeface="Arial"/>
              </a:rPr>
              <a:t>Cluster</a:t>
            </a:r>
          </a:p>
          <a:p>
            <a:pPr>
              <a:lnSpc>
                <a:spcPct val="80000"/>
              </a:lnSpc>
              <a:buSzPts val="3200"/>
            </a:pPr>
            <a:r>
              <a:rPr lang="en-US" sz="3200" b="1" dirty="0">
                <a:solidFill>
                  <a:schemeClr val="lt1"/>
                </a:solidFill>
                <a:latin typeface="Arial"/>
                <a:ea typeface="Arial"/>
                <a:cs typeface="Arial"/>
                <a:sym typeface="Arial"/>
              </a:rPr>
              <a:t>activation</a:t>
            </a:r>
          </a:p>
        </p:txBody>
      </p:sp>
      <p:sp>
        <p:nvSpPr>
          <p:cNvPr id="25"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9"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393148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4484757" y="929692"/>
            <a:ext cx="5984461" cy="1262910"/>
          </a:xfrm>
          <a:prstGeom prst="rect">
            <a:avLst/>
          </a:prstGeom>
          <a:noFill/>
        </p:spPr>
        <p:txBody>
          <a:bodyPr wrap="square" lIns="0" rtlCol="0">
            <a:spAutoFit/>
          </a:bodyPr>
          <a:lstStyle/>
          <a:p>
            <a:pPr lvl="0">
              <a:lnSpc>
                <a:spcPct val="90000"/>
              </a:lnSpc>
            </a:pPr>
            <a:r>
              <a:rPr lang="is-IS" sz="2800" b="1" dirty="0">
                <a:solidFill>
                  <a:schemeClr val="accent5"/>
                </a:solidFill>
              </a:rPr>
              <a:t>…</a:t>
            </a:r>
            <a:r>
              <a:rPr lang="en-US" sz="2800" b="1" dirty="0">
                <a:solidFill>
                  <a:schemeClr val="accent5"/>
                </a:solidFill>
              </a:rPr>
              <a:t>when at least one of the conditions that led to its activation is no longer present:</a:t>
            </a:r>
          </a:p>
        </p:txBody>
      </p:sp>
      <p:sp>
        <p:nvSpPr>
          <p:cNvPr id="3" name="TextBox 2"/>
          <p:cNvSpPr txBox="1"/>
          <p:nvPr/>
        </p:nvSpPr>
        <p:spPr>
          <a:xfrm>
            <a:off x="4201948" y="2743200"/>
            <a:ext cx="7023100" cy="2811026"/>
          </a:xfrm>
          <a:prstGeom prst="rect">
            <a:avLst/>
          </a:prstGeom>
          <a:noFill/>
        </p:spPr>
        <p:txBody>
          <a:bodyPr wrap="square" lIns="0" rtlCol="0">
            <a:spAutoFit/>
          </a:bodyPr>
          <a:lstStyle/>
          <a:p>
            <a:pPr marL="266700" lvl="0" indent="-266700">
              <a:spcBef>
                <a:spcPts val="1000"/>
              </a:spcBef>
              <a:buClr>
                <a:schemeClr val="accent5"/>
              </a:buClr>
              <a:buFont typeface="Arial"/>
              <a:buChar char="•"/>
            </a:pPr>
            <a:r>
              <a:rPr lang="en-US" sz="2000" b="1" dirty="0">
                <a:solidFill>
                  <a:srgbClr val="606164"/>
                </a:solidFill>
              </a:rPr>
              <a:t>The humanitarian situation improves, </a:t>
            </a:r>
            <a:r>
              <a:rPr lang="en-US" sz="2000" dirty="0">
                <a:solidFill>
                  <a:srgbClr val="606164"/>
                </a:solidFill>
              </a:rPr>
              <a:t>significantly reducing humanitarian needs and therefore the associated response and coordination gaps.</a:t>
            </a:r>
          </a:p>
          <a:p>
            <a:pPr marL="266700" lvl="0" indent="-266700">
              <a:spcBef>
                <a:spcPts val="1000"/>
              </a:spcBef>
              <a:buFont typeface="Arial"/>
              <a:buChar char="•"/>
            </a:pPr>
            <a:endParaRPr lang="en-US" sz="2000" dirty="0">
              <a:solidFill>
                <a:srgbClr val="606164"/>
              </a:solidFill>
            </a:endParaRPr>
          </a:p>
          <a:p>
            <a:pPr marL="266700" lvl="0" indent="-266700">
              <a:spcBef>
                <a:spcPts val="1000"/>
              </a:spcBef>
              <a:buClr>
                <a:schemeClr val="accent6"/>
              </a:buClr>
              <a:buFont typeface="Arial"/>
              <a:buChar char="•"/>
            </a:pPr>
            <a:r>
              <a:rPr lang="en-US" sz="2000" b="1" dirty="0">
                <a:solidFill>
                  <a:srgbClr val="606164"/>
                </a:solidFill>
              </a:rPr>
              <a:t>National structures acquire sufficient capacity</a:t>
            </a:r>
            <a:r>
              <a:rPr lang="en-US" sz="2000" dirty="0">
                <a:solidFill>
                  <a:srgbClr val="606164"/>
                </a:solidFill>
              </a:rPr>
              <a:t> to coordinate and meet residual humanitarian needs in line with humanitarian principles.</a:t>
            </a:r>
          </a:p>
          <a:p>
            <a:pPr marL="266700" indent="-266700">
              <a:buFont typeface="Arial"/>
              <a:buChar char="•"/>
            </a:pPr>
            <a:endParaRPr lang="en-US" sz="2000" dirty="0">
              <a:solidFill>
                <a:srgbClr val="606164"/>
              </a:solidFill>
            </a:endParaRPr>
          </a:p>
        </p:txBody>
      </p:sp>
      <p:cxnSp>
        <p:nvCxnSpPr>
          <p:cNvPr id="22" name="Google Shape;209;p28"/>
          <p:cNvCxnSpPr/>
          <p:nvPr/>
        </p:nvCxnSpPr>
        <p:spPr>
          <a:xfrm>
            <a:off x="4484757" y="3955134"/>
            <a:ext cx="7800875" cy="0"/>
          </a:xfrm>
          <a:prstGeom prst="straightConnector1">
            <a:avLst/>
          </a:prstGeom>
          <a:noFill/>
          <a:ln w="19050" cap="flat" cmpd="sng">
            <a:solidFill>
              <a:schemeClr val="accent5"/>
            </a:solidFill>
            <a:prstDash val="solid"/>
            <a:round/>
            <a:headEnd type="none" w="med" len="med"/>
            <a:tailEnd type="none" w="med" len="med"/>
          </a:ln>
        </p:spPr>
      </p:cxnSp>
      <p:cxnSp>
        <p:nvCxnSpPr>
          <p:cNvPr id="23" name="Google Shape;209;p28"/>
          <p:cNvCxnSpPr/>
          <p:nvPr/>
        </p:nvCxnSpPr>
        <p:spPr>
          <a:xfrm>
            <a:off x="4484757" y="5526367"/>
            <a:ext cx="7800875" cy="0"/>
          </a:xfrm>
          <a:prstGeom prst="straightConnector1">
            <a:avLst/>
          </a:prstGeom>
          <a:noFill/>
          <a:ln w="19050" cap="flat" cmpd="sng">
            <a:solidFill>
              <a:schemeClr val="accent6"/>
            </a:solidFill>
            <a:prstDash val="solid"/>
            <a:round/>
            <a:headEnd type="none" w="med" len="med"/>
            <a:tailEnd type="none" w="med" len="med"/>
          </a:ln>
        </p:spPr>
      </p:cxnSp>
      <p:sp>
        <p:nvSpPr>
          <p:cNvPr id="29"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0" name="Google Shape;206;p28"/>
          <p:cNvSpPr txBox="1">
            <a:spLocks/>
          </p:cNvSpPr>
          <p:nvPr/>
        </p:nvSpPr>
        <p:spPr>
          <a:xfrm>
            <a:off x="630000" y="669205"/>
            <a:ext cx="263887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chemeClr val="lt1"/>
                </a:solidFill>
                <a:latin typeface="Arial"/>
                <a:ea typeface="Arial"/>
                <a:cs typeface="Arial"/>
                <a:sym typeface="Arial"/>
              </a:rPr>
              <a:t>Cluster</a:t>
            </a:r>
          </a:p>
          <a:p>
            <a:pPr>
              <a:lnSpc>
                <a:spcPct val="80000"/>
              </a:lnSpc>
              <a:buSzPts val="3200"/>
            </a:pPr>
            <a:r>
              <a:rPr lang="en-US" sz="3200" b="1" dirty="0">
                <a:solidFill>
                  <a:schemeClr val="lt1"/>
                </a:solidFill>
                <a:latin typeface="Arial"/>
                <a:ea typeface="Arial"/>
                <a:cs typeface="Arial"/>
                <a:sym typeface="Arial"/>
              </a:rPr>
              <a:t>deactivation</a:t>
            </a:r>
          </a:p>
        </p:txBody>
      </p:sp>
      <p:pic>
        <p:nvPicPr>
          <p:cNvPr id="12"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4" name="Google Shape;197;p28"/>
          <p:cNvSpPr/>
          <p:nvPr/>
        </p:nvSpPr>
        <p:spPr>
          <a:xfrm>
            <a:off x="8242300" y="0"/>
            <a:ext cx="3949700" cy="6858000"/>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GNC_diagrams_english-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9" y="0"/>
            <a:ext cx="12185904" cy="6858000"/>
          </a:xfrm>
          <a:prstGeom prst="rect">
            <a:avLst/>
          </a:prstGeom>
        </p:spPr>
      </p:pic>
      <p:pic>
        <p:nvPicPr>
          <p:cNvPr id="3" name="Picture 2" descr="UN0516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310926" cy="6881302"/>
          </a:xfrm>
          <a:prstGeom prst="rect">
            <a:avLst/>
          </a:prstGeom>
        </p:spPr>
      </p:pic>
      <p:sp>
        <p:nvSpPr>
          <p:cNvPr id="19"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bg2">
                    <a:lumMod val="50000"/>
                  </a:schemeClr>
                </a:solidFill>
              </a:rPr>
              <a:t>Cluster Approach</a:t>
            </a:r>
            <a:endParaRPr sz="1000" dirty="0">
              <a:solidFill>
                <a:schemeClr val="bg2">
                  <a:lumMod val="50000"/>
                </a:schemeClr>
              </a:solidFill>
            </a:endParaRPr>
          </a:p>
        </p:txBody>
      </p:sp>
      <p:sp>
        <p:nvSpPr>
          <p:cNvPr id="234" name="Google Shape;234;p30"/>
          <p:cNvSpPr txBox="1"/>
          <p:nvPr/>
        </p:nvSpPr>
        <p:spPr>
          <a:xfrm>
            <a:off x="630000" y="1383415"/>
            <a:ext cx="3302238" cy="683442"/>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GB" sz="2000" i="0" u="none" strike="noStrike" cap="none" dirty="0">
                <a:solidFill>
                  <a:schemeClr val="lt1"/>
                </a:solidFill>
              </a:rPr>
              <a:t>The six core functions</a:t>
            </a:r>
            <a:endParaRPr sz="2000" dirty="0">
              <a:solidFill>
                <a:schemeClr val="lt1"/>
              </a:solidFill>
            </a:endParaRPr>
          </a:p>
          <a:p>
            <a:pPr marL="0" marR="0" lvl="0" indent="0" algn="l" rtl="0">
              <a:spcBef>
                <a:spcPts val="0"/>
              </a:spcBef>
              <a:spcAft>
                <a:spcPts val="0"/>
              </a:spcAft>
              <a:buNone/>
            </a:pPr>
            <a:r>
              <a:rPr lang="en-GB" sz="2000" i="0" u="none" strike="noStrike" cap="none" dirty="0">
                <a:solidFill>
                  <a:schemeClr val="lt1"/>
                </a:solidFill>
              </a:rPr>
              <a:t>of a cluster.</a:t>
            </a:r>
            <a:endParaRPr sz="2000" i="0" u="none" strike="noStrike" cap="none" dirty="0">
              <a:solidFill>
                <a:schemeClr val="lt1"/>
              </a:solidFill>
            </a:endParaRPr>
          </a:p>
        </p:txBody>
      </p:sp>
      <p:sp>
        <p:nvSpPr>
          <p:cNvPr id="235" name="Google Shape;235;p30"/>
          <p:cNvSpPr txBox="1">
            <a:spLocks noGrp="1"/>
          </p:cNvSpPr>
          <p:nvPr>
            <p:ph type="title"/>
          </p:nvPr>
        </p:nvSpPr>
        <p:spPr>
          <a:xfrm>
            <a:off x="630000" y="665462"/>
            <a:ext cx="354830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lt1"/>
                </a:solidFill>
                <a:latin typeface="Arial"/>
                <a:ea typeface="Arial"/>
                <a:cs typeface="Arial"/>
                <a:sym typeface="Arial"/>
              </a:rPr>
              <a:t>What does</a:t>
            </a:r>
            <a:endParaRPr sz="3200" dirty="0">
              <a:solidFill>
                <a:schemeClr val="lt1"/>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lt1"/>
                </a:solidFill>
                <a:latin typeface="Arial"/>
                <a:ea typeface="Arial"/>
                <a:cs typeface="Arial"/>
                <a:sym typeface="Arial"/>
              </a:rPr>
              <a:t>a cluster do?</a:t>
            </a:r>
            <a:endParaRPr sz="3200" b="1" dirty="0">
              <a:solidFill>
                <a:schemeClr val="lt1"/>
              </a:solidFill>
              <a:latin typeface="Arial"/>
              <a:ea typeface="Arial"/>
              <a:cs typeface="Arial"/>
              <a:sym typeface="Arial"/>
            </a:endParaRPr>
          </a:p>
        </p:txBody>
      </p:sp>
      <p:sp>
        <p:nvSpPr>
          <p:cNvPr id="4" name="Rectangle 3"/>
          <p:cNvSpPr/>
          <p:nvPr/>
        </p:nvSpPr>
        <p:spPr>
          <a:xfrm rot="16200000">
            <a:off x="-290189" y="5857241"/>
            <a:ext cx="1283493" cy="200055"/>
          </a:xfrm>
          <a:prstGeom prst="rect">
            <a:avLst/>
          </a:prstGeom>
        </p:spPr>
        <p:txBody>
          <a:bodyPr wrap="none">
            <a:spAutoFit/>
          </a:bodyPr>
          <a:lstStyle/>
          <a:p>
            <a:r>
              <a:rPr lang="de-DE" sz="700" b="1" dirty="0">
                <a:solidFill>
                  <a:schemeClr val="bg1">
                    <a:lumMod val="95000"/>
                  </a:schemeClr>
                </a:solidFill>
              </a:rPr>
              <a:t>© UNICEF/UN051609/Rich</a:t>
            </a:r>
            <a:endParaRPr lang="en-US" sz="700" b="1" dirty="0">
              <a:solidFill>
                <a:schemeClr val="bg1">
                  <a:lumMod val="9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8" name="Google Shape;248;p31"/>
          <p:cNvSpPr txBox="1"/>
          <p:nvPr/>
        </p:nvSpPr>
        <p:spPr>
          <a:xfrm>
            <a:off x="4453285" y="931532"/>
            <a:ext cx="6096000" cy="860835"/>
          </a:xfrm>
          <a:prstGeom prst="rect">
            <a:avLst/>
          </a:prstGeom>
          <a:noFill/>
          <a:ln>
            <a:noFill/>
          </a:ln>
        </p:spPr>
        <p:txBody>
          <a:bodyPr spcFirstLastPara="1" wrap="square" lIns="0" tIns="45700" rIns="91425" bIns="45700" anchor="t" anchorCtr="0">
            <a:noAutofit/>
          </a:bodyPr>
          <a:lstStyle/>
          <a:p>
            <a:pPr marL="0" lvl="0" indent="0" algn="l" rtl="0">
              <a:lnSpc>
                <a:spcPct val="93000"/>
              </a:lnSpc>
              <a:spcBef>
                <a:spcPts val="0"/>
              </a:spcBef>
              <a:spcAft>
                <a:spcPts val="0"/>
              </a:spcAft>
              <a:buNone/>
            </a:pPr>
            <a:r>
              <a:rPr lang="en-GB" sz="2800" b="1" dirty="0">
                <a:solidFill>
                  <a:srgbClr val="95C93D"/>
                </a:solidFill>
              </a:rPr>
              <a:t>1. Supporting</a:t>
            </a:r>
          </a:p>
          <a:p>
            <a:pPr marL="0" lvl="0" indent="0" algn="l" rtl="0">
              <a:lnSpc>
                <a:spcPct val="93000"/>
              </a:lnSpc>
              <a:spcBef>
                <a:spcPts val="0"/>
              </a:spcBef>
              <a:spcAft>
                <a:spcPts val="0"/>
              </a:spcAft>
              <a:buNone/>
            </a:pPr>
            <a:r>
              <a:rPr lang="en-GB" sz="2800" b="1" dirty="0">
                <a:solidFill>
                  <a:srgbClr val="95C93D"/>
                </a:solidFill>
              </a:rPr>
              <a:t>service delivery</a:t>
            </a:r>
          </a:p>
        </p:txBody>
      </p:sp>
      <p:sp>
        <p:nvSpPr>
          <p:cNvPr id="18" name="Google Shape;197;p28"/>
          <p:cNvSpPr/>
          <p:nvPr/>
        </p:nvSpPr>
        <p:spPr>
          <a:xfrm>
            <a:off x="0" y="0"/>
            <a:ext cx="3949700"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1;p32"/>
          <p:cNvSpPr txBox="1">
            <a:spLocks noGrp="1"/>
          </p:cNvSpPr>
          <p:nvPr>
            <p:ph type="title"/>
          </p:nvPr>
        </p:nvSpPr>
        <p:spPr>
          <a:xfrm>
            <a:off x="630000" y="603453"/>
            <a:ext cx="3084750" cy="1177263"/>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2">
                    <a:lumMod val="75000"/>
                  </a:schemeClr>
                </a:solidFill>
                <a:latin typeface="Arial"/>
                <a:ea typeface="Arial"/>
                <a:cs typeface="Arial"/>
                <a:sym typeface="Arial"/>
              </a:rPr>
              <a:t>Cluster core</a:t>
            </a:r>
            <a:br>
              <a:rPr lang="en-GB" sz="3200" dirty="0">
                <a:solidFill>
                  <a:schemeClr val="bg2">
                    <a:lumMod val="75000"/>
                  </a:schemeClr>
                </a:solidFill>
                <a:latin typeface="Arial"/>
                <a:ea typeface="Arial"/>
                <a:cs typeface="Arial"/>
                <a:sym typeface="Arial"/>
              </a:rPr>
            </a:br>
            <a:r>
              <a:rPr lang="en-GB" sz="3200" b="1" dirty="0">
                <a:solidFill>
                  <a:schemeClr val="bg2">
                    <a:lumMod val="75000"/>
                  </a:schemeClr>
                </a:solidFill>
                <a:latin typeface="Arial"/>
                <a:ea typeface="Arial"/>
                <a:cs typeface="Arial"/>
                <a:sym typeface="Arial"/>
              </a:rPr>
              <a:t>functions and deliverables </a:t>
            </a:r>
            <a:endParaRPr sz="3200" b="1" dirty="0">
              <a:solidFill>
                <a:schemeClr val="bg2">
                  <a:lumMod val="75000"/>
                </a:schemeClr>
              </a:solidFill>
              <a:latin typeface="Arial"/>
              <a:ea typeface="Arial"/>
              <a:cs typeface="Arial"/>
              <a:sym typeface="Arial"/>
            </a:endParaRPr>
          </a:p>
        </p:txBody>
      </p:sp>
      <p:sp>
        <p:nvSpPr>
          <p:cNvPr id="20" name="Rectangle 19"/>
          <p:cNvSpPr/>
          <p:nvPr/>
        </p:nvSpPr>
        <p:spPr>
          <a:xfrm>
            <a:off x="4453285" y="2339825"/>
            <a:ext cx="6096000" cy="1759456"/>
          </a:xfrm>
          <a:prstGeom prst="rect">
            <a:avLst/>
          </a:prstGeom>
        </p:spPr>
        <p:txBody>
          <a:bodyPr lIns="0">
            <a:spAutoFit/>
          </a:bodyPr>
          <a:lstStyle/>
          <a:p>
            <a:pPr>
              <a:spcBef>
                <a:spcPts val="1000"/>
              </a:spcBef>
            </a:pPr>
            <a:r>
              <a:rPr lang="en-US" sz="2000" b="1" dirty="0">
                <a:solidFill>
                  <a:schemeClr val="accent1"/>
                </a:solidFill>
              </a:rPr>
              <a:t>1.1</a:t>
            </a:r>
            <a:r>
              <a:rPr lang="en-US" sz="2000" dirty="0">
                <a:solidFill>
                  <a:schemeClr val="bg2">
                    <a:lumMod val="75000"/>
                  </a:schemeClr>
                </a:solidFill>
              </a:rPr>
              <a:t> Provide a platform to ensure that service delivery is driven by the agreed strategic priorities.</a:t>
            </a:r>
          </a:p>
          <a:p>
            <a:pPr>
              <a:spcBef>
                <a:spcPts val="1000"/>
              </a:spcBef>
            </a:pPr>
            <a:br>
              <a:rPr lang="en-US" sz="2000" b="1" dirty="0">
                <a:solidFill>
                  <a:schemeClr val="bg2">
                    <a:lumMod val="75000"/>
                  </a:schemeClr>
                </a:solidFill>
              </a:rPr>
            </a:br>
            <a:r>
              <a:rPr lang="en-US" sz="2000" b="1" dirty="0">
                <a:solidFill>
                  <a:srgbClr val="95C93D"/>
                </a:solidFill>
              </a:rPr>
              <a:t>1.2 </a:t>
            </a:r>
            <a:r>
              <a:rPr lang="en-US" sz="2000" dirty="0">
                <a:solidFill>
                  <a:srgbClr val="606164"/>
                </a:solidFill>
              </a:rPr>
              <a:t>Develop mechanisms to eliminate duplication of service delivery.</a:t>
            </a:r>
          </a:p>
        </p:txBody>
      </p:sp>
      <p:cxnSp>
        <p:nvCxnSpPr>
          <p:cNvPr id="26" name="Google Shape;263;p32"/>
          <p:cNvCxnSpPr/>
          <p:nvPr/>
        </p:nvCxnSpPr>
        <p:spPr>
          <a:xfrm>
            <a:off x="4467375" y="4533968"/>
            <a:ext cx="7748587" cy="0"/>
          </a:xfrm>
          <a:prstGeom prst="straightConnector1">
            <a:avLst/>
          </a:prstGeom>
          <a:noFill/>
          <a:ln w="19050" cap="flat" cmpd="sng">
            <a:solidFill>
              <a:schemeClr val="accent1"/>
            </a:solidFill>
            <a:prstDash val="solid"/>
            <a:round/>
            <a:headEnd type="none" w="med" len="med"/>
            <a:tailEnd type="none" w="med" len="med"/>
          </a:ln>
        </p:spPr>
      </p:cxnSp>
      <p:sp>
        <p:nvSpPr>
          <p:cNvPr id="31"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10"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375752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txBox="1"/>
          <p:nvPr/>
        </p:nvSpPr>
        <p:spPr>
          <a:xfrm>
            <a:off x="4499552" y="2342465"/>
            <a:ext cx="7068860" cy="2821674"/>
          </a:xfrm>
          <a:prstGeom prst="rect">
            <a:avLst/>
          </a:prstGeom>
          <a:noFill/>
          <a:ln>
            <a:noFill/>
          </a:ln>
        </p:spPr>
        <p:txBody>
          <a:bodyPr spcFirstLastPara="1" wrap="square" lIns="0" tIns="45700" rIns="91425" bIns="45700" anchor="t" anchorCtr="0">
            <a:noAutofit/>
          </a:bodyPr>
          <a:lstStyle/>
          <a:p>
            <a:pPr marL="0" lvl="0" indent="0" algn="l" rtl="0">
              <a:spcBef>
                <a:spcPts val="1000"/>
              </a:spcBef>
              <a:spcAft>
                <a:spcPts val="0"/>
              </a:spcAft>
              <a:buNone/>
            </a:pPr>
            <a:r>
              <a:rPr lang="en-GB" sz="2000" b="1" dirty="0">
                <a:solidFill>
                  <a:srgbClr val="63A537"/>
                </a:solidFill>
              </a:rPr>
              <a:t>2.1</a:t>
            </a:r>
            <a:r>
              <a:rPr lang="en-GB" sz="2000" dirty="0">
                <a:solidFill>
                  <a:srgbClr val="808285"/>
                </a:solidFill>
              </a:rPr>
              <a:t> </a:t>
            </a:r>
            <a:r>
              <a:rPr lang="en-GB" sz="2000" dirty="0">
                <a:solidFill>
                  <a:srgbClr val="606164"/>
                </a:solidFill>
              </a:rPr>
              <a:t>Needs assessment and gap analysis</a:t>
            </a:r>
            <a:br>
              <a:rPr lang="en-GB" sz="2000" dirty="0">
                <a:solidFill>
                  <a:srgbClr val="606164"/>
                </a:solidFill>
              </a:rPr>
            </a:br>
            <a:r>
              <a:rPr lang="en-GB" sz="2000" i="1" dirty="0">
                <a:solidFill>
                  <a:srgbClr val="606164"/>
                </a:solidFill>
              </a:rPr>
              <a:t>(across other sectors and within the sector)</a:t>
            </a:r>
            <a:endParaRPr sz="2000" i="1" dirty="0">
              <a:solidFill>
                <a:srgbClr val="606164"/>
              </a:solidFill>
            </a:endParaRPr>
          </a:p>
          <a:p>
            <a:pPr marL="0" lvl="0" indent="0" algn="l" rtl="0">
              <a:spcBef>
                <a:spcPts val="1000"/>
              </a:spcBef>
              <a:spcAft>
                <a:spcPts val="0"/>
              </a:spcAft>
              <a:buNone/>
            </a:pPr>
            <a:br>
              <a:rPr lang="en-GB" sz="2000" b="1" dirty="0">
                <a:solidFill>
                  <a:schemeClr val="bg2">
                    <a:lumMod val="50000"/>
                  </a:schemeClr>
                </a:solidFill>
              </a:rPr>
            </a:br>
            <a:r>
              <a:rPr lang="en-GB" sz="2000" b="1" dirty="0">
                <a:solidFill>
                  <a:srgbClr val="63A537"/>
                </a:solidFill>
              </a:rPr>
              <a:t>2.2</a:t>
            </a:r>
            <a:r>
              <a:rPr lang="en-GB" sz="2000" dirty="0">
                <a:solidFill>
                  <a:srgbClr val="808285"/>
                </a:solidFill>
              </a:rPr>
              <a:t> </a:t>
            </a:r>
            <a:r>
              <a:rPr lang="en-GB" sz="2000" dirty="0">
                <a:solidFill>
                  <a:srgbClr val="606164"/>
                </a:solidFill>
              </a:rPr>
              <a:t>Analysis to identify and address (emerging) gaps, obstacles, duplication, and cross-cutting issues including age, gender, environment and HIV/AIDS.</a:t>
            </a:r>
            <a:endParaRPr sz="2000" dirty="0">
              <a:solidFill>
                <a:srgbClr val="606164"/>
              </a:solidFill>
            </a:endParaRPr>
          </a:p>
          <a:p>
            <a:pPr marL="0" lvl="0" indent="0" algn="l" rtl="0">
              <a:spcBef>
                <a:spcPts val="1000"/>
              </a:spcBef>
              <a:spcAft>
                <a:spcPts val="0"/>
              </a:spcAft>
              <a:buNone/>
            </a:pPr>
            <a:br>
              <a:rPr lang="en-GB" sz="2000" b="1" dirty="0">
                <a:solidFill>
                  <a:schemeClr val="bg2">
                    <a:lumMod val="50000"/>
                  </a:schemeClr>
                </a:solidFill>
              </a:rPr>
            </a:br>
            <a:r>
              <a:rPr lang="en-GB" sz="2000" b="1" dirty="0">
                <a:solidFill>
                  <a:srgbClr val="63A537"/>
                </a:solidFill>
              </a:rPr>
              <a:t>2.3</a:t>
            </a:r>
            <a:r>
              <a:rPr lang="en-GB" sz="2000" dirty="0">
                <a:solidFill>
                  <a:srgbClr val="808285"/>
                </a:solidFill>
              </a:rPr>
              <a:t> </a:t>
            </a:r>
            <a:r>
              <a:rPr lang="en-GB" sz="2000" dirty="0">
                <a:solidFill>
                  <a:srgbClr val="606164"/>
                </a:solidFill>
              </a:rPr>
              <a:t>Prioritization, grounded in response analysis.</a:t>
            </a:r>
            <a:endParaRPr sz="2000" dirty="0">
              <a:solidFill>
                <a:srgbClr val="606164"/>
              </a:solidFill>
            </a:endParaRPr>
          </a:p>
        </p:txBody>
      </p:sp>
      <p:sp>
        <p:nvSpPr>
          <p:cNvPr id="2" name="Rectangle 1"/>
          <p:cNvSpPr/>
          <p:nvPr/>
        </p:nvSpPr>
        <p:spPr>
          <a:xfrm>
            <a:off x="4451628" y="931094"/>
            <a:ext cx="7068860" cy="1299535"/>
          </a:xfrm>
          <a:prstGeom prst="rect">
            <a:avLst/>
          </a:prstGeom>
        </p:spPr>
        <p:txBody>
          <a:bodyPr wrap="square" lIns="0" numCol="1">
            <a:spAutoFit/>
          </a:bodyPr>
          <a:lstStyle/>
          <a:p>
            <a:pPr>
              <a:lnSpc>
                <a:spcPct val="93000"/>
              </a:lnSpc>
            </a:pPr>
            <a:r>
              <a:rPr lang="en-GB" sz="2800" b="1" dirty="0">
                <a:solidFill>
                  <a:srgbClr val="63A537"/>
                </a:solidFill>
              </a:rPr>
              <a:t>2. Informing strategic decision-making</a:t>
            </a:r>
          </a:p>
          <a:p>
            <a:pPr>
              <a:lnSpc>
                <a:spcPct val="93000"/>
              </a:lnSpc>
            </a:pPr>
            <a:r>
              <a:rPr lang="en-GB" sz="2800" b="1" dirty="0">
                <a:solidFill>
                  <a:srgbClr val="63A537"/>
                </a:solidFill>
              </a:rPr>
              <a:t>of the HC/HCT for the humanitarian response</a:t>
            </a:r>
            <a:endParaRPr lang="en-US" sz="2800" dirty="0"/>
          </a:p>
        </p:txBody>
      </p:sp>
      <p:cxnSp>
        <p:nvCxnSpPr>
          <p:cNvPr id="26" name="Google Shape;263;p32"/>
          <p:cNvCxnSpPr/>
          <p:nvPr/>
        </p:nvCxnSpPr>
        <p:spPr>
          <a:xfrm>
            <a:off x="4467375" y="5532438"/>
            <a:ext cx="7748587" cy="0"/>
          </a:xfrm>
          <a:prstGeom prst="straightConnector1">
            <a:avLst/>
          </a:prstGeom>
          <a:noFill/>
          <a:ln w="19050" cap="flat" cmpd="sng">
            <a:solidFill>
              <a:schemeClr val="accent2"/>
            </a:solidFill>
            <a:prstDash val="solid"/>
            <a:round/>
            <a:headEnd type="none" w="med" len="med"/>
            <a:tailEnd type="none" w="med" len="med"/>
          </a:ln>
        </p:spPr>
      </p:cxnSp>
      <p:sp>
        <p:nvSpPr>
          <p:cNvPr id="32"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1" name="Google Shape;261;p32"/>
          <p:cNvSpPr txBox="1">
            <a:spLocks noGrp="1"/>
          </p:cNvSpPr>
          <p:nvPr>
            <p:ph type="title"/>
          </p:nvPr>
        </p:nvSpPr>
        <p:spPr>
          <a:xfrm>
            <a:off x="630000" y="603453"/>
            <a:ext cx="3084750" cy="1177263"/>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2">
                    <a:lumMod val="75000"/>
                  </a:schemeClr>
                </a:solidFill>
                <a:latin typeface="Arial"/>
                <a:ea typeface="Arial"/>
                <a:cs typeface="Arial"/>
                <a:sym typeface="Arial"/>
              </a:rPr>
              <a:t>Cluster core</a:t>
            </a:r>
            <a:br>
              <a:rPr lang="en-GB" sz="3200" dirty="0">
                <a:solidFill>
                  <a:schemeClr val="bg2">
                    <a:lumMod val="75000"/>
                  </a:schemeClr>
                </a:solidFill>
                <a:latin typeface="Arial"/>
                <a:ea typeface="Arial"/>
                <a:cs typeface="Arial"/>
                <a:sym typeface="Arial"/>
              </a:rPr>
            </a:br>
            <a:r>
              <a:rPr lang="en-GB" sz="3200" b="1" dirty="0">
                <a:solidFill>
                  <a:schemeClr val="bg2">
                    <a:lumMod val="75000"/>
                  </a:schemeClr>
                </a:solidFill>
                <a:latin typeface="Arial"/>
                <a:ea typeface="Arial"/>
                <a:cs typeface="Arial"/>
                <a:sym typeface="Arial"/>
              </a:rPr>
              <a:t>functions and deliverables </a:t>
            </a:r>
            <a:endParaRPr sz="3200" b="1" dirty="0">
              <a:solidFill>
                <a:schemeClr val="bg2">
                  <a:lumMod val="75000"/>
                </a:schemeClr>
              </a:solidFill>
              <a:latin typeface="Arial"/>
              <a:ea typeface="Arial"/>
              <a:cs typeface="Arial"/>
              <a:sym typeface="Arial"/>
            </a:endParaRPr>
          </a:p>
        </p:txBody>
      </p:sp>
      <p:pic>
        <p:nvPicPr>
          <p:cNvPr id="1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270115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txBox="1">
            <a:spLocks noGrp="1"/>
          </p:cNvSpPr>
          <p:nvPr>
            <p:ph type="body" idx="1"/>
          </p:nvPr>
        </p:nvSpPr>
        <p:spPr>
          <a:xfrm>
            <a:off x="4454595" y="2345562"/>
            <a:ext cx="6791255" cy="3101035"/>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rgbClr val="CC3300"/>
              </a:buClr>
              <a:buSzPts val="2400"/>
              <a:buNone/>
            </a:pPr>
            <a:r>
              <a:rPr lang="en-GB" sz="2000" b="1" dirty="0">
                <a:solidFill>
                  <a:schemeClr val="accent3"/>
                </a:solidFill>
                <a:latin typeface="Arial"/>
                <a:ea typeface="Arial"/>
                <a:cs typeface="Arial"/>
                <a:sym typeface="Arial"/>
              </a:rPr>
              <a:t>3.1</a:t>
            </a:r>
            <a:r>
              <a:rPr lang="en-GB" sz="2000" dirty="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Develop sectorial plans, objectives and indicators directly support realization of the HC/HCT strategic priorities.</a:t>
            </a:r>
            <a:br>
              <a:rPr lang="en-GB" sz="2000" dirty="0">
                <a:solidFill>
                  <a:srgbClr val="606164"/>
                </a:solidFill>
                <a:latin typeface="Arial"/>
                <a:ea typeface="Arial"/>
                <a:cs typeface="Arial"/>
                <a:sym typeface="Arial"/>
              </a:rPr>
            </a:br>
            <a:endParaRPr sz="2000" dirty="0">
              <a:solidFill>
                <a:srgbClr val="606164"/>
              </a:solidFill>
              <a:latin typeface="Arial"/>
              <a:ea typeface="Arial"/>
              <a:cs typeface="Arial"/>
              <a:sym typeface="Arial"/>
            </a:endParaRPr>
          </a:p>
          <a:p>
            <a:pPr marL="0" lvl="0" indent="0" algn="l" rtl="0">
              <a:lnSpc>
                <a:spcPct val="100000"/>
              </a:lnSpc>
              <a:spcBef>
                <a:spcPts val="0"/>
              </a:spcBef>
              <a:spcAft>
                <a:spcPts val="0"/>
              </a:spcAft>
              <a:buClr>
                <a:schemeClr val="dk1"/>
              </a:buClr>
              <a:buSzPts val="2400"/>
              <a:buFont typeface="Arial"/>
              <a:buNone/>
            </a:pPr>
            <a:r>
              <a:rPr lang="en-GB" sz="2000" b="1" dirty="0">
                <a:solidFill>
                  <a:schemeClr val="accent3"/>
                </a:solidFill>
                <a:latin typeface="Arial"/>
                <a:ea typeface="Arial"/>
                <a:cs typeface="Arial"/>
                <a:sym typeface="Arial"/>
              </a:rPr>
              <a:t>3.2</a:t>
            </a:r>
            <a:r>
              <a:rPr lang="en-GB" sz="2000" dirty="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Apply and adhere to existing standards and guidelines.</a:t>
            </a:r>
            <a:br>
              <a:rPr lang="en-GB" sz="2000" dirty="0">
                <a:solidFill>
                  <a:srgbClr val="606164"/>
                </a:solidFill>
                <a:latin typeface="Arial"/>
                <a:ea typeface="Arial"/>
                <a:cs typeface="Arial"/>
                <a:sym typeface="Arial"/>
              </a:rPr>
            </a:br>
            <a:endParaRPr sz="2000" dirty="0">
              <a:solidFill>
                <a:srgbClr val="606164"/>
              </a:solidFill>
              <a:latin typeface="Arial"/>
              <a:ea typeface="Arial"/>
              <a:cs typeface="Arial"/>
              <a:sym typeface="Arial"/>
            </a:endParaRPr>
          </a:p>
          <a:p>
            <a:pPr marL="0" lvl="0" indent="0" algn="l" rtl="0">
              <a:lnSpc>
                <a:spcPct val="100000"/>
              </a:lnSpc>
              <a:spcBef>
                <a:spcPts val="0"/>
              </a:spcBef>
              <a:spcAft>
                <a:spcPts val="0"/>
              </a:spcAft>
              <a:buClr>
                <a:srgbClr val="CC3300"/>
              </a:buClr>
              <a:buSzPts val="2400"/>
              <a:buNone/>
            </a:pPr>
            <a:r>
              <a:rPr lang="en-GB" sz="2000" b="1" dirty="0">
                <a:solidFill>
                  <a:schemeClr val="accent3"/>
                </a:solidFill>
                <a:latin typeface="Arial"/>
                <a:ea typeface="Arial"/>
                <a:cs typeface="Arial"/>
                <a:sym typeface="Arial"/>
              </a:rPr>
              <a:t>3.3</a:t>
            </a:r>
            <a:r>
              <a:rPr lang="en-GB" sz="2000" dirty="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Clarify funding requirements, prioritization, and cluster contributions for the HC’s overall humanitarian funding consideration </a:t>
            </a:r>
            <a:r>
              <a:rPr lang="en-GB" sz="2000" i="1" dirty="0">
                <a:solidFill>
                  <a:srgbClr val="606164"/>
                </a:solidFill>
                <a:latin typeface="Arial"/>
                <a:ea typeface="Arial"/>
                <a:cs typeface="Arial"/>
                <a:sym typeface="Arial"/>
              </a:rPr>
              <a:t>(e.g.: Flash Appeal, CERF, Emergency Response Fund/Common Humanitarian Fund).</a:t>
            </a:r>
            <a:endParaRPr sz="2000" i="1" dirty="0">
              <a:solidFill>
                <a:srgbClr val="606164"/>
              </a:solidFill>
              <a:latin typeface="Arial"/>
              <a:ea typeface="Arial"/>
              <a:cs typeface="Arial"/>
              <a:sym typeface="Arial"/>
            </a:endParaRPr>
          </a:p>
        </p:txBody>
      </p:sp>
      <p:cxnSp>
        <p:nvCxnSpPr>
          <p:cNvPr id="21" name="Google Shape;263;p32"/>
          <p:cNvCxnSpPr/>
          <p:nvPr/>
        </p:nvCxnSpPr>
        <p:spPr>
          <a:xfrm>
            <a:off x="4467375" y="5831542"/>
            <a:ext cx="7748587" cy="0"/>
          </a:xfrm>
          <a:prstGeom prst="straightConnector1">
            <a:avLst/>
          </a:prstGeom>
          <a:noFill/>
          <a:ln w="19050" cap="flat" cmpd="sng">
            <a:solidFill>
              <a:schemeClr val="accent3"/>
            </a:solidFill>
            <a:prstDash val="solid"/>
            <a:round/>
            <a:headEnd type="none" w="med" len="med"/>
            <a:tailEnd type="none" w="med" len="med"/>
          </a:ln>
        </p:spPr>
      </p:cxnSp>
      <p:sp>
        <p:nvSpPr>
          <p:cNvPr id="28"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2" name="Google Shape;261;p32"/>
          <p:cNvSpPr txBox="1">
            <a:spLocks/>
          </p:cNvSpPr>
          <p:nvPr/>
        </p:nvSpPr>
        <p:spPr>
          <a:xfrm>
            <a:off x="630000" y="603453"/>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chemeClr val="bg2">
                    <a:lumMod val="75000"/>
                  </a:schemeClr>
                </a:solidFill>
                <a:latin typeface="Arial"/>
                <a:ea typeface="Arial"/>
                <a:cs typeface="Arial"/>
                <a:sym typeface="Arial"/>
              </a:rPr>
              <a:t>Cluster core</a:t>
            </a:r>
            <a:br>
              <a:rPr lang="en-US" sz="3200" dirty="0">
                <a:solidFill>
                  <a:schemeClr val="bg2">
                    <a:lumMod val="75000"/>
                  </a:schemeClr>
                </a:solidFill>
                <a:latin typeface="Arial"/>
                <a:ea typeface="Arial"/>
                <a:cs typeface="Arial"/>
                <a:sym typeface="Arial"/>
              </a:rPr>
            </a:br>
            <a:r>
              <a:rPr lang="en-US" sz="3200" b="1" dirty="0">
                <a:solidFill>
                  <a:schemeClr val="bg2">
                    <a:lumMod val="75000"/>
                  </a:schemeClr>
                </a:solidFill>
                <a:latin typeface="Arial"/>
                <a:ea typeface="Arial"/>
                <a:cs typeface="Arial"/>
                <a:sym typeface="Arial"/>
              </a:rPr>
              <a:t>functions and deliverables </a:t>
            </a:r>
          </a:p>
        </p:txBody>
      </p:sp>
      <p:sp>
        <p:nvSpPr>
          <p:cNvPr id="14" name="Rectangle 13"/>
          <p:cNvSpPr/>
          <p:nvPr/>
        </p:nvSpPr>
        <p:spPr>
          <a:xfrm>
            <a:off x="4451628" y="931094"/>
            <a:ext cx="7068860" cy="898810"/>
          </a:xfrm>
          <a:prstGeom prst="rect">
            <a:avLst/>
          </a:prstGeom>
        </p:spPr>
        <p:txBody>
          <a:bodyPr wrap="square" lIns="0" numCol="1">
            <a:spAutoFit/>
          </a:bodyPr>
          <a:lstStyle/>
          <a:p>
            <a:pPr>
              <a:lnSpc>
                <a:spcPct val="93000"/>
              </a:lnSpc>
            </a:pPr>
            <a:r>
              <a:rPr lang="en-GB" sz="2800" b="1" dirty="0">
                <a:solidFill>
                  <a:schemeClr val="accent3"/>
                </a:solidFill>
              </a:rPr>
              <a:t>3. Planning and</a:t>
            </a:r>
          </a:p>
          <a:p>
            <a:pPr>
              <a:lnSpc>
                <a:spcPct val="93000"/>
              </a:lnSpc>
            </a:pPr>
            <a:r>
              <a:rPr lang="en-US" sz="2800" b="1" dirty="0">
                <a:solidFill>
                  <a:schemeClr val="accent3"/>
                </a:solidFill>
              </a:rPr>
              <a:t>s</a:t>
            </a:r>
            <a:r>
              <a:rPr lang="en-GB" sz="2800" b="1" dirty="0" err="1">
                <a:solidFill>
                  <a:schemeClr val="accent3"/>
                </a:solidFill>
              </a:rPr>
              <a:t>trategy</a:t>
            </a:r>
            <a:r>
              <a:rPr lang="en-GB" sz="2800" b="1" dirty="0">
                <a:solidFill>
                  <a:schemeClr val="accent3"/>
                </a:solidFill>
              </a:rPr>
              <a:t> development</a:t>
            </a:r>
            <a:endParaRPr lang="en-US" sz="2800" dirty="0">
              <a:solidFill>
                <a:schemeClr val="accent3"/>
              </a:solidFill>
            </a:endParaRPr>
          </a:p>
        </p:txBody>
      </p:sp>
      <p:pic>
        <p:nvPicPr>
          <p:cNvPr id="15"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5">
      <a:dk1>
        <a:srgbClr val="474747"/>
      </a:dk1>
      <a:lt1>
        <a:srgbClr val="FFFFFF"/>
      </a:lt1>
      <a:dk2>
        <a:srgbClr val="808285"/>
      </a:dk2>
      <a:lt2>
        <a:srgbClr val="E2DFCC"/>
      </a:lt2>
      <a:accent1>
        <a:srgbClr val="95C93D"/>
      </a:accent1>
      <a:accent2>
        <a:srgbClr val="63A537"/>
      </a:accent2>
      <a:accent3>
        <a:srgbClr val="37A76F"/>
      </a:accent3>
      <a:accent4>
        <a:srgbClr val="44C1A3"/>
      </a:accent4>
      <a:accent5>
        <a:srgbClr val="4EB3CF"/>
      </a:accent5>
      <a:accent6>
        <a:srgbClr val="51C3F9"/>
      </a:accent6>
      <a:hlink>
        <a:srgbClr val="373737"/>
      </a:hlink>
      <a:folHlink>
        <a:srgbClr val="85C2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tlCol="0">
        <a:spAutoFit/>
      </a:bodyPr>
      <a:lstStyle>
        <a:defPPr>
          <a:defRPr sz="3200" b="1" dirty="0">
            <a:solidFill>
              <a:schemeClr val="accent4"/>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_dlc_DocId xmlns="5858627f-d058-4b92-9b52-677b5fd7d454">EMOPSGCCU-1435067120-33001</_dlc_DocId>
    <TaxCatchAll xmlns="ca283e0b-db31-4043-a2ef-b80661bf084a">
      <Value>3</Value>
    </TaxCatchAll>
    <_dlc_DocIdUrl xmlns="5858627f-d058-4b92-9b52-677b5fd7d454">
      <Url>https://unicef.sharepoint.com/teams/EMOPS-GCCU/_layouts/15/DocIdRedir.aspx?ID=EMOPSGCCU-1435067120-33001</Url>
      <Description>EMOPSGCCU-1435067120-33001</Description>
    </_dlc_DocIdUrl>
    <ContentLanguage xmlns="ca283e0b-db31-4043-a2ef-b80661bf084a">English</ContentLanguage>
    <k8c968e8c72a4eda96b7e8fdbe192be2 xmlns="ca283e0b-db31-4043-a2ef-b80661bf084a">
      <Terms xmlns="http://schemas.microsoft.com/office/infopath/2007/PartnerControls"/>
    </k8c968e8c72a4eda96b7e8fdbe192be2>
    <DateTransmittedEmail xmlns="ca283e0b-db31-4043-a2ef-b80661bf084a" xsi:nil="true"/>
    <ContentStatus xmlns="ca283e0b-db31-4043-a2ef-b80661bf084a" xsi:nil="true"/>
    <SenderEmail xmlns="ca283e0b-db31-4043-a2ef-b80661bf084a" xsi:nil="true"/>
    <IconOverlay xmlns="http://schemas.microsoft.com/sharepoint/v4" xsi:nil="tru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WrittenBy xmlns="ca283e0b-db31-4043-a2ef-b80661bf084a">
      <UserInfo>
        <DisplayName/>
        <AccountId xsi:nil="true"/>
        <AccountType/>
      </UserInfo>
    </WrittenBy>
    <SemaphoreItemMetadata xmlns="5858627f-d058-4b92-9b52-677b5fd7d454" xsi:nil="true"/>
    <j169e817e0ee4eb8974e6fc4a2762909 xmlns="ca283e0b-db31-4043-a2ef-b80661bf084a">
      <Terms xmlns="http://schemas.microsoft.com/office/infopath/2007/PartnerControls"/>
    </j169e817e0ee4eb8974e6fc4a2762909>
    <j048a4f9aaad4a8990a1d5e5f53cb451 xmlns="ca283e0b-db31-4043-a2ef-b80661bf084a">
      <Terms xmlns="http://schemas.microsoft.com/office/infopath/2007/PartnerControls"/>
    </j048a4f9aaad4a8990a1d5e5f53cb451>
    <lcf76f155ced4ddcb4097134ff3c332f xmlns="a438dd15-07ca-4cdc-82a3-f2206b92025e">
      <Terms xmlns="http://schemas.microsoft.com/office/infopath/2007/PartnerControls"/>
    </lcf76f155ced4ddcb4097134ff3c332f>
    <FocalPoint xmlns="a438dd15-07ca-4cdc-82a3-f2206b92025e">
      <UserInfo>
        <DisplayName/>
        <AccountId xsi:nil="true"/>
        <AccountType/>
      </UserInfo>
    </FocalPoint>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73f51738-d318-4883-9d64-4f0bd0ccc55e" ContentTypeId="0x0101009BA85F8052A6DA4FA3E31FF9F74C697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279" ma:contentTypeDescription="" ma:contentTypeScope="" ma:versionID="6fab7efe60f5305fa4452ac5c432baef">
  <xsd:schema xmlns:xsd="http://www.w3.org/2001/XMLSchema" xmlns:xs="http://www.w3.org/2001/XMLSchema" xmlns:p="http://schemas.microsoft.com/office/2006/metadata/properties" xmlns:ns1="http://schemas.microsoft.com/sharepoint/v3" xmlns:ns2="ca283e0b-db31-4043-a2ef-b80661bf084a" xmlns:ns3="http://schemas.microsoft.com/sharepoint.v3" xmlns:ns4="5858627f-d058-4b92-9b52-677b5fd7d454" xmlns:ns5="a438dd15-07ca-4cdc-82a3-f2206b92025e" xmlns:ns6="http://schemas.microsoft.com/sharepoint/v4" targetNamespace="http://schemas.microsoft.com/office/2006/metadata/properties" ma:root="true" ma:fieldsID="784ab278d8b5b3ede4ce27be48ae9e8c" ns1:_="" ns2:_="" ns3:_="" ns4:_="" ns5:_="" ns6:_="">
    <xsd:import namespace="http://schemas.microsoft.com/sharepoint/v3"/>
    <xsd:import namespace="ca283e0b-db31-4043-a2ef-b80661bf084a"/>
    <xsd:import namespace="http://schemas.microsoft.com/sharepoint.v3"/>
    <xsd:import namespace="5858627f-d058-4b92-9b52-677b5fd7d454"/>
    <xsd:import namespace="a438dd15-07ca-4cdc-82a3-f2206b92025e"/>
    <xsd:import namespace="http://schemas.microsoft.com/sharepoint/v4"/>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2:j169e817e0ee4eb8974e6fc4a2762909" minOccurs="0"/>
                <xsd:element ref="ns2:j048a4f9aaad4a8990a1d5e5f53cb451" minOccurs="0"/>
                <xsd:element ref="ns5:MediaServiceMetadata" minOccurs="0"/>
                <xsd:element ref="ns5:MediaServiceFastMetadata" minOccurs="0"/>
                <xsd:element ref="ns5:MediaServiceDateTaken" minOccurs="0"/>
                <xsd:element ref="ns5:MediaServiceGenerationTime" minOccurs="0"/>
                <xsd:element ref="ns5:MediaServiceEventHashCode" minOccurs="0"/>
                <xsd:element ref="ns5:MediaServiceOCR" minOccurs="0"/>
                <xsd:element ref="ns4:SharedWithUsers" minOccurs="0"/>
                <xsd:element ref="ns4:SharedWithDetails" minOccurs="0"/>
                <xsd:element ref="ns5:MediaServiceLocation" minOccurs="0"/>
                <xsd:element ref="ns5:MediaServiceAutoKeyPoints" minOccurs="0"/>
                <xsd:element ref="ns5:MediaServiceKeyPoints" minOccurs="0"/>
                <xsd:element ref="ns6:IconOverlay" minOccurs="0"/>
                <xsd:element ref="ns1:_vti_ItemDeclaredRecord" minOccurs="0"/>
                <xsd:element ref="ns1:_vti_ItemHoldRecordStatus" minOccurs="0"/>
                <xsd:element ref="ns4:TaxKeywordTaxHTField" minOccurs="0"/>
                <xsd:element ref="ns4:_dlc_DocId" minOccurs="0"/>
                <xsd:element ref="ns4:_dlc_DocIdUrl" minOccurs="0"/>
                <xsd:element ref="ns4:_dlc_DocIdPersistId" minOccurs="0"/>
                <xsd:element ref="ns4:SemaphoreItemMetadata" minOccurs="0"/>
                <xsd:element ref="ns5:MediaLengthInSeconds" minOccurs="0"/>
                <xsd:element ref="ns5:lcf76f155ced4ddcb4097134ff3c332f" minOccurs="0"/>
                <xsd:element ref="ns5:FocalPoi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43" nillable="true" ma:displayName="Declared Record" ma:hidden="true" ma:internalName="_vti_ItemDeclaredRecord" ma:readOnly="true">
      <xsd:simpleType>
        <xsd:restriction base="dms:DateTime"/>
      </xsd:simpleType>
    </xsd:element>
    <xsd:element name="_vti_ItemHoldRecordStatus" ma:index="44"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element name="j169e817e0ee4eb8974e6fc4a2762909" ma:index="26"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
        </xsd:sequence>
      </xsd:complexType>
    </xsd:element>
    <xsd:element name="j048a4f9aaad4a8990a1d5e5f53cb451" ma:index="28"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element name="TaxKeywordTaxHTField" ma:index="45"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_dlc_DocId" ma:index="46" nillable="true" ma:displayName="Document ID Value" ma:description="The value of the document ID assigned to this item." ma:internalName="_dlc_DocId" ma:readOnly="true">
      <xsd:simpleType>
        <xsd:restriction base="dms:Text"/>
      </xsd:simpleType>
    </xsd:element>
    <xsd:element name="_dlc_DocIdUrl" ma:index="4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8" nillable="true" ma:displayName="Persist ID" ma:description="Keep ID on add." ma:hidden="true" ma:internalName="_dlc_DocIdPersistId" ma:readOnly="true">
      <xsd:simpleType>
        <xsd:restriction base="dms:Boolean"/>
      </xsd:simpleType>
    </xsd:element>
    <xsd:element name="SemaphoreItemMetadata" ma:index="49" nillable="true" ma:displayName="Semaphore Status" ma:hidden="true" ma:internalName="SemaphoreItemMeta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9" nillable="true" ma:displayName="Location" ma:internalName="MediaServiceLocation"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element name="MediaLengthInSeconds" ma:index="50" nillable="true" ma:displayName="Length (seconds)" ma:internalName="MediaLengthInSeconds" ma:readOnly="true">
      <xsd:simpleType>
        <xsd:restriction base="dms:Unknown"/>
      </xsd:simpleType>
    </xsd:element>
    <xsd:element name="lcf76f155ced4ddcb4097134ff3c332f" ma:index="52"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FocalPoint" ma:index="53" nillable="true" ma:displayName="Focal Point" ma:format="Dropdown" ma:list="UserInfo" ma:SharePointGroup="0" ma:internalName="FocalPoin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1D5367-B370-4906-9C9D-BF24C6A1E6C4}">
  <ds:schemaRefs>
    <ds:schemaRef ds:uri="http://schemas.microsoft.com/office/2006/metadata/customXsn"/>
  </ds:schemaRefs>
</ds:datastoreItem>
</file>

<file path=customXml/itemProps2.xml><?xml version="1.0" encoding="utf-8"?>
<ds:datastoreItem xmlns:ds="http://schemas.openxmlformats.org/officeDocument/2006/customXml" ds:itemID="{D660081E-6698-4984-B1D1-E3863F47D917}">
  <ds:schemaRefs>
    <ds:schemaRef ds:uri="http://purl.org/dc/dcmitype/"/>
    <ds:schemaRef ds:uri="a438dd15-07ca-4cdc-82a3-f2206b92025e"/>
    <ds:schemaRef ds:uri="http://www.w3.org/XML/1998/namespace"/>
    <ds:schemaRef ds:uri="http://purl.org/dc/elements/1.1/"/>
    <ds:schemaRef ds:uri="http://schemas.microsoft.com/office/2006/documentManagement/types"/>
    <ds:schemaRef ds:uri="http://schemas.microsoft.com/sharepoint/v3"/>
    <ds:schemaRef ds:uri="http://schemas.microsoft.com/office/infopath/2007/PartnerControls"/>
    <ds:schemaRef ds:uri="5858627f-d058-4b92-9b52-677b5fd7d454"/>
    <ds:schemaRef ds:uri="http://schemas.openxmlformats.org/package/2006/metadata/core-properties"/>
    <ds:schemaRef ds:uri="http://purl.org/dc/terms/"/>
    <ds:schemaRef ds:uri="http://schemas.microsoft.com/sharepoint/v4"/>
    <ds:schemaRef ds:uri="http://schemas.microsoft.com/sharepoint.v3"/>
    <ds:schemaRef ds:uri="ca283e0b-db31-4043-a2ef-b80661bf084a"/>
    <ds:schemaRef ds:uri="http://schemas.microsoft.com/office/2006/metadata/properties"/>
  </ds:schemaRefs>
</ds:datastoreItem>
</file>

<file path=customXml/itemProps3.xml><?xml version="1.0" encoding="utf-8"?>
<ds:datastoreItem xmlns:ds="http://schemas.openxmlformats.org/officeDocument/2006/customXml" ds:itemID="{96EFC150-3812-45DF-8B7A-E30098F2CAF7}">
  <ds:schemaRefs>
    <ds:schemaRef ds:uri="http://schemas.microsoft.com/sharepoint/events"/>
  </ds:schemaRefs>
</ds:datastoreItem>
</file>

<file path=customXml/itemProps4.xml><?xml version="1.0" encoding="utf-8"?>
<ds:datastoreItem xmlns:ds="http://schemas.openxmlformats.org/officeDocument/2006/customXml" ds:itemID="{7394B4A1-48CA-4381-8338-436590A2539D}">
  <ds:schemaRefs>
    <ds:schemaRef ds:uri="Microsoft.SharePoint.Taxonomy.ContentTypeSync"/>
  </ds:schemaRefs>
</ds:datastoreItem>
</file>

<file path=customXml/itemProps5.xml><?xml version="1.0" encoding="utf-8"?>
<ds:datastoreItem xmlns:ds="http://schemas.openxmlformats.org/officeDocument/2006/customXml" ds:itemID="{7EFB220F-F7C6-4F33-9B28-46D087922098}">
  <ds:schemaRefs>
    <ds:schemaRef ds:uri="http://schemas.microsoft.com/sharepoint/v3/contenttype/forms"/>
  </ds:schemaRefs>
</ds:datastoreItem>
</file>

<file path=customXml/itemProps6.xml><?xml version="1.0" encoding="utf-8"?>
<ds:datastoreItem xmlns:ds="http://schemas.openxmlformats.org/officeDocument/2006/customXml" ds:itemID="{4003524A-0599-47A5-886B-CDB74A2B2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283e0b-db31-4043-a2ef-b80661bf084a"/>
    <ds:schemaRef ds:uri="http://schemas.microsoft.com/sharepoint.v3"/>
    <ds:schemaRef ds:uri="5858627f-d058-4b92-9b52-677b5fd7d454"/>
    <ds:schemaRef ds:uri="a438dd15-07ca-4cdc-82a3-f2206b92025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3372</TotalTime>
  <Words>2922</Words>
  <Application>Microsoft Macintosh PowerPoint</Application>
  <PresentationFormat>Widescreen</PresentationFormat>
  <Paragraphs>322</Paragraphs>
  <Slides>28</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Calibri Light</vt:lpstr>
      <vt:lpstr>Arial</vt:lpstr>
      <vt:lpstr>Quattrocento Sans</vt:lpstr>
      <vt:lpstr>Times New Roman</vt:lpstr>
      <vt:lpstr>Calibri</vt:lpstr>
      <vt:lpstr>Segoe UI</vt:lpstr>
      <vt:lpstr>Wingdings</vt:lpstr>
      <vt:lpstr>Office Theme</vt:lpstr>
      <vt:lpstr>Office Theme</vt:lpstr>
      <vt:lpstr>Orientation on Cluster Approach</vt:lpstr>
      <vt:lpstr>What is the Cluster approach? </vt:lpstr>
      <vt:lpstr>Cluster activation</vt:lpstr>
      <vt:lpstr>PowerPoint Presentation</vt:lpstr>
      <vt:lpstr>PowerPoint Presentation</vt:lpstr>
      <vt:lpstr>What does a cluster do?</vt:lpstr>
      <vt:lpstr>Cluster core functions and deliverables </vt:lpstr>
      <vt:lpstr>Cluster core functions and deliverables </vt:lpstr>
      <vt:lpstr>PowerPoint Presentation</vt:lpstr>
      <vt:lpstr>PowerPoint Presentation</vt:lpstr>
      <vt:lpstr>Each cluster is also responsible for integrating early recovery from the outset of the humanitarian response. </vt:lpstr>
      <vt:lpstr>Humanitarian principles</vt:lpstr>
      <vt:lpstr>Principles of Humanitarian partnerships</vt:lpstr>
      <vt:lpstr>Core Humanitarian Standards</vt:lpstr>
      <vt:lpstr>Minimum Commitments for participation to clusters*</vt:lpstr>
      <vt:lpstr>What is the Humanitarian Programme Cycle (HPC)?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on Cluster Approach</dc:title>
  <cp:lastModifiedBy>Marie Cusick</cp:lastModifiedBy>
  <cp:revision>414</cp:revision>
  <dcterms:modified xsi:type="dcterms:W3CDTF">2024-07-01T17:01:43Z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_dlc_DocIdItemGuid">
    <vt:lpwstr>a9178a12-0977-44a6-9676-75996b187e82</vt:lpwstr>
  </property>
  <property fmtid="{D5CDD505-2E9C-101B-9397-08002B2CF9AE}" pid="5" name="TaxKeyword">
    <vt:lpwstr/>
  </property>
  <property fmtid="{D5CDD505-2E9C-101B-9397-08002B2CF9AE}" pid="6" name="Topic">
    <vt:lpwstr/>
  </property>
  <property fmtid="{D5CDD505-2E9C-101B-9397-08002B2CF9AE}" pid="7" name="DocumentType">
    <vt:lpwstr/>
  </property>
  <property fmtid="{D5CDD505-2E9C-101B-9397-08002B2CF9AE}" pid="8" name="GeographicScope">
    <vt:lpwstr/>
  </property>
  <property fmtid="{D5CDD505-2E9C-101B-9397-08002B2CF9AE}" pid="9" name="SystemDTAC">
    <vt:lpwstr/>
  </property>
  <property fmtid="{D5CDD505-2E9C-101B-9397-08002B2CF9AE}" pid="10" name="MediaServiceImageTags">
    <vt:lpwstr/>
  </property>
  <property fmtid="{D5CDD505-2E9C-101B-9397-08002B2CF9AE}" pid="11" name="CriticalForLongTermRetention">
    <vt:lpwstr/>
  </property>
</Properties>
</file>