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107"/>
  </p:notesMasterIdLst>
  <p:sldIdLst>
    <p:sldId id="271" r:id="rId8"/>
    <p:sldId id="263" r:id="rId9"/>
    <p:sldId id="262" r:id="rId10"/>
    <p:sldId id="2147473701" r:id="rId11"/>
    <p:sldId id="4255" r:id="rId12"/>
    <p:sldId id="4233" r:id="rId13"/>
    <p:sldId id="4251" r:id="rId14"/>
    <p:sldId id="4248" r:id="rId15"/>
    <p:sldId id="257" r:id="rId16"/>
    <p:sldId id="4249" r:id="rId17"/>
    <p:sldId id="4242" r:id="rId18"/>
    <p:sldId id="4253" r:id="rId19"/>
    <p:sldId id="4252" r:id="rId20"/>
    <p:sldId id="282" r:id="rId21"/>
    <p:sldId id="277" r:id="rId22"/>
    <p:sldId id="278" r:id="rId23"/>
    <p:sldId id="279" r:id="rId24"/>
    <p:sldId id="281" r:id="rId25"/>
    <p:sldId id="280" r:id="rId26"/>
    <p:sldId id="272" r:id="rId27"/>
    <p:sldId id="268" r:id="rId28"/>
    <p:sldId id="3506" r:id="rId29"/>
    <p:sldId id="2147473703" r:id="rId30"/>
    <p:sldId id="3508" r:id="rId31"/>
    <p:sldId id="3512" r:id="rId32"/>
    <p:sldId id="3499" r:id="rId33"/>
    <p:sldId id="3513" r:id="rId34"/>
    <p:sldId id="3514" r:id="rId35"/>
    <p:sldId id="3515" r:id="rId36"/>
    <p:sldId id="3518" r:id="rId37"/>
    <p:sldId id="3509" r:id="rId38"/>
    <p:sldId id="3511" r:id="rId39"/>
    <p:sldId id="3516" r:id="rId40"/>
    <p:sldId id="3517" r:id="rId41"/>
    <p:sldId id="2147473702" r:id="rId42"/>
    <p:sldId id="2147472138" r:id="rId43"/>
    <p:sldId id="2147472137" r:id="rId44"/>
    <p:sldId id="2147472136" r:id="rId45"/>
    <p:sldId id="2147472135" r:id="rId46"/>
    <p:sldId id="2147472134" r:id="rId47"/>
    <p:sldId id="2147472133" r:id="rId48"/>
    <p:sldId id="2147472132" r:id="rId49"/>
    <p:sldId id="2147472131" r:id="rId50"/>
    <p:sldId id="2147472130" r:id="rId51"/>
    <p:sldId id="2147472111" r:id="rId52"/>
    <p:sldId id="336" r:id="rId53"/>
    <p:sldId id="2147472097" r:id="rId54"/>
    <p:sldId id="337" r:id="rId55"/>
    <p:sldId id="349" r:id="rId56"/>
    <p:sldId id="2147472098" r:id="rId57"/>
    <p:sldId id="259" r:id="rId58"/>
    <p:sldId id="2147472099" r:id="rId59"/>
    <p:sldId id="739" r:id="rId60"/>
    <p:sldId id="291" r:id="rId61"/>
    <p:sldId id="270" r:id="rId62"/>
    <p:sldId id="288" r:id="rId63"/>
    <p:sldId id="4342" r:id="rId64"/>
    <p:sldId id="350" r:id="rId65"/>
    <p:sldId id="2147472108" r:id="rId66"/>
    <p:sldId id="276" r:id="rId67"/>
    <p:sldId id="2147472110" r:id="rId68"/>
    <p:sldId id="2147472104" r:id="rId69"/>
    <p:sldId id="2147472107" r:id="rId70"/>
    <p:sldId id="2147472106" r:id="rId71"/>
    <p:sldId id="2147472109" r:id="rId72"/>
    <p:sldId id="283" r:id="rId73"/>
    <p:sldId id="2147472148" r:id="rId74"/>
    <p:sldId id="2147472147" r:id="rId75"/>
    <p:sldId id="2147472146" r:id="rId76"/>
    <p:sldId id="2147472145" r:id="rId77"/>
    <p:sldId id="2147472144" r:id="rId78"/>
    <p:sldId id="2147472143" r:id="rId79"/>
    <p:sldId id="2147472142" r:id="rId80"/>
    <p:sldId id="2147472141" r:id="rId81"/>
    <p:sldId id="2147472140" r:id="rId82"/>
    <p:sldId id="2147472139" r:id="rId83"/>
    <p:sldId id="2147472112" r:id="rId84"/>
    <p:sldId id="2147472120" r:id="rId85"/>
    <p:sldId id="2147472119" r:id="rId86"/>
    <p:sldId id="2147472118" r:id="rId87"/>
    <p:sldId id="273" r:id="rId88"/>
    <p:sldId id="274" r:id="rId89"/>
    <p:sldId id="2147472117" r:id="rId90"/>
    <p:sldId id="2147472116" r:id="rId91"/>
    <p:sldId id="2147472115" r:id="rId92"/>
    <p:sldId id="275" r:id="rId93"/>
    <p:sldId id="2147472114" r:id="rId94"/>
    <p:sldId id="2147472113" r:id="rId95"/>
    <p:sldId id="2147472129" r:id="rId96"/>
    <p:sldId id="2147472128" r:id="rId97"/>
    <p:sldId id="2147472127" r:id="rId98"/>
    <p:sldId id="2147472126" r:id="rId99"/>
    <p:sldId id="2147472125" r:id="rId100"/>
    <p:sldId id="2147472124" r:id="rId101"/>
    <p:sldId id="2147472123" r:id="rId102"/>
    <p:sldId id="2147472122" r:id="rId103"/>
    <p:sldId id="2147472121" r:id="rId104"/>
    <p:sldId id="2147472149" r:id="rId105"/>
    <p:sldId id="261"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F53143-3AB0-263E-AC4D-594B36D345AF}" name="Isaack Manyama" initials="IM" userId="S::imanyama@unicef.org::4e605a1f-c7df-4335-9f08-0f0e7edaaf09" providerId="AD"/>
  <p188:author id="{0029E0E3-ED5B-FA73-311B-1D8A4E4B3880}" name="Marie Cusick" initials="MC" userId="S::mcusick@unicef.org::67fe9aeb-52eb-4a00-b161-960e56e361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6E7CF"/>
    <a:srgbClr val="FFFFFF"/>
    <a:srgbClr val="808080"/>
    <a:srgbClr val="455F5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DF55C-E9F8-5489-8002-ADA3A895EA06}" v="181" dt="2024-03-11T18:37:50.170"/>
    <p1510:client id="{29444DC2-1125-EDEE-4E6C-5373C884D382}" v="1" dt="2024-03-12T10:27:38.322"/>
    <p1510:client id="{919F9585-3574-A910-76FC-A525F469B568}" v="14" dt="2024-03-12T13:38:08.099"/>
    <p1510:client id="{BC5A60E1-744B-D406-81C2-0ED5F5FCEA86}" v="204" dt="2024-03-11T09:08:56.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microsoft.com/office/2016/11/relationships/changesInfo" Target="changesInfos/changesInfo1.xml"/><Relationship Id="rId16" Type="http://schemas.openxmlformats.org/officeDocument/2006/relationships/slide" Target="slides/slide9.xml"/><Relationship Id="rId107" Type="http://schemas.openxmlformats.org/officeDocument/2006/relationships/notesMaster" Target="notesMasters/notesMaster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customXml" Target="../customXml/item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microsoft.com/office/2015/10/relationships/revisionInfo" Target="revisionInfo.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presProps" Target="pres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viewProps" Target="view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Cusick" userId="S::mcusick@unicef.org::67fe9aeb-52eb-4a00-b161-960e56e3611d" providerId="AD" clId="Web-{38C72FA6-F15E-489A-9937-57A1D2D7EFDD}"/>
    <pc:docChg chg="addSld delSld modSld">
      <pc:chgData name="Marie Cusick" userId="S::mcusick@unicef.org::67fe9aeb-52eb-4a00-b161-960e56e3611d" providerId="AD" clId="Web-{38C72FA6-F15E-489A-9937-57A1D2D7EFDD}" dt="2024-03-04T14:50:57.623" v="78"/>
      <pc:docMkLst>
        <pc:docMk/>
      </pc:docMkLst>
      <pc:sldChg chg="addSp delSp modSp del">
        <pc:chgData name="Marie Cusick" userId="S::mcusick@unicef.org::67fe9aeb-52eb-4a00-b161-960e56e3611d" providerId="AD" clId="Web-{38C72FA6-F15E-489A-9937-57A1D2D7EFDD}" dt="2024-03-04T14:29:44.497" v="13"/>
        <pc:sldMkLst>
          <pc:docMk/>
          <pc:sldMk cId="109857222" sldId="256"/>
        </pc:sldMkLst>
        <pc:spChg chg="add del mod">
          <ac:chgData name="Marie Cusick" userId="S::mcusick@unicef.org::67fe9aeb-52eb-4a00-b161-960e56e3611d" providerId="AD" clId="Web-{38C72FA6-F15E-489A-9937-57A1D2D7EFDD}" dt="2024-03-04T14:29:36.184" v="2"/>
          <ac:spMkLst>
            <pc:docMk/>
            <pc:sldMk cId="109857222" sldId="256"/>
            <ac:spMk id="4" creationId="{D7ADB1C1-1BA4-4F8A-7910-B087C33D338B}"/>
          </ac:spMkLst>
        </pc:spChg>
      </pc:sldChg>
      <pc:sldChg chg="addSp delSp add">
        <pc:chgData name="Marie Cusick" userId="S::mcusick@unicef.org::67fe9aeb-52eb-4a00-b161-960e56e3611d" providerId="AD" clId="Web-{38C72FA6-F15E-489A-9937-57A1D2D7EFDD}" dt="2024-03-04T14:50:09.606" v="62"/>
        <pc:sldMkLst>
          <pc:docMk/>
          <pc:sldMk cId="2139431422" sldId="257"/>
        </pc:sldMkLst>
        <pc:spChg chg="add">
          <ac:chgData name="Marie Cusick" userId="S::mcusick@unicef.org::67fe9aeb-52eb-4a00-b161-960e56e3611d" providerId="AD" clId="Web-{38C72FA6-F15E-489A-9937-57A1D2D7EFDD}" dt="2024-03-04T14:50:09.606" v="62"/>
          <ac:spMkLst>
            <pc:docMk/>
            <pc:sldMk cId="2139431422" sldId="257"/>
            <ac:spMk id="3" creationId="{063478F8-3D0E-712F-3B4A-880A4594719B}"/>
          </ac:spMkLst>
        </pc:spChg>
        <pc:spChg chg="del">
          <ac:chgData name="Marie Cusick" userId="S::mcusick@unicef.org::67fe9aeb-52eb-4a00-b161-960e56e3611d" providerId="AD" clId="Web-{38C72FA6-F15E-489A-9937-57A1D2D7EFDD}" dt="2024-03-04T14:50:07.763" v="61"/>
          <ac:spMkLst>
            <pc:docMk/>
            <pc:sldMk cId="2139431422" sldId="257"/>
            <ac:spMk id="4" creationId="{0E1F8E42-10C6-26C0-C95B-40B06D006324}"/>
          </ac:spMkLst>
        </pc:spChg>
      </pc:sldChg>
      <pc:sldChg chg="addSp delSp add">
        <pc:chgData name="Marie Cusick" userId="S::mcusick@unicef.org::67fe9aeb-52eb-4a00-b161-960e56e3611d" providerId="AD" clId="Web-{38C72FA6-F15E-489A-9937-57A1D2D7EFDD}" dt="2024-03-04T14:50:12.903" v="64"/>
        <pc:sldMkLst>
          <pc:docMk/>
          <pc:sldMk cId="0" sldId="258"/>
        </pc:sldMkLst>
        <pc:spChg chg="add">
          <ac:chgData name="Marie Cusick" userId="S::mcusick@unicef.org::67fe9aeb-52eb-4a00-b161-960e56e3611d" providerId="AD" clId="Web-{38C72FA6-F15E-489A-9937-57A1D2D7EFDD}" dt="2024-03-04T14:50:12.903" v="64"/>
          <ac:spMkLst>
            <pc:docMk/>
            <pc:sldMk cId="0" sldId="258"/>
            <ac:spMk id="3" creationId="{8CD5E3F6-E9BB-73A9-3489-82DA8134C8A3}"/>
          </ac:spMkLst>
        </pc:spChg>
        <pc:spChg chg="del">
          <ac:chgData name="Marie Cusick" userId="S::mcusick@unicef.org::67fe9aeb-52eb-4a00-b161-960e56e3611d" providerId="AD" clId="Web-{38C72FA6-F15E-489A-9937-57A1D2D7EFDD}" dt="2024-03-04T14:50:12.653" v="63"/>
          <ac:spMkLst>
            <pc:docMk/>
            <pc:sldMk cId="0" sldId="258"/>
            <ac:spMk id="4" creationId="{1AEEDAA5-D8F5-F1A4-75D4-F04A1A08D430}"/>
          </ac:spMkLst>
        </pc:spChg>
      </pc:sldChg>
      <pc:sldChg chg="modSp add">
        <pc:chgData name="Marie Cusick" userId="S::mcusick@unicef.org::67fe9aeb-52eb-4a00-b161-960e56e3611d" providerId="AD" clId="Web-{38C72FA6-F15E-489A-9937-57A1D2D7EFDD}" dt="2024-03-04T14:50:20.466" v="66" actId="20577"/>
        <pc:sldMkLst>
          <pc:docMk/>
          <pc:sldMk cId="0" sldId="261"/>
        </pc:sldMkLst>
        <pc:spChg chg="mod">
          <ac:chgData name="Marie Cusick" userId="S::mcusick@unicef.org::67fe9aeb-52eb-4a00-b161-960e56e3611d" providerId="AD" clId="Web-{38C72FA6-F15E-489A-9937-57A1D2D7EFDD}" dt="2024-03-04T14:50:20.466" v="66" actId="20577"/>
          <ac:spMkLst>
            <pc:docMk/>
            <pc:sldMk cId="0" sldId="261"/>
            <ac:spMk id="11" creationId="{587F8942-3995-6D84-1DD8-F0822C7427EC}"/>
          </ac:spMkLst>
        </pc:spChg>
      </pc:sldChg>
      <pc:sldChg chg="modSp add">
        <pc:chgData name="Marie Cusick" userId="S::mcusick@unicef.org::67fe9aeb-52eb-4a00-b161-960e56e3611d" providerId="AD" clId="Web-{38C72FA6-F15E-489A-9937-57A1D2D7EFDD}" dt="2024-03-04T14:49:30.449" v="53" actId="20577"/>
        <pc:sldMkLst>
          <pc:docMk/>
          <pc:sldMk cId="639696635" sldId="262"/>
        </pc:sldMkLst>
        <pc:spChg chg="mod">
          <ac:chgData name="Marie Cusick" userId="S::mcusick@unicef.org::67fe9aeb-52eb-4a00-b161-960e56e3611d" providerId="AD" clId="Web-{38C72FA6-F15E-489A-9937-57A1D2D7EFDD}" dt="2024-03-04T14:49:30.449" v="53" actId="20577"/>
          <ac:spMkLst>
            <pc:docMk/>
            <pc:sldMk cId="639696635" sldId="262"/>
            <ac:spMk id="10" creationId="{09D2BC61-589A-07A9-7C03-FE27CB4C9582}"/>
          </ac:spMkLst>
        </pc:spChg>
      </pc:sldChg>
      <pc:sldChg chg="addSp delSp modSp add">
        <pc:chgData name="Marie Cusick" userId="S::mcusick@unicef.org::67fe9aeb-52eb-4a00-b161-960e56e3611d" providerId="AD" clId="Web-{38C72FA6-F15E-489A-9937-57A1D2D7EFDD}" dt="2024-03-04T14:50:55.842" v="77"/>
        <pc:sldMkLst>
          <pc:docMk/>
          <pc:sldMk cId="2933008900" sldId="263"/>
        </pc:sldMkLst>
        <pc:spChg chg="mod">
          <ac:chgData name="Marie Cusick" userId="S::mcusick@unicef.org::67fe9aeb-52eb-4a00-b161-960e56e3611d" providerId="AD" clId="Web-{38C72FA6-F15E-489A-9937-57A1D2D7EFDD}" dt="2024-03-04T14:30:09.279" v="26" actId="20577"/>
          <ac:spMkLst>
            <pc:docMk/>
            <pc:sldMk cId="2933008900" sldId="263"/>
            <ac:spMk id="5" creationId="{A69172C6-BC6D-2AA7-D5FF-4E80E752AA3F}"/>
          </ac:spMkLst>
        </pc:spChg>
        <pc:spChg chg="add del mod">
          <ac:chgData name="Marie Cusick" userId="S::mcusick@unicef.org::67fe9aeb-52eb-4a00-b161-960e56e3611d" providerId="AD" clId="Web-{38C72FA6-F15E-489A-9937-57A1D2D7EFDD}" dt="2024-03-04T14:50:55.842" v="77"/>
          <ac:spMkLst>
            <pc:docMk/>
            <pc:sldMk cId="2933008900" sldId="263"/>
            <ac:spMk id="6" creationId="{FEB14695-050D-0DD3-61A8-E71916BA84BD}"/>
          </ac:spMkLst>
        </pc:spChg>
        <pc:spChg chg="mod">
          <ac:chgData name="Marie Cusick" userId="S::mcusick@unicef.org::67fe9aeb-52eb-4a00-b161-960e56e3611d" providerId="AD" clId="Web-{38C72FA6-F15E-489A-9937-57A1D2D7EFDD}" dt="2024-03-04T14:30:55.952" v="44" actId="1076"/>
          <ac:spMkLst>
            <pc:docMk/>
            <pc:sldMk cId="2933008900" sldId="263"/>
            <ac:spMk id="7" creationId="{4418A55E-BF38-99B5-8D15-E6F30CBFF1CB}"/>
          </ac:spMkLst>
        </pc:spChg>
      </pc:sldChg>
      <pc:sldChg chg="addSp delSp add del">
        <pc:chgData name="Marie Cusick" userId="S::mcusick@unicef.org::67fe9aeb-52eb-4a00-b161-960e56e3611d" providerId="AD" clId="Web-{38C72FA6-F15E-489A-9937-57A1D2D7EFDD}" dt="2024-03-04T14:30:34.046" v="32"/>
        <pc:sldMkLst>
          <pc:docMk/>
          <pc:sldMk cId="2517219427" sldId="264"/>
        </pc:sldMkLst>
        <pc:spChg chg="add">
          <ac:chgData name="Marie Cusick" userId="S::mcusick@unicef.org::67fe9aeb-52eb-4a00-b161-960e56e3611d" providerId="AD" clId="Web-{38C72FA6-F15E-489A-9937-57A1D2D7EFDD}" dt="2024-03-04T14:30:15.138" v="28"/>
          <ac:spMkLst>
            <pc:docMk/>
            <pc:sldMk cId="2517219427" sldId="264"/>
            <ac:spMk id="3" creationId="{6D41BFDF-993F-CDE7-19AD-424E1725DD4B}"/>
          </ac:spMkLst>
        </pc:spChg>
        <pc:spChg chg="del">
          <ac:chgData name="Marie Cusick" userId="S::mcusick@unicef.org::67fe9aeb-52eb-4a00-b161-960e56e3611d" providerId="AD" clId="Web-{38C72FA6-F15E-489A-9937-57A1D2D7EFDD}" dt="2024-03-04T14:30:14.873" v="27"/>
          <ac:spMkLst>
            <pc:docMk/>
            <pc:sldMk cId="2517219427" sldId="264"/>
            <ac:spMk id="4" creationId="{73D6CEFD-14EE-09C6-3900-46FE13FADD13}"/>
          </ac:spMkLst>
        </pc:spChg>
      </pc:sldChg>
      <pc:sldChg chg="addSp delSp add del">
        <pc:chgData name="Marie Cusick" userId="S::mcusick@unicef.org::67fe9aeb-52eb-4a00-b161-960e56e3611d" providerId="AD" clId="Web-{38C72FA6-F15E-489A-9937-57A1D2D7EFDD}" dt="2024-03-04T14:30:34.046" v="31"/>
        <pc:sldMkLst>
          <pc:docMk/>
          <pc:sldMk cId="1547745778" sldId="265"/>
        </pc:sldMkLst>
        <pc:spChg chg="add">
          <ac:chgData name="Marie Cusick" userId="S::mcusick@unicef.org::67fe9aeb-52eb-4a00-b161-960e56e3611d" providerId="AD" clId="Web-{38C72FA6-F15E-489A-9937-57A1D2D7EFDD}" dt="2024-03-04T14:30:19.373" v="30"/>
          <ac:spMkLst>
            <pc:docMk/>
            <pc:sldMk cId="1547745778" sldId="265"/>
            <ac:spMk id="3" creationId="{08DCF88B-54AF-6F5A-1502-F4DCA9F56B16}"/>
          </ac:spMkLst>
        </pc:spChg>
        <pc:spChg chg="del">
          <ac:chgData name="Marie Cusick" userId="S::mcusick@unicef.org::67fe9aeb-52eb-4a00-b161-960e56e3611d" providerId="AD" clId="Web-{38C72FA6-F15E-489A-9937-57A1D2D7EFDD}" dt="2024-03-04T14:30:18.935" v="29"/>
          <ac:spMkLst>
            <pc:docMk/>
            <pc:sldMk cId="1547745778" sldId="265"/>
            <ac:spMk id="4" creationId="{D7F6C86F-0AB6-5C0D-0368-8E8ABE0311A6}"/>
          </ac:spMkLst>
        </pc:spChg>
      </pc:sldChg>
      <pc:sldChg chg="addSp delSp modSp add">
        <pc:chgData name="Marie Cusick" userId="S::mcusick@unicef.org::67fe9aeb-52eb-4a00-b161-960e56e3611d" providerId="AD" clId="Web-{38C72FA6-F15E-489A-9937-57A1D2D7EFDD}" dt="2024-03-04T14:50:57.623" v="78"/>
        <pc:sldMkLst>
          <pc:docMk/>
          <pc:sldMk cId="2653413271" sldId="267"/>
        </pc:sldMkLst>
        <pc:spChg chg="add">
          <ac:chgData name="Marie Cusick" userId="S::mcusick@unicef.org::67fe9aeb-52eb-4a00-b161-960e56e3611d" providerId="AD" clId="Web-{38C72FA6-F15E-489A-9937-57A1D2D7EFDD}" dt="2024-03-04T14:49:53.262" v="57"/>
          <ac:spMkLst>
            <pc:docMk/>
            <pc:sldMk cId="2653413271" sldId="267"/>
            <ac:spMk id="3" creationId="{8ADC8EC5-60B6-FA1E-9BF3-776414186686}"/>
          </ac:spMkLst>
        </pc:spChg>
        <pc:spChg chg="del mod">
          <ac:chgData name="Marie Cusick" userId="S::mcusick@unicef.org::67fe9aeb-52eb-4a00-b161-960e56e3611d" providerId="AD" clId="Web-{38C72FA6-F15E-489A-9937-57A1D2D7EFDD}" dt="2024-03-04T14:50:52.576" v="75"/>
          <ac:spMkLst>
            <pc:docMk/>
            <pc:sldMk cId="2653413271" sldId="267"/>
            <ac:spMk id="6" creationId="{994CE2B7-9BE7-E7BE-91A5-9A1B1D305769}"/>
          </ac:spMkLst>
        </pc:spChg>
        <pc:spChg chg="mod">
          <ac:chgData name="Marie Cusick" userId="S::mcusick@unicef.org::67fe9aeb-52eb-4a00-b161-960e56e3611d" providerId="AD" clId="Web-{38C72FA6-F15E-489A-9937-57A1D2D7EFDD}" dt="2024-03-04T14:50:48.607" v="74" actId="1076"/>
          <ac:spMkLst>
            <pc:docMk/>
            <pc:sldMk cId="2653413271" sldId="267"/>
            <ac:spMk id="7" creationId="{C409CCCC-F04C-1395-36BF-C4DC54702B64}"/>
          </ac:spMkLst>
        </pc:spChg>
        <pc:spChg chg="add">
          <ac:chgData name="Marie Cusick" userId="S::mcusick@unicef.org::67fe9aeb-52eb-4a00-b161-960e56e3611d" providerId="AD" clId="Web-{38C72FA6-F15E-489A-9937-57A1D2D7EFDD}" dt="2024-03-04T14:50:57.623" v="78"/>
          <ac:spMkLst>
            <pc:docMk/>
            <pc:sldMk cId="2653413271" sldId="267"/>
            <ac:spMk id="8" creationId="{31A91B6A-712E-7664-9B2D-6B803C3C873F}"/>
          </ac:spMkLst>
        </pc:spChg>
        <pc:spChg chg="del">
          <ac:chgData name="Marie Cusick" userId="S::mcusick@unicef.org::67fe9aeb-52eb-4a00-b161-960e56e3611d" providerId="AD" clId="Web-{38C72FA6-F15E-489A-9937-57A1D2D7EFDD}" dt="2024-03-04T14:49:40.497" v="54"/>
          <ac:spMkLst>
            <pc:docMk/>
            <pc:sldMk cId="2653413271" sldId="267"/>
            <ac:spMk id="13" creationId="{1710EDB1-653F-4716-8001-67CC5D61AD98}"/>
          </ac:spMkLst>
        </pc:spChg>
      </pc:sldChg>
      <pc:sldChg chg="modSp add">
        <pc:chgData name="Marie Cusick" userId="S::mcusick@unicef.org::67fe9aeb-52eb-4a00-b161-960e56e3611d" providerId="AD" clId="Web-{38C72FA6-F15E-489A-9937-57A1D2D7EFDD}" dt="2024-03-04T14:50:05.247" v="60" actId="20577"/>
        <pc:sldMkLst>
          <pc:docMk/>
          <pc:sldMk cId="220719565" sldId="268"/>
        </pc:sldMkLst>
        <pc:spChg chg="mod">
          <ac:chgData name="Marie Cusick" userId="S::mcusick@unicef.org::67fe9aeb-52eb-4a00-b161-960e56e3611d" providerId="AD" clId="Web-{38C72FA6-F15E-489A-9937-57A1D2D7EFDD}" dt="2024-03-04T14:50:05.247" v="60" actId="20577"/>
          <ac:spMkLst>
            <pc:docMk/>
            <pc:sldMk cId="220719565" sldId="268"/>
            <ac:spMk id="7" creationId="{268AB76D-87A9-A1A5-14BB-370A9275EE28}"/>
          </ac:spMkLst>
        </pc:spChg>
      </pc:sldChg>
      <pc:sldChg chg="modSp add">
        <pc:chgData name="Marie Cusick" userId="S::mcusick@unicef.org::67fe9aeb-52eb-4a00-b161-960e56e3611d" providerId="AD" clId="Web-{38C72FA6-F15E-489A-9937-57A1D2D7EFDD}" dt="2024-03-04T14:30:01.825" v="24" actId="20577"/>
        <pc:sldMkLst>
          <pc:docMk/>
          <pc:sldMk cId="2189626446" sldId="271"/>
        </pc:sldMkLst>
        <pc:spChg chg="mod">
          <ac:chgData name="Marie Cusick" userId="S::mcusick@unicef.org::67fe9aeb-52eb-4a00-b161-960e56e3611d" providerId="AD" clId="Web-{38C72FA6-F15E-489A-9937-57A1D2D7EFDD}" dt="2024-03-04T14:30:01.825" v="24" actId="20577"/>
          <ac:spMkLst>
            <pc:docMk/>
            <pc:sldMk cId="2189626446" sldId="271"/>
            <ac:spMk id="4" creationId="{C268C904-2A4D-7ED0-E292-EA75CBF3AD8D}"/>
          </ac:spMkLst>
        </pc:spChg>
        <pc:spChg chg="mod">
          <ac:chgData name="Marie Cusick" userId="S::mcusick@unicef.org::67fe9aeb-52eb-4a00-b161-960e56e3611d" providerId="AD" clId="Web-{38C72FA6-F15E-489A-9937-57A1D2D7EFDD}" dt="2024-03-04T14:29:56.607" v="20" actId="20577"/>
          <ac:spMkLst>
            <pc:docMk/>
            <pc:sldMk cId="2189626446" sldId="271"/>
            <ac:spMk id="124" creationId="{00000000-0000-0000-0000-000000000000}"/>
          </ac:spMkLst>
        </pc:spChg>
      </pc:sldChg>
      <pc:sldChg chg="add del replId">
        <pc:chgData name="Marie Cusick" userId="S::mcusick@unicef.org::67fe9aeb-52eb-4a00-b161-960e56e3611d" providerId="AD" clId="Web-{38C72FA6-F15E-489A-9937-57A1D2D7EFDD}" dt="2024-03-04T14:49:47.669" v="56"/>
        <pc:sldMkLst>
          <pc:docMk/>
          <pc:sldMk cId="2879410673" sldId="272"/>
        </pc:sldMkLst>
      </pc:sldChg>
    </pc:docChg>
  </pc:docChgLst>
  <pc:docChgLst>
    <pc:chgData name="Marie Cusick" userId="S::mcusick@unicef.org::67fe9aeb-52eb-4a00-b161-960e56e3611d" providerId="AD" clId="Web-{15DDF55C-E9F8-5489-8002-ADA3A895EA06}"/>
    <pc:docChg chg="addSld delSld modSld sldOrd">
      <pc:chgData name="Marie Cusick" userId="S::mcusick@unicef.org::67fe9aeb-52eb-4a00-b161-960e56e3611d" providerId="AD" clId="Web-{15DDF55C-E9F8-5489-8002-ADA3A895EA06}" dt="2024-03-11T18:37:50.170" v="169"/>
      <pc:docMkLst>
        <pc:docMk/>
      </pc:docMkLst>
      <pc:sldChg chg="add">
        <pc:chgData name="Marie Cusick" userId="S::mcusick@unicef.org::67fe9aeb-52eb-4a00-b161-960e56e3611d" providerId="AD" clId="Web-{15DDF55C-E9F8-5489-8002-ADA3A895EA06}" dt="2024-03-11T12:49:28.037" v="94"/>
        <pc:sldMkLst>
          <pc:docMk/>
          <pc:sldMk cId="2139431422" sldId="257"/>
        </pc:sldMkLst>
      </pc:sldChg>
      <pc:sldChg chg="addSp delSp modSp mod setBg">
        <pc:chgData name="Marie Cusick" userId="S::mcusick@unicef.org::67fe9aeb-52eb-4a00-b161-960e56e3611d" providerId="AD" clId="Web-{15DDF55C-E9F8-5489-8002-ADA3A895EA06}" dt="2024-03-11T09:28:14.224" v="78"/>
        <pc:sldMkLst>
          <pc:docMk/>
          <pc:sldMk cId="639696635" sldId="262"/>
        </pc:sldMkLst>
        <pc:spChg chg="del">
          <ac:chgData name="Marie Cusick" userId="S::mcusick@unicef.org::67fe9aeb-52eb-4a00-b161-960e56e3611d" providerId="AD" clId="Web-{15DDF55C-E9F8-5489-8002-ADA3A895EA06}" dt="2024-03-11T09:26:57.551" v="53"/>
          <ac:spMkLst>
            <pc:docMk/>
            <pc:sldMk cId="639696635" sldId="262"/>
            <ac:spMk id="2" creationId="{8FF0637C-CA46-BF9C-F21E-D0D2AD5B37E6}"/>
          </ac:spMkLst>
        </pc:spChg>
        <pc:spChg chg="del">
          <ac:chgData name="Marie Cusick" userId="S::mcusick@unicef.org::67fe9aeb-52eb-4a00-b161-960e56e3611d" providerId="AD" clId="Web-{15DDF55C-E9F8-5489-8002-ADA3A895EA06}" dt="2024-03-11T09:26:51.660" v="52"/>
          <ac:spMkLst>
            <pc:docMk/>
            <pc:sldMk cId="639696635" sldId="262"/>
            <ac:spMk id="6" creationId="{836DCE27-93AE-131A-5375-1AB5F0B0585D}"/>
          </ac:spMkLst>
        </pc:spChg>
        <pc:spChg chg="mod">
          <ac:chgData name="Marie Cusick" userId="S::mcusick@unicef.org::67fe9aeb-52eb-4a00-b161-960e56e3611d" providerId="AD" clId="Web-{15DDF55C-E9F8-5489-8002-ADA3A895EA06}" dt="2024-03-11T09:28:14.224" v="78"/>
          <ac:spMkLst>
            <pc:docMk/>
            <pc:sldMk cId="639696635" sldId="262"/>
            <ac:spMk id="142" creationId="{00000000-0000-0000-0000-000000000000}"/>
          </ac:spMkLst>
        </pc:spChg>
        <pc:spChg chg="add del">
          <ac:chgData name="Marie Cusick" userId="S::mcusick@unicef.org::67fe9aeb-52eb-4a00-b161-960e56e3611d" providerId="AD" clId="Web-{15DDF55C-E9F8-5489-8002-ADA3A895EA06}" dt="2024-03-11T09:27:44.989" v="74"/>
          <ac:spMkLst>
            <pc:docMk/>
            <pc:sldMk cId="639696635" sldId="262"/>
            <ac:spMk id="147" creationId="{B4916930-E76E-4100-9DCF-4981566A372A}"/>
          </ac:spMkLst>
        </pc:spChg>
        <pc:picChg chg="add mod ord">
          <ac:chgData name="Marie Cusick" userId="S::mcusick@unicef.org::67fe9aeb-52eb-4a00-b161-960e56e3611d" providerId="AD" clId="Web-{15DDF55C-E9F8-5489-8002-ADA3A895EA06}" dt="2024-03-11T09:27:44.989" v="75"/>
          <ac:picMkLst>
            <pc:docMk/>
            <pc:sldMk cId="639696635" sldId="262"/>
            <ac:picMk id="3" creationId="{146BC5CF-5F93-1FBF-072D-BE681A7BFB1E}"/>
          </ac:picMkLst>
        </pc:picChg>
        <pc:picChg chg="del">
          <ac:chgData name="Marie Cusick" userId="S::mcusick@unicef.org::67fe9aeb-52eb-4a00-b161-960e56e3611d" providerId="AD" clId="Web-{15DDF55C-E9F8-5489-8002-ADA3A895EA06}" dt="2024-03-11T09:26:51.660" v="49"/>
          <ac:picMkLst>
            <pc:docMk/>
            <pc:sldMk cId="639696635" sldId="262"/>
            <ac:picMk id="15" creationId="{9B6BDE39-FFB8-AFD0-95D1-78DDDD7B4BFB}"/>
          </ac:picMkLst>
        </pc:picChg>
        <pc:picChg chg="del">
          <ac:chgData name="Marie Cusick" userId="S::mcusick@unicef.org::67fe9aeb-52eb-4a00-b161-960e56e3611d" providerId="AD" clId="Web-{15DDF55C-E9F8-5489-8002-ADA3A895EA06}" dt="2024-03-11T09:26:50.847" v="47"/>
          <ac:picMkLst>
            <pc:docMk/>
            <pc:sldMk cId="639696635" sldId="262"/>
            <ac:picMk id="16" creationId="{CD1565A9-9BB7-A14A-E4C7-BCAB151AEB9E}"/>
          </ac:picMkLst>
        </pc:picChg>
        <pc:picChg chg="del">
          <ac:chgData name="Marie Cusick" userId="S::mcusick@unicef.org::67fe9aeb-52eb-4a00-b161-960e56e3611d" providerId="AD" clId="Web-{15DDF55C-E9F8-5489-8002-ADA3A895EA06}" dt="2024-03-11T09:26:51.660" v="48"/>
          <ac:picMkLst>
            <pc:docMk/>
            <pc:sldMk cId="639696635" sldId="262"/>
            <ac:picMk id="18" creationId="{03DECFA9-BB52-7A90-083E-DBC60F5F8AF3}"/>
          </ac:picMkLst>
        </pc:picChg>
        <pc:cxnChg chg="del">
          <ac:chgData name="Marie Cusick" userId="S::mcusick@unicef.org::67fe9aeb-52eb-4a00-b161-960e56e3611d" providerId="AD" clId="Web-{15DDF55C-E9F8-5489-8002-ADA3A895EA06}" dt="2024-03-11T09:26:51.660" v="51"/>
          <ac:cxnSpMkLst>
            <pc:docMk/>
            <pc:sldMk cId="639696635" sldId="262"/>
            <ac:cxnSpMk id="9" creationId="{9E2BDD9E-32F2-5D29-A6DE-6B1EFC85B173}"/>
          </ac:cxnSpMkLst>
        </pc:cxnChg>
        <pc:cxnChg chg="del">
          <ac:chgData name="Marie Cusick" userId="S::mcusick@unicef.org::67fe9aeb-52eb-4a00-b161-960e56e3611d" providerId="AD" clId="Web-{15DDF55C-E9F8-5489-8002-ADA3A895EA06}" dt="2024-03-11T09:26:51.660" v="50"/>
          <ac:cxnSpMkLst>
            <pc:docMk/>
            <pc:sldMk cId="639696635" sldId="262"/>
            <ac:cxnSpMk id="13" creationId="{D38E8928-667D-627B-B6B8-9EE5B665D5C3}"/>
          </ac:cxnSpMkLst>
        </pc:cxnChg>
      </pc:sldChg>
      <pc:sldChg chg="addSp delSp modSp">
        <pc:chgData name="Marie Cusick" userId="S::mcusick@unicef.org::67fe9aeb-52eb-4a00-b161-960e56e3611d" providerId="AD" clId="Web-{15DDF55C-E9F8-5489-8002-ADA3A895EA06}" dt="2024-03-11T09:32:10.759" v="85" actId="1076"/>
        <pc:sldMkLst>
          <pc:docMk/>
          <pc:sldMk cId="2933008900" sldId="263"/>
        </pc:sldMkLst>
        <pc:spChg chg="del">
          <ac:chgData name="Marie Cusick" userId="S::mcusick@unicef.org::67fe9aeb-52eb-4a00-b161-960e56e3611d" providerId="AD" clId="Web-{15DDF55C-E9F8-5489-8002-ADA3A895EA06}" dt="2024-03-11T09:32:05.509" v="83"/>
          <ac:spMkLst>
            <pc:docMk/>
            <pc:sldMk cId="2933008900" sldId="263"/>
            <ac:spMk id="5" creationId="{A69172C6-BC6D-2AA7-D5FF-4E80E752AA3F}"/>
          </ac:spMkLst>
        </pc:spChg>
        <pc:picChg chg="add del mod">
          <ac:chgData name="Marie Cusick" userId="S::mcusick@unicef.org::67fe9aeb-52eb-4a00-b161-960e56e3611d" providerId="AD" clId="Web-{15DDF55C-E9F8-5489-8002-ADA3A895EA06}" dt="2024-03-11T09:23:55.485" v="41"/>
          <ac:picMkLst>
            <pc:docMk/>
            <pc:sldMk cId="2933008900" sldId="263"/>
            <ac:picMk id="2" creationId="{98BB5A89-F173-6AEF-EACA-15EBF59EF577}"/>
          </ac:picMkLst>
        </pc:picChg>
        <pc:picChg chg="add mod">
          <ac:chgData name="Marie Cusick" userId="S::mcusick@unicef.org::67fe9aeb-52eb-4a00-b161-960e56e3611d" providerId="AD" clId="Web-{15DDF55C-E9F8-5489-8002-ADA3A895EA06}" dt="2024-03-11T09:32:10.759" v="85" actId="1076"/>
          <ac:picMkLst>
            <pc:docMk/>
            <pc:sldMk cId="2933008900" sldId="263"/>
            <ac:picMk id="3" creationId="{4A6AEF17-26A9-FF76-15E1-2BD1F9EF3019}"/>
          </ac:picMkLst>
        </pc:picChg>
        <pc:picChg chg="del">
          <ac:chgData name="Marie Cusick" userId="S::mcusick@unicef.org::67fe9aeb-52eb-4a00-b161-960e56e3611d" providerId="AD" clId="Web-{15DDF55C-E9F8-5489-8002-ADA3A895EA06}" dt="2024-03-11T09:32:05.509" v="80"/>
          <ac:picMkLst>
            <pc:docMk/>
            <pc:sldMk cId="2933008900" sldId="263"/>
            <ac:picMk id="13" creationId="{C2C0E39D-18DF-4A13-DB9E-614C8027A5AD}"/>
          </ac:picMkLst>
        </pc:picChg>
        <pc:picChg chg="del">
          <ac:chgData name="Marie Cusick" userId="S::mcusick@unicef.org::67fe9aeb-52eb-4a00-b161-960e56e3611d" providerId="AD" clId="Web-{15DDF55C-E9F8-5489-8002-ADA3A895EA06}" dt="2024-03-11T09:32:05.509" v="79"/>
          <ac:picMkLst>
            <pc:docMk/>
            <pc:sldMk cId="2933008900" sldId="263"/>
            <ac:picMk id="14" creationId="{8C1560BB-ADE3-C7D4-76D4-16B46CB479AB}"/>
          </ac:picMkLst>
        </pc:picChg>
        <pc:cxnChg chg="del">
          <ac:chgData name="Marie Cusick" userId="S::mcusick@unicef.org::67fe9aeb-52eb-4a00-b161-960e56e3611d" providerId="AD" clId="Web-{15DDF55C-E9F8-5489-8002-ADA3A895EA06}" dt="2024-03-11T09:32:05.509" v="82"/>
          <ac:cxnSpMkLst>
            <pc:docMk/>
            <pc:sldMk cId="2933008900" sldId="263"/>
            <ac:cxnSpMk id="8" creationId="{2E5557EB-D794-3538-C0C2-03C1858A2A5B}"/>
          </ac:cxnSpMkLst>
        </pc:cxnChg>
        <pc:cxnChg chg="del">
          <ac:chgData name="Marie Cusick" userId="S::mcusick@unicef.org::67fe9aeb-52eb-4a00-b161-960e56e3611d" providerId="AD" clId="Web-{15DDF55C-E9F8-5489-8002-ADA3A895EA06}" dt="2024-03-11T09:32:05.509" v="81"/>
          <ac:cxnSpMkLst>
            <pc:docMk/>
            <pc:sldMk cId="2933008900" sldId="263"/>
            <ac:cxnSpMk id="11" creationId="{4BE71C8D-AF21-F2D7-A48D-FDC32DA1ABC9}"/>
          </ac:cxnSpMkLst>
        </pc:cxnChg>
      </pc:sldChg>
      <pc:sldChg chg="add del">
        <pc:chgData name="Marie Cusick" userId="S::mcusick@unicef.org::67fe9aeb-52eb-4a00-b161-960e56e3611d" providerId="AD" clId="Web-{15DDF55C-E9F8-5489-8002-ADA3A895EA06}" dt="2024-03-11T18:33:45.916" v="163"/>
        <pc:sldMkLst>
          <pc:docMk/>
          <pc:sldMk cId="220719565" sldId="268"/>
        </pc:sldMkLst>
      </pc:sldChg>
      <pc:sldChg chg="modSp">
        <pc:chgData name="Marie Cusick" userId="S::mcusick@unicef.org::67fe9aeb-52eb-4a00-b161-960e56e3611d" providerId="AD" clId="Web-{15DDF55C-E9F8-5489-8002-ADA3A895EA06}" dt="2024-03-11T09:09:54.610" v="1" actId="20577"/>
        <pc:sldMkLst>
          <pc:docMk/>
          <pc:sldMk cId="3009139016" sldId="273"/>
        </pc:sldMkLst>
        <pc:spChg chg="mod">
          <ac:chgData name="Marie Cusick" userId="S::mcusick@unicef.org::67fe9aeb-52eb-4a00-b161-960e56e3611d" providerId="AD" clId="Web-{15DDF55C-E9F8-5489-8002-ADA3A895EA06}" dt="2024-03-11T09:09:54.610" v="1" actId="20577"/>
          <ac:spMkLst>
            <pc:docMk/>
            <pc:sldMk cId="3009139016" sldId="273"/>
            <ac:spMk id="7" creationId="{AC9C6BA4-B029-B477-2592-AEA181CD060B}"/>
          </ac:spMkLst>
        </pc:spChg>
      </pc:sldChg>
      <pc:sldChg chg="modSp delCm">
        <pc:chgData name="Marie Cusick" userId="S::mcusick@unicef.org::67fe9aeb-52eb-4a00-b161-960e56e3611d" providerId="AD" clId="Web-{15DDF55C-E9F8-5489-8002-ADA3A895EA06}" dt="2024-03-11T09:10:41.220" v="9" actId="1076"/>
        <pc:sldMkLst>
          <pc:docMk/>
          <pc:sldMk cId="440532428" sldId="274"/>
        </pc:sldMkLst>
        <pc:spChg chg="mod">
          <ac:chgData name="Marie Cusick" userId="S::mcusick@unicef.org::67fe9aeb-52eb-4a00-b161-960e56e3611d" providerId="AD" clId="Web-{15DDF55C-E9F8-5489-8002-ADA3A895EA06}" dt="2024-03-11T09:10:16.783" v="6" actId="20577"/>
          <ac:spMkLst>
            <pc:docMk/>
            <pc:sldMk cId="440532428" sldId="274"/>
            <ac:spMk id="5" creationId="{971DAF6F-4953-4846-AE1A-740D10498101}"/>
          </ac:spMkLst>
        </pc:spChg>
        <pc:spChg chg="mod">
          <ac:chgData name="Marie Cusick" userId="S::mcusick@unicef.org::67fe9aeb-52eb-4a00-b161-960e56e3611d" providerId="AD" clId="Web-{15DDF55C-E9F8-5489-8002-ADA3A895EA06}" dt="2024-03-11T09:10:41.220" v="9" actId="1076"/>
          <ac:spMkLst>
            <pc:docMk/>
            <pc:sldMk cId="440532428" sldId="274"/>
            <ac:spMk id="743" creationId="{EFA396D1-73FE-2793-787F-1C41645B0F5C}"/>
          </ac:spMkLst>
        </pc:spChg>
        <pc:spChg chg="mod">
          <ac:chgData name="Marie Cusick" userId="S::mcusick@unicef.org::67fe9aeb-52eb-4a00-b161-960e56e3611d" providerId="AD" clId="Web-{15DDF55C-E9F8-5489-8002-ADA3A895EA06}" dt="2024-03-11T09:10:35.189" v="8" actId="1076"/>
          <ac:spMkLst>
            <pc:docMk/>
            <pc:sldMk cId="440532428" sldId="274"/>
            <ac:spMk id="744" creationId="{9C09B072-FA18-8647-B7CD-5D61C5331F3C}"/>
          </ac:spMkLst>
        </pc:spChg>
        <pc:extLst>
          <p:ext xmlns:p="http://schemas.openxmlformats.org/presentationml/2006/main" uri="{D6D511B9-2390-475A-947B-AFAB55BFBCF1}">
            <pc226:cmChg xmlns:pc226="http://schemas.microsoft.com/office/powerpoint/2022/06/main/command" chg="del">
              <pc226:chgData name="Marie Cusick" userId="S::mcusick@unicef.org::67fe9aeb-52eb-4a00-b161-960e56e3611d" providerId="AD" clId="Web-{15DDF55C-E9F8-5489-8002-ADA3A895EA06}" dt="2024-03-11T09:10:27.142" v="7"/>
              <pc2:cmMkLst xmlns:pc2="http://schemas.microsoft.com/office/powerpoint/2019/9/main/command">
                <pc:docMk/>
                <pc:sldMk cId="440532428" sldId="274"/>
                <pc2:cmMk id="{3467A72D-E0E2-4B8B-AED1-EA0D217E2DFE}"/>
              </pc2:cmMkLst>
            </pc226:cmChg>
          </p:ext>
        </pc:extLst>
      </pc:sldChg>
      <pc:sldChg chg="modSp">
        <pc:chgData name="Marie Cusick" userId="S::mcusick@unicef.org::67fe9aeb-52eb-4a00-b161-960e56e3611d" providerId="AD" clId="Web-{15DDF55C-E9F8-5489-8002-ADA3A895EA06}" dt="2024-03-11T09:10:59.111" v="11" actId="20577"/>
        <pc:sldMkLst>
          <pc:docMk/>
          <pc:sldMk cId="4014188398" sldId="275"/>
        </pc:sldMkLst>
        <pc:spChg chg="mod">
          <ac:chgData name="Marie Cusick" userId="S::mcusick@unicef.org::67fe9aeb-52eb-4a00-b161-960e56e3611d" providerId="AD" clId="Web-{15DDF55C-E9F8-5489-8002-ADA3A895EA06}" dt="2024-03-11T09:10:59.111" v="11" actId="20577"/>
          <ac:spMkLst>
            <pc:docMk/>
            <pc:sldMk cId="4014188398" sldId="275"/>
            <ac:spMk id="7" creationId="{6AD4A483-76B9-33C8-4B4C-EE691DB4E4FE}"/>
          </ac:spMkLst>
        </pc:spChg>
      </pc:sldChg>
      <pc:sldChg chg="modSp">
        <pc:chgData name="Marie Cusick" userId="S::mcusick@unicef.org::67fe9aeb-52eb-4a00-b161-960e56e3611d" providerId="AD" clId="Web-{15DDF55C-E9F8-5489-8002-ADA3A895EA06}" dt="2024-03-11T10:46:33.025" v="89" actId="1076"/>
        <pc:sldMkLst>
          <pc:docMk/>
          <pc:sldMk cId="320532947" sldId="281"/>
        </pc:sldMkLst>
        <pc:spChg chg="mod">
          <ac:chgData name="Marie Cusick" userId="S::mcusick@unicef.org::67fe9aeb-52eb-4a00-b161-960e56e3611d" providerId="AD" clId="Web-{15DDF55C-E9F8-5489-8002-ADA3A895EA06}" dt="2024-03-11T10:46:33.025" v="89" actId="1076"/>
          <ac:spMkLst>
            <pc:docMk/>
            <pc:sldMk cId="320532947" sldId="281"/>
            <ac:spMk id="5" creationId="{956A8D9E-30AB-5873-1B3B-29C0AC62A7DF}"/>
          </ac:spMkLst>
        </pc:spChg>
      </pc:sldChg>
      <pc:sldChg chg="modSp add">
        <pc:chgData name="Marie Cusick" userId="S::mcusick@unicef.org::67fe9aeb-52eb-4a00-b161-960e56e3611d" providerId="AD" clId="Web-{15DDF55C-E9F8-5489-8002-ADA3A895EA06}" dt="2024-03-11T18:37:37.217" v="167"/>
        <pc:sldMkLst>
          <pc:docMk/>
          <pc:sldMk cId="446793918" sldId="3499"/>
        </pc:sldMkLst>
        <pc:spChg chg="mod">
          <ac:chgData name="Marie Cusick" userId="S::mcusick@unicef.org::67fe9aeb-52eb-4a00-b161-960e56e3611d" providerId="AD" clId="Web-{15DDF55C-E9F8-5489-8002-ADA3A895EA06}" dt="2024-03-11T18:37:37.217" v="167"/>
          <ac:spMkLst>
            <pc:docMk/>
            <pc:sldMk cId="446793918" sldId="3499"/>
            <ac:spMk id="4" creationId="{0800B090-0C96-E194-B6BC-B305B1545A8D}"/>
          </ac:spMkLst>
        </pc:spChg>
      </pc:sldChg>
      <pc:sldChg chg="modSp add">
        <pc:chgData name="Marie Cusick" userId="S::mcusick@unicef.org::67fe9aeb-52eb-4a00-b161-960e56e3611d" providerId="AD" clId="Web-{15DDF55C-E9F8-5489-8002-ADA3A895EA06}" dt="2024-03-11T18:37:23.904" v="166"/>
        <pc:sldMkLst>
          <pc:docMk/>
          <pc:sldMk cId="1422269458" sldId="3506"/>
        </pc:sldMkLst>
        <pc:spChg chg="mod">
          <ac:chgData name="Marie Cusick" userId="S::mcusick@unicef.org::67fe9aeb-52eb-4a00-b161-960e56e3611d" providerId="AD" clId="Web-{15DDF55C-E9F8-5489-8002-ADA3A895EA06}" dt="2024-03-11T18:37:23.904" v="166"/>
          <ac:spMkLst>
            <pc:docMk/>
            <pc:sldMk cId="1422269458" sldId="3506"/>
            <ac:spMk id="4" creationId="{1E65B751-D4C4-ED2E-9886-5B48984BFDAD}"/>
          </ac:spMkLst>
        </pc:spChg>
      </pc:sldChg>
      <pc:sldChg chg="add">
        <pc:chgData name="Marie Cusick" userId="S::mcusick@unicef.org::67fe9aeb-52eb-4a00-b161-960e56e3611d" providerId="AD" clId="Web-{15DDF55C-E9F8-5489-8002-ADA3A895EA06}" dt="2024-03-11T18:33:45.479" v="160"/>
        <pc:sldMkLst>
          <pc:docMk/>
          <pc:sldMk cId="1915940553" sldId="3508"/>
        </pc:sldMkLst>
      </pc:sldChg>
      <pc:sldChg chg="modSp add">
        <pc:chgData name="Marie Cusick" userId="S::mcusick@unicef.org::67fe9aeb-52eb-4a00-b161-960e56e3611d" providerId="AD" clId="Web-{15DDF55C-E9F8-5489-8002-ADA3A895EA06}" dt="2024-03-11T18:37:44.748" v="168"/>
        <pc:sldMkLst>
          <pc:docMk/>
          <pc:sldMk cId="3178675900" sldId="3509"/>
        </pc:sldMkLst>
        <pc:spChg chg="mod">
          <ac:chgData name="Marie Cusick" userId="S::mcusick@unicef.org::67fe9aeb-52eb-4a00-b161-960e56e3611d" providerId="AD" clId="Web-{15DDF55C-E9F8-5489-8002-ADA3A895EA06}" dt="2024-03-11T18:37:44.748" v="168"/>
          <ac:spMkLst>
            <pc:docMk/>
            <pc:sldMk cId="3178675900" sldId="3509"/>
            <ac:spMk id="4" creationId="{9A705FBA-A887-ED40-5422-EE7669BDE5F5}"/>
          </ac:spMkLst>
        </pc:spChg>
      </pc:sldChg>
      <pc:sldChg chg="add">
        <pc:chgData name="Marie Cusick" userId="S::mcusick@unicef.org::67fe9aeb-52eb-4a00-b161-960e56e3611d" providerId="AD" clId="Web-{15DDF55C-E9F8-5489-8002-ADA3A895EA06}" dt="2024-03-11T18:33:44.276" v="152"/>
        <pc:sldMkLst>
          <pc:docMk/>
          <pc:sldMk cId="2249939509" sldId="3511"/>
        </pc:sldMkLst>
      </pc:sldChg>
      <pc:sldChg chg="add">
        <pc:chgData name="Marie Cusick" userId="S::mcusick@unicef.org::67fe9aeb-52eb-4a00-b161-960e56e3611d" providerId="AD" clId="Web-{15DDF55C-E9F8-5489-8002-ADA3A895EA06}" dt="2024-03-11T18:33:45.385" v="159"/>
        <pc:sldMkLst>
          <pc:docMk/>
          <pc:sldMk cId="2029570086" sldId="3512"/>
        </pc:sldMkLst>
      </pc:sldChg>
      <pc:sldChg chg="add">
        <pc:chgData name="Marie Cusick" userId="S::mcusick@unicef.org::67fe9aeb-52eb-4a00-b161-960e56e3611d" providerId="AD" clId="Web-{15DDF55C-E9F8-5489-8002-ADA3A895EA06}" dt="2024-03-11T18:33:44.807" v="157"/>
        <pc:sldMkLst>
          <pc:docMk/>
          <pc:sldMk cId="3274483650" sldId="3513"/>
        </pc:sldMkLst>
      </pc:sldChg>
      <pc:sldChg chg="add">
        <pc:chgData name="Marie Cusick" userId="S::mcusick@unicef.org::67fe9aeb-52eb-4a00-b161-960e56e3611d" providerId="AD" clId="Web-{15DDF55C-E9F8-5489-8002-ADA3A895EA06}" dt="2024-03-11T18:33:44.697" v="156"/>
        <pc:sldMkLst>
          <pc:docMk/>
          <pc:sldMk cId="2065814620" sldId="3514"/>
        </pc:sldMkLst>
      </pc:sldChg>
      <pc:sldChg chg="add">
        <pc:chgData name="Marie Cusick" userId="S::mcusick@unicef.org::67fe9aeb-52eb-4a00-b161-960e56e3611d" providerId="AD" clId="Web-{15DDF55C-E9F8-5489-8002-ADA3A895EA06}" dt="2024-03-11T18:33:44.557" v="155"/>
        <pc:sldMkLst>
          <pc:docMk/>
          <pc:sldMk cId="1801527548" sldId="3515"/>
        </pc:sldMkLst>
      </pc:sldChg>
      <pc:sldChg chg="modSp add">
        <pc:chgData name="Marie Cusick" userId="S::mcusick@unicef.org::67fe9aeb-52eb-4a00-b161-960e56e3611d" providerId="AD" clId="Web-{15DDF55C-E9F8-5489-8002-ADA3A895EA06}" dt="2024-03-11T18:37:50.170" v="169"/>
        <pc:sldMkLst>
          <pc:docMk/>
          <pc:sldMk cId="825230076" sldId="3516"/>
        </pc:sldMkLst>
        <pc:spChg chg="mod">
          <ac:chgData name="Marie Cusick" userId="S::mcusick@unicef.org::67fe9aeb-52eb-4a00-b161-960e56e3611d" providerId="AD" clId="Web-{15DDF55C-E9F8-5489-8002-ADA3A895EA06}" dt="2024-03-11T18:37:50.170" v="169"/>
          <ac:spMkLst>
            <pc:docMk/>
            <pc:sldMk cId="825230076" sldId="3516"/>
            <ac:spMk id="4" creationId="{37D7CAE6-E324-34D2-39C3-09E398E9926E}"/>
          </ac:spMkLst>
        </pc:spChg>
      </pc:sldChg>
      <pc:sldChg chg="add">
        <pc:chgData name="Marie Cusick" userId="S::mcusick@unicef.org::67fe9aeb-52eb-4a00-b161-960e56e3611d" providerId="AD" clId="Web-{15DDF55C-E9F8-5489-8002-ADA3A895EA06}" dt="2024-03-11T18:33:44.151" v="150"/>
        <pc:sldMkLst>
          <pc:docMk/>
          <pc:sldMk cId="519296305" sldId="3517"/>
        </pc:sldMkLst>
      </pc:sldChg>
      <pc:sldChg chg="add">
        <pc:chgData name="Marie Cusick" userId="S::mcusick@unicef.org::67fe9aeb-52eb-4a00-b161-960e56e3611d" providerId="AD" clId="Web-{15DDF55C-E9F8-5489-8002-ADA3A895EA06}" dt="2024-03-11T18:33:44.432" v="154"/>
        <pc:sldMkLst>
          <pc:docMk/>
          <pc:sldMk cId="2284093721" sldId="3518"/>
        </pc:sldMkLst>
      </pc:sldChg>
      <pc:sldChg chg="modSp add">
        <pc:chgData name="Marie Cusick" userId="S::mcusick@unicef.org::67fe9aeb-52eb-4a00-b161-960e56e3611d" providerId="AD" clId="Web-{15DDF55C-E9F8-5489-8002-ADA3A895EA06}" dt="2024-03-11T12:52:04.807" v="121" actId="1076"/>
        <pc:sldMkLst>
          <pc:docMk/>
          <pc:sldMk cId="933484045" sldId="4233"/>
        </pc:sldMkLst>
        <pc:picChg chg="mod">
          <ac:chgData name="Marie Cusick" userId="S::mcusick@unicef.org::67fe9aeb-52eb-4a00-b161-960e56e3611d" providerId="AD" clId="Web-{15DDF55C-E9F8-5489-8002-ADA3A895EA06}" dt="2024-03-11T12:52:04.807" v="121" actId="1076"/>
          <ac:picMkLst>
            <pc:docMk/>
            <pc:sldMk cId="933484045" sldId="4233"/>
            <ac:picMk id="3074" creationId="{8DEBA5B5-306D-8923-422A-C0DA266E5592}"/>
          </ac:picMkLst>
        </pc:picChg>
      </pc:sldChg>
      <pc:sldChg chg="modSp add">
        <pc:chgData name="Marie Cusick" userId="S::mcusick@unicef.org::67fe9aeb-52eb-4a00-b161-960e56e3611d" providerId="AD" clId="Web-{15DDF55C-E9F8-5489-8002-ADA3A895EA06}" dt="2024-03-11T12:52:27.683" v="123" actId="1076"/>
        <pc:sldMkLst>
          <pc:docMk/>
          <pc:sldMk cId="4275486674" sldId="4242"/>
        </pc:sldMkLst>
        <pc:picChg chg="mod">
          <ac:chgData name="Marie Cusick" userId="S::mcusick@unicef.org::67fe9aeb-52eb-4a00-b161-960e56e3611d" providerId="AD" clId="Web-{15DDF55C-E9F8-5489-8002-ADA3A895EA06}" dt="2024-03-11T12:52:27.683" v="123" actId="1076"/>
          <ac:picMkLst>
            <pc:docMk/>
            <pc:sldMk cId="4275486674" sldId="4242"/>
            <ac:picMk id="2050" creationId="{0A211EB9-A3C2-205E-8C74-DCB2590223A4}"/>
          </ac:picMkLst>
        </pc:picChg>
      </pc:sldChg>
      <pc:sldChg chg="add">
        <pc:chgData name="Marie Cusick" userId="S::mcusick@unicef.org::67fe9aeb-52eb-4a00-b161-960e56e3611d" providerId="AD" clId="Web-{15DDF55C-E9F8-5489-8002-ADA3A895EA06}" dt="2024-03-11T12:49:28.163" v="95"/>
        <pc:sldMkLst>
          <pc:docMk/>
          <pc:sldMk cId="2440955129" sldId="4248"/>
        </pc:sldMkLst>
      </pc:sldChg>
      <pc:sldChg chg="add">
        <pc:chgData name="Marie Cusick" userId="S::mcusick@unicef.org::67fe9aeb-52eb-4a00-b161-960e56e3611d" providerId="AD" clId="Web-{15DDF55C-E9F8-5489-8002-ADA3A895EA06}" dt="2024-03-11T12:49:27.881" v="93"/>
        <pc:sldMkLst>
          <pc:docMk/>
          <pc:sldMk cId="3275387136" sldId="4249"/>
        </pc:sldMkLst>
      </pc:sldChg>
      <pc:sldChg chg="add">
        <pc:chgData name="Marie Cusick" userId="S::mcusick@unicef.org::67fe9aeb-52eb-4a00-b161-960e56e3611d" providerId="AD" clId="Web-{15DDF55C-E9F8-5489-8002-ADA3A895EA06}" dt="2024-03-11T12:49:28.256" v="96"/>
        <pc:sldMkLst>
          <pc:docMk/>
          <pc:sldMk cId="1039976185" sldId="4251"/>
        </pc:sldMkLst>
      </pc:sldChg>
      <pc:sldChg chg="addSp delSp modSp add mod setBg setClrOvrMap">
        <pc:chgData name="Marie Cusick" userId="S::mcusick@unicef.org::67fe9aeb-52eb-4a00-b161-960e56e3611d" providerId="AD" clId="Web-{15DDF55C-E9F8-5489-8002-ADA3A895EA06}" dt="2024-03-11T12:57:36.253" v="148"/>
        <pc:sldMkLst>
          <pc:docMk/>
          <pc:sldMk cId="1930061749" sldId="4252"/>
        </pc:sldMkLst>
        <pc:spChg chg="mod">
          <ac:chgData name="Marie Cusick" userId="S::mcusick@unicef.org::67fe9aeb-52eb-4a00-b161-960e56e3611d" providerId="AD" clId="Web-{15DDF55C-E9F8-5489-8002-ADA3A895EA06}" dt="2024-03-11T12:57:36.253" v="148"/>
          <ac:spMkLst>
            <pc:docMk/>
            <pc:sldMk cId="1930061749" sldId="4252"/>
            <ac:spMk id="2" creationId="{80B7875B-3FF1-EB40-3CFE-C02A8D8A91DF}"/>
          </ac:spMkLst>
        </pc:spChg>
        <pc:spChg chg="add del">
          <ac:chgData name="Marie Cusick" userId="S::mcusick@unicef.org::67fe9aeb-52eb-4a00-b161-960e56e3611d" providerId="AD" clId="Web-{15DDF55C-E9F8-5489-8002-ADA3A895EA06}" dt="2024-03-11T12:56:38.876" v="144"/>
          <ac:spMkLst>
            <pc:docMk/>
            <pc:sldMk cId="1930061749" sldId="4252"/>
            <ac:spMk id="9" creationId="{37C89E4B-3C9F-44B9-8B86-D9E3D112D8EC}"/>
          </ac:spMkLst>
        </pc:spChg>
        <pc:picChg chg="mod">
          <ac:chgData name="Marie Cusick" userId="S::mcusick@unicef.org::67fe9aeb-52eb-4a00-b161-960e56e3611d" providerId="AD" clId="Web-{15DDF55C-E9F8-5489-8002-ADA3A895EA06}" dt="2024-03-11T12:56:39.251" v="145"/>
          <ac:picMkLst>
            <pc:docMk/>
            <pc:sldMk cId="1930061749" sldId="4252"/>
            <ac:picMk id="4" creationId="{16A1191B-F885-8392-1737-3622C2989280}"/>
          </ac:picMkLst>
        </pc:picChg>
        <pc:cxnChg chg="add del">
          <ac:chgData name="Marie Cusick" userId="S::mcusick@unicef.org::67fe9aeb-52eb-4a00-b161-960e56e3611d" providerId="AD" clId="Web-{15DDF55C-E9F8-5489-8002-ADA3A895EA06}" dt="2024-03-11T12:56:38.876" v="144"/>
          <ac:cxnSpMkLst>
            <pc:docMk/>
            <pc:sldMk cId="1930061749" sldId="4252"/>
            <ac:cxnSpMk id="11" creationId="{AA2EAA10-076F-46BD-8F0F-B9A2FB77A85C}"/>
          </ac:cxnSpMkLst>
        </pc:cxnChg>
        <pc:cxnChg chg="add del">
          <ac:chgData name="Marie Cusick" userId="S::mcusick@unicef.org::67fe9aeb-52eb-4a00-b161-960e56e3611d" providerId="AD" clId="Web-{15DDF55C-E9F8-5489-8002-ADA3A895EA06}" dt="2024-03-11T12:56:38.876" v="144"/>
          <ac:cxnSpMkLst>
            <pc:docMk/>
            <pc:sldMk cId="1930061749" sldId="4252"/>
            <ac:cxnSpMk id="13" creationId="{D891E407-403B-4764-86C9-33A56D3BCAA3}"/>
          </ac:cxnSpMkLst>
        </pc:cxnChg>
      </pc:sldChg>
      <pc:sldChg chg="modSp add">
        <pc:chgData name="Marie Cusick" userId="S::mcusick@unicef.org::67fe9aeb-52eb-4a00-b161-960e56e3611d" providerId="AD" clId="Web-{15DDF55C-E9F8-5489-8002-ADA3A895EA06}" dt="2024-03-11T12:55:05.452" v="142" actId="1076"/>
        <pc:sldMkLst>
          <pc:docMk/>
          <pc:sldMk cId="1950589311" sldId="4253"/>
        </pc:sldMkLst>
        <pc:spChg chg="mod">
          <ac:chgData name="Marie Cusick" userId="S::mcusick@unicef.org::67fe9aeb-52eb-4a00-b161-960e56e3611d" providerId="AD" clId="Web-{15DDF55C-E9F8-5489-8002-ADA3A895EA06}" dt="2024-03-11T12:52:49.527" v="124" actId="1076"/>
          <ac:spMkLst>
            <pc:docMk/>
            <pc:sldMk cId="1950589311" sldId="4253"/>
            <ac:spMk id="2" creationId="{20A9CA7A-1740-2A51-5A5F-0E70D78D1348}"/>
          </ac:spMkLst>
        </pc:spChg>
        <pc:graphicFrameChg chg="mod modGraphic">
          <ac:chgData name="Marie Cusick" userId="S::mcusick@unicef.org::67fe9aeb-52eb-4a00-b161-960e56e3611d" providerId="AD" clId="Web-{15DDF55C-E9F8-5489-8002-ADA3A895EA06}" dt="2024-03-11T12:55:05.452" v="142" actId="1076"/>
          <ac:graphicFrameMkLst>
            <pc:docMk/>
            <pc:sldMk cId="1950589311" sldId="4253"/>
            <ac:graphicFrameMk id="5" creationId="{FC2ED6CC-79BB-8853-26EE-8EBE52CC843D}"/>
          </ac:graphicFrameMkLst>
        </pc:graphicFrameChg>
      </pc:sldChg>
      <pc:sldChg chg="modSp add">
        <pc:chgData name="Marie Cusick" userId="S::mcusick@unicef.org::67fe9aeb-52eb-4a00-b161-960e56e3611d" providerId="AD" clId="Web-{15DDF55C-E9F8-5489-8002-ADA3A895EA06}" dt="2024-03-11T12:51:44.260" v="119"/>
        <pc:sldMkLst>
          <pc:docMk/>
          <pc:sldMk cId="2836499095" sldId="4255"/>
        </pc:sldMkLst>
        <pc:spChg chg="mod">
          <ac:chgData name="Marie Cusick" userId="S::mcusick@unicef.org::67fe9aeb-52eb-4a00-b161-960e56e3611d" providerId="AD" clId="Web-{15DDF55C-E9F8-5489-8002-ADA3A895EA06}" dt="2024-03-11T12:51:44.260" v="119"/>
          <ac:spMkLst>
            <pc:docMk/>
            <pc:sldMk cId="2836499095" sldId="4255"/>
            <ac:spMk id="2" creationId="{BD415D42-6CAD-36E9-3E71-B8BD32D59F35}"/>
          </ac:spMkLst>
        </pc:spChg>
        <pc:spChg chg="mod">
          <ac:chgData name="Marie Cusick" userId="S::mcusick@unicef.org::67fe9aeb-52eb-4a00-b161-960e56e3611d" providerId="AD" clId="Web-{15DDF55C-E9F8-5489-8002-ADA3A895EA06}" dt="2024-03-11T12:51:32.728" v="118" actId="1076"/>
          <ac:spMkLst>
            <pc:docMk/>
            <pc:sldMk cId="2836499095" sldId="4255"/>
            <ac:spMk id="4" creationId="{810B4134-66DA-21EE-A662-51B3000609DF}"/>
          </ac:spMkLst>
        </pc:spChg>
        <pc:spChg chg="mod">
          <ac:chgData name="Marie Cusick" userId="S::mcusick@unicef.org::67fe9aeb-52eb-4a00-b161-960e56e3611d" providerId="AD" clId="Web-{15DDF55C-E9F8-5489-8002-ADA3A895EA06}" dt="2024-03-11T12:51:05.665" v="113" actId="20577"/>
          <ac:spMkLst>
            <pc:docMk/>
            <pc:sldMk cId="2836499095" sldId="4255"/>
            <ac:spMk id="6" creationId="{05725963-46F1-54B6-9620-9519F93F9F45}"/>
          </ac:spMkLst>
        </pc:spChg>
        <pc:picChg chg="mod">
          <ac:chgData name="Marie Cusick" userId="S::mcusick@unicef.org::67fe9aeb-52eb-4a00-b161-960e56e3611d" providerId="AD" clId="Web-{15DDF55C-E9F8-5489-8002-ADA3A895EA06}" dt="2024-03-11T12:51:16.618" v="115" actId="14100"/>
          <ac:picMkLst>
            <pc:docMk/>
            <pc:sldMk cId="2836499095" sldId="4255"/>
            <ac:picMk id="7" creationId="{8BE6B27A-1888-951F-E3F3-39CE2082E6A4}"/>
          </ac:picMkLst>
        </pc:picChg>
        <pc:picChg chg="mod">
          <ac:chgData name="Marie Cusick" userId="S::mcusick@unicef.org::67fe9aeb-52eb-4a00-b161-960e56e3611d" providerId="AD" clId="Web-{15DDF55C-E9F8-5489-8002-ADA3A895EA06}" dt="2024-03-11T12:50:04.070" v="100" actId="1076"/>
          <ac:picMkLst>
            <pc:docMk/>
            <pc:sldMk cId="2836499095" sldId="4255"/>
            <ac:picMk id="9" creationId="{57DC94C8-EADF-0AAA-529B-5B15ECCDFBCE}"/>
          </ac:picMkLst>
        </pc:picChg>
        <pc:picChg chg="mod">
          <ac:chgData name="Marie Cusick" userId="S::mcusick@unicef.org::67fe9aeb-52eb-4a00-b161-960e56e3611d" providerId="AD" clId="Web-{15DDF55C-E9F8-5489-8002-ADA3A895EA06}" dt="2024-03-11T12:50:09.164" v="101" actId="1076"/>
          <ac:picMkLst>
            <pc:docMk/>
            <pc:sldMk cId="2836499095" sldId="4255"/>
            <ac:picMk id="10" creationId="{E0ECFF89-6B41-BDC1-2F8F-505D7DB9D842}"/>
          </ac:picMkLst>
        </pc:picChg>
      </pc:sldChg>
      <pc:sldChg chg="modSp">
        <pc:chgData name="Marie Cusick" userId="S::mcusick@unicef.org::67fe9aeb-52eb-4a00-b161-960e56e3611d" providerId="AD" clId="Web-{15DDF55C-E9F8-5489-8002-ADA3A895EA06}" dt="2024-03-11T09:11:05.924" v="12" actId="20577"/>
        <pc:sldMkLst>
          <pc:docMk/>
          <pc:sldMk cId="2249591773" sldId="2147472114"/>
        </pc:sldMkLst>
        <pc:spChg chg="mod">
          <ac:chgData name="Marie Cusick" userId="S::mcusick@unicef.org::67fe9aeb-52eb-4a00-b161-960e56e3611d" providerId="AD" clId="Web-{15DDF55C-E9F8-5489-8002-ADA3A895EA06}" dt="2024-03-11T09:11:05.924" v="12" actId="20577"/>
          <ac:spMkLst>
            <pc:docMk/>
            <pc:sldMk cId="2249591773" sldId="2147472114"/>
            <ac:spMk id="7" creationId="{6AD4A483-76B9-33C8-4B4C-EE691DB4E4FE}"/>
          </ac:spMkLst>
        </pc:spChg>
      </pc:sldChg>
      <pc:sldChg chg="modSp">
        <pc:chgData name="Marie Cusick" userId="S::mcusick@unicef.org::67fe9aeb-52eb-4a00-b161-960e56e3611d" providerId="AD" clId="Web-{15DDF55C-E9F8-5489-8002-ADA3A895EA06}" dt="2024-03-11T09:10:53.971" v="10" actId="20577"/>
        <pc:sldMkLst>
          <pc:docMk/>
          <pc:sldMk cId="3758750515" sldId="2147472115"/>
        </pc:sldMkLst>
        <pc:spChg chg="mod">
          <ac:chgData name="Marie Cusick" userId="S::mcusick@unicef.org::67fe9aeb-52eb-4a00-b161-960e56e3611d" providerId="AD" clId="Web-{15DDF55C-E9F8-5489-8002-ADA3A895EA06}" dt="2024-03-11T09:10:53.971" v="10" actId="20577"/>
          <ac:spMkLst>
            <pc:docMk/>
            <pc:sldMk cId="3758750515" sldId="2147472115"/>
            <ac:spMk id="12" creationId="{CCAB49E6-E459-96DB-2D72-BD19F0040A25}"/>
          </ac:spMkLst>
        </pc:spChg>
      </pc:sldChg>
      <pc:sldChg chg="modSp">
        <pc:chgData name="Marie Cusick" userId="S::mcusick@unicef.org::67fe9aeb-52eb-4a00-b161-960e56e3611d" providerId="AD" clId="Web-{15DDF55C-E9F8-5489-8002-ADA3A895EA06}" dt="2024-03-11T09:09:47.985" v="0" actId="20577"/>
        <pc:sldMkLst>
          <pc:docMk/>
          <pc:sldMk cId="1078755022" sldId="2147472118"/>
        </pc:sldMkLst>
        <pc:spChg chg="mod">
          <ac:chgData name="Marie Cusick" userId="S::mcusick@unicef.org::67fe9aeb-52eb-4a00-b161-960e56e3611d" providerId="AD" clId="Web-{15DDF55C-E9F8-5489-8002-ADA3A895EA06}" dt="2024-03-11T09:09:47.985" v="0" actId="20577"/>
          <ac:spMkLst>
            <pc:docMk/>
            <pc:sldMk cId="1078755022" sldId="2147472118"/>
            <ac:spMk id="9" creationId="{A0A91DC9-414E-3DB7-8E97-CF53A8979851}"/>
          </ac:spMkLst>
        </pc:spChg>
      </pc:sldChg>
      <pc:sldChg chg="delSp delAnim">
        <pc:chgData name="Marie Cusick" userId="S::mcusick@unicef.org::67fe9aeb-52eb-4a00-b161-960e56e3611d" providerId="AD" clId="Web-{15DDF55C-E9F8-5489-8002-ADA3A895EA06}" dt="2024-03-11T09:12:27.488" v="17"/>
        <pc:sldMkLst>
          <pc:docMk/>
          <pc:sldMk cId="3213272944" sldId="2147472121"/>
        </pc:sldMkLst>
        <pc:spChg chg="del">
          <ac:chgData name="Marie Cusick" userId="S::mcusick@unicef.org::67fe9aeb-52eb-4a00-b161-960e56e3611d" providerId="AD" clId="Web-{15DDF55C-E9F8-5489-8002-ADA3A895EA06}" dt="2024-03-11T09:12:27.488" v="17"/>
          <ac:spMkLst>
            <pc:docMk/>
            <pc:sldMk cId="3213272944" sldId="2147472121"/>
            <ac:spMk id="12" creationId="{01E9727C-C20D-5414-5CE2-AAE1F0E71CE0}"/>
          </ac:spMkLst>
        </pc:spChg>
        <pc:spChg chg="del">
          <ac:chgData name="Marie Cusick" userId="S::mcusick@unicef.org::67fe9aeb-52eb-4a00-b161-960e56e3611d" providerId="AD" clId="Web-{15DDF55C-E9F8-5489-8002-ADA3A895EA06}" dt="2024-03-11T09:12:26.050" v="16"/>
          <ac:spMkLst>
            <pc:docMk/>
            <pc:sldMk cId="3213272944" sldId="2147472121"/>
            <ac:spMk id="19" creationId="{32C7B3DE-1874-EEAE-629A-D542DB854E12}"/>
          </ac:spMkLst>
        </pc:spChg>
      </pc:sldChg>
      <pc:sldChg chg="modSp">
        <pc:chgData name="Marie Cusick" userId="S::mcusick@unicef.org::67fe9aeb-52eb-4a00-b161-960e56e3611d" providerId="AD" clId="Web-{15DDF55C-E9F8-5489-8002-ADA3A895EA06}" dt="2024-03-11T09:11:59.644" v="15"/>
        <pc:sldMkLst>
          <pc:docMk/>
          <pc:sldMk cId="2943494646" sldId="2147472122"/>
        </pc:sldMkLst>
        <pc:spChg chg="mod">
          <ac:chgData name="Marie Cusick" userId="S::mcusick@unicef.org::67fe9aeb-52eb-4a00-b161-960e56e3611d" providerId="AD" clId="Web-{15DDF55C-E9F8-5489-8002-ADA3A895EA06}" dt="2024-03-11T09:11:59.644" v="15"/>
          <ac:spMkLst>
            <pc:docMk/>
            <pc:sldMk cId="2943494646" sldId="2147472122"/>
            <ac:spMk id="2" creationId="{33DD4B89-550F-0C92-D6AC-9B0E6ECD8499}"/>
          </ac:spMkLst>
        </pc:spChg>
      </pc:sldChg>
      <pc:sldChg chg="addSp delSp modSp add ord replId">
        <pc:chgData name="Marie Cusick" userId="S::mcusick@unicef.org::67fe9aeb-52eb-4a00-b161-960e56e3611d" providerId="AD" clId="Web-{15DDF55C-E9F8-5489-8002-ADA3A895EA06}" dt="2024-03-11T09:47:51.385" v="87"/>
        <pc:sldMkLst>
          <pc:docMk/>
          <pc:sldMk cId="1411347534" sldId="2147472149"/>
        </pc:sldMkLst>
        <pc:spChg chg="add del">
          <ac:chgData name="Marie Cusick" userId="S::mcusick@unicef.org::67fe9aeb-52eb-4a00-b161-960e56e3611d" providerId="AD" clId="Web-{15DDF55C-E9F8-5489-8002-ADA3A895EA06}" dt="2024-03-11T09:47:51.385" v="87"/>
          <ac:spMkLst>
            <pc:docMk/>
            <pc:sldMk cId="1411347534" sldId="2147472149"/>
            <ac:spMk id="2" creationId="{EADBA9A9-5261-1E66-B862-B569ED148683}"/>
          </ac:spMkLst>
        </pc:spChg>
        <pc:spChg chg="mod">
          <ac:chgData name="Marie Cusick" userId="S::mcusick@unicef.org::67fe9aeb-52eb-4a00-b161-960e56e3611d" providerId="AD" clId="Web-{15DDF55C-E9F8-5489-8002-ADA3A895EA06}" dt="2024-03-11T09:14:17.115" v="35" actId="14100"/>
          <ac:spMkLst>
            <pc:docMk/>
            <pc:sldMk cId="1411347534" sldId="2147472149"/>
            <ac:spMk id="4" creationId="{C1E00286-A62B-37E9-E7DC-ECBBB39EF21A}"/>
          </ac:spMkLst>
        </pc:spChg>
        <pc:spChg chg="add del">
          <ac:chgData name="Marie Cusick" userId="S::mcusick@unicef.org::67fe9aeb-52eb-4a00-b161-960e56e3611d" providerId="AD" clId="Web-{15DDF55C-E9F8-5489-8002-ADA3A895EA06}" dt="2024-03-11T09:47:51.385" v="87"/>
          <ac:spMkLst>
            <pc:docMk/>
            <pc:sldMk cId="1411347534" sldId="2147472149"/>
            <ac:spMk id="5" creationId="{46F15353-574B-9729-C113-68EDE3D0273D}"/>
          </ac:spMkLst>
        </pc:spChg>
        <pc:picChg chg="mod">
          <ac:chgData name="Marie Cusick" userId="S::mcusick@unicef.org::67fe9aeb-52eb-4a00-b161-960e56e3611d" providerId="AD" clId="Web-{15DDF55C-E9F8-5489-8002-ADA3A895EA06}" dt="2024-03-11T09:21:58.342" v="36"/>
          <ac:picMkLst>
            <pc:docMk/>
            <pc:sldMk cId="1411347534" sldId="2147472149"/>
            <ac:picMk id="3" creationId="{12F324DF-48E1-6978-8FAD-BD3577C3475C}"/>
          </ac:picMkLst>
        </pc:picChg>
      </pc:sldChg>
      <pc:sldChg chg="add">
        <pc:chgData name="Marie Cusick" userId="S::mcusick@unicef.org::67fe9aeb-52eb-4a00-b161-960e56e3611d" providerId="AD" clId="Web-{15DDF55C-E9F8-5489-8002-ADA3A895EA06}" dt="2024-03-11T10:14:11.220" v="88"/>
        <pc:sldMkLst>
          <pc:docMk/>
          <pc:sldMk cId="366133266" sldId="2147473701"/>
        </pc:sldMkLst>
      </pc:sldChg>
      <pc:sldChg chg="add">
        <pc:chgData name="Marie Cusick" userId="S::mcusick@unicef.org::67fe9aeb-52eb-4a00-b161-960e56e3611d" providerId="AD" clId="Web-{15DDF55C-E9F8-5489-8002-ADA3A895EA06}" dt="2024-03-11T18:33:44.041" v="149"/>
        <pc:sldMkLst>
          <pc:docMk/>
          <pc:sldMk cId="2182410735" sldId="2147473702"/>
        </pc:sldMkLst>
      </pc:sldChg>
      <pc:sldChg chg="add">
        <pc:chgData name="Marie Cusick" userId="S::mcusick@unicef.org::67fe9aeb-52eb-4a00-b161-960e56e3611d" providerId="AD" clId="Web-{15DDF55C-E9F8-5489-8002-ADA3A895EA06}" dt="2024-03-11T18:33:45.557" v="161"/>
        <pc:sldMkLst>
          <pc:docMk/>
          <pc:sldMk cId="819668434" sldId="2147473703"/>
        </pc:sldMkLst>
      </pc:sldChg>
      <pc:sldChg chg="add del">
        <pc:chgData name="Marie Cusick" userId="S::mcusick@unicef.org::67fe9aeb-52eb-4a00-b161-960e56e3611d" providerId="AD" clId="Web-{15DDF55C-E9F8-5489-8002-ADA3A895EA06}" dt="2024-03-11T18:36:52.497" v="165"/>
        <pc:sldMkLst>
          <pc:docMk/>
          <pc:sldMk cId="485379" sldId="2147473704"/>
        </pc:sldMkLst>
      </pc:sldChg>
      <pc:sldMasterChg chg="addSldLayout">
        <pc:chgData name="Marie Cusick" userId="S::mcusick@unicef.org::67fe9aeb-52eb-4a00-b161-960e56e3611d" providerId="AD" clId="Web-{15DDF55C-E9F8-5489-8002-ADA3A895EA06}" dt="2024-03-11T12:49:28.491" v="97"/>
        <pc:sldMasterMkLst>
          <pc:docMk/>
          <pc:sldMasterMk cId="2460954070" sldId="2147483660"/>
        </pc:sldMasterMkLst>
        <pc:sldLayoutChg chg="add">
          <pc:chgData name="Marie Cusick" userId="S::mcusick@unicef.org::67fe9aeb-52eb-4a00-b161-960e56e3611d" providerId="AD" clId="Web-{15DDF55C-E9F8-5489-8002-ADA3A895EA06}" dt="2024-03-11T12:49:27.662" v="92"/>
          <pc:sldLayoutMkLst>
            <pc:docMk/>
            <pc:sldMasterMk cId="2460954070" sldId="2147483660"/>
            <pc:sldLayoutMk cId="2052311457" sldId="2147483674"/>
          </pc:sldLayoutMkLst>
        </pc:sldLayoutChg>
        <pc:sldLayoutChg chg="add">
          <pc:chgData name="Marie Cusick" userId="S::mcusick@unicef.org::67fe9aeb-52eb-4a00-b161-960e56e3611d" providerId="AD" clId="Web-{15DDF55C-E9F8-5489-8002-ADA3A895EA06}" dt="2024-03-11T12:49:28.491" v="97"/>
          <pc:sldLayoutMkLst>
            <pc:docMk/>
            <pc:sldMasterMk cId="2460954070" sldId="2147483660"/>
            <pc:sldLayoutMk cId="1704815505" sldId="2147483675"/>
          </pc:sldLayoutMkLst>
        </pc:sldLayoutChg>
      </pc:sldMasterChg>
    </pc:docChg>
  </pc:docChgLst>
  <pc:docChgLst>
    <pc:chgData name="Marie Cusick" userId="S::mcusick@unicef.org::67fe9aeb-52eb-4a00-b161-960e56e3611d" providerId="AD" clId="Web-{919F9585-3574-A910-76FC-A525F469B568}"/>
    <pc:docChg chg="modSld">
      <pc:chgData name="Marie Cusick" userId="S::mcusick@unicef.org::67fe9aeb-52eb-4a00-b161-960e56e3611d" providerId="AD" clId="Web-{919F9585-3574-A910-76FC-A525F469B568}" dt="2024-03-12T13:38:08.099" v="11"/>
      <pc:docMkLst>
        <pc:docMk/>
      </pc:docMkLst>
      <pc:sldChg chg="mod modShow">
        <pc:chgData name="Marie Cusick" userId="S::mcusick@unicef.org::67fe9aeb-52eb-4a00-b161-960e56e3611d" providerId="AD" clId="Web-{919F9585-3574-A910-76FC-A525F469B568}" dt="2024-03-12T09:32:34.699" v="9"/>
        <pc:sldMkLst>
          <pc:docMk/>
          <pc:sldMk cId="3797522129" sldId="2147472109"/>
        </pc:sldMkLst>
      </pc:sldChg>
      <pc:sldChg chg="modSp">
        <pc:chgData name="Marie Cusick" userId="S::mcusick@unicef.org::67fe9aeb-52eb-4a00-b161-960e56e3611d" providerId="AD" clId="Web-{919F9585-3574-A910-76FC-A525F469B568}" dt="2024-03-12T09:26:17.592" v="8" actId="20577"/>
        <pc:sldMkLst>
          <pc:docMk/>
          <pc:sldMk cId="1033709534" sldId="2147472111"/>
        </pc:sldMkLst>
        <pc:spChg chg="mod">
          <ac:chgData name="Marie Cusick" userId="S::mcusick@unicef.org::67fe9aeb-52eb-4a00-b161-960e56e3611d" providerId="AD" clId="Web-{919F9585-3574-A910-76FC-A525F469B568}" dt="2024-03-12T09:26:17.592" v="8" actId="20577"/>
          <ac:spMkLst>
            <pc:docMk/>
            <pc:sldMk cId="1033709534" sldId="2147472111"/>
            <ac:spMk id="9" creationId="{46F15353-574B-9729-C113-68EDE3D0273D}"/>
          </ac:spMkLst>
        </pc:spChg>
      </pc:sldChg>
      <pc:sldChg chg="modSp">
        <pc:chgData name="Marie Cusick" userId="S::mcusick@unicef.org::67fe9aeb-52eb-4a00-b161-960e56e3611d" providerId="AD" clId="Web-{919F9585-3574-A910-76FC-A525F469B568}" dt="2024-03-12T13:38:08.099" v="11"/>
        <pc:sldMkLst>
          <pc:docMk/>
          <pc:sldMk cId="1499930093" sldId="2147472142"/>
        </pc:sldMkLst>
        <pc:spChg chg="mod">
          <ac:chgData name="Marie Cusick" userId="S::mcusick@unicef.org::67fe9aeb-52eb-4a00-b161-960e56e3611d" providerId="AD" clId="Web-{919F9585-3574-A910-76FC-A525F469B568}" dt="2024-03-12T13:38:08.099" v="11"/>
          <ac:spMkLst>
            <pc:docMk/>
            <pc:sldMk cId="1499930093" sldId="2147472142"/>
            <ac:spMk id="3" creationId="{B4897EA8-DFF9-6CCF-DCC7-4E9F7D2C0A00}"/>
          </ac:spMkLst>
        </pc:spChg>
      </pc:sldChg>
    </pc:docChg>
  </pc:docChgLst>
  <pc:docChgLst>
    <pc:chgData name="Marie Cusick" userId="S::mcusick@unicef.org::67fe9aeb-52eb-4a00-b161-960e56e3611d" providerId="AD" clId="Web-{BC5A60E1-744B-D406-81C2-0ED5F5FCEA86}"/>
    <pc:docChg chg="addSld delSld modSld">
      <pc:chgData name="Marie Cusick" userId="S::mcusick@unicef.org::67fe9aeb-52eb-4a00-b161-960e56e3611d" providerId="AD" clId="Web-{BC5A60E1-744B-D406-81C2-0ED5F5FCEA86}" dt="2024-03-11T09:08:55.025" v="191" actId="20577"/>
      <pc:docMkLst>
        <pc:docMk/>
      </pc:docMkLst>
      <pc:sldChg chg="del">
        <pc:chgData name="Marie Cusick" userId="S::mcusick@unicef.org::67fe9aeb-52eb-4a00-b161-960e56e3611d" providerId="AD" clId="Web-{BC5A60E1-744B-D406-81C2-0ED5F5FCEA86}" dt="2024-03-08T11:45:25.735" v="2"/>
        <pc:sldMkLst>
          <pc:docMk/>
          <pc:sldMk cId="2139431422" sldId="257"/>
        </pc:sldMkLst>
      </pc:sldChg>
      <pc:sldChg chg="del">
        <pc:chgData name="Marie Cusick" userId="S::mcusick@unicef.org::67fe9aeb-52eb-4a00-b161-960e56e3611d" providerId="AD" clId="Web-{BC5A60E1-744B-D406-81C2-0ED5F5FCEA86}" dt="2024-03-08T11:45:25.735" v="1"/>
        <pc:sldMkLst>
          <pc:docMk/>
          <pc:sldMk cId="0" sldId="258"/>
        </pc:sldMkLst>
      </pc:sldChg>
      <pc:sldChg chg="add">
        <pc:chgData name="Marie Cusick" userId="S::mcusick@unicef.org::67fe9aeb-52eb-4a00-b161-960e56e3611d" providerId="AD" clId="Web-{BC5A60E1-744B-D406-81C2-0ED5F5FCEA86}" dt="2024-03-08T11:47:52.600" v="36"/>
        <pc:sldMkLst>
          <pc:docMk/>
          <pc:sldMk cId="0" sldId="259"/>
        </pc:sldMkLst>
      </pc:sldChg>
      <pc:sldChg chg="addSp delSp modSp">
        <pc:chgData name="Marie Cusick" userId="S::mcusick@unicef.org::67fe9aeb-52eb-4a00-b161-960e56e3611d" providerId="AD" clId="Web-{BC5A60E1-744B-D406-81C2-0ED5F5FCEA86}" dt="2024-03-08T11:46:17.300" v="4"/>
        <pc:sldMkLst>
          <pc:docMk/>
          <pc:sldMk cId="220719565" sldId="268"/>
        </pc:sldMkLst>
        <pc:spChg chg="mod">
          <ac:chgData name="Marie Cusick" userId="S::mcusick@unicef.org::67fe9aeb-52eb-4a00-b161-960e56e3611d" providerId="AD" clId="Web-{BC5A60E1-744B-D406-81C2-0ED5F5FCEA86}" dt="2024-03-08T11:45:21.345" v="0" actId="20577"/>
          <ac:spMkLst>
            <pc:docMk/>
            <pc:sldMk cId="220719565" sldId="268"/>
            <ac:spMk id="4" creationId="{31AC8921-10A5-A98A-6414-85ADFF1DDD35}"/>
          </ac:spMkLst>
        </pc:spChg>
        <pc:spChg chg="add del">
          <ac:chgData name="Marie Cusick" userId="S::mcusick@unicef.org::67fe9aeb-52eb-4a00-b161-960e56e3611d" providerId="AD" clId="Web-{BC5A60E1-744B-D406-81C2-0ED5F5FCEA86}" dt="2024-03-08T11:46:17.300" v="4"/>
          <ac:spMkLst>
            <pc:docMk/>
            <pc:sldMk cId="220719565" sldId="268"/>
            <ac:spMk id="5" creationId="{4DA6A4C3-F241-56ED-E325-D67FBB3BDC49}"/>
          </ac:spMkLst>
        </pc:spChg>
        <pc:picChg chg="add del">
          <ac:chgData name="Marie Cusick" userId="S::mcusick@unicef.org::67fe9aeb-52eb-4a00-b161-960e56e3611d" providerId="AD" clId="Web-{BC5A60E1-744B-D406-81C2-0ED5F5FCEA86}" dt="2024-03-08T11:46:17.300" v="4"/>
          <ac:picMkLst>
            <pc:docMk/>
            <pc:sldMk cId="220719565" sldId="268"/>
            <ac:picMk id="3" creationId="{999E6907-D969-9C56-BD44-31AEFDA8021C}"/>
          </ac:picMkLst>
        </pc:picChg>
      </pc:sldChg>
      <pc:sldChg chg="add">
        <pc:chgData name="Marie Cusick" userId="S::mcusick@unicef.org::67fe9aeb-52eb-4a00-b161-960e56e3611d" providerId="AD" clId="Web-{BC5A60E1-744B-D406-81C2-0ED5F5FCEA86}" dt="2024-03-08T11:47:51.678" v="32"/>
        <pc:sldMkLst>
          <pc:docMk/>
          <pc:sldMk cId="0" sldId="270"/>
        </pc:sldMkLst>
      </pc:sldChg>
      <pc:sldChg chg="add">
        <pc:chgData name="Marie Cusick" userId="S::mcusick@unicef.org::67fe9aeb-52eb-4a00-b161-960e56e3611d" providerId="AD" clId="Web-{BC5A60E1-744B-D406-81C2-0ED5F5FCEA86}" dt="2024-03-08T11:46:28.878" v="5"/>
        <pc:sldMkLst>
          <pc:docMk/>
          <pc:sldMk cId="825478982" sldId="272"/>
        </pc:sldMkLst>
      </pc:sldChg>
      <pc:sldChg chg="add">
        <pc:chgData name="Marie Cusick" userId="S::mcusick@unicef.org::67fe9aeb-52eb-4a00-b161-960e56e3611d" providerId="AD" clId="Web-{BC5A60E1-744B-D406-81C2-0ED5F5FCEA86}" dt="2024-03-08T11:51:02.560" v="71"/>
        <pc:sldMkLst>
          <pc:docMk/>
          <pc:sldMk cId="3009139016" sldId="273"/>
        </pc:sldMkLst>
      </pc:sldChg>
      <pc:sldChg chg="add">
        <pc:chgData name="Marie Cusick" userId="S::mcusick@unicef.org::67fe9aeb-52eb-4a00-b161-960e56e3611d" providerId="AD" clId="Web-{BC5A60E1-744B-D406-81C2-0ED5F5FCEA86}" dt="2024-03-08T11:51:02.388" v="70"/>
        <pc:sldMkLst>
          <pc:docMk/>
          <pc:sldMk cId="440532428" sldId="274"/>
        </pc:sldMkLst>
      </pc:sldChg>
      <pc:sldChg chg="add">
        <pc:chgData name="Marie Cusick" userId="S::mcusick@unicef.org::67fe9aeb-52eb-4a00-b161-960e56e3611d" providerId="AD" clId="Web-{BC5A60E1-744B-D406-81C2-0ED5F5FCEA86}" dt="2024-03-08T11:50:59.295" v="66"/>
        <pc:sldMkLst>
          <pc:docMk/>
          <pc:sldMk cId="4014188398" sldId="275"/>
        </pc:sldMkLst>
      </pc:sldChg>
      <pc:sldChg chg="add">
        <pc:chgData name="Marie Cusick" userId="S::mcusick@unicef.org::67fe9aeb-52eb-4a00-b161-960e56e3611d" providerId="AD" clId="Web-{BC5A60E1-744B-D406-81C2-0ED5F5FCEA86}" dt="2024-03-08T11:47:49.975" v="27"/>
        <pc:sldMkLst>
          <pc:docMk/>
          <pc:sldMk cId="3396468062" sldId="276"/>
        </pc:sldMkLst>
      </pc:sldChg>
      <pc:sldChg chg="add">
        <pc:chgData name="Marie Cusick" userId="S::mcusick@unicef.org::67fe9aeb-52eb-4a00-b161-960e56e3611d" providerId="AD" clId="Web-{BC5A60E1-744B-D406-81C2-0ED5F5FCEA86}" dt="2024-03-08T11:46:30.347" v="10"/>
        <pc:sldMkLst>
          <pc:docMk/>
          <pc:sldMk cId="2329915708" sldId="277"/>
        </pc:sldMkLst>
      </pc:sldChg>
      <pc:sldChg chg="add">
        <pc:chgData name="Marie Cusick" userId="S::mcusick@unicef.org::67fe9aeb-52eb-4a00-b161-960e56e3611d" providerId="AD" clId="Web-{BC5A60E1-744B-D406-81C2-0ED5F5FCEA86}" dt="2024-03-08T11:46:30.207" v="9"/>
        <pc:sldMkLst>
          <pc:docMk/>
          <pc:sldMk cId="2494545363" sldId="278"/>
        </pc:sldMkLst>
      </pc:sldChg>
      <pc:sldChg chg="add">
        <pc:chgData name="Marie Cusick" userId="S::mcusick@unicef.org::67fe9aeb-52eb-4a00-b161-960e56e3611d" providerId="AD" clId="Web-{BC5A60E1-744B-D406-81C2-0ED5F5FCEA86}" dt="2024-03-08T11:46:30.019" v="8"/>
        <pc:sldMkLst>
          <pc:docMk/>
          <pc:sldMk cId="3060970863" sldId="279"/>
        </pc:sldMkLst>
      </pc:sldChg>
      <pc:sldChg chg="add">
        <pc:chgData name="Marie Cusick" userId="S::mcusick@unicef.org::67fe9aeb-52eb-4a00-b161-960e56e3611d" providerId="AD" clId="Web-{BC5A60E1-744B-D406-81C2-0ED5F5FCEA86}" dt="2024-03-08T11:46:29.066" v="6"/>
        <pc:sldMkLst>
          <pc:docMk/>
          <pc:sldMk cId="4050499728" sldId="280"/>
        </pc:sldMkLst>
      </pc:sldChg>
      <pc:sldChg chg="add">
        <pc:chgData name="Marie Cusick" userId="S::mcusick@unicef.org::67fe9aeb-52eb-4a00-b161-960e56e3611d" providerId="AD" clId="Web-{BC5A60E1-744B-D406-81C2-0ED5F5FCEA86}" dt="2024-03-08T11:46:29.863" v="7"/>
        <pc:sldMkLst>
          <pc:docMk/>
          <pc:sldMk cId="320532947" sldId="281"/>
        </pc:sldMkLst>
      </pc:sldChg>
      <pc:sldChg chg="addSp modSp add mod setBg">
        <pc:chgData name="Marie Cusick" userId="S::mcusick@unicef.org::67fe9aeb-52eb-4a00-b161-960e56e3611d" providerId="AD" clId="Web-{BC5A60E1-744B-D406-81C2-0ED5F5FCEA86}" dt="2024-03-08T11:57:06.714" v="144" actId="1076"/>
        <pc:sldMkLst>
          <pc:docMk/>
          <pc:sldMk cId="2660361725" sldId="282"/>
        </pc:sldMkLst>
        <pc:spChg chg="mod">
          <ac:chgData name="Marie Cusick" userId="S::mcusick@unicef.org::67fe9aeb-52eb-4a00-b161-960e56e3611d" providerId="AD" clId="Web-{BC5A60E1-744B-D406-81C2-0ED5F5FCEA86}" dt="2024-03-08T11:57:06.714" v="144" actId="1076"/>
          <ac:spMkLst>
            <pc:docMk/>
            <pc:sldMk cId="2660361725" sldId="282"/>
            <ac:spMk id="2" creationId="{EADBA9A9-5261-1E66-B862-B569ED148683}"/>
          </ac:spMkLst>
        </pc:spChg>
        <pc:spChg chg="mod">
          <ac:chgData name="Marie Cusick" userId="S::mcusick@unicef.org::67fe9aeb-52eb-4a00-b161-960e56e3611d" providerId="AD" clId="Web-{BC5A60E1-744B-D406-81C2-0ED5F5FCEA86}" dt="2024-03-08T11:56:46.104" v="136" actId="1076"/>
          <ac:spMkLst>
            <pc:docMk/>
            <pc:sldMk cId="2660361725" sldId="282"/>
            <ac:spMk id="7" creationId="{46F15353-574B-9729-C113-68EDE3D0273D}"/>
          </ac:spMkLst>
        </pc:spChg>
        <pc:spChg chg="add">
          <ac:chgData name="Marie Cusick" userId="S::mcusick@unicef.org::67fe9aeb-52eb-4a00-b161-960e56e3611d" providerId="AD" clId="Web-{BC5A60E1-744B-D406-81C2-0ED5F5FCEA86}" dt="2024-03-08T11:56:24.978" v="130"/>
          <ac:spMkLst>
            <pc:docMk/>
            <pc:sldMk cId="2660361725" sldId="282"/>
            <ac:spMk id="1033" creationId="{04812C46-200A-4DEB-A05E-3ED6C68C2387}"/>
          </ac:spMkLst>
        </pc:spChg>
        <pc:spChg chg="add">
          <ac:chgData name="Marie Cusick" userId="S::mcusick@unicef.org::67fe9aeb-52eb-4a00-b161-960e56e3611d" providerId="AD" clId="Web-{BC5A60E1-744B-D406-81C2-0ED5F5FCEA86}" dt="2024-03-08T11:56:24.978" v="130"/>
          <ac:spMkLst>
            <pc:docMk/>
            <pc:sldMk cId="2660361725" sldId="282"/>
            <ac:spMk id="1035" creationId="{D1EA859B-E555-4109-94F3-6700E046E008}"/>
          </ac:spMkLst>
        </pc:spChg>
        <pc:picChg chg="mod">
          <ac:chgData name="Marie Cusick" userId="S::mcusick@unicef.org::67fe9aeb-52eb-4a00-b161-960e56e3611d" providerId="AD" clId="Web-{BC5A60E1-744B-D406-81C2-0ED5F5FCEA86}" dt="2024-03-08T11:56:24.978" v="130"/>
          <ac:picMkLst>
            <pc:docMk/>
            <pc:sldMk cId="2660361725" sldId="282"/>
            <ac:picMk id="1028" creationId="{AD48A522-7BA3-4310-AE3E-140F51788D77}"/>
          </ac:picMkLst>
        </pc:picChg>
      </pc:sldChg>
      <pc:sldChg chg="add del">
        <pc:chgData name="Marie Cusick" userId="S::mcusick@unicef.org::67fe9aeb-52eb-4a00-b161-960e56e3611d" providerId="AD" clId="Web-{BC5A60E1-744B-D406-81C2-0ED5F5FCEA86}" dt="2024-03-08T11:46:49.473" v="13"/>
        <pc:sldMkLst>
          <pc:docMk/>
          <pc:sldMk cId="1179574923" sldId="283"/>
        </pc:sldMkLst>
      </pc:sldChg>
      <pc:sldChg chg="addSp delSp modSp add">
        <pc:chgData name="Marie Cusick" userId="S::mcusick@unicef.org::67fe9aeb-52eb-4a00-b161-960e56e3611d" providerId="AD" clId="Web-{BC5A60E1-744B-D406-81C2-0ED5F5FCEA86}" dt="2024-03-08T11:49:19.557" v="45"/>
        <pc:sldMkLst>
          <pc:docMk/>
          <pc:sldMk cId="1201567006" sldId="283"/>
        </pc:sldMkLst>
        <pc:picChg chg="add del mod">
          <ac:chgData name="Marie Cusick" userId="S::mcusick@unicef.org::67fe9aeb-52eb-4a00-b161-960e56e3611d" providerId="AD" clId="Web-{BC5A60E1-744B-D406-81C2-0ED5F5FCEA86}" dt="2024-03-08T11:49:19.557" v="45"/>
          <ac:picMkLst>
            <pc:docMk/>
            <pc:sldMk cId="1201567006" sldId="283"/>
            <ac:picMk id="5" creationId="{7C9C2870-D978-943E-7F2D-839EF9EF6ED9}"/>
          </ac:picMkLst>
        </pc:picChg>
      </pc:sldChg>
      <pc:sldChg chg="add del">
        <pc:chgData name="Marie Cusick" userId="S::mcusick@unicef.org::67fe9aeb-52eb-4a00-b161-960e56e3611d" providerId="AD" clId="Web-{BC5A60E1-744B-D406-81C2-0ED5F5FCEA86}" dt="2024-03-08T11:46:57.911" v="15"/>
        <pc:sldMkLst>
          <pc:docMk/>
          <pc:sldMk cId="1917228780" sldId="283"/>
        </pc:sldMkLst>
      </pc:sldChg>
      <pc:sldChg chg="add">
        <pc:chgData name="Marie Cusick" userId="S::mcusick@unicef.org::67fe9aeb-52eb-4a00-b161-960e56e3611d" providerId="AD" clId="Web-{BC5A60E1-744B-D406-81C2-0ED5F5FCEA86}" dt="2024-03-08T11:47:51.350" v="31"/>
        <pc:sldMkLst>
          <pc:docMk/>
          <pc:sldMk cId="3806903842" sldId="288"/>
        </pc:sldMkLst>
      </pc:sldChg>
      <pc:sldChg chg="add">
        <pc:chgData name="Marie Cusick" userId="S::mcusick@unicef.org::67fe9aeb-52eb-4a00-b161-960e56e3611d" providerId="AD" clId="Web-{BC5A60E1-744B-D406-81C2-0ED5F5FCEA86}" dt="2024-03-08T11:47:51.835" v="33"/>
        <pc:sldMkLst>
          <pc:docMk/>
          <pc:sldMk cId="3460890309" sldId="291"/>
        </pc:sldMkLst>
      </pc:sldChg>
      <pc:sldChg chg="add">
        <pc:chgData name="Marie Cusick" userId="S::mcusick@unicef.org::67fe9aeb-52eb-4a00-b161-960e56e3611d" providerId="AD" clId="Web-{BC5A60E1-744B-D406-81C2-0ED5F5FCEA86}" dt="2024-03-08T11:47:54.053" v="41"/>
        <pc:sldMkLst>
          <pc:docMk/>
          <pc:sldMk cId="1764394311" sldId="336"/>
        </pc:sldMkLst>
      </pc:sldChg>
      <pc:sldChg chg="add">
        <pc:chgData name="Marie Cusick" userId="S::mcusick@unicef.org::67fe9aeb-52eb-4a00-b161-960e56e3611d" providerId="AD" clId="Web-{BC5A60E1-744B-D406-81C2-0ED5F5FCEA86}" dt="2024-03-08T11:47:53.350" v="39"/>
        <pc:sldMkLst>
          <pc:docMk/>
          <pc:sldMk cId="3194475600" sldId="337"/>
        </pc:sldMkLst>
      </pc:sldChg>
      <pc:sldChg chg="add">
        <pc:chgData name="Marie Cusick" userId="S::mcusick@unicef.org::67fe9aeb-52eb-4a00-b161-960e56e3611d" providerId="AD" clId="Web-{BC5A60E1-744B-D406-81C2-0ED5F5FCEA86}" dt="2024-03-08T11:47:53.085" v="38"/>
        <pc:sldMkLst>
          <pc:docMk/>
          <pc:sldMk cId="1677043240" sldId="349"/>
        </pc:sldMkLst>
      </pc:sldChg>
      <pc:sldChg chg="add">
        <pc:chgData name="Marie Cusick" userId="S::mcusick@unicef.org::67fe9aeb-52eb-4a00-b161-960e56e3611d" providerId="AD" clId="Web-{BC5A60E1-744B-D406-81C2-0ED5F5FCEA86}" dt="2024-03-08T11:47:50.506" v="29"/>
        <pc:sldMkLst>
          <pc:docMk/>
          <pc:sldMk cId="2311433144" sldId="350"/>
        </pc:sldMkLst>
      </pc:sldChg>
      <pc:sldChg chg="add">
        <pc:chgData name="Marie Cusick" userId="S::mcusick@unicef.org::67fe9aeb-52eb-4a00-b161-960e56e3611d" providerId="AD" clId="Web-{BC5A60E1-744B-D406-81C2-0ED5F5FCEA86}" dt="2024-03-08T11:47:52.100" v="34"/>
        <pc:sldMkLst>
          <pc:docMk/>
          <pc:sldMk cId="2714793875" sldId="739"/>
        </pc:sldMkLst>
      </pc:sldChg>
      <pc:sldChg chg="add">
        <pc:chgData name="Marie Cusick" userId="S::mcusick@unicef.org::67fe9aeb-52eb-4a00-b161-960e56e3611d" providerId="AD" clId="Web-{BC5A60E1-744B-D406-81C2-0ED5F5FCEA86}" dt="2024-03-08T11:47:51.022" v="30"/>
        <pc:sldMkLst>
          <pc:docMk/>
          <pc:sldMk cId="1192669319" sldId="4342"/>
        </pc:sldMkLst>
      </pc:sldChg>
      <pc:sldChg chg="add">
        <pc:chgData name="Marie Cusick" userId="S::mcusick@unicef.org::67fe9aeb-52eb-4a00-b161-960e56e3611d" providerId="AD" clId="Web-{BC5A60E1-744B-D406-81C2-0ED5F5FCEA86}" dt="2024-03-08T11:47:53.757" v="40"/>
        <pc:sldMkLst>
          <pc:docMk/>
          <pc:sldMk cId="3024973983" sldId="2147472097"/>
        </pc:sldMkLst>
      </pc:sldChg>
      <pc:sldChg chg="add">
        <pc:chgData name="Marie Cusick" userId="S::mcusick@unicef.org::67fe9aeb-52eb-4a00-b161-960e56e3611d" providerId="AD" clId="Web-{BC5A60E1-744B-D406-81C2-0ED5F5FCEA86}" dt="2024-03-08T11:47:52.881" v="37"/>
        <pc:sldMkLst>
          <pc:docMk/>
          <pc:sldMk cId="2467161654" sldId="2147472098"/>
        </pc:sldMkLst>
      </pc:sldChg>
      <pc:sldChg chg="add">
        <pc:chgData name="Marie Cusick" userId="S::mcusick@unicef.org::67fe9aeb-52eb-4a00-b161-960e56e3611d" providerId="AD" clId="Web-{BC5A60E1-744B-D406-81C2-0ED5F5FCEA86}" dt="2024-03-08T11:47:52.366" v="35"/>
        <pc:sldMkLst>
          <pc:docMk/>
          <pc:sldMk cId="2217098296" sldId="2147472099"/>
        </pc:sldMkLst>
      </pc:sldChg>
      <pc:sldChg chg="add">
        <pc:chgData name="Marie Cusick" userId="S::mcusick@unicef.org::67fe9aeb-52eb-4a00-b161-960e56e3611d" providerId="AD" clId="Web-{BC5A60E1-744B-D406-81C2-0ED5F5FCEA86}" dt="2024-03-08T11:47:49.350" v="25"/>
        <pc:sldMkLst>
          <pc:docMk/>
          <pc:sldMk cId="2707967343" sldId="2147472104"/>
        </pc:sldMkLst>
      </pc:sldChg>
      <pc:sldChg chg="add">
        <pc:chgData name="Marie Cusick" userId="S::mcusick@unicef.org::67fe9aeb-52eb-4a00-b161-960e56e3611d" providerId="AD" clId="Web-{BC5A60E1-744B-D406-81C2-0ED5F5FCEA86}" dt="2024-03-08T11:47:48.975" v="23"/>
        <pc:sldMkLst>
          <pc:docMk/>
          <pc:sldMk cId="4155237966" sldId="2147472106"/>
        </pc:sldMkLst>
      </pc:sldChg>
      <pc:sldChg chg="add">
        <pc:chgData name="Marie Cusick" userId="S::mcusick@unicef.org::67fe9aeb-52eb-4a00-b161-960e56e3611d" providerId="AD" clId="Web-{BC5A60E1-744B-D406-81C2-0ED5F5FCEA86}" dt="2024-03-08T11:47:49.147" v="24"/>
        <pc:sldMkLst>
          <pc:docMk/>
          <pc:sldMk cId="505071617" sldId="2147472107"/>
        </pc:sldMkLst>
      </pc:sldChg>
      <pc:sldChg chg="add">
        <pc:chgData name="Marie Cusick" userId="S::mcusick@unicef.org::67fe9aeb-52eb-4a00-b161-960e56e3611d" providerId="AD" clId="Web-{BC5A60E1-744B-D406-81C2-0ED5F5FCEA86}" dt="2024-03-08T11:47:50.303" v="28"/>
        <pc:sldMkLst>
          <pc:docMk/>
          <pc:sldMk cId="0" sldId="2147472108"/>
        </pc:sldMkLst>
      </pc:sldChg>
      <pc:sldChg chg="add">
        <pc:chgData name="Marie Cusick" userId="S::mcusick@unicef.org::67fe9aeb-52eb-4a00-b161-960e56e3611d" providerId="AD" clId="Web-{BC5A60E1-744B-D406-81C2-0ED5F5FCEA86}" dt="2024-03-08T11:47:48.756" v="22"/>
        <pc:sldMkLst>
          <pc:docMk/>
          <pc:sldMk cId="3797522129" sldId="2147472109"/>
        </pc:sldMkLst>
      </pc:sldChg>
      <pc:sldChg chg="add">
        <pc:chgData name="Marie Cusick" userId="S::mcusick@unicef.org::67fe9aeb-52eb-4a00-b161-960e56e3611d" providerId="AD" clId="Web-{BC5A60E1-744B-D406-81C2-0ED5F5FCEA86}" dt="2024-03-08T11:47:49.584" v="26"/>
        <pc:sldMkLst>
          <pc:docMk/>
          <pc:sldMk cId="2267157868" sldId="2147472110"/>
        </pc:sldMkLst>
      </pc:sldChg>
      <pc:sldChg chg="addSp delSp modSp add mod setBg">
        <pc:chgData name="Marie Cusick" userId="S::mcusick@unicef.org::67fe9aeb-52eb-4a00-b161-960e56e3611d" providerId="AD" clId="Web-{BC5A60E1-744B-D406-81C2-0ED5F5FCEA86}" dt="2024-03-08T11:58:12.576" v="163"/>
        <pc:sldMkLst>
          <pc:docMk/>
          <pc:sldMk cId="1033709534" sldId="2147472111"/>
        </pc:sldMkLst>
        <pc:spChg chg="del">
          <ac:chgData name="Marie Cusick" userId="S::mcusick@unicef.org::67fe9aeb-52eb-4a00-b161-960e56e3611d" providerId="AD" clId="Web-{BC5A60E1-744B-D406-81C2-0ED5F5FCEA86}" dt="2024-03-08T11:57:26.402" v="149"/>
          <ac:spMkLst>
            <pc:docMk/>
            <pc:sldMk cId="1033709534" sldId="2147472111"/>
            <ac:spMk id="2" creationId="{EADBA9A9-5261-1E66-B862-B569ED148683}"/>
          </ac:spMkLst>
        </pc:spChg>
        <pc:spChg chg="del">
          <ac:chgData name="Marie Cusick" userId="S::mcusick@unicef.org::67fe9aeb-52eb-4a00-b161-960e56e3611d" providerId="AD" clId="Web-{BC5A60E1-744B-D406-81C2-0ED5F5FCEA86}" dt="2024-03-08T11:57:20.465" v="146"/>
          <ac:spMkLst>
            <pc:docMk/>
            <pc:sldMk cId="1033709534" sldId="2147472111"/>
            <ac:spMk id="4" creationId="{31AC8921-10A5-A98A-6414-85ADFF1DDD35}"/>
          </ac:spMkLst>
        </pc:spChg>
        <pc:spChg chg="add del mod">
          <ac:chgData name="Marie Cusick" userId="S::mcusick@unicef.org::67fe9aeb-52eb-4a00-b161-960e56e3611d" providerId="AD" clId="Web-{BC5A60E1-744B-D406-81C2-0ED5F5FCEA86}" dt="2024-03-08T11:58:12.138" v="161"/>
          <ac:spMkLst>
            <pc:docMk/>
            <pc:sldMk cId="1033709534" sldId="2147472111"/>
            <ac:spMk id="5" creationId="{EADBA9A9-5261-1E66-B862-B569ED148683}"/>
          </ac:spMkLst>
        </pc:spChg>
        <pc:spChg chg="add del mod">
          <ac:chgData name="Marie Cusick" userId="S::mcusick@unicef.org::67fe9aeb-52eb-4a00-b161-960e56e3611d" providerId="AD" clId="Web-{BC5A60E1-744B-D406-81C2-0ED5F5FCEA86}" dt="2024-03-08T11:58:12.138" v="160"/>
          <ac:spMkLst>
            <pc:docMk/>
            <pc:sldMk cId="1033709534" sldId="2147472111"/>
            <ac:spMk id="6" creationId="{46F15353-574B-9729-C113-68EDE3D0273D}"/>
          </ac:spMkLst>
        </pc:spChg>
        <pc:spChg chg="del">
          <ac:chgData name="Marie Cusick" userId="S::mcusick@unicef.org::67fe9aeb-52eb-4a00-b161-960e56e3611d" providerId="AD" clId="Web-{BC5A60E1-744B-D406-81C2-0ED5F5FCEA86}" dt="2024-03-08T11:57:26.402" v="148"/>
          <ac:spMkLst>
            <pc:docMk/>
            <pc:sldMk cId="1033709534" sldId="2147472111"/>
            <ac:spMk id="7" creationId="{46F15353-574B-9729-C113-68EDE3D0273D}"/>
          </ac:spMkLst>
        </pc:spChg>
        <pc:spChg chg="add">
          <ac:chgData name="Marie Cusick" userId="S::mcusick@unicef.org::67fe9aeb-52eb-4a00-b161-960e56e3611d" providerId="AD" clId="Web-{BC5A60E1-744B-D406-81C2-0ED5F5FCEA86}" dt="2024-03-08T11:58:12.576" v="163"/>
          <ac:spMkLst>
            <pc:docMk/>
            <pc:sldMk cId="1033709534" sldId="2147472111"/>
            <ac:spMk id="8" creationId="{EADBA9A9-5261-1E66-B862-B569ED148683}"/>
          </ac:spMkLst>
        </pc:spChg>
        <pc:spChg chg="add">
          <ac:chgData name="Marie Cusick" userId="S::mcusick@unicef.org::67fe9aeb-52eb-4a00-b161-960e56e3611d" providerId="AD" clId="Web-{BC5A60E1-744B-D406-81C2-0ED5F5FCEA86}" dt="2024-03-08T11:58:12.576" v="163"/>
          <ac:spMkLst>
            <pc:docMk/>
            <pc:sldMk cId="1033709534" sldId="2147472111"/>
            <ac:spMk id="9" creationId="{46F15353-574B-9729-C113-68EDE3D0273D}"/>
          </ac:spMkLst>
        </pc:spChg>
        <pc:spChg chg="add del">
          <ac:chgData name="Marie Cusick" userId="S::mcusick@unicef.org::67fe9aeb-52eb-4a00-b161-960e56e3611d" providerId="AD" clId="Web-{BC5A60E1-744B-D406-81C2-0ED5F5FCEA86}" dt="2024-03-08T11:58:12.138" v="162"/>
          <ac:spMkLst>
            <pc:docMk/>
            <pc:sldMk cId="1033709534" sldId="2147472111"/>
            <ac:spMk id="11" creationId="{04812C46-200A-4DEB-A05E-3ED6C68C2387}"/>
          </ac:spMkLst>
        </pc:spChg>
        <pc:spChg chg="add del">
          <ac:chgData name="Marie Cusick" userId="S::mcusick@unicef.org::67fe9aeb-52eb-4a00-b161-960e56e3611d" providerId="AD" clId="Web-{BC5A60E1-744B-D406-81C2-0ED5F5FCEA86}" dt="2024-03-08T11:58:04.154" v="157"/>
          <ac:spMkLst>
            <pc:docMk/>
            <pc:sldMk cId="1033709534" sldId="2147472111"/>
            <ac:spMk id="13" creationId="{D1EA859B-E555-4109-94F3-6700E046E008}"/>
          </ac:spMkLst>
        </pc:spChg>
        <pc:picChg chg="mod">
          <ac:chgData name="Marie Cusick" userId="S::mcusick@unicef.org::67fe9aeb-52eb-4a00-b161-960e56e3611d" providerId="AD" clId="Web-{BC5A60E1-744B-D406-81C2-0ED5F5FCEA86}" dt="2024-03-08T11:57:48.013" v="151"/>
          <ac:picMkLst>
            <pc:docMk/>
            <pc:sldMk cId="1033709534" sldId="2147472111"/>
            <ac:picMk id="3" creationId="{32A52BF4-05DF-07EF-1061-3ED8D9986839}"/>
          </ac:picMkLst>
        </pc:picChg>
      </pc:sldChg>
      <pc:sldChg chg="addSp modSp new mod setBg">
        <pc:chgData name="Marie Cusick" userId="S::mcusick@unicef.org::67fe9aeb-52eb-4a00-b161-960e56e3611d" providerId="AD" clId="Web-{BC5A60E1-744B-D406-81C2-0ED5F5FCEA86}" dt="2024-03-08T11:50:32.903" v="63" actId="20577"/>
        <pc:sldMkLst>
          <pc:docMk/>
          <pc:sldMk cId="2258235555" sldId="2147472112"/>
        </pc:sldMkLst>
        <pc:spChg chg="add mod">
          <ac:chgData name="Marie Cusick" userId="S::mcusick@unicef.org::67fe9aeb-52eb-4a00-b161-960e56e3611d" providerId="AD" clId="Web-{BC5A60E1-744B-D406-81C2-0ED5F5FCEA86}" dt="2024-03-08T11:50:32.903" v="63" actId="20577"/>
          <ac:spMkLst>
            <pc:docMk/>
            <pc:sldMk cId="2258235555" sldId="2147472112"/>
            <ac:spMk id="3" creationId="{904F4FE0-114D-A0B8-9784-9F2C9710184B}"/>
          </ac:spMkLst>
        </pc:spChg>
        <pc:spChg chg="add">
          <ac:chgData name="Marie Cusick" userId="S::mcusick@unicef.org::67fe9aeb-52eb-4a00-b161-960e56e3611d" providerId="AD" clId="Web-{BC5A60E1-744B-D406-81C2-0ED5F5FCEA86}" dt="2024-03-08T11:49:29.166" v="48"/>
          <ac:spMkLst>
            <pc:docMk/>
            <pc:sldMk cId="2258235555" sldId="2147472112"/>
            <ac:spMk id="7" creationId="{42A4FC2C-047E-45A5-965D-8E1E3BF09BC6}"/>
          </ac:spMkLst>
        </pc:spChg>
        <pc:picChg chg="add mod">
          <ac:chgData name="Marie Cusick" userId="S::mcusick@unicef.org::67fe9aeb-52eb-4a00-b161-960e56e3611d" providerId="AD" clId="Web-{BC5A60E1-744B-D406-81C2-0ED5F5FCEA86}" dt="2024-03-08T11:49:29.166" v="48"/>
          <ac:picMkLst>
            <pc:docMk/>
            <pc:sldMk cId="2258235555" sldId="2147472112"/>
            <ac:picMk id="2" creationId="{868A3748-4EAB-0091-D2F4-3BEC59A92373}"/>
          </ac:picMkLst>
        </pc:picChg>
      </pc:sldChg>
      <pc:sldChg chg="add">
        <pc:chgData name="Marie Cusick" userId="S::mcusick@unicef.org::67fe9aeb-52eb-4a00-b161-960e56e3611d" providerId="AD" clId="Web-{BC5A60E1-744B-D406-81C2-0ED5F5FCEA86}" dt="2024-03-08T11:50:59.013" v="64"/>
        <pc:sldMkLst>
          <pc:docMk/>
          <pc:sldMk cId="4264573391" sldId="2147472113"/>
        </pc:sldMkLst>
      </pc:sldChg>
      <pc:sldChg chg="add">
        <pc:chgData name="Marie Cusick" userId="S::mcusick@unicef.org::67fe9aeb-52eb-4a00-b161-960e56e3611d" providerId="AD" clId="Web-{BC5A60E1-744B-D406-81C2-0ED5F5FCEA86}" dt="2024-03-08T11:50:59.185" v="65"/>
        <pc:sldMkLst>
          <pc:docMk/>
          <pc:sldMk cId="2249591773" sldId="2147472114"/>
        </pc:sldMkLst>
      </pc:sldChg>
      <pc:sldChg chg="add">
        <pc:chgData name="Marie Cusick" userId="S::mcusick@unicef.org::67fe9aeb-52eb-4a00-b161-960e56e3611d" providerId="AD" clId="Web-{BC5A60E1-744B-D406-81C2-0ED5F5FCEA86}" dt="2024-03-08T11:50:59.529" v="67"/>
        <pc:sldMkLst>
          <pc:docMk/>
          <pc:sldMk cId="3758750515" sldId="2147472115"/>
        </pc:sldMkLst>
      </pc:sldChg>
      <pc:sldChg chg="add">
        <pc:chgData name="Marie Cusick" userId="S::mcusick@unicef.org::67fe9aeb-52eb-4a00-b161-960e56e3611d" providerId="AD" clId="Web-{BC5A60E1-744B-D406-81C2-0ED5F5FCEA86}" dt="2024-03-08T11:51:00.279" v="68"/>
        <pc:sldMkLst>
          <pc:docMk/>
          <pc:sldMk cId="1682096736" sldId="2147472116"/>
        </pc:sldMkLst>
      </pc:sldChg>
      <pc:sldChg chg="add">
        <pc:chgData name="Marie Cusick" userId="S::mcusick@unicef.org::67fe9aeb-52eb-4a00-b161-960e56e3611d" providerId="AD" clId="Web-{BC5A60E1-744B-D406-81C2-0ED5F5FCEA86}" dt="2024-03-08T11:51:01.498" v="69"/>
        <pc:sldMkLst>
          <pc:docMk/>
          <pc:sldMk cId="577828445" sldId="2147472117"/>
        </pc:sldMkLst>
      </pc:sldChg>
      <pc:sldChg chg="add">
        <pc:chgData name="Marie Cusick" userId="S::mcusick@unicef.org::67fe9aeb-52eb-4a00-b161-960e56e3611d" providerId="AD" clId="Web-{BC5A60E1-744B-D406-81C2-0ED5F5FCEA86}" dt="2024-03-08T11:51:02.717" v="72"/>
        <pc:sldMkLst>
          <pc:docMk/>
          <pc:sldMk cId="1078755022" sldId="2147472118"/>
        </pc:sldMkLst>
      </pc:sldChg>
      <pc:sldChg chg="modSp add">
        <pc:chgData name="Marie Cusick" userId="S::mcusick@unicef.org::67fe9aeb-52eb-4a00-b161-960e56e3611d" providerId="AD" clId="Web-{BC5A60E1-744B-D406-81C2-0ED5F5FCEA86}" dt="2024-03-11T09:08:55.025" v="191" actId="20577"/>
        <pc:sldMkLst>
          <pc:docMk/>
          <pc:sldMk cId="1160186469" sldId="2147472119"/>
        </pc:sldMkLst>
        <pc:spChg chg="mod">
          <ac:chgData name="Marie Cusick" userId="S::mcusick@unicef.org::67fe9aeb-52eb-4a00-b161-960e56e3611d" providerId="AD" clId="Web-{BC5A60E1-744B-D406-81C2-0ED5F5FCEA86}" dt="2024-03-11T09:08:55.025" v="191" actId="20577"/>
          <ac:spMkLst>
            <pc:docMk/>
            <pc:sldMk cId="1160186469" sldId="2147472119"/>
            <ac:spMk id="2" creationId="{04568466-596A-1A6A-CB3B-6ABDD6C2BF38}"/>
          </ac:spMkLst>
        </pc:spChg>
      </pc:sldChg>
      <pc:sldChg chg="addSp modSp add mod setBg">
        <pc:chgData name="Marie Cusick" userId="S::mcusick@unicef.org::67fe9aeb-52eb-4a00-b161-960e56e3611d" providerId="AD" clId="Web-{BC5A60E1-744B-D406-81C2-0ED5F5FCEA86}" dt="2024-03-08T11:53:14.253" v="89" actId="20577"/>
        <pc:sldMkLst>
          <pc:docMk/>
          <pc:sldMk cId="789132196" sldId="2147472120"/>
        </pc:sldMkLst>
        <pc:spChg chg="mod">
          <ac:chgData name="Marie Cusick" userId="S::mcusick@unicef.org::67fe9aeb-52eb-4a00-b161-960e56e3611d" providerId="AD" clId="Web-{BC5A60E1-744B-D406-81C2-0ED5F5FCEA86}" dt="2024-03-08T11:52:52.752" v="87" actId="20577"/>
          <ac:spMkLst>
            <pc:docMk/>
            <pc:sldMk cId="789132196" sldId="2147472120"/>
            <ac:spMk id="2" creationId="{EADBA9A9-5261-1E66-B862-B569ED148683}"/>
          </ac:spMkLst>
        </pc:spChg>
        <pc:spChg chg="mod">
          <ac:chgData name="Marie Cusick" userId="S::mcusick@unicef.org::67fe9aeb-52eb-4a00-b161-960e56e3611d" providerId="AD" clId="Web-{BC5A60E1-744B-D406-81C2-0ED5F5FCEA86}" dt="2024-03-08T11:53:14.253" v="89" actId="20577"/>
          <ac:spMkLst>
            <pc:docMk/>
            <pc:sldMk cId="789132196" sldId="2147472120"/>
            <ac:spMk id="7" creationId="{46F15353-574B-9729-C113-68EDE3D0273D}"/>
          </ac:spMkLst>
        </pc:spChg>
        <pc:spChg chg="add">
          <ac:chgData name="Marie Cusick" userId="S::mcusick@unicef.org::67fe9aeb-52eb-4a00-b161-960e56e3611d" providerId="AD" clId="Web-{BC5A60E1-744B-D406-81C2-0ED5F5FCEA86}" dt="2024-03-08T11:52:03.031" v="77"/>
          <ac:spMkLst>
            <pc:docMk/>
            <pc:sldMk cId="789132196" sldId="2147472120"/>
            <ac:spMk id="21" creationId="{04812C46-200A-4DEB-A05E-3ED6C68C2387}"/>
          </ac:spMkLst>
        </pc:spChg>
        <pc:spChg chg="add">
          <ac:chgData name="Marie Cusick" userId="S::mcusick@unicef.org::67fe9aeb-52eb-4a00-b161-960e56e3611d" providerId="AD" clId="Web-{BC5A60E1-744B-D406-81C2-0ED5F5FCEA86}" dt="2024-03-08T11:52:03.031" v="77"/>
          <ac:spMkLst>
            <pc:docMk/>
            <pc:sldMk cId="789132196" sldId="2147472120"/>
            <ac:spMk id="23" creationId="{D1EA859B-E555-4109-94F3-6700E046E008}"/>
          </ac:spMkLst>
        </pc:spChg>
        <pc:picChg chg="mod">
          <ac:chgData name="Marie Cusick" userId="S::mcusick@unicef.org::67fe9aeb-52eb-4a00-b161-960e56e3611d" providerId="AD" clId="Web-{BC5A60E1-744B-D406-81C2-0ED5F5FCEA86}" dt="2024-03-08T11:52:03.031" v="77"/>
          <ac:picMkLst>
            <pc:docMk/>
            <pc:sldMk cId="789132196" sldId="2147472120"/>
            <ac:picMk id="16" creationId="{7A6455D0-7F4F-E497-692A-367177664544}"/>
          </ac:picMkLst>
        </pc:picChg>
      </pc:sldChg>
      <pc:sldChg chg="add">
        <pc:chgData name="Marie Cusick" userId="S::mcusick@unicef.org::67fe9aeb-52eb-4a00-b161-960e56e3611d" providerId="AD" clId="Web-{BC5A60E1-744B-D406-81C2-0ED5F5FCEA86}" dt="2024-03-08T11:53:42.144" v="90"/>
        <pc:sldMkLst>
          <pc:docMk/>
          <pc:sldMk cId="3213272944" sldId="2147472121"/>
        </pc:sldMkLst>
      </pc:sldChg>
      <pc:sldChg chg="add">
        <pc:chgData name="Marie Cusick" userId="S::mcusick@unicef.org::67fe9aeb-52eb-4a00-b161-960e56e3611d" providerId="AD" clId="Web-{BC5A60E1-744B-D406-81C2-0ED5F5FCEA86}" dt="2024-03-08T11:53:42.660" v="91"/>
        <pc:sldMkLst>
          <pc:docMk/>
          <pc:sldMk cId="2943494646" sldId="2147472122"/>
        </pc:sldMkLst>
      </pc:sldChg>
      <pc:sldChg chg="add">
        <pc:chgData name="Marie Cusick" userId="S::mcusick@unicef.org::67fe9aeb-52eb-4a00-b161-960e56e3611d" providerId="AD" clId="Web-{BC5A60E1-744B-D406-81C2-0ED5F5FCEA86}" dt="2024-03-08T11:53:42.910" v="92"/>
        <pc:sldMkLst>
          <pc:docMk/>
          <pc:sldMk cId="3523320906" sldId="2147472123"/>
        </pc:sldMkLst>
      </pc:sldChg>
      <pc:sldChg chg="add">
        <pc:chgData name="Marie Cusick" userId="S::mcusick@unicef.org::67fe9aeb-52eb-4a00-b161-960e56e3611d" providerId="AD" clId="Web-{BC5A60E1-744B-D406-81C2-0ED5F5FCEA86}" dt="2024-03-08T11:53:43.113" v="93"/>
        <pc:sldMkLst>
          <pc:docMk/>
          <pc:sldMk cId="208777678" sldId="2147472124"/>
        </pc:sldMkLst>
      </pc:sldChg>
      <pc:sldChg chg="add">
        <pc:chgData name="Marie Cusick" userId="S::mcusick@unicef.org::67fe9aeb-52eb-4a00-b161-960e56e3611d" providerId="AD" clId="Web-{BC5A60E1-744B-D406-81C2-0ED5F5FCEA86}" dt="2024-03-08T11:53:43.394" v="94"/>
        <pc:sldMkLst>
          <pc:docMk/>
          <pc:sldMk cId="2320185594" sldId="2147472125"/>
        </pc:sldMkLst>
      </pc:sldChg>
      <pc:sldChg chg="add">
        <pc:chgData name="Marie Cusick" userId="S::mcusick@unicef.org::67fe9aeb-52eb-4a00-b161-960e56e3611d" providerId="AD" clId="Web-{BC5A60E1-744B-D406-81C2-0ED5F5FCEA86}" dt="2024-03-08T11:53:43.894" v="95"/>
        <pc:sldMkLst>
          <pc:docMk/>
          <pc:sldMk cId="3537766368" sldId="2147472126"/>
        </pc:sldMkLst>
      </pc:sldChg>
      <pc:sldChg chg="add">
        <pc:chgData name="Marie Cusick" userId="S::mcusick@unicef.org::67fe9aeb-52eb-4a00-b161-960e56e3611d" providerId="AD" clId="Web-{BC5A60E1-744B-D406-81C2-0ED5F5FCEA86}" dt="2024-03-08T11:53:44.410" v="96"/>
        <pc:sldMkLst>
          <pc:docMk/>
          <pc:sldMk cId="1578302342" sldId="2147472127"/>
        </pc:sldMkLst>
      </pc:sldChg>
      <pc:sldChg chg="add">
        <pc:chgData name="Marie Cusick" userId="S::mcusick@unicef.org::67fe9aeb-52eb-4a00-b161-960e56e3611d" providerId="AD" clId="Web-{BC5A60E1-744B-D406-81C2-0ED5F5FCEA86}" dt="2024-03-08T11:53:46.394" v="97"/>
        <pc:sldMkLst>
          <pc:docMk/>
          <pc:sldMk cId="3121860451" sldId="2147472128"/>
        </pc:sldMkLst>
      </pc:sldChg>
      <pc:sldChg chg="addSp delSp modSp add mod setBg">
        <pc:chgData name="Marie Cusick" userId="S::mcusick@unicef.org::67fe9aeb-52eb-4a00-b161-960e56e3611d" providerId="AD" clId="Web-{BC5A60E1-744B-D406-81C2-0ED5F5FCEA86}" dt="2024-03-08T11:55:57.899" v="129" actId="1076"/>
        <pc:sldMkLst>
          <pc:docMk/>
          <pc:sldMk cId="1449818829" sldId="2147472129"/>
        </pc:sldMkLst>
        <pc:spChg chg="mod">
          <ac:chgData name="Marie Cusick" userId="S::mcusick@unicef.org::67fe9aeb-52eb-4a00-b161-960e56e3611d" providerId="AD" clId="Web-{BC5A60E1-744B-D406-81C2-0ED5F5FCEA86}" dt="2024-03-08T11:54:45.381" v="113" actId="14100"/>
          <ac:spMkLst>
            <pc:docMk/>
            <pc:sldMk cId="1449818829" sldId="2147472129"/>
            <ac:spMk id="3" creationId="{C0BCF3AB-43AB-55D9-1857-67F26770BCBE}"/>
          </ac:spMkLst>
        </pc:spChg>
        <pc:spChg chg="mod">
          <ac:chgData name="Marie Cusick" userId="S::mcusick@unicef.org::67fe9aeb-52eb-4a00-b161-960e56e3611d" providerId="AD" clId="Web-{BC5A60E1-744B-D406-81C2-0ED5F5FCEA86}" dt="2024-03-08T11:54:51.600" v="115" actId="20577"/>
          <ac:spMkLst>
            <pc:docMk/>
            <pc:sldMk cId="1449818829" sldId="2147472129"/>
            <ac:spMk id="5" creationId="{C88D577C-3CEA-D47F-01FD-8599E4BC1726}"/>
          </ac:spMkLst>
        </pc:spChg>
        <pc:spChg chg="add">
          <ac:chgData name="Marie Cusick" userId="S::mcusick@unicef.org::67fe9aeb-52eb-4a00-b161-960e56e3611d" providerId="AD" clId="Web-{BC5A60E1-744B-D406-81C2-0ED5F5FCEA86}" dt="2024-03-08T11:54:10.192" v="101"/>
          <ac:spMkLst>
            <pc:docMk/>
            <pc:sldMk cId="1449818829" sldId="2147472129"/>
            <ac:spMk id="10" creationId="{04812C46-200A-4DEB-A05E-3ED6C68C2387}"/>
          </ac:spMkLst>
        </pc:spChg>
        <pc:spChg chg="add">
          <ac:chgData name="Marie Cusick" userId="S::mcusick@unicef.org::67fe9aeb-52eb-4a00-b161-960e56e3611d" providerId="AD" clId="Web-{BC5A60E1-744B-D406-81C2-0ED5F5FCEA86}" dt="2024-03-08T11:54:10.192" v="101"/>
          <ac:spMkLst>
            <pc:docMk/>
            <pc:sldMk cId="1449818829" sldId="2147472129"/>
            <ac:spMk id="12" creationId="{D1EA859B-E555-4109-94F3-6700E046E008}"/>
          </ac:spMkLst>
        </pc:spChg>
        <pc:graphicFrameChg chg="del">
          <ac:chgData name="Marie Cusick" userId="S::mcusick@unicef.org::67fe9aeb-52eb-4a00-b161-960e56e3611d" providerId="AD" clId="Web-{BC5A60E1-744B-D406-81C2-0ED5F5FCEA86}" dt="2024-03-08T11:54:05.129" v="99"/>
          <ac:graphicFrameMkLst>
            <pc:docMk/>
            <pc:sldMk cId="1449818829" sldId="2147472129"/>
            <ac:graphicFrameMk id="6" creationId="{3770F4A3-ABD6-5C4C-9E5F-A883105D0C27}"/>
          </ac:graphicFrameMkLst>
        </pc:graphicFrameChg>
        <pc:graphicFrameChg chg="add del mod modGraphic">
          <ac:chgData name="Marie Cusick" userId="S::mcusick@unicef.org::67fe9aeb-52eb-4a00-b161-960e56e3611d" providerId="AD" clId="Web-{BC5A60E1-744B-D406-81C2-0ED5F5FCEA86}" dt="2024-03-08T11:55:34.633" v="125"/>
          <ac:graphicFrameMkLst>
            <pc:docMk/>
            <pc:sldMk cId="1449818829" sldId="2147472129"/>
            <ac:graphicFrameMk id="7" creationId="{EC2F645F-6C7E-29DF-C617-AB87FE74D20F}"/>
          </ac:graphicFrameMkLst>
        </pc:graphicFrameChg>
        <pc:graphicFrameChg chg="add mod modGraphic">
          <ac:chgData name="Marie Cusick" userId="S::mcusick@unicef.org::67fe9aeb-52eb-4a00-b161-960e56e3611d" providerId="AD" clId="Web-{BC5A60E1-744B-D406-81C2-0ED5F5FCEA86}" dt="2024-03-08T11:55:52.977" v="128"/>
          <ac:graphicFrameMkLst>
            <pc:docMk/>
            <pc:sldMk cId="1449818829" sldId="2147472129"/>
            <ac:graphicFrameMk id="13" creationId="{9429BA2B-33C0-1805-9B0F-6BC9D739E14E}"/>
          </ac:graphicFrameMkLst>
        </pc:graphicFrameChg>
        <pc:picChg chg="mod ord">
          <ac:chgData name="Marie Cusick" userId="S::mcusick@unicef.org::67fe9aeb-52eb-4a00-b161-960e56e3611d" providerId="AD" clId="Web-{BC5A60E1-744B-D406-81C2-0ED5F5FCEA86}" dt="2024-03-08T11:54:10.192" v="101"/>
          <ac:picMkLst>
            <pc:docMk/>
            <pc:sldMk cId="1449818829" sldId="2147472129"/>
            <ac:picMk id="4" creationId="{88EAE67E-8207-81CB-C1E3-F3F0D6C37C72}"/>
          </ac:picMkLst>
        </pc:picChg>
        <pc:picChg chg="add mod">
          <ac:chgData name="Marie Cusick" userId="S::mcusick@unicef.org::67fe9aeb-52eb-4a00-b161-960e56e3611d" providerId="AD" clId="Web-{BC5A60E1-744B-D406-81C2-0ED5F5FCEA86}" dt="2024-03-08T11:55:57.899" v="129" actId="1076"/>
          <ac:picMkLst>
            <pc:docMk/>
            <pc:sldMk cId="1449818829" sldId="2147472129"/>
            <ac:picMk id="8" creationId="{C6DD9E53-EEDD-5A67-F232-2DE126FB4668}"/>
          </ac:picMkLst>
        </pc:picChg>
        <pc:picChg chg="del">
          <ac:chgData name="Marie Cusick" userId="S::mcusick@unicef.org::67fe9aeb-52eb-4a00-b161-960e56e3611d" providerId="AD" clId="Web-{BC5A60E1-744B-D406-81C2-0ED5F5FCEA86}" dt="2024-03-08T11:54:05.129" v="100"/>
          <ac:picMkLst>
            <pc:docMk/>
            <pc:sldMk cId="1449818829" sldId="2147472129"/>
            <ac:picMk id="9" creationId="{EDCB7390-948F-2C60-DDB9-AE4E904DBC5B}"/>
          </ac:picMkLst>
        </pc:picChg>
      </pc:sldChg>
      <pc:sldChg chg="add">
        <pc:chgData name="Marie Cusick" userId="S::mcusick@unicef.org::67fe9aeb-52eb-4a00-b161-960e56e3611d" providerId="AD" clId="Web-{BC5A60E1-744B-D406-81C2-0ED5F5FCEA86}" dt="2024-03-11T09:03:13.778" v="164"/>
        <pc:sldMkLst>
          <pc:docMk/>
          <pc:sldMk cId="2841137208" sldId="2147472130"/>
        </pc:sldMkLst>
      </pc:sldChg>
      <pc:sldChg chg="add">
        <pc:chgData name="Marie Cusick" userId="S::mcusick@unicef.org::67fe9aeb-52eb-4a00-b161-960e56e3611d" providerId="AD" clId="Web-{BC5A60E1-744B-D406-81C2-0ED5F5FCEA86}" dt="2024-03-11T09:03:13.997" v="165"/>
        <pc:sldMkLst>
          <pc:docMk/>
          <pc:sldMk cId="1988011941" sldId="2147472131"/>
        </pc:sldMkLst>
      </pc:sldChg>
      <pc:sldChg chg="add">
        <pc:chgData name="Marie Cusick" userId="S::mcusick@unicef.org::67fe9aeb-52eb-4a00-b161-960e56e3611d" providerId="AD" clId="Web-{BC5A60E1-744B-D406-81C2-0ED5F5FCEA86}" dt="2024-03-11T09:03:14.388" v="166"/>
        <pc:sldMkLst>
          <pc:docMk/>
          <pc:sldMk cId="1141704759" sldId="2147472132"/>
        </pc:sldMkLst>
      </pc:sldChg>
      <pc:sldChg chg="add">
        <pc:chgData name="Marie Cusick" userId="S::mcusick@unicef.org::67fe9aeb-52eb-4a00-b161-960e56e3611d" providerId="AD" clId="Web-{BC5A60E1-744B-D406-81C2-0ED5F5FCEA86}" dt="2024-03-11T09:03:14.591" v="167"/>
        <pc:sldMkLst>
          <pc:docMk/>
          <pc:sldMk cId="2984742452" sldId="2147472133"/>
        </pc:sldMkLst>
      </pc:sldChg>
      <pc:sldChg chg="add">
        <pc:chgData name="Marie Cusick" userId="S::mcusick@unicef.org::67fe9aeb-52eb-4a00-b161-960e56e3611d" providerId="AD" clId="Web-{BC5A60E1-744B-D406-81C2-0ED5F5FCEA86}" dt="2024-03-11T09:03:14.935" v="168"/>
        <pc:sldMkLst>
          <pc:docMk/>
          <pc:sldMk cId="1588819658" sldId="2147472134"/>
        </pc:sldMkLst>
      </pc:sldChg>
      <pc:sldChg chg="add">
        <pc:chgData name="Marie Cusick" userId="S::mcusick@unicef.org::67fe9aeb-52eb-4a00-b161-960e56e3611d" providerId="AD" clId="Web-{BC5A60E1-744B-D406-81C2-0ED5F5FCEA86}" dt="2024-03-11T09:03:15.247" v="169"/>
        <pc:sldMkLst>
          <pc:docMk/>
          <pc:sldMk cId="3547109494" sldId="2147472135"/>
        </pc:sldMkLst>
      </pc:sldChg>
      <pc:sldChg chg="add">
        <pc:chgData name="Marie Cusick" userId="S::mcusick@unicef.org::67fe9aeb-52eb-4a00-b161-960e56e3611d" providerId="AD" clId="Web-{BC5A60E1-744B-D406-81C2-0ED5F5FCEA86}" dt="2024-03-11T09:03:15.653" v="170"/>
        <pc:sldMkLst>
          <pc:docMk/>
          <pc:sldMk cId="845541381" sldId="2147472136"/>
        </pc:sldMkLst>
      </pc:sldChg>
      <pc:sldChg chg="add">
        <pc:chgData name="Marie Cusick" userId="S::mcusick@unicef.org::67fe9aeb-52eb-4a00-b161-960e56e3611d" providerId="AD" clId="Web-{BC5A60E1-744B-D406-81C2-0ED5F5FCEA86}" dt="2024-03-11T09:03:15.794" v="171"/>
        <pc:sldMkLst>
          <pc:docMk/>
          <pc:sldMk cId="2604361895" sldId="2147472137"/>
        </pc:sldMkLst>
      </pc:sldChg>
      <pc:sldChg chg="addSp delSp modSp add">
        <pc:chgData name="Marie Cusick" userId="S::mcusick@unicef.org::67fe9aeb-52eb-4a00-b161-960e56e3611d" providerId="AD" clId="Web-{BC5A60E1-744B-D406-81C2-0ED5F5FCEA86}" dt="2024-03-11T09:04:46.985" v="180" actId="1076"/>
        <pc:sldMkLst>
          <pc:docMk/>
          <pc:sldMk cId="1774797529" sldId="2147472138"/>
        </pc:sldMkLst>
        <pc:spChg chg="add mod">
          <ac:chgData name="Marie Cusick" userId="S::mcusick@unicef.org::67fe9aeb-52eb-4a00-b161-960e56e3611d" providerId="AD" clId="Web-{BC5A60E1-744B-D406-81C2-0ED5F5FCEA86}" dt="2024-03-11T09:04:41.781" v="179" actId="1076"/>
          <ac:spMkLst>
            <pc:docMk/>
            <pc:sldMk cId="1774797529" sldId="2147472138"/>
            <ac:spMk id="2" creationId="{EADBA9A9-5261-1E66-B862-B569ED148683}"/>
          </ac:spMkLst>
        </pc:spChg>
        <pc:spChg chg="del mod">
          <ac:chgData name="Marie Cusick" userId="S::mcusick@unicef.org::67fe9aeb-52eb-4a00-b161-960e56e3611d" providerId="AD" clId="Web-{BC5A60E1-744B-D406-81C2-0ED5F5FCEA86}" dt="2024-03-11T09:04:13.046" v="175"/>
          <ac:spMkLst>
            <pc:docMk/>
            <pc:sldMk cId="1774797529" sldId="2147472138"/>
            <ac:spMk id="3" creationId="{EADBA9A9-5261-1E66-B862-B569ED148683}"/>
          </ac:spMkLst>
        </pc:spChg>
        <pc:spChg chg="del mod">
          <ac:chgData name="Marie Cusick" userId="S::mcusick@unicef.org::67fe9aeb-52eb-4a00-b161-960e56e3611d" providerId="AD" clId="Web-{BC5A60E1-744B-D406-81C2-0ED5F5FCEA86}" dt="2024-03-11T09:04:13.046" v="174"/>
          <ac:spMkLst>
            <pc:docMk/>
            <pc:sldMk cId="1774797529" sldId="2147472138"/>
            <ac:spMk id="4" creationId="{46F15353-574B-9729-C113-68EDE3D0273D}"/>
          </ac:spMkLst>
        </pc:spChg>
        <pc:spChg chg="add mod">
          <ac:chgData name="Marie Cusick" userId="S::mcusick@unicef.org::67fe9aeb-52eb-4a00-b161-960e56e3611d" providerId="AD" clId="Web-{BC5A60E1-744B-D406-81C2-0ED5F5FCEA86}" dt="2024-03-11T09:04:46.985" v="180" actId="1076"/>
          <ac:spMkLst>
            <pc:docMk/>
            <pc:sldMk cId="1774797529" sldId="2147472138"/>
            <ac:spMk id="6" creationId="{46F15353-574B-9729-C113-68EDE3D0273D}"/>
          </ac:spMkLst>
        </pc:spChg>
        <pc:spChg chg="add">
          <ac:chgData name="Marie Cusick" userId="S::mcusick@unicef.org::67fe9aeb-52eb-4a00-b161-960e56e3611d" providerId="AD" clId="Web-{BC5A60E1-744B-D406-81C2-0ED5F5FCEA86}" dt="2024-03-11T09:03:59.874" v="173"/>
          <ac:spMkLst>
            <pc:docMk/>
            <pc:sldMk cId="1774797529" sldId="2147472138"/>
            <ac:spMk id="10" creationId="{04812C46-200A-4DEB-A05E-3ED6C68C2387}"/>
          </ac:spMkLst>
        </pc:spChg>
        <pc:spChg chg="add">
          <ac:chgData name="Marie Cusick" userId="S::mcusick@unicef.org::67fe9aeb-52eb-4a00-b161-960e56e3611d" providerId="AD" clId="Web-{BC5A60E1-744B-D406-81C2-0ED5F5FCEA86}" dt="2024-03-11T09:03:59.874" v="173"/>
          <ac:spMkLst>
            <pc:docMk/>
            <pc:sldMk cId="1774797529" sldId="2147472138"/>
            <ac:spMk id="12" creationId="{D1EA859B-E555-4109-94F3-6700E046E008}"/>
          </ac:spMkLst>
        </pc:spChg>
        <pc:picChg chg="mod">
          <ac:chgData name="Marie Cusick" userId="S::mcusick@unicef.org::67fe9aeb-52eb-4a00-b161-960e56e3611d" providerId="AD" clId="Web-{BC5A60E1-744B-D406-81C2-0ED5F5FCEA86}" dt="2024-03-11T09:03:59.874" v="173"/>
          <ac:picMkLst>
            <pc:docMk/>
            <pc:sldMk cId="1774797529" sldId="2147472138"/>
            <ac:picMk id="5" creationId="{70CD7369-14FF-D991-2E81-9A964A22FE2A}"/>
          </ac:picMkLst>
        </pc:picChg>
      </pc:sldChg>
      <pc:sldChg chg="add">
        <pc:chgData name="Marie Cusick" userId="S::mcusick@unicef.org::67fe9aeb-52eb-4a00-b161-960e56e3611d" providerId="AD" clId="Web-{BC5A60E1-744B-D406-81C2-0ED5F5FCEA86}" dt="2024-03-11T09:08:30.743" v="181"/>
        <pc:sldMkLst>
          <pc:docMk/>
          <pc:sldMk cId="422514084" sldId="2147472139"/>
        </pc:sldMkLst>
      </pc:sldChg>
      <pc:sldChg chg="add">
        <pc:chgData name="Marie Cusick" userId="S::mcusick@unicef.org::67fe9aeb-52eb-4a00-b161-960e56e3611d" providerId="AD" clId="Web-{BC5A60E1-744B-D406-81C2-0ED5F5FCEA86}" dt="2024-03-11T09:08:32.102" v="182"/>
        <pc:sldMkLst>
          <pc:docMk/>
          <pc:sldMk cId="3290912498" sldId="2147472140"/>
        </pc:sldMkLst>
      </pc:sldChg>
      <pc:sldChg chg="add">
        <pc:chgData name="Marie Cusick" userId="S::mcusick@unicef.org::67fe9aeb-52eb-4a00-b161-960e56e3611d" providerId="AD" clId="Web-{BC5A60E1-744B-D406-81C2-0ED5F5FCEA86}" dt="2024-03-11T09:08:32.930" v="183"/>
        <pc:sldMkLst>
          <pc:docMk/>
          <pc:sldMk cId="473601237" sldId="2147472141"/>
        </pc:sldMkLst>
      </pc:sldChg>
      <pc:sldChg chg="add">
        <pc:chgData name="Marie Cusick" userId="S::mcusick@unicef.org::67fe9aeb-52eb-4a00-b161-960e56e3611d" providerId="AD" clId="Web-{BC5A60E1-744B-D406-81C2-0ED5F5FCEA86}" dt="2024-03-11T09:08:33.102" v="184"/>
        <pc:sldMkLst>
          <pc:docMk/>
          <pc:sldMk cId="1499930093" sldId="2147472142"/>
        </pc:sldMkLst>
      </pc:sldChg>
      <pc:sldChg chg="add">
        <pc:chgData name="Marie Cusick" userId="S::mcusick@unicef.org::67fe9aeb-52eb-4a00-b161-960e56e3611d" providerId="AD" clId="Web-{BC5A60E1-744B-D406-81C2-0ED5F5FCEA86}" dt="2024-03-11T09:08:34.055" v="185"/>
        <pc:sldMkLst>
          <pc:docMk/>
          <pc:sldMk cId="2657265111" sldId="2147472143"/>
        </pc:sldMkLst>
      </pc:sldChg>
      <pc:sldChg chg="add">
        <pc:chgData name="Marie Cusick" userId="S::mcusick@unicef.org::67fe9aeb-52eb-4a00-b161-960e56e3611d" providerId="AD" clId="Web-{BC5A60E1-744B-D406-81C2-0ED5F5FCEA86}" dt="2024-03-11T09:08:34.446" v="186"/>
        <pc:sldMkLst>
          <pc:docMk/>
          <pc:sldMk cId="3375042916" sldId="2147472144"/>
        </pc:sldMkLst>
      </pc:sldChg>
      <pc:sldChg chg="add">
        <pc:chgData name="Marie Cusick" userId="S::mcusick@unicef.org::67fe9aeb-52eb-4a00-b161-960e56e3611d" providerId="AD" clId="Web-{BC5A60E1-744B-D406-81C2-0ED5F5FCEA86}" dt="2024-03-11T09:08:34.884" v="187"/>
        <pc:sldMkLst>
          <pc:docMk/>
          <pc:sldMk cId="1871320093" sldId="2147472145"/>
        </pc:sldMkLst>
      </pc:sldChg>
      <pc:sldChg chg="add">
        <pc:chgData name="Marie Cusick" userId="S::mcusick@unicef.org::67fe9aeb-52eb-4a00-b161-960e56e3611d" providerId="AD" clId="Web-{BC5A60E1-744B-D406-81C2-0ED5F5FCEA86}" dt="2024-03-11T09:08:35.102" v="188"/>
        <pc:sldMkLst>
          <pc:docMk/>
          <pc:sldMk cId="3551868391" sldId="2147472146"/>
        </pc:sldMkLst>
      </pc:sldChg>
      <pc:sldChg chg="add">
        <pc:chgData name="Marie Cusick" userId="S::mcusick@unicef.org::67fe9aeb-52eb-4a00-b161-960e56e3611d" providerId="AD" clId="Web-{BC5A60E1-744B-D406-81C2-0ED5F5FCEA86}" dt="2024-03-11T09:08:35.712" v="189"/>
        <pc:sldMkLst>
          <pc:docMk/>
          <pc:sldMk cId="2675225359" sldId="2147472147"/>
        </pc:sldMkLst>
      </pc:sldChg>
      <pc:sldChg chg="add">
        <pc:chgData name="Marie Cusick" userId="S::mcusick@unicef.org::67fe9aeb-52eb-4a00-b161-960e56e3611d" providerId="AD" clId="Web-{BC5A60E1-744B-D406-81C2-0ED5F5FCEA86}" dt="2024-03-11T09:08:35.977" v="190"/>
        <pc:sldMkLst>
          <pc:docMk/>
          <pc:sldMk cId="2723029738" sldId="2147472148"/>
        </pc:sldMkLst>
      </pc:sldChg>
      <pc:sldMasterChg chg="addSldLayout">
        <pc:chgData name="Marie Cusick" userId="S::mcusick@unicef.org::67fe9aeb-52eb-4a00-b161-960e56e3611d" providerId="AD" clId="Web-{BC5A60E1-744B-D406-81C2-0ED5F5FCEA86}" dt="2024-03-08T11:53:42.144" v="90"/>
        <pc:sldMasterMkLst>
          <pc:docMk/>
          <pc:sldMasterMk cId="2460954070" sldId="2147483660"/>
        </pc:sldMasterMkLst>
        <pc:sldLayoutChg chg="add">
          <pc:chgData name="Marie Cusick" userId="S::mcusick@unicef.org::67fe9aeb-52eb-4a00-b161-960e56e3611d" providerId="AD" clId="Web-{BC5A60E1-744B-D406-81C2-0ED5F5FCEA86}" dt="2024-03-08T11:47:51.350" v="31"/>
          <pc:sldLayoutMkLst>
            <pc:docMk/>
            <pc:sldMasterMk cId="2460954070" sldId="2147483660"/>
            <pc:sldLayoutMk cId="4200107798" sldId="2147483672"/>
          </pc:sldLayoutMkLst>
        </pc:sldLayoutChg>
        <pc:sldLayoutChg chg="add">
          <pc:chgData name="Marie Cusick" userId="S::mcusick@unicef.org::67fe9aeb-52eb-4a00-b161-960e56e3611d" providerId="AD" clId="Web-{BC5A60E1-744B-D406-81C2-0ED5F5FCEA86}" dt="2024-03-08T11:53:42.144" v="90"/>
          <pc:sldLayoutMkLst>
            <pc:docMk/>
            <pc:sldMasterMk cId="2460954070" sldId="2147483660"/>
            <pc:sldLayoutMk cId="1223927930" sldId="2147483673"/>
          </pc:sldLayoutMkLst>
        </pc:sldLayoutChg>
      </pc:sldMasterChg>
    </pc:docChg>
  </pc:docChgLst>
  <pc:docChgLst>
    <pc:chgData name="Andi Kendle" userId="S::akendle_actionagainsthunger.ca#ext#@unicef.onmicrosoft.com::e1e7ffb8-2985-49ed-a3af-b249dafb1c52" providerId="AD" clId="Web-{29444DC2-1125-EDEE-4E6C-5373C884D382}"/>
    <pc:docChg chg="modSld">
      <pc:chgData name="Andi Kendle" userId="S::akendle_actionagainsthunger.ca#ext#@unicef.onmicrosoft.com::e1e7ffb8-2985-49ed-a3af-b249dafb1c52" providerId="AD" clId="Web-{29444DC2-1125-EDEE-4E6C-5373C884D382}" dt="2024-03-12T10:27:38.322" v="0" actId="1076"/>
      <pc:docMkLst>
        <pc:docMk/>
      </pc:docMkLst>
      <pc:sldChg chg="modSp">
        <pc:chgData name="Andi Kendle" userId="S::akendle_actionagainsthunger.ca#ext#@unicef.onmicrosoft.com::e1e7ffb8-2985-49ed-a3af-b249dafb1c52" providerId="AD" clId="Web-{29444DC2-1125-EDEE-4E6C-5373C884D382}" dt="2024-03-12T10:27:38.322" v="0" actId="1076"/>
        <pc:sldMkLst>
          <pc:docMk/>
          <pc:sldMk cId="1499930093" sldId="2147472142"/>
        </pc:sldMkLst>
        <pc:spChg chg="mod">
          <ac:chgData name="Andi Kendle" userId="S::akendle_actionagainsthunger.ca#ext#@unicef.onmicrosoft.com::e1e7ffb8-2985-49ed-a3af-b249dafb1c52" providerId="AD" clId="Web-{29444DC2-1125-EDEE-4E6C-5373C884D382}" dt="2024-03-12T10:27:38.322" v="0" actId="1076"/>
          <ac:spMkLst>
            <pc:docMk/>
            <pc:sldMk cId="1499930093" sldId="2147472142"/>
            <ac:spMk id="2" creationId="{FDB060AA-39BC-4361-22F0-6ED15E687982}"/>
          </ac:spMkLst>
        </pc:spChg>
      </pc:sldChg>
    </pc:docChg>
  </pc:docChgLst>
  <pc:docChgLst>
    <pc:chgData name="Marie Cusick" userId="S::mcusick@unicef.org::67fe9aeb-52eb-4a00-b161-960e56e3611d" providerId="AD" clId="Web-{920BBF05-6210-EF46-F0F5-53AC1C605854}"/>
    <pc:docChg chg="delSld modSld">
      <pc:chgData name="Marie Cusick" userId="S::mcusick@unicef.org::67fe9aeb-52eb-4a00-b161-960e56e3611d" providerId="AD" clId="Web-{920BBF05-6210-EF46-F0F5-53AC1C605854}" dt="2024-03-05T15:30:41.481" v="22"/>
      <pc:docMkLst>
        <pc:docMk/>
      </pc:docMkLst>
      <pc:sldChg chg="addSp delSp">
        <pc:chgData name="Marie Cusick" userId="S::mcusick@unicef.org::67fe9aeb-52eb-4a00-b161-960e56e3611d" providerId="AD" clId="Web-{920BBF05-6210-EF46-F0F5-53AC1C605854}" dt="2024-03-05T15:30:32.387" v="11"/>
        <pc:sldMkLst>
          <pc:docMk/>
          <pc:sldMk cId="639696635" sldId="262"/>
        </pc:sldMkLst>
        <pc:spChg chg="add">
          <ac:chgData name="Marie Cusick" userId="S::mcusick@unicef.org::67fe9aeb-52eb-4a00-b161-960e56e3611d" providerId="AD" clId="Web-{920BBF05-6210-EF46-F0F5-53AC1C605854}" dt="2024-03-05T15:30:32.340" v="7"/>
          <ac:spMkLst>
            <pc:docMk/>
            <pc:sldMk cId="639696635" sldId="262"/>
            <ac:spMk id="6" creationId="{836DCE27-93AE-131A-5375-1AB5F0B0585D}"/>
          </ac:spMkLst>
        </pc:spChg>
        <pc:spChg chg="del">
          <ac:chgData name="Marie Cusick" userId="S::mcusick@unicef.org::67fe9aeb-52eb-4a00-b161-960e56e3611d" providerId="AD" clId="Web-{920BBF05-6210-EF46-F0F5-53AC1C605854}" dt="2024-03-05T15:30:31.778" v="5"/>
          <ac:spMkLst>
            <pc:docMk/>
            <pc:sldMk cId="639696635" sldId="262"/>
            <ac:spMk id="10" creationId="{09D2BC61-589A-07A9-7C03-FE27CB4C9582}"/>
          </ac:spMkLst>
        </pc:spChg>
        <pc:picChg chg="del">
          <ac:chgData name="Marie Cusick" userId="S::mcusick@unicef.org::67fe9aeb-52eb-4a00-b161-960e56e3611d" providerId="AD" clId="Web-{920BBF05-6210-EF46-F0F5-53AC1C605854}" dt="2024-03-05T15:30:31.762" v="3"/>
          <ac:picMkLst>
            <pc:docMk/>
            <pc:sldMk cId="639696635" sldId="262"/>
            <ac:picMk id="4" creationId="{2331B4C8-49E2-BD7A-8719-C080D19946D2}"/>
          </ac:picMkLst>
        </pc:picChg>
        <pc:picChg chg="del">
          <ac:chgData name="Marie Cusick" userId="S::mcusick@unicef.org::67fe9aeb-52eb-4a00-b161-960e56e3611d" providerId="AD" clId="Web-{920BBF05-6210-EF46-F0F5-53AC1C605854}" dt="2024-03-05T15:30:31.778" v="6"/>
          <ac:picMkLst>
            <pc:docMk/>
            <pc:sldMk cId="639696635" sldId="262"/>
            <ac:picMk id="8" creationId="{85DCCE61-A137-225C-71FA-49F43D20064C}"/>
          </ac:picMkLst>
        </pc:picChg>
        <pc:picChg chg="add">
          <ac:chgData name="Marie Cusick" userId="S::mcusick@unicef.org::67fe9aeb-52eb-4a00-b161-960e56e3611d" providerId="AD" clId="Web-{920BBF05-6210-EF46-F0F5-53AC1C605854}" dt="2024-03-05T15:30:32.371" v="10"/>
          <ac:picMkLst>
            <pc:docMk/>
            <pc:sldMk cId="639696635" sldId="262"/>
            <ac:picMk id="15" creationId="{9B6BDE39-FFB8-AFD0-95D1-78DDDD7B4BFB}"/>
          </ac:picMkLst>
        </pc:picChg>
        <pc:picChg chg="add">
          <ac:chgData name="Marie Cusick" userId="S::mcusick@unicef.org::67fe9aeb-52eb-4a00-b161-960e56e3611d" providerId="AD" clId="Web-{920BBF05-6210-EF46-F0F5-53AC1C605854}" dt="2024-03-05T15:30:32.387" v="11"/>
          <ac:picMkLst>
            <pc:docMk/>
            <pc:sldMk cId="639696635" sldId="262"/>
            <ac:picMk id="18" creationId="{03DECFA9-BB52-7A90-083E-DBC60F5F8AF3}"/>
          </ac:picMkLst>
        </pc:picChg>
        <pc:cxnChg chg="del">
          <ac:chgData name="Marie Cusick" userId="S::mcusick@unicef.org::67fe9aeb-52eb-4a00-b161-960e56e3611d" providerId="AD" clId="Web-{920BBF05-6210-EF46-F0F5-53AC1C605854}" dt="2024-03-05T15:30:31.762" v="2"/>
          <ac:cxnSpMkLst>
            <pc:docMk/>
            <pc:sldMk cId="639696635" sldId="262"/>
            <ac:cxnSpMk id="5" creationId="{A7F45EE9-223D-F912-372A-E4E53EFF512D}"/>
          </ac:cxnSpMkLst>
        </pc:cxnChg>
        <pc:cxnChg chg="add">
          <ac:chgData name="Marie Cusick" userId="S::mcusick@unicef.org::67fe9aeb-52eb-4a00-b161-960e56e3611d" providerId="AD" clId="Web-{920BBF05-6210-EF46-F0F5-53AC1C605854}" dt="2024-03-05T15:30:32.340" v="8"/>
          <ac:cxnSpMkLst>
            <pc:docMk/>
            <pc:sldMk cId="639696635" sldId="262"/>
            <ac:cxnSpMk id="9" creationId="{9E2BDD9E-32F2-5D29-A6DE-6B1EFC85B173}"/>
          </ac:cxnSpMkLst>
        </pc:cxnChg>
        <pc:cxnChg chg="del">
          <ac:chgData name="Marie Cusick" userId="S::mcusick@unicef.org::67fe9aeb-52eb-4a00-b161-960e56e3611d" providerId="AD" clId="Web-{920BBF05-6210-EF46-F0F5-53AC1C605854}" dt="2024-03-05T15:30:31.762" v="4"/>
          <ac:cxnSpMkLst>
            <pc:docMk/>
            <pc:sldMk cId="639696635" sldId="262"/>
            <ac:cxnSpMk id="12" creationId="{7EA9D5C5-85E4-0559-E63E-CF100D3C03CB}"/>
          </ac:cxnSpMkLst>
        </pc:cxnChg>
        <pc:cxnChg chg="add">
          <ac:chgData name="Marie Cusick" userId="S::mcusick@unicef.org::67fe9aeb-52eb-4a00-b161-960e56e3611d" providerId="AD" clId="Web-{920BBF05-6210-EF46-F0F5-53AC1C605854}" dt="2024-03-05T15:30:32.356" v="9"/>
          <ac:cxnSpMkLst>
            <pc:docMk/>
            <pc:sldMk cId="639696635" sldId="262"/>
            <ac:cxnSpMk id="13" creationId="{D38E8928-667D-627B-B6B8-9EE5B665D5C3}"/>
          </ac:cxnSpMkLst>
        </pc:cxnChg>
      </pc:sldChg>
      <pc:sldChg chg="del">
        <pc:chgData name="Marie Cusick" userId="S::mcusick@unicef.org::67fe9aeb-52eb-4a00-b161-960e56e3611d" providerId="AD" clId="Web-{920BBF05-6210-EF46-F0F5-53AC1C605854}" dt="2024-03-05T15:30:36.106" v="12"/>
        <pc:sldMkLst>
          <pc:docMk/>
          <pc:sldMk cId="2653413271" sldId="267"/>
        </pc:sldMkLst>
      </pc:sldChg>
      <pc:sldChg chg="addSp delSp">
        <pc:chgData name="Marie Cusick" userId="S::mcusick@unicef.org::67fe9aeb-52eb-4a00-b161-960e56e3611d" providerId="AD" clId="Web-{920BBF05-6210-EF46-F0F5-53AC1C605854}" dt="2024-03-05T15:30:41.481" v="22"/>
        <pc:sldMkLst>
          <pc:docMk/>
          <pc:sldMk cId="220719565" sldId="268"/>
        </pc:sldMkLst>
        <pc:spChg chg="add">
          <ac:chgData name="Marie Cusick" userId="S::mcusick@unicef.org::67fe9aeb-52eb-4a00-b161-960e56e3611d" providerId="AD" clId="Web-{920BBF05-6210-EF46-F0F5-53AC1C605854}" dt="2024-03-05T15:30:41.434" v="18"/>
          <ac:spMkLst>
            <pc:docMk/>
            <pc:sldMk cId="220719565" sldId="268"/>
            <ac:spMk id="6" creationId="{E717D322-C349-93E9-364D-86F9A274FDE1}"/>
          </ac:spMkLst>
        </pc:spChg>
        <pc:spChg chg="del">
          <ac:chgData name="Marie Cusick" userId="S::mcusick@unicef.org::67fe9aeb-52eb-4a00-b161-960e56e3611d" providerId="AD" clId="Web-{920BBF05-6210-EF46-F0F5-53AC1C605854}" dt="2024-03-05T15:30:41.044" v="16"/>
          <ac:spMkLst>
            <pc:docMk/>
            <pc:sldMk cId="220719565" sldId="268"/>
            <ac:spMk id="7" creationId="{268AB76D-87A9-A1A5-14BB-370A9275EE28}"/>
          </ac:spMkLst>
        </pc:spChg>
        <pc:picChg chg="del">
          <ac:chgData name="Marie Cusick" userId="S::mcusick@unicef.org::67fe9aeb-52eb-4a00-b161-960e56e3611d" providerId="AD" clId="Web-{920BBF05-6210-EF46-F0F5-53AC1C605854}" dt="2024-03-05T15:30:41.044" v="17"/>
          <ac:picMkLst>
            <pc:docMk/>
            <pc:sldMk cId="220719565" sldId="268"/>
            <ac:picMk id="5" creationId="{4B69A49F-FB75-F1F5-0613-EE42B63AEA95}"/>
          </ac:picMkLst>
        </pc:picChg>
        <pc:picChg chg="del">
          <ac:chgData name="Marie Cusick" userId="S::mcusick@unicef.org::67fe9aeb-52eb-4a00-b161-960e56e3611d" providerId="AD" clId="Web-{920BBF05-6210-EF46-F0F5-53AC1C605854}" dt="2024-03-05T15:30:41.044" v="14"/>
          <ac:picMkLst>
            <pc:docMk/>
            <pc:sldMk cId="220719565" sldId="268"/>
            <ac:picMk id="14" creationId="{1D889E94-04C1-683D-3E73-283DEBED6EA8}"/>
          </ac:picMkLst>
        </pc:picChg>
        <pc:picChg chg="add">
          <ac:chgData name="Marie Cusick" userId="S::mcusick@unicef.org::67fe9aeb-52eb-4a00-b161-960e56e3611d" providerId="AD" clId="Web-{920BBF05-6210-EF46-F0F5-53AC1C605854}" dt="2024-03-05T15:30:41.466" v="21"/>
          <ac:picMkLst>
            <pc:docMk/>
            <pc:sldMk cId="220719565" sldId="268"/>
            <ac:picMk id="15" creationId="{6010F0C9-DFCB-BBE8-3BAE-5EE464FB09B0}"/>
          </ac:picMkLst>
        </pc:picChg>
        <pc:picChg chg="add">
          <ac:chgData name="Marie Cusick" userId="S::mcusick@unicef.org::67fe9aeb-52eb-4a00-b161-960e56e3611d" providerId="AD" clId="Web-{920BBF05-6210-EF46-F0F5-53AC1C605854}" dt="2024-03-05T15:30:41.481" v="22"/>
          <ac:picMkLst>
            <pc:docMk/>
            <pc:sldMk cId="220719565" sldId="268"/>
            <ac:picMk id="19" creationId="{0C8431AE-2812-8243-6A81-C854EC8D6BCD}"/>
          </ac:picMkLst>
        </pc:picChg>
        <pc:cxnChg chg="add">
          <ac:chgData name="Marie Cusick" userId="S::mcusick@unicef.org::67fe9aeb-52eb-4a00-b161-960e56e3611d" providerId="AD" clId="Web-{920BBF05-6210-EF46-F0F5-53AC1C605854}" dt="2024-03-05T15:30:41.434" v="19"/>
          <ac:cxnSpMkLst>
            <pc:docMk/>
            <pc:sldMk cId="220719565" sldId="268"/>
            <ac:cxnSpMk id="9" creationId="{AD92CA69-A93F-38DF-CAD6-75FDE3259324}"/>
          </ac:cxnSpMkLst>
        </pc:cxnChg>
        <pc:cxnChg chg="del">
          <ac:chgData name="Marie Cusick" userId="S::mcusick@unicef.org::67fe9aeb-52eb-4a00-b161-960e56e3611d" providerId="AD" clId="Web-{920BBF05-6210-EF46-F0F5-53AC1C605854}" dt="2024-03-05T15:30:41.044" v="15"/>
          <ac:cxnSpMkLst>
            <pc:docMk/>
            <pc:sldMk cId="220719565" sldId="268"/>
            <ac:cxnSpMk id="11" creationId="{B62837B9-4B2A-E397-9555-A1E2209F321D}"/>
          </ac:cxnSpMkLst>
        </pc:cxnChg>
        <pc:cxnChg chg="add">
          <ac:chgData name="Marie Cusick" userId="S::mcusick@unicef.org::67fe9aeb-52eb-4a00-b161-960e56e3611d" providerId="AD" clId="Web-{920BBF05-6210-EF46-F0F5-53AC1C605854}" dt="2024-03-05T15:30:41.450" v="20"/>
          <ac:cxnSpMkLst>
            <pc:docMk/>
            <pc:sldMk cId="220719565" sldId="268"/>
            <ac:cxnSpMk id="12" creationId="{B0FF5458-3542-3EA6-11FD-FDFE14D72A0E}"/>
          </ac:cxnSpMkLst>
        </pc:cxnChg>
        <pc:cxnChg chg="del">
          <ac:chgData name="Marie Cusick" userId="S::mcusick@unicef.org::67fe9aeb-52eb-4a00-b161-960e56e3611d" providerId="AD" clId="Web-{920BBF05-6210-EF46-F0F5-53AC1C605854}" dt="2024-03-05T15:30:41.044" v="13"/>
          <ac:cxnSpMkLst>
            <pc:docMk/>
            <pc:sldMk cId="220719565" sldId="268"/>
            <ac:cxnSpMk id="17" creationId="{9EA34C04-8A5E-BDA8-1C30-7B77FA98BC8A}"/>
          </ac:cxnSpMkLst>
        </pc:cxnChg>
      </pc:sldChg>
      <pc:sldChg chg="modSp">
        <pc:chgData name="Marie Cusick" userId="S::mcusick@unicef.org::67fe9aeb-52eb-4a00-b161-960e56e3611d" providerId="AD" clId="Web-{920BBF05-6210-EF46-F0F5-53AC1C605854}" dt="2024-03-05T15:30:14.370" v="1" actId="1076"/>
        <pc:sldMkLst>
          <pc:docMk/>
          <pc:sldMk cId="2189626446" sldId="271"/>
        </pc:sldMkLst>
        <pc:spChg chg="mod">
          <ac:chgData name="Marie Cusick" userId="S::mcusick@unicef.org::67fe9aeb-52eb-4a00-b161-960e56e3611d" providerId="AD" clId="Web-{920BBF05-6210-EF46-F0F5-53AC1C605854}" dt="2024-03-05T15:30:14.370" v="1" actId="1076"/>
          <ac:spMkLst>
            <pc:docMk/>
            <pc:sldMk cId="2189626446" sldId="271"/>
            <ac:spMk id="124" creationId="{00000000-0000-0000-0000-000000000000}"/>
          </ac:spMkLst>
        </pc:spChg>
      </pc:sldChg>
    </pc:docChg>
  </pc:docChgLst>
  <pc:docChgLst>
    <pc:chgData name="Marie Cusick" userId="S::mcusick@unicef.org::67fe9aeb-52eb-4a00-b161-960e56e3611d" providerId="AD" clId="Web-{E7C41CAF-36D3-B13A-9651-A855288008AB}"/>
    <pc:docChg chg="modSld">
      <pc:chgData name="Marie Cusick" userId="S::mcusick@unicef.org::67fe9aeb-52eb-4a00-b161-960e56e3611d" providerId="AD" clId="Web-{E7C41CAF-36D3-B13A-9651-A855288008AB}" dt="2024-03-06T09:39:05.824" v="0" actId="20577"/>
      <pc:docMkLst>
        <pc:docMk/>
      </pc:docMkLst>
      <pc:sldChg chg="modSp">
        <pc:chgData name="Marie Cusick" userId="S::mcusick@unicef.org::67fe9aeb-52eb-4a00-b161-960e56e3611d" providerId="AD" clId="Web-{E7C41CAF-36D3-B13A-9651-A855288008AB}" dt="2024-03-06T09:39:05.824" v="0" actId="20577"/>
        <pc:sldMkLst>
          <pc:docMk/>
          <pc:sldMk cId="2189626446" sldId="271"/>
        </pc:sldMkLst>
        <pc:spChg chg="mod">
          <ac:chgData name="Marie Cusick" userId="S::mcusick@unicef.org::67fe9aeb-52eb-4a00-b161-960e56e3611d" providerId="AD" clId="Web-{E7C41CAF-36D3-B13A-9651-A855288008AB}" dt="2024-03-06T09:39:05.824" v="0" actId="20577"/>
          <ac:spMkLst>
            <pc:docMk/>
            <pc:sldMk cId="2189626446" sldId="271"/>
            <ac:spMk id="121"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DA81D-39BE-41C6-8A39-EECDC81200D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B211690-359F-4103-9416-31A7801AC423}">
      <dgm:prSet/>
      <dgm:spPr/>
      <dgm:t>
        <a:bodyPr/>
        <a:lstStyle/>
        <a:p>
          <a:pPr>
            <a:lnSpc>
              <a:spcPct val="100000"/>
            </a:lnSpc>
          </a:pPr>
          <a:r>
            <a:rPr lang="en-US" b="1">
              <a:latin typeface="Arial"/>
              <a:ea typeface="Open Sans ExtraBold"/>
              <a:cs typeface="Arial"/>
            </a:rPr>
            <a:t>Joint support to countries for transition </a:t>
          </a:r>
        </a:p>
      </dgm:t>
    </dgm:pt>
    <dgm:pt modelId="{1E7EEA2D-0748-488F-BB08-1184FF8BC002}" type="parTrans" cxnId="{57AADBCD-D0B3-4B57-91FD-80129CBFCA9E}">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7E9F2AC3-64CA-43C0-98C8-BEF7C45383CD}" type="sibTrans" cxnId="{57AADBCD-D0B3-4B57-91FD-80129CBFCA9E}">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2F9D0CA2-B72D-4AA7-AF7F-3870E4CB5C77}">
      <dgm:prSet/>
      <dgm:spPr/>
      <dgm:t>
        <a:bodyPr/>
        <a:lstStyle/>
        <a:p>
          <a:pPr>
            <a:lnSpc>
              <a:spcPct val="100000"/>
            </a:lnSpc>
          </a:pPr>
          <a:r>
            <a:rPr lang="en-US" b="1">
              <a:latin typeface="Arial"/>
              <a:ea typeface="Open Sans ExtraBold"/>
              <a:cs typeface="Arial"/>
            </a:rPr>
            <a:t>Nutrition Information - data and context analysis (refining vulnerability, indicators and PIN)</a:t>
          </a:r>
        </a:p>
      </dgm:t>
    </dgm:pt>
    <dgm:pt modelId="{EC7CC296-DB56-499D-99FF-5F7811570374}" type="parTrans" cxnId="{FEECCE44-42FD-499F-8F6C-4874E8435EFD}">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DAFE222E-0694-46A8-9929-85421DB83543}" type="sibTrans" cxnId="{FEECCE44-42FD-499F-8F6C-4874E8435EFD}">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A9013060-31B3-4D73-B1FE-C32BB5C75294}">
      <dgm:prSet/>
      <dgm:spPr/>
      <dgm:t>
        <a:bodyPr/>
        <a:lstStyle/>
        <a:p>
          <a:pPr>
            <a:lnSpc>
              <a:spcPct val="100000"/>
            </a:lnSpc>
          </a:pPr>
          <a:r>
            <a:rPr lang="en-US" b="1">
              <a:latin typeface="Arial"/>
              <a:ea typeface="Open Sans ExtraBold"/>
              <a:cs typeface="Arial"/>
            </a:rPr>
            <a:t>Programme monitoring, evidence generation and learning  (home/local foods; risks/success with transition; CHW role)</a:t>
          </a:r>
        </a:p>
      </dgm:t>
    </dgm:pt>
    <dgm:pt modelId="{6C3CB851-19B2-4E8F-8214-940FBB5189F5}" type="parTrans" cxnId="{1BCFFBB7-5021-4723-A185-4A9B631BB0EE}">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93F53014-C01E-4CB5-AC6D-785BE09BBBB9}" type="sibTrans" cxnId="{1BCFFBB7-5021-4723-A185-4A9B631BB0EE}">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8E77C7F3-8234-420C-8D36-11520F6C04A0}">
      <dgm:prSet/>
      <dgm:spPr/>
      <dgm:t>
        <a:bodyPr/>
        <a:lstStyle/>
        <a:p>
          <a:pPr>
            <a:lnSpc>
              <a:spcPct val="100000"/>
            </a:lnSpc>
          </a:pPr>
          <a:r>
            <a:rPr lang="en-US" b="1">
              <a:latin typeface="Arial"/>
              <a:ea typeface="Open Sans ExtraBold"/>
              <a:cs typeface="Arial"/>
            </a:rPr>
            <a:t>Supply chain strengthening (forecasting, readiness and responsiveness, last mile delivery)</a:t>
          </a:r>
        </a:p>
      </dgm:t>
    </dgm:pt>
    <dgm:pt modelId="{0F56C897-03CF-4F14-85DE-ACF4A0B27AB6}" type="parTrans" cxnId="{09D4E061-1F8D-439C-8BCA-F22FF7E54FF4}">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538911CF-B928-4908-B505-B24F5EDF9C31}" type="sibTrans" cxnId="{09D4E061-1F8D-439C-8BCA-F22FF7E54FF4}">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06F860D2-A67A-4FE0-8162-9900A1F9E5AB}">
      <dgm:prSet/>
      <dgm:spPr/>
      <dgm:t>
        <a:bodyPr/>
        <a:lstStyle/>
        <a:p>
          <a:pPr>
            <a:lnSpc>
              <a:spcPct val="100000"/>
            </a:lnSpc>
          </a:pPr>
          <a:r>
            <a:rPr lang="en-US" b="1">
              <a:latin typeface="Arial"/>
              <a:ea typeface="Open Sans ExtraBold"/>
              <a:cs typeface="Arial"/>
            </a:rPr>
            <a:t>Advocacy and resource mobilisation</a:t>
          </a:r>
        </a:p>
      </dgm:t>
    </dgm:pt>
    <dgm:pt modelId="{BE252184-0419-400B-A1EE-91BE97404780}" type="parTrans" cxnId="{DA006A06-3307-4D8C-B930-A6ED2941E867}">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BE1D4B47-44D1-4A13-9F11-E1845F95200E}" type="sibTrans" cxnId="{DA006A06-3307-4D8C-B930-A6ED2941E867}">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4F7CF47D-D172-4C28-AC14-E4D70D482D45}" type="pres">
      <dgm:prSet presAssocID="{DA2DA81D-39BE-41C6-8A39-EECDC81200D6}" presName="root" presStyleCnt="0">
        <dgm:presLayoutVars>
          <dgm:dir/>
          <dgm:resizeHandles val="exact"/>
        </dgm:presLayoutVars>
      </dgm:prSet>
      <dgm:spPr/>
    </dgm:pt>
    <dgm:pt modelId="{33B7B3BD-C9C5-4E44-8EAC-F3C074EE632A}" type="pres">
      <dgm:prSet presAssocID="{EB211690-359F-4103-9416-31A7801AC423}" presName="compNode" presStyleCnt="0"/>
      <dgm:spPr/>
    </dgm:pt>
    <dgm:pt modelId="{066412F5-061D-486D-8E42-EFC53FBC5C4A}" type="pres">
      <dgm:prSet presAssocID="{EB211690-359F-4103-9416-31A7801AC423}" presName="bgRect" presStyleLbl="bgShp" presStyleIdx="0" presStyleCnt="5"/>
      <dgm:spPr/>
    </dgm:pt>
    <dgm:pt modelId="{59A76171-CA66-414E-B49E-616AE44F89E8}" type="pres">
      <dgm:prSet presAssocID="{EB211690-359F-4103-9416-31A7801AC4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0E12E7A-85AA-4348-9A66-4A8B8A919A82}" type="pres">
      <dgm:prSet presAssocID="{EB211690-359F-4103-9416-31A7801AC423}" presName="spaceRect" presStyleCnt="0"/>
      <dgm:spPr/>
    </dgm:pt>
    <dgm:pt modelId="{26191B0C-5370-4C9F-9FEE-90A2F89F75F6}" type="pres">
      <dgm:prSet presAssocID="{EB211690-359F-4103-9416-31A7801AC423}" presName="parTx" presStyleLbl="revTx" presStyleIdx="0" presStyleCnt="5">
        <dgm:presLayoutVars>
          <dgm:chMax val="0"/>
          <dgm:chPref val="0"/>
        </dgm:presLayoutVars>
      </dgm:prSet>
      <dgm:spPr/>
    </dgm:pt>
    <dgm:pt modelId="{7E44140F-F08C-4EF8-9DC7-2038FF84359A}" type="pres">
      <dgm:prSet presAssocID="{7E9F2AC3-64CA-43C0-98C8-BEF7C45383CD}" presName="sibTrans" presStyleCnt="0"/>
      <dgm:spPr/>
    </dgm:pt>
    <dgm:pt modelId="{00AC78C5-AA65-4C93-A87C-DB921D465EDE}" type="pres">
      <dgm:prSet presAssocID="{2F9D0CA2-B72D-4AA7-AF7F-3870E4CB5C77}" presName="compNode" presStyleCnt="0"/>
      <dgm:spPr/>
    </dgm:pt>
    <dgm:pt modelId="{CCF0E58A-567F-4E01-91A4-7340AB1F4522}" type="pres">
      <dgm:prSet presAssocID="{2F9D0CA2-B72D-4AA7-AF7F-3870E4CB5C77}" presName="bgRect" presStyleLbl="bgShp" presStyleIdx="1" presStyleCnt="5"/>
      <dgm:spPr/>
    </dgm:pt>
    <dgm:pt modelId="{29DC4650-F82D-4743-8C41-F8453B2455B8}" type="pres">
      <dgm:prSet presAssocID="{2F9D0CA2-B72D-4AA7-AF7F-3870E4CB5C7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n"/>
        </a:ext>
      </dgm:extLst>
    </dgm:pt>
    <dgm:pt modelId="{DBABD1E7-CFF7-4269-B40E-D80E25B52CC7}" type="pres">
      <dgm:prSet presAssocID="{2F9D0CA2-B72D-4AA7-AF7F-3870E4CB5C77}" presName="spaceRect" presStyleCnt="0"/>
      <dgm:spPr/>
    </dgm:pt>
    <dgm:pt modelId="{99F4B9A1-8BE1-4512-9056-125D0A7B61CA}" type="pres">
      <dgm:prSet presAssocID="{2F9D0CA2-B72D-4AA7-AF7F-3870E4CB5C77}" presName="parTx" presStyleLbl="revTx" presStyleIdx="1" presStyleCnt="5">
        <dgm:presLayoutVars>
          <dgm:chMax val="0"/>
          <dgm:chPref val="0"/>
        </dgm:presLayoutVars>
      </dgm:prSet>
      <dgm:spPr/>
    </dgm:pt>
    <dgm:pt modelId="{FB42F931-1811-4ADC-B4FE-C38557AC75BC}" type="pres">
      <dgm:prSet presAssocID="{DAFE222E-0694-46A8-9929-85421DB83543}" presName="sibTrans" presStyleCnt="0"/>
      <dgm:spPr/>
    </dgm:pt>
    <dgm:pt modelId="{B63B3902-03CF-4008-9077-F6C20C135B8C}" type="pres">
      <dgm:prSet presAssocID="{A9013060-31B3-4D73-B1FE-C32BB5C75294}" presName="compNode" presStyleCnt="0"/>
      <dgm:spPr/>
    </dgm:pt>
    <dgm:pt modelId="{9343F72F-0611-444F-96A4-48B8240691C4}" type="pres">
      <dgm:prSet presAssocID="{A9013060-31B3-4D73-B1FE-C32BB5C75294}" presName="bgRect" presStyleLbl="bgShp" presStyleIdx="2" presStyleCnt="5"/>
      <dgm:spPr/>
    </dgm:pt>
    <dgm:pt modelId="{AC1780AA-DFEC-4B02-91C0-D9940DC4716E}" type="pres">
      <dgm:prSet presAssocID="{A9013060-31B3-4D73-B1FE-C32BB5C7529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ycle with People"/>
        </a:ext>
      </dgm:extLst>
    </dgm:pt>
    <dgm:pt modelId="{BA79CD7B-C23A-4C63-9448-316D6B5B6467}" type="pres">
      <dgm:prSet presAssocID="{A9013060-31B3-4D73-B1FE-C32BB5C75294}" presName="spaceRect" presStyleCnt="0"/>
      <dgm:spPr/>
    </dgm:pt>
    <dgm:pt modelId="{68938275-00AF-4837-A1C3-92C17B763309}" type="pres">
      <dgm:prSet presAssocID="{A9013060-31B3-4D73-B1FE-C32BB5C75294}" presName="parTx" presStyleLbl="revTx" presStyleIdx="2" presStyleCnt="5" custScaleX="99691">
        <dgm:presLayoutVars>
          <dgm:chMax val="0"/>
          <dgm:chPref val="0"/>
        </dgm:presLayoutVars>
      </dgm:prSet>
      <dgm:spPr/>
    </dgm:pt>
    <dgm:pt modelId="{DB5CA94F-9934-4FD5-AE76-8D73F2D53755}" type="pres">
      <dgm:prSet presAssocID="{93F53014-C01E-4CB5-AC6D-785BE09BBBB9}" presName="sibTrans" presStyleCnt="0"/>
      <dgm:spPr/>
    </dgm:pt>
    <dgm:pt modelId="{999A6B29-B666-49AC-9B34-60182379F179}" type="pres">
      <dgm:prSet presAssocID="{8E77C7F3-8234-420C-8D36-11520F6C04A0}" presName="compNode" presStyleCnt="0"/>
      <dgm:spPr/>
    </dgm:pt>
    <dgm:pt modelId="{199CBFFF-D375-4870-A092-2A6766D0A7F3}" type="pres">
      <dgm:prSet presAssocID="{8E77C7F3-8234-420C-8D36-11520F6C04A0}" presName="bgRect" presStyleLbl="bgShp" presStyleIdx="3" presStyleCnt="5"/>
      <dgm:spPr/>
    </dgm:pt>
    <dgm:pt modelId="{B14764DE-CAF7-40E9-864D-63E257A3610F}" type="pres">
      <dgm:prSet presAssocID="{8E77C7F3-8234-420C-8D36-11520F6C04A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x trolley"/>
        </a:ext>
      </dgm:extLst>
    </dgm:pt>
    <dgm:pt modelId="{9FA24AF3-F609-450E-8335-C6F49C821719}" type="pres">
      <dgm:prSet presAssocID="{8E77C7F3-8234-420C-8D36-11520F6C04A0}" presName="spaceRect" presStyleCnt="0"/>
      <dgm:spPr/>
    </dgm:pt>
    <dgm:pt modelId="{DE43EADB-1D13-4F76-8E27-62F24E547362}" type="pres">
      <dgm:prSet presAssocID="{8E77C7F3-8234-420C-8D36-11520F6C04A0}" presName="parTx" presStyleLbl="revTx" presStyleIdx="3" presStyleCnt="5">
        <dgm:presLayoutVars>
          <dgm:chMax val="0"/>
          <dgm:chPref val="0"/>
        </dgm:presLayoutVars>
      </dgm:prSet>
      <dgm:spPr/>
    </dgm:pt>
    <dgm:pt modelId="{AD7AED3B-53B4-4118-AAC3-9A1CD93D98E5}" type="pres">
      <dgm:prSet presAssocID="{538911CF-B928-4908-B505-B24F5EDF9C31}" presName="sibTrans" presStyleCnt="0"/>
      <dgm:spPr/>
    </dgm:pt>
    <dgm:pt modelId="{8A9A0739-1B8D-4A6A-AC98-9C12201F4302}" type="pres">
      <dgm:prSet presAssocID="{06F860D2-A67A-4FE0-8162-9900A1F9E5AB}" presName="compNode" presStyleCnt="0"/>
      <dgm:spPr/>
    </dgm:pt>
    <dgm:pt modelId="{A7061F32-3E9F-4438-91B0-58D39AA1A96E}" type="pres">
      <dgm:prSet presAssocID="{06F860D2-A67A-4FE0-8162-9900A1F9E5AB}" presName="bgRect" presStyleLbl="bgShp" presStyleIdx="4" presStyleCnt="5"/>
      <dgm:spPr/>
    </dgm:pt>
    <dgm:pt modelId="{AD4AB15E-23FF-440E-B035-9C6755D26F12}" type="pres">
      <dgm:prSet presAssocID="{06F860D2-A67A-4FE0-8162-9900A1F9E5A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515577B7-8B20-4EA9-87E7-EEF78F0DE650}" type="pres">
      <dgm:prSet presAssocID="{06F860D2-A67A-4FE0-8162-9900A1F9E5AB}" presName="spaceRect" presStyleCnt="0"/>
      <dgm:spPr/>
    </dgm:pt>
    <dgm:pt modelId="{F96D9182-3673-4CDC-AB5F-4688F713DDE7}" type="pres">
      <dgm:prSet presAssocID="{06F860D2-A67A-4FE0-8162-9900A1F9E5AB}" presName="parTx" presStyleLbl="revTx" presStyleIdx="4" presStyleCnt="5" custScaleX="98809" custLinFactNeighborX="5082">
        <dgm:presLayoutVars>
          <dgm:chMax val="0"/>
          <dgm:chPref val="0"/>
        </dgm:presLayoutVars>
      </dgm:prSet>
      <dgm:spPr/>
    </dgm:pt>
  </dgm:ptLst>
  <dgm:cxnLst>
    <dgm:cxn modelId="{DA006A06-3307-4D8C-B930-A6ED2941E867}" srcId="{DA2DA81D-39BE-41C6-8A39-EECDC81200D6}" destId="{06F860D2-A67A-4FE0-8162-9900A1F9E5AB}" srcOrd="4" destOrd="0" parTransId="{BE252184-0419-400B-A1EE-91BE97404780}" sibTransId="{BE1D4B47-44D1-4A13-9F11-E1845F95200E}"/>
    <dgm:cxn modelId="{D0399B2A-572D-41A1-8471-7136724B881E}" type="presOf" srcId="{A9013060-31B3-4D73-B1FE-C32BB5C75294}" destId="{68938275-00AF-4837-A1C3-92C17B763309}" srcOrd="0" destOrd="0" presId="urn:microsoft.com/office/officeart/2018/2/layout/IconVerticalSolidList"/>
    <dgm:cxn modelId="{2E6D6332-A2FD-4870-9BE4-237FF4083DAF}" type="presOf" srcId="{2F9D0CA2-B72D-4AA7-AF7F-3870E4CB5C77}" destId="{99F4B9A1-8BE1-4512-9056-125D0A7B61CA}" srcOrd="0" destOrd="0" presId="urn:microsoft.com/office/officeart/2018/2/layout/IconVerticalSolidList"/>
    <dgm:cxn modelId="{09D4E061-1F8D-439C-8BCA-F22FF7E54FF4}" srcId="{DA2DA81D-39BE-41C6-8A39-EECDC81200D6}" destId="{8E77C7F3-8234-420C-8D36-11520F6C04A0}" srcOrd="3" destOrd="0" parTransId="{0F56C897-03CF-4F14-85DE-ACF4A0B27AB6}" sibTransId="{538911CF-B928-4908-B505-B24F5EDF9C31}"/>
    <dgm:cxn modelId="{FEECCE44-42FD-499F-8F6C-4874E8435EFD}" srcId="{DA2DA81D-39BE-41C6-8A39-EECDC81200D6}" destId="{2F9D0CA2-B72D-4AA7-AF7F-3870E4CB5C77}" srcOrd="1" destOrd="0" parTransId="{EC7CC296-DB56-499D-99FF-5F7811570374}" sibTransId="{DAFE222E-0694-46A8-9929-85421DB83543}"/>
    <dgm:cxn modelId="{1BCFFBB7-5021-4723-A185-4A9B631BB0EE}" srcId="{DA2DA81D-39BE-41C6-8A39-EECDC81200D6}" destId="{A9013060-31B3-4D73-B1FE-C32BB5C75294}" srcOrd="2" destOrd="0" parTransId="{6C3CB851-19B2-4E8F-8214-940FBB5189F5}" sibTransId="{93F53014-C01E-4CB5-AC6D-785BE09BBBB9}"/>
    <dgm:cxn modelId="{A91103BC-9646-4329-8B84-6D4C99DED799}" type="presOf" srcId="{8E77C7F3-8234-420C-8D36-11520F6C04A0}" destId="{DE43EADB-1D13-4F76-8E27-62F24E547362}" srcOrd="0" destOrd="0" presId="urn:microsoft.com/office/officeart/2018/2/layout/IconVerticalSolidList"/>
    <dgm:cxn modelId="{57AADBCD-D0B3-4B57-91FD-80129CBFCA9E}" srcId="{DA2DA81D-39BE-41C6-8A39-EECDC81200D6}" destId="{EB211690-359F-4103-9416-31A7801AC423}" srcOrd="0" destOrd="0" parTransId="{1E7EEA2D-0748-488F-BB08-1184FF8BC002}" sibTransId="{7E9F2AC3-64CA-43C0-98C8-BEF7C45383CD}"/>
    <dgm:cxn modelId="{EBB8B0D9-BEBE-4F3B-8EE6-16E6E5D569C6}" type="presOf" srcId="{DA2DA81D-39BE-41C6-8A39-EECDC81200D6}" destId="{4F7CF47D-D172-4C28-AC14-E4D70D482D45}" srcOrd="0" destOrd="0" presId="urn:microsoft.com/office/officeart/2018/2/layout/IconVerticalSolidList"/>
    <dgm:cxn modelId="{71CA9EDA-2D8A-4098-BF46-3DC786E83576}" type="presOf" srcId="{EB211690-359F-4103-9416-31A7801AC423}" destId="{26191B0C-5370-4C9F-9FEE-90A2F89F75F6}" srcOrd="0" destOrd="0" presId="urn:microsoft.com/office/officeart/2018/2/layout/IconVerticalSolidList"/>
    <dgm:cxn modelId="{D884FAEA-704B-49C4-ACAF-FC39134E1E79}" type="presOf" srcId="{06F860D2-A67A-4FE0-8162-9900A1F9E5AB}" destId="{F96D9182-3673-4CDC-AB5F-4688F713DDE7}" srcOrd="0" destOrd="0" presId="urn:microsoft.com/office/officeart/2018/2/layout/IconVerticalSolidList"/>
    <dgm:cxn modelId="{20343CC2-0F6D-4C48-88CF-345ED4107EAE}" type="presParOf" srcId="{4F7CF47D-D172-4C28-AC14-E4D70D482D45}" destId="{33B7B3BD-C9C5-4E44-8EAC-F3C074EE632A}" srcOrd="0" destOrd="0" presId="urn:microsoft.com/office/officeart/2018/2/layout/IconVerticalSolidList"/>
    <dgm:cxn modelId="{6188411B-84C2-4B3E-86BF-08A75E384721}" type="presParOf" srcId="{33B7B3BD-C9C5-4E44-8EAC-F3C074EE632A}" destId="{066412F5-061D-486D-8E42-EFC53FBC5C4A}" srcOrd="0" destOrd="0" presId="urn:microsoft.com/office/officeart/2018/2/layout/IconVerticalSolidList"/>
    <dgm:cxn modelId="{B6F970C8-BC0A-410A-964F-32E9FB9685EE}" type="presParOf" srcId="{33B7B3BD-C9C5-4E44-8EAC-F3C074EE632A}" destId="{59A76171-CA66-414E-B49E-616AE44F89E8}" srcOrd="1" destOrd="0" presId="urn:microsoft.com/office/officeart/2018/2/layout/IconVerticalSolidList"/>
    <dgm:cxn modelId="{2F0B8F52-7A3B-4043-8AFB-F7F92EF67596}" type="presParOf" srcId="{33B7B3BD-C9C5-4E44-8EAC-F3C074EE632A}" destId="{C0E12E7A-85AA-4348-9A66-4A8B8A919A82}" srcOrd="2" destOrd="0" presId="urn:microsoft.com/office/officeart/2018/2/layout/IconVerticalSolidList"/>
    <dgm:cxn modelId="{5BC2680C-EBE3-4EF1-9438-198FC3B8464D}" type="presParOf" srcId="{33B7B3BD-C9C5-4E44-8EAC-F3C074EE632A}" destId="{26191B0C-5370-4C9F-9FEE-90A2F89F75F6}" srcOrd="3" destOrd="0" presId="urn:microsoft.com/office/officeart/2018/2/layout/IconVerticalSolidList"/>
    <dgm:cxn modelId="{E265623B-400F-4C65-B8AD-85C658F2FF86}" type="presParOf" srcId="{4F7CF47D-D172-4C28-AC14-E4D70D482D45}" destId="{7E44140F-F08C-4EF8-9DC7-2038FF84359A}" srcOrd="1" destOrd="0" presId="urn:microsoft.com/office/officeart/2018/2/layout/IconVerticalSolidList"/>
    <dgm:cxn modelId="{543D2EDF-64FD-4B54-85AE-5214DE3D3C9F}" type="presParOf" srcId="{4F7CF47D-D172-4C28-AC14-E4D70D482D45}" destId="{00AC78C5-AA65-4C93-A87C-DB921D465EDE}" srcOrd="2" destOrd="0" presId="urn:microsoft.com/office/officeart/2018/2/layout/IconVerticalSolidList"/>
    <dgm:cxn modelId="{65DF867E-B47F-4E3E-AC06-28CFBDFC4E45}" type="presParOf" srcId="{00AC78C5-AA65-4C93-A87C-DB921D465EDE}" destId="{CCF0E58A-567F-4E01-91A4-7340AB1F4522}" srcOrd="0" destOrd="0" presId="urn:microsoft.com/office/officeart/2018/2/layout/IconVerticalSolidList"/>
    <dgm:cxn modelId="{C7A4B599-B760-41F5-B4C0-903A4B69CA71}" type="presParOf" srcId="{00AC78C5-AA65-4C93-A87C-DB921D465EDE}" destId="{29DC4650-F82D-4743-8C41-F8453B2455B8}" srcOrd="1" destOrd="0" presId="urn:microsoft.com/office/officeart/2018/2/layout/IconVerticalSolidList"/>
    <dgm:cxn modelId="{01D090DC-77A2-4757-B789-7D83BE058E9C}" type="presParOf" srcId="{00AC78C5-AA65-4C93-A87C-DB921D465EDE}" destId="{DBABD1E7-CFF7-4269-B40E-D80E25B52CC7}" srcOrd="2" destOrd="0" presId="urn:microsoft.com/office/officeart/2018/2/layout/IconVerticalSolidList"/>
    <dgm:cxn modelId="{4E343ADA-26B5-4D63-9D12-F553416916C0}" type="presParOf" srcId="{00AC78C5-AA65-4C93-A87C-DB921D465EDE}" destId="{99F4B9A1-8BE1-4512-9056-125D0A7B61CA}" srcOrd="3" destOrd="0" presId="urn:microsoft.com/office/officeart/2018/2/layout/IconVerticalSolidList"/>
    <dgm:cxn modelId="{9D71830F-AECD-4B89-B4D8-825B779CA141}" type="presParOf" srcId="{4F7CF47D-D172-4C28-AC14-E4D70D482D45}" destId="{FB42F931-1811-4ADC-B4FE-C38557AC75BC}" srcOrd="3" destOrd="0" presId="urn:microsoft.com/office/officeart/2018/2/layout/IconVerticalSolidList"/>
    <dgm:cxn modelId="{22FAC809-7451-446C-BB2F-6F7DECA76B08}" type="presParOf" srcId="{4F7CF47D-D172-4C28-AC14-E4D70D482D45}" destId="{B63B3902-03CF-4008-9077-F6C20C135B8C}" srcOrd="4" destOrd="0" presId="urn:microsoft.com/office/officeart/2018/2/layout/IconVerticalSolidList"/>
    <dgm:cxn modelId="{C555D740-CA40-4C39-821A-CCB9D83864F2}" type="presParOf" srcId="{B63B3902-03CF-4008-9077-F6C20C135B8C}" destId="{9343F72F-0611-444F-96A4-48B8240691C4}" srcOrd="0" destOrd="0" presId="urn:microsoft.com/office/officeart/2018/2/layout/IconVerticalSolidList"/>
    <dgm:cxn modelId="{BB812B50-A935-463B-98C1-838A2ED33D3F}" type="presParOf" srcId="{B63B3902-03CF-4008-9077-F6C20C135B8C}" destId="{AC1780AA-DFEC-4B02-91C0-D9940DC4716E}" srcOrd="1" destOrd="0" presId="urn:microsoft.com/office/officeart/2018/2/layout/IconVerticalSolidList"/>
    <dgm:cxn modelId="{F5825FE6-90DF-4045-8220-6D14449DEE3B}" type="presParOf" srcId="{B63B3902-03CF-4008-9077-F6C20C135B8C}" destId="{BA79CD7B-C23A-4C63-9448-316D6B5B6467}" srcOrd="2" destOrd="0" presId="urn:microsoft.com/office/officeart/2018/2/layout/IconVerticalSolidList"/>
    <dgm:cxn modelId="{08971595-5A68-49DC-A036-B59C9AA9A9BF}" type="presParOf" srcId="{B63B3902-03CF-4008-9077-F6C20C135B8C}" destId="{68938275-00AF-4837-A1C3-92C17B763309}" srcOrd="3" destOrd="0" presId="urn:microsoft.com/office/officeart/2018/2/layout/IconVerticalSolidList"/>
    <dgm:cxn modelId="{C6ED3544-C8E9-49C2-89FA-0B4FE85CF076}" type="presParOf" srcId="{4F7CF47D-D172-4C28-AC14-E4D70D482D45}" destId="{DB5CA94F-9934-4FD5-AE76-8D73F2D53755}" srcOrd="5" destOrd="0" presId="urn:microsoft.com/office/officeart/2018/2/layout/IconVerticalSolidList"/>
    <dgm:cxn modelId="{5F5B63D7-1A7E-4D96-A159-0C8534C278F8}" type="presParOf" srcId="{4F7CF47D-D172-4C28-AC14-E4D70D482D45}" destId="{999A6B29-B666-49AC-9B34-60182379F179}" srcOrd="6" destOrd="0" presId="urn:microsoft.com/office/officeart/2018/2/layout/IconVerticalSolidList"/>
    <dgm:cxn modelId="{9F7C3E57-4090-4E5D-835C-A43E0CCCBAA6}" type="presParOf" srcId="{999A6B29-B666-49AC-9B34-60182379F179}" destId="{199CBFFF-D375-4870-A092-2A6766D0A7F3}" srcOrd="0" destOrd="0" presId="urn:microsoft.com/office/officeart/2018/2/layout/IconVerticalSolidList"/>
    <dgm:cxn modelId="{F23610B5-9A10-4C98-BF58-CEF6F3B90477}" type="presParOf" srcId="{999A6B29-B666-49AC-9B34-60182379F179}" destId="{B14764DE-CAF7-40E9-864D-63E257A3610F}" srcOrd="1" destOrd="0" presId="urn:microsoft.com/office/officeart/2018/2/layout/IconVerticalSolidList"/>
    <dgm:cxn modelId="{839FCE31-EE0B-4B82-88DE-2A0BF11BFBB4}" type="presParOf" srcId="{999A6B29-B666-49AC-9B34-60182379F179}" destId="{9FA24AF3-F609-450E-8335-C6F49C821719}" srcOrd="2" destOrd="0" presId="urn:microsoft.com/office/officeart/2018/2/layout/IconVerticalSolidList"/>
    <dgm:cxn modelId="{766F0E44-177F-4F5F-8BF2-A1E754ADE054}" type="presParOf" srcId="{999A6B29-B666-49AC-9B34-60182379F179}" destId="{DE43EADB-1D13-4F76-8E27-62F24E547362}" srcOrd="3" destOrd="0" presId="urn:microsoft.com/office/officeart/2018/2/layout/IconVerticalSolidList"/>
    <dgm:cxn modelId="{FCBE7E6B-CB29-4A73-AD04-B228FB1808CD}" type="presParOf" srcId="{4F7CF47D-D172-4C28-AC14-E4D70D482D45}" destId="{AD7AED3B-53B4-4118-AAC3-9A1CD93D98E5}" srcOrd="7" destOrd="0" presId="urn:microsoft.com/office/officeart/2018/2/layout/IconVerticalSolidList"/>
    <dgm:cxn modelId="{5400AEAB-75CA-4323-A018-90810E510FFC}" type="presParOf" srcId="{4F7CF47D-D172-4C28-AC14-E4D70D482D45}" destId="{8A9A0739-1B8D-4A6A-AC98-9C12201F4302}" srcOrd="8" destOrd="0" presId="urn:microsoft.com/office/officeart/2018/2/layout/IconVerticalSolidList"/>
    <dgm:cxn modelId="{29D22B88-0A1E-4D0A-B524-0A2DC952CC0C}" type="presParOf" srcId="{8A9A0739-1B8D-4A6A-AC98-9C12201F4302}" destId="{A7061F32-3E9F-4438-91B0-58D39AA1A96E}" srcOrd="0" destOrd="0" presId="urn:microsoft.com/office/officeart/2018/2/layout/IconVerticalSolidList"/>
    <dgm:cxn modelId="{D4AE2243-6500-4FD4-8BF5-4EFA1056575D}" type="presParOf" srcId="{8A9A0739-1B8D-4A6A-AC98-9C12201F4302}" destId="{AD4AB15E-23FF-440E-B035-9C6755D26F12}" srcOrd="1" destOrd="0" presId="urn:microsoft.com/office/officeart/2018/2/layout/IconVerticalSolidList"/>
    <dgm:cxn modelId="{21E88CDD-8F03-44BE-89C0-993166E7BB8A}" type="presParOf" srcId="{8A9A0739-1B8D-4A6A-AC98-9C12201F4302}" destId="{515577B7-8B20-4EA9-87E7-EEF78F0DE650}" srcOrd="2" destOrd="0" presId="urn:microsoft.com/office/officeart/2018/2/layout/IconVerticalSolidList"/>
    <dgm:cxn modelId="{12C102B8-BE6B-4FEB-A4B6-6EB2B312A43A}" type="presParOf" srcId="{8A9A0739-1B8D-4A6A-AC98-9C12201F4302}" destId="{F96D9182-3673-4CDC-AB5F-4688F713DD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61752-62E1-41FA-B045-312DAED233A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ECCACA8-53FF-4536-B2FE-224F82D42B84}">
      <dgm:prSet/>
      <dgm:spPr/>
      <dgm:t>
        <a:bodyPr/>
        <a:lstStyle/>
        <a:p>
          <a:r>
            <a:rPr lang="en-US" b="1"/>
            <a:t>Egypt</a:t>
          </a:r>
          <a:r>
            <a:rPr lang="en-US"/>
            <a:t>: the national guideline for the Prevention and Management of Wasting adopted from WHO 2023 </a:t>
          </a:r>
          <a:r>
            <a:rPr lang="en-US">
              <a:latin typeface="Calibri Light" panose="020F0302020204030204"/>
            </a:rPr>
            <a:t>Guidelines</a:t>
          </a:r>
          <a:r>
            <a:rPr lang="en-US"/>
            <a:t> drafted.</a:t>
          </a:r>
        </a:p>
      </dgm:t>
    </dgm:pt>
    <dgm:pt modelId="{1AA85280-8D55-49BB-8F8A-4D91E08C7027}" type="parTrans" cxnId="{0CC62EFA-AED1-43E3-A84A-87205AFCD650}">
      <dgm:prSet/>
      <dgm:spPr/>
      <dgm:t>
        <a:bodyPr/>
        <a:lstStyle/>
        <a:p>
          <a:endParaRPr lang="en-US"/>
        </a:p>
      </dgm:t>
    </dgm:pt>
    <dgm:pt modelId="{4B233F8B-A90B-4FF7-A9E2-02B7C4A34B1D}" type="sibTrans" cxnId="{0CC62EFA-AED1-43E3-A84A-87205AFCD650}">
      <dgm:prSet/>
      <dgm:spPr/>
      <dgm:t>
        <a:bodyPr/>
        <a:lstStyle/>
        <a:p>
          <a:endParaRPr lang="en-US"/>
        </a:p>
      </dgm:t>
    </dgm:pt>
    <dgm:pt modelId="{E68510A9-EECF-4250-BC2E-DC32FCC34315}">
      <dgm:prSet/>
      <dgm:spPr/>
      <dgm:t>
        <a:bodyPr/>
        <a:lstStyle/>
        <a:p>
          <a:pPr rtl="0"/>
          <a:r>
            <a:rPr lang="en-US" b="1"/>
            <a:t>Lebanon</a:t>
          </a:r>
          <a:r>
            <a:rPr lang="en-US"/>
            <a:t>: kick started the review and update process </a:t>
          </a:r>
          <a:r>
            <a:rPr lang="en-US">
              <a:latin typeface="Calibri Light" panose="020F0302020204030204"/>
            </a:rPr>
            <a:t>of the</a:t>
          </a:r>
          <a:r>
            <a:rPr lang="en-US"/>
            <a:t> national guidelines for the prevention and management of wasting adopted from WHO 2023 </a:t>
          </a:r>
          <a:r>
            <a:rPr lang="en-US">
              <a:latin typeface="Calibri Light" panose="020F0302020204030204"/>
            </a:rPr>
            <a:t>Guidelines</a:t>
          </a:r>
          <a:endParaRPr lang="en-US"/>
        </a:p>
      </dgm:t>
    </dgm:pt>
    <dgm:pt modelId="{66D6CB96-6144-4893-BC1D-483F5270ACF7}" type="parTrans" cxnId="{0C864CE7-CD92-456C-8D50-E6307DA9FE91}">
      <dgm:prSet/>
      <dgm:spPr/>
      <dgm:t>
        <a:bodyPr/>
        <a:lstStyle/>
        <a:p>
          <a:endParaRPr lang="en-US"/>
        </a:p>
      </dgm:t>
    </dgm:pt>
    <dgm:pt modelId="{4706D6CB-B64A-4C0F-9B9C-FB343A300A43}" type="sibTrans" cxnId="{0C864CE7-CD92-456C-8D50-E6307DA9FE91}">
      <dgm:prSet/>
      <dgm:spPr/>
      <dgm:t>
        <a:bodyPr/>
        <a:lstStyle/>
        <a:p>
          <a:endParaRPr lang="en-US"/>
        </a:p>
      </dgm:t>
    </dgm:pt>
    <dgm:pt modelId="{C2B44203-7732-4403-B6B6-9D60758F85C4}">
      <dgm:prSet/>
      <dgm:spPr/>
      <dgm:t>
        <a:bodyPr/>
        <a:lstStyle/>
        <a:p>
          <a:pPr rtl="0"/>
          <a:r>
            <a:rPr lang="en-US" b="1"/>
            <a:t>Syria</a:t>
          </a:r>
          <a:r>
            <a:rPr lang="en-US"/>
            <a:t>: plan to update and align the national </a:t>
          </a:r>
          <a:r>
            <a:rPr lang="en-US">
              <a:latin typeface="Calibri Light" panose="020F0302020204030204"/>
            </a:rPr>
            <a:t>guidelines</a:t>
          </a:r>
          <a:r>
            <a:rPr lang="en-US"/>
            <a:t> and tools for prevention, early detection and treatment of wasting based on WHO 2023 </a:t>
          </a:r>
          <a:r>
            <a:rPr lang="en-US">
              <a:latin typeface="Calibri Light" panose="020F0302020204030204"/>
            </a:rPr>
            <a:t>Guidelines </a:t>
          </a:r>
          <a:endParaRPr lang="en-US"/>
        </a:p>
      </dgm:t>
    </dgm:pt>
    <dgm:pt modelId="{7538545B-21E8-423A-A9DC-B95908B83EDC}" type="parTrans" cxnId="{CE5A2420-C28E-4376-A470-CCAC536DF28E}">
      <dgm:prSet/>
      <dgm:spPr/>
      <dgm:t>
        <a:bodyPr/>
        <a:lstStyle/>
        <a:p>
          <a:endParaRPr lang="en-US"/>
        </a:p>
      </dgm:t>
    </dgm:pt>
    <dgm:pt modelId="{56FE5DE3-D9A5-4095-95E9-3BDAF52D08A4}" type="sibTrans" cxnId="{CE5A2420-C28E-4376-A470-CCAC536DF28E}">
      <dgm:prSet/>
      <dgm:spPr/>
      <dgm:t>
        <a:bodyPr/>
        <a:lstStyle/>
        <a:p>
          <a:endParaRPr lang="en-US"/>
        </a:p>
      </dgm:t>
    </dgm:pt>
    <dgm:pt modelId="{B34807B0-B196-414E-B757-53801BC06E60}">
      <dgm:prSet/>
      <dgm:spPr/>
      <dgm:t>
        <a:bodyPr/>
        <a:lstStyle/>
        <a:p>
          <a:pPr rtl="0"/>
          <a:r>
            <a:rPr lang="en-US" b="1"/>
            <a:t>Regional level: </a:t>
          </a:r>
          <a:r>
            <a:rPr lang="en-US" b="0"/>
            <a:t>a joint UN regional-level meeting on adopting the new WHO 2023 </a:t>
          </a:r>
          <a:r>
            <a:rPr lang="en-US" b="0">
              <a:latin typeface="Calibri Light" panose="020F0302020204030204"/>
            </a:rPr>
            <a:t>Guidelines </a:t>
          </a:r>
          <a:endParaRPr lang="en-US" b="0"/>
        </a:p>
      </dgm:t>
    </dgm:pt>
    <dgm:pt modelId="{F66383FE-9B9E-4BCF-811A-28496BF4A8BB}" type="parTrans" cxnId="{2DD635C1-A232-4628-8EBA-3B89AB917CD4}">
      <dgm:prSet/>
      <dgm:spPr/>
      <dgm:t>
        <a:bodyPr/>
        <a:lstStyle/>
        <a:p>
          <a:endParaRPr lang="en-US"/>
        </a:p>
      </dgm:t>
    </dgm:pt>
    <dgm:pt modelId="{E6C98A3D-3656-4851-9673-AA624191D09D}" type="sibTrans" cxnId="{2DD635C1-A232-4628-8EBA-3B89AB917CD4}">
      <dgm:prSet/>
      <dgm:spPr/>
      <dgm:t>
        <a:bodyPr/>
        <a:lstStyle/>
        <a:p>
          <a:endParaRPr lang="en-US"/>
        </a:p>
      </dgm:t>
    </dgm:pt>
    <dgm:pt modelId="{0BEC2F84-80F3-4CF3-9FF9-BD54874DC861}" type="pres">
      <dgm:prSet presAssocID="{2A461752-62E1-41FA-B045-312DAED233AD}" presName="root" presStyleCnt="0">
        <dgm:presLayoutVars>
          <dgm:dir/>
          <dgm:resizeHandles val="exact"/>
        </dgm:presLayoutVars>
      </dgm:prSet>
      <dgm:spPr/>
    </dgm:pt>
    <dgm:pt modelId="{C196CD73-053B-4B81-85D4-F7FCF783C381}" type="pres">
      <dgm:prSet presAssocID="{5ECCACA8-53FF-4536-B2FE-224F82D42B84}" presName="compNode" presStyleCnt="0"/>
      <dgm:spPr/>
    </dgm:pt>
    <dgm:pt modelId="{1E1FB2D6-0714-43F3-9D2C-74675A54F844}" type="pres">
      <dgm:prSet presAssocID="{5ECCACA8-53FF-4536-B2FE-224F82D42B84}" presName="bgRect" presStyleLbl="bgShp" presStyleIdx="0" presStyleCnt="4"/>
      <dgm:spPr/>
    </dgm:pt>
    <dgm:pt modelId="{C479B45D-5768-43DF-97B2-3CC0952FF03B}" type="pres">
      <dgm:prSet presAssocID="{5ECCACA8-53FF-4536-B2FE-224F82D42B8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C4556D9C-2D4C-43CA-839F-7C1DE7C61DC0}" type="pres">
      <dgm:prSet presAssocID="{5ECCACA8-53FF-4536-B2FE-224F82D42B84}" presName="spaceRect" presStyleCnt="0"/>
      <dgm:spPr/>
    </dgm:pt>
    <dgm:pt modelId="{ECE3737B-5E1A-4145-92CE-2BA685823E06}" type="pres">
      <dgm:prSet presAssocID="{5ECCACA8-53FF-4536-B2FE-224F82D42B84}" presName="parTx" presStyleLbl="revTx" presStyleIdx="0" presStyleCnt="4">
        <dgm:presLayoutVars>
          <dgm:chMax val="0"/>
          <dgm:chPref val="0"/>
        </dgm:presLayoutVars>
      </dgm:prSet>
      <dgm:spPr/>
    </dgm:pt>
    <dgm:pt modelId="{827E1AF4-10BB-424B-BBE6-8D9E1F541057}" type="pres">
      <dgm:prSet presAssocID="{4B233F8B-A90B-4FF7-A9E2-02B7C4A34B1D}" presName="sibTrans" presStyleCnt="0"/>
      <dgm:spPr/>
    </dgm:pt>
    <dgm:pt modelId="{FE012F68-A0B8-43DD-983A-7A5DF542EF53}" type="pres">
      <dgm:prSet presAssocID="{E68510A9-EECF-4250-BC2E-DC32FCC34315}" presName="compNode" presStyleCnt="0"/>
      <dgm:spPr/>
    </dgm:pt>
    <dgm:pt modelId="{B20BB23D-9A02-48F2-8BC6-77EA55B594D0}" type="pres">
      <dgm:prSet presAssocID="{E68510A9-EECF-4250-BC2E-DC32FCC34315}" presName="bgRect" presStyleLbl="bgShp" presStyleIdx="1" presStyleCnt="4"/>
      <dgm:spPr/>
    </dgm:pt>
    <dgm:pt modelId="{A86A7F2D-E768-49A1-999C-0E7EDF3861E7}" type="pres">
      <dgm:prSet presAssocID="{E68510A9-EECF-4250-BC2E-DC32FCC343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vron arrows with solid fill"/>
        </a:ext>
      </dgm:extLst>
    </dgm:pt>
    <dgm:pt modelId="{78080861-3D40-4A29-9038-1DCFD44B2A50}" type="pres">
      <dgm:prSet presAssocID="{E68510A9-EECF-4250-BC2E-DC32FCC34315}" presName="spaceRect" presStyleCnt="0"/>
      <dgm:spPr/>
    </dgm:pt>
    <dgm:pt modelId="{B5E416E2-BB31-4E98-BAA6-58CD685BE4DC}" type="pres">
      <dgm:prSet presAssocID="{E68510A9-EECF-4250-BC2E-DC32FCC34315}" presName="parTx" presStyleLbl="revTx" presStyleIdx="1" presStyleCnt="4">
        <dgm:presLayoutVars>
          <dgm:chMax val="0"/>
          <dgm:chPref val="0"/>
        </dgm:presLayoutVars>
      </dgm:prSet>
      <dgm:spPr/>
    </dgm:pt>
    <dgm:pt modelId="{5B9A7245-FE4D-40B6-BC58-2DED32FE2A36}" type="pres">
      <dgm:prSet presAssocID="{4706D6CB-B64A-4C0F-9B9C-FB343A300A43}" presName="sibTrans" presStyleCnt="0"/>
      <dgm:spPr/>
    </dgm:pt>
    <dgm:pt modelId="{743264B4-73CA-4FAA-83DC-BBC7EC50C572}" type="pres">
      <dgm:prSet presAssocID="{C2B44203-7732-4403-B6B6-9D60758F85C4}" presName="compNode" presStyleCnt="0"/>
      <dgm:spPr/>
    </dgm:pt>
    <dgm:pt modelId="{251AABB4-3BE1-47A0-9DCF-98EA3F0D5CD0}" type="pres">
      <dgm:prSet presAssocID="{C2B44203-7732-4403-B6B6-9D60758F85C4}" presName="bgRect" presStyleLbl="bgShp" presStyleIdx="2" presStyleCnt="4"/>
      <dgm:spPr/>
    </dgm:pt>
    <dgm:pt modelId="{6152B508-2AB6-4EE3-8EBD-C91E1C63E429}" type="pres">
      <dgm:prSet presAssocID="{C2B44203-7732-4403-B6B6-9D60758F85C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rain Tracks with solid fill"/>
        </a:ext>
      </dgm:extLst>
    </dgm:pt>
    <dgm:pt modelId="{D35307A6-4651-4FA5-B80B-50C313B82783}" type="pres">
      <dgm:prSet presAssocID="{C2B44203-7732-4403-B6B6-9D60758F85C4}" presName="spaceRect" presStyleCnt="0"/>
      <dgm:spPr/>
    </dgm:pt>
    <dgm:pt modelId="{C2A471B1-F756-4B76-9879-D3AFA03B0095}" type="pres">
      <dgm:prSet presAssocID="{C2B44203-7732-4403-B6B6-9D60758F85C4}" presName="parTx" presStyleLbl="revTx" presStyleIdx="2" presStyleCnt="4">
        <dgm:presLayoutVars>
          <dgm:chMax val="0"/>
          <dgm:chPref val="0"/>
        </dgm:presLayoutVars>
      </dgm:prSet>
      <dgm:spPr/>
    </dgm:pt>
    <dgm:pt modelId="{4B4A457B-532E-4403-A0C5-5538A38D03D1}" type="pres">
      <dgm:prSet presAssocID="{56FE5DE3-D9A5-4095-95E9-3BDAF52D08A4}" presName="sibTrans" presStyleCnt="0"/>
      <dgm:spPr/>
    </dgm:pt>
    <dgm:pt modelId="{273ED26E-51DB-4CB1-8FFA-B79CB7E4E1A9}" type="pres">
      <dgm:prSet presAssocID="{B34807B0-B196-414E-B757-53801BC06E60}" presName="compNode" presStyleCnt="0"/>
      <dgm:spPr/>
    </dgm:pt>
    <dgm:pt modelId="{F737D84C-2BD9-4BA7-8DF3-04EE140712E6}" type="pres">
      <dgm:prSet presAssocID="{B34807B0-B196-414E-B757-53801BC06E60}" presName="bgRect" presStyleLbl="bgShp" presStyleIdx="3" presStyleCnt="4"/>
      <dgm:spPr/>
    </dgm:pt>
    <dgm:pt modelId="{ABBF260F-C7C9-4E3D-8419-1670E2837318}" type="pres">
      <dgm:prSet presAssocID="{B34807B0-B196-414E-B757-53801BC06E6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8B8A9D27-A717-4E4D-A08C-0C516424C075}" type="pres">
      <dgm:prSet presAssocID="{B34807B0-B196-414E-B757-53801BC06E60}" presName="spaceRect" presStyleCnt="0"/>
      <dgm:spPr/>
    </dgm:pt>
    <dgm:pt modelId="{D6CE3EBD-0E0E-4600-ACAB-E296E7D8E968}" type="pres">
      <dgm:prSet presAssocID="{B34807B0-B196-414E-B757-53801BC06E60}" presName="parTx" presStyleLbl="revTx" presStyleIdx="3" presStyleCnt="4">
        <dgm:presLayoutVars>
          <dgm:chMax val="0"/>
          <dgm:chPref val="0"/>
        </dgm:presLayoutVars>
      </dgm:prSet>
      <dgm:spPr/>
    </dgm:pt>
  </dgm:ptLst>
  <dgm:cxnLst>
    <dgm:cxn modelId="{CE5A2420-C28E-4376-A470-CCAC536DF28E}" srcId="{2A461752-62E1-41FA-B045-312DAED233AD}" destId="{C2B44203-7732-4403-B6B6-9D60758F85C4}" srcOrd="2" destOrd="0" parTransId="{7538545B-21E8-423A-A9DC-B95908B83EDC}" sibTransId="{56FE5DE3-D9A5-4095-95E9-3BDAF52D08A4}"/>
    <dgm:cxn modelId="{0759BE23-F277-4C3B-816C-AFBF54CC024F}" type="presOf" srcId="{5ECCACA8-53FF-4536-B2FE-224F82D42B84}" destId="{ECE3737B-5E1A-4145-92CE-2BA685823E06}" srcOrd="0" destOrd="0" presId="urn:microsoft.com/office/officeart/2018/2/layout/IconVerticalSolidList"/>
    <dgm:cxn modelId="{A7ADFA67-DAB5-4A51-A1F0-A0B56538495F}" type="presOf" srcId="{C2B44203-7732-4403-B6B6-9D60758F85C4}" destId="{C2A471B1-F756-4B76-9879-D3AFA03B0095}" srcOrd="0" destOrd="0" presId="urn:microsoft.com/office/officeart/2018/2/layout/IconVerticalSolidList"/>
    <dgm:cxn modelId="{C0847577-22B2-4855-A882-DFB3C463D507}" type="presOf" srcId="{2A461752-62E1-41FA-B045-312DAED233AD}" destId="{0BEC2F84-80F3-4CF3-9FF9-BD54874DC861}" srcOrd="0" destOrd="0" presId="urn:microsoft.com/office/officeart/2018/2/layout/IconVerticalSolidList"/>
    <dgm:cxn modelId="{2DD635C1-A232-4628-8EBA-3B89AB917CD4}" srcId="{2A461752-62E1-41FA-B045-312DAED233AD}" destId="{B34807B0-B196-414E-B757-53801BC06E60}" srcOrd="3" destOrd="0" parTransId="{F66383FE-9B9E-4BCF-811A-28496BF4A8BB}" sibTransId="{E6C98A3D-3656-4851-9673-AA624191D09D}"/>
    <dgm:cxn modelId="{7B98C5CE-E8B9-4BED-9CD4-441C6CB9C069}" type="presOf" srcId="{E68510A9-EECF-4250-BC2E-DC32FCC34315}" destId="{B5E416E2-BB31-4E98-BAA6-58CD685BE4DC}" srcOrd="0" destOrd="0" presId="urn:microsoft.com/office/officeart/2018/2/layout/IconVerticalSolidList"/>
    <dgm:cxn modelId="{47977CD6-8EBC-462E-B797-8B15861C7966}" type="presOf" srcId="{B34807B0-B196-414E-B757-53801BC06E60}" destId="{D6CE3EBD-0E0E-4600-ACAB-E296E7D8E968}" srcOrd="0" destOrd="0" presId="urn:microsoft.com/office/officeart/2018/2/layout/IconVerticalSolidList"/>
    <dgm:cxn modelId="{0C864CE7-CD92-456C-8D50-E6307DA9FE91}" srcId="{2A461752-62E1-41FA-B045-312DAED233AD}" destId="{E68510A9-EECF-4250-BC2E-DC32FCC34315}" srcOrd="1" destOrd="0" parTransId="{66D6CB96-6144-4893-BC1D-483F5270ACF7}" sibTransId="{4706D6CB-B64A-4C0F-9B9C-FB343A300A43}"/>
    <dgm:cxn modelId="{0CC62EFA-AED1-43E3-A84A-87205AFCD650}" srcId="{2A461752-62E1-41FA-B045-312DAED233AD}" destId="{5ECCACA8-53FF-4536-B2FE-224F82D42B84}" srcOrd="0" destOrd="0" parTransId="{1AA85280-8D55-49BB-8F8A-4D91E08C7027}" sibTransId="{4B233F8B-A90B-4FF7-A9E2-02B7C4A34B1D}"/>
    <dgm:cxn modelId="{83C49FDA-1627-4795-9B54-B7F8858065C7}" type="presParOf" srcId="{0BEC2F84-80F3-4CF3-9FF9-BD54874DC861}" destId="{C196CD73-053B-4B81-85D4-F7FCF783C381}" srcOrd="0" destOrd="0" presId="urn:microsoft.com/office/officeart/2018/2/layout/IconVerticalSolidList"/>
    <dgm:cxn modelId="{70C8F4CF-F72A-4305-B4DC-2BF59B10256B}" type="presParOf" srcId="{C196CD73-053B-4B81-85D4-F7FCF783C381}" destId="{1E1FB2D6-0714-43F3-9D2C-74675A54F844}" srcOrd="0" destOrd="0" presId="urn:microsoft.com/office/officeart/2018/2/layout/IconVerticalSolidList"/>
    <dgm:cxn modelId="{3050CC88-2AE6-4519-A8A3-03DE301DAD4F}" type="presParOf" srcId="{C196CD73-053B-4B81-85D4-F7FCF783C381}" destId="{C479B45D-5768-43DF-97B2-3CC0952FF03B}" srcOrd="1" destOrd="0" presId="urn:microsoft.com/office/officeart/2018/2/layout/IconVerticalSolidList"/>
    <dgm:cxn modelId="{D32F3196-3278-4E7C-811E-3BE9DD008F40}" type="presParOf" srcId="{C196CD73-053B-4B81-85D4-F7FCF783C381}" destId="{C4556D9C-2D4C-43CA-839F-7C1DE7C61DC0}" srcOrd="2" destOrd="0" presId="urn:microsoft.com/office/officeart/2018/2/layout/IconVerticalSolidList"/>
    <dgm:cxn modelId="{7F47CAA8-477F-42B0-97B6-2621FB515D7D}" type="presParOf" srcId="{C196CD73-053B-4B81-85D4-F7FCF783C381}" destId="{ECE3737B-5E1A-4145-92CE-2BA685823E06}" srcOrd="3" destOrd="0" presId="urn:microsoft.com/office/officeart/2018/2/layout/IconVerticalSolidList"/>
    <dgm:cxn modelId="{4202E85E-E728-4013-A064-88A6FA7D85F3}" type="presParOf" srcId="{0BEC2F84-80F3-4CF3-9FF9-BD54874DC861}" destId="{827E1AF4-10BB-424B-BBE6-8D9E1F541057}" srcOrd="1" destOrd="0" presId="urn:microsoft.com/office/officeart/2018/2/layout/IconVerticalSolidList"/>
    <dgm:cxn modelId="{79735242-591A-4598-AB35-06B4DA96A49E}" type="presParOf" srcId="{0BEC2F84-80F3-4CF3-9FF9-BD54874DC861}" destId="{FE012F68-A0B8-43DD-983A-7A5DF542EF53}" srcOrd="2" destOrd="0" presId="urn:microsoft.com/office/officeart/2018/2/layout/IconVerticalSolidList"/>
    <dgm:cxn modelId="{55E56D19-8FD3-46BA-8EB1-C1C9DB0D139D}" type="presParOf" srcId="{FE012F68-A0B8-43DD-983A-7A5DF542EF53}" destId="{B20BB23D-9A02-48F2-8BC6-77EA55B594D0}" srcOrd="0" destOrd="0" presId="urn:microsoft.com/office/officeart/2018/2/layout/IconVerticalSolidList"/>
    <dgm:cxn modelId="{6E5D010E-B87C-440A-BBD0-60A2EC81C399}" type="presParOf" srcId="{FE012F68-A0B8-43DD-983A-7A5DF542EF53}" destId="{A86A7F2D-E768-49A1-999C-0E7EDF3861E7}" srcOrd="1" destOrd="0" presId="urn:microsoft.com/office/officeart/2018/2/layout/IconVerticalSolidList"/>
    <dgm:cxn modelId="{DBFB2D65-AD08-4B27-AC00-B2FCA18DF5F8}" type="presParOf" srcId="{FE012F68-A0B8-43DD-983A-7A5DF542EF53}" destId="{78080861-3D40-4A29-9038-1DCFD44B2A50}" srcOrd="2" destOrd="0" presId="urn:microsoft.com/office/officeart/2018/2/layout/IconVerticalSolidList"/>
    <dgm:cxn modelId="{5A880692-CFA0-4D82-87EF-001780C4E835}" type="presParOf" srcId="{FE012F68-A0B8-43DD-983A-7A5DF542EF53}" destId="{B5E416E2-BB31-4E98-BAA6-58CD685BE4DC}" srcOrd="3" destOrd="0" presId="urn:microsoft.com/office/officeart/2018/2/layout/IconVerticalSolidList"/>
    <dgm:cxn modelId="{AB09784A-9E69-4802-B56B-E4FB2492E883}" type="presParOf" srcId="{0BEC2F84-80F3-4CF3-9FF9-BD54874DC861}" destId="{5B9A7245-FE4D-40B6-BC58-2DED32FE2A36}" srcOrd="3" destOrd="0" presId="urn:microsoft.com/office/officeart/2018/2/layout/IconVerticalSolidList"/>
    <dgm:cxn modelId="{2E471A5A-3BB9-4915-959F-23049C44670D}" type="presParOf" srcId="{0BEC2F84-80F3-4CF3-9FF9-BD54874DC861}" destId="{743264B4-73CA-4FAA-83DC-BBC7EC50C572}" srcOrd="4" destOrd="0" presId="urn:microsoft.com/office/officeart/2018/2/layout/IconVerticalSolidList"/>
    <dgm:cxn modelId="{B111D4F0-2FFF-4050-AB33-15C2F103E919}" type="presParOf" srcId="{743264B4-73CA-4FAA-83DC-BBC7EC50C572}" destId="{251AABB4-3BE1-47A0-9DCF-98EA3F0D5CD0}" srcOrd="0" destOrd="0" presId="urn:microsoft.com/office/officeart/2018/2/layout/IconVerticalSolidList"/>
    <dgm:cxn modelId="{1BDA1058-A8AC-4393-A792-8A96DADD65B3}" type="presParOf" srcId="{743264B4-73CA-4FAA-83DC-BBC7EC50C572}" destId="{6152B508-2AB6-4EE3-8EBD-C91E1C63E429}" srcOrd="1" destOrd="0" presId="urn:microsoft.com/office/officeart/2018/2/layout/IconVerticalSolidList"/>
    <dgm:cxn modelId="{6162A86C-7EE2-4A3E-8A2C-089822D0E98B}" type="presParOf" srcId="{743264B4-73CA-4FAA-83DC-BBC7EC50C572}" destId="{D35307A6-4651-4FA5-B80B-50C313B82783}" srcOrd="2" destOrd="0" presId="urn:microsoft.com/office/officeart/2018/2/layout/IconVerticalSolidList"/>
    <dgm:cxn modelId="{96E6AAB0-7143-40BA-B105-5AC92DCD5969}" type="presParOf" srcId="{743264B4-73CA-4FAA-83DC-BBC7EC50C572}" destId="{C2A471B1-F756-4B76-9879-D3AFA03B0095}" srcOrd="3" destOrd="0" presId="urn:microsoft.com/office/officeart/2018/2/layout/IconVerticalSolidList"/>
    <dgm:cxn modelId="{C42F770C-D180-4827-A991-EE4F3F32168D}" type="presParOf" srcId="{0BEC2F84-80F3-4CF3-9FF9-BD54874DC861}" destId="{4B4A457B-532E-4403-A0C5-5538A38D03D1}" srcOrd="5" destOrd="0" presId="urn:microsoft.com/office/officeart/2018/2/layout/IconVerticalSolidList"/>
    <dgm:cxn modelId="{233DE2DB-47BD-4E94-80AB-7FDECCD58D82}" type="presParOf" srcId="{0BEC2F84-80F3-4CF3-9FF9-BD54874DC861}" destId="{273ED26E-51DB-4CB1-8FFA-B79CB7E4E1A9}" srcOrd="6" destOrd="0" presId="urn:microsoft.com/office/officeart/2018/2/layout/IconVerticalSolidList"/>
    <dgm:cxn modelId="{553896E3-FF1C-4BD8-9280-83B892DEA9E9}" type="presParOf" srcId="{273ED26E-51DB-4CB1-8FFA-B79CB7E4E1A9}" destId="{F737D84C-2BD9-4BA7-8DF3-04EE140712E6}" srcOrd="0" destOrd="0" presId="urn:microsoft.com/office/officeart/2018/2/layout/IconVerticalSolidList"/>
    <dgm:cxn modelId="{2EAD9AFF-715E-49AA-A3B7-F5C1EC8A5E05}" type="presParOf" srcId="{273ED26E-51DB-4CB1-8FFA-B79CB7E4E1A9}" destId="{ABBF260F-C7C9-4E3D-8419-1670E2837318}" srcOrd="1" destOrd="0" presId="urn:microsoft.com/office/officeart/2018/2/layout/IconVerticalSolidList"/>
    <dgm:cxn modelId="{E52F50D2-BB06-4B63-87D8-BDD2C1D6DA99}" type="presParOf" srcId="{273ED26E-51DB-4CB1-8FFA-B79CB7E4E1A9}" destId="{8B8A9D27-A717-4E4D-A08C-0C516424C075}" srcOrd="2" destOrd="0" presId="urn:microsoft.com/office/officeart/2018/2/layout/IconVerticalSolidList"/>
    <dgm:cxn modelId="{9A13DB94-CFF9-4AE8-8461-FC400C9E92C0}" type="presParOf" srcId="{273ED26E-51DB-4CB1-8FFA-B79CB7E4E1A9}" destId="{D6CE3EBD-0E0E-4600-ACAB-E296E7D8E96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1BA2A7-E6AE-42C1-A21C-9F0C675E51CE}" type="doc">
      <dgm:prSet loTypeId="urn:microsoft.com/office/officeart/2018/2/layout/IconVerticalSolidList" loCatId="icon" qsTypeId="urn:microsoft.com/office/officeart/2005/8/quickstyle/3d3" qsCatId="3D" csTypeId="urn:microsoft.com/office/officeart/2005/8/colors/accent1_2" csCatId="accent1" phldr="1"/>
      <dgm:spPr/>
      <dgm:t>
        <a:bodyPr/>
        <a:lstStyle/>
        <a:p>
          <a:endParaRPr lang="en-US"/>
        </a:p>
      </dgm:t>
    </dgm:pt>
    <dgm:pt modelId="{23396688-FCAD-4683-BB77-287DD5D7B88B}">
      <dgm:prSet/>
      <dgm:spPr/>
      <dgm:t>
        <a:bodyPr/>
        <a:lstStyle/>
        <a:p>
          <a:pPr>
            <a:lnSpc>
              <a:spcPct val="100000"/>
            </a:lnSpc>
          </a:pPr>
          <a:r>
            <a:rPr lang="en-US"/>
            <a:t>Definition and key characteristics </a:t>
          </a:r>
        </a:p>
      </dgm:t>
    </dgm:pt>
    <dgm:pt modelId="{D4DD4DD9-C801-4AAB-AAAD-11A0C3D29D8F}" type="parTrans" cxnId="{1C3EA203-E2DA-414F-B966-6DA1B4ADBF93}">
      <dgm:prSet/>
      <dgm:spPr/>
      <dgm:t>
        <a:bodyPr/>
        <a:lstStyle/>
        <a:p>
          <a:endParaRPr lang="en-US"/>
        </a:p>
      </dgm:t>
    </dgm:pt>
    <dgm:pt modelId="{47C6AFE5-C649-43BF-94B1-A5AD2BAD6E02}" type="sibTrans" cxnId="{1C3EA203-E2DA-414F-B966-6DA1B4ADBF93}">
      <dgm:prSet/>
      <dgm:spPr/>
      <dgm:t>
        <a:bodyPr/>
        <a:lstStyle/>
        <a:p>
          <a:endParaRPr lang="en-US"/>
        </a:p>
      </dgm:t>
    </dgm:pt>
    <dgm:pt modelId="{5D0EBEC1-6415-4F63-9111-848E0521818A}">
      <dgm:prSet/>
      <dgm:spPr/>
      <dgm:t>
        <a:bodyPr/>
        <a:lstStyle/>
        <a:p>
          <a:pPr>
            <a:lnSpc>
              <a:spcPct val="100000"/>
            </a:lnSpc>
          </a:pPr>
          <a:r>
            <a:rPr lang="en-US"/>
            <a:t>Global overview</a:t>
          </a:r>
        </a:p>
      </dgm:t>
    </dgm:pt>
    <dgm:pt modelId="{C24172FE-EF70-4FF9-A3CC-A5247DB3E001}" type="parTrans" cxnId="{8F9E566C-17D5-4E83-BEE0-6A2C580B2D75}">
      <dgm:prSet/>
      <dgm:spPr/>
      <dgm:t>
        <a:bodyPr/>
        <a:lstStyle/>
        <a:p>
          <a:endParaRPr lang="en-US"/>
        </a:p>
      </dgm:t>
    </dgm:pt>
    <dgm:pt modelId="{88402A7C-A0EC-48AE-9FBF-A2548A61F02A}" type="sibTrans" cxnId="{8F9E566C-17D5-4E83-BEE0-6A2C580B2D75}">
      <dgm:prSet/>
      <dgm:spPr/>
      <dgm:t>
        <a:bodyPr/>
        <a:lstStyle/>
        <a:p>
          <a:endParaRPr lang="en-US"/>
        </a:p>
      </dgm:t>
    </dgm:pt>
    <dgm:pt modelId="{F24BF6AF-2D28-441C-843A-F0D191C6C4BC}">
      <dgm:prSet/>
      <dgm:spPr/>
      <dgm:t>
        <a:bodyPr/>
        <a:lstStyle/>
        <a:p>
          <a:pPr>
            <a:lnSpc>
              <a:spcPct val="100000"/>
            </a:lnSpc>
          </a:pPr>
          <a:r>
            <a:rPr lang="en-US"/>
            <a:t>Anticipatory Actions and Nutrition</a:t>
          </a:r>
        </a:p>
      </dgm:t>
    </dgm:pt>
    <dgm:pt modelId="{10DED08C-C5CE-418E-8F6C-6674977B7C6C}" type="parTrans" cxnId="{80F92D70-170C-4E69-BB23-2A739A810CF6}">
      <dgm:prSet/>
      <dgm:spPr/>
      <dgm:t>
        <a:bodyPr/>
        <a:lstStyle/>
        <a:p>
          <a:endParaRPr lang="en-US"/>
        </a:p>
      </dgm:t>
    </dgm:pt>
    <dgm:pt modelId="{14C247AC-847B-41B8-9722-E2C15AE72C94}" type="sibTrans" cxnId="{80F92D70-170C-4E69-BB23-2A739A810CF6}">
      <dgm:prSet/>
      <dgm:spPr/>
      <dgm:t>
        <a:bodyPr/>
        <a:lstStyle/>
        <a:p>
          <a:endParaRPr lang="en-US"/>
        </a:p>
      </dgm:t>
    </dgm:pt>
    <dgm:pt modelId="{C7D1BC59-8161-4C8B-BE66-96EDFB954F55}">
      <dgm:prSet/>
      <dgm:spPr/>
      <dgm:t>
        <a:bodyPr/>
        <a:lstStyle/>
        <a:p>
          <a:pPr>
            <a:lnSpc>
              <a:spcPct val="100000"/>
            </a:lnSpc>
          </a:pPr>
          <a:r>
            <a:rPr lang="en-US"/>
            <a:t>Regional Experience </a:t>
          </a:r>
        </a:p>
      </dgm:t>
    </dgm:pt>
    <dgm:pt modelId="{4EA5DC23-03A3-4C18-BC7E-E5560145D814}" type="parTrans" cxnId="{5D9F8999-A962-40AF-92FB-D03D7DC69F8C}">
      <dgm:prSet/>
      <dgm:spPr/>
      <dgm:t>
        <a:bodyPr/>
        <a:lstStyle/>
        <a:p>
          <a:endParaRPr lang="en-US"/>
        </a:p>
      </dgm:t>
    </dgm:pt>
    <dgm:pt modelId="{82890B91-66E4-44E0-A437-3ED30D3B6969}" type="sibTrans" cxnId="{5D9F8999-A962-40AF-92FB-D03D7DC69F8C}">
      <dgm:prSet/>
      <dgm:spPr/>
      <dgm:t>
        <a:bodyPr/>
        <a:lstStyle/>
        <a:p>
          <a:endParaRPr lang="en-US"/>
        </a:p>
      </dgm:t>
    </dgm:pt>
    <dgm:pt modelId="{4C6D0508-5D10-4AF2-B14C-F58A55CF0EE7}" type="pres">
      <dgm:prSet presAssocID="{801BA2A7-E6AE-42C1-A21C-9F0C675E51CE}" presName="root" presStyleCnt="0">
        <dgm:presLayoutVars>
          <dgm:dir/>
          <dgm:resizeHandles val="exact"/>
        </dgm:presLayoutVars>
      </dgm:prSet>
      <dgm:spPr/>
    </dgm:pt>
    <dgm:pt modelId="{1A8D1023-CCFB-4531-B7FC-274812BE5579}" type="pres">
      <dgm:prSet presAssocID="{23396688-FCAD-4683-BB77-287DD5D7B88B}" presName="compNode" presStyleCnt="0"/>
      <dgm:spPr/>
    </dgm:pt>
    <dgm:pt modelId="{47A98415-1841-4BCA-9352-8BBEAD9D370F}" type="pres">
      <dgm:prSet presAssocID="{23396688-FCAD-4683-BB77-287DD5D7B88B}" presName="bgRect" presStyleLbl="bgShp" presStyleIdx="0" presStyleCnt="4" custLinFactNeighborX="-113"/>
      <dgm:spPr/>
    </dgm:pt>
    <dgm:pt modelId="{C8F57DAB-DCF6-4101-A556-99701C7625EF}" type="pres">
      <dgm:prSet presAssocID="{23396688-FCAD-4683-BB77-287DD5D7B88B}"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ientific Thought outline"/>
        </a:ext>
      </dgm:extLst>
    </dgm:pt>
    <dgm:pt modelId="{DFD20DAB-AB12-4932-980D-DEE7B475D76B}" type="pres">
      <dgm:prSet presAssocID="{23396688-FCAD-4683-BB77-287DD5D7B88B}" presName="spaceRect" presStyleCnt="0"/>
      <dgm:spPr/>
    </dgm:pt>
    <dgm:pt modelId="{93AF01E9-7C75-43D3-9F56-981828E6E71B}" type="pres">
      <dgm:prSet presAssocID="{23396688-FCAD-4683-BB77-287DD5D7B88B}" presName="parTx" presStyleLbl="revTx" presStyleIdx="0" presStyleCnt="4">
        <dgm:presLayoutVars>
          <dgm:chMax val="0"/>
          <dgm:chPref val="0"/>
        </dgm:presLayoutVars>
      </dgm:prSet>
      <dgm:spPr/>
    </dgm:pt>
    <dgm:pt modelId="{FEA6A4E3-03A0-4413-9BD5-BD76D0DA59B1}" type="pres">
      <dgm:prSet presAssocID="{47C6AFE5-C649-43BF-94B1-A5AD2BAD6E02}" presName="sibTrans" presStyleCnt="0"/>
      <dgm:spPr/>
    </dgm:pt>
    <dgm:pt modelId="{A38761DA-8D7A-4271-8CD7-EF3732561BF5}" type="pres">
      <dgm:prSet presAssocID="{5D0EBEC1-6415-4F63-9111-848E0521818A}" presName="compNode" presStyleCnt="0"/>
      <dgm:spPr/>
    </dgm:pt>
    <dgm:pt modelId="{D8B57424-115E-435C-A7DC-F61947C79845}" type="pres">
      <dgm:prSet presAssocID="{5D0EBEC1-6415-4F63-9111-848E0521818A}" presName="bgRect" presStyleLbl="bgShp" presStyleIdx="1" presStyleCnt="4"/>
      <dgm:spPr/>
    </dgm:pt>
    <dgm:pt modelId="{FBC07871-6932-4310-ACEF-A6740ED06BAD}" type="pres">
      <dgm:prSet presAssocID="{5D0EBEC1-6415-4F63-9111-848E052181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de avec un remplissage uni"/>
        </a:ext>
      </dgm:extLst>
    </dgm:pt>
    <dgm:pt modelId="{A5F7EA3F-C1B6-42CD-BBF9-BEB055314143}" type="pres">
      <dgm:prSet presAssocID="{5D0EBEC1-6415-4F63-9111-848E0521818A}" presName="spaceRect" presStyleCnt="0"/>
      <dgm:spPr/>
    </dgm:pt>
    <dgm:pt modelId="{4B239AC9-FB91-409C-81EC-22FB06D0CE49}" type="pres">
      <dgm:prSet presAssocID="{5D0EBEC1-6415-4F63-9111-848E0521818A}" presName="parTx" presStyleLbl="revTx" presStyleIdx="1" presStyleCnt="4">
        <dgm:presLayoutVars>
          <dgm:chMax val="0"/>
          <dgm:chPref val="0"/>
        </dgm:presLayoutVars>
      </dgm:prSet>
      <dgm:spPr/>
    </dgm:pt>
    <dgm:pt modelId="{64F1D203-7E33-4413-9D86-4F104CFB5139}" type="pres">
      <dgm:prSet presAssocID="{88402A7C-A0EC-48AE-9FBF-A2548A61F02A}" presName="sibTrans" presStyleCnt="0"/>
      <dgm:spPr/>
    </dgm:pt>
    <dgm:pt modelId="{B65F4F1A-F4D9-4C70-8AE7-72E2C74E4571}" type="pres">
      <dgm:prSet presAssocID="{F24BF6AF-2D28-441C-843A-F0D191C6C4BC}" presName="compNode" presStyleCnt="0"/>
      <dgm:spPr/>
    </dgm:pt>
    <dgm:pt modelId="{A768C496-C706-4313-837C-C9B79327F4ED}" type="pres">
      <dgm:prSet presAssocID="{F24BF6AF-2D28-441C-843A-F0D191C6C4BC}" presName="bgRect" presStyleLbl="bgShp" presStyleIdx="2" presStyleCnt="4"/>
      <dgm:spPr/>
    </dgm:pt>
    <dgm:pt modelId="{CBC742FF-44C3-448A-9C8F-5270A3A58E8C}" type="pres">
      <dgm:prSet presAssocID="{F24BF6AF-2D28-441C-843A-F0D191C6C4B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rbeille de fruits avec un remplissage uni"/>
        </a:ext>
      </dgm:extLst>
    </dgm:pt>
    <dgm:pt modelId="{DCCCBF91-37E0-44E7-9C46-45B0EEC788D0}" type="pres">
      <dgm:prSet presAssocID="{F24BF6AF-2D28-441C-843A-F0D191C6C4BC}" presName="spaceRect" presStyleCnt="0"/>
      <dgm:spPr/>
    </dgm:pt>
    <dgm:pt modelId="{5ED971D9-483A-4F58-9818-E9BFB7B5DC31}" type="pres">
      <dgm:prSet presAssocID="{F24BF6AF-2D28-441C-843A-F0D191C6C4BC}" presName="parTx" presStyleLbl="revTx" presStyleIdx="2" presStyleCnt="4">
        <dgm:presLayoutVars>
          <dgm:chMax val="0"/>
          <dgm:chPref val="0"/>
        </dgm:presLayoutVars>
      </dgm:prSet>
      <dgm:spPr/>
    </dgm:pt>
    <dgm:pt modelId="{DEA9F349-8187-4019-9B6A-098B1D236FD6}" type="pres">
      <dgm:prSet presAssocID="{14C247AC-847B-41B8-9722-E2C15AE72C94}" presName="sibTrans" presStyleCnt="0"/>
      <dgm:spPr/>
    </dgm:pt>
    <dgm:pt modelId="{C9DABA38-A5CF-4C34-963D-45AA1F348C37}" type="pres">
      <dgm:prSet presAssocID="{C7D1BC59-8161-4C8B-BE66-96EDFB954F55}" presName="compNode" presStyleCnt="0"/>
      <dgm:spPr/>
    </dgm:pt>
    <dgm:pt modelId="{A2020F77-E736-46FB-8BD3-FEF861C30F79}" type="pres">
      <dgm:prSet presAssocID="{C7D1BC59-8161-4C8B-BE66-96EDFB954F55}" presName="bgRect" presStyleLbl="bgShp" presStyleIdx="3" presStyleCnt="4"/>
      <dgm:spPr/>
    </dgm:pt>
    <dgm:pt modelId="{07EEE77F-79D6-447C-9EA9-B52C67B70D53}" type="pres">
      <dgm:prSet presAssocID="{C7D1BC59-8161-4C8B-BE66-96EDFB954F5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frique avec un remplissage uni"/>
        </a:ext>
      </dgm:extLst>
    </dgm:pt>
    <dgm:pt modelId="{D8F3400A-62D3-4F05-A662-9426815EA504}" type="pres">
      <dgm:prSet presAssocID="{C7D1BC59-8161-4C8B-BE66-96EDFB954F55}" presName="spaceRect" presStyleCnt="0"/>
      <dgm:spPr/>
    </dgm:pt>
    <dgm:pt modelId="{917C54E9-1189-495A-8980-1F8755AB7833}" type="pres">
      <dgm:prSet presAssocID="{C7D1BC59-8161-4C8B-BE66-96EDFB954F55}" presName="parTx" presStyleLbl="revTx" presStyleIdx="3" presStyleCnt="4">
        <dgm:presLayoutVars>
          <dgm:chMax val="0"/>
          <dgm:chPref val="0"/>
        </dgm:presLayoutVars>
      </dgm:prSet>
      <dgm:spPr/>
    </dgm:pt>
  </dgm:ptLst>
  <dgm:cxnLst>
    <dgm:cxn modelId="{1C3EA203-E2DA-414F-B966-6DA1B4ADBF93}" srcId="{801BA2A7-E6AE-42C1-A21C-9F0C675E51CE}" destId="{23396688-FCAD-4683-BB77-287DD5D7B88B}" srcOrd="0" destOrd="0" parTransId="{D4DD4DD9-C801-4AAB-AAAD-11A0C3D29D8F}" sibTransId="{47C6AFE5-C649-43BF-94B1-A5AD2BAD6E02}"/>
    <dgm:cxn modelId="{2F16C731-86F0-4629-ACF7-18EC1E8F89E8}" type="presOf" srcId="{801BA2A7-E6AE-42C1-A21C-9F0C675E51CE}" destId="{4C6D0508-5D10-4AF2-B14C-F58A55CF0EE7}" srcOrd="0" destOrd="0" presId="urn:microsoft.com/office/officeart/2018/2/layout/IconVerticalSolidList"/>
    <dgm:cxn modelId="{8F9E566C-17D5-4E83-BEE0-6A2C580B2D75}" srcId="{801BA2A7-E6AE-42C1-A21C-9F0C675E51CE}" destId="{5D0EBEC1-6415-4F63-9111-848E0521818A}" srcOrd="1" destOrd="0" parTransId="{C24172FE-EF70-4FF9-A3CC-A5247DB3E001}" sibTransId="{88402A7C-A0EC-48AE-9FBF-A2548A61F02A}"/>
    <dgm:cxn modelId="{58E71650-56DA-4633-BBD8-276AC4CE0925}" type="presOf" srcId="{F24BF6AF-2D28-441C-843A-F0D191C6C4BC}" destId="{5ED971D9-483A-4F58-9818-E9BFB7B5DC31}" srcOrd="0" destOrd="0" presId="urn:microsoft.com/office/officeart/2018/2/layout/IconVerticalSolidList"/>
    <dgm:cxn modelId="{80F92D70-170C-4E69-BB23-2A739A810CF6}" srcId="{801BA2A7-E6AE-42C1-A21C-9F0C675E51CE}" destId="{F24BF6AF-2D28-441C-843A-F0D191C6C4BC}" srcOrd="2" destOrd="0" parTransId="{10DED08C-C5CE-418E-8F6C-6674977B7C6C}" sibTransId="{14C247AC-847B-41B8-9722-E2C15AE72C94}"/>
    <dgm:cxn modelId="{78792D81-3542-448D-B018-07C475F56DE1}" type="presOf" srcId="{5D0EBEC1-6415-4F63-9111-848E0521818A}" destId="{4B239AC9-FB91-409C-81EC-22FB06D0CE49}" srcOrd="0" destOrd="0" presId="urn:microsoft.com/office/officeart/2018/2/layout/IconVerticalSolidList"/>
    <dgm:cxn modelId="{D4B34488-91C8-4BD9-9A03-0A8B3C86CF69}" type="presOf" srcId="{C7D1BC59-8161-4C8B-BE66-96EDFB954F55}" destId="{917C54E9-1189-495A-8980-1F8755AB7833}" srcOrd="0" destOrd="0" presId="urn:microsoft.com/office/officeart/2018/2/layout/IconVerticalSolidList"/>
    <dgm:cxn modelId="{5D9F8999-A962-40AF-92FB-D03D7DC69F8C}" srcId="{801BA2A7-E6AE-42C1-A21C-9F0C675E51CE}" destId="{C7D1BC59-8161-4C8B-BE66-96EDFB954F55}" srcOrd="3" destOrd="0" parTransId="{4EA5DC23-03A3-4C18-BC7E-E5560145D814}" sibTransId="{82890B91-66E4-44E0-A437-3ED30D3B6969}"/>
    <dgm:cxn modelId="{6EFD68C8-6925-4417-95C1-5DBCDE601AB3}" type="presOf" srcId="{23396688-FCAD-4683-BB77-287DD5D7B88B}" destId="{93AF01E9-7C75-43D3-9F56-981828E6E71B}" srcOrd="0" destOrd="0" presId="urn:microsoft.com/office/officeart/2018/2/layout/IconVerticalSolidList"/>
    <dgm:cxn modelId="{D4CBFCA0-1BCB-4414-97A6-8C901E37B6EA}" type="presParOf" srcId="{4C6D0508-5D10-4AF2-B14C-F58A55CF0EE7}" destId="{1A8D1023-CCFB-4531-B7FC-274812BE5579}" srcOrd="0" destOrd="0" presId="urn:microsoft.com/office/officeart/2018/2/layout/IconVerticalSolidList"/>
    <dgm:cxn modelId="{A6DA092B-D743-4B62-BFA2-234B49D29BEC}" type="presParOf" srcId="{1A8D1023-CCFB-4531-B7FC-274812BE5579}" destId="{47A98415-1841-4BCA-9352-8BBEAD9D370F}" srcOrd="0" destOrd="0" presId="urn:microsoft.com/office/officeart/2018/2/layout/IconVerticalSolidList"/>
    <dgm:cxn modelId="{C305D170-D674-4196-8E90-1F0F384557B5}" type="presParOf" srcId="{1A8D1023-CCFB-4531-B7FC-274812BE5579}" destId="{C8F57DAB-DCF6-4101-A556-99701C7625EF}" srcOrd="1" destOrd="0" presId="urn:microsoft.com/office/officeart/2018/2/layout/IconVerticalSolidList"/>
    <dgm:cxn modelId="{627ADB90-ED43-4A07-B85A-15F2D26D8286}" type="presParOf" srcId="{1A8D1023-CCFB-4531-B7FC-274812BE5579}" destId="{DFD20DAB-AB12-4932-980D-DEE7B475D76B}" srcOrd="2" destOrd="0" presId="urn:microsoft.com/office/officeart/2018/2/layout/IconVerticalSolidList"/>
    <dgm:cxn modelId="{9CC33E10-3FAF-40E9-9336-E7E890D54994}" type="presParOf" srcId="{1A8D1023-CCFB-4531-B7FC-274812BE5579}" destId="{93AF01E9-7C75-43D3-9F56-981828E6E71B}" srcOrd="3" destOrd="0" presId="urn:microsoft.com/office/officeart/2018/2/layout/IconVerticalSolidList"/>
    <dgm:cxn modelId="{AF84CDBA-7DF4-4287-9CC6-ECA4A79EFD35}" type="presParOf" srcId="{4C6D0508-5D10-4AF2-B14C-F58A55CF0EE7}" destId="{FEA6A4E3-03A0-4413-9BD5-BD76D0DA59B1}" srcOrd="1" destOrd="0" presId="urn:microsoft.com/office/officeart/2018/2/layout/IconVerticalSolidList"/>
    <dgm:cxn modelId="{D12DFBF2-DC4B-40B9-82E3-66C43F1A82BC}" type="presParOf" srcId="{4C6D0508-5D10-4AF2-B14C-F58A55CF0EE7}" destId="{A38761DA-8D7A-4271-8CD7-EF3732561BF5}" srcOrd="2" destOrd="0" presId="urn:microsoft.com/office/officeart/2018/2/layout/IconVerticalSolidList"/>
    <dgm:cxn modelId="{315A813A-4CCF-40AD-A39B-85D7B1E95B79}" type="presParOf" srcId="{A38761DA-8D7A-4271-8CD7-EF3732561BF5}" destId="{D8B57424-115E-435C-A7DC-F61947C79845}" srcOrd="0" destOrd="0" presId="urn:microsoft.com/office/officeart/2018/2/layout/IconVerticalSolidList"/>
    <dgm:cxn modelId="{8B24C710-2498-4AE9-A79C-78154817620D}" type="presParOf" srcId="{A38761DA-8D7A-4271-8CD7-EF3732561BF5}" destId="{FBC07871-6932-4310-ACEF-A6740ED06BAD}" srcOrd="1" destOrd="0" presId="urn:microsoft.com/office/officeart/2018/2/layout/IconVerticalSolidList"/>
    <dgm:cxn modelId="{729B411F-8BE4-4540-BF7C-BAF30DD7300D}" type="presParOf" srcId="{A38761DA-8D7A-4271-8CD7-EF3732561BF5}" destId="{A5F7EA3F-C1B6-42CD-BBF9-BEB055314143}" srcOrd="2" destOrd="0" presId="urn:microsoft.com/office/officeart/2018/2/layout/IconVerticalSolidList"/>
    <dgm:cxn modelId="{DF79F60E-CF7C-456E-8CA1-E04532D12E3E}" type="presParOf" srcId="{A38761DA-8D7A-4271-8CD7-EF3732561BF5}" destId="{4B239AC9-FB91-409C-81EC-22FB06D0CE49}" srcOrd="3" destOrd="0" presId="urn:microsoft.com/office/officeart/2018/2/layout/IconVerticalSolidList"/>
    <dgm:cxn modelId="{F6F15FC3-B297-4C11-B4D8-95498082B2A6}" type="presParOf" srcId="{4C6D0508-5D10-4AF2-B14C-F58A55CF0EE7}" destId="{64F1D203-7E33-4413-9D86-4F104CFB5139}" srcOrd="3" destOrd="0" presId="urn:microsoft.com/office/officeart/2018/2/layout/IconVerticalSolidList"/>
    <dgm:cxn modelId="{0AB972B0-14E3-4D52-B271-913E0F90034D}" type="presParOf" srcId="{4C6D0508-5D10-4AF2-B14C-F58A55CF0EE7}" destId="{B65F4F1A-F4D9-4C70-8AE7-72E2C74E4571}" srcOrd="4" destOrd="0" presId="urn:microsoft.com/office/officeart/2018/2/layout/IconVerticalSolidList"/>
    <dgm:cxn modelId="{B22FA2F2-CDE3-4DD3-92C3-E665B1B7E1CB}" type="presParOf" srcId="{B65F4F1A-F4D9-4C70-8AE7-72E2C74E4571}" destId="{A768C496-C706-4313-837C-C9B79327F4ED}" srcOrd="0" destOrd="0" presId="urn:microsoft.com/office/officeart/2018/2/layout/IconVerticalSolidList"/>
    <dgm:cxn modelId="{9DD7C460-E81C-4B70-81F5-49E47852133B}" type="presParOf" srcId="{B65F4F1A-F4D9-4C70-8AE7-72E2C74E4571}" destId="{CBC742FF-44C3-448A-9C8F-5270A3A58E8C}" srcOrd="1" destOrd="0" presId="urn:microsoft.com/office/officeart/2018/2/layout/IconVerticalSolidList"/>
    <dgm:cxn modelId="{109D8A81-4E87-4655-AD11-6993A0176D4B}" type="presParOf" srcId="{B65F4F1A-F4D9-4C70-8AE7-72E2C74E4571}" destId="{DCCCBF91-37E0-44E7-9C46-45B0EEC788D0}" srcOrd="2" destOrd="0" presId="urn:microsoft.com/office/officeart/2018/2/layout/IconVerticalSolidList"/>
    <dgm:cxn modelId="{16AB4295-B450-4F80-9623-B46A8ACE964C}" type="presParOf" srcId="{B65F4F1A-F4D9-4C70-8AE7-72E2C74E4571}" destId="{5ED971D9-483A-4F58-9818-E9BFB7B5DC31}" srcOrd="3" destOrd="0" presId="urn:microsoft.com/office/officeart/2018/2/layout/IconVerticalSolidList"/>
    <dgm:cxn modelId="{DC0BA9D9-BF35-41B9-B716-F80100FB9E1D}" type="presParOf" srcId="{4C6D0508-5D10-4AF2-B14C-F58A55CF0EE7}" destId="{DEA9F349-8187-4019-9B6A-098B1D236FD6}" srcOrd="5" destOrd="0" presId="urn:microsoft.com/office/officeart/2018/2/layout/IconVerticalSolidList"/>
    <dgm:cxn modelId="{A4BD631E-9210-4FF7-9B08-3C92CE1EFEAD}" type="presParOf" srcId="{4C6D0508-5D10-4AF2-B14C-F58A55CF0EE7}" destId="{C9DABA38-A5CF-4C34-963D-45AA1F348C37}" srcOrd="6" destOrd="0" presId="urn:microsoft.com/office/officeart/2018/2/layout/IconVerticalSolidList"/>
    <dgm:cxn modelId="{6DF0F6E1-8B5B-4EB0-B96A-BE574BA7E805}" type="presParOf" srcId="{C9DABA38-A5CF-4C34-963D-45AA1F348C37}" destId="{A2020F77-E736-46FB-8BD3-FEF861C30F79}" srcOrd="0" destOrd="0" presId="urn:microsoft.com/office/officeart/2018/2/layout/IconVerticalSolidList"/>
    <dgm:cxn modelId="{D23225ED-662A-4102-8FD6-11DF6F18DE87}" type="presParOf" srcId="{C9DABA38-A5CF-4C34-963D-45AA1F348C37}" destId="{07EEE77F-79D6-447C-9EA9-B52C67B70D53}" srcOrd="1" destOrd="0" presId="urn:microsoft.com/office/officeart/2018/2/layout/IconVerticalSolidList"/>
    <dgm:cxn modelId="{3B7F6A15-5775-4498-82EE-D8077E6A5803}" type="presParOf" srcId="{C9DABA38-A5CF-4C34-963D-45AA1F348C37}" destId="{D8F3400A-62D3-4F05-A662-9426815EA504}" srcOrd="2" destOrd="0" presId="urn:microsoft.com/office/officeart/2018/2/layout/IconVerticalSolidList"/>
    <dgm:cxn modelId="{EAC26479-01A5-4A7E-8DA1-1C4C4B977CEA}" type="presParOf" srcId="{C9DABA38-A5CF-4C34-963D-45AA1F348C37}" destId="{917C54E9-1189-495A-8980-1F8755AB78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B1BE93-7D74-4A67-9EF7-2195B9874E70}" type="doc">
      <dgm:prSet loTypeId="urn:microsoft.com/office/officeart/2005/8/layout/hProcess9" loCatId="process" qsTypeId="urn:microsoft.com/office/officeart/2005/8/quickstyle/simple1" qsCatId="simple" csTypeId="urn:microsoft.com/office/officeart/2005/8/colors/accent1_2" csCatId="accent1" phldr="1"/>
      <dgm:spPr/>
    </dgm:pt>
    <dgm:pt modelId="{2212DED6-A00B-405C-9CAA-4E63EC3C757A}">
      <dgm:prSet phldrT="[Text]"/>
      <dgm:spPr/>
      <dgm:t>
        <a:bodyPr/>
        <a:lstStyle/>
        <a:p>
          <a:r>
            <a:rPr lang="en-US"/>
            <a:t>Scoping NIE and climate crisis</a:t>
          </a:r>
        </a:p>
      </dgm:t>
    </dgm:pt>
    <dgm:pt modelId="{736470B4-5A5F-4232-BB41-1019321C9776}" type="parTrans" cxnId="{B07407AA-0A73-4B73-9985-BF73679B090A}">
      <dgm:prSet/>
      <dgm:spPr/>
      <dgm:t>
        <a:bodyPr/>
        <a:lstStyle/>
        <a:p>
          <a:endParaRPr lang="en-US"/>
        </a:p>
      </dgm:t>
    </dgm:pt>
    <dgm:pt modelId="{8A2FA20F-E2FC-4D63-8858-3BDB15D3275C}" type="sibTrans" cxnId="{B07407AA-0A73-4B73-9985-BF73679B090A}">
      <dgm:prSet/>
      <dgm:spPr/>
      <dgm:t>
        <a:bodyPr/>
        <a:lstStyle/>
        <a:p>
          <a:endParaRPr lang="en-US"/>
        </a:p>
      </dgm:t>
    </dgm:pt>
    <dgm:pt modelId="{1A8E0E8B-D19B-4086-A034-9A0F22B11CDF}">
      <dgm:prSet phldrT="[Text]"/>
      <dgm:spPr/>
      <dgm:t>
        <a:bodyPr/>
        <a:lstStyle/>
        <a:p>
          <a:r>
            <a:rPr lang="en-US"/>
            <a:t>Position paper</a:t>
          </a:r>
        </a:p>
        <a:p>
          <a:r>
            <a:rPr lang="en-US"/>
            <a:t>Case studies</a:t>
          </a:r>
        </a:p>
        <a:p>
          <a:r>
            <a:rPr lang="en-US"/>
            <a:t>Communication materials</a:t>
          </a:r>
        </a:p>
      </dgm:t>
    </dgm:pt>
    <dgm:pt modelId="{0F628141-5A92-4B5C-8391-A457A04162AA}" type="parTrans" cxnId="{E5F2AB77-D930-43A3-8E16-245B97AA9706}">
      <dgm:prSet/>
      <dgm:spPr/>
      <dgm:t>
        <a:bodyPr/>
        <a:lstStyle/>
        <a:p>
          <a:endParaRPr lang="en-US"/>
        </a:p>
      </dgm:t>
    </dgm:pt>
    <dgm:pt modelId="{9D5FE054-BC2E-458F-B932-4144775E60FD}" type="sibTrans" cxnId="{E5F2AB77-D930-43A3-8E16-245B97AA9706}">
      <dgm:prSet/>
      <dgm:spPr/>
      <dgm:t>
        <a:bodyPr/>
        <a:lstStyle/>
        <a:p>
          <a:endParaRPr lang="en-US"/>
        </a:p>
      </dgm:t>
    </dgm:pt>
    <dgm:pt modelId="{4EEA5C71-359D-4753-898A-01913D5FAABD}">
      <dgm:prSet phldrT="[Text]"/>
      <dgm:spPr/>
      <dgm:t>
        <a:bodyPr/>
        <a:lstStyle/>
        <a:p>
          <a:r>
            <a:rPr lang="en-US"/>
            <a:t>Amplified conversation</a:t>
          </a:r>
        </a:p>
        <a:p>
          <a:r>
            <a:rPr lang="en-US"/>
            <a:t>Prioritized action</a:t>
          </a:r>
        </a:p>
        <a:p>
          <a:r>
            <a:rPr lang="en-US"/>
            <a:t>Improved positioning, legitimacy and resourcing</a:t>
          </a:r>
        </a:p>
      </dgm:t>
    </dgm:pt>
    <dgm:pt modelId="{B5FF426D-41A3-48BD-8FC5-CBAD1727E177}" type="parTrans" cxnId="{C9B17808-B5AD-4F60-9483-F58010CBD505}">
      <dgm:prSet/>
      <dgm:spPr/>
      <dgm:t>
        <a:bodyPr/>
        <a:lstStyle/>
        <a:p>
          <a:endParaRPr lang="en-US"/>
        </a:p>
      </dgm:t>
    </dgm:pt>
    <dgm:pt modelId="{C4672C49-5050-4864-86D2-3489EF9881B9}" type="sibTrans" cxnId="{C9B17808-B5AD-4F60-9483-F58010CBD505}">
      <dgm:prSet/>
      <dgm:spPr/>
      <dgm:t>
        <a:bodyPr/>
        <a:lstStyle/>
        <a:p>
          <a:endParaRPr lang="en-US"/>
        </a:p>
      </dgm:t>
    </dgm:pt>
    <dgm:pt modelId="{3B23363E-1D31-45FA-9A43-E53B8A599AC7}" type="pres">
      <dgm:prSet presAssocID="{C8B1BE93-7D74-4A67-9EF7-2195B9874E70}" presName="CompostProcess" presStyleCnt="0">
        <dgm:presLayoutVars>
          <dgm:dir/>
          <dgm:resizeHandles val="exact"/>
        </dgm:presLayoutVars>
      </dgm:prSet>
      <dgm:spPr/>
    </dgm:pt>
    <dgm:pt modelId="{1C0DD077-E4F6-4C7F-BB69-6AE71ABF7180}" type="pres">
      <dgm:prSet presAssocID="{C8B1BE93-7D74-4A67-9EF7-2195B9874E70}" presName="arrow" presStyleLbl="bgShp" presStyleIdx="0" presStyleCnt="1" custLinFactNeighborX="-40" custLinFactNeighborY="-792"/>
      <dgm:spPr/>
    </dgm:pt>
    <dgm:pt modelId="{42F029A9-6605-434B-8659-01932D1A3D41}" type="pres">
      <dgm:prSet presAssocID="{C8B1BE93-7D74-4A67-9EF7-2195B9874E70}" presName="linearProcess" presStyleCnt="0"/>
      <dgm:spPr/>
    </dgm:pt>
    <dgm:pt modelId="{D255B801-D55F-4D6E-BC1D-3FC3558D13E9}" type="pres">
      <dgm:prSet presAssocID="{2212DED6-A00B-405C-9CAA-4E63EC3C757A}" presName="textNode" presStyleLbl="node1" presStyleIdx="0" presStyleCnt="3" custLinFactNeighborX="-34714" custLinFactNeighborY="4942">
        <dgm:presLayoutVars>
          <dgm:bulletEnabled val="1"/>
        </dgm:presLayoutVars>
      </dgm:prSet>
      <dgm:spPr/>
    </dgm:pt>
    <dgm:pt modelId="{515C316C-9068-47E1-883A-3FA47C6746B9}" type="pres">
      <dgm:prSet presAssocID="{8A2FA20F-E2FC-4D63-8858-3BDB15D3275C}" presName="sibTrans" presStyleCnt="0"/>
      <dgm:spPr/>
    </dgm:pt>
    <dgm:pt modelId="{E5602421-DF2E-4259-BFEB-2DC9C022ABDA}" type="pres">
      <dgm:prSet presAssocID="{1A8E0E8B-D19B-4086-A034-9A0F22B11CDF}" presName="textNode" presStyleLbl="node1" presStyleIdx="1" presStyleCnt="3">
        <dgm:presLayoutVars>
          <dgm:bulletEnabled val="1"/>
        </dgm:presLayoutVars>
      </dgm:prSet>
      <dgm:spPr/>
    </dgm:pt>
    <dgm:pt modelId="{E7F612E6-6632-4108-9325-B8D2AB05EDB4}" type="pres">
      <dgm:prSet presAssocID="{9D5FE054-BC2E-458F-B932-4144775E60FD}" presName="sibTrans" presStyleCnt="0"/>
      <dgm:spPr/>
    </dgm:pt>
    <dgm:pt modelId="{D2FAF9CF-6B80-4EB2-BC50-46BC1C726109}" type="pres">
      <dgm:prSet presAssocID="{4EEA5C71-359D-4753-898A-01913D5FAABD}" presName="textNode" presStyleLbl="node1" presStyleIdx="2" presStyleCnt="3">
        <dgm:presLayoutVars>
          <dgm:bulletEnabled val="1"/>
        </dgm:presLayoutVars>
      </dgm:prSet>
      <dgm:spPr/>
    </dgm:pt>
  </dgm:ptLst>
  <dgm:cxnLst>
    <dgm:cxn modelId="{C9B17808-B5AD-4F60-9483-F58010CBD505}" srcId="{C8B1BE93-7D74-4A67-9EF7-2195B9874E70}" destId="{4EEA5C71-359D-4753-898A-01913D5FAABD}" srcOrd="2" destOrd="0" parTransId="{B5FF426D-41A3-48BD-8FC5-CBAD1727E177}" sibTransId="{C4672C49-5050-4864-86D2-3489EF9881B9}"/>
    <dgm:cxn modelId="{D4DA8220-626E-4B29-9B04-9A2C5093144E}" type="presOf" srcId="{4EEA5C71-359D-4753-898A-01913D5FAABD}" destId="{D2FAF9CF-6B80-4EB2-BC50-46BC1C726109}" srcOrd="0" destOrd="0" presId="urn:microsoft.com/office/officeart/2005/8/layout/hProcess9"/>
    <dgm:cxn modelId="{E5F2AB77-D930-43A3-8E16-245B97AA9706}" srcId="{C8B1BE93-7D74-4A67-9EF7-2195B9874E70}" destId="{1A8E0E8B-D19B-4086-A034-9A0F22B11CDF}" srcOrd="1" destOrd="0" parTransId="{0F628141-5A92-4B5C-8391-A457A04162AA}" sibTransId="{9D5FE054-BC2E-458F-B932-4144775E60FD}"/>
    <dgm:cxn modelId="{EFC00E82-8677-4C88-8711-D68A196650CD}" type="presOf" srcId="{2212DED6-A00B-405C-9CAA-4E63EC3C757A}" destId="{D255B801-D55F-4D6E-BC1D-3FC3558D13E9}" srcOrd="0" destOrd="0" presId="urn:microsoft.com/office/officeart/2005/8/layout/hProcess9"/>
    <dgm:cxn modelId="{B07407AA-0A73-4B73-9985-BF73679B090A}" srcId="{C8B1BE93-7D74-4A67-9EF7-2195B9874E70}" destId="{2212DED6-A00B-405C-9CAA-4E63EC3C757A}" srcOrd="0" destOrd="0" parTransId="{736470B4-5A5F-4232-BB41-1019321C9776}" sibTransId="{8A2FA20F-E2FC-4D63-8858-3BDB15D3275C}"/>
    <dgm:cxn modelId="{5C7BD8B7-8C65-436D-9A4C-6F80FEE7315D}" type="presOf" srcId="{1A8E0E8B-D19B-4086-A034-9A0F22B11CDF}" destId="{E5602421-DF2E-4259-BFEB-2DC9C022ABDA}" srcOrd="0" destOrd="0" presId="urn:microsoft.com/office/officeart/2005/8/layout/hProcess9"/>
    <dgm:cxn modelId="{D2FE42FE-82C4-4E1E-AC50-9C36EEFDB7D8}" type="presOf" srcId="{C8B1BE93-7D74-4A67-9EF7-2195B9874E70}" destId="{3B23363E-1D31-45FA-9A43-E53B8A599AC7}" srcOrd="0" destOrd="0" presId="urn:microsoft.com/office/officeart/2005/8/layout/hProcess9"/>
    <dgm:cxn modelId="{5674E905-D7DC-46DD-87F9-44BFC98DD07A}" type="presParOf" srcId="{3B23363E-1D31-45FA-9A43-E53B8A599AC7}" destId="{1C0DD077-E4F6-4C7F-BB69-6AE71ABF7180}" srcOrd="0" destOrd="0" presId="urn:microsoft.com/office/officeart/2005/8/layout/hProcess9"/>
    <dgm:cxn modelId="{30F47BD6-02B9-47F5-9F89-62C141EE74E5}" type="presParOf" srcId="{3B23363E-1D31-45FA-9A43-E53B8A599AC7}" destId="{42F029A9-6605-434B-8659-01932D1A3D41}" srcOrd="1" destOrd="0" presId="urn:microsoft.com/office/officeart/2005/8/layout/hProcess9"/>
    <dgm:cxn modelId="{D60FDEFE-A502-4050-88DF-0657FCCB2033}" type="presParOf" srcId="{42F029A9-6605-434B-8659-01932D1A3D41}" destId="{D255B801-D55F-4D6E-BC1D-3FC3558D13E9}" srcOrd="0" destOrd="0" presId="urn:microsoft.com/office/officeart/2005/8/layout/hProcess9"/>
    <dgm:cxn modelId="{9F58C94D-3EFC-41F3-B03A-83C82221F9F1}" type="presParOf" srcId="{42F029A9-6605-434B-8659-01932D1A3D41}" destId="{515C316C-9068-47E1-883A-3FA47C6746B9}" srcOrd="1" destOrd="0" presId="urn:microsoft.com/office/officeart/2005/8/layout/hProcess9"/>
    <dgm:cxn modelId="{1D376D3B-4EF2-4A6E-8459-657CD2BB64E2}" type="presParOf" srcId="{42F029A9-6605-434B-8659-01932D1A3D41}" destId="{E5602421-DF2E-4259-BFEB-2DC9C022ABDA}" srcOrd="2" destOrd="0" presId="urn:microsoft.com/office/officeart/2005/8/layout/hProcess9"/>
    <dgm:cxn modelId="{905464B4-721E-4C78-9AA9-71A994335276}" type="presParOf" srcId="{42F029A9-6605-434B-8659-01932D1A3D41}" destId="{E7F612E6-6632-4108-9325-B8D2AB05EDB4}" srcOrd="3" destOrd="0" presId="urn:microsoft.com/office/officeart/2005/8/layout/hProcess9"/>
    <dgm:cxn modelId="{983EE97E-C232-45C4-B5C7-4FA51B8FCA3B}" type="presParOf" srcId="{42F029A9-6605-434B-8659-01932D1A3D41}" destId="{D2FAF9CF-6B80-4EB2-BC50-46BC1C72610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E7B17F-654F-476C-ABDB-B8224EC5D77B}" type="doc">
      <dgm:prSet loTypeId="urn:microsoft.com/office/officeart/2005/8/layout/vList2" loCatId="list" qsTypeId="urn:microsoft.com/office/officeart/2005/8/quickstyle/simple2" qsCatId="simple" csTypeId="urn:microsoft.com/office/officeart/2005/8/colors/accent3_4" csCatId="accent3" phldr="1"/>
      <dgm:spPr/>
      <dgm:t>
        <a:bodyPr/>
        <a:lstStyle/>
        <a:p>
          <a:endParaRPr lang="en-GB"/>
        </a:p>
      </dgm:t>
    </dgm:pt>
    <dgm:pt modelId="{73046A78-7D1F-458A-A8A0-6368FDADBAA5}">
      <dgm:prSet/>
      <dgm:spPr/>
      <dgm:t>
        <a:bodyPr/>
        <a:lstStyle/>
        <a:p>
          <a:r>
            <a:rPr lang="en-GB">
              <a:solidFill>
                <a:schemeClr val="tx1"/>
              </a:solidFill>
            </a:rPr>
            <a:t>Weekly EQ response Dashboard</a:t>
          </a:r>
        </a:p>
      </dgm:t>
    </dgm:pt>
    <dgm:pt modelId="{0C7B0B62-E3D1-41EA-A908-42F84975DBDE}" type="parTrans" cxnId="{D62C9463-9811-41A6-A2BB-F413094612AC}">
      <dgm:prSet/>
      <dgm:spPr/>
      <dgm:t>
        <a:bodyPr/>
        <a:lstStyle/>
        <a:p>
          <a:endParaRPr lang="en-GB">
            <a:solidFill>
              <a:schemeClr val="tx1"/>
            </a:solidFill>
          </a:endParaRPr>
        </a:p>
      </dgm:t>
    </dgm:pt>
    <dgm:pt modelId="{B4847268-E956-4236-85CD-6D5EADC23C82}" type="sibTrans" cxnId="{D62C9463-9811-41A6-A2BB-F413094612AC}">
      <dgm:prSet/>
      <dgm:spPr/>
      <dgm:t>
        <a:bodyPr/>
        <a:lstStyle/>
        <a:p>
          <a:endParaRPr lang="en-GB">
            <a:solidFill>
              <a:schemeClr val="tx1"/>
            </a:solidFill>
          </a:endParaRPr>
        </a:p>
      </dgm:t>
    </dgm:pt>
    <dgm:pt modelId="{2BC2CB1F-788C-4F8D-B1F1-C911DB981FBC}">
      <dgm:prSet/>
      <dgm:spPr/>
      <dgm:t>
        <a:bodyPr/>
        <a:lstStyle/>
        <a:p>
          <a:r>
            <a:rPr lang="en-GB">
              <a:solidFill>
                <a:schemeClr val="tx1"/>
              </a:solidFill>
            </a:rPr>
            <a:t>Online Service map (internal)</a:t>
          </a:r>
        </a:p>
      </dgm:t>
    </dgm:pt>
    <dgm:pt modelId="{21C22A0C-4B7B-4276-8370-D4E8C8935ED9}" type="parTrans" cxnId="{0D781B03-9DA4-4ECD-B8C8-F6C1BD059F3A}">
      <dgm:prSet/>
      <dgm:spPr/>
      <dgm:t>
        <a:bodyPr/>
        <a:lstStyle/>
        <a:p>
          <a:endParaRPr lang="en-GB">
            <a:solidFill>
              <a:schemeClr val="tx1"/>
            </a:solidFill>
          </a:endParaRPr>
        </a:p>
      </dgm:t>
    </dgm:pt>
    <dgm:pt modelId="{4331C87C-20FD-43A2-B1E7-4C30D4024C90}" type="sibTrans" cxnId="{0D781B03-9DA4-4ECD-B8C8-F6C1BD059F3A}">
      <dgm:prSet/>
      <dgm:spPr/>
      <dgm:t>
        <a:bodyPr/>
        <a:lstStyle/>
        <a:p>
          <a:endParaRPr lang="en-GB">
            <a:solidFill>
              <a:schemeClr val="tx1"/>
            </a:solidFill>
          </a:endParaRPr>
        </a:p>
      </dgm:t>
    </dgm:pt>
    <dgm:pt modelId="{295FED27-9BDC-43C6-8105-9568754FB750}">
      <dgm:prSet/>
      <dgm:spPr/>
      <dgm:t>
        <a:bodyPr/>
        <a:lstStyle/>
        <a:p>
          <a:r>
            <a:rPr lang="en-GB">
              <a:solidFill>
                <a:schemeClr val="tx1"/>
              </a:solidFill>
            </a:rPr>
            <a:t>EQ Response Plan</a:t>
          </a:r>
        </a:p>
      </dgm:t>
    </dgm:pt>
    <dgm:pt modelId="{C2C7569C-F40F-413A-A247-7B3CF13E470B}" type="parTrans" cxnId="{876DF28D-8DAF-4BB2-A0E5-1E4B13ABB7ED}">
      <dgm:prSet/>
      <dgm:spPr/>
      <dgm:t>
        <a:bodyPr/>
        <a:lstStyle/>
        <a:p>
          <a:endParaRPr lang="en-GB">
            <a:solidFill>
              <a:schemeClr val="tx1"/>
            </a:solidFill>
          </a:endParaRPr>
        </a:p>
      </dgm:t>
    </dgm:pt>
    <dgm:pt modelId="{1CA06B63-0F65-4AEF-8BE9-3E9E4A58FDFA}" type="sibTrans" cxnId="{876DF28D-8DAF-4BB2-A0E5-1E4B13ABB7ED}">
      <dgm:prSet/>
      <dgm:spPr/>
      <dgm:t>
        <a:bodyPr/>
        <a:lstStyle/>
        <a:p>
          <a:endParaRPr lang="en-GB">
            <a:solidFill>
              <a:schemeClr val="tx1"/>
            </a:solidFill>
          </a:endParaRPr>
        </a:p>
      </dgm:t>
    </dgm:pt>
    <dgm:pt modelId="{D992DA90-4DBC-45D5-8820-85EAC78CBD62}">
      <dgm:prSet/>
      <dgm:spPr/>
      <dgm:t>
        <a:bodyPr/>
        <a:lstStyle/>
        <a:p>
          <a:r>
            <a:rPr lang="en-GB">
              <a:solidFill>
                <a:schemeClr val="tx1"/>
              </a:solidFill>
            </a:rPr>
            <a:t>Bulletin </a:t>
          </a:r>
        </a:p>
      </dgm:t>
    </dgm:pt>
    <dgm:pt modelId="{A53FB758-9567-467C-A103-7A864E6D696C}" type="parTrans" cxnId="{E5016181-BB5C-4373-BEBD-40D6249B6DF0}">
      <dgm:prSet/>
      <dgm:spPr/>
      <dgm:t>
        <a:bodyPr/>
        <a:lstStyle/>
        <a:p>
          <a:endParaRPr lang="en-GB">
            <a:solidFill>
              <a:schemeClr val="tx1"/>
            </a:solidFill>
          </a:endParaRPr>
        </a:p>
      </dgm:t>
    </dgm:pt>
    <dgm:pt modelId="{DE849F55-C2C4-42F0-B39B-31D54D820D94}" type="sibTrans" cxnId="{E5016181-BB5C-4373-BEBD-40D6249B6DF0}">
      <dgm:prSet/>
      <dgm:spPr/>
      <dgm:t>
        <a:bodyPr/>
        <a:lstStyle/>
        <a:p>
          <a:endParaRPr lang="en-GB">
            <a:solidFill>
              <a:schemeClr val="tx1"/>
            </a:solidFill>
          </a:endParaRPr>
        </a:p>
      </dgm:t>
    </dgm:pt>
    <dgm:pt modelId="{B678AF38-42C6-42B1-8542-9C1F0DFD3A64}">
      <dgm:prSet/>
      <dgm:spPr/>
      <dgm:t>
        <a:bodyPr/>
        <a:lstStyle/>
        <a:p>
          <a:r>
            <a:rPr lang="en-GB">
              <a:solidFill>
                <a:schemeClr val="tx1"/>
              </a:solidFill>
            </a:rPr>
            <a:t>MIYCN Joint statement (GNC)</a:t>
          </a:r>
        </a:p>
      </dgm:t>
    </dgm:pt>
    <dgm:pt modelId="{6A4F0352-620A-49D9-83AD-54DC2C21ECD2}" type="parTrans" cxnId="{9FAAA21C-8823-444E-89BA-FF7EB5A8FF3E}">
      <dgm:prSet/>
      <dgm:spPr/>
      <dgm:t>
        <a:bodyPr/>
        <a:lstStyle/>
        <a:p>
          <a:endParaRPr lang="en-GB">
            <a:solidFill>
              <a:schemeClr val="tx1"/>
            </a:solidFill>
          </a:endParaRPr>
        </a:p>
      </dgm:t>
    </dgm:pt>
    <dgm:pt modelId="{B909C14F-0914-47CA-BF30-21DCB4C62C92}" type="sibTrans" cxnId="{9FAAA21C-8823-444E-89BA-FF7EB5A8FF3E}">
      <dgm:prSet/>
      <dgm:spPr/>
      <dgm:t>
        <a:bodyPr/>
        <a:lstStyle/>
        <a:p>
          <a:endParaRPr lang="en-GB">
            <a:solidFill>
              <a:schemeClr val="tx1"/>
            </a:solidFill>
          </a:endParaRPr>
        </a:p>
      </dgm:t>
    </dgm:pt>
    <dgm:pt modelId="{E2F4D116-E1A8-4C99-9BDF-B1B1ADBF1538}">
      <dgm:prSet/>
      <dgm:spPr/>
      <dgm:t>
        <a:bodyPr/>
        <a:lstStyle/>
        <a:p>
          <a:r>
            <a:rPr lang="en-GB">
              <a:solidFill>
                <a:schemeClr val="tx1"/>
              </a:solidFill>
            </a:rPr>
            <a:t>Mother Baby Areas Guide (GNC)</a:t>
          </a:r>
        </a:p>
      </dgm:t>
    </dgm:pt>
    <dgm:pt modelId="{F2D25524-2543-4AF4-B51F-7431FB0B9961}" type="parTrans" cxnId="{A4647042-DB2D-4D3F-BD09-09B69DA81818}">
      <dgm:prSet/>
      <dgm:spPr/>
      <dgm:t>
        <a:bodyPr/>
        <a:lstStyle/>
        <a:p>
          <a:endParaRPr lang="en-GB">
            <a:solidFill>
              <a:schemeClr val="tx1"/>
            </a:solidFill>
          </a:endParaRPr>
        </a:p>
      </dgm:t>
    </dgm:pt>
    <dgm:pt modelId="{86C3B85E-7460-4352-B65B-7C783F271BCC}" type="sibTrans" cxnId="{A4647042-DB2D-4D3F-BD09-09B69DA81818}">
      <dgm:prSet/>
      <dgm:spPr/>
      <dgm:t>
        <a:bodyPr/>
        <a:lstStyle/>
        <a:p>
          <a:endParaRPr lang="en-GB">
            <a:solidFill>
              <a:schemeClr val="tx1"/>
            </a:solidFill>
          </a:endParaRPr>
        </a:p>
      </dgm:t>
    </dgm:pt>
    <dgm:pt modelId="{B244D2CD-E418-405A-9929-7409E0B1F726}">
      <dgm:prSet/>
      <dgm:spPr/>
      <dgm:t>
        <a:bodyPr/>
        <a:lstStyle/>
        <a:p>
          <a:r>
            <a:rPr lang="en-GB">
              <a:solidFill>
                <a:schemeClr val="tx1"/>
              </a:solidFill>
            </a:rPr>
            <a:t>Activate BMS monitoring and reporting tool</a:t>
          </a:r>
        </a:p>
      </dgm:t>
    </dgm:pt>
    <dgm:pt modelId="{19DDE042-0DDC-480B-A47C-0C8E1C191CAC}" type="parTrans" cxnId="{51B22BA9-149A-44B5-B8D8-EE56F5393128}">
      <dgm:prSet/>
      <dgm:spPr/>
      <dgm:t>
        <a:bodyPr/>
        <a:lstStyle/>
        <a:p>
          <a:endParaRPr lang="en-GB">
            <a:solidFill>
              <a:schemeClr val="tx1"/>
            </a:solidFill>
          </a:endParaRPr>
        </a:p>
      </dgm:t>
    </dgm:pt>
    <dgm:pt modelId="{520F0E7F-42F9-4C49-917F-8B3E529F4EC4}" type="sibTrans" cxnId="{51B22BA9-149A-44B5-B8D8-EE56F5393128}">
      <dgm:prSet/>
      <dgm:spPr/>
      <dgm:t>
        <a:bodyPr/>
        <a:lstStyle/>
        <a:p>
          <a:endParaRPr lang="en-GB">
            <a:solidFill>
              <a:schemeClr val="tx1"/>
            </a:solidFill>
          </a:endParaRPr>
        </a:p>
      </dgm:t>
    </dgm:pt>
    <dgm:pt modelId="{FDDA0E62-B61B-4FFA-B1B2-2FA05F58A9FC}">
      <dgm:prSet/>
      <dgm:spPr/>
      <dgm:t>
        <a:bodyPr/>
        <a:lstStyle/>
        <a:p>
          <a:r>
            <a:rPr lang="en-GB">
              <a:solidFill>
                <a:schemeClr val="tx1"/>
              </a:solidFill>
            </a:rPr>
            <a:t>SC Establishment Guide (Internal)</a:t>
          </a:r>
        </a:p>
      </dgm:t>
    </dgm:pt>
    <dgm:pt modelId="{33CC38C1-45A5-48AF-BABA-71151091D1E1}" type="parTrans" cxnId="{D7A472CC-9A0D-4433-BFA3-7322EBECDFF2}">
      <dgm:prSet/>
      <dgm:spPr/>
      <dgm:t>
        <a:bodyPr/>
        <a:lstStyle/>
        <a:p>
          <a:endParaRPr lang="en-GB">
            <a:solidFill>
              <a:schemeClr val="tx1"/>
            </a:solidFill>
          </a:endParaRPr>
        </a:p>
      </dgm:t>
    </dgm:pt>
    <dgm:pt modelId="{B25E23B3-219F-488D-8186-0F4963BB7F57}" type="sibTrans" cxnId="{D7A472CC-9A0D-4433-BFA3-7322EBECDFF2}">
      <dgm:prSet/>
      <dgm:spPr/>
      <dgm:t>
        <a:bodyPr/>
        <a:lstStyle/>
        <a:p>
          <a:endParaRPr lang="en-GB">
            <a:solidFill>
              <a:schemeClr val="tx1"/>
            </a:solidFill>
          </a:endParaRPr>
        </a:p>
      </dgm:t>
    </dgm:pt>
    <dgm:pt modelId="{281DDCCA-F5D3-4453-89E7-7A697F796903}">
      <dgm:prSet/>
      <dgm:spPr/>
      <dgm:t>
        <a:bodyPr/>
        <a:lstStyle/>
        <a:p>
          <a:r>
            <a:rPr lang="en-GB">
              <a:solidFill>
                <a:schemeClr val="tx1"/>
              </a:solidFill>
            </a:rPr>
            <a:t>Rapid Needs Assessment report at Reception </a:t>
          </a:r>
          <a:r>
            <a:rPr lang="en-GB" err="1">
              <a:solidFill>
                <a:schemeClr val="tx1"/>
              </a:solidFill>
            </a:rPr>
            <a:t>Centers</a:t>
          </a:r>
          <a:r>
            <a:rPr lang="en-GB">
              <a:solidFill>
                <a:schemeClr val="tx1"/>
              </a:solidFill>
            </a:rPr>
            <a:t> (RC)</a:t>
          </a:r>
        </a:p>
      </dgm:t>
    </dgm:pt>
    <dgm:pt modelId="{D93427E4-0C62-4447-AC29-DCE091A53B22}" type="parTrans" cxnId="{8C920EE7-51F1-4AD7-BCFD-0755C2BAD2F7}">
      <dgm:prSet/>
      <dgm:spPr/>
      <dgm:t>
        <a:bodyPr/>
        <a:lstStyle/>
        <a:p>
          <a:endParaRPr lang="en-GB">
            <a:solidFill>
              <a:schemeClr val="tx1"/>
            </a:solidFill>
          </a:endParaRPr>
        </a:p>
      </dgm:t>
    </dgm:pt>
    <dgm:pt modelId="{47207D06-399E-4798-B693-5BD957BF07E7}" type="sibTrans" cxnId="{8C920EE7-51F1-4AD7-BCFD-0755C2BAD2F7}">
      <dgm:prSet/>
      <dgm:spPr/>
      <dgm:t>
        <a:bodyPr/>
        <a:lstStyle/>
        <a:p>
          <a:endParaRPr lang="en-GB">
            <a:solidFill>
              <a:schemeClr val="tx1"/>
            </a:solidFill>
          </a:endParaRPr>
        </a:p>
      </dgm:t>
    </dgm:pt>
    <dgm:pt modelId="{DF29B748-818C-47EB-9E2F-C052F0442CEC}">
      <dgm:prSet/>
      <dgm:spPr/>
      <dgm:t>
        <a:bodyPr/>
        <a:lstStyle/>
        <a:p>
          <a:r>
            <a:rPr lang="en-US" cap="none" spc="0">
              <a:solidFill>
                <a:schemeClr val="tx1"/>
              </a:solidFill>
            </a:rPr>
            <a:t>Nutrition supplies instruction sheet (internal)</a:t>
          </a:r>
          <a:endParaRPr lang="en-GB">
            <a:solidFill>
              <a:schemeClr val="tx1"/>
            </a:solidFill>
          </a:endParaRPr>
        </a:p>
      </dgm:t>
    </dgm:pt>
    <dgm:pt modelId="{159ECE37-4B9F-4828-860B-6EAE1DEC7D3C}" type="parTrans" cxnId="{CA5DC9C9-0589-416C-BC7D-6F3607779AD8}">
      <dgm:prSet/>
      <dgm:spPr/>
      <dgm:t>
        <a:bodyPr/>
        <a:lstStyle/>
        <a:p>
          <a:endParaRPr lang="en-GB">
            <a:solidFill>
              <a:schemeClr val="tx1"/>
            </a:solidFill>
          </a:endParaRPr>
        </a:p>
      </dgm:t>
    </dgm:pt>
    <dgm:pt modelId="{09EAF286-7121-490A-B8C5-E9932793F581}" type="sibTrans" cxnId="{CA5DC9C9-0589-416C-BC7D-6F3607779AD8}">
      <dgm:prSet/>
      <dgm:spPr/>
      <dgm:t>
        <a:bodyPr/>
        <a:lstStyle/>
        <a:p>
          <a:endParaRPr lang="en-GB">
            <a:solidFill>
              <a:schemeClr val="tx1"/>
            </a:solidFill>
          </a:endParaRPr>
        </a:p>
      </dgm:t>
    </dgm:pt>
    <dgm:pt modelId="{53398B34-CDAB-487F-8118-42B3D944349F}">
      <dgm:prSet/>
      <dgm:spPr/>
      <dgm:t>
        <a:bodyPr/>
        <a:lstStyle/>
        <a:p>
          <a:r>
            <a:rPr lang="en-GB">
              <a:solidFill>
                <a:schemeClr val="tx1"/>
              </a:solidFill>
            </a:rPr>
            <a:t>Simplified Reporting tool for daily updates</a:t>
          </a:r>
        </a:p>
      </dgm:t>
    </dgm:pt>
    <dgm:pt modelId="{34DBD891-FD0F-4A71-80AE-BE8E08B74924}" type="parTrans" cxnId="{ED9A056B-1509-4146-A638-0DB33C0F84EE}">
      <dgm:prSet/>
      <dgm:spPr/>
      <dgm:t>
        <a:bodyPr/>
        <a:lstStyle/>
        <a:p>
          <a:endParaRPr lang="en-GB">
            <a:solidFill>
              <a:schemeClr val="tx1"/>
            </a:solidFill>
          </a:endParaRPr>
        </a:p>
      </dgm:t>
    </dgm:pt>
    <dgm:pt modelId="{41EE32A5-7DA1-445B-A2E0-CF07AC2E84C1}" type="sibTrans" cxnId="{ED9A056B-1509-4146-A638-0DB33C0F84EE}">
      <dgm:prSet/>
      <dgm:spPr/>
      <dgm:t>
        <a:bodyPr/>
        <a:lstStyle/>
        <a:p>
          <a:endParaRPr lang="en-GB">
            <a:solidFill>
              <a:schemeClr val="tx1"/>
            </a:solidFill>
          </a:endParaRPr>
        </a:p>
      </dgm:t>
    </dgm:pt>
    <dgm:pt modelId="{EB9BE41C-7EEE-455D-AAA9-B553B8F52221}">
      <dgm:prSet/>
      <dgm:spPr/>
      <dgm:t>
        <a:bodyPr/>
        <a:lstStyle/>
        <a:p>
          <a:r>
            <a:rPr lang="en-GB">
              <a:solidFill>
                <a:schemeClr val="tx1"/>
              </a:solidFill>
            </a:rPr>
            <a:t>Multi sectoral needs assessment (OCHA)</a:t>
          </a:r>
        </a:p>
      </dgm:t>
    </dgm:pt>
    <dgm:pt modelId="{0DD9C972-83FD-4212-85EC-45E288210239}" type="parTrans" cxnId="{53EA90FA-6F4D-429F-8135-C6188D98116A}">
      <dgm:prSet/>
      <dgm:spPr/>
      <dgm:t>
        <a:bodyPr/>
        <a:lstStyle/>
        <a:p>
          <a:endParaRPr lang="en-GB">
            <a:solidFill>
              <a:schemeClr val="tx1"/>
            </a:solidFill>
          </a:endParaRPr>
        </a:p>
      </dgm:t>
    </dgm:pt>
    <dgm:pt modelId="{02CEAABE-BE71-43A4-AD43-A81511A082DD}" type="sibTrans" cxnId="{53EA90FA-6F4D-429F-8135-C6188D98116A}">
      <dgm:prSet/>
      <dgm:spPr/>
      <dgm:t>
        <a:bodyPr/>
        <a:lstStyle/>
        <a:p>
          <a:endParaRPr lang="en-GB">
            <a:solidFill>
              <a:schemeClr val="tx1"/>
            </a:solidFill>
          </a:endParaRPr>
        </a:p>
      </dgm:t>
    </dgm:pt>
    <dgm:pt modelId="{30858147-A519-4A77-9B69-8306A4FB3861}" type="pres">
      <dgm:prSet presAssocID="{35E7B17F-654F-476C-ABDB-B8224EC5D77B}" presName="linear" presStyleCnt="0">
        <dgm:presLayoutVars>
          <dgm:animLvl val="lvl"/>
          <dgm:resizeHandles val="exact"/>
        </dgm:presLayoutVars>
      </dgm:prSet>
      <dgm:spPr/>
    </dgm:pt>
    <dgm:pt modelId="{87FC53FB-71B2-4F9E-80C1-49EFF5D33FE5}" type="pres">
      <dgm:prSet presAssocID="{73046A78-7D1F-458A-A8A0-6368FDADBAA5}" presName="parentText" presStyleLbl="node1" presStyleIdx="0" presStyleCnt="12" custLinFactY="-4748" custLinFactNeighborX="11791" custLinFactNeighborY="-100000">
        <dgm:presLayoutVars>
          <dgm:chMax val="0"/>
          <dgm:bulletEnabled val="1"/>
        </dgm:presLayoutVars>
      </dgm:prSet>
      <dgm:spPr/>
    </dgm:pt>
    <dgm:pt modelId="{F8345067-F3A2-4323-9E30-78EE8FA91C9E}" type="pres">
      <dgm:prSet presAssocID="{B4847268-E956-4236-85CD-6D5EADC23C82}" presName="spacer" presStyleCnt="0"/>
      <dgm:spPr/>
    </dgm:pt>
    <dgm:pt modelId="{F5C3BDEC-BA90-4065-BEA0-D6B05DC45453}" type="pres">
      <dgm:prSet presAssocID="{53398B34-CDAB-487F-8118-42B3D944349F}" presName="parentText" presStyleLbl="node1" presStyleIdx="1" presStyleCnt="12">
        <dgm:presLayoutVars>
          <dgm:chMax val="0"/>
          <dgm:bulletEnabled val="1"/>
        </dgm:presLayoutVars>
      </dgm:prSet>
      <dgm:spPr/>
    </dgm:pt>
    <dgm:pt modelId="{92A62781-DD81-4D84-98B2-C859012D163A}" type="pres">
      <dgm:prSet presAssocID="{41EE32A5-7DA1-445B-A2E0-CF07AC2E84C1}" presName="spacer" presStyleCnt="0"/>
      <dgm:spPr/>
    </dgm:pt>
    <dgm:pt modelId="{A7CE2CAB-F099-4D92-84A5-7E51F33FD37A}" type="pres">
      <dgm:prSet presAssocID="{2BC2CB1F-788C-4F8D-B1F1-C911DB981FBC}" presName="parentText" presStyleLbl="node1" presStyleIdx="2" presStyleCnt="12">
        <dgm:presLayoutVars>
          <dgm:chMax val="0"/>
          <dgm:bulletEnabled val="1"/>
        </dgm:presLayoutVars>
      </dgm:prSet>
      <dgm:spPr/>
    </dgm:pt>
    <dgm:pt modelId="{72DB9544-883A-4CC7-8C70-097DC9D92295}" type="pres">
      <dgm:prSet presAssocID="{4331C87C-20FD-43A2-B1E7-4C30D4024C90}" presName="spacer" presStyleCnt="0"/>
      <dgm:spPr/>
    </dgm:pt>
    <dgm:pt modelId="{8191C03A-EC30-40A8-8AEB-708B9120A7EA}" type="pres">
      <dgm:prSet presAssocID="{281DDCCA-F5D3-4453-89E7-7A697F796903}" presName="parentText" presStyleLbl="node1" presStyleIdx="3" presStyleCnt="12">
        <dgm:presLayoutVars>
          <dgm:chMax val="0"/>
          <dgm:bulletEnabled val="1"/>
        </dgm:presLayoutVars>
      </dgm:prSet>
      <dgm:spPr/>
    </dgm:pt>
    <dgm:pt modelId="{E8A090BA-7627-441F-92EA-DC8075688163}" type="pres">
      <dgm:prSet presAssocID="{47207D06-399E-4798-B693-5BD957BF07E7}" presName="spacer" presStyleCnt="0"/>
      <dgm:spPr/>
    </dgm:pt>
    <dgm:pt modelId="{BFE61A6A-32FB-4C58-90A3-12C0441823F1}" type="pres">
      <dgm:prSet presAssocID="{EB9BE41C-7EEE-455D-AAA9-B553B8F52221}" presName="parentText" presStyleLbl="node1" presStyleIdx="4" presStyleCnt="12">
        <dgm:presLayoutVars>
          <dgm:chMax val="0"/>
          <dgm:bulletEnabled val="1"/>
        </dgm:presLayoutVars>
      </dgm:prSet>
      <dgm:spPr/>
    </dgm:pt>
    <dgm:pt modelId="{C9F7A52E-E1B4-426C-8E35-31780DB14F77}" type="pres">
      <dgm:prSet presAssocID="{02CEAABE-BE71-43A4-AD43-A81511A082DD}" presName="spacer" presStyleCnt="0"/>
      <dgm:spPr/>
    </dgm:pt>
    <dgm:pt modelId="{E54EA7C0-839F-4D55-AAE3-D2CD8DC034F2}" type="pres">
      <dgm:prSet presAssocID="{295FED27-9BDC-43C6-8105-9568754FB750}" presName="parentText" presStyleLbl="node1" presStyleIdx="5" presStyleCnt="12">
        <dgm:presLayoutVars>
          <dgm:chMax val="0"/>
          <dgm:bulletEnabled val="1"/>
        </dgm:presLayoutVars>
      </dgm:prSet>
      <dgm:spPr/>
    </dgm:pt>
    <dgm:pt modelId="{F8080386-CE6A-45CF-8A9B-3793F41FE1D5}" type="pres">
      <dgm:prSet presAssocID="{1CA06B63-0F65-4AEF-8BE9-3E9E4A58FDFA}" presName="spacer" presStyleCnt="0"/>
      <dgm:spPr/>
    </dgm:pt>
    <dgm:pt modelId="{166BAF7B-DAB3-4070-BF63-A58F90B9327D}" type="pres">
      <dgm:prSet presAssocID="{D992DA90-4DBC-45D5-8820-85EAC78CBD62}" presName="parentText" presStyleLbl="node1" presStyleIdx="6" presStyleCnt="12">
        <dgm:presLayoutVars>
          <dgm:chMax val="0"/>
          <dgm:bulletEnabled val="1"/>
        </dgm:presLayoutVars>
      </dgm:prSet>
      <dgm:spPr/>
    </dgm:pt>
    <dgm:pt modelId="{2EF256EE-4E36-44AB-ADB1-9681AF35C053}" type="pres">
      <dgm:prSet presAssocID="{DE849F55-C2C4-42F0-B39B-31D54D820D94}" presName="spacer" presStyleCnt="0"/>
      <dgm:spPr/>
    </dgm:pt>
    <dgm:pt modelId="{27F9F670-2469-4253-823E-D6D67FFC88D7}" type="pres">
      <dgm:prSet presAssocID="{DF29B748-818C-47EB-9E2F-C052F0442CEC}" presName="parentText" presStyleLbl="node1" presStyleIdx="7" presStyleCnt="12">
        <dgm:presLayoutVars>
          <dgm:chMax val="0"/>
          <dgm:bulletEnabled val="1"/>
        </dgm:presLayoutVars>
      </dgm:prSet>
      <dgm:spPr/>
    </dgm:pt>
    <dgm:pt modelId="{A47E7927-BC13-4874-908F-4223FD4F2C10}" type="pres">
      <dgm:prSet presAssocID="{09EAF286-7121-490A-B8C5-E9932793F581}" presName="spacer" presStyleCnt="0"/>
      <dgm:spPr/>
    </dgm:pt>
    <dgm:pt modelId="{D953CC4E-8644-4A01-A1B4-FC61002E4A39}" type="pres">
      <dgm:prSet presAssocID="{B678AF38-42C6-42B1-8542-9C1F0DFD3A64}" presName="parentText" presStyleLbl="node1" presStyleIdx="8" presStyleCnt="12">
        <dgm:presLayoutVars>
          <dgm:chMax val="0"/>
          <dgm:bulletEnabled val="1"/>
        </dgm:presLayoutVars>
      </dgm:prSet>
      <dgm:spPr/>
    </dgm:pt>
    <dgm:pt modelId="{BD13623B-B33F-4039-8913-B3BC7D4F3E54}" type="pres">
      <dgm:prSet presAssocID="{B909C14F-0914-47CA-BF30-21DCB4C62C92}" presName="spacer" presStyleCnt="0"/>
      <dgm:spPr/>
    </dgm:pt>
    <dgm:pt modelId="{A5BA7168-74F3-4B94-BABB-2A5ABDC14C3C}" type="pres">
      <dgm:prSet presAssocID="{E2F4D116-E1A8-4C99-9BDF-B1B1ADBF1538}" presName="parentText" presStyleLbl="node1" presStyleIdx="9" presStyleCnt="12">
        <dgm:presLayoutVars>
          <dgm:chMax val="0"/>
          <dgm:bulletEnabled val="1"/>
        </dgm:presLayoutVars>
      </dgm:prSet>
      <dgm:spPr/>
    </dgm:pt>
    <dgm:pt modelId="{F5A46115-F947-4ADB-B00D-33168D66515A}" type="pres">
      <dgm:prSet presAssocID="{86C3B85E-7460-4352-B65B-7C783F271BCC}" presName="spacer" presStyleCnt="0"/>
      <dgm:spPr/>
    </dgm:pt>
    <dgm:pt modelId="{73A295E6-60F4-4290-82CE-AE0B93B9FE3F}" type="pres">
      <dgm:prSet presAssocID="{B244D2CD-E418-405A-9929-7409E0B1F726}" presName="parentText" presStyleLbl="node1" presStyleIdx="10" presStyleCnt="12">
        <dgm:presLayoutVars>
          <dgm:chMax val="0"/>
          <dgm:bulletEnabled val="1"/>
        </dgm:presLayoutVars>
      </dgm:prSet>
      <dgm:spPr/>
    </dgm:pt>
    <dgm:pt modelId="{9D01698C-2C9D-4F2E-95A6-86757FC777A1}" type="pres">
      <dgm:prSet presAssocID="{520F0E7F-42F9-4C49-917F-8B3E529F4EC4}" presName="spacer" presStyleCnt="0"/>
      <dgm:spPr/>
    </dgm:pt>
    <dgm:pt modelId="{D747C251-2F67-47BA-8B3B-40F1913093A3}" type="pres">
      <dgm:prSet presAssocID="{FDDA0E62-B61B-4FFA-B1B2-2FA05F58A9FC}" presName="parentText" presStyleLbl="node1" presStyleIdx="11" presStyleCnt="12">
        <dgm:presLayoutVars>
          <dgm:chMax val="0"/>
          <dgm:bulletEnabled val="1"/>
        </dgm:presLayoutVars>
      </dgm:prSet>
      <dgm:spPr/>
    </dgm:pt>
  </dgm:ptLst>
  <dgm:cxnLst>
    <dgm:cxn modelId="{0D781B03-9DA4-4ECD-B8C8-F6C1BD059F3A}" srcId="{35E7B17F-654F-476C-ABDB-B8224EC5D77B}" destId="{2BC2CB1F-788C-4F8D-B1F1-C911DB981FBC}" srcOrd="2" destOrd="0" parTransId="{21C22A0C-4B7B-4276-8370-D4E8C8935ED9}" sibTransId="{4331C87C-20FD-43A2-B1E7-4C30D4024C90}"/>
    <dgm:cxn modelId="{9FAAA21C-8823-444E-89BA-FF7EB5A8FF3E}" srcId="{35E7B17F-654F-476C-ABDB-B8224EC5D77B}" destId="{B678AF38-42C6-42B1-8542-9C1F0DFD3A64}" srcOrd="8" destOrd="0" parTransId="{6A4F0352-620A-49D9-83AD-54DC2C21ECD2}" sibTransId="{B909C14F-0914-47CA-BF30-21DCB4C62C92}"/>
    <dgm:cxn modelId="{B5A46126-59D0-4794-8412-F6C6594C97EF}" type="presOf" srcId="{B678AF38-42C6-42B1-8542-9C1F0DFD3A64}" destId="{D953CC4E-8644-4A01-A1B4-FC61002E4A39}" srcOrd="0" destOrd="0" presId="urn:microsoft.com/office/officeart/2005/8/layout/vList2"/>
    <dgm:cxn modelId="{C995B626-6D98-498E-BF7C-86EEFE9CA10F}" type="presOf" srcId="{DF29B748-818C-47EB-9E2F-C052F0442CEC}" destId="{27F9F670-2469-4253-823E-D6D67FFC88D7}" srcOrd="0" destOrd="0" presId="urn:microsoft.com/office/officeart/2005/8/layout/vList2"/>
    <dgm:cxn modelId="{4927013A-B0F3-4594-981B-E08D8D148BB9}" type="presOf" srcId="{D992DA90-4DBC-45D5-8820-85EAC78CBD62}" destId="{166BAF7B-DAB3-4070-BF63-A58F90B9327D}" srcOrd="0" destOrd="0" presId="urn:microsoft.com/office/officeart/2005/8/layout/vList2"/>
    <dgm:cxn modelId="{A4647042-DB2D-4D3F-BD09-09B69DA81818}" srcId="{35E7B17F-654F-476C-ABDB-B8224EC5D77B}" destId="{E2F4D116-E1A8-4C99-9BDF-B1B1ADBF1538}" srcOrd="9" destOrd="0" parTransId="{F2D25524-2543-4AF4-B51F-7431FB0B9961}" sibTransId="{86C3B85E-7460-4352-B65B-7C783F271BCC}"/>
    <dgm:cxn modelId="{D62C9463-9811-41A6-A2BB-F413094612AC}" srcId="{35E7B17F-654F-476C-ABDB-B8224EC5D77B}" destId="{73046A78-7D1F-458A-A8A0-6368FDADBAA5}" srcOrd="0" destOrd="0" parTransId="{0C7B0B62-E3D1-41EA-A908-42F84975DBDE}" sibTransId="{B4847268-E956-4236-85CD-6D5EADC23C82}"/>
    <dgm:cxn modelId="{ED9A056B-1509-4146-A638-0DB33C0F84EE}" srcId="{35E7B17F-654F-476C-ABDB-B8224EC5D77B}" destId="{53398B34-CDAB-487F-8118-42B3D944349F}" srcOrd="1" destOrd="0" parTransId="{34DBD891-FD0F-4A71-80AE-BE8E08B74924}" sibTransId="{41EE32A5-7DA1-445B-A2E0-CF07AC2E84C1}"/>
    <dgm:cxn modelId="{E5016181-BB5C-4373-BEBD-40D6249B6DF0}" srcId="{35E7B17F-654F-476C-ABDB-B8224EC5D77B}" destId="{D992DA90-4DBC-45D5-8820-85EAC78CBD62}" srcOrd="6" destOrd="0" parTransId="{A53FB758-9567-467C-A103-7A864E6D696C}" sibTransId="{DE849F55-C2C4-42F0-B39B-31D54D820D94}"/>
    <dgm:cxn modelId="{93718C8C-9265-421E-A5A3-432952C06EE7}" type="presOf" srcId="{2BC2CB1F-788C-4F8D-B1F1-C911DB981FBC}" destId="{A7CE2CAB-F099-4D92-84A5-7E51F33FD37A}" srcOrd="0" destOrd="0" presId="urn:microsoft.com/office/officeart/2005/8/layout/vList2"/>
    <dgm:cxn modelId="{876DF28D-8DAF-4BB2-A0E5-1E4B13ABB7ED}" srcId="{35E7B17F-654F-476C-ABDB-B8224EC5D77B}" destId="{295FED27-9BDC-43C6-8105-9568754FB750}" srcOrd="5" destOrd="0" parTransId="{C2C7569C-F40F-413A-A247-7B3CF13E470B}" sibTransId="{1CA06B63-0F65-4AEF-8BE9-3E9E4A58FDFA}"/>
    <dgm:cxn modelId="{84166495-A1C3-403F-8E8C-3825D3FBDAAF}" type="presOf" srcId="{EB9BE41C-7EEE-455D-AAA9-B553B8F52221}" destId="{BFE61A6A-32FB-4C58-90A3-12C0441823F1}" srcOrd="0" destOrd="0" presId="urn:microsoft.com/office/officeart/2005/8/layout/vList2"/>
    <dgm:cxn modelId="{63747CA4-A3FC-4E8E-BCAD-1521D6A3F3A8}" type="presOf" srcId="{295FED27-9BDC-43C6-8105-9568754FB750}" destId="{E54EA7C0-839F-4D55-AAE3-D2CD8DC034F2}" srcOrd="0" destOrd="0" presId="urn:microsoft.com/office/officeart/2005/8/layout/vList2"/>
    <dgm:cxn modelId="{51B22BA9-149A-44B5-B8D8-EE56F5393128}" srcId="{35E7B17F-654F-476C-ABDB-B8224EC5D77B}" destId="{B244D2CD-E418-405A-9929-7409E0B1F726}" srcOrd="10" destOrd="0" parTransId="{19DDE042-0DDC-480B-A47C-0C8E1C191CAC}" sibTransId="{520F0E7F-42F9-4C49-917F-8B3E529F4EC4}"/>
    <dgm:cxn modelId="{F3D068C4-189B-4338-A4D4-38EFFEEC38E5}" type="presOf" srcId="{281DDCCA-F5D3-4453-89E7-7A697F796903}" destId="{8191C03A-EC30-40A8-8AEB-708B9120A7EA}" srcOrd="0" destOrd="0" presId="urn:microsoft.com/office/officeart/2005/8/layout/vList2"/>
    <dgm:cxn modelId="{A71B44C8-79AE-43BB-B378-F26B62BA00BA}" type="presOf" srcId="{FDDA0E62-B61B-4FFA-B1B2-2FA05F58A9FC}" destId="{D747C251-2F67-47BA-8B3B-40F1913093A3}" srcOrd="0" destOrd="0" presId="urn:microsoft.com/office/officeart/2005/8/layout/vList2"/>
    <dgm:cxn modelId="{CA5DC9C9-0589-416C-BC7D-6F3607779AD8}" srcId="{35E7B17F-654F-476C-ABDB-B8224EC5D77B}" destId="{DF29B748-818C-47EB-9E2F-C052F0442CEC}" srcOrd="7" destOrd="0" parTransId="{159ECE37-4B9F-4828-860B-6EAE1DEC7D3C}" sibTransId="{09EAF286-7121-490A-B8C5-E9932793F581}"/>
    <dgm:cxn modelId="{D7A472CC-9A0D-4433-BFA3-7322EBECDFF2}" srcId="{35E7B17F-654F-476C-ABDB-B8224EC5D77B}" destId="{FDDA0E62-B61B-4FFA-B1B2-2FA05F58A9FC}" srcOrd="11" destOrd="0" parTransId="{33CC38C1-45A5-48AF-BABA-71151091D1E1}" sibTransId="{B25E23B3-219F-488D-8186-0F4963BB7F57}"/>
    <dgm:cxn modelId="{C39489CD-1122-4CA1-9722-8DC431DB49A0}" type="presOf" srcId="{73046A78-7D1F-458A-A8A0-6368FDADBAA5}" destId="{87FC53FB-71B2-4F9E-80C1-49EFF5D33FE5}" srcOrd="0" destOrd="0" presId="urn:microsoft.com/office/officeart/2005/8/layout/vList2"/>
    <dgm:cxn modelId="{3B8FD1CF-DA39-44F7-991A-B61963C512C2}" type="presOf" srcId="{53398B34-CDAB-487F-8118-42B3D944349F}" destId="{F5C3BDEC-BA90-4065-BEA0-D6B05DC45453}" srcOrd="0" destOrd="0" presId="urn:microsoft.com/office/officeart/2005/8/layout/vList2"/>
    <dgm:cxn modelId="{3A8966D2-5D32-42CE-970E-F4075371F89B}" type="presOf" srcId="{B244D2CD-E418-405A-9929-7409E0B1F726}" destId="{73A295E6-60F4-4290-82CE-AE0B93B9FE3F}" srcOrd="0" destOrd="0" presId="urn:microsoft.com/office/officeart/2005/8/layout/vList2"/>
    <dgm:cxn modelId="{8C920EE7-51F1-4AD7-BCFD-0755C2BAD2F7}" srcId="{35E7B17F-654F-476C-ABDB-B8224EC5D77B}" destId="{281DDCCA-F5D3-4453-89E7-7A697F796903}" srcOrd="3" destOrd="0" parTransId="{D93427E4-0C62-4447-AC29-DCE091A53B22}" sibTransId="{47207D06-399E-4798-B693-5BD957BF07E7}"/>
    <dgm:cxn modelId="{EBA5F7EA-D9E3-4BA9-A7F7-E5A28688C2EA}" type="presOf" srcId="{35E7B17F-654F-476C-ABDB-B8224EC5D77B}" destId="{30858147-A519-4A77-9B69-8306A4FB3861}" srcOrd="0" destOrd="0" presId="urn:microsoft.com/office/officeart/2005/8/layout/vList2"/>
    <dgm:cxn modelId="{6A1DD3F5-F662-456F-8F71-50F4679D8B69}" type="presOf" srcId="{E2F4D116-E1A8-4C99-9BDF-B1B1ADBF1538}" destId="{A5BA7168-74F3-4B94-BABB-2A5ABDC14C3C}" srcOrd="0" destOrd="0" presId="urn:microsoft.com/office/officeart/2005/8/layout/vList2"/>
    <dgm:cxn modelId="{53EA90FA-6F4D-429F-8135-C6188D98116A}" srcId="{35E7B17F-654F-476C-ABDB-B8224EC5D77B}" destId="{EB9BE41C-7EEE-455D-AAA9-B553B8F52221}" srcOrd="4" destOrd="0" parTransId="{0DD9C972-83FD-4212-85EC-45E288210239}" sibTransId="{02CEAABE-BE71-43A4-AD43-A81511A082DD}"/>
    <dgm:cxn modelId="{E81B3F7F-C98F-4808-9031-C3306FFCFFDF}" type="presParOf" srcId="{30858147-A519-4A77-9B69-8306A4FB3861}" destId="{87FC53FB-71B2-4F9E-80C1-49EFF5D33FE5}" srcOrd="0" destOrd="0" presId="urn:microsoft.com/office/officeart/2005/8/layout/vList2"/>
    <dgm:cxn modelId="{3EB2CCAC-D227-4599-BC44-007B99834308}" type="presParOf" srcId="{30858147-A519-4A77-9B69-8306A4FB3861}" destId="{F8345067-F3A2-4323-9E30-78EE8FA91C9E}" srcOrd="1" destOrd="0" presId="urn:microsoft.com/office/officeart/2005/8/layout/vList2"/>
    <dgm:cxn modelId="{EB6D2152-CDA9-4066-B1B3-83E4192A4839}" type="presParOf" srcId="{30858147-A519-4A77-9B69-8306A4FB3861}" destId="{F5C3BDEC-BA90-4065-BEA0-D6B05DC45453}" srcOrd="2" destOrd="0" presId="urn:microsoft.com/office/officeart/2005/8/layout/vList2"/>
    <dgm:cxn modelId="{781DB202-5ACE-4DA1-AE40-4516A17DB316}" type="presParOf" srcId="{30858147-A519-4A77-9B69-8306A4FB3861}" destId="{92A62781-DD81-4D84-98B2-C859012D163A}" srcOrd="3" destOrd="0" presId="urn:microsoft.com/office/officeart/2005/8/layout/vList2"/>
    <dgm:cxn modelId="{BC814DD6-8924-4203-A1F2-7A0BBC13FF9A}" type="presParOf" srcId="{30858147-A519-4A77-9B69-8306A4FB3861}" destId="{A7CE2CAB-F099-4D92-84A5-7E51F33FD37A}" srcOrd="4" destOrd="0" presId="urn:microsoft.com/office/officeart/2005/8/layout/vList2"/>
    <dgm:cxn modelId="{4B3B2B49-9DD6-4176-9343-945D2AFBBAE3}" type="presParOf" srcId="{30858147-A519-4A77-9B69-8306A4FB3861}" destId="{72DB9544-883A-4CC7-8C70-097DC9D92295}" srcOrd="5" destOrd="0" presId="urn:microsoft.com/office/officeart/2005/8/layout/vList2"/>
    <dgm:cxn modelId="{C5E3149A-7E8C-423C-9C17-05D64599A42D}" type="presParOf" srcId="{30858147-A519-4A77-9B69-8306A4FB3861}" destId="{8191C03A-EC30-40A8-8AEB-708B9120A7EA}" srcOrd="6" destOrd="0" presId="urn:microsoft.com/office/officeart/2005/8/layout/vList2"/>
    <dgm:cxn modelId="{AD504DF4-9A98-4564-BABF-419B77961A3D}" type="presParOf" srcId="{30858147-A519-4A77-9B69-8306A4FB3861}" destId="{E8A090BA-7627-441F-92EA-DC8075688163}" srcOrd="7" destOrd="0" presId="urn:microsoft.com/office/officeart/2005/8/layout/vList2"/>
    <dgm:cxn modelId="{D11ED4A9-328D-4B10-83DD-87FCB5B9E105}" type="presParOf" srcId="{30858147-A519-4A77-9B69-8306A4FB3861}" destId="{BFE61A6A-32FB-4C58-90A3-12C0441823F1}" srcOrd="8" destOrd="0" presId="urn:microsoft.com/office/officeart/2005/8/layout/vList2"/>
    <dgm:cxn modelId="{0C6CA705-31BE-4DC8-BDE4-5299B1E3A32D}" type="presParOf" srcId="{30858147-A519-4A77-9B69-8306A4FB3861}" destId="{C9F7A52E-E1B4-426C-8E35-31780DB14F77}" srcOrd="9" destOrd="0" presId="urn:microsoft.com/office/officeart/2005/8/layout/vList2"/>
    <dgm:cxn modelId="{95C40DD4-1091-4855-9720-1FF01A33DAF9}" type="presParOf" srcId="{30858147-A519-4A77-9B69-8306A4FB3861}" destId="{E54EA7C0-839F-4D55-AAE3-D2CD8DC034F2}" srcOrd="10" destOrd="0" presId="urn:microsoft.com/office/officeart/2005/8/layout/vList2"/>
    <dgm:cxn modelId="{0F702138-8B42-4AF9-BEFE-95ADE8CABE6B}" type="presParOf" srcId="{30858147-A519-4A77-9B69-8306A4FB3861}" destId="{F8080386-CE6A-45CF-8A9B-3793F41FE1D5}" srcOrd="11" destOrd="0" presId="urn:microsoft.com/office/officeart/2005/8/layout/vList2"/>
    <dgm:cxn modelId="{0444FB2B-DD08-48DF-AF08-E37C59D87986}" type="presParOf" srcId="{30858147-A519-4A77-9B69-8306A4FB3861}" destId="{166BAF7B-DAB3-4070-BF63-A58F90B9327D}" srcOrd="12" destOrd="0" presId="urn:microsoft.com/office/officeart/2005/8/layout/vList2"/>
    <dgm:cxn modelId="{7BE7F587-7EB2-44E1-BF6C-DA017806FF4A}" type="presParOf" srcId="{30858147-A519-4A77-9B69-8306A4FB3861}" destId="{2EF256EE-4E36-44AB-ADB1-9681AF35C053}" srcOrd="13" destOrd="0" presId="urn:microsoft.com/office/officeart/2005/8/layout/vList2"/>
    <dgm:cxn modelId="{2DA4D7B1-E8C8-4B4E-B226-5050BD6D90B8}" type="presParOf" srcId="{30858147-A519-4A77-9B69-8306A4FB3861}" destId="{27F9F670-2469-4253-823E-D6D67FFC88D7}" srcOrd="14" destOrd="0" presId="urn:microsoft.com/office/officeart/2005/8/layout/vList2"/>
    <dgm:cxn modelId="{F62D3D87-7DB1-45C7-B052-8553E3C62F90}" type="presParOf" srcId="{30858147-A519-4A77-9B69-8306A4FB3861}" destId="{A47E7927-BC13-4874-908F-4223FD4F2C10}" srcOrd="15" destOrd="0" presId="urn:microsoft.com/office/officeart/2005/8/layout/vList2"/>
    <dgm:cxn modelId="{80A89997-E817-4E7E-97E5-D079B7B1288E}" type="presParOf" srcId="{30858147-A519-4A77-9B69-8306A4FB3861}" destId="{D953CC4E-8644-4A01-A1B4-FC61002E4A39}" srcOrd="16" destOrd="0" presId="urn:microsoft.com/office/officeart/2005/8/layout/vList2"/>
    <dgm:cxn modelId="{02944EC7-18CF-4134-9C95-68CD8A396973}" type="presParOf" srcId="{30858147-A519-4A77-9B69-8306A4FB3861}" destId="{BD13623B-B33F-4039-8913-B3BC7D4F3E54}" srcOrd="17" destOrd="0" presId="urn:microsoft.com/office/officeart/2005/8/layout/vList2"/>
    <dgm:cxn modelId="{9D5A5D0D-222F-46D0-BD48-73DA6B67B9F2}" type="presParOf" srcId="{30858147-A519-4A77-9B69-8306A4FB3861}" destId="{A5BA7168-74F3-4B94-BABB-2A5ABDC14C3C}" srcOrd="18" destOrd="0" presId="urn:microsoft.com/office/officeart/2005/8/layout/vList2"/>
    <dgm:cxn modelId="{105E9C54-28B9-4C50-AF94-BAF4E75CC324}" type="presParOf" srcId="{30858147-A519-4A77-9B69-8306A4FB3861}" destId="{F5A46115-F947-4ADB-B00D-33168D66515A}" srcOrd="19" destOrd="0" presId="urn:microsoft.com/office/officeart/2005/8/layout/vList2"/>
    <dgm:cxn modelId="{0BAF8394-19B3-432D-ABAF-9F214BEAD7BE}" type="presParOf" srcId="{30858147-A519-4A77-9B69-8306A4FB3861}" destId="{73A295E6-60F4-4290-82CE-AE0B93B9FE3F}" srcOrd="20" destOrd="0" presId="urn:microsoft.com/office/officeart/2005/8/layout/vList2"/>
    <dgm:cxn modelId="{F4C91525-EBFE-497D-A050-16DA04693885}" type="presParOf" srcId="{30858147-A519-4A77-9B69-8306A4FB3861}" destId="{9D01698C-2C9D-4F2E-95A6-86757FC777A1}" srcOrd="21" destOrd="0" presId="urn:microsoft.com/office/officeart/2005/8/layout/vList2"/>
    <dgm:cxn modelId="{9613BD58-E43C-41B0-8CBC-22DEF1396AD3}" type="presParOf" srcId="{30858147-A519-4A77-9B69-8306A4FB3861}" destId="{D747C251-2F67-47BA-8B3B-40F1913093A3}" srcOrd="2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54B0FD-B068-4B87-9D8A-86955FDC92F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DB9CD80E-5485-4F6F-B5C1-63001C996A56}">
      <dgm:prSet/>
      <dgm:spPr/>
      <dgm:t>
        <a:bodyPr/>
        <a:lstStyle/>
        <a:p>
          <a:r>
            <a:rPr lang="en-US"/>
            <a:t>Lack of nutrition prevention supplies.</a:t>
          </a:r>
          <a:endParaRPr lang="en-GB"/>
        </a:p>
      </dgm:t>
    </dgm:pt>
    <dgm:pt modelId="{2EDC8164-2B48-452E-9F80-2AE656C2E215}" type="parTrans" cxnId="{337D6D11-AF93-42F5-9DCB-91AE3063B574}">
      <dgm:prSet/>
      <dgm:spPr/>
      <dgm:t>
        <a:bodyPr/>
        <a:lstStyle/>
        <a:p>
          <a:endParaRPr lang="en-GB"/>
        </a:p>
      </dgm:t>
    </dgm:pt>
    <dgm:pt modelId="{BA3CB899-05B6-44D3-AC43-D9F4E47F8B51}" type="sibTrans" cxnId="{337D6D11-AF93-42F5-9DCB-91AE3063B574}">
      <dgm:prSet/>
      <dgm:spPr/>
      <dgm:t>
        <a:bodyPr/>
        <a:lstStyle/>
        <a:p>
          <a:endParaRPr lang="en-GB"/>
        </a:p>
      </dgm:t>
    </dgm:pt>
    <dgm:pt modelId="{F22FE559-4809-43D9-AECD-4B6DF17491E3}">
      <dgm:prSet/>
      <dgm:spPr/>
      <dgm:t>
        <a:bodyPr/>
        <a:lstStyle/>
        <a:p>
          <a:r>
            <a:rPr lang="en-US"/>
            <a:t>Connection was lost with nutrition partners staff (majority in Antakya partners).</a:t>
          </a:r>
          <a:endParaRPr lang="en-GB"/>
        </a:p>
      </dgm:t>
    </dgm:pt>
    <dgm:pt modelId="{F38303ED-4501-4EEB-990E-CE8169F7CBE5}" type="parTrans" cxnId="{828662A2-58F7-4FC6-BA94-F1F086CD4ECB}">
      <dgm:prSet/>
      <dgm:spPr/>
      <dgm:t>
        <a:bodyPr/>
        <a:lstStyle/>
        <a:p>
          <a:endParaRPr lang="en-GB"/>
        </a:p>
      </dgm:t>
    </dgm:pt>
    <dgm:pt modelId="{0179E7A7-DF9B-4297-82BE-36DB150EE8FD}" type="sibTrans" cxnId="{828662A2-58F7-4FC6-BA94-F1F086CD4ECB}">
      <dgm:prSet/>
      <dgm:spPr/>
      <dgm:t>
        <a:bodyPr/>
        <a:lstStyle/>
        <a:p>
          <a:endParaRPr lang="en-GB"/>
        </a:p>
      </dgm:t>
    </dgm:pt>
    <dgm:pt modelId="{88384E80-79CB-4B94-B5FF-C2EA55ECF1C8}">
      <dgm:prSet/>
      <dgm:spPr/>
      <dgm:t>
        <a:bodyPr/>
        <a:lstStyle/>
        <a:p>
          <a:r>
            <a:rPr lang="en-US"/>
            <a:t>RNA results indicated decline in Nutrition Services provision. Only 12 partners were able to share reports on the EQ response in the first three weeks of the response.</a:t>
          </a:r>
          <a:endParaRPr lang="en-GB"/>
        </a:p>
      </dgm:t>
    </dgm:pt>
    <dgm:pt modelId="{820037C2-3AC6-4697-BBB4-2D714B36DA3F}" type="parTrans" cxnId="{BD32475F-FB05-4B62-9F84-39F1CF8F1CA8}">
      <dgm:prSet/>
      <dgm:spPr/>
      <dgm:t>
        <a:bodyPr/>
        <a:lstStyle/>
        <a:p>
          <a:endParaRPr lang="en-GB"/>
        </a:p>
      </dgm:t>
    </dgm:pt>
    <dgm:pt modelId="{0B5C1CDB-4E3C-4D8B-BD8C-69A9A870F7CE}" type="sibTrans" cxnId="{BD32475F-FB05-4B62-9F84-39F1CF8F1CA8}">
      <dgm:prSet/>
      <dgm:spPr/>
      <dgm:t>
        <a:bodyPr/>
        <a:lstStyle/>
        <a:p>
          <a:endParaRPr lang="en-GB"/>
        </a:p>
      </dgm:t>
    </dgm:pt>
    <dgm:pt modelId="{B1739CA8-AEEF-4726-B716-5F5FEC0B3290}">
      <dgm:prSet/>
      <dgm:spPr/>
      <dgm:t>
        <a:bodyPr/>
        <a:lstStyle/>
        <a:p>
          <a:r>
            <a:rPr lang="en-US"/>
            <a:t>RNA results confirm that affected population was distributed to all NWS areas.</a:t>
          </a:r>
          <a:endParaRPr lang="en-GB"/>
        </a:p>
      </dgm:t>
    </dgm:pt>
    <dgm:pt modelId="{F0763A08-E083-4211-926E-A4A0B40AD5D2}" type="parTrans" cxnId="{399232E7-72FD-4BF0-915B-8BDB92243E9F}">
      <dgm:prSet/>
      <dgm:spPr/>
      <dgm:t>
        <a:bodyPr/>
        <a:lstStyle/>
        <a:p>
          <a:endParaRPr lang="en-GB"/>
        </a:p>
      </dgm:t>
    </dgm:pt>
    <dgm:pt modelId="{A7FC8A27-EDCB-4797-94CA-8587BF074135}" type="sibTrans" cxnId="{399232E7-72FD-4BF0-915B-8BDB92243E9F}">
      <dgm:prSet/>
      <dgm:spPr/>
      <dgm:t>
        <a:bodyPr/>
        <a:lstStyle/>
        <a:p>
          <a:endParaRPr lang="en-GB"/>
        </a:p>
      </dgm:t>
    </dgm:pt>
    <dgm:pt modelId="{477BBE84-7D14-4FD0-BB57-EB7CF0A4BE84}">
      <dgm:prSet/>
      <dgm:spPr/>
      <dgm:t>
        <a:bodyPr/>
        <a:lstStyle/>
        <a:p>
          <a:r>
            <a:rPr lang="en-US"/>
            <a:t>Continuous changing of IDPs sites had affect on CMAM program.</a:t>
          </a:r>
          <a:endParaRPr lang="en-GB"/>
        </a:p>
      </dgm:t>
    </dgm:pt>
    <dgm:pt modelId="{8E49765E-FD46-45D8-8259-B78D257D9061}" type="parTrans" cxnId="{B60BE097-C98B-4163-917F-DFE49B53F678}">
      <dgm:prSet/>
      <dgm:spPr/>
      <dgm:t>
        <a:bodyPr/>
        <a:lstStyle/>
        <a:p>
          <a:endParaRPr lang="en-GB"/>
        </a:p>
      </dgm:t>
    </dgm:pt>
    <dgm:pt modelId="{53D1C5F4-B9AB-4D1E-BF63-4AE71146A873}" type="sibTrans" cxnId="{B60BE097-C98B-4163-917F-DFE49B53F678}">
      <dgm:prSet/>
      <dgm:spPr/>
      <dgm:t>
        <a:bodyPr/>
        <a:lstStyle/>
        <a:p>
          <a:endParaRPr lang="en-GB"/>
        </a:p>
      </dgm:t>
    </dgm:pt>
    <dgm:pt modelId="{3B461FF6-1453-4636-8B8E-84B991CEC96D}">
      <dgm:prSet/>
      <dgm:spPr/>
      <dgm:t>
        <a:bodyPr/>
        <a:lstStyle/>
        <a:p>
          <a:r>
            <a:rPr lang="en-US"/>
            <a:t>Chaotic situation due to mass IDP movements.</a:t>
          </a:r>
          <a:endParaRPr lang="en-GB"/>
        </a:p>
      </dgm:t>
    </dgm:pt>
    <dgm:pt modelId="{67597D22-7390-496C-8C37-B612F1674640}" type="parTrans" cxnId="{405BEB1F-7D86-4937-B290-889500A5AB1C}">
      <dgm:prSet/>
      <dgm:spPr/>
      <dgm:t>
        <a:bodyPr/>
        <a:lstStyle/>
        <a:p>
          <a:endParaRPr lang="en-GB"/>
        </a:p>
      </dgm:t>
    </dgm:pt>
    <dgm:pt modelId="{734D4888-56B7-4309-B12B-5DECED29B7B9}" type="sibTrans" cxnId="{405BEB1F-7D86-4937-B290-889500A5AB1C}">
      <dgm:prSet/>
      <dgm:spPr/>
      <dgm:t>
        <a:bodyPr/>
        <a:lstStyle/>
        <a:p>
          <a:endParaRPr lang="en-GB"/>
        </a:p>
      </dgm:t>
    </dgm:pt>
    <dgm:pt modelId="{F339EEF9-06BF-47D4-8195-3BC26589F6B8}">
      <dgm:prSet/>
      <dgm:spPr/>
      <dgm:t>
        <a:bodyPr/>
        <a:lstStyle/>
        <a:p>
          <a:r>
            <a:rPr lang="en-GB"/>
            <a:t>Access: 237 affected communities reached, including 89 RCs with Screening and referrals however only 64 RCs were covered with nutrition treatment services.</a:t>
          </a:r>
        </a:p>
      </dgm:t>
    </dgm:pt>
    <dgm:pt modelId="{719A5A6F-13B0-45F5-9E62-22A4884E99CF}" type="parTrans" cxnId="{623F1C80-112E-4E44-8281-4B261D4746D1}">
      <dgm:prSet/>
      <dgm:spPr/>
      <dgm:t>
        <a:bodyPr/>
        <a:lstStyle/>
        <a:p>
          <a:endParaRPr lang="en-GB"/>
        </a:p>
      </dgm:t>
    </dgm:pt>
    <dgm:pt modelId="{12CDC714-BA2E-402B-9C9B-F8211856F00B}" type="sibTrans" cxnId="{623F1C80-112E-4E44-8281-4B261D4746D1}">
      <dgm:prSet/>
      <dgm:spPr/>
      <dgm:t>
        <a:bodyPr/>
        <a:lstStyle/>
        <a:p>
          <a:endParaRPr lang="en-GB"/>
        </a:p>
      </dgm:t>
    </dgm:pt>
    <dgm:pt modelId="{CB9B86AE-CD63-4256-A302-EF05607E2225}" type="pres">
      <dgm:prSet presAssocID="{1A54B0FD-B068-4B87-9D8A-86955FDC92F1}" presName="vert0" presStyleCnt="0">
        <dgm:presLayoutVars>
          <dgm:dir/>
          <dgm:animOne val="branch"/>
          <dgm:animLvl val="lvl"/>
        </dgm:presLayoutVars>
      </dgm:prSet>
      <dgm:spPr/>
    </dgm:pt>
    <dgm:pt modelId="{D897FF49-641A-489F-B9F4-6387DAAACCC5}" type="pres">
      <dgm:prSet presAssocID="{DB9CD80E-5485-4F6F-B5C1-63001C996A56}" presName="thickLine" presStyleLbl="alignNode1" presStyleIdx="0" presStyleCnt="7"/>
      <dgm:spPr/>
    </dgm:pt>
    <dgm:pt modelId="{9CBF5E81-3149-4069-9CBF-5E74812A0F32}" type="pres">
      <dgm:prSet presAssocID="{DB9CD80E-5485-4F6F-B5C1-63001C996A56}" presName="horz1" presStyleCnt="0"/>
      <dgm:spPr/>
    </dgm:pt>
    <dgm:pt modelId="{C2BD4E07-05F1-497A-9555-419F8A0316A1}" type="pres">
      <dgm:prSet presAssocID="{DB9CD80E-5485-4F6F-B5C1-63001C996A56}" presName="tx1" presStyleLbl="revTx" presStyleIdx="0" presStyleCnt="7"/>
      <dgm:spPr/>
    </dgm:pt>
    <dgm:pt modelId="{9BDAD918-719D-4475-80D0-DCDDFE548348}" type="pres">
      <dgm:prSet presAssocID="{DB9CD80E-5485-4F6F-B5C1-63001C996A56}" presName="vert1" presStyleCnt="0"/>
      <dgm:spPr/>
    </dgm:pt>
    <dgm:pt modelId="{93F59F1E-9867-44CF-A3F4-2B8EC56BF4D0}" type="pres">
      <dgm:prSet presAssocID="{F22FE559-4809-43D9-AECD-4B6DF17491E3}" presName="thickLine" presStyleLbl="alignNode1" presStyleIdx="1" presStyleCnt="7"/>
      <dgm:spPr/>
    </dgm:pt>
    <dgm:pt modelId="{D4E6D25A-9BCD-4C09-B065-D163CA4987E4}" type="pres">
      <dgm:prSet presAssocID="{F22FE559-4809-43D9-AECD-4B6DF17491E3}" presName="horz1" presStyleCnt="0"/>
      <dgm:spPr/>
    </dgm:pt>
    <dgm:pt modelId="{D60BF4F8-681A-41A4-9D16-C1380E6A9A6D}" type="pres">
      <dgm:prSet presAssocID="{F22FE559-4809-43D9-AECD-4B6DF17491E3}" presName="tx1" presStyleLbl="revTx" presStyleIdx="1" presStyleCnt="7"/>
      <dgm:spPr/>
    </dgm:pt>
    <dgm:pt modelId="{6790C3CF-4436-4CBB-BBCD-B129402BCF2E}" type="pres">
      <dgm:prSet presAssocID="{F22FE559-4809-43D9-AECD-4B6DF17491E3}" presName="vert1" presStyleCnt="0"/>
      <dgm:spPr/>
    </dgm:pt>
    <dgm:pt modelId="{620646F1-383C-4952-8486-1797638E2464}" type="pres">
      <dgm:prSet presAssocID="{88384E80-79CB-4B94-B5FF-C2EA55ECF1C8}" presName="thickLine" presStyleLbl="alignNode1" presStyleIdx="2" presStyleCnt="7"/>
      <dgm:spPr/>
    </dgm:pt>
    <dgm:pt modelId="{5FB58658-40BE-4FA6-A84B-9D4FADEB2010}" type="pres">
      <dgm:prSet presAssocID="{88384E80-79CB-4B94-B5FF-C2EA55ECF1C8}" presName="horz1" presStyleCnt="0"/>
      <dgm:spPr/>
    </dgm:pt>
    <dgm:pt modelId="{757AF45C-26A0-4FE1-BDDC-DED89FEFA738}" type="pres">
      <dgm:prSet presAssocID="{88384E80-79CB-4B94-B5FF-C2EA55ECF1C8}" presName="tx1" presStyleLbl="revTx" presStyleIdx="2" presStyleCnt="7"/>
      <dgm:spPr/>
    </dgm:pt>
    <dgm:pt modelId="{85F4967A-EE64-4493-8D4E-20CA6C59EC62}" type="pres">
      <dgm:prSet presAssocID="{88384E80-79CB-4B94-B5FF-C2EA55ECF1C8}" presName="vert1" presStyleCnt="0"/>
      <dgm:spPr/>
    </dgm:pt>
    <dgm:pt modelId="{AD56A01A-F6EB-47F5-A0D3-D1ABC6735820}" type="pres">
      <dgm:prSet presAssocID="{B1739CA8-AEEF-4726-B716-5F5FEC0B3290}" presName="thickLine" presStyleLbl="alignNode1" presStyleIdx="3" presStyleCnt="7"/>
      <dgm:spPr/>
    </dgm:pt>
    <dgm:pt modelId="{0A05460F-EC44-4AC2-873D-40DBF9F3745F}" type="pres">
      <dgm:prSet presAssocID="{B1739CA8-AEEF-4726-B716-5F5FEC0B3290}" presName="horz1" presStyleCnt="0"/>
      <dgm:spPr/>
    </dgm:pt>
    <dgm:pt modelId="{E87DAAE2-9D86-41F5-B247-FCDDE61D7347}" type="pres">
      <dgm:prSet presAssocID="{B1739CA8-AEEF-4726-B716-5F5FEC0B3290}" presName="tx1" presStyleLbl="revTx" presStyleIdx="3" presStyleCnt="7"/>
      <dgm:spPr/>
    </dgm:pt>
    <dgm:pt modelId="{9966C1A0-AF51-4F0E-96CF-276977BF813A}" type="pres">
      <dgm:prSet presAssocID="{B1739CA8-AEEF-4726-B716-5F5FEC0B3290}" presName="vert1" presStyleCnt="0"/>
      <dgm:spPr/>
    </dgm:pt>
    <dgm:pt modelId="{344F2AC2-AE8E-46F9-ABB3-D952985B8AAB}" type="pres">
      <dgm:prSet presAssocID="{477BBE84-7D14-4FD0-BB57-EB7CF0A4BE84}" presName="thickLine" presStyleLbl="alignNode1" presStyleIdx="4" presStyleCnt="7"/>
      <dgm:spPr/>
    </dgm:pt>
    <dgm:pt modelId="{9E14BEE1-B2E5-4484-A217-299C39745259}" type="pres">
      <dgm:prSet presAssocID="{477BBE84-7D14-4FD0-BB57-EB7CF0A4BE84}" presName="horz1" presStyleCnt="0"/>
      <dgm:spPr/>
    </dgm:pt>
    <dgm:pt modelId="{D63B49BA-AF98-4B38-BE51-16386624A2F9}" type="pres">
      <dgm:prSet presAssocID="{477BBE84-7D14-4FD0-BB57-EB7CF0A4BE84}" presName="tx1" presStyleLbl="revTx" presStyleIdx="4" presStyleCnt="7"/>
      <dgm:spPr/>
    </dgm:pt>
    <dgm:pt modelId="{AADB2AE8-77A3-4E98-A82A-E093DD59A6E3}" type="pres">
      <dgm:prSet presAssocID="{477BBE84-7D14-4FD0-BB57-EB7CF0A4BE84}" presName="vert1" presStyleCnt="0"/>
      <dgm:spPr/>
    </dgm:pt>
    <dgm:pt modelId="{6D9DD44E-FA7D-4DFC-8FFF-29EADB974C79}" type="pres">
      <dgm:prSet presAssocID="{3B461FF6-1453-4636-8B8E-84B991CEC96D}" presName="thickLine" presStyleLbl="alignNode1" presStyleIdx="5" presStyleCnt="7"/>
      <dgm:spPr/>
    </dgm:pt>
    <dgm:pt modelId="{F4CD82B6-DFCF-4EAF-AB0A-3D6FD85FEA3D}" type="pres">
      <dgm:prSet presAssocID="{3B461FF6-1453-4636-8B8E-84B991CEC96D}" presName="horz1" presStyleCnt="0"/>
      <dgm:spPr/>
    </dgm:pt>
    <dgm:pt modelId="{F4349595-0B7B-44B4-AE92-5D359DBF9568}" type="pres">
      <dgm:prSet presAssocID="{3B461FF6-1453-4636-8B8E-84B991CEC96D}" presName="tx1" presStyleLbl="revTx" presStyleIdx="5" presStyleCnt="7"/>
      <dgm:spPr/>
    </dgm:pt>
    <dgm:pt modelId="{6C0F74A8-BFF4-454F-86F3-6E5D7959820B}" type="pres">
      <dgm:prSet presAssocID="{3B461FF6-1453-4636-8B8E-84B991CEC96D}" presName="vert1" presStyleCnt="0"/>
      <dgm:spPr/>
    </dgm:pt>
    <dgm:pt modelId="{3BE43099-BEBB-435A-9D93-3BFECA44659A}" type="pres">
      <dgm:prSet presAssocID="{F339EEF9-06BF-47D4-8195-3BC26589F6B8}" presName="thickLine" presStyleLbl="alignNode1" presStyleIdx="6" presStyleCnt="7"/>
      <dgm:spPr/>
    </dgm:pt>
    <dgm:pt modelId="{3C16BE9D-0127-4FB1-83AB-DA04CCD81C99}" type="pres">
      <dgm:prSet presAssocID="{F339EEF9-06BF-47D4-8195-3BC26589F6B8}" presName="horz1" presStyleCnt="0"/>
      <dgm:spPr/>
    </dgm:pt>
    <dgm:pt modelId="{95A538C1-D41B-4B01-923A-2A1C57D488CB}" type="pres">
      <dgm:prSet presAssocID="{F339EEF9-06BF-47D4-8195-3BC26589F6B8}" presName="tx1" presStyleLbl="revTx" presStyleIdx="6" presStyleCnt="7"/>
      <dgm:spPr/>
    </dgm:pt>
    <dgm:pt modelId="{748C3D43-872B-41B0-B940-9941FF929C82}" type="pres">
      <dgm:prSet presAssocID="{F339EEF9-06BF-47D4-8195-3BC26589F6B8}" presName="vert1" presStyleCnt="0"/>
      <dgm:spPr/>
    </dgm:pt>
  </dgm:ptLst>
  <dgm:cxnLst>
    <dgm:cxn modelId="{337D6D11-AF93-42F5-9DCB-91AE3063B574}" srcId="{1A54B0FD-B068-4B87-9D8A-86955FDC92F1}" destId="{DB9CD80E-5485-4F6F-B5C1-63001C996A56}" srcOrd="0" destOrd="0" parTransId="{2EDC8164-2B48-452E-9F80-2AE656C2E215}" sibTransId="{BA3CB899-05B6-44D3-AC43-D9F4E47F8B51}"/>
    <dgm:cxn modelId="{405BEB1F-7D86-4937-B290-889500A5AB1C}" srcId="{1A54B0FD-B068-4B87-9D8A-86955FDC92F1}" destId="{3B461FF6-1453-4636-8B8E-84B991CEC96D}" srcOrd="5" destOrd="0" parTransId="{67597D22-7390-496C-8C37-B612F1674640}" sibTransId="{734D4888-56B7-4309-B12B-5DECED29B7B9}"/>
    <dgm:cxn modelId="{920A7726-A6EF-446A-8BA9-9A3884823F8B}" type="presOf" srcId="{3B461FF6-1453-4636-8B8E-84B991CEC96D}" destId="{F4349595-0B7B-44B4-AE92-5D359DBF9568}" srcOrd="0" destOrd="0" presId="urn:microsoft.com/office/officeart/2008/layout/LinedList"/>
    <dgm:cxn modelId="{CB1E4C30-66B9-434A-AC76-7136722DECBA}" type="presOf" srcId="{B1739CA8-AEEF-4726-B716-5F5FEC0B3290}" destId="{E87DAAE2-9D86-41F5-B247-FCDDE61D7347}" srcOrd="0" destOrd="0" presId="urn:microsoft.com/office/officeart/2008/layout/LinedList"/>
    <dgm:cxn modelId="{BD32475F-FB05-4B62-9F84-39F1CF8F1CA8}" srcId="{1A54B0FD-B068-4B87-9D8A-86955FDC92F1}" destId="{88384E80-79CB-4B94-B5FF-C2EA55ECF1C8}" srcOrd="2" destOrd="0" parTransId="{820037C2-3AC6-4697-BBB4-2D714B36DA3F}" sibTransId="{0B5C1CDB-4E3C-4D8B-BD8C-69A9A870F7CE}"/>
    <dgm:cxn modelId="{A2FDB867-A288-404F-8F16-D793EAF97783}" type="presOf" srcId="{F22FE559-4809-43D9-AECD-4B6DF17491E3}" destId="{D60BF4F8-681A-41A4-9D16-C1380E6A9A6D}" srcOrd="0" destOrd="0" presId="urn:microsoft.com/office/officeart/2008/layout/LinedList"/>
    <dgm:cxn modelId="{CE3BD74A-0201-43B7-806D-C3C044279077}" type="presOf" srcId="{DB9CD80E-5485-4F6F-B5C1-63001C996A56}" destId="{C2BD4E07-05F1-497A-9555-419F8A0316A1}" srcOrd="0" destOrd="0" presId="urn:microsoft.com/office/officeart/2008/layout/LinedList"/>
    <dgm:cxn modelId="{5BC02B4F-47EB-488C-8111-5836EDA022BD}" type="presOf" srcId="{1A54B0FD-B068-4B87-9D8A-86955FDC92F1}" destId="{CB9B86AE-CD63-4256-A302-EF05607E2225}" srcOrd="0" destOrd="0" presId="urn:microsoft.com/office/officeart/2008/layout/LinedList"/>
    <dgm:cxn modelId="{D37D2457-6CDE-4B59-BB9C-BB21A1D98E8A}" type="presOf" srcId="{88384E80-79CB-4B94-B5FF-C2EA55ECF1C8}" destId="{757AF45C-26A0-4FE1-BDDC-DED89FEFA738}" srcOrd="0" destOrd="0" presId="urn:microsoft.com/office/officeart/2008/layout/LinedList"/>
    <dgm:cxn modelId="{623F1C80-112E-4E44-8281-4B261D4746D1}" srcId="{1A54B0FD-B068-4B87-9D8A-86955FDC92F1}" destId="{F339EEF9-06BF-47D4-8195-3BC26589F6B8}" srcOrd="6" destOrd="0" parTransId="{719A5A6F-13B0-45F5-9E62-22A4884E99CF}" sibTransId="{12CDC714-BA2E-402B-9C9B-F8211856F00B}"/>
    <dgm:cxn modelId="{B60BE097-C98B-4163-917F-DFE49B53F678}" srcId="{1A54B0FD-B068-4B87-9D8A-86955FDC92F1}" destId="{477BBE84-7D14-4FD0-BB57-EB7CF0A4BE84}" srcOrd="4" destOrd="0" parTransId="{8E49765E-FD46-45D8-8259-B78D257D9061}" sibTransId="{53D1C5F4-B9AB-4D1E-BF63-4AE71146A873}"/>
    <dgm:cxn modelId="{828662A2-58F7-4FC6-BA94-F1F086CD4ECB}" srcId="{1A54B0FD-B068-4B87-9D8A-86955FDC92F1}" destId="{F22FE559-4809-43D9-AECD-4B6DF17491E3}" srcOrd="1" destOrd="0" parTransId="{F38303ED-4501-4EEB-990E-CE8169F7CBE5}" sibTransId="{0179E7A7-DF9B-4297-82BE-36DB150EE8FD}"/>
    <dgm:cxn modelId="{C0024EBA-DF3C-4AF9-9CFF-DAE1969B33B9}" type="presOf" srcId="{477BBE84-7D14-4FD0-BB57-EB7CF0A4BE84}" destId="{D63B49BA-AF98-4B38-BE51-16386624A2F9}" srcOrd="0" destOrd="0" presId="urn:microsoft.com/office/officeart/2008/layout/LinedList"/>
    <dgm:cxn modelId="{399232E7-72FD-4BF0-915B-8BDB92243E9F}" srcId="{1A54B0FD-B068-4B87-9D8A-86955FDC92F1}" destId="{B1739CA8-AEEF-4726-B716-5F5FEC0B3290}" srcOrd="3" destOrd="0" parTransId="{F0763A08-E083-4211-926E-A4A0B40AD5D2}" sibTransId="{A7FC8A27-EDCB-4797-94CA-8587BF074135}"/>
    <dgm:cxn modelId="{C0138EFD-FBF8-41BE-A1B4-4E0A97039584}" type="presOf" srcId="{F339EEF9-06BF-47D4-8195-3BC26589F6B8}" destId="{95A538C1-D41B-4B01-923A-2A1C57D488CB}" srcOrd="0" destOrd="0" presId="urn:microsoft.com/office/officeart/2008/layout/LinedList"/>
    <dgm:cxn modelId="{76BD3FBD-FB4D-42EA-B27C-7955B5B9056B}" type="presParOf" srcId="{CB9B86AE-CD63-4256-A302-EF05607E2225}" destId="{D897FF49-641A-489F-B9F4-6387DAAACCC5}" srcOrd="0" destOrd="0" presId="urn:microsoft.com/office/officeart/2008/layout/LinedList"/>
    <dgm:cxn modelId="{BE0A44C7-E605-4168-80CE-E1F653268DD4}" type="presParOf" srcId="{CB9B86AE-CD63-4256-A302-EF05607E2225}" destId="{9CBF5E81-3149-4069-9CBF-5E74812A0F32}" srcOrd="1" destOrd="0" presId="urn:microsoft.com/office/officeart/2008/layout/LinedList"/>
    <dgm:cxn modelId="{9B03BB2E-4BE4-4085-8005-C593715A84D8}" type="presParOf" srcId="{9CBF5E81-3149-4069-9CBF-5E74812A0F32}" destId="{C2BD4E07-05F1-497A-9555-419F8A0316A1}" srcOrd="0" destOrd="0" presId="urn:microsoft.com/office/officeart/2008/layout/LinedList"/>
    <dgm:cxn modelId="{F7833CC7-97BE-4B5F-B01B-19069FF5F41A}" type="presParOf" srcId="{9CBF5E81-3149-4069-9CBF-5E74812A0F32}" destId="{9BDAD918-719D-4475-80D0-DCDDFE548348}" srcOrd="1" destOrd="0" presId="urn:microsoft.com/office/officeart/2008/layout/LinedList"/>
    <dgm:cxn modelId="{38C62FD4-24F1-4E17-8B8F-E78725236DB0}" type="presParOf" srcId="{CB9B86AE-CD63-4256-A302-EF05607E2225}" destId="{93F59F1E-9867-44CF-A3F4-2B8EC56BF4D0}" srcOrd="2" destOrd="0" presId="urn:microsoft.com/office/officeart/2008/layout/LinedList"/>
    <dgm:cxn modelId="{0BFEB613-CB2E-4A1C-8C16-E6FE66036899}" type="presParOf" srcId="{CB9B86AE-CD63-4256-A302-EF05607E2225}" destId="{D4E6D25A-9BCD-4C09-B065-D163CA4987E4}" srcOrd="3" destOrd="0" presId="urn:microsoft.com/office/officeart/2008/layout/LinedList"/>
    <dgm:cxn modelId="{2FACA2B8-4348-40E4-9366-E4D4DA9E7373}" type="presParOf" srcId="{D4E6D25A-9BCD-4C09-B065-D163CA4987E4}" destId="{D60BF4F8-681A-41A4-9D16-C1380E6A9A6D}" srcOrd="0" destOrd="0" presId="urn:microsoft.com/office/officeart/2008/layout/LinedList"/>
    <dgm:cxn modelId="{DACC3287-A409-4B18-BA0B-37256B5B6E4F}" type="presParOf" srcId="{D4E6D25A-9BCD-4C09-B065-D163CA4987E4}" destId="{6790C3CF-4436-4CBB-BBCD-B129402BCF2E}" srcOrd="1" destOrd="0" presId="urn:microsoft.com/office/officeart/2008/layout/LinedList"/>
    <dgm:cxn modelId="{D30AFB32-5755-4B58-8CC9-DF43E20298F5}" type="presParOf" srcId="{CB9B86AE-CD63-4256-A302-EF05607E2225}" destId="{620646F1-383C-4952-8486-1797638E2464}" srcOrd="4" destOrd="0" presId="urn:microsoft.com/office/officeart/2008/layout/LinedList"/>
    <dgm:cxn modelId="{63DF3635-5AC2-40A6-85E1-6B14315024CB}" type="presParOf" srcId="{CB9B86AE-CD63-4256-A302-EF05607E2225}" destId="{5FB58658-40BE-4FA6-A84B-9D4FADEB2010}" srcOrd="5" destOrd="0" presId="urn:microsoft.com/office/officeart/2008/layout/LinedList"/>
    <dgm:cxn modelId="{9B9AA870-864C-4196-8DDB-4C1020344F72}" type="presParOf" srcId="{5FB58658-40BE-4FA6-A84B-9D4FADEB2010}" destId="{757AF45C-26A0-4FE1-BDDC-DED89FEFA738}" srcOrd="0" destOrd="0" presId="urn:microsoft.com/office/officeart/2008/layout/LinedList"/>
    <dgm:cxn modelId="{5214F8AB-365B-4BF1-843F-2F9C4E6BB063}" type="presParOf" srcId="{5FB58658-40BE-4FA6-A84B-9D4FADEB2010}" destId="{85F4967A-EE64-4493-8D4E-20CA6C59EC62}" srcOrd="1" destOrd="0" presId="urn:microsoft.com/office/officeart/2008/layout/LinedList"/>
    <dgm:cxn modelId="{49BF1460-2F52-42C3-B066-3E590DE1235A}" type="presParOf" srcId="{CB9B86AE-CD63-4256-A302-EF05607E2225}" destId="{AD56A01A-F6EB-47F5-A0D3-D1ABC6735820}" srcOrd="6" destOrd="0" presId="urn:microsoft.com/office/officeart/2008/layout/LinedList"/>
    <dgm:cxn modelId="{F7D4B322-5DE5-4A70-A4A4-E4F475DFA9EC}" type="presParOf" srcId="{CB9B86AE-CD63-4256-A302-EF05607E2225}" destId="{0A05460F-EC44-4AC2-873D-40DBF9F3745F}" srcOrd="7" destOrd="0" presId="urn:microsoft.com/office/officeart/2008/layout/LinedList"/>
    <dgm:cxn modelId="{6E40D215-56FC-4957-86EB-8D4F315C59FC}" type="presParOf" srcId="{0A05460F-EC44-4AC2-873D-40DBF9F3745F}" destId="{E87DAAE2-9D86-41F5-B247-FCDDE61D7347}" srcOrd="0" destOrd="0" presId="urn:microsoft.com/office/officeart/2008/layout/LinedList"/>
    <dgm:cxn modelId="{97D7B34D-F28C-4245-8792-AA5A55FC50D3}" type="presParOf" srcId="{0A05460F-EC44-4AC2-873D-40DBF9F3745F}" destId="{9966C1A0-AF51-4F0E-96CF-276977BF813A}" srcOrd="1" destOrd="0" presId="urn:microsoft.com/office/officeart/2008/layout/LinedList"/>
    <dgm:cxn modelId="{8D091D34-96F2-44F5-B180-6DFB9F51E995}" type="presParOf" srcId="{CB9B86AE-CD63-4256-A302-EF05607E2225}" destId="{344F2AC2-AE8E-46F9-ABB3-D952985B8AAB}" srcOrd="8" destOrd="0" presId="urn:microsoft.com/office/officeart/2008/layout/LinedList"/>
    <dgm:cxn modelId="{FD50D7BA-80A9-4692-9500-E381A7DDB118}" type="presParOf" srcId="{CB9B86AE-CD63-4256-A302-EF05607E2225}" destId="{9E14BEE1-B2E5-4484-A217-299C39745259}" srcOrd="9" destOrd="0" presId="urn:microsoft.com/office/officeart/2008/layout/LinedList"/>
    <dgm:cxn modelId="{FA4D168F-BAE7-418F-B6AA-C84FD8F88A91}" type="presParOf" srcId="{9E14BEE1-B2E5-4484-A217-299C39745259}" destId="{D63B49BA-AF98-4B38-BE51-16386624A2F9}" srcOrd="0" destOrd="0" presId="urn:microsoft.com/office/officeart/2008/layout/LinedList"/>
    <dgm:cxn modelId="{1278B04A-EAA3-43FF-909D-34C95F5B3576}" type="presParOf" srcId="{9E14BEE1-B2E5-4484-A217-299C39745259}" destId="{AADB2AE8-77A3-4E98-A82A-E093DD59A6E3}" srcOrd="1" destOrd="0" presId="urn:microsoft.com/office/officeart/2008/layout/LinedList"/>
    <dgm:cxn modelId="{EA0E1F20-1551-4F1D-9A00-683DC1A9F834}" type="presParOf" srcId="{CB9B86AE-CD63-4256-A302-EF05607E2225}" destId="{6D9DD44E-FA7D-4DFC-8FFF-29EADB974C79}" srcOrd="10" destOrd="0" presId="urn:microsoft.com/office/officeart/2008/layout/LinedList"/>
    <dgm:cxn modelId="{EB4BC9DC-2FED-4016-8936-281E3A8C6CC7}" type="presParOf" srcId="{CB9B86AE-CD63-4256-A302-EF05607E2225}" destId="{F4CD82B6-DFCF-4EAF-AB0A-3D6FD85FEA3D}" srcOrd="11" destOrd="0" presId="urn:microsoft.com/office/officeart/2008/layout/LinedList"/>
    <dgm:cxn modelId="{717240AB-3805-4A80-9A28-9A55C022648E}" type="presParOf" srcId="{F4CD82B6-DFCF-4EAF-AB0A-3D6FD85FEA3D}" destId="{F4349595-0B7B-44B4-AE92-5D359DBF9568}" srcOrd="0" destOrd="0" presId="urn:microsoft.com/office/officeart/2008/layout/LinedList"/>
    <dgm:cxn modelId="{9CB64D95-CCD4-45BC-BA00-A92F913D6483}" type="presParOf" srcId="{F4CD82B6-DFCF-4EAF-AB0A-3D6FD85FEA3D}" destId="{6C0F74A8-BFF4-454F-86F3-6E5D7959820B}" srcOrd="1" destOrd="0" presId="urn:microsoft.com/office/officeart/2008/layout/LinedList"/>
    <dgm:cxn modelId="{B45EE9DD-774A-4C3F-862E-9A959610E3A4}" type="presParOf" srcId="{CB9B86AE-CD63-4256-A302-EF05607E2225}" destId="{3BE43099-BEBB-435A-9D93-3BFECA44659A}" srcOrd="12" destOrd="0" presId="urn:microsoft.com/office/officeart/2008/layout/LinedList"/>
    <dgm:cxn modelId="{087E400C-3711-4E54-BCC5-D3835EACCE8D}" type="presParOf" srcId="{CB9B86AE-CD63-4256-A302-EF05607E2225}" destId="{3C16BE9D-0127-4FB1-83AB-DA04CCD81C99}" srcOrd="13" destOrd="0" presId="urn:microsoft.com/office/officeart/2008/layout/LinedList"/>
    <dgm:cxn modelId="{1B9CD7D6-3FC7-4823-BF40-44F17B4C8CDE}" type="presParOf" srcId="{3C16BE9D-0127-4FB1-83AB-DA04CCD81C99}" destId="{95A538C1-D41B-4B01-923A-2A1C57D488CB}" srcOrd="0" destOrd="0" presId="urn:microsoft.com/office/officeart/2008/layout/LinedList"/>
    <dgm:cxn modelId="{6F732093-EC73-4414-AF87-6FA2931E14B1}" type="presParOf" srcId="{3C16BE9D-0127-4FB1-83AB-DA04CCD81C99}" destId="{748C3D43-872B-41B0-B940-9941FF929C8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9D6C59-A2F8-4DE0-9D71-E9B41EFBAA01}"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en-GB"/>
        </a:p>
      </dgm:t>
    </dgm:pt>
    <dgm:pt modelId="{6F4556B7-C6CC-48F5-B888-A49A1132E3E4}">
      <dgm:prSet/>
      <dgm:spPr/>
      <dgm:t>
        <a:bodyPr/>
        <a:lstStyle/>
        <a:p>
          <a:r>
            <a:rPr lang="en-US" b="0" i="0" baseline="0">
              <a:solidFill>
                <a:schemeClr val="tx1"/>
              </a:solidFill>
            </a:rPr>
            <a:t>Capacity of partners on Nutrition in emergency response.</a:t>
          </a:r>
          <a:endParaRPr lang="en-GB">
            <a:solidFill>
              <a:schemeClr val="tx1"/>
            </a:solidFill>
          </a:endParaRPr>
        </a:p>
      </dgm:t>
    </dgm:pt>
    <dgm:pt modelId="{31F8099E-2CCD-4EA3-98DB-62341A0570C6}" type="parTrans" cxnId="{B8ACBD74-96F4-4461-B95A-A4E0AD24648C}">
      <dgm:prSet/>
      <dgm:spPr/>
      <dgm:t>
        <a:bodyPr/>
        <a:lstStyle/>
        <a:p>
          <a:endParaRPr lang="en-GB"/>
        </a:p>
      </dgm:t>
    </dgm:pt>
    <dgm:pt modelId="{4705DA3F-66A0-43D3-B1BD-C78B37D9DB32}" type="sibTrans" cxnId="{B8ACBD74-96F4-4461-B95A-A4E0AD24648C}">
      <dgm:prSet/>
      <dgm:spPr/>
      <dgm:t>
        <a:bodyPr/>
        <a:lstStyle/>
        <a:p>
          <a:endParaRPr lang="en-GB"/>
        </a:p>
      </dgm:t>
    </dgm:pt>
    <dgm:pt modelId="{611A1017-797B-4EC4-989C-41D6601D7E8A}">
      <dgm:prSet/>
      <dgm:spPr/>
      <dgm:t>
        <a:bodyPr/>
        <a:lstStyle/>
        <a:p>
          <a:r>
            <a:rPr lang="en-US">
              <a:solidFill>
                <a:schemeClr val="tx1"/>
              </a:solidFill>
            </a:rPr>
            <a:t>Access by local partners.</a:t>
          </a:r>
          <a:endParaRPr lang="en-GB">
            <a:solidFill>
              <a:schemeClr val="tx1"/>
            </a:solidFill>
          </a:endParaRPr>
        </a:p>
      </dgm:t>
    </dgm:pt>
    <dgm:pt modelId="{FD241CA2-2FF2-4E15-A45D-68F5D0BA3A66}" type="parTrans" cxnId="{84F5DE4A-55F3-44B7-A6DD-D40533090880}">
      <dgm:prSet/>
      <dgm:spPr/>
      <dgm:t>
        <a:bodyPr/>
        <a:lstStyle/>
        <a:p>
          <a:endParaRPr lang="en-GB"/>
        </a:p>
      </dgm:t>
    </dgm:pt>
    <dgm:pt modelId="{8C30BDA4-006E-46EF-BB7E-CBDFDD3726B5}" type="sibTrans" cxnId="{84F5DE4A-55F3-44B7-A6DD-D40533090880}">
      <dgm:prSet/>
      <dgm:spPr/>
      <dgm:t>
        <a:bodyPr/>
        <a:lstStyle/>
        <a:p>
          <a:endParaRPr lang="en-GB"/>
        </a:p>
      </dgm:t>
    </dgm:pt>
    <dgm:pt modelId="{2FA5333D-C336-45F9-A012-F4265491DF8F}">
      <dgm:prSet/>
      <dgm:spPr/>
      <dgm:t>
        <a:bodyPr/>
        <a:lstStyle/>
        <a:p>
          <a:r>
            <a:rPr lang="en-US" b="0" i="0" baseline="0">
              <a:solidFill>
                <a:schemeClr val="tx1"/>
              </a:solidFill>
            </a:rPr>
            <a:t>Prepositioned supp</a:t>
          </a:r>
          <a:r>
            <a:rPr lang="en-US">
              <a:solidFill>
                <a:schemeClr val="tx1"/>
              </a:solidFill>
            </a:rPr>
            <a:t>lies and quarterly distribution of partners supplies needs. </a:t>
          </a:r>
          <a:endParaRPr lang="en-GB">
            <a:solidFill>
              <a:schemeClr val="tx1"/>
            </a:solidFill>
          </a:endParaRPr>
        </a:p>
      </dgm:t>
    </dgm:pt>
    <dgm:pt modelId="{D7EC8F4D-3EF1-4EB5-A5C9-44EF584B2A0B}" type="parTrans" cxnId="{D4255888-EB66-4E5F-840B-9F7CD42C146F}">
      <dgm:prSet/>
      <dgm:spPr/>
      <dgm:t>
        <a:bodyPr/>
        <a:lstStyle/>
        <a:p>
          <a:endParaRPr lang="en-GB"/>
        </a:p>
      </dgm:t>
    </dgm:pt>
    <dgm:pt modelId="{63E1D03C-A223-41EE-AEB5-930038058BDD}" type="sibTrans" cxnId="{D4255888-EB66-4E5F-840B-9F7CD42C146F}">
      <dgm:prSet/>
      <dgm:spPr/>
      <dgm:t>
        <a:bodyPr/>
        <a:lstStyle/>
        <a:p>
          <a:endParaRPr lang="en-GB"/>
        </a:p>
      </dgm:t>
    </dgm:pt>
    <dgm:pt modelId="{C821E933-FE23-4598-AD63-2D360A31B4D8}">
      <dgm:prSet/>
      <dgm:spPr/>
      <dgm:t>
        <a:bodyPr/>
        <a:lstStyle/>
        <a:p>
          <a:r>
            <a:rPr lang="en-US" b="0" i="0" baseline="0">
              <a:solidFill>
                <a:schemeClr val="tx1"/>
              </a:solidFill>
            </a:rPr>
            <a:t>Surge support </a:t>
          </a:r>
          <a:r>
            <a:rPr lang="en-US">
              <a:solidFill>
                <a:schemeClr val="tx1"/>
              </a:solidFill>
            </a:rPr>
            <a:t>by GNC</a:t>
          </a:r>
          <a:endParaRPr lang="en-GB">
            <a:solidFill>
              <a:schemeClr val="tx1"/>
            </a:solidFill>
          </a:endParaRPr>
        </a:p>
      </dgm:t>
    </dgm:pt>
    <dgm:pt modelId="{87A8067B-A14E-4451-8C06-4B2878BE832F}" type="parTrans" cxnId="{39424CCF-39CF-4E47-973A-B6AF3A33D4FA}">
      <dgm:prSet/>
      <dgm:spPr/>
      <dgm:t>
        <a:bodyPr/>
        <a:lstStyle/>
        <a:p>
          <a:endParaRPr lang="en-GB"/>
        </a:p>
      </dgm:t>
    </dgm:pt>
    <dgm:pt modelId="{5C9175E0-B06E-4660-9742-847C7330CD0F}" type="sibTrans" cxnId="{39424CCF-39CF-4E47-973A-B6AF3A33D4FA}">
      <dgm:prSet/>
      <dgm:spPr/>
      <dgm:t>
        <a:bodyPr/>
        <a:lstStyle/>
        <a:p>
          <a:endParaRPr lang="en-GB"/>
        </a:p>
      </dgm:t>
    </dgm:pt>
    <dgm:pt modelId="{37CD071D-EB86-45D2-AF03-5A6A67D779B8}">
      <dgm:prSet/>
      <dgm:spPr/>
      <dgm:t>
        <a:bodyPr/>
        <a:lstStyle/>
        <a:p>
          <a:r>
            <a:rPr lang="en-US">
              <a:solidFill>
                <a:schemeClr val="tx1"/>
              </a:solidFill>
            </a:rPr>
            <a:t>RRTs in addition to static sites at the time were critical for response.</a:t>
          </a:r>
          <a:endParaRPr lang="en-GB">
            <a:solidFill>
              <a:schemeClr val="tx1"/>
            </a:solidFill>
          </a:endParaRPr>
        </a:p>
      </dgm:t>
    </dgm:pt>
    <dgm:pt modelId="{76D2F699-056D-40D8-994F-952318B4BF73}" type="parTrans" cxnId="{79E32A6E-39B5-4970-9D44-BB0BFBEC43A7}">
      <dgm:prSet/>
      <dgm:spPr/>
      <dgm:t>
        <a:bodyPr/>
        <a:lstStyle/>
        <a:p>
          <a:endParaRPr lang="en-GB"/>
        </a:p>
      </dgm:t>
    </dgm:pt>
    <dgm:pt modelId="{2D125853-1813-4974-B3DD-DBFF4EB6C8DD}" type="sibTrans" cxnId="{79E32A6E-39B5-4970-9D44-BB0BFBEC43A7}">
      <dgm:prSet/>
      <dgm:spPr/>
      <dgm:t>
        <a:bodyPr/>
        <a:lstStyle/>
        <a:p>
          <a:endParaRPr lang="en-GB"/>
        </a:p>
      </dgm:t>
    </dgm:pt>
    <dgm:pt modelId="{7DA34A82-7CEE-4EF1-A3C9-2058B2A21827}">
      <dgm:prSet/>
      <dgm:spPr/>
      <dgm:t>
        <a:bodyPr/>
        <a:lstStyle/>
        <a:p>
          <a:r>
            <a:rPr lang="en-US">
              <a:solidFill>
                <a:schemeClr val="tx1"/>
              </a:solidFill>
            </a:rPr>
            <a:t>Establishment of Mother Baby Areas at the Reception centers.</a:t>
          </a:r>
          <a:endParaRPr lang="en-GB">
            <a:solidFill>
              <a:schemeClr val="tx1"/>
            </a:solidFill>
          </a:endParaRPr>
        </a:p>
      </dgm:t>
    </dgm:pt>
    <dgm:pt modelId="{25E15BC3-E9DD-47EC-BA29-D4D767DAC8EC}" type="parTrans" cxnId="{255D5F76-36B1-42F1-AE76-226254169C77}">
      <dgm:prSet/>
      <dgm:spPr/>
      <dgm:t>
        <a:bodyPr/>
        <a:lstStyle/>
        <a:p>
          <a:endParaRPr lang="en-GB"/>
        </a:p>
      </dgm:t>
    </dgm:pt>
    <dgm:pt modelId="{467CBE12-86AE-4877-A10F-93FABD1CB725}" type="sibTrans" cxnId="{255D5F76-36B1-42F1-AE76-226254169C77}">
      <dgm:prSet/>
      <dgm:spPr/>
      <dgm:t>
        <a:bodyPr/>
        <a:lstStyle/>
        <a:p>
          <a:endParaRPr lang="en-GB"/>
        </a:p>
      </dgm:t>
    </dgm:pt>
    <dgm:pt modelId="{D817DD3D-6672-4F3F-AEF9-FF84C8181EFF}">
      <dgm:prSet/>
      <dgm:spPr/>
      <dgm:t>
        <a:bodyPr/>
        <a:lstStyle/>
        <a:p>
          <a:r>
            <a:rPr lang="en-US">
              <a:solidFill>
                <a:schemeClr val="tx1"/>
              </a:solidFill>
            </a:rPr>
            <a:t>Activating BMS reporting and monitoring tool at the time of the emergency.</a:t>
          </a:r>
          <a:endParaRPr lang="en-GB">
            <a:solidFill>
              <a:schemeClr val="tx1"/>
            </a:solidFill>
          </a:endParaRPr>
        </a:p>
      </dgm:t>
    </dgm:pt>
    <dgm:pt modelId="{A1DB1773-6843-442E-B602-A17DFE119053}" type="parTrans" cxnId="{C871952E-0AFE-4C57-987C-4F17685CF5D0}">
      <dgm:prSet/>
      <dgm:spPr/>
      <dgm:t>
        <a:bodyPr/>
        <a:lstStyle/>
        <a:p>
          <a:endParaRPr lang="en-GB"/>
        </a:p>
      </dgm:t>
    </dgm:pt>
    <dgm:pt modelId="{AEEBEFD2-685A-4CFF-94EA-16B854FE6DBD}" type="sibTrans" cxnId="{C871952E-0AFE-4C57-987C-4F17685CF5D0}">
      <dgm:prSet/>
      <dgm:spPr/>
      <dgm:t>
        <a:bodyPr/>
        <a:lstStyle/>
        <a:p>
          <a:endParaRPr lang="en-GB"/>
        </a:p>
      </dgm:t>
    </dgm:pt>
    <dgm:pt modelId="{F415DDAA-8577-4A85-AE67-1CED7C617BAF}">
      <dgm:prSet/>
      <dgm:spPr/>
      <dgm:t>
        <a:bodyPr/>
        <a:lstStyle/>
        <a:p>
          <a:r>
            <a:rPr lang="en-GB">
              <a:solidFill>
                <a:schemeClr val="tx1"/>
              </a:solidFill>
            </a:rPr>
            <a:t>Linking RRTs with PHCs</a:t>
          </a:r>
        </a:p>
      </dgm:t>
    </dgm:pt>
    <dgm:pt modelId="{716CB2C7-B3F1-46BD-A10C-BEA5C45807F7}" type="parTrans" cxnId="{051E35FA-F841-4756-81CF-10443EBEE67A}">
      <dgm:prSet/>
      <dgm:spPr/>
      <dgm:t>
        <a:bodyPr/>
        <a:lstStyle/>
        <a:p>
          <a:endParaRPr lang="en-GB"/>
        </a:p>
      </dgm:t>
    </dgm:pt>
    <dgm:pt modelId="{80F57E71-7BA1-4665-A209-49F6404A7244}" type="sibTrans" cxnId="{051E35FA-F841-4756-81CF-10443EBEE67A}">
      <dgm:prSet/>
      <dgm:spPr/>
      <dgm:t>
        <a:bodyPr/>
        <a:lstStyle/>
        <a:p>
          <a:endParaRPr lang="en-GB"/>
        </a:p>
      </dgm:t>
    </dgm:pt>
    <dgm:pt modelId="{27ABE2A3-DB4A-4095-B73E-9D6EEB42D5EA}" type="pres">
      <dgm:prSet presAssocID="{DA9D6C59-A2F8-4DE0-9D71-E9B41EFBAA01}" presName="diagram" presStyleCnt="0">
        <dgm:presLayoutVars>
          <dgm:dir/>
          <dgm:resizeHandles val="exact"/>
        </dgm:presLayoutVars>
      </dgm:prSet>
      <dgm:spPr/>
    </dgm:pt>
    <dgm:pt modelId="{D0269413-D268-4B47-95F9-5E0A946A3ACF}" type="pres">
      <dgm:prSet presAssocID="{6F4556B7-C6CC-48F5-B888-A49A1132E3E4}" presName="node" presStyleLbl="node1" presStyleIdx="0" presStyleCnt="8">
        <dgm:presLayoutVars>
          <dgm:bulletEnabled val="1"/>
        </dgm:presLayoutVars>
      </dgm:prSet>
      <dgm:spPr/>
    </dgm:pt>
    <dgm:pt modelId="{F4E3C022-DED1-4F64-B0CA-1C51101EC792}" type="pres">
      <dgm:prSet presAssocID="{4705DA3F-66A0-43D3-B1BD-C78B37D9DB32}" presName="sibTrans" presStyleCnt="0"/>
      <dgm:spPr/>
    </dgm:pt>
    <dgm:pt modelId="{E192229B-DA65-4F67-BE37-45F798D26E64}" type="pres">
      <dgm:prSet presAssocID="{611A1017-797B-4EC4-989C-41D6601D7E8A}" presName="node" presStyleLbl="node1" presStyleIdx="1" presStyleCnt="8">
        <dgm:presLayoutVars>
          <dgm:bulletEnabled val="1"/>
        </dgm:presLayoutVars>
      </dgm:prSet>
      <dgm:spPr/>
    </dgm:pt>
    <dgm:pt modelId="{4D552C86-1E37-436F-800E-CBBA09827DD0}" type="pres">
      <dgm:prSet presAssocID="{8C30BDA4-006E-46EF-BB7E-CBDFDD3726B5}" presName="sibTrans" presStyleCnt="0"/>
      <dgm:spPr/>
    </dgm:pt>
    <dgm:pt modelId="{DEE054A4-3329-4804-AE33-5C0737912027}" type="pres">
      <dgm:prSet presAssocID="{2FA5333D-C336-45F9-A012-F4265491DF8F}" presName="node" presStyleLbl="node1" presStyleIdx="2" presStyleCnt="8">
        <dgm:presLayoutVars>
          <dgm:bulletEnabled val="1"/>
        </dgm:presLayoutVars>
      </dgm:prSet>
      <dgm:spPr/>
    </dgm:pt>
    <dgm:pt modelId="{90A7994E-B9D6-4485-86B4-B26217584160}" type="pres">
      <dgm:prSet presAssocID="{63E1D03C-A223-41EE-AEB5-930038058BDD}" presName="sibTrans" presStyleCnt="0"/>
      <dgm:spPr/>
    </dgm:pt>
    <dgm:pt modelId="{7D4F7DB4-84CB-4A61-8596-0A46C8FE4723}" type="pres">
      <dgm:prSet presAssocID="{C821E933-FE23-4598-AD63-2D360A31B4D8}" presName="node" presStyleLbl="node1" presStyleIdx="3" presStyleCnt="8">
        <dgm:presLayoutVars>
          <dgm:bulletEnabled val="1"/>
        </dgm:presLayoutVars>
      </dgm:prSet>
      <dgm:spPr/>
    </dgm:pt>
    <dgm:pt modelId="{6C5184BF-0B5B-4E3C-A3A4-1F31BA13433D}" type="pres">
      <dgm:prSet presAssocID="{5C9175E0-B06E-4660-9742-847C7330CD0F}" presName="sibTrans" presStyleCnt="0"/>
      <dgm:spPr/>
    </dgm:pt>
    <dgm:pt modelId="{4D71E732-DCF4-482B-B699-49B81AC41D35}" type="pres">
      <dgm:prSet presAssocID="{37CD071D-EB86-45D2-AF03-5A6A67D779B8}" presName="node" presStyleLbl="node1" presStyleIdx="4" presStyleCnt="8">
        <dgm:presLayoutVars>
          <dgm:bulletEnabled val="1"/>
        </dgm:presLayoutVars>
      </dgm:prSet>
      <dgm:spPr/>
    </dgm:pt>
    <dgm:pt modelId="{A86A9218-CB66-4FBC-B73F-164B06FB0ED3}" type="pres">
      <dgm:prSet presAssocID="{2D125853-1813-4974-B3DD-DBFF4EB6C8DD}" presName="sibTrans" presStyleCnt="0"/>
      <dgm:spPr/>
    </dgm:pt>
    <dgm:pt modelId="{90727B60-2293-498A-9632-D76924706EF4}" type="pres">
      <dgm:prSet presAssocID="{F415DDAA-8577-4A85-AE67-1CED7C617BAF}" presName="node" presStyleLbl="node1" presStyleIdx="5" presStyleCnt="8">
        <dgm:presLayoutVars>
          <dgm:bulletEnabled val="1"/>
        </dgm:presLayoutVars>
      </dgm:prSet>
      <dgm:spPr/>
    </dgm:pt>
    <dgm:pt modelId="{29487394-46F9-4E5F-8062-AD4693535FCE}" type="pres">
      <dgm:prSet presAssocID="{80F57E71-7BA1-4665-A209-49F6404A7244}" presName="sibTrans" presStyleCnt="0"/>
      <dgm:spPr/>
    </dgm:pt>
    <dgm:pt modelId="{00855F81-AE7F-473D-AD10-6CB71D0BAF55}" type="pres">
      <dgm:prSet presAssocID="{7DA34A82-7CEE-4EF1-A3C9-2058B2A21827}" presName="node" presStyleLbl="node1" presStyleIdx="6" presStyleCnt="8">
        <dgm:presLayoutVars>
          <dgm:bulletEnabled val="1"/>
        </dgm:presLayoutVars>
      </dgm:prSet>
      <dgm:spPr/>
    </dgm:pt>
    <dgm:pt modelId="{FEC9B42C-C3C1-40E8-B4FE-A99B14F37D0C}" type="pres">
      <dgm:prSet presAssocID="{467CBE12-86AE-4877-A10F-93FABD1CB725}" presName="sibTrans" presStyleCnt="0"/>
      <dgm:spPr/>
    </dgm:pt>
    <dgm:pt modelId="{9719E7FD-5DFD-4E13-8AAA-D90A70BBD525}" type="pres">
      <dgm:prSet presAssocID="{D817DD3D-6672-4F3F-AEF9-FF84C8181EFF}" presName="node" presStyleLbl="node1" presStyleIdx="7" presStyleCnt="8">
        <dgm:presLayoutVars>
          <dgm:bulletEnabled val="1"/>
        </dgm:presLayoutVars>
      </dgm:prSet>
      <dgm:spPr/>
    </dgm:pt>
  </dgm:ptLst>
  <dgm:cxnLst>
    <dgm:cxn modelId="{E393BD00-51FC-49E1-A366-1DF577543CC6}" type="presOf" srcId="{F415DDAA-8577-4A85-AE67-1CED7C617BAF}" destId="{90727B60-2293-498A-9632-D76924706EF4}" srcOrd="0" destOrd="0" presId="urn:microsoft.com/office/officeart/2005/8/layout/default"/>
    <dgm:cxn modelId="{092F8A1E-D850-4E47-9F10-CCD70BB9CBFA}" type="presOf" srcId="{611A1017-797B-4EC4-989C-41D6601D7E8A}" destId="{E192229B-DA65-4F67-BE37-45F798D26E64}" srcOrd="0" destOrd="0" presId="urn:microsoft.com/office/officeart/2005/8/layout/default"/>
    <dgm:cxn modelId="{C871952E-0AFE-4C57-987C-4F17685CF5D0}" srcId="{DA9D6C59-A2F8-4DE0-9D71-E9B41EFBAA01}" destId="{D817DD3D-6672-4F3F-AEF9-FF84C8181EFF}" srcOrd="7" destOrd="0" parTransId="{A1DB1773-6843-442E-B602-A17DFE119053}" sibTransId="{AEEBEFD2-685A-4CFF-94EA-16B854FE6DBD}"/>
    <dgm:cxn modelId="{84F5DE4A-55F3-44B7-A6DD-D40533090880}" srcId="{DA9D6C59-A2F8-4DE0-9D71-E9B41EFBAA01}" destId="{611A1017-797B-4EC4-989C-41D6601D7E8A}" srcOrd="1" destOrd="0" parTransId="{FD241CA2-2FF2-4E15-A45D-68F5D0BA3A66}" sibTransId="{8C30BDA4-006E-46EF-BB7E-CBDFDD3726B5}"/>
    <dgm:cxn modelId="{8919B36D-099B-403B-ADAE-F01B0DDDDEC2}" type="presOf" srcId="{D817DD3D-6672-4F3F-AEF9-FF84C8181EFF}" destId="{9719E7FD-5DFD-4E13-8AAA-D90A70BBD525}" srcOrd="0" destOrd="0" presId="urn:microsoft.com/office/officeart/2005/8/layout/default"/>
    <dgm:cxn modelId="{79E32A6E-39B5-4970-9D44-BB0BFBEC43A7}" srcId="{DA9D6C59-A2F8-4DE0-9D71-E9B41EFBAA01}" destId="{37CD071D-EB86-45D2-AF03-5A6A67D779B8}" srcOrd="4" destOrd="0" parTransId="{76D2F699-056D-40D8-994F-952318B4BF73}" sibTransId="{2D125853-1813-4974-B3DD-DBFF4EB6C8DD}"/>
    <dgm:cxn modelId="{F5AABB6F-79ED-4CD6-B3E6-B6F34CA77007}" type="presOf" srcId="{2FA5333D-C336-45F9-A012-F4265491DF8F}" destId="{DEE054A4-3329-4804-AE33-5C0737912027}" srcOrd="0" destOrd="0" presId="urn:microsoft.com/office/officeart/2005/8/layout/default"/>
    <dgm:cxn modelId="{B8ACBD74-96F4-4461-B95A-A4E0AD24648C}" srcId="{DA9D6C59-A2F8-4DE0-9D71-E9B41EFBAA01}" destId="{6F4556B7-C6CC-48F5-B888-A49A1132E3E4}" srcOrd="0" destOrd="0" parTransId="{31F8099E-2CCD-4EA3-98DB-62341A0570C6}" sibTransId="{4705DA3F-66A0-43D3-B1BD-C78B37D9DB32}"/>
    <dgm:cxn modelId="{255D5F76-36B1-42F1-AE76-226254169C77}" srcId="{DA9D6C59-A2F8-4DE0-9D71-E9B41EFBAA01}" destId="{7DA34A82-7CEE-4EF1-A3C9-2058B2A21827}" srcOrd="6" destOrd="0" parTransId="{25E15BC3-E9DD-47EC-BA29-D4D767DAC8EC}" sibTransId="{467CBE12-86AE-4877-A10F-93FABD1CB725}"/>
    <dgm:cxn modelId="{F142F886-2DFC-4598-BA58-217D4B787391}" type="presOf" srcId="{7DA34A82-7CEE-4EF1-A3C9-2058B2A21827}" destId="{00855F81-AE7F-473D-AD10-6CB71D0BAF55}" srcOrd="0" destOrd="0" presId="urn:microsoft.com/office/officeart/2005/8/layout/default"/>
    <dgm:cxn modelId="{D4255888-EB66-4E5F-840B-9F7CD42C146F}" srcId="{DA9D6C59-A2F8-4DE0-9D71-E9B41EFBAA01}" destId="{2FA5333D-C336-45F9-A012-F4265491DF8F}" srcOrd="2" destOrd="0" parTransId="{D7EC8F4D-3EF1-4EB5-A5C9-44EF584B2A0B}" sibTransId="{63E1D03C-A223-41EE-AEB5-930038058BDD}"/>
    <dgm:cxn modelId="{765CE8B4-7403-426C-A9EC-AFAD54E6D677}" type="presOf" srcId="{C821E933-FE23-4598-AD63-2D360A31B4D8}" destId="{7D4F7DB4-84CB-4A61-8596-0A46C8FE4723}" srcOrd="0" destOrd="0" presId="urn:microsoft.com/office/officeart/2005/8/layout/default"/>
    <dgm:cxn modelId="{A4BFC7BB-A3AF-4E8B-8E2D-164AE92CF12B}" type="presOf" srcId="{37CD071D-EB86-45D2-AF03-5A6A67D779B8}" destId="{4D71E732-DCF4-482B-B699-49B81AC41D35}" srcOrd="0" destOrd="0" presId="urn:microsoft.com/office/officeart/2005/8/layout/default"/>
    <dgm:cxn modelId="{39424CCF-39CF-4E47-973A-B6AF3A33D4FA}" srcId="{DA9D6C59-A2F8-4DE0-9D71-E9B41EFBAA01}" destId="{C821E933-FE23-4598-AD63-2D360A31B4D8}" srcOrd="3" destOrd="0" parTransId="{87A8067B-A14E-4451-8C06-4B2878BE832F}" sibTransId="{5C9175E0-B06E-4660-9742-847C7330CD0F}"/>
    <dgm:cxn modelId="{A15940EA-9E2F-4F8A-BCF5-7E45C80A557D}" type="presOf" srcId="{DA9D6C59-A2F8-4DE0-9D71-E9B41EFBAA01}" destId="{27ABE2A3-DB4A-4095-B73E-9D6EEB42D5EA}" srcOrd="0" destOrd="0" presId="urn:microsoft.com/office/officeart/2005/8/layout/default"/>
    <dgm:cxn modelId="{8045CBEA-347E-4198-A170-3800BEA73B1A}" type="presOf" srcId="{6F4556B7-C6CC-48F5-B888-A49A1132E3E4}" destId="{D0269413-D268-4B47-95F9-5E0A946A3ACF}" srcOrd="0" destOrd="0" presId="urn:microsoft.com/office/officeart/2005/8/layout/default"/>
    <dgm:cxn modelId="{051E35FA-F841-4756-81CF-10443EBEE67A}" srcId="{DA9D6C59-A2F8-4DE0-9D71-E9B41EFBAA01}" destId="{F415DDAA-8577-4A85-AE67-1CED7C617BAF}" srcOrd="5" destOrd="0" parTransId="{716CB2C7-B3F1-46BD-A10C-BEA5C45807F7}" sibTransId="{80F57E71-7BA1-4665-A209-49F6404A7244}"/>
    <dgm:cxn modelId="{39F25735-BC5C-4474-83AC-55AB3235CBCE}" type="presParOf" srcId="{27ABE2A3-DB4A-4095-B73E-9D6EEB42D5EA}" destId="{D0269413-D268-4B47-95F9-5E0A946A3ACF}" srcOrd="0" destOrd="0" presId="urn:microsoft.com/office/officeart/2005/8/layout/default"/>
    <dgm:cxn modelId="{E7230403-7BA3-405D-8F1D-033D9202A19A}" type="presParOf" srcId="{27ABE2A3-DB4A-4095-B73E-9D6EEB42D5EA}" destId="{F4E3C022-DED1-4F64-B0CA-1C51101EC792}" srcOrd="1" destOrd="0" presId="urn:microsoft.com/office/officeart/2005/8/layout/default"/>
    <dgm:cxn modelId="{FD7D6907-0512-47AC-BF18-A0C9D6DD432D}" type="presParOf" srcId="{27ABE2A3-DB4A-4095-B73E-9D6EEB42D5EA}" destId="{E192229B-DA65-4F67-BE37-45F798D26E64}" srcOrd="2" destOrd="0" presId="urn:microsoft.com/office/officeart/2005/8/layout/default"/>
    <dgm:cxn modelId="{0A4130B8-E7A9-4E36-9443-CB8E5AD43C06}" type="presParOf" srcId="{27ABE2A3-DB4A-4095-B73E-9D6EEB42D5EA}" destId="{4D552C86-1E37-436F-800E-CBBA09827DD0}" srcOrd="3" destOrd="0" presId="urn:microsoft.com/office/officeart/2005/8/layout/default"/>
    <dgm:cxn modelId="{D764E7C0-61E8-43C4-A9BA-5F239CBA43E6}" type="presParOf" srcId="{27ABE2A3-DB4A-4095-B73E-9D6EEB42D5EA}" destId="{DEE054A4-3329-4804-AE33-5C0737912027}" srcOrd="4" destOrd="0" presId="urn:microsoft.com/office/officeart/2005/8/layout/default"/>
    <dgm:cxn modelId="{5E02722C-1E51-49A8-9AA2-9124E6D9F978}" type="presParOf" srcId="{27ABE2A3-DB4A-4095-B73E-9D6EEB42D5EA}" destId="{90A7994E-B9D6-4485-86B4-B26217584160}" srcOrd="5" destOrd="0" presId="urn:microsoft.com/office/officeart/2005/8/layout/default"/>
    <dgm:cxn modelId="{8E8A1119-AAD0-40F5-A2F0-B2351AF3DFCA}" type="presParOf" srcId="{27ABE2A3-DB4A-4095-B73E-9D6EEB42D5EA}" destId="{7D4F7DB4-84CB-4A61-8596-0A46C8FE4723}" srcOrd="6" destOrd="0" presId="urn:microsoft.com/office/officeart/2005/8/layout/default"/>
    <dgm:cxn modelId="{7465E477-AE53-4B11-BE12-661A00F62DB5}" type="presParOf" srcId="{27ABE2A3-DB4A-4095-B73E-9D6EEB42D5EA}" destId="{6C5184BF-0B5B-4E3C-A3A4-1F31BA13433D}" srcOrd="7" destOrd="0" presId="urn:microsoft.com/office/officeart/2005/8/layout/default"/>
    <dgm:cxn modelId="{CF368BFC-F797-46F6-AABB-A4EAC7B7120B}" type="presParOf" srcId="{27ABE2A3-DB4A-4095-B73E-9D6EEB42D5EA}" destId="{4D71E732-DCF4-482B-B699-49B81AC41D35}" srcOrd="8" destOrd="0" presId="urn:microsoft.com/office/officeart/2005/8/layout/default"/>
    <dgm:cxn modelId="{49560B07-15EA-4036-BFCF-1ADBB727AA76}" type="presParOf" srcId="{27ABE2A3-DB4A-4095-B73E-9D6EEB42D5EA}" destId="{A86A9218-CB66-4FBC-B73F-164B06FB0ED3}" srcOrd="9" destOrd="0" presId="urn:microsoft.com/office/officeart/2005/8/layout/default"/>
    <dgm:cxn modelId="{CBD8CC59-CE1F-4152-B75C-0FB889D648BD}" type="presParOf" srcId="{27ABE2A3-DB4A-4095-B73E-9D6EEB42D5EA}" destId="{90727B60-2293-498A-9632-D76924706EF4}" srcOrd="10" destOrd="0" presId="urn:microsoft.com/office/officeart/2005/8/layout/default"/>
    <dgm:cxn modelId="{A3E0AB83-BAEF-4846-89C8-267FB08C9C8D}" type="presParOf" srcId="{27ABE2A3-DB4A-4095-B73E-9D6EEB42D5EA}" destId="{29487394-46F9-4E5F-8062-AD4693535FCE}" srcOrd="11" destOrd="0" presId="urn:microsoft.com/office/officeart/2005/8/layout/default"/>
    <dgm:cxn modelId="{32013C3F-C5E1-4C67-85AE-5885AE4B65CF}" type="presParOf" srcId="{27ABE2A3-DB4A-4095-B73E-9D6EEB42D5EA}" destId="{00855F81-AE7F-473D-AD10-6CB71D0BAF55}" srcOrd="12" destOrd="0" presId="urn:microsoft.com/office/officeart/2005/8/layout/default"/>
    <dgm:cxn modelId="{6EAB7400-B809-4726-AD21-EBF8DDD1DC71}" type="presParOf" srcId="{27ABE2A3-DB4A-4095-B73E-9D6EEB42D5EA}" destId="{FEC9B42C-C3C1-40E8-B4FE-A99B14F37D0C}" srcOrd="13" destOrd="0" presId="urn:microsoft.com/office/officeart/2005/8/layout/default"/>
    <dgm:cxn modelId="{B58D018F-A913-4E17-B888-E230FDE494C6}" type="presParOf" srcId="{27ABE2A3-DB4A-4095-B73E-9D6EEB42D5EA}" destId="{9719E7FD-5DFD-4E13-8AAA-D90A70BBD525}"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412F5-061D-486D-8E42-EFC53FBC5C4A}">
      <dsp:nvSpPr>
        <dsp:cNvPr id="0" name=""/>
        <dsp:cNvSpPr/>
      </dsp:nvSpPr>
      <dsp:spPr>
        <a:xfrm>
          <a:off x="0" y="4374"/>
          <a:ext cx="6988314" cy="9317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76171-CA66-414E-B49E-616AE44F89E8}">
      <dsp:nvSpPr>
        <dsp:cNvPr id="0" name=""/>
        <dsp:cNvSpPr/>
      </dsp:nvSpPr>
      <dsp:spPr>
        <a:xfrm>
          <a:off x="281856" y="214020"/>
          <a:ext cx="512467" cy="5124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191B0C-5370-4C9F-9FEE-90A2F89F75F6}">
      <dsp:nvSpPr>
        <dsp:cNvPr id="0" name=""/>
        <dsp:cNvSpPr/>
      </dsp:nvSpPr>
      <dsp:spPr>
        <a:xfrm>
          <a:off x="1076181" y="4374"/>
          <a:ext cx="5912132"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Joint support to countries for transition </a:t>
          </a:r>
        </a:p>
      </dsp:txBody>
      <dsp:txXfrm>
        <a:off x="1076181" y="4374"/>
        <a:ext cx="5912132" cy="931758"/>
      </dsp:txXfrm>
    </dsp:sp>
    <dsp:sp modelId="{CCF0E58A-567F-4E01-91A4-7340AB1F4522}">
      <dsp:nvSpPr>
        <dsp:cNvPr id="0" name=""/>
        <dsp:cNvSpPr/>
      </dsp:nvSpPr>
      <dsp:spPr>
        <a:xfrm>
          <a:off x="0" y="1169072"/>
          <a:ext cx="6988314" cy="9317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C4650-F82D-4743-8C41-F8453B2455B8}">
      <dsp:nvSpPr>
        <dsp:cNvPr id="0" name=""/>
        <dsp:cNvSpPr/>
      </dsp:nvSpPr>
      <dsp:spPr>
        <a:xfrm>
          <a:off x="281856" y="1378718"/>
          <a:ext cx="512467" cy="5124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4B9A1-8BE1-4512-9056-125D0A7B61CA}">
      <dsp:nvSpPr>
        <dsp:cNvPr id="0" name=""/>
        <dsp:cNvSpPr/>
      </dsp:nvSpPr>
      <dsp:spPr>
        <a:xfrm>
          <a:off x="1076181" y="1169072"/>
          <a:ext cx="5912132"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Nutrition Information - data and context analysis (refining vulnerability, indicators and PIN)</a:t>
          </a:r>
        </a:p>
      </dsp:txBody>
      <dsp:txXfrm>
        <a:off x="1076181" y="1169072"/>
        <a:ext cx="5912132" cy="931758"/>
      </dsp:txXfrm>
    </dsp:sp>
    <dsp:sp modelId="{9343F72F-0611-444F-96A4-48B8240691C4}">
      <dsp:nvSpPr>
        <dsp:cNvPr id="0" name=""/>
        <dsp:cNvSpPr/>
      </dsp:nvSpPr>
      <dsp:spPr>
        <a:xfrm>
          <a:off x="0" y="2333770"/>
          <a:ext cx="6988314" cy="9317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780AA-DFEC-4B02-91C0-D9940DC4716E}">
      <dsp:nvSpPr>
        <dsp:cNvPr id="0" name=""/>
        <dsp:cNvSpPr/>
      </dsp:nvSpPr>
      <dsp:spPr>
        <a:xfrm>
          <a:off x="281856" y="2543416"/>
          <a:ext cx="512467" cy="5124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38275-00AF-4837-A1C3-92C17B763309}">
      <dsp:nvSpPr>
        <dsp:cNvPr id="0" name=""/>
        <dsp:cNvSpPr/>
      </dsp:nvSpPr>
      <dsp:spPr>
        <a:xfrm>
          <a:off x="1085315" y="2333770"/>
          <a:ext cx="5893864"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Programme monitoring, evidence generation and learning  (home/local foods; risks/success with transition; CHW role)</a:t>
          </a:r>
        </a:p>
      </dsp:txBody>
      <dsp:txXfrm>
        <a:off x="1085315" y="2333770"/>
        <a:ext cx="5893864" cy="931758"/>
      </dsp:txXfrm>
    </dsp:sp>
    <dsp:sp modelId="{199CBFFF-D375-4870-A092-2A6766D0A7F3}">
      <dsp:nvSpPr>
        <dsp:cNvPr id="0" name=""/>
        <dsp:cNvSpPr/>
      </dsp:nvSpPr>
      <dsp:spPr>
        <a:xfrm>
          <a:off x="0" y="3498468"/>
          <a:ext cx="6988314" cy="93175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764DE-CAF7-40E9-864D-63E257A3610F}">
      <dsp:nvSpPr>
        <dsp:cNvPr id="0" name=""/>
        <dsp:cNvSpPr/>
      </dsp:nvSpPr>
      <dsp:spPr>
        <a:xfrm>
          <a:off x="281856" y="3708114"/>
          <a:ext cx="512467" cy="5124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43EADB-1D13-4F76-8E27-62F24E547362}">
      <dsp:nvSpPr>
        <dsp:cNvPr id="0" name=""/>
        <dsp:cNvSpPr/>
      </dsp:nvSpPr>
      <dsp:spPr>
        <a:xfrm>
          <a:off x="1076181" y="3498468"/>
          <a:ext cx="5912132"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Supply chain strengthening (forecasting, readiness and responsiveness, last mile delivery)</a:t>
          </a:r>
        </a:p>
      </dsp:txBody>
      <dsp:txXfrm>
        <a:off x="1076181" y="3498468"/>
        <a:ext cx="5912132" cy="931758"/>
      </dsp:txXfrm>
    </dsp:sp>
    <dsp:sp modelId="{A7061F32-3E9F-4438-91B0-58D39AA1A96E}">
      <dsp:nvSpPr>
        <dsp:cNvPr id="0" name=""/>
        <dsp:cNvSpPr/>
      </dsp:nvSpPr>
      <dsp:spPr>
        <a:xfrm>
          <a:off x="0" y="4663167"/>
          <a:ext cx="6988314" cy="93175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4AB15E-23FF-440E-B035-9C6755D26F12}">
      <dsp:nvSpPr>
        <dsp:cNvPr id="0" name=""/>
        <dsp:cNvSpPr/>
      </dsp:nvSpPr>
      <dsp:spPr>
        <a:xfrm>
          <a:off x="281856" y="4872812"/>
          <a:ext cx="512467" cy="5124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D9182-3673-4CDC-AB5F-4688F713DDE7}">
      <dsp:nvSpPr>
        <dsp:cNvPr id="0" name=""/>
        <dsp:cNvSpPr/>
      </dsp:nvSpPr>
      <dsp:spPr>
        <a:xfrm>
          <a:off x="1146594" y="4663167"/>
          <a:ext cx="5841719" cy="931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11" tIns="98611" rIns="98611" bIns="98611" numCol="1" spcCol="1270" anchor="ctr" anchorCtr="0">
          <a:noAutofit/>
        </a:bodyPr>
        <a:lstStyle/>
        <a:p>
          <a:pPr marL="0" lvl="0" indent="0" algn="l" defTabSz="711200">
            <a:lnSpc>
              <a:spcPct val="100000"/>
            </a:lnSpc>
            <a:spcBef>
              <a:spcPct val="0"/>
            </a:spcBef>
            <a:spcAft>
              <a:spcPct val="35000"/>
            </a:spcAft>
            <a:buNone/>
          </a:pPr>
          <a:r>
            <a:rPr lang="en-US" sz="1600" b="1" kern="1200">
              <a:latin typeface="Arial"/>
              <a:ea typeface="Open Sans ExtraBold"/>
              <a:cs typeface="Arial"/>
            </a:rPr>
            <a:t>Advocacy and resource mobilisation</a:t>
          </a:r>
        </a:p>
      </dsp:txBody>
      <dsp:txXfrm>
        <a:off x="1146594" y="4663167"/>
        <a:ext cx="5841719" cy="931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FB2D6-0714-43F3-9D2C-74675A54F844}">
      <dsp:nvSpPr>
        <dsp:cNvPr id="0" name=""/>
        <dsp:cNvSpPr/>
      </dsp:nvSpPr>
      <dsp:spPr>
        <a:xfrm>
          <a:off x="0" y="1805"/>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79B45D-5768-43DF-97B2-3CC0952FF03B}">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3737B-5E1A-4145-92CE-2BA685823E06}">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b="1" kern="1200"/>
            <a:t>Egypt</a:t>
          </a:r>
          <a:r>
            <a:rPr lang="en-US" sz="2100" kern="1200"/>
            <a:t>: the national guideline for the Prevention and Management of Wasting adopted from WHO 2023 </a:t>
          </a:r>
          <a:r>
            <a:rPr lang="en-US" sz="2100" kern="1200">
              <a:latin typeface="Calibri Light" panose="020F0302020204030204"/>
            </a:rPr>
            <a:t>Guidelines</a:t>
          </a:r>
          <a:r>
            <a:rPr lang="en-US" sz="2100" kern="1200"/>
            <a:t> drafted.</a:t>
          </a:r>
        </a:p>
      </dsp:txBody>
      <dsp:txXfrm>
        <a:off x="1057183" y="1805"/>
        <a:ext cx="9458416" cy="915310"/>
      </dsp:txXfrm>
    </dsp:sp>
    <dsp:sp modelId="{B20BB23D-9A02-48F2-8BC6-77EA55B594D0}">
      <dsp:nvSpPr>
        <dsp:cNvPr id="0" name=""/>
        <dsp:cNvSpPr/>
      </dsp:nvSpPr>
      <dsp:spPr>
        <a:xfrm>
          <a:off x="0" y="1145944"/>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6A7F2D-E768-49A1-999C-0E7EDF3861E7}">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E416E2-BB31-4E98-BAA6-58CD685BE4DC}">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rtl="0">
            <a:lnSpc>
              <a:spcPct val="90000"/>
            </a:lnSpc>
            <a:spcBef>
              <a:spcPct val="0"/>
            </a:spcBef>
            <a:spcAft>
              <a:spcPct val="35000"/>
            </a:spcAft>
            <a:buNone/>
          </a:pPr>
          <a:r>
            <a:rPr lang="en-US" sz="2100" b="1" kern="1200"/>
            <a:t>Lebanon</a:t>
          </a:r>
          <a:r>
            <a:rPr lang="en-US" sz="2100" kern="1200"/>
            <a:t>: kick started the review and update process </a:t>
          </a:r>
          <a:r>
            <a:rPr lang="en-US" sz="2100" kern="1200">
              <a:latin typeface="Calibri Light" panose="020F0302020204030204"/>
            </a:rPr>
            <a:t>of the</a:t>
          </a:r>
          <a:r>
            <a:rPr lang="en-US" sz="2100" kern="1200"/>
            <a:t> national guidelines for the prevention and management of wasting adopted from WHO 2023 </a:t>
          </a:r>
          <a:r>
            <a:rPr lang="en-US" sz="2100" kern="1200">
              <a:latin typeface="Calibri Light" panose="020F0302020204030204"/>
            </a:rPr>
            <a:t>Guidelines</a:t>
          </a:r>
          <a:endParaRPr lang="en-US" sz="2100" kern="1200"/>
        </a:p>
      </dsp:txBody>
      <dsp:txXfrm>
        <a:off x="1057183" y="1145944"/>
        <a:ext cx="9458416" cy="915310"/>
      </dsp:txXfrm>
    </dsp:sp>
    <dsp:sp modelId="{251AABB4-3BE1-47A0-9DCF-98EA3F0D5CD0}">
      <dsp:nvSpPr>
        <dsp:cNvPr id="0" name=""/>
        <dsp:cNvSpPr/>
      </dsp:nvSpPr>
      <dsp:spPr>
        <a:xfrm>
          <a:off x="0" y="2290082"/>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52B508-2AB6-4EE3-8EBD-C91E1C63E429}">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471B1-F756-4B76-9879-D3AFA03B0095}">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rtl="0">
            <a:lnSpc>
              <a:spcPct val="90000"/>
            </a:lnSpc>
            <a:spcBef>
              <a:spcPct val="0"/>
            </a:spcBef>
            <a:spcAft>
              <a:spcPct val="35000"/>
            </a:spcAft>
            <a:buNone/>
          </a:pPr>
          <a:r>
            <a:rPr lang="en-US" sz="2100" b="1" kern="1200"/>
            <a:t>Syria</a:t>
          </a:r>
          <a:r>
            <a:rPr lang="en-US" sz="2100" kern="1200"/>
            <a:t>: plan to update and align the national </a:t>
          </a:r>
          <a:r>
            <a:rPr lang="en-US" sz="2100" kern="1200">
              <a:latin typeface="Calibri Light" panose="020F0302020204030204"/>
            </a:rPr>
            <a:t>guidelines</a:t>
          </a:r>
          <a:r>
            <a:rPr lang="en-US" sz="2100" kern="1200"/>
            <a:t> and tools for prevention, early detection and treatment of wasting based on WHO 2023 </a:t>
          </a:r>
          <a:r>
            <a:rPr lang="en-US" sz="2100" kern="1200">
              <a:latin typeface="Calibri Light" panose="020F0302020204030204"/>
            </a:rPr>
            <a:t>Guidelines </a:t>
          </a:r>
          <a:endParaRPr lang="en-US" sz="2100" kern="1200"/>
        </a:p>
      </dsp:txBody>
      <dsp:txXfrm>
        <a:off x="1057183" y="2290082"/>
        <a:ext cx="9458416" cy="915310"/>
      </dsp:txXfrm>
    </dsp:sp>
    <dsp:sp modelId="{F737D84C-2BD9-4BA7-8DF3-04EE140712E6}">
      <dsp:nvSpPr>
        <dsp:cNvPr id="0" name=""/>
        <dsp:cNvSpPr/>
      </dsp:nvSpPr>
      <dsp:spPr>
        <a:xfrm>
          <a:off x="0" y="3434221"/>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F260F-C7C9-4E3D-8419-1670E2837318}">
      <dsp:nvSpPr>
        <dsp:cNvPr id="0" name=""/>
        <dsp:cNvSpPr/>
      </dsp:nvSpPr>
      <dsp:spPr>
        <a:xfrm>
          <a:off x="276881" y="3640166"/>
          <a:ext cx="503420" cy="5034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CE3EBD-0E0E-4600-ACAB-E296E7D8E968}">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rtl="0">
            <a:lnSpc>
              <a:spcPct val="90000"/>
            </a:lnSpc>
            <a:spcBef>
              <a:spcPct val="0"/>
            </a:spcBef>
            <a:spcAft>
              <a:spcPct val="35000"/>
            </a:spcAft>
            <a:buNone/>
          </a:pPr>
          <a:r>
            <a:rPr lang="en-US" sz="2100" b="1" kern="1200"/>
            <a:t>Regional level: </a:t>
          </a:r>
          <a:r>
            <a:rPr lang="en-US" sz="2100" b="0" kern="1200"/>
            <a:t>a joint UN regional-level meeting on adopting the new WHO 2023 </a:t>
          </a:r>
          <a:r>
            <a:rPr lang="en-US" sz="2100" b="0" kern="1200">
              <a:latin typeface="Calibri Light" panose="020F0302020204030204"/>
            </a:rPr>
            <a:t>Guidelines </a:t>
          </a:r>
          <a:endParaRPr lang="en-US" sz="2100" b="0" kern="1200"/>
        </a:p>
      </dsp:txBody>
      <dsp:txXfrm>
        <a:off x="1057183" y="3434221"/>
        <a:ext cx="94584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8415-1841-4BCA-9352-8BBEAD9D370F}">
      <dsp:nvSpPr>
        <dsp:cNvPr id="0" name=""/>
        <dsp:cNvSpPr/>
      </dsp:nvSpPr>
      <dsp:spPr>
        <a:xfrm>
          <a:off x="0" y="2060"/>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8F57DAB-DCF6-4101-A556-99701C7625EF}">
      <dsp:nvSpPr>
        <dsp:cNvPr id="0" name=""/>
        <dsp:cNvSpPr/>
      </dsp:nvSpPr>
      <dsp:spPr>
        <a:xfrm>
          <a:off x="315972" y="237082"/>
          <a:ext cx="574496" cy="574496"/>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3AF01E9-7C75-43D3-9F56-981828E6E71B}">
      <dsp:nvSpPr>
        <dsp:cNvPr id="0" name=""/>
        <dsp:cNvSpPr/>
      </dsp:nvSpPr>
      <dsp:spPr>
        <a:xfrm>
          <a:off x="1206442" y="2060"/>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Definition and key characteristics </a:t>
          </a:r>
        </a:p>
      </dsp:txBody>
      <dsp:txXfrm>
        <a:off x="1206442" y="2060"/>
        <a:ext cx="9309157" cy="1044538"/>
      </dsp:txXfrm>
    </dsp:sp>
    <dsp:sp modelId="{D8B57424-115E-435C-A7DC-F61947C79845}">
      <dsp:nvSpPr>
        <dsp:cNvPr id="0" name=""/>
        <dsp:cNvSpPr/>
      </dsp:nvSpPr>
      <dsp:spPr>
        <a:xfrm>
          <a:off x="0" y="1307734"/>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BC07871-6932-4310-ACEF-A6740ED06BAD}">
      <dsp:nvSpPr>
        <dsp:cNvPr id="0" name=""/>
        <dsp:cNvSpPr/>
      </dsp:nvSpPr>
      <dsp:spPr>
        <a:xfrm>
          <a:off x="315972" y="1542755"/>
          <a:ext cx="574496" cy="574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B239AC9-FB91-409C-81EC-22FB06D0CE49}">
      <dsp:nvSpPr>
        <dsp:cNvPr id="0" name=""/>
        <dsp:cNvSpPr/>
      </dsp:nvSpPr>
      <dsp:spPr>
        <a:xfrm>
          <a:off x="1206442" y="1307734"/>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Global overview</a:t>
          </a:r>
        </a:p>
      </dsp:txBody>
      <dsp:txXfrm>
        <a:off x="1206442" y="1307734"/>
        <a:ext cx="9309157" cy="1044538"/>
      </dsp:txXfrm>
    </dsp:sp>
    <dsp:sp modelId="{A768C496-C706-4313-837C-C9B79327F4ED}">
      <dsp:nvSpPr>
        <dsp:cNvPr id="0" name=""/>
        <dsp:cNvSpPr/>
      </dsp:nvSpPr>
      <dsp:spPr>
        <a:xfrm>
          <a:off x="0" y="2613407"/>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BC742FF-44C3-448A-9C8F-5270A3A58E8C}">
      <dsp:nvSpPr>
        <dsp:cNvPr id="0" name=""/>
        <dsp:cNvSpPr/>
      </dsp:nvSpPr>
      <dsp:spPr>
        <a:xfrm>
          <a:off x="315972" y="2848428"/>
          <a:ext cx="574496" cy="57449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ED971D9-483A-4F58-9818-E9BFB7B5DC31}">
      <dsp:nvSpPr>
        <dsp:cNvPr id="0" name=""/>
        <dsp:cNvSpPr/>
      </dsp:nvSpPr>
      <dsp:spPr>
        <a:xfrm>
          <a:off x="1206442" y="2613407"/>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Anticipatory Actions and Nutrition</a:t>
          </a:r>
        </a:p>
      </dsp:txBody>
      <dsp:txXfrm>
        <a:off x="1206442" y="2613407"/>
        <a:ext cx="9309157" cy="1044538"/>
      </dsp:txXfrm>
    </dsp:sp>
    <dsp:sp modelId="{A2020F77-E736-46FB-8BD3-FEF861C30F79}">
      <dsp:nvSpPr>
        <dsp:cNvPr id="0" name=""/>
        <dsp:cNvSpPr/>
      </dsp:nvSpPr>
      <dsp:spPr>
        <a:xfrm>
          <a:off x="0" y="3919080"/>
          <a:ext cx="10515600" cy="1044538"/>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7EEE77F-79D6-447C-9EA9-B52C67B70D53}">
      <dsp:nvSpPr>
        <dsp:cNvPr id="0" name=""/>
        <dsp:cNvSpPr/>
      </dsp:nvSpPr>
      <dsp:spPr>
        <a:xfrm>
          <a:off x="315972" y="4154101"/>
          <a:ext cx="574496" cy="57449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17C54E9-1189-495A-8980-1F8755AB7833}">
      <dsp:nvSpPr>
        <dsp:cNvPr id="0" name=""/>
        <dsp:cNvSpPr/>
      </dsp:nvSpPr>
      <dsp:spPr>
        <a:xfrm>
          <a:off x="1206442" y="3919080"/>
          <a:ext cx="9309157" cy="10445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0547" tIns="110547" rIns="110547" bIns="110547" numCol="1" spcCol="1270" anchor="ctr" anchorCtr="0">
          <a:noAutofit/>
        </a:bodyPr>
        <a:lstStyle/>
        <a:p>
          <a:pPr marL="0" lvl="0" indent="0" algn="l" defTabSz="977900">
            <a:lnSpc>
              <a:spcPct val="100000"/>
            </a:lnSpc>
            <a:spcBef>
              <a:spcPct val="0"/>
            </a:spcBef>
            <a:spcAft>
              <a:spcPct val="35000"/>
            </a:spcAft>
            <a:buNone/>
          </a:pPr>
          <a:r>
            <a:rPr lang="en-US" sz="2200" kern="1200"/>
            <a:t>Regional Experience </a:t>
          </a:r>
        </a:p>
      </dsp:txBody>
      <dsp:txXfrm>
        <a:off x="1206442" y="3919080"/>
        <a:ext cx="9309157" cy="10445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DD077-E4F6-4C7F-BB69-6AE71ABF7180}">
      <dsp:nvSpPr>
        <dsp:cNvPr id="0" name=""/>
        <dsp:cNvSpPr/>
      </dsp:nvSpPr>
      <dsp:spPr>
        <a:xfrm>
          <a:off x="631044" y="0"/>
          <a:ext cx="7184405" cy="464126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5B801-D55F-4D6E-BC1D-3FC3558D13E9}">
      <dsp:nvSpPr>
        <dsp:cNvPr id="0" name=""/>
        <dsp:cNvSpPr/>
      </dsp:nvSpPr>
      <dsp:spPr>
        <a:xfrm>
          <a:off x="239140" y="1484126"/>
          <a:ext cx="2535672" cy="1856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Scoping NIE and climate crisis</a:t>
          </a:r>
        </a:p>
      </dsp:txBody>
      <dsp:txXfrm>
        <a:off x="329767" y="1574753"/>
        <a:ext cx="2354418" cy="1675250"/>
      </dsp:txXfrm>
    </dsp:sp>
    <dsp:sp modelId="{E5602421-DF2E-4259-BFEB-2DC9C022ABDA}">
      <dsp:nvSpPr>
        <dsp:cNvPr id="0" name=""/>
        <dsp:cNvSpPr/>
      </dsp:nvSpPr>
      <dsp:spPr>
        <a:xfrm>
          <a:off x="2958284" y="1392378"/>
          <a:ext cx="2535672" cy="1856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Position paper</a:t>
          </a:r>
        </a:p>
        <a:p>
          <a:pPr marL="0" lvl="0" indent="0" algn="ctr" defTabSz="800100">
            <a:lnSpc>
              <a:spcPct val="90000"/>
            </a:lnSpc>
            <a:spcBef>
              <a:spcPct val="0"/>
            </a:spcBef>
            <a:spcAft>
              <a:spcPct val="35000"/>
            </a:spcAft>
            <a:buNone/>
          </a:pPr>
          <a:r>
            <a:rPr lang="en-US" sz="1800" kern="1200"/>
            <a:t>Case studies</a:t>
          </a:r>
        </a:p>
        <a:p>
          <a:pPr marL="0" lvl="0" indent="0" algn="ctr" defTabSz="800100">
            <a:lnSpc>
              <a:spcPct val="90000"/>
            </a:lnSpc>
            <a:spcBef>
              <a:spcPct val="0"/>
            </a:spcBef>
            <a:spcAft>
              <a:spcPct val="35000"/>
            </a:spcAft>
            <a:buNone/>
          </a:pPr>
          <a:r>
            <a:rPr lang="en-US" sz="1800" kern="1200"/>
            <a:t>Communication materials</a:t>
          </a:r>
        </a:p>
      </dsp:txBody>
      <dsp:txXfrm>
        <a:off x="3048911" y="1483005"/>
        <a:ext cx="2354418" cy="1675250"/>
      </dsp:txXfrm>
    </dsp:sp>
    <dsp:sp modelId="{D2FAF9CF-6B80-4EB2-BC50-46BC1C726109}">
      <dsp:nvSpPr>
        <dsp:cNvPr id="0" name=""/>
        <dsp:cNvSpPr/>
      </dsp:nvSpPr>
      <dsp:spPr>
        <a:xfrm>
          <a:off x="5630150" y="1392378"/>
          <a:ext cx="2535672" cy="18565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Amplified conversation</a:t>
          </a:r>
        </a:p>
        <a:p>
          <a:pPr marL="0" lvl="0" indent="0" algn="ctr" defTabSz="800100">
            <a:lnSpc>
              <a:spcPct val="90000"/>
            </a:lnSpc>
            <a:spcBef>
              <a:spcPct val="0"/>
            </a:spcBef>
            <a:spcAft>
              <a:spcPct val="35000"/>
            </a:spcAft>
            <a:buNone/>
          </a:pPr>
          <a:r>
            <a:rPr lang="en-US" sz="1800" kern="1200"/>
            <a:t>Prioritized action</a:t>
          </a:r>
        </a:p>
        <a:p>
          <a:pPr marL="0" lvl="0" indent="0" algn="ctr" defTabSz="800100">
            <a:lnSpc>
              <a:spcPct val="90000"/>
            </a:lnSpc>
            <a:spcBef>
              <a:spcPct val="0"/>
            </a:spcBef>
            <a:spcAft>
              <a:spcPct val="35000"/>
            </a:spcAft>
            <a:buNone/>
          </a:pPr>
          <a:r>
            <a:rPr lang="en-US" sz="1800" kern="1200"/>
            <a:t>Improved positioning, legitimacy and resourcing</a:t>
          </a:r>
        </a:p>
      </dsp:txBody>
      <dsp:txXfrm>
        <a:off x="5720777" y="1483005"/>
        <a:ext cx="2354418" cy="1675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C53FB-71B2-4F9E-80C1-49EFF5D33FE5}">
      <dsp:nvSpPr>
        <dsp:cNvPr id="0" name=""/>
        <dsp:cNvSpPr/>
      </dsp:nvSpPr>
      <dsp:spPr>
        <a:xfrm>
          <a:off x="0" y="0"/>
          <a:ext cx="6659217" cy="455715"/>
        </a:xfrm>
        <a:prstGeom prst="roundRect">
          <a:avLst/>
        </a:prstGeom>
        <a:solidFill>
          <a:schemeClr val="accent3">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Weekly EQ response Dashboard</a:t>
          </a:r>
        </a:p>
      </dsp:txBody>
      <dsp:txXfrm>
        <a:off x="22246" y="22246"/>
        <a:ext cx="6614725" cy="411223"/>
      </dsp:txXfrm>
    </dsp:sp>
    <dsp:sp modelId="{F5C3BDEC-BA90-4065-BEA0-D6B05DC45453}">
      <dsp:nvSpPr>
        <dsp:cNvPr id="0" name=""/>
        <dsp:cNvSpPr/>
      </dsp:nvSpPr>
      <dsp:spPr>
        <a:xfrm>
          <a:off x="0" y="511589"/>
          <a:ext cx="6659217" cy="455715"/>
        </a:xfrm>
        <a:prstGeom prst="roundRect">
          <a:avLst/>
        </a:prstGeom>
        <a:solidFill>
          <a:schemeClr val="accent3">
            <a:shade val="50000"/>
            <a:hueOff val="0"/>
            <a:satOff val="0"/>
            <a:lumOff val="59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Simplified Reporting tool for daily updates</a:t>
          </a:r>
        </a:p>
      </dsp:txBody>
      <dsp:txXfrm>
        <a:off x="22246" y="533835"/>
        <a:ext cx="6614725" cy="411223"/>
      </dsp:txXfrm>
    </dsp:sp>
    <dsp:sp modelId="{A7CE2CAB-F099-4D92-84A5-7E51F33FD37A}">
      <dsp:nvSpPr>
        <dsp:cNvPr id="0" name=""/>
        <dsp:cNvSpPr/>
      </dsp:nvSpPr>
      <dsp:spPr>
        <a:xfrm>
          <a:off x="0" y="1022024"/>
          <a:ext cx="6659217" cy="455715"/>
        </a:xfrm>
        <a:prstGeom prst="roundRect">
          <a:avLst/>
        </a:prstGeom>
        <a:solidFill>
          <a:schemeClr val="accent3">
            <a:shade val="50000"/>
            <a:hueOff val="0"/>
            <a:satOff val="0"/>
            <a:lumOff val="119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Online Service map (internal)</a:t>
          </a:r>
        </a:p>
      </dsp:txBody>
      <dsp:txXfrm>
        <a:off x="22246" y="1044270"/>
        <a:ext cx="6614725" cy="411223"/>
      </dsp:txXfrm>
    </dsp:sp>
    <dsp:sp modelId="{8191C03A-EC30-40A8-8AEB-708B9120A7EA}">
      <dsp:nvSpPr>
        <dsp:cNvPr id="0" name=""/>
        <dsp:cNvSpPr/>
      </dsp:nvSpPr>
      <dsp:spPr>
        <a:xfrm>
          <a:off x="0" y="1532459"/>
          <a:ext cx="6659217" cy="455715"/>
        </a:xfrm>
        <a:prstGeom prst="roundRect">
          <a:avLst/>
        </a:prstGeom>
        <a:solidFill>
          <a:schemeClr val="accent3">
            <a:shade val="50000"/>
            <a:hueOff val="0"/>
            <a:satOff val="0"/>
            <a:lumOff val="17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Rapid Needs Assessment report at Reception </a:t>
          </a:r>
          <a:r>
            <a:rPr lang="en-GB" sz="1900" kern="1200" err="1">
              <a:solidFill>
                <a:schemeClr val="tx1"/>
              </a:solidFill>
            </a:rPr>
            <a:t>Centers</a:t>
          </a:r>
          <a:r>
            <a:rPr lang="en-GB" sz="1900" kern="1200">
              <a:solidFill>
                <a:schemeClr val="tx1"/>
              </a:solidFill>
            </a:rPr>
            <a:t> (RC)</a:t>
          </a:r>
        </a:p>
      </dsp:txBody>
      <dsp:txXfrm>
        <a:off x="22246" y="1554705"/>
        <a:ext cx="6614725" cy="411223"/>
      </dsp:txXfrm>
    </dsp:sp>
    <dsp:sp modelId="{BFE61A6A-32FB-4C58-90A3-12C0441823F1}">
      <dsp:nvSpPr>
        <dsp:cNvPr id="0" name=""/>
        <dsp:cNvSpPr/>
      </dsp:nvSpPr>
      <dsp:spPr>
        <a:xfrm>
          <a:off x="0" y="2042894"/>
          <a:ext cx="6659217" cy="455715"/>
        </a:xfrm>
        <a:prstGeom prst="roundRect">
          <a:avLst/>
        </a:prstGeom>
        <a:solidFill>
          <a:schemeClr val="accent3">
            <a:shade val="50000"/>
            <a:hueOff val="0"/>
            <a:satOff val="0"/>
            <a:lumOff val="239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Multi sectoral needs assessment (OCHA)</a:t>
          </a:r>
        </a:p>
      </dsp:txBody>
      <dsp:txXfrm>
        <a:off x="22246" y="2065140"/>
        <a:ext cx="6614725" cy="411223"/>
      </dsp:txXfrm>
    </dsp:sp>
    <dsp:sp modelId="{E54EA7C0-839F-4D55-AAE3-D2CD8DC034F2}">
      <dsp:nvSpPr>
        <dsp:cNvPr id="0" name=""/>
        <dsp:cNvSpPr/>
      </dsp:nvSpPr>
      <dsp:spPr>
        <a:xfrm>
          <a:off x="0" y="2553329"/>
          <a:ext cx="6659217" cy="455715"/>
        </a:xfrm>
        <a:prstGeom prst="roundRect">
          <a:avLst/>
        </a:prstGeom>
        <a:solidFill>
          <a:schemeClr val="accent3">
            <a:shade val="50000"/>
            <a:hueOff val="0"/>
            <a:satOff val="0"/>
            <a:lumOff val="299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EQ Response Plan</a:t>
          </a:r>
        </a:p>
      </dsp:txBody>
      <dsp:txXfrm>
        <a:off x="22246" y="2575575"/>
        <a:ext cx="6614725" cy="411223"/>
      </dsp:txXfrm>
    </dsp:sp>
    <dsp:sp modelId="{166BAF7B-DAB3-4070-BF63-A58F90B9327D}">
      <dsp:nvSpPr>
        <dsp:cNvPr id="0" name=""/>
        <dsp:cNvSpPr/>
      </dsp:nvSpPr>
      <dsp:spPr>
        <a:xfrm>
          <a:off x="0" y="3063763"/>
          <a:ext cx="6659217" cy="455715"/>
        </a:xfrm>
        <a:prstGeom prst="roundRect">
          <a:avLst/>
        </a:prstGeom>
        <a:solidFill>
          <a:schemeClr val="accent3">
            <a:shade val="50000"/>
            <a:hueOff val="0"/>
            <a:satOff val="0"/>
            <a:lumOff val="359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Bulletin </a:t>
          </a:r>
        </a:p>
      </dsp:txBody>
      <dsp:txXfrm>
        <a:off x="22246" y="3086009"/>
        <a:ext cx="6614725" cy="411223"/>
      </dsp:txXfrm>
    </dsp:sp>
    <dsp:sp modelId="{27F9F670-2469-4253-823E-D6D67FFC88D7}">
      <dsp:nvSpPr>
        <dsp:cNvPr id="0" name=""/>
        <dsp:cNvSpPr/>
      </dsp:nvSpPr>
      <dsp:spPr>
        <a:xfrm>
          <a:off x="0" y="3574198"/>
          <a:ext cx="6659217" cy="455715"/>
        </a:xfrm>
        <a:prstGeom prst="roundRect">
          <a:avLst/>
        </a:prstGeom>
        <a:solidFill>
          <a:schemeClr val="accent3">
            <a:shade val="50000"/>
            <a:hueOff val="0"/>
            <a:satOff val="0"/>
            <a:lumOff val="299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cap="none" spc="0">
              <a:solidFill>
                <a:schemeClr val="tx1"/>
              </a:solidFill>
            </a:rPr>
            <a:t>Nutrition supplies instruction sheet (internal)</a:t>
          </a:r>
          <a:endParaRPr lang="en-GB" sz="1900" kern="1200">
            <a:solidFill>
              <a:schemeClr val="tx1"/>
            </a:solidFill>
          </a:endParaRPr>
        </a:p>
      </dsp:txBody>
      <dsp:txXfrm>
        <a:off x="22246" y="3596444"/>
        <a:ext cx="6614725" cy="411223"/>
      </dsp:txXfrm>
    </dsp:sp>
    <dsp:sp modelId="{D953CC4E-8644-4A01-A1B4-FC61002E4A39}">
      <dsp:nvSpPr>
        <dsp:cNvPr id="0" name=""/>
        <dsp:cNvSpPr/>
      </dsp:nvSpPr>
      <dsp:spPr>
        <a:xfrm>
          <a:off x="0" y="4084633"/>
          <a:ext cx="6659217" cy="455715"/>
        </a:xfrm>
        <a:prstGeom prst="roundRect">
          <a:avLst/>
        </a:prstGeom>
        <a:solidFill>
          <a:schemeClr val="accent3">
            <a:shade val="50000"/>
            <a:hueOff val="0"/>
            <a:satOff val="0"/>
            <a:lumOff val="239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MIYCN Joint statement (GNC)</a:t>
          </a:r>
        </a:p>
      </dsp:txBody>
      <dsp:txXfrm>
        <a:off x="22246" y="4106879"/>
        <a:ext cx="6614725" cy="411223"/>
      </dsp:txXfrm>
    </dsp:sp>
    <dsp:sp modelId="{A5BA7168-74F3-4B94-BABB-2A5ABDC14C3C}">
      <dsp:nvSpPr>
        <dsp:cNvPr id="0" name=""/>
        <dsp:cNvSpPr/>
      </dsp:nvSpPr>
      <dsp:spPr>
        <a:xfrm>
          <a:off x="0" y="4595068"/>
          <a:ext cx="6659217" cy="455715"/>
        </a:xfrm>
        <a:prstGeom prst="roundRect">
          <a:avLst/>
        </a:prstGeom>
        <a:solidFill>
          <a:schemeClr val="accent3">
            <a:shade val="50000"/>
            <a:hueOff val="0"/>
            <a:satOff val="0"/>
            <a:lumOff val="17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Mother Baby Areas Guide (GNC)</a:t>
          </a:r>
        </a:p>
      </dsp:txBody>
      <dsp:txXfrm>
        <a:off x="22246" y="4617314"/>
        <a:ext cx="6614725" cy="411223"/>
      </dsp:txXfrm>
    </dsp:sp>
    <dsp:sp modelId="{73A295E6-60F4-4290-82CE-AE0B93B9FE3F}">
      <dsp:nvSpPr>
        <dsp:cNvPr id="0" name=""/>
        <dsp:cNvSpPr/>
      </dsp:nvSpPr>
      <dsp:spPr>
        <a:xfrm>
          <a:off x="0" y="5105504"/>
          <a:ext cx="6659217" cy="455715"/>
        </a:xfrm>
        <a:prstGeom prst="roundRect">
          <a:avLst/>
        </a:prstGeom>
        <a:solidFill>
          <a:schemeClr val="accent3">
            <a:shade val="50000"/>
            <a:hueOff val="0"/>
            <a:satOff val="0"/>
            <a:lumOff val="119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Activate BMS monitoring and reporting tool</a:t>
          </a:r>
        </a:p>
      </dsp:txBody>
      <dsp:txXfrm>
        <a:off x="22246" y="5127750"/>
        <a:ext cx="6614725" cy="411223"/>
      </dsp:txXfrm>
    </dsp:sp>
    <dsp:sp modelId="{D747C251-2F67-47BA-8B3B-40F1913093A3}">
      <dsp:nvSpPr>
        <dsp:cNvPr id="0" name=""/>
        <dsp:cNvSpPr/>
      </dsp:nvSpPr>
      <dsp:spPr>
        <a:xfrm>
          <a:off x="0" y="5615939"/>
          <a:ext cx="6659217" cy="455715"/>
        </a:xfrm>
        <a:prstGeom prst="roundRect">
          <a:avLst/>
        </a:prstGeom>
        <a:solidFill>
          <a:schemeClr val="accent3">
            <a:shade val="50000"/>
            <a:hueOff val="0"/>
            <a:satOff val="0"/>
            <a:lumOff val="59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solidFill>
                <a:schemeClr val="tx1"/>
              </a:solidFill>
            </a:rPr>
            <a:t>SC Establishment Guide (Internal)</a:t>
          </a:r>
        </a:p>
      </dsp:txBody>
      <dsp:txXfrm>
        <a:off x="22246" y="5638185"/>
        <a:ext cx="6614725" cy="4112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7FF49-641A-489F-B9F4-6387DAAACCC5}">
      <dsp:nvSpPr>
        <dsp:cNvPr id="0" name=""/>
        <dsp:cNvSpPr/>
      </dsp:nvSpPr>
      <dsp:spPr>
        <a:xfrm>
          <a:off x="0" y="660"/>
          <a:ext cx="1089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D4E07-05F1-497A-9555-419F8A0316A1}">
      <dsp:nvSpPr>
        <dsp:cNvPr id="0" name=""/>
        <dsp:cNvSpPr/>
      </dsp:nvSpPr>
      <dsp:spPr>
        <a:xfrm>
          <a:off x="0" y="660"/>
          <a:ext cx="10898656" cy="77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Lack of nutrition prevention supplies.</a:t>
          </a:r>
          <a:endParaRPr lang="en-GB" sz="2100" kern="1200"/>
        </a:p>
      </dsp:txBody>
      <dsp:txXfrm>
        <a:off x="0" y="660"/>
        <a:ext cx="10898656" cy="772631"/>
      </dsp:txXfrm>
    </dsp:sp>
    <dsp:sp modelId="{93F59F1E-9867-44CF-A3F4-2B8EC56BF4D0}">
      <dsp:nvSpPr>
        <dsp:cNvPr id="0" name=""/>
        <dsp:cNvSpPr/>
      </dsp:nvSpPr>
      <dsp:spPr>
        <a:xfrm>
          <a:off x="0" y="773292"/>
          <a:ext cx="1089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0BF4F8-681A-41A4-9D16-C1380E6A9A6D}">
      <dsp:nvSpPr>
        <dsp:cNvPr id="0" name=""/>
        <dsp:cNvSpPr/>
      </dsp:nvSpPr>
      <dsp:spPr>
        <a:xfrm>
          <a:off x="0" y="773292"/>
          <a:ext cx="10898656" cy="77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Connection was lost with nutrition partners staff (majority in Antakya partners).</a:t>
          </a:r>
          <a:endParaRPr lang="en-GB" sz="2100" kern="1200"/>
        </a:p>
      </dsp:txBody>
      <dsp:txXfrm>
        <a:off x="0" y="773292"/>
        <a:ext cx="10898656" cy="772631"/>
      </dsp:txXfrm>
    </dsp:sp>
    <dsp:sp modelId="{620646F1-383C-4952-8486-1797638E2464}">
      <dsp:nvSpPr>
        <dsp:cNvPr id="0" name=""/>
        <dsp:cNvSpPr/>
      </dsp:nvSpPr>
      <dsp:spPr>
        <a:xfrm>
          <a:off x="0" y="1545923"/>
          <a:ext cx="1089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AF45C-26A0-4FE1-BDDC-DED89FEFA738}">
      <dsp:nvSpPr>
        <dsp:cNvPr id="0" name=""/>
        <dsp:cNvSpPr/>
      </dsp:nvSpPr>
      <dsp:spPr>
        <a:xfrm>
          <a:off x="0" y="1545923"/>
          <a:ext cx="10898656" cy="77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RNA results indicated decline in Nutrition Services provision. Only 12 partners were able to share reports on the EQ response in the first three weeks of the response.</a:t>
          </a:r>
          <a:endParaRPr lang="en-GB" sz="2100" kern="1200"/>
        </a:p>
      </dsp:txBody>
      <dsp:txXfrm>
        <a:off x="0" y="1545923"/>
        <a:ext cx="10898656" cy="772631"/>
      </dsp:txXfrm>
    </dsp:sp>
    <dsp:sp modelId="{AD56A01A-F6EB-47F5-A0D3-D1ABC6735820}">
      <dsp:nvSpPr>
        <dsp:cNvPr id="0" name=""/>
        <dsp:cNvSpPr/>
      </dsp:nvSpPr>
      <dsp:spPr>
        <a:xfrm>
          <a:off x="0" y="2318555"/>
          <a:ext cx="1089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7DAAE2-9D86-41F5-B247-FCDDE61D7347}">
      <dsp:nvSpPr>
        <dsp:cNvPr id="0" name=""/>
        <dsp:cNvSpPr/>
      </dsp:nvSpPr>
      <dsp:spPr>
        <a:xfrm>
          <a:off x="0" y="2318555"/>
          <a:ext cx="10898656" cy="77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RNA results confirm that affected population was distributed to all NWS areas.</a:t>
          </a:r>
          <a:endParaRPr lang="en-GB" sz="2100" kern="1200"/>
        </a:p>
      </dsp:txBody>
      <dsp:txXfrm>
        <a:off x="0" y="2318555"/>
        <a:ext cx="10898656" cy="772631"/>
      </dsp:txXfrm>
    </dsp:sp>
    <dsp:sp modelId="{344F2AC2-AE8E-46F9-ABB3-D952985B8AAB}">
      <dsp:nvSpPr>
        <dsp:cNvPr id="0" name=""/>
        <dsp:cNvSpPr/>
      </dsp:nvSpPr>
      <dsp:spPr>
        <a:xfrm>
          <a:off x="0" y="3091187"/>
          <a:ext cx="1089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B49BA-AF98-4B38-BE51-16386624A2F9}">
      <dsp:nvSpPr>
        <dsp:cNvPr id="0" name=""/>
        <dsp:cNvSpPr/>
      </dsp:nvSpPr>
      <dsp:spPr>
        <a:xfrm>
          <a:off x="0" y="3091187"/>
          <a:ext cx="10898656" cy="77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Continuous changing of IDPs sites had affect on CMAM program.</a:t>
          </a:r>
          <a:endParaRPr lang="en-GB" sz="2100" kern="1200"/>
        </a:p>
      </dsp:txBody>
      <dsp:txXfrm>
        <a:off x="0" y="3091187"/>
        <a:ext cx="10898656" cy="772631"/>
      </dsp:txXfrm>
    </dsp:sp>
    <dsp:sp modelId="{6D9DD44E-FA7D-4DFC-8FFF-29EADB974C79}">
      <dsp:nvSpPr>
        <dsp:cNvPr id="0" name=""/>
        <dsp:cNvSpPr/>
      </dsp:nvSpPr>
      <dsp:spPr>
        <a:xfrm>
          <a:off x="0" y="3863819"/>
          <a:ext cx="1089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49595-0B7B-44B4-AE92-5D359DBF9568}">
      <dsp:nvSpPr>
        <dsp:cNvPr id="0" name=""/>
        <dsp:cNvSpPr/>
      </dsp:nvSpPr>
      <dsp:spPr>
        <a:xfrm>
          <a:off x="0" y="3863819"/>
          <a:ext cx="10898656" cy="77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Chaotic situation due to mass IDP movements.</a:t>
          </a:r>
          <a:endParaRPr lang="en-GB" sz="2100" kern="1200"/>
        </a:p>
      </dsp:txBody>
      <dsp:txXfrm>
        <a:off x="0" y="3863819"/>
        <a:ext cx="10898656" cy="772631"/>
      </dsp:txXfrm>
    </dsp:sp>
    <dsp:sp modelId="{3BE43099-BEBB-435A-9D93-3BFECA44659A}">
      <dsp:nvSpPr>
        <dsp:cNvPr id="0" name=""/>
        <dsp:cNvSpPr/>
      </dsp:nvSpPr>
      <dsp:spPr>
        <a:xfrm>
          <a:off x="0" y="4636450"/>
          <a:ext cx="1089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538C1-D41B-4B01-923A-2A1C57D488CB}">
      <dsp:nvSpPr>
        <dsp:cNvPr id="0" name=""/>
        <dsp:cNvSpPr/>
      </dsp:nvSpPr>
      <dsp:spPr>
        <a:xfrm>
          <a:off x="0" y="4636450"/>
          <a:ext cx="10898656" cy="77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Access: 237 affected communities reached, including 89 RCs with Screening and referrals however only 64 RCs were covered with nutrition treatment services.</a:t>
          </a:r>
        </a:p>
      </dsp:txBody>
      <dsp:txXfrm>
        <a:off x="0" y="4636450"/>
        <a:ext cx="10898656" cy="7726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69413-D268-4B47-95F9-5E0A946A3ACF}">
      <dsp:nvSpPr>
        <dsp:cNvPr id="0" name=""/>
        <dsp:cNvSpPr/>
      </dsp:nvSpPr>
      <dsp:spPr>
        <a:xfrm>
          <a:off x="0" y="115576"/>
          <a:ext cx="2774033" cy="166441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solidFill>
                <a:schemeClr val="tx1"/>
              </a:solidFill>
            </a:rPr>
            <a:t>Capacity of partners on Nutrition in emergency response.</a:t>
          </a:r>
          <a:endParaRPr lang="en-GB" sz="2100" kern="1200">
            <a:solidFill>
              <a:schemeClr val="tx1"/>
            </a:solidFill>
          </a:endParaRPr>
        </a:p>
      </dsp:txBody>
      <dsp:txXfrm>
        <a:off x="0" y="115576"/>
        <a:ext cx="2774033" cy="1664419"/>
      </dsp:txXfrm>
    </dsp:sp>
    <dsp:sp modelId="{E192229B-DA65-4F67-BE37-45F798D26E64}">
      <dsp:nvSpPr>
        <dsp:cNvPr id="0" name=""/>
        <dsp:cNvSpPr/>
      </dsp:nvSpPr>
      <dsp:spPr>
        <a:xfrm>
          <a:off x="3051436" y="115576"/>
          <a:ext cx="2774033" cy="1664419"/>
        </a:xfrm>
        <a:prstGeom prst="rect">
          <a:avLst/>
        </a:prstGeom>
        <a:solidFill>
          <a:schemeClr val="accent3">
            <a:shade val="80000"/>
            <a:hueOff val="0"/>
            <a:satOff val="0"/>
            <a:lumOff val="2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Access by local partners.</a:t>
          </a:r>
          <a:endParaRPr lang="en-GB" sz="2100" kern="1200">
            <a:solidFill>
              <a:schemeClr val="tx1"/>
            </a:solidFill>
          </a:endParaRPr>
        </a:p>
      </dsp:txBody>
      <dsp:txXfrm>
        <a:off x="3051436" y="115576"/>
        <a:ext cx="2774033" cy="1664419"/>
      </dsp:txXfrm>
    </dsp:sp>
    <dsp:sp modelId="{DEE054A4-3329-4804-AE33-5C0737912027}">
      <dsp:nvSpPr>
        <dsp:cNvPr id="0" name=""/>
        <dsp:cNvSpPr/>
      </dsp:nvSpPr>
      <dsp:spPr>
        <a:xfrm>
          <a:off x="6102872" y="115576"/>
          <a:ext cx="2774033" cy="1664419"/>
        </a:xfrm>
        <a:prstGeom prst="rect">
          <a:avLst/>
        </a:prstGeom>
        <a:solidFill>
          <a:schemeClr val="accent3">
            <a:shade val="80000"/>
            <a:hueOff val="0"/>
            <a:satOff val="0"/>
            <a:lumOff val="5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solidFill>
                <a:schemeClr val="tx1"/>
              </a:solidFill>
            </a:rPr>
            <a:t>Prepositioned supp</a:t>
          </a:r>
          <a:r>
            <a:rPr lang="en-US" sz="2100" kern="1200">
              <a:solidFill>
                <a:schemeClr val="tx1"/>
              </a:solidFill>
            </a:rPr>
            <a:t>lies and quarterly distribution of partners supplies needs. </a:t>
          </a:r>
          <a:endParaRPr lang="en-GB" sz="2100" kern="1200">
            <a:solidFill>
              <a:schemeClr val="tx1"/>
            </a:solidFill>
          </a:endParaRPr>
        </a:p>
      </dsp:txBody>
      <dsp:txXfrm>
        <a:off x="6102872" y="115576"/>
        <a:ext cx="2774033" cy="1664419"/>
      </dsp:txXfrm>
    </dsp:sp>
    <dsp:sp modelId="{7D4F7DB4-84CB-4A61-8596-0A46C8FE4723}">
      <dsp:nvSpPr>
        <dsp:cNvPr id="0" name=""/>
        <dsp:cNvSpPr/>
      </dsp:nvSpPr>
      <dsp:spPr>
        <a:xfrm>
          <a:off x="0" y="2057399"/>
          <a:ext cx="2774033" cy="1664419"/>
        </a:xfrm>
        <a:prstGeom prst="rect">
          <a:avLst/>
        </a:prstGeom>
        <a:solidFill>
          <a:schemeClr val="accent3">
            <a:shade val="80000"/>
            <a:hueOff val="0"/>
            <a:satOff val="0"/>
            <a:lumOff val="8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solidFill>
                <a:schemeClr val="tx1"/>
              </a:solidFill>
            </a:rPr>
            <a:t>Surge support </a:t>
          </a:r>
          <a:r>
            <a:rPr lang="en-US" sz="2100" kern="1200">
              <a:solidFill>
                <a:schemeClr val="tx1"/>
              </a:solidFill>
            </a:rPr>
            <a:t>by GNC</a:t>
          </a:r>
          <a:endParaRPr lang="en-GB" sz="2100" kern="1200">
            <a:solidFill>
              <a:schemeClr val="tx1"/>
            </a:solidFill>
          </a:endParaRPr>
        </a:p>
      </dsp:txBody>
      <dsp:txXfrm>
        <a:off x="0" y="2057399"/>
        <a:ext cx="2774033" cy="1664419"/>
      </dsp:txXfrm>
    </dsp:sp>
    <dsp:sp modelId="{4D71E732-DCF4-482B-B699-49B81AC41D35}">
      <dsp:nvSpPr>
        <dsp:cNvPr id="0" name=""/>
        <dsp:cNvSpPr/>
      </dsp:nvSpPr>
      <dsp:spPr>
        <a:xfrm>
          <a:off x="3051436" y="2057399"/>
          <a:ext cx="2774033" cy="1664419"/>
        </a:xfrm>
        <a:prstGeom prst="rect">
          <a:avLst/>
        </a:prstGeom>
        <a:solidFill>
          <a:schemeClr val="accent3">
            <a:shade val="80000"/>
            <a:hueOff val="0"/>
            <a:satOff val="0"/>
            <a:lumOff val="109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RRTs in addition to static sites at the time were critical for response.</a:t>
          </a:r>
          <a:endParaRPr lang="en-GB" sz="2100" kern="1200">
            <a:solidFill>
              <a:schemeClr val="tx1"/>
            </a:solidFill>
          </a:endParaRPr>
        </a:p>
      </dsp:txBody>
      <dsp:txXfrm>
        <a:off x="3051436" y="2057399"/>
        <a:ext cx="2774033" cy="1664419"/>
      </dsp:txXfrm>
    </dsp:sp>
    <dsp:sp modelId="{90727B60-2293-498A-9632-D76924706EF4}">
      <dsp:nvSpPr>
        <dsp:cNvPr id="0" name=""/>
        <dsp:cNvSpPr/>
      </dsp:nvSpPr>
      <dsp:spPr>
        <a:xfrm>
          <a:off x="6102872" y="2057399"/>
          <a:ext cx="2774033" cy="1664419"/>
        </a:xfrm>
        <a:prstGeom prst="rect">
          <a:avLst/>
        </a:prstGeom>
        <a:solidFill>
          <a:schemeClr val="accent3">
            <a:shade val="80000"/>
            <a:hueOff val="0"/>
            <a:satOff val="0"/>
            <a:lumOff val="13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solidFill>
            </a:rPr>
            <a:t>Linking RRTs with PHCs</a:t>
          </a:r>
        </a:p>
      </dsp:txBody>
      <dsp:txXfrm>
        <a:off x="6102872" y="2057399"/>
        <a:ext cx="2774033" cy="1664419"/>
      </dsp:txXfrm>
    </dsp:sp>
    <dsp:sp modelId="{00855F81-AE7F-473D-AD10-6CB71D0BAF55}">
      <dsp:nvSpPr>
        <dsp:cNvPr id="0" name=""/>
        <dsp:cNvSpPr/>
      </dsp:nvSpPr>
      <dsp:spPr>
        <a:xfrm>
          <a:off x="1525718" y="3999222"/>
          <a:ext cx="2774033" cy="1664419"/>
        </a:xfrm>
        <a:prstGeom prst="rect">
          <a:avLst/>
        </a:prstGeom>
        <a:solidFill>
          <a:schemeClr val="accent3">
            <a:shade val="80000"/>
            <a:hueOff val="0"/>
            <a:satOff val="0"/>
            <a:lumOff val="163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Establishment of Mother Baby Areas at the Reception centers.</a:t>
          </a:r>
          <a:endParaRPr lang="en-GB" sz="2100" kern="1200">
            <a:solidFill>
              <a:schemeClr val="tx1"/>
            </a:solidFill>
          </a:endParaRPr>
        </a:p>
      </dsp:txBody>
      <dsp:txXfrm>
        <a:off x="1525718" y="3999222"/>
        <a:ext cx="2774033" cy="1664419"/>
      </dsp:txXfrm>
    </dsp:sp>
    <dsp:sp modelId="{9719E7FD-5DFD-4E13-8AAA-D90A70BBD525}">
      <dsp:nvSpPr>
        <dsp:cNvPr id="0" name=""/>
        <dsp:cNvSpPr/>
      </dsp:nvSpPr>
      <dsp:spPr>
        <a:xfrm>
          <a:off x="4577154" y="3999222"/>
          <a:ext cx="2774033" cy="1664419"/>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Activating BMS reporting and monitoring tool at the time of the emergency.</a:t>
          </a:r>
          <a:endParaRPr lang="en-GB" sz="2100" kern="1200">
            <a:solidFill>
              <a:schemeClr val="tx1"/>
            </a:solidFill>
          </a:endParaRPr>
        </a:p>
      </dsp:txBody>
      <dsp:txXfrm>
        <a:off x="4577154" y="3999222"/>
        <a:ext cx="2774033" cy="16644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9F6AA-36DB-48A2-81EF-55F68B77D61D}" type="datetimeFigureOut">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D97FA-CE3B-4550-AAA9-0AD712F4689A}" type="slidenum">
              <a:t>‹#›</a:t>
            </a:fld>
            <a:endParaRPr lang="en-US"/>
          </a:p>
        </p:txBody>
      </p:sp>
    </p:spTree>
    <p:extLst>
      <p:ext uri="{BB962C8B-B14F-4D97-AF65-F5344CB8AC3E}">
        <p14:creationId xmlns:p14="http://schemas.microsoft.com/office/powerpoint/2010/main" val="202766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unicef.sharepoint.com/:b:/r/teams/EMOPS-GCCU/Nutrition%20Cluster/02-Partnership,%20Programmes/12-Projects/03-Projects%20GNC/2023%20Climate%20and%20NiE/EMOPS%20climate%20consultancy/NIE%20and%20Climate%20Change%20WG%20and%20SSA/TST%20Retreat%20Climate%20Change%20Poster%20GNC%20Annual%20Meeting.pdf?csf=1&amp;web=1&amp;e=wpxZyn"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191070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7A55F-4C5B-E248-9EC8-471E991E4A83}" type="slidenum">
              <a:rPr lang="en-US" smtClean="0"/>
              <a:t>12</a:t>
            </a:fld>
            <a:endParaRPr lang="en-US"/>
          </a:p>
        </p:txBody>
      </p:sp>
    </p:spTree>
    <p:extLst>
      <p:ext uri="{BB962C8B-B14F-4D97-AF65-F5344CB8AC3E}">
        <p14:creationId xmlns:p14="http://schemas.microsoft.com/office/powerpoint/2010/main" val="534231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7A55F-4C5B-E248-9EC8-471E991E4A83}" type="slidenum">
              <a:rPr lang="en-US" smtClean="0"/>
              <a:t>13</a:t>
            </a:fld>
            <a:endParaRPr lang="en-US"/>
          </a:p>
        </p:txBody>
      </p:sp>
    </p:spTree>
    <p:extLst>
      <p:ext uri="{BB962C8B-B14F-4D97-AF65-F5344CB8AC3E}">
        <p14:creationId xmlns:p14="http://schemas.microsoft.com/office/powerpoint/2010/main" val="1965034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The first question you may have is, what is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There is no globally agreed upon definition of the term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 Grand Bargain focused on some characteristics but did not issue a clear definition</a:t>
            </a:r>
          </a:p>
          <a:p>
            <a:endParaRPr lang="en-US">
              <a:latin typeface="Calibri"/>
              <a:cs typeface="Calibri"/>
            </a:endParaRPr>
          </a:p>
          <a:p>
            <a:r>
              <a:rPr lang="en-US">
                <a:latin typeface="Calibri"/>
                <a:cs typeface="Calibri"/>
              </a:rPr>
              <a:t>To help the GNC understand </a:t>
            </a:r>
            <a:r>
              <a:rPr lang="en-US" err="1">
                <a:latin typeface="Calibri"/>
                <a:cs typeface="Calibri"/>
              </a:rPr>
              <a:t>localisation</a:t>
            </a:r>
            <a:r>
              <a:rPr lang="en-US">
                <a:latin typeface="Calibri"/>
                <a:cs typeface="Calibri"/>
              </a:rPr>
              <a:t> for our work, the Anti-racism &amp; </a:t>
            </a:r>
            <a:r>
              <a:rPr lang="en-US" err="1">
                <a:latin typeface="Calibri"/>
                <a:cs typeface="Calibri"/>
              </a:rPr>
              <a:t>Localisation</a:t>
            </a:r>
            <a:r>
              <a:rPr lang="en-US">
                <a:latin typeface="Calibri"/>
                <a:cs typeface="Calibri"/>
              </a:rPr>
              <a:t> Working Group developed the following understanding of </a:t>
            </a:r>
            <a:r>
              <a:rPr lang="en-US" err="1">
                <a:latin typeface="Calibri"/>
                <a:cs typeface="Calibri"/>
              </a:rPr>
              <a:t>localisation</a:t>
            </a:r>
            <a:r>
              <a:rPr lang="en-US">
                <a:latin typeface="Calibri"/>
                <a:cs typeface="Calibri"/>
              </a:rPr>
              <a:t>.</a:t>
            </a:r>
          </a:p>
          <a:p>
            <a:endParaRPr lang="en-US">
              <a:latin typeface="Calibri"/>
              <a:cs typeface="Calibri"/>
            </a:endParaRPr>
          </a:p>
          <a:p>
            <a:r>
              <a:rPr lang="en-US">
                <a:latin typeface="Calibri"/>
                <a:cs typeface="Calibri"/>
              </a:rPr>
              <a:t>However, we also acknowledge that the term </a:t>
            </a:r>
            <a:r>
              <a:rPr lang="en-US" err="1">
                <a:latin typeface="Calibri"/>
                <a:cs typeface="Calibri"/>
              </a:rPr>
              <a:t>localisation</a:t>
            </a:r>
            <a:r>
              <a:rPr lang="en-US">
                <a:latin typeface="Calibri"/>
                <a:cs typeface="Calibri"/>
              </a:rPr>
              <a:t> is top-down in nature and will likely be replaced in the future. </a:t>
            </a:r>
          </a:p>
        </p:txBody>
      </p:sp>
    </p:spTree>
    <p:extLst>
      <p:ext uri="{BB962C8B-B14F-4D97-AF65-F5344CB8AC3E}">
        <p14:creationId xmlns:p14="http://schemas.microsoft.com/office/powerpoint/2010/main" val="220250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solidFill>
                  <a:srgbClr val="000000"/>
                </a:solidFill>
                <a:latin typeface="Open Sans"/>
                <a:cs typeface="Open Sans"/>
              </a:rPr>
              <a:t>Further, this</a:t>
            </a:r>
            <a:r>
              <a:rPr lang="en-US" sz="1800" b="0" i="0">
                <a:solidFill>
                  <a:srgbClr val="000000"/>
                </a:solidFill>
                <a:effectLst/>
                <a:latin typeface="Open Sans"/>
                <a:cs typeface="Open Sans"/>
              </a:rPr>
              <a:t> working group believes that when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is implemented as a restorative process, it contributes to anti-racism efforts and the ultimate vision of racial equity in the humanitarian sector. Furthermore, the working group acknowledges that critiques of the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Agenda highlight that racism in the sector has not been sufficiently addressed. Therefore,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contributes to anti-racism efforts, but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alone is not sufficient for transformative change. Combining anti-racism with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provides a more comprehensive manner to meet our main objective while meaningfully confronting racism and power imbalances as manifested in our work.   </a:t>
            </a:r>
            <a:endParaRPr lang="fr-FR">
              <a:latin typeface="Open Sans"/>
              <a:cs typeface="Open Sans"/>
            </a:endParaRPr>
          </a:p>
        </p:txBody>
      </p:sp>
    </p:spTree>
    <p:extLst>
      <p:ext uri="{BB962C8B-B14F-4D97-AF65-F5344CB8AC3E}">
        <p14:creationId xmlns:p14="http://schemas.microsoft.com/office/powerpoint/2010/main" val="4031872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fr-FR" sz="1800">
                <a:solidFill>
                  <a:srgbClr val="000000"/>
                </a:solidFill>
                <a:latin typeface="Capitana"/>
              </a:rPr>
              <a:t>The second question </a:t>
            </a:r>
            <a:r>
              <a:rPr lang="fr-FR" sz="1800" err="1">
                <a:solidFill>
                  <a:srgbClr val="000000"/>
                </a:solidFill>
                <a:latin typeface="Capitana"/>
              </a:rPr>
              <a:t>you</a:t>
            </a:r>
            <a:r>
              <a:rPr lang="fr-FR" sz="1800">
                <a:solidFill>
                  <a:srgbClr val="000000"/>
                </a:solidFill>
                <a:latin typeface="Capitana"/>
              </a:rPr>
              <a:t> </a:t>
            </a:r>
            <a:r>
              <a:rPr lang="fr-FR" sz="1800" err="1">
                <a:solidFill>
                  <a:srgbClr val="000000"/>
                </a:solidFill>
                <a:latin typeface="Capitana"/>
              </a:rPr>
              <a:t>may</a:t>
            </a:r>
            <a:r>
              <a:rPr lang="fr-FR" sz="1800">
                <a:solidFill>
                  <a:srgbClr val="000000"/>
                </a:solidFill>
                <a:latin typeface="Capitana"/>
              </a:rPr>
              <a:t> have </a:t>
            </a:r>
            <a:r>
              <a:rPr lang="fr-FR" sz="1800" err="1">
                <a:solidFill>
                  <a:srgbClr val="000000"/>
                </a:solidFill>
                <a:latin typeface="Capitana"/>
              </a:rPr>
              <a:t>is</a:t>
            </a:r>
            <a:r>
              <a:rPr lang="fr-FR" sz="1800">
                <a:solidFill>
                  <a:srgbClr val="000000"/>
                </a:solidFill>
                <a:latin typeface="Capitana"/>
              </a:rPr>
              <a:t>, </a:t>
            </a:r>
            <a:r>
              <a:rPr lang="fr-FR" sz="1800" err="1">
                <a:solidFill>
                  <a:srgbClr val="000000"/>
                </a:solidFill>
                <a:latin typeface="Capitana"/>
              </a:rPr>
              <a:t>who</a:t>
            </a:r>
            <a:r>
              <a:rPr lang="fr-FR" sz="1800">
                <a:solidFill>
                  <a:srgbClr val="000000"/>
                </a:solidFill>
                <a:latin typeface="Capitana"/>
              </a:rPr>
              <a:t> </a:t>
            </a:r>
            <a:r>
              <a:rPr lang="fr-FR" sz="1800" err="1">
                <a:solidFill>
                  <a:srgbClr val="000000"/>
                </a:solidFill>
                <a:latin typeface="Capitana"/>
              </a:rPr>
              <a:t>is</a:t>
            </a:r>
            <a:r>
              <a:rPr lang="fr-FR" sz="1800">
                <a:solidFill>
                  <a:srgbClr val="000000"/>
                </a:solidFill>
                <a:latin typeface="Capitana"/>
              </a:rPr>
              <a:t> a local or national </a:t>
            </a:r>
            <a:r>
              <a:rPr lang="fr-FR" sz="1800" err="1">
                <a:solidFill>
                  <a:srgbClr val="000000"/>
                </a:solidFill>
                <a:latin typeface="Capitana"/>
              </a:rPr>
              <a:t>actor</a:t>
            </a:r>
            <a:r>
              <a:rPr lang="fr-FR" sz="1800">
                <a:solidFill>
                  <a:srgbClr val="000000"/>
                </a:solidFill>
                <a:latin typeface="Capitana"/>
              </a:rPr>
              <a:t>? </a:t>
            </a:r>
            <a:endParaRPr lang="fr-FR" sz="1800" b="0" i="0" u="none" strike="noStrike" baseline="0">
              <a:solidFill>
                <a:srgbClr val="000000"/>
              </a:solidFill>
              <a:latin typeface="Capitana"/>
            </a:endParaRPr>
          </a:p>
          <a:p>
            <a:pPr algn="l"/>
            <a:endParaRPr lang="fr-FR" sz="1800">
              <a:solidFill>
                <a:srgbClr val="000000"/>
              </a:solidFill>
              <a:latin typeface="Capitana"/>
            </a:endParaRPr>
          </a:p>
          <a:p>
            <a:r>
              <a:rPr lang="en-US" sz="1800" b="0" i="0" u="none" strike="noStrike" baseline="0">
                <a:solidFill>
                  <a:srgbClr val="000000"/>
                </a:solidFill>
                <a:latin typeface="Capitana"/>
              </a:rPr>
              <a:t>The question of who is ‘local’ is debated within the sector, and the official Inter-Agency Standing </a:t>
            </a:r>
            <a:r>
              <a:rPr lang="en-US" sz="1800">
                <a:solidFill>
                  <a:srgbClr val="000000"/>
                </a:solidFill>
                <a:latin typeface="Capitana"/>
              </a:rPr>
              <a:t>Committee</a:t>
            </a:r>
            <a:r>
              <a:rPr lang="en-US" sz="1800" b="0" i="0" u="none" strike="noStrike" baseline="0">
                <a:solidFill>
                  <a:srgbClr val="000000"/>
                </a:solidFill>
                <a:latin typeface="Capitana"/>
              </a:rPr>
              <a:t> (IASC) definition is highly contested by many home-grown </a:t>
            </a:r>
            <a:r>
              <a:rPr lang="en-US" sz="1800" b="0" i="0" u="none" strike="noStrike" baseline="0" err="1">
                <a:solidFill>
                  <a:srgbClr val="000000"/>
                </a:solidFill>
                <a:latin typeface="Capitana"/>
              </a:rPr>
              <a:t>organisations</a:t>
            </a:r>
            <a:r>
              <a:rPr lang="en-US" sz="1800" b="0" i="0" u="none" strike="noStrike" baseline="0">
                <a:solidFill>
                  <a:srgbClr val="000000"/>
                </a:solidFill>
                <a:latin typeface="Capitana"/>
              </a:rPr>
              <a:t> across the Global South because it allows for international actors to “localize” their operations. Generally speaking, and without getting lost in definitions, these are the types of actors that are considered local or national in our sector, however, these are context specific and should always be discussed with in-country actors.</a:t>
            </a:r>
            <a:r>
              <a:rPr lang="en-US" sz="1800">
                <a:solidFill>
                  <a:srgbClr val="000000"/>
                </a:solidFill>
                <a:latin typeface="Capitana"/>
              </a:rPr>
              <a:t> </a:t>
            </a:r>
            <a:endParaRPr lang="en-US" sz="1800">
              <a:latin typeface="Capitana"/>
            </a:endParaRPr>
          </a:p>
        </p:txBody>
      </p:sp>
    </p:spTree>
    <p:extLst>
      <p:ext uri="{BB962C8B-B14F-4D97-AF65-F5344CB8AC3E}">
        <p14:creationId xmlns:p14="http://schemas.microsoft.com/office/powerpoint/2010/main" val="2653796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1801-06C4-7C3E-9E5D-EF140BE85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2E700-F619-9C11-FCB3-AC0380508D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AADFD0-1E55-ECCA-8DD4-BA50951A67D3}"/>
              </a:ext>
            </a:extLst>
          </p:cNvPr>
          <p:cNvSpPr>
            <a:spLocks noGrp="1"/>
          </p:cNvSpPr>
          <p:nvPr>
            <p:ph type="body" idx="1"/>
          </p:nvPr>
        </p:nvSpPr>
        <p:spPr/>
        <p:txBody>
          <a:bodyPr/>
          <a:lstStyle/>
          <a:p>
            <a:pPr algn="l"/>
            <a:r>
              <a:rPr lang="fr-FR" sz="1800">
                <a:solidFill>
                  <a:srgbClr val="000000"/>
                </a:solidFill>
                <a:latin typeface="Capitana"/>
              </a:rPr>
              <a:t>The second question </a:t>
            </a:r>
            <a:r>
              <a:rPr lang="fr-FR" sz="1800" err="1">
                <a:solidFill>
                  <a:srgbClr val="000000"/>
                </a:solidFill>
                <a:latin typeface="Capitana"/>
              </a:rPr>
              <a:t>you</a:t>
            </a:r>
            <a:r>
              <a:rPr lang="fr-FR" sz="1800">
                <a:solidFill>
                  <a:srgbClr val="000000"/>
                </a:solidFill>
                <a:latin typeface="Capitana"/>
              </a:rPr>
              <a:t> </a:t>
            </a:r>
            <a:r>
              <a:rPr lang="fr-FR" sz="1800" err="1">
                <a:solidFill>
                  <a:srgbClr val="000000"/>
                </a:solidFill>
                <a:latin typeface="Capitana"/>
              </a:rPr>
              <a:t>may</a:t>
            </a:r>
            <a:r>
              <a:rPr lang="fr-FR" sz="1800">
                <a:solidFill>
                  <a:srgbClr val="000000"/>
                </a:solidFill>
                <a:latin typeface="Capitana"/>
              </a:rPr>
              <a:t> have </a:t>
            </a:r>
            <a:r>
              <a:rPr lang="fr-FR" sz="1800" err="1">
                <a:solidFill>
                  <a:srgbClr val="000000"/>
                </a:solidFill>
                <a:latin typeface="Capitana"/>
              </a:rPr>
              <a:t>is</a:t>
            </a:r>
            <a:r>
              <a:rPr lang="fr-FR" sz="1800">
                <a:solidFill>
                  <a:srgbClr val="000000"/>
                </a:solidFill>
                <a:latin typeface="Capitana"/>
              </a:rPr>
              <a:t>, </a:t>
            </a:r>
            <a:r>
              <a:rPr lang="fr-FR" sz="1800" err="1">
                <a:solidFill>
                  <a:srgbClr val="000000"/>
                </a:solidFill>
                <a:latin typeface="Capitana"/>
              </a:rPr>
              <a:t>who</a:t>
            </a:r>
            <a:r>
              <a:rPr lang="fr-FR" sz="1800">
                <a:solidFill>
                  <a:srgbClr val="000000"/>
                </a:solidFill>
                <a:latin typeface="Capitana"/>
              </a:rPr>
              <a:t> </a:t>
            </a:r>
            <a:r>
              <a:rPr lang="fr-FR" sz="1800" err="1">
                <a:solidFill>
                  <a:srgbClr val="000000"/>
                </a:solidFill>
                <a:latin typeface="Capitana"/>
              </a:rPr>
              <a:t>is</a:t>
            </a:r>
            <a:r>
              <a:rPr lang="fr-FR" sz="1800">
                <a:solidFill>
                  <a:srgbClr val="000000"/>
                </a:solidFill>
                <a:latin typeface="Capitana"/>
              </a:rPr>
              <a:t> a local or national </a:t>
            </a:r>
            <a:r>
              <a:rPr lang="fr-FR" sz="1800" err="1">
                <a:solidFill>
                  <a:srgbClr val="000000"/>
                </a:solidFill>
                <a:latin typeface="Capitana"/>
              </a:rPr>
              <a:t>actor</a:t>
            </a:r>
            <a:r>
              <a:rPr lang="fr-FR" sz="1800">
                <a:solidFill>
                  <a:srgbClr val="000000"/>
                </a:solidFill>
                <a:latin typeface="Capitana"/>
              </a:rPr>
              <a:t>? </a:t>
            </a:r>
            <a:endParaRPr lang="fr-FR" sz="1800" b="0" i="0" u="none" strike="noStrike" baseline="0">
              <a:solidFill>
                <a:srgbClr val="000000"/>
              </a:solidFill>
              <a:latin typeface="Capitana"/>
            </a:endParaRPr>
          </a:p>
          <a:p>
            <a:pPr algn="l"/>
            <a:endParaRPr lang="fr-FR" sz="1800">
              <a:solidFill>
                <a:srgbClr val="000000"/>
              </a:solidFill>
              <a:latin typeface="Capitana"/>
            </a:endParaRPr>
          </a:p>
          <a:p>
            <a:r>
              <a:rPr lang="en-US" sz="1800" b="0" i="0" u="none" strike="noStrike" baseline="0">
                <a:solidFill>
                  <a:srgbClr val="000000"/>
                </a:solidFill>
                <a:latin typeface="Capitana"/>
              </a:rPr>
              <a:t>The question of who is ‘local’ is debated within the sector, and the official Inter-Agency Standing </a:t>
            </a:r>
            <a:r>
              <a:rPr lang="en-US" sz="1800">
                <a:solidFill>
                  <a:srgbClr val="000000"/>
                </a:solidFill>
                <a:latin typeface="Capitana"/>
              </a:rPr>
              <a:t>Committee</a:t>
            </a:r>
            <a:r>
              <a:rPr lang="en-US" sz="1800" b="0" i="0" u="none" strike="noStrike" baseline="0">
                <a:solidFill>
                  <a:srgbClr val="000000"/>
                </a:solidFill>
                <a:latin typeface="Capitana"/>
              </a:rPr>
              <a:t> (IASC) definition is highly contested by many home-grown </a:t>
            </a:r>
            <a:r>
              <a:rPr lang="en-US" sz="1800" b="0" i="0" u="none" strike="noStrike" baseline="0" err="1">
                <a:solidFill>
                  <a:srgbClr val="000000"/>
                </a:solidFill>
                <a:latin typeface="Capitana"/>
              </a:rPr>
              <a:t>organisations</a:t>
            </a:r>
            <a:r>
              <a:rPr lang="en-US" sz="1800" b="0" i="0" u="none" strike="noStrike" baseline="0">
                <a:solidFill>
                  <a:srgbClr val="000000"/>
                </a:solidFill>
                <a:latin typeface="Capitana"/>
              </a:rPr>
              <a:t> across the Global South because it allows for international actors to “localize” their operations. Generally speaking, and without getting lost in definitions, these are the types of actors that are considered local or national in our sector, however, these are context specific and should always be discussed with in-country actors.</a:t>
            </a:r>
            <a:r>
              <a:rPr lang="en-US" sz="1800">
                <a:solidFill>
                  <a:srgbClr val="000000"/>
                </a:solidFill>
                <a:latin typeface="Capitana"/>
              </a:rPr>
              <a:t> </a:t>
            </a:r>
            <a:endParaRPr lang="en-US" sz="1800">
              <a:latin typeface="Capitana"/>
            </a:endParaRPr>
          </a:p>
        </p:txBody>
      </p:sp>
    </p:spTree>
    <p:extLst>
      <p:ext uri="{BB962C8B-B14F-4D97-AF65-F5344CB8AC3E}">
        <p14:creationId xmlns:p14="http://schemas.microsoft.com/office/powerpoint/2010/main" val="2075030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1FD16-41B5-30C7-3180-807AAD757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886E2-A905-58C7-6F3F-034B6CBFA6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8F3582-7536-A33F-A622-A5AE1D678A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EA9360-AEFD-8DF0-ABC8-1CAAA10E8334}"/>
              </a:ext>
            </a:extLst>
          </p:cNvPr>
          <p:cNvSpPr>
            <a:spLocks noGrp="1"/>
          </p:cNvSpPr>
          <p:nvPr>
            <p:ph type="sldNum" sz="quarter" idx="5"/>
          </p:nvPr>
        </p:nvSpPr>
        <p:spPr/>
        <p:txBody>
          <a:bodyPr/>
          <a:lstStyle/>
          <a:p>
            <a:fld id="{82231C9C-DEA7-43EC-A9B6-E9FAACD8BD5C}" type="slidenum">
              <a:rPr lang="en-GB" smtClean="0"/>
              <a:t>22</a:t>
            </a:fld>
            <a:endParaRPr lang="en-GB"/>
          </a:p>
        </p:txBody>
      </p:sp>
    </p:spTree>
    <p:extLst>
      <p:ext uri="{BB962C8B-B14F-4D97-AF65-F5344CB8AC3E}">
        <p14:creationId xmlns:p14="http://schemas.microsoft.com/office/powerpoint/2010/main" val="181026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3AA76-FB58-09F2-3B91-61F313F7B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CC10E-A1D5-29CB-7617-5AE61CBD0E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918F07-1B38-C871-74E5-0040273F575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DC3B8F-5CB4-3DC6-0225-51B21A4348C0}"/>
              </a:ext>
            </a:extLst>
          </p:cNvPr>
          <p:cNvSpPr>
            <a:spLocks noGrp="1"/>
          </p:cNvSpPr>
          <p:nvPr>
            <p:ph type="sldNum" sz="quarter" idx="5"/>
          </p:nvPr>
        </p:nvSpPr>
        <p:spPr/>
        <p:txBody>
          <a:bodyPr/>
          <a:lstStyle/>
          <a:p>
            <a:fld id="{82231C9C-DEA7-43EC-A9B6-E9FAACD8BD5C}" type="slidenum">
              <a:rPr lang="en-GB" smtClean="0"/>
              <a:t>26</a:t>
            </a:fld>
            <a:endParaRPr lang="en-GB"/>
          </a:p>
        </p:txBody>
      </p:sp>
    </p:spTree>
    <p:extLst>
      <p:ext uri="{BB962C8B-B14F-4D97-AF65-F5344CB8AC3E}">
        <p14:creationId xmlns:p14="http://schemas.microsoft.com/office/powerpoint/2010/main" val="78151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L"/>
              <a:t>Introduce yourself (again)</a:t>
            </a:r>
          </a:p>
          <a:p>
            <a:endParaRPr lang="en-NL"/>
          </a:p>
          <a:p>
            <a:r>
              <a:rPr lang="en-NL"/>
              <a:t>The 2024 Global Humanitarian Overview is produced yearly and is a coordinated and comprehensive plan to address the growing humanitarian needs of people affected by crises globally. Each year we witness a growing number of affected people due to impacts from climate change to conflict, pandemics to epidemics. </a:t>
            </a:r>
          </a:p>
          <a:p>
            <a:endParaRPr lang="en-NL"/>
          </a:p>
          <a:p>
            <a:r>
              <a:rPr lang="en-NL"/>
              <a:t>The GHO assesses and analyzes those needs to help guide humanitarian response efforts. It helps in the coordination of respone efforts by providing a common understanding of the crisis including the funding needed to adequately address humanitarian needs. All of which are criticial components in our work in nutrition in emergencies. </a:t>
            </a:r>
          </a:p>
          <a:p>
            <a:endParaRPr lang="en-NL"/>
          </a:p>
          <a:p>
            <a:r>
              <a:rPr lang="en-NL"/>
              <a:t>In addition to identifiying the needs, the GHO also identifies ways forward and what we must implement at all levels into our response efforts.</a:t>
            </a:r>
          </a:p>
        </p:txBody>
      </p:sp>
    </p:spTree>
    <p:extLst>
      <p:ext uri="{BB962C8B-B14F-4D97-AF65-F5344CB8AC3E}">
        <p14:creationId xmlns:p14="http://schemas.microsoft.com/office/powerpoint/2010/main" val="63598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b="0">
                <a:highlight>
                  <a:srgbClr val="FFFF00"/>
                </a:highlight>
                <a:latin typeface="Calibri" panose="020F0502020204030204" pitchFamily="34" charset="0"/>
              </a:rPr>
              <a:t>= the national mechanism responsible for coordinating all HDP nutrition actions across sectors and throughout the country.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2400" b="0">
              <a:highlight>
                <a:srgbClr val="FFFF00"/>
              </a:highlight>
              <a:latin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2400" b="0">
                <a:highlight>
                  <a:srgbClr val="FFFF00"/>
                </a:highlight>
                <a:latin typeface="Calibri" panose="020F0502020204030204" pitchFamily="34" charset="0"/>
              </a:rPr>
              <a:t>with representation from Line Ministries (across the political divide), donors, UN, Yemeni and international NGOs.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2400" b="0">
              <a:highlight>
                <a:srgbClr val="FFFF00"/>
              </a:highlight>
              <a:latin typeface="Calibri" panose="020F0502020204030204" pitchFamily="34" charset="0"/>
            </a:endParaRPr>
          </a:p>
          <a:p>
            <a:r>
              <a:rPr lang="en-US" sz="2400" b="0">
                <a:highlight>
                  <a:srgbClr val="FFFF00"/>
                </a:highlight>
                <a:latin typeface="Calibri" panose="020F0502020204030204" pitchFamily="34" charset="0"/>
              </a:rPr>
              <a:t>Currently being updated up to 2030. Integrates nutrition relevant interventions implemented by the Nutrition &amp;other Clusters from the </a:t>
            </a:r>
            <a:r>
              <a:rPr lang="en-US" sz="2400">
                <a:highlight>
                  <a:srgbClr val="FFFF00"/>
                </a:highlight>
                <a:latin typeface="Calibri" panose="020F0502020204030204" pitchFamily="34" charset="0"/>
              </a:rPr>
              <a:t>HRP</a:t>
            </a:r>
            <a:r>
              <a:rPr lang="en-US" sz="2400" b="0">
                <a:highlight>
                  <a:srgbClr val="FFFF00"/>
                </a:highlight>
                <a:latin typeface="Calibri" panose="020F0502020204030204" pitchFamily="34" charset="0"/>
              </a:rPr>
              <a:t>. </a:t>
            </a:r>
          </a:p>
          <a:p>
            <a:endParaRPr lang="en-US" sz="2400" b="0">
              <a:highlight>
                <a:srgbClr val="FFFF00"/>
              </a:highlight>
              <a:latin typeface="Calibri" panose="020F0502020204030204" pitchFamily="34" charset="0"/>
            </a:endParaRPr>
          </a:p>
          <a:p>
            <a:r>
              <a:rPr lang="en-US" sz="2400" b="0">
                <a:latin typeface="Calibri" panose="020F0502020204030204" pitchFamily="34" charset="0"/>
              </a:rPr>
              <a:t>– present the consensus of all HDP actors on how they collaborate to coherently &amp; sustainably reduce all forms of malnutrition. </a:t>
            </a:r>
          </a:p>
          <a:p>
            <a:endParaRPr lang="en-US" sz="2400" b="0">
              <a:latin typeface="Calibri" panose="020F0502020204030204" pitchFamily="34" charset="0"/>
            </a:endParaRPr>
          </a:p>
          <a:p>
            <a:r>
              <a:rPr lang="en-US" sz="2400" b="0">
                <a:latin typeface="Calibri" panose="020F0502020204030204" pitchFamily="34" charset="0"/>
              </a:rPr>
              <a:t>provides space for international partners to coordinate and align their support in SUN Yemen processes. </a:t>
            </a:r>
            <a:endParaRPr lang="en-US"/>
          </a:p>
        </p:txBody>
      </p:sp>
    </p:spTree>
    <p:extLst>
      <p:ext uri="{BB962C8B-B14F-4D97-AF65-F5344CB8AC3E}">
        <p14:creationId xmlns:p14="http://schemas.microsoft.com/office/powerpoint/2010/main" val="253953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b="0">
                <a:highlight>
                  <a:srgbClr val="FFFF00"/>
                </a:highlight>
                <a:latin typeface="Calibri" panose="020F0502020204030204" pitchFamily="34" charset="0"/>
              </a:rPr>
              <a:t>by encouraging dialogue and trust building at a technical level.</a:t>
            </a:r>
          </a:p>
          <a:p>
            <a:endParaRPr lang="en-US" sz="2400" b="0">
              <a:highlight>
                <a:srgbClr val="FFFF00"/>
              </a:highlight>
              <a:latin typeface="Calibri" panose="020F0502020204030204" pitchFamily="34" charset="0"/>
            </a:endParaRPr>
          </a:p>
          <a:p>
            <a:endParaRPr lang="en-US" sz="2400" b="0">
              <a:highlight>
                <a:srgbClr val="FFFF00"/>
              </a:highlight>
              <a:latin typeface="Calibri" panose="020F0502020204030204" pitchFamily="34" charset="0"/>
            </a:endParaRPr>
          </a:p>
          <a:p>
            <a:r>
              <a:rPr lang="en-US" sz="2400" b="0">
                <a:highlight>
                  <a:srgbClr val="FFFF00"/>
                </a:highlight>
                <a:latin typeface="Calibri" panose="020F0502020204030204" pitchFamily="34" charset="0"/>
              </a:rPr>
              <a:t> </a:t>
            </a:r>
            <a:r>
              <a:rPr lang="en-US" sz="2400">
                <a:highlight>
                  <a:srgbClr val="FFFF00"/>
                </a:highlight>
                <a:latin typeface="Calibri" panose="020F0502020204030204" pitchFamily="34" charset="0"/>
              </a:rPr>
              <a:t>and local systems can be supported and strengthened</a:t>
            </a:r>
            <a:r>
              <a:rPr lang="en-US" sz="2400" b="0">
                <a:highlight>
                  <a:srgbClr val="FFFF00"/>
                </a:highlight>
                <a:latin typeface="Calibri" panose="020F0502020204030204" pitchFamily="34" charset="0"/>
              </a:rPr>
              <a:t> whilst ¨maintaining distance¨ from </a:t>
            </a:r>
            <a:r>
              <a:rPr lang="en-US" sz="2400" b="0" i="1">
                <a:highlight>
                  <a:srgbClr val="FFFF00"/>
                </a:highlight>
                <a:latin typeface="Calibri" panose="020F0502020204030204" pitchFamily="34" charset="0"/>
              </a:rPr>
              <a:t>de facto </a:t>
            </a:r>
            <a:r>
              <a:rPr lang="en-US" sz="2400" b="0">
                <a:highlight>
                  <a:srgbClr val="FFFF00"/>
                </a:highlight>
                <a:latin typeface="Calibri" panose="020F0502020204030204" pitchFamily="34" charset="0"/>
              </a:rPr>
              <a:t>political authorities. </a:t>
            </a:r>
          </a:p>
          <a:p>
            <a:endParaRPr lang="en-US" sz="2400" b="0">
              <a:highlight>
                <a:srgbClr val="FFFF00"/>
              </a:highlight>
              <a:latin typeface="Calibri" panose="020F0502020204030204" pitchFamily="34" charset="0"/>
            </a:endParaRPr>
          </a:p>
          <a:p>
            <a:r>
              <a:rPr lang="en-US" sz="2400" b="0">
                <a:highlight>
                  <a:srgbClr val="FFFF00"/>
                </a:highlight>
                <a:latin typeface="Calibri" panose="020F0502020204030204" pitchFamily="34" charset="0"/>
              </a:rPr>
              <a:t>(Line Ministries, Clusters, UN agencies, donors </a:t>
            </a:r>
            <a:r>
              <a:rPr lang="en-US" sz="2400" b="0" err="1">
                <a:highlight>
                  <a:srgbClr val="FFFF00"/>
                </a:highlight>
                <a:latin typeface="Calibri" panose="020F0502020204030204" pitchFamily="34" charset="0"/>
              </a:rPr>
              <a:t>etc</a:t>
            </a:r>
            <a:r>
              <a:rPr lang="en-US" sz="2400" b="0">
                <a:highlight>
                  <a:srgbClr val="FFFF00"/>
                </a:highlight>
                <a:latin typeface="Calibri" panose="020F0502020204030204" pitchFamily="34" charset="0"/>
              </a:rPr>
              <a:t>) – setting an example for a wider HDP Nexus approach. </a:t>
            </a:r>
          </a:p>
          <a:p>
            <a:endParaRPr lang="en-US" sz="2400" b="0">
              <a:highlight>
                <a:srgbClr val="FFFF00"/>
              </a:highlight>
              <a:latin typeface="Calibri" panose="020F0502020204030204" pitchFamily="34" charset="0"/>
            </a:endParaRPr>
          </a:p>
          <a:p>
            <a:endParaRPr lang="en-US" sz="2400" b="0">
              <a:highlight>
                <a:srgbClr val="FFFF00"/>
              </a:highlight>
              <a:latin typeface="Calibri" panose="020F0502020204030204" pitchFamily="34" charset="0"/>
            </a:endParaRPr>
          </a:p>
          <a:p>
            <a:r>
              <a:rPr lang="en-US" sz="2400" b="0">
                <a:latin typeface="Calibri" panose="020F0502020204030204" pitchFamily="34" charset="0"/>
              </a:rPr>
              <a:t>(e.g. UN RC/HC, Heads of UN &amp; donor agencies) in order to raise awareness of its role and to</a:t>
            </a:r>
            <a:endParaRPr lang="en-US"/>
          </a:p>
        </p:txBody>
      </p:sp>
    </p:spTree>
    <p:extLst>
      <p:ext uri="{BB962C8B-B14F-4D97-AF65-F5344CB8AC3E}">
        <p14:creationId xmlns:p14="http://schemas.microsoft.com/office/powerpoint/2010/main" val="3121116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b="0" i="0" u="none" strike="noStrike">
                <a:solidFill>
                  <a:srgbClr val="000000"/>
                </a:solidFill>
                <a:effectLst/>
                <a:highlight>
                  <a:srgbClr val="FFFF00"/>
                </a:highlight>
                <a:latin typeface="Calibri" panose="020F0502020204030204" pitchFamily="34" charset="0"/>
              </a:rPr>
              <a:t>&amp; the way in which it was trying to work across the political divide and across the country in order to facilitate and coordinate multisectoral nutrition actions. </a:t>
            </a:r>
          </a:p>
          <a:p>
            <a:endParaRPr lang="en-US" sz="2400" b="0" i="0" u="none" strike="noStrike">
              <a:solidFill>
                <a:srgbClr val="000000"/>
              </a:solidFill>
              <a:effectLst/>
              <a:highlight>
                <a:srgbClr val="FFFF00"/>
              </a:highlight>
              <a:latin typeface="Calibri" panose="020F0502020204030204" pitchFamily="34" charset="0"/>
            </a:endParaRPr>
          </a:p>
          <a:p>
            <a:endParaRPr lang="en-US" sz="2400" b="0" i="0" u="none" strike="noStrike">
              <a:solidFill>
                <a:srgbClr val="000000"/>
              </a:solidFill>
              <a:effectLst/>
              <a:highlight>
                <a:srgbClr val="FFFF00"/>
              </a:highlight>
              <a:latin typeface="Calibri" panose="020F0502020204030204" pitchFamily="34" charset="0"/>
            </a:endParaRPr>
          </a:p>
          <a:p>
            <a:r>
              <a:rPr lang="en-US" sz="2400" b="0" i="0" u="none" strike="noStrike">
                <a:solidFill>
                  <a:srgbClr val="000000"/>
                </a:solidFill>
                <a:effectLst/>
                <a:highlight>
                  <a:srgbClr val="FFFF00"/>
                </a:highlight>
                <a:latin typeface="Calibri" panose="020F0502020204030204" pitchFamily="34" charset="0"/>
              </a:rPr>
              <a:t>Solutions </a:t>
            </a:r>
          </a:p>
          <a:p>
            <a:pPr marL="285750" marR="0" indent="-285750" algn="l">
              <a:spcBef>
                <a:spcPts val="0"/>
              </a:spcBef>
              <a:spcAft>
                <a:spcPts val="0"/>
              </a:spcAft>
              <a:buFont typeface="Arial" panose="020B0604020202020204" pitchFamily="34" charset="0"/>
              <a:buChar char="•"/>
            </a:pPr>
            <a:r>
              <a:rPr lang="en-US" sz="2400" b="0" i="0" u="none" strike="noStrike">
                <a:solidFill>
                  <a:srgbClr val="000000"/>
                </a:solidFill>
                <a:effectLst/>
                <a:highlight>
                  <a:srgbClr val="FFFF00"/>
                </a:highlight>
                <a:latin typeface="Calibri" panose="020F0502020204030204" pitchFamily="34" charset="0"/>
              </a:rPr>
              <a:t>&amp; systems &amp; </a:t>
            </a:r>
            <a:r>
              <a:rPr lang="en-US" sz="2400" b="0" i="0" u="none" strike="noStrike" err="1">
                <a:solidFill>
                  <a:srgbClr val="000000"/>
                </a:solidFill>
                <a:effectLst/>
                <a:highlight>
                  <a:srgbClr val="FFFF00"/>
                </a:highlight>
                <a:latin typeface="Calibri" panose="020F0502020204030204" pitchFamily="34" charset="0"/>
              </a:rPr>
              <a:t>analyse</a:t>
            </a:r>
            <a:r>
              <a:rPr lang="en-US" sz="2400" b="0" i="0" u="none" strike="noStrike">
                <a:solidFill>
                  <a:srgbClr val="000000"/>
                </a:solidFill>
                <a:effectLst/>
                <a:highlight>
                  <a:srgbClr val="FFFF00"/>
                </a:highlight>
                <a:latin typeface="Calibri" panose="020F0502020204030204" pitchFamily="34" charset="0"/>
              </a:rPr>
              <a:t> their existing and potential roles and interests, their commitment to ensuring services reach the most vulnerable and how they can be supported to play their role and withstand political pressures.</a:t>
            </a:r>
          </a:p>
          <a:p>
            <a:pPr marL="285750" marR="0" indent="-285750" algn="l">
              <a:spcBef>
                <a:spcPts val="0"/>
              </a:spcBef>
              <a:spcAft>
                <a:spcPts val="0"/>
              </a:spcAft>
              <a:buFont typeface="Arial" panose="020B0604020202020204" pitchFamily="34" charset="0"/>
              <a:buChar char="•"/>
            </a:pPr>
            <a:r>
              <a:rPr lang="en-US" sz="2400" b="0">
                <a:highlight>
                  <a:srgbClr val="FFFF00"/>
                </a:highlight>
                <a:latin typeface="Calibri" panose="020F0502020204030204" pitchFamily="34" charset="0"/>
              </a:rPr>
              <a:t>with senior managers and technical specialists to encourage proactive participation and collaboration across the Nexus.</a:t>
            </a:r>
          </a:p>
          <a:p>
            <a:pPr marL="285750" marR="0" indent="-285750" algn="l">
              <a:spcBef>
                <a:spcPts val="0"/>
              </a:spcBef>
              <a:spcAft>
                <a:spcPts val="0"/>
              </a:spcAft>
              <a:buFont typeface="Arial" panose="020B0604020202020204" pitchFamily="34" charset="0"/>
              <a:buChar char="•"/>
            </a:pPr>
            <a:r>
              <a:rPr lang="en-US" sz="2400" b="0">
                <a:highlight>
                  <a:srgbClr val="FFFF00"/>
                </a:highlight>
                <a:latin typeface="Calibri" panose="020F0502020204030204" pitchFamily="34" charset="0"/>
              </a:rPr>
              <a:t> </a:t>
            </a:r>
            <a:r>
              <a:rPr lang="en-US" sz="2400" b="0">
                <a:latin typeface="Calibri" panose="020F0502020204030204" pitchFamily="34" charset="0"/>
              </a:rPr>
              <a:t>and scale up multisectoral development actions alongside humanitarian assistance. </a:t>
            </a:r>
            <a:endParaRPr lang="en-US" sz="2400" b="0">
              <a:highlight>
                <a:srgbClr val="FFFF00"/>
              </a:highlight>
              <a:latin typeface="Calibri" panose="020F0502020204030204" pitchFamily="34" charset="0"/>
            </a:endParaRPr>
          </a:p>
          <a:p>
            <a:pPr marR="0" algn="l">
              <a:spcBef>
                <a:spcPts val="0"/>
              </a:spcBef>
              <a:spcAft>
                <a:spcPts val="0"/>
              </a:spcAft>
            </a:pPr>
            <a:endParaRPr lang="en-US" sz="2400" b="0">
              <a:latin typeface="Calibri" panose="020F0502020204030204" pitchFamily="34" charset="0"/>
            </a:endParaRPr>
          </a:p>
          <a:p>
            <a:endParaRPr lang="en-US"/>
          </a:p>
        </p:txBody>
      </p:sp>
    </p:spTree>
    <p:extLst>
      <p:ext uri="{BB962C8B-B14F-4D97-AF65-F5344CB8AC3E}">
        <p14:creationId xmlns:p14="http://schemas.microsoft.com/office/powerpoint/2010/main" val="792690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566F-FB63-D6D3-2A07-3DCB5E029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74579-1749-5A4F-E7C5-F6366F056E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7A5009-528D-B7BE-2AB9-504F4F2C2D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5F4892-106C-BD33-8880-72742F27E531}"/>
              </a:ext>
            </a:extLst>
          </p:cNvPr>
          <p:cNvSpPr>
            <a:spLocks noGrp="1"/>
          </p:cNvSpPr>
          <p:nvPr>
            <p:ph type="sldNum" sz="quarter" idx="5"/>
          </p:nvPr>
        </p:nvSpPr>
        <p:spPr/>
        <p:txBody>
          <a:bodyPr/>
          <a:lstStyle/>
          <a:p>
            <a:fld id="{82231C9C-DEA7-43EC-A9B6-E9FAACD8BD5C}" type="slidenum">
              <a:rPr lang="en-GB" smtClean="0"/>
              <a:t>31</a:t>
            </a:fld>
            <a:endParaRPr lang="en-GB"/>
          </a:p>
        </p:txBody>
      </p:sp>
    </p:spTree>
    <p:extLst>
      <p:ext uri="{BB962C8B-B14F-4D97-AF65-F5344CB8AC3E}">
        <p14:creationId xmlns:p14="http://schemas.microsoft.com/office/powerpoint/2010/main" val="2946632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EBB1-1CD8-A8AB-AC68-7DE566E55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CE000-31DB-26F7-7DE0-B885057357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157796-CA18-C95F-82CD-9939E05D4F6F}"/>
              </a:ext>
            </a:extLst>
          </p:cNvPr>
          <p:cNvSpPr>
            <a:spLocks noGrp="1"/>
          </p:cNvSpPr>
          <p:nvPr>
            <p:ph type="body" idx="1"/>
          </p:nvPr>
        </p:nvSpPr>
        <p:spPr/>
        <p:txBody>
          <a:bodyPr/>
          <a:lstStyle/>
          <a:p>
            <a:r>
              <a:rPr lang="en-US"/>
              <a:t>I’ve been asked to provide a general overview on the HDP Nexus and global experiences. I want to set the scene by giving you a sense of how the overall work on the Nexus has been proceeding at the country level and in Ethiopia. The following presentations in the training will provide deeper dives into the issue of the HDP Nexus in nutrition – examples, challenges, etc. Collaboration for the reduction of humanitarian needs and vulnerabilities across on the most pressing issues faced by a given country, requires a multi-stakeholder, multi-actor and a systems approach, something that we are working on here in Ethiopia. That means that all actors and sectors must contribute to the development and operationalization of the approach. That is why this initiative on Nexus and Nutrition by </a:t>
            </a:r>
            <a:r>
              <a:rPr lang="en-US" err="1"/>
              <a:t>MoH</a:t>
            </a:r>
            <a:r>
              <a:rPr lang="en-US"/>
              <a:t> is so welcome and important. </a:t>
            </a:r>
            <a:endParaRPr lang="en-GB"/>
          </a:p>
        </p:txBody>
      </p:sp>
      <p:sp>
        <p:nvSpPr>
          <p:cNvPr id="4" name="Slide Number Placeholder 3">
            <a:extLst>
              <a:ext uri="{FF2B5EF4-FFF2-40B4-BE49-F238E27FC236}">
                <a16:creationId xmlns:a16="http://schemas.microsoft.com/office/drawing/2014/main" id="{BD464EFC-48DD-258A-6811-8CD26F9E568D}"/>
              </a:ext>
            </a:extLst>
          </p:cNvPr>
          <p:cNvSpPr>
            <a:spLocks noGrp="1"/>
          </p:cNvSpPr>
          <p:nvPr>
            <p:ph type="sldNum" sz="quarter" idx="5"/>
          </p:nvPr>
        </p:nvSpPr>
        <p:spPr/>
        <p:txBody>
          <a:bodyPr/>
          <a:lstStyle/>
          <a:p>
            <a:fld id="{82231C9C-DEA7-43EC-A9B6-E9FAACD8BD5C}" type="slidenum">
              <a:rPr lang="en-GB" smtClean="0"/>
              <a:t>33</a:t>
            </a:fld>
            <a:endParaRPr lang="en-GB"/>
          </a:p>
        </p:txBody>
      </p:sp>
    </p:spTree>
    <p:extLst>
      <p:ext uri="{BB962C8B-B14F-4D97-AF65-F5344CB8AC3E}">
        <p14:creationId xmlns:p14="http://schemas.microsoft.com/office/powerpoint/2010/main" val="1726281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r>
              <a:rPr lang="fr-FR" err="1"/>
              <a:t>Cecile</a:t>
            </a:r>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err="1"/>
              <a:t>Cecile</a:t>
            </a:r>
            <a:endParaRPr lang="fr-FR"/>
          </a:p>
          <a:p>
            <a:endParaRPr lang="fr-FR"/>
          </a:p>
          <a:p>
            <a:r>
              <a:rPr lang="fr-FR" err="1"/>
              <a:t>We</a:t>
            </a:r>
            <a:r>
              <a:rPr lang="fr-FR"/>
              <a:t> </a:t>
            </a:r>
            <a:r>
              <a:rPr lang="fr-FR" err="1"/>
              <a:t>will</a:t>
            </a:r>
            <a:r>
              <a:rPr lang="fr-FR"/>
              <a:t> </a:t>
            </a:r>
            <a:r>
              <a:rPr lang="fr-FR" err="1"/>
              <a:t>provide</a:t>
            </a:r>
            <a:r>
              <a:rPr lang="fr-FR"/>
              <a:t> an </a:t>
            </a:r>
            <a:r>
              <a:rPr lang="fr-FR" err="1"/>
              <a:t>overview</a:t>
            </a:r>
            <a:r>
              <a:rPr lang="fr-FR"/>
              <a:t>….</a:t>
            </a:r>
          </a:p>
          <a:p>
            <a:r>
              <a:rPr lang="fr-FR"/>
              <a:t>You </a:t>
            </a:r>
            <a:r>
              <a:rPr lang="fr-FR" err="1"/>
              <a:t>will</a:t>
            </a:r>
            <a:r>
              <a:rPr lang="fr-FR"/>
              <a:t> </a:t>
            </a:r>
            <a:r>
              <a:rPr lang="fr-FR" err="1"/>
              <a:t>hear</a:t>
            </a:r>
            <a:r>
              <a:rPr lang="fr-FR"/>
              <a:t> </a:t>
            </a:r>
            <a:r>
              <a:rPr lang="fr-FR" err="1"/>
              <a:t>from</a:t>
            </a:r>
            <a:r>
              <a:rPr lang="fr-FR"/>
              <a:t> countries and…</a:t>
            </a:r>
          </a:p>
          <a:p>
            <a:r>
              <a:rPr lang="fr-FR" err="1"/>
              <a:t>We</a:t>
            </a:r>
            <a:r>
              <a:rPr lang="fr-FR"/>
              <a:t> </a:t>
            </a:r>
            <a:r>
              <a:rPr lang="fr-FR" err="1"/>
              <a:t>will</a:t>
            </a:r>
            <a:r>
              <a:rPr lang="fr-FR"/>
              <a:t> </a:t>
            </a:r>
            <a:r>
              <a:rPr lang="fr-FR" err="1"/>
              <a:t>identify</a:t>
            </a:r>
            <a:r>
              <a:rPr lang="fr-FR"/>
              <a:t> actions…</a:t>
            </a:r>
          </a:p>
        </p:txBody>
      </p:sp>
    </p:spTree>
    <p:extLst>
      <p:ext uri="{BB962C8B-B14F-4D97-AF65-F5344CB8AC3E}">
        <p14:creationId xmlns:p14="http://schemas.microsoft.com/office/powerpoint/2010/main" val="4009278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D1FA-7BB5-AE71-B352-646C68326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6027E-9A62-995A-91CE-798704E3DB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82FB90-268A-1470-A07E-1725FB94506B}"/>
              </a:ext>
            </a:extLst>
          </p:cNvPr>
          <p:cNvSpPr>
            <a:spLocks noGrp="1"/>
          </p:cNvSpPr>
          <p:nvPr>
            <p:ph type="body" idx="1"/>
          </p:nvPr>
        </p:nvSpPr>
        <p:spPr/>
        <p:txBody>
          <a:bodyPr/>
          <a:lstStyle/>
          <a:p>
            <a:pPr algn="l" rtl="0">
              <a:spcBef>
                <a:spcPts val="0"/>
              </a:spcBef>
              <a:spcAft>
                <a:spcPts val="0"/>
              </a:spcAft>
            </a:pPr>
            <a:r>
              <a:rPr lang="en-GB" sz="1800" b="0" i="0" u="none" strike="noStrike">
                <a:solidFill>
                  <a:srgbClr val="000000"/>
                </a:solidFill>
                <a:effectLst/>
                <a:latin typeface="Calibri" panose="020F0502020204030204" pitchFamily="34" charset="0"/>
              </a:rPr>
              <a:t>Cecile</a:t>
            </a:r>
          </a:p>
          <a:p>
            <a:pPr algn="l" rtl="0">
              <a:spcBef>
                <a:spcPts val="0"/>
              </a:spcBef>
              <a:spcAft>
                <a:spcPts val="0"/>
              </a:spcAft>
            </a:pPr>
            <a:endParaRPr lang="en-GB" sz="1800" b="0" i="0" u="none" strike="noStrike">
              <a:solidFill>
                <a:srgbClr val="000000"/>
              </a:solidFill>
              <a:effectLst/>
              <a:latin typeface="Calibri" panose="020F0502020204030204" pitchFamily="34" charset="0"/>
            </a:endParaRPr>
          </a:p>
          <a:p>
            <a:pPr algn="l" rtl="0">
              <a:spcBef>
                <a:spcPts val="0"/>
              </a:spcBef>
              <a:spcAft>
                <a:spcPts val="0"/>
              </a:spcAft>
            </a:pPr>
            <a:br>
              <a:rPr lang="en-GB" sz="2000"/>
            </a:br>
            <a:br>
              <a:rPr lang="en-GB" sz="2000"/>
            </a:br>
            <a:r>
              <a:rPr lang="fr-FR" sz="2400" i="1" err="1"/>
              <a:t>Adapted</a:t>
            </a:r>
            <a:r>
              <a:rPr lang="fr-FR" sz="2400" i="1"/>
              <a:t> </a:t>
            </a:r>
            <a:r>
              <a:rPr lang="fr-FR" sz="2400" i="1" err="1"/>
              <a:t>from</a:t>
            </a:r>
            <a:r>
              <a:rPr lang="fr-FR" sz="2400" i="1"/>
              <a:t> the </a:t>
            </a:r>
            <a:r>
              <a:rPr lang="fr-FR" sz="2400" i="1" err="1"/>
              <a:t>framework</a:t>
            </a:r>
            <a:r>
              <a:rPr lang="fr-FR" sz="2400" i="1"/>
              <a:t> for </a:t>
            </a:r>
            <a:r>
              <a:rPr lang="fr-FR" sz="2400" i="1" err="1"/>
              <a:t>UNICEF’s</a:t>
            </a:r>
            <a:r>
              <a:rPr lang="fr-FR" sz="2400" i="1"/>
              <a:t> </a:t>
            </a:r>
            <a:r>
              <a:rPr lang="fr-FR" sz="2400" i="1" err="1"/>
              <a:t>Anticipatory</a:t>
            </a:r>
            <a:r>
              <a:rPr lang="fr-FR" sz="2400" i="1"/>
              <a:t> Actions, June 2023</a:t>
            </a:r>
            <a:endParaRPr lang="en-FR"/>
          </a:p>
        </p:txBody>
      </p:sp>
    </p:spTree>
    <p:extLst>
      <p:ext uri="{BB962C8B-B14F-4D97-AF65-F5344CB8AC3E}">
        <p14:creationId xmlns:p14="http://schemas.microsoft.com/office/powerpoint/2010/main" val="980856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GB"/>
              <a:t>Cecile</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1973284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079B9-D351-BBE2-00E7-31D6D987E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6C7B6-5AB4-B1FC-3754-D22CDC24CA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453C37-DD19-E910-E571-5EF797442C78}"/>
              </a:ext>
            </a:extLst>
          </p:cNvPr>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000000"/>
                </a:solidFill>
                <a:latin typeface="Calibri" panose="020F0502020204030204" pitchFamily="34" charset="0"/>
                <a:cs typeface="Calibri" panose="020F0502020204030204" pitchFamily="34" charset="0"/>
              </a:rPr>
              <a:t>Cecile and Geraldine – two voices</a:t>
            </a: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1">
              <a:solidFill>
                <a:srgbClr val="000000"/>
              </a:solidFill>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000000"/>
                </a:solidFill>
                <a:latin typeface="Calibri" panose="020F0502020204030204" pitchFamily="34" charset="0"/>
                <a:cs typeface="Calibri" panose="020F0502020204030204" pitchFamily="34" charset="0"/>
              </a:rPr>
              <a:t>Preparedness has proven benefits. </a:t>
            </a:r>
            <a:r>
              <a:rPr lang="en-GB" sz="2400" b="0">
                <a:solidFill>
                  <a:srgbClr val="000000"/>
                </a:solidFill>
                <a:latin typeface="Calibri" panose="020F0502020204030204" pitchFamily="34" charset="0"/>
                <a:cs typeface="Calibri" panose="020F0502020204030204" pitchFamily="34" charset="0"/>
              </a:rPr>
              <a:t>Investing in ERP saves time and money in the humanitarian response. Time saved in response implementation is critical in emergencies since the speed of response implementation has direct implications on lives saved. </a:t>
            </a:r>
            <a:endParaRPr lang="en-F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i="0" u="none" strike="noStrike">
                <a:solidFill>
                  <a:srgbClr val="000000"/>
                </a:solidFill>
                <a:effectLst/>
                <a:latin typeface="Calibri" panose="020F0502020204030204" pitchFamily="34" charset="0"/>
                <a:cs typeface="Calibri" panose="020F0502020204030204" pitchFamily="34" charset="0"/>
              </a:rPr>
              <a:t>ERP is a continuous and dynamic process</a:t>
            </a:r>
            <a:r>
              <a:rPr lang="en-GB" sz="2400" b="0" i="0" u="none" strike="noStrike">
                <a:solidFill>
                  <a:srgbClr val="000000"/>
                </a:solidFill>
                <a:effectLst/>
                <a:latin typeface="Calibri" panose="020F0502020204030204" pitchFamily="34" charset="0"/>
                <a:cs typeface="Calibri" panose="020F0502020204030204" pitchFamily="34" charset="0"/>
              </a:rPr>
              <a:t>. The ERP plan needs to be maintained and adapted to reflect emerging risks, evolving hazards, and the changing Nutrition situation. It is also an incremental process, meaning the more preparedness actions taken, the stronger the level of Preparedness achieved. </a:t>
            </a:r>
            <a:endParaRPr lang="en-F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313537"/>
                </a:solidFill>
                <a:latin typeface="Calibri" panose="020F0502020204030204" pitchFamily="34" charset="0"/>
                <a:cs typeface="Calibri" panose="020F0502020204030204" pitchFamily="34" charset="0"/>
              </a:rPr>
              <a:t>ERP planning is not a standalone process.</a:t>
            </a:r>
            <a:r>
              <a:rPr lang="en-GB" sz="2400">
                <a:solidFill>
                  <a:srgbClr val="313537"/>
                </a:solidFill>
                <a:latin typeface="Calibri" panose="020F0502020204030204" pitchFamily="34" charset="0"/>
                <a:cs typeface="Calibri" panose="020F0502020204030204" pitchFamily="34" charset="0"/>
              </a:rPr>
              <a:t> </a:t>
            </a:r>
            <a:r>
              <a:rPr lang="en-GB" sz="2400" b="0">
                <a:solidFill>
                  <a:srgbClr val="313537"/>
                </a:solidFill>
                <a:latin typeface="Calibri" panose="020F0502020204030204" pitchFamily="34" charset="0"/>
                <a:cs typeface="Calibri" panose="020F0502020204030204" pitchFamily="34" charset="0"/>
              </a:rPr>
              <a:t>Elements of preparedness planning must be mainstreamed in all phases of the HPC and become an adopted mindset in the regular day to day workstreams of the Nutrition cluster.</a:t>
            </a: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a:solidFill>
                  <a:srgbClr val="313537"/>
                </a:solidFill>
                <a:latin typeface="Calibri" panose="020F0502020204030204" pitchFamily="34" charset="0"/>
                <a:cs typeface="Calibri" panose="020F0502020204030204" pitchFamily="34" charset="0"/>
              </a:rPr>
              <a:t>Build on what you have and use ERP to overcome challenges from previous responses. </a:t>
            </a:r>
            <a:r>
              <a:rPr lang="en-GB" sz="2400" b="0">
                <a:solidFill>
                  <a:srgbClr val="313537"/>
                </a:solidFill>
                <a:latin typeface="Calibri" panose="020F0502020204030204" pitchFamily="34" charset="0"/>
                <a:cs typeface="Calibri" panose="020F0502020204030204" pitchFamily="34" charset="0"/>
              </a:rPr>
              <a:t>I</a:t>
            </a:r>
            <a:r>
              <a:rPr lang="en-GB" sz="2400" b="0" i="0" u="none" strike="noStrike">
                <a:solidFill>
                  <a:srgbClr val="313537"/>
                </a:solidFill>
                <a:effectLst/>
                <a:latin typeface="Calibri" panose="020F0502020204030204" pitchFamily="34" charset="0"/>
                <a:cs typeface="Calibri" panose="020F0502020204030204" pitchFamily="34" charset="0"/>
              </a:rPr>
              <a:t>n HRP countries that are </a:t>
            </a:r>
            <a:r>
              <a:rPr lang="en-GB" sz="2400" b="0">
                <a:solidFill>
                  <a:srgbClr val="313537"/>
                </a:solidFill>
                <a:latin typeface="Calibri" panose="020F0502020204030204" pitchFamily="34" charset="0"/>
                <a:cs typeface="Calibri" panose="020F0502020204030204" pitchFamily="34" charset="0"/>
              </a:rPr>
              <a:t>facing recurring crisis, it is important to develop an ERP approach to scale up rapidly and bring a surge response in case additional needs arise (beyond the HNO/HRP). In those cases, what worked well for a quick response should be kept and integrated in the ERP. Then put the focus on finding solutions and preparedness actions to overcome what did not work. </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The Nutrition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specific</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ERP plan must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complement</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and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align</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to national plans. </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Information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from</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existing</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organization</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specific</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plans can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be</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use and and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feed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into</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 multi-</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sectoral</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ERP plan.</a:t>
            </a:r>
            <a:endParaRPr lang="en-GB" sz="2400" b="0" i="0" u="none" strike="noStrike">
              <a:solidFill>
                <a:srgbClr val="000000"/>
              </a:solidFill>
              <a:effectLst/>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Use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existing</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risk</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analyses to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develop</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 </a:t>
            </a:r>
            <a:r>
              <a:rPr lang="fr-FR" sz="24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crisis</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scenario</a:t>
            </a:r>
            <a:r>
              <a:rPr lang="fr-FR"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In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most</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countries,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hazard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identification and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risk</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analysis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already</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and as a Nutrition cluster/</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sector</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these</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can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be</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used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to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build</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crisis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scenario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with</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 a nutrition </a:t>
            </a:r>
            <a:r>
              <a:rPr lang="fr-FR" sz="2400" b="0" err="1">
                <a:solidFill>
                  <a:srgbClr val="000000"/>
                </a:solidFill>
                <a:latin typeface="Calibri" panose="020F0502020204030204" pitchFamily="34" charset="0"/>
                <a:ea typeface="Times New Roman" panose="02020603050405020304" pitchFamily="18" charset="0"/>
                <a:cs typeface="Calibri" panose="020F0502020204030204" pitchFamily="34" charset="0"/>
              </a:rPr>
              <a:t>lens</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ERP </a:t>
            </a:r>
            <a:r>
              <a:rPr lang="fr-FR" sz="2400" b="1"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approach</a:t>
            </a: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must </a:t>
            </a:r>
            <a:r>
              <a:rPr lang="fr-FR" sz="2400" b="1"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collaborative</a:t>
            </a:r>
            <a:r>
              <a:rPr lang="fr-FR"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a:solidFill>
                  <a:srgbClr val="000000"/>
                </a:solidFill>
                <a:latin typeface="Calibri" panose="020F0502020204030204" pitchFamily="34" charset="0"/>
                <a:ea typeface="Times New Roman" panose="02020603050405020304" pitchFamily="18" charset="0"/>
                <a:cs typeface="Calibri" panose="020F0502020204030204" pitchFamily="34" charset="0"/>
              </a:rPr>
              <a:t>J</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oint ERP planning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reinforces</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collaboration and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contributes</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stronger</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alliances and partnerships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will</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instrumental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later</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 for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timely</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scale</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up / effective </a:t>
            </a:r>
            <a:r>
              <a:rPr lang="fr-FR" sz="2400" b="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a:t>
            </a:r>
            <a:r>
              <a:rPr lang="fr-FR" sz="24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0">
              <a:solidFill>
                <a:srgbClr val="31353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72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056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Geraldine</a:t>
            </a:r>
            <a:endParaRPr lang="en-FR"/>
          </a:p>
        </p:txBody>
      </p:sp>
    </p:spTree>
    <p:extLst>
      <p:ext uri="{BB962C8B-B14F-4D97-AF65-F5344CB8AC3E}">
        <p14:creationId xmlns:p14="http://schemas.microsoft.com/office/powerpoint/2010/main" val="2948038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Geraldine</a:t>
            </a:r>
          </a:p>
          <a:p>
            <a:endParaRPr lang="fr-FR"/>
          </a:p>
          <a:p>
            <a:r>
              <a:rPr lang="en-FR"/>
              <a:t>Where do we stand now? Share an overview of where do we stand in the region on ERP from a GNC perspective</a:t>
            </a:r>
          </a:p>
        </p:txBody>
      </p:sp>
    </p:spTree>
    <p:extLst>
      <p:ext uri="{BB962C8B-B14F-4D97-AF65-F5344CB8AC3E}">
        <p14:creationId xmlns:p14="http://schemas.microsoft.com/office/powerpoint/2010/main" val="2398553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Geraldine</a:t>
            </a:r>
          </a:p>
          <a:p>
            <a:r>
              <a:rPr lang="fr-FR" err="1"/>
              <a:t>These</a:t>
            </a:r>
            <a:r>
              <a:rPr lang="fr-FR"/>
              <a:t> are points to </a:t>
            </a:r>
            <a:r>
              <a:rPr lang="fr-FR" err="1"/>
              <a:t>think</a:t>
            </a:r>
            <a:r>
              <a:rPr lang="fr-FR"/>
              <a:t> about </a:t>
            </a:r>
            <a:r>
              <a:rPr lang="fr-FR" err="1"/>
              <a:t>when</a:t>
            </a:r>
            <a:r>
              <a:rPr lang="fr-FR"/>
              <a:t> </a:t>
            </a:r>
            <a:r>
              <a:rPr lang="fr-FR" err="1"/>
              <a:t>filling</a:t>
            </a:r>
            <a:r>
              <a:rPr lang="fr-FR"/>
              <a:t> in the collective actions at the end of the consultation:</a:t>
            </a:r>
          </a:p>
          <a:p>
            <a:endParaRPr lang="fr-FR"/>
          </a:p>
          <a:p>
            <a:r>
              <a:rPr lang="en-FR"/>
              <a:t>Why is is so hard to be prepared for disaster?</a:t>
            </a:r>
          </a:p>
          <a:p>
            <a:r>
              <a:rPr lang="en-GB" sz="1800">
                <a:effectLst/>
                <a:latin typeface="Calibri" panose="020F0502020204030204" pitchFamily="34" charset="0"/>
                <a:ea typeface="Cambria" panose="02040503050406030204" pitchFamily="18" charset="0"/>
                <a:cs typeface="Times New Roman" panose="02020603050405020304" pitchFamily="18" charset="0"/>
              </a:rPr>
              <a:t>What is the status of your Nutrition ERP process in your country? </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Have mapped you existing response capacities (partners? Trained personnel? necessary guidance and protocols? Supply stock mapping?)?</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Are your operational arrangements anticipated? (for coordination, IM, assessment and response provision)?</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an early nutrition response plan for the initial phase of a crisis</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 preparedness actions workplan?</a:t>
            </a:r>
            <a:endParaRPr lang="en-FR" sz="180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 you have a multi-risk Nutrition ERP plan?</a:t>
            </a:r>
            <a:r>
              <a:rPr lang="en-FR">
                <a:effectLst/>
              </a:rPr>
              <a:t> </a:t>
            </a:r>
            <a:endParaRPr lang="en-FR"/>
          </a:p>
        </p:txBody>
      </p:sp>
    </p:spTree>
    <p:extLst>
      <p:ext uri="{BB962C8B-B14F-4D97-AF65-F5344CB8AC3E}">
        <p14:creationId xmlns:p14="http://schemas.microsoft.com/office/powerpoint/2010/main" val="2021822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6AD93-F4BE-42B6-8C30-17161E4ACA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065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indent="-228600">
              <a:spcAft>
                <a:spcPts val="600"/>
              </a:spcAft>
              <a:buFont typeface="Arial" panose="020B0604020202020204" pitchFamily="34" charset="0"/>
              <a:buChar char="•"/>
            </a:pPr>
            <a:r>
              <a:rPr lang="en-US" b="1">
                <a:solidFill>
                  <a:srgbClr val="0070C0"/>
                </a:solidFill>
              </a:rPr>
              <a:t>Triggers/parameters for action</a:t>
            </a:r>
            <a:r>
              <a:rPr lang="en-US">
                <a:solidFill>
                  <a:srgbClr val="0070C0"/>
                </a:solidFill>
              </a:rPr>
              <a:t> : developed based on forecasts to monitor the risks and determine when to intervene.</a:t>
            </a:r>
          </a:p>
          <a:p>
            <a:pPr marL="457200" indent="-228600">
              <a:spcAft>
                <a:spcPts val="600"/>
              </a:spcAft>
              <a:buFont typeface="Arial" panose="020B0604020202020204" pitchFamily="34" charset="0"/>
              <a:buChar char="•"/>
            </a:pPr>
            <a:r>
              <a:rPr lang="en-US" b="1">
                <a:solidFill>
                  <a:srgbClr val="0070C0"/>
                </a:solidFill>
              </a:rPr>
              <a:t>Pre-agreed interventions </a:t>
            </a:r>
            <a:r>
              <a:rPr lang="en-US">
                <a:solidFill>
                  <a:srgbClr val="0070C0"/>
                </a:solidFill>
              </a:rPr>
              <a:t>: Set of activities planned based on the identified threats &amp; developed considering the risks and impact on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70C0"/>
                </a:solidFill>
              </a:rPr>
              <a:t>Pre-arranged financing</a:t>
            </a:r>
            <a:r>
              <a:rPr lang="en-US">
                <a:solidFill>
                  <a:srgbClr val="0070C0"/>
                </a:solidFill>
              </a:rPr>
              <a:t>: funding committed at the planning phase and ready for disbursement to enable activities to be undertaken in a timely manner.</a:t>
            </a:r>
          </a:p>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47</a:t>
            </a:fld>
            <a:endParaRPr lang="en-US"/>
          </a:p>
        </p:txBody>
      </p:sp>
    </p:spTree>
    <p:extLst>
      <p:ext uri="{BB962C8B-B14F-4D97-AF65-F5344CB8AC3E}">
        <p14:creationId xmlns:p14="http://schemas.microsoft.com/office/powerpoint/2010/main" val="1708178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nSpc>
                <a:spcPct val="107000"/>
              </a:lnSpc>
              <a:spcBef>
                <a:spcPts val="200"/>
              </a:spcBef>
              <a:spcAft>
                <a:spcPts val="0"/>
              </a:spcAft>
              <a:tabLst>
                <a:tab pos="457200" algn="l"/>
              </a:tabLst>
            </a:pPr>
            <a:r>
              <a:rPr lang="en-US" sz="1800" b="1" u="sng">
                <a:effectLst/>
                <a:latin typeface="Calibri Light" panose="020F0302020204030204" pitchFamily="34" charset="0"/>
                <a:ea typeface="Yu Gothic Light" panose="020B0300000000000000" pitchFamily="34" charset="-128"/>
                <a:cs typeface="Times New Roman" panose="02020603050405020304" pitchFamily="18" charset="0"/>
              </a:rPr>
              <a:t>Contingency plans, Preparedness and AA</a:t>
            </a:r>
            <a:endParaRPr lang="fr-FR" sz="1800" b="1" u="sng">
              <a:effectLst/>
              <a:latin typeface="Calibri Light" panose="020F0302020204030204" pitchFamily="34" charset="0"/>
              <a:ea typeface="Yu Gothic Light" panose="020B0300000000000000" pitchFamily="34" charset="-128"/>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Refers to the preparedness activities (Monitoring and analyzing risks, developing contingency plans, conducting simulation exercises and preposition stockpiles), do not fall under the humanitarian response.</a:t>
            </a: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AA sits between preparedness and response, in a window of opportunity between an early warning (or another trigger for action) and the onset of a crisis.</a:t>
            </a:r>
          </a:p>
          <a:p>
            <a:pPr marL="0" marR="0" indent="0">
              <a:lnSpc>
                <a:spcPct val="107000"/>
              </a:lnSpc>
              <a:spcBef>
                <a:spcPts val="0"/>
              </a:spcBef>
              <a:spcAft>
                <a:spcPts val="800"/>
              </a:spcAft>
              <a:buFont typeface="Arial" panose="020B0604020202020204" pitchFamily="34" charset="0"/>
              <a:buNone/>
            </a:pPr>
            <a:endParaRPr lang="fr-FR" sz="18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200"/>
              </a:spcBef>
              <a:spcAft>
                <a:spcPts val="0"/>
              </a:spcAft>
              <a:tabLst>
                <a:tab pos="457200" algn="l"/>
              </a:tabLst>
            </a:pPr>
            <a:r>
              <a:rPr lang="en-US" sz="1800" b="1" u="sng">
                <a:effectLst/>
                <a:latin typeface="Calibri Light" panose="020F0302020204030204" pitchFamily="34" charset="0"/>
                <a:ea typeface="Yu Gothic Light" panose="020B0300000000000000" pitchFamily="34" charset="-128"/>
                <a:cs typeface="Times New Roman" panose="02020603050405020304" pitchFamily="18" charset="0"/>
              </a:rPr>
              <a:t>Early Response, Humanitarian Response and Anticipatory Action</a:t>
            </a:r>
            <a:endParaRPr lang="fr-FR" sz="1800" b="1" u="sng">
              <a:effectLst/>
              <a:latin typeface="Calibri Light" panose="020F0302020204030204" pitchFamily="34" charset="0"/>
              <a:ea typeface="Yu Gothic Light" panose="020B0300000000000000" pitchFamily="34" charset="-128"/>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Early response: no trigger mechanisms, but undertaken at the early stage of the emergency</a:t>
            </a: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Traditional response: based on the assessed needs (long process)</a:t>
            </a:r>
            <a:endParaRPr lang="fr-FR"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086AD93-F4BE-42B6-8C30-17161E4ACA4D}" type="slidenum">
              <a:rPr lang="fr-FR" smtClean="0"/>
              <a:t>48</a:t>
            </a:fld>
            <a:endParaRPr lang="fr-FR"/>
          </a:p>
        </p:txBody>
      </p:sp>
    </p:spTree>
    <p:extLst>
      <p:ext uri="{BB962C8B-B14F-4D97-AF65-F5344CB8AC3E}">
        <p14:creationId xmlns:p14="http://schemas.microsoft.com/office/powerpoint/2010/main" val="3826116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err="1"/>
              <a:t>Preparedness</a:t>
            </a:r>
            <a:r>
              <a:rPr lang="fr-FR"/>
              <a:t> </a:t>
            </a:r>
            <a:r>
              <a:rPr lang="fr-FR" err="1"/>
              <a:t>is</a:t>
            </a:r>
            <a:r>
              <a:rPr lang="fr-FR"/>
              <a:t> crucial: </a:t>
            </a:r>
          </a:p>
          <a:p>
            <a:pPr marL="628650" lvl="1" indent="-171450">
              <a:buFont typeface="Arial" panose="020B0604020202020204" pitchFamily="34" charset="0"/>
              <a:buChar char="•"/>
            </a:pPr>
            <a:r>
              <a:rPr lang="fr-FR" err="1"/>
              <a:t>Early</a:t>
            </a:r>
            <a:r>
              <a:rPr lang="fr-FR"/>
              <a:t> warning </a:t>
            </a:r>
            <a:r>
              <a:rPr lang="fr-FR" err="1"/>
              <a:t>systems</a:t>
            </a:r>
            <a:r>
              <a:rPr lang="fr-FR"/>
              <a:t> in place, impact </a:t>
            </a:r>
            <a:r>
              <a:rPr lang="fr-FR" err="1"/>
              <a:t>based</a:t>
            </a:r>
            <a:r>
              <a:rPr lang="fr-FR"/>
              <a:t> </a:t>
            </a:r>
            <a:r>
              <a:rPr lang="fr-FR" err="1"/>
              <a:t>forecasting</a:t>
            </a:r>
            <a:r>
              <a:rPr lang="fr-FR"/>
              <a:t>, triggers and monitoring</a:t>
            </a:r>
          </a:p>
          <a:p>
            <a:pPr marL="628650" lvl="1" indent="-171450">
              <a:buFont typeface="Arial" panose="020B0604020202020204" pitchFamily="34" charset="0"/>
              <a:buChar char="•"/>
            </a:pPr>
            <a:r>
              <a:rPr lang="fr-FR" b="1"/>
              <a:t>Set of </a:t>
            </a:r>
            <a:r>
              <a:rPr lang="fr-FR" b="1" err="1"/>
              <a:t>activities</a:t>
            </a:r>
            <a:r>
              <a:rPr lang="fr-FR" b="1"/>
              <a:t> </a:t>
            </a:r>
            <a:r>
              <a:rPr lang="fr-FR"/>
              <a:t>to </a:t>
            </a:r>
            <a:r>
              <a:rPr lang="fr-FR" err="1"/>
              <a:t>mitigate</a:t>
            </a:r>
            <a:r>
              <a:rPr lang="fr-FR"/>
              <a:t> the </a:t>
            </a:r>
            <a:r>
              <a:rPr lang="fr-FR" err="1"/>
              <a:t>identified</a:t>
            </a:r>
            <a:r>
              <a:rPr lang="fr-FR"/>
              <a:t> </a:t>
            </a:r>
            <a:r>
              <a:rPr lang="fr-FR" err="1"/>
              <a:t>risks</a:t>
            </a:r>
            <a:r>
              <a:rPr lang="fr-FR"/>
              <a:t>, </a:t>
            </a:r>
            <a:r>
              <a:rPr lang="fr-FR" err="1"/>
              <a:t>beneficiaries</a:t>
            </a:r>
            <a:r>
              <a:rPr lang="fr-FR"/>
              <a:t> to </a:t>
            </a:r>
            <a:r>
              <a:rPr lang="fr-FR" err="1"/>
              <a:t>target</a:t>
            </a:r>
            <a:r>
              <a:rPr lang="fr-FR"/>
              <a:t> (</a:t>
            </a:r>
            <a:r>
              <a:rPr lang="fr-FR" err="1"/>
              <a:t>context</a:t>
            </a:r>
            <a:r>
              <a:rPr lang="fr-FR"/>
              <a:t> </a:t>
            </a:r>
            <a:r>
              <a:rPr lang="fr-FR" err="1"/>
              <a:t>based</a:t>
            </a:r>
            <a:r>
              <a:rPr lang="fr-FR"/>
              <a:t>) and </a:t>
            </a:r>
            <a:r>
              <a:rPr lang="fr-FR" err="1"/>
              <a:t>readiness</a:t>
            </a:r>
            <a:r>
              <a:rPr lang="fr-FR"/>
              <a:t> (</a:t>
            </a:r>
            <a:r>
              <a:rPr lang="fr-FR" err="1"/>
              <a:t>prepositioning</a:t>
            </a:r>
            <a:r>
              <a:rPr lang="fr-FR"/>
              <a:t>)</a:t>
            </a:r>
          </a:p>
          <a:p>
            <a:pPr marL="628650" lvl="1" indent="-171450">
              <a:buFont typeface="Arial" panose="020B0604020202020204" pitchFamily="34" charset="0"/>
              <a:buChar char="•"/>
            </a:pPr>
            <a:r>
              <a:rPr lang="fr-FR" b="1" err="1"/>
              <a:t>Funding</a:t>
            </a:r>
            <a:r>
              <a:rPr lang="fr-FR" b="1"/>
              <a:t> </a:t>
            </a:r>
            <a:r>
              <a:rPr lang="fr-FR" b="1" err="1"/>
              <a:t>piece</a:t>
            </a:r>
            <a:r>
              <a:rPr lang="fr-FR"/>
              <a:t>: money </a:t>
            </a:r>
            <a:r>
              <a:rPr lang="fr-FR" err="1"/>
              <a:t>should</a:t>
            </a:r>
            <a:r>
              <a:rPr lang="fr-FR"/>
              <a:t> </a:t>
            </a:r>
            <a:r>
              <a:rPr lang="fr-FR" err="1"/>
              <a:t>be</a:t>
            </a:r>
            <a:r>
              <a:rPr lang="fr-FR"/>
              <a:t> </a:t>
            </a:r>
            <a:r>
              <a:rPr lang="fr-FR" err="1"/>
              <a:t>ready</a:t>
            </a:r>
            <a:r>
              <a:rPr lang="fr-FR"/>
              <a:t> for </a:t>
            </a:r>
            <a:r>
              <a:rPr lang="fr-FR" err="1"/>
              <a:t>disbursement</a:t>
            </a: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49</a:t>
            </a:fld>
            <a:endParaRPr lang="fr-FR"/>
          </a:p>
        </p:txBody>
      </p:sp>
    </p:spTree>
    <p:extLst>
      <p:ext uri="{BB962C8B-B14F-4D97-AF65-F5344CB8AC3E}">
        <p14:creationId xmlns:p14="http://schemas.microsoft.com/office/powerpoint/2010/main" val="4104397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50</a:t>
            </a:fld>
            <a:endParaRPr lang="fr-FR"/>
          </a:p>
        </p:txBody>
      </p:sp>
    </p:spTree>
    <p:extLst>
      <p:ext uri="{BB962C8B-B14F-4D97-AF65-F5344CB8AC3E}">
        <p14:creationId xmlns:p14="http://schemas.microsoft.com/office/powerpoint/2010/main" val="1175241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AA framework en 2022 </a:t>
            </a:r>
            <a:r>
              <a:rPr lang="en-US" err="1"/>
              <a:t>activer</a:t>
            </a: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153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70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Activation of framework one or the other</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4306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of December 2022</a:t>
            </a:r>
          </a:p>
          <a:p>
            <a:pPr marL="171450" indent="-171450">
              <a:buFont typeface="Arial" panose="020B0604020202020204" pitchFamily="34" charset="0"/>
              <a:buChar char="•"/>
            </a:pPr>
            <a:r>
              <a:rPr lang="en-US" b="1"/>
              <a:t>Total frameworks </a:t>
            </a:r>
            <a:r>
              <a:rPr lang="en-US"/>
              <a:t>: 12 + South Sudan (Early Action)</a:t>
            </a:r>
          </a:p>
          <a:p>
            <a:pPr marL="171450" indent="-171450">
              <a:buFont typeface="Arial" panose="020B0604020202020204" pitchFamily="34" charset="0"/>
              <a:buChar char="•"/>
            </a:pPr>
            <a:r>
              <a:rPr lang="en-US" b="1"/>
              <a:t>UNICEF engagement</a:t>
            </a:r>
            <a:r>
              <a:rPr lang="en-US"/>
              <a:t>: 11 frameworks, and Mozambique which is in development/discussion</a:t>
            </a:r>
          </a:p>
          <a:p>
            <a:pPr marL="171450" indent="-171450">
              <a:buFont typeface="Arial" panose="020B0604020202020204" pitchFamily="34" charset="0"/>
              <a:buChar char="•"/>
            </a:pPr>
            <a:r>
              <a:rPr lang="en-US" b="1"/>
              <a:t>Sectoral engagement: </a:t>
            </a:r>
            <a:r>
              <a:rPr lang="en-US"/>
              <a:t>WASH, Health and Nutrition, Child protection,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D4E36-F079-426A-B1F6-DA9BB643F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07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ysClr val="windowText" lastClr="000000"/>
                </a:solidFill>
                <a:latin typeface="Open Sans"/>
                <a:cs typeface="Open Sans"/>
              </a:rPr>
              <a:t>WFP</a:t>
            </a:r>
            <a:r>
              <a:rPr lang="en-US" sz="1200" kern="0" spc="-58">
                <a:solidFill>
                  <a:sysClr val="windowText" lastClr="000000"/>
                </a:solidFill>
                <a:latin typeface="Open Sans"/>
                <a:cs typeface="Open Sans"/>
              </a:rPr>
              <a:t> </a:t>
            </a:r>
            <a:r>
              <a:rPr lang="en-US" sz="1200" kern="0">
                <a:solidFill>
                  <a:sysClr val="windowText" lastClr="000000"/>
                </a:solidFill>
                <a:latin typeface="Open Sans"/>
                <a:cs typeface="Open Sans"/>
              </a:rPr>
              <a:t>has</a:t>
            </a:r>
            <a:r>
              <a:rPr lang="en-US" sz="1200" kern="0" spc="-58">
                <a:solidFill>
                  <a:sysClr val="windowText" lastClr="000000"/>
                </a:solidFill>
                <a:latin typeface="Open Sans"/>
                <a:cs typeface="Open Sans"/>
              </a:rPr>
              <a:t> </a:t>
            </a:r>
            <a:r>
              <a:rPr lang="en-US" sz="1200" kern="0">
                <a:solidFill>
                  <a:sysClr val="windowText" lastClr="000000"/>
                </a:solidFill>
                <a:latin typeface="Open Sans"/>
                <a:cs typeface="Open Sans"/>
              </a:rPr>
              <a:t>deep</a:t>
            </a:r>
            <a:r>
              <a:rPr lang="en-US" sz="1200" kern="0" spc="-55">
                <a:solidFill>
                  <a:sysClr val="windowText" lastClr="000000"/>
                </a:solidFill>
                <a:latin typeface="Open Sans"/>
                <a:cs typeface="Open Sans"/>
              </a:rPr>
              <a:t> </a:t>
            </a:r>
            <a:r>
              <a:rPr lang="en-US" sz="1200" kern="0">
                <a:solidFill>
                  <a:sysClr val="windowText" lastClr="000000"/>
                </a:solidFill>
                <a:latin typeface="Open Sans"/>
                <a:cs typeface="Open Sans"/>
              </a:rPr>
              <a:t>field</a:t>
            </a:r>
            <a:r>
              <a:rPr lang="en-US" sz="1200" kern="0" spc="-55">
                <a:solidFill>
                  <a:sysClr val="windowText" lastClr="000000"/>
                </a:solidFill>
                <a:latin typeface="Open Sans"/>
                <a:cs typeface="Open Sans"/>
              </a:rPr>
              <a:t> </a:t>
            </a:r>
            <a:r>
              <a:rPr lang="en-US" sz="1200" kern="0" spc="-6">
                <a:solidFill>
                  <a:sysClr val="windowText" lastClr="000000"/>
                </a:solidFill>
                <a:latin typeface="Open Sans"/>
                <a:cs typeface="Open Sans"/>
              </a:rPr>
              <a:t>presence,</a:t>
            </a:r>
            <a:r>
              <a:rPr lang="en-US" sz="1200" kern="0" spc="-55">
                <a:solidFill>
                  <a:sysClr val="windowText" lastClr="000000"/>
                </a:solidFill>
                <a:latin typeface="Open Sans"/>
                <a:cs typeface="Open Sans"/>
              </a:rPr>
              <a:t> </a:t>
            </a:r>
            <a:r>
              <a:rPr lang="en-US" sz="1200" kern="0" spc="-6">
                <a:solidFill>
                  <a:sysClr val="windowText" lastClr="000000"/>
                </a:solidFill>
                <a:latin typeface="Open Sans"/>
                <a:cs typeface="Open Sans"/>
              </a:rPr>
              <a:t>knowledge </a:t>
            </a:r>
            <a:r>
              <a:rPr lang="en-US" sz="1200" kern="0">
                <a:solidFill>
                  <a:sysClr val="windowText" lastClr="000000"/>
                </a:solidFill>
                <a:latin typeface="Open Sans"/>
                <a:cs typeface="Open Sans"/>
              </a:rPr>
              <a:t>of</a:t>
            </a:r>
            <a:r>
              <a:rPr lang="en-US" sz="1200" kern="0" spc="-45">
                <a:solidFill>
                  <a:sysClr val="windowText" lastClr="000000"/>
                </a:solidFill>
                <a:latin typeface="Open Sans"/>
                <a:cs typeface="Open Sans"/>
              </a:rPr>
              <a:t> </a:t>
            </a:r>
            <a:r>
              <a:rPr lang="en-US" sz="1200" kern="0">
                <a:solidFill>
                  <a:sysClr val="windowText" lastClr="000000"/>
                </a:solidFill>
                <a:latin typeface="Open Sans"/>
                <a:cs typeface="Open Sans"/>
              </a:rPr>
              <a:t>local</a:t>
            </a:r>
            <a:r>
              <a:rPr lang="en-US" sz="1200" kern="0" spc="-42">
                <a:solidFill>
                  <a:sysClr val="windowText" lastClr="000000"/>
                </a:solidFill>
                <a:latin typeface="Open Sans"/>
                <a:cs typeface="Open Sans"/>
              </a:rPr>
              <a:t> </a:t>
            </a:r>
            <a:r>
              <a:rPr lang="en-US" sz="1200" kern="0">
                <a:solidFill>
                  <a:sysClr val="windowText" lastClr="000000"/>
                </a:solidFill>
                <a:latin typeface="Open Sans"/>
                <a:cs typeface="Open Sans"/>
              </a:rPr>
              <a:t>contexts,</a:t>
            </a:r>
            <a:r>
              <a:rPr lang="en-US" sz="1200" kern="0" spc="-42">
                <a:solidFill>
                  <a:sysClr val="windowText" lastClr="000000"/>
                </a:solidFill>
                <a:latin typeface="Open Sans"/>
                <a:cs typeface="Open Sans"/>
              </a:rPr>
              <a:t> </a:t>
            </a:r>
            <a:r>
              <a:rPr lang="en-US" sz="1200" kern="0">
                <a:solidFill>
                  <a:sysClr val="windowText" lastClr="000000"/>
                </a:solidFill>
                <a:latin typeface="Open Sans"/>
                <a:cs typeface="Open Sans"/>
              </a:rPr>
              <a:t>and</a:t>
            </a:r>
            <a:r>
              <a:rPr lang="en-US" sz="1200" kern="0" spc="-45">
                <a:solidFill>
                  <a:sysClr val="windowText" lastClr="000000"/>
                </a:solidFill>
                <a:latin typeface="Open Sans"/>
                <a:cs typeface="Open Sans"/>
              </a:rPr>
              <a:t> </a:t>
            </a:r>
            <a:r>
              <a:rPr lang="en-US" sz="1200" kern="0" spc="-6">
                <a:solidFill>
                  <a:sysClr val="windowText" lastClr="000000"/>
                </a:solidFill>
                <a:latin typeface="Open Sans"/>
                <a:cs typeface="Open Sans"/>
              </a:rPr>
              <a:t>technical</a:t>
            </a:r>
            <a:r>
              <a:rPr lang="en-US" sz="1200" kern="0" spc="-42">
                <a:solidFill>
                  <a:sysClr val="windowText" lastClr="000000"/>
                </a:solidFill>
                <a:latin typeface="Open Sans"/>
                <a:cs typeface="Open Sans"/>
              </a:rPr>
              <a:t> </a:t>
            </a:r>
            <a:r>
              <a:rPr lang="en-US" sz="1200" kern="0" spc="-6">
                <a:solidFill>
                  <a:sysClr val="windowText" lastClr="000000"/>
                </a:solidFill>
                <a:latin typeface="Open Sans"/>
                <a:cs typeface="Open Sans"/>
              </a:rPr>
              <a:t>expertise</a:t>
            </a:r>
            <a:endParaRPr lang="en-US" sz="1200" kern="0">
              <a:solidFill>
                <a:sysClr val="windowText" lastClr="000000"/>
              </a:solidFill>
              <a:latin typeface="Open Sans"/>
              <a:cs typeface="Open Sans"/>
            </a:endParaRPr>
          </a:p>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700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Assess risks and impacts: </a:t>
            </a:r>
            <a:r>
              <a:rPr kumimoji="0" lang="en-GB" sz="1200" b="0" i="0" u="none" strike="noStrike" kern="1200" cap="none" spc="0" normalizeH="0" baseline="0" noProof="0">
                <a:ln>
                  <a:noFill/>
                </a:ln>
                <a:solidFill>
                  <a:srgbClr val="264363"/>
                </a:solidFill>
                <a:effectLst/>
                <a:uLnTx/>
                <a:uFillTx/>
                <a:latin typeface="Calibri"/>
                <a:ea typeface="+mn-ea"/>
                <a:cs typeface="+mn-cs"/>
              </a:rPr>
              <a:t>to better understand the potential impact of extreme weather events on food- and nutrition insecure people, including nutritionally vulnerable groups, to inform the design and targeting of anticipatory mitigation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Decide when to act by developing trigger mechanisms: </a:t>
            </a:r>
            <a:r>
              <a:rPr kumimoji="0" lang="en-GB" sz="1200" b="0" i="0" u="none" strike="noStrike" kern="0" cap="none" spc="-6" normalizeH="0" baseline="0" noProof="0">
                <a:ln>
                  <a:noFill/>
                </a:ln>
                <a:solidFill>
                  <a:srgbClr val="15BA8E"/>
                </a:solidFill>
                <a:effectLst/>
                <a:uLnTx/>
                <a:uFillTx/>
                <a:latin typeface="Calibri"/>
                <a:ea typeface="+mn-ea"/>
                <a:cs typeface="Open Sans"/>
              </a:rPr>
              <a:t>together</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with</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national</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disaster management</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actors</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to</a:t>
            </a:r>
            <a:r>
              <a:rPr kumimoji="0" lang="en-GB" sz="1200" b="0" i="0" u="none" strike="noStrike" kern="0" cap="none" spc="-42"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determine </a:t>
            </a:r>
            <a:r>
              <a:rPr kumimoji="0" lang="en-GB" sz="1200" b="0" i="0" u="none" strike="noStrike" kern="0" cap="none" spc="0" normalizeH="0" baseline="0" noProof="0">
                <a:ln>
                  <a:noFill/>
                </a:ln>
                <a:solidFill>
                  <a:srgbClr val="15BA8E"/>
                </a:solidFill>
                <a:effectLst/>
                <a:uLnTx/>
                <a:uFillTx/>
                <a:latin typeface="Calibri"/>
                <a:ea typeface="+mn-ea"/>
                <a:cs typeface="Open Sans"/>
              </a:rPr>
              <a:t>the</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magnitude</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of</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an</a:t>
            </a:r>
            <a:r>
              <a:rPr kumimoji="0" lang="en-GB" sz="1200" b="0" i="0" u="none" strike="noStrike" kern="0" cap="none" spc="-52"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extreme</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weather </a:t>
            </a:r>
            <a:r>
              <a:rPr kumimoji="0" lang="en-GB" sz="1200" b="0" i="0" u="none" strike="noStrike" kern="0" cap="none" spc="0" normalizeH="0" baseline="0" noProof="0">
                <a:ln>
                  <a:noFill/>
                </a:ln>
                <a:solidFill>
                  <a:srgbClr val="15BA8E"/>
                </a:solidFill>
                <a:effectLst/>
                <a:uLnTx/>
                <a:uFillTx/>
                <a:latin typeface="Calibri"/>
                <a:ea typeface="+mn-ea"/>
                <a:cs typeface="Open Sans"/>
              </a:rPr>
              <a:t>event that</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can</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lead</a:t>
            </a:r>
            <a:r>
              <a:rPr kumimoji="0" lang="en-GB" sz="1200" b="0" i="0" u="none" strike="noStrike" kern="0" cap="none" spc="-61"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to</a:t>
            </a:r>
            <a:r>
              <a:rPr kumimoji="0" lang="en-GB" sz="1200" b="0" i="0" u="none" strike="noStrike" kern="0" cap="none" spc="-67"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high,</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moderate </a:t>
            </a:r>
            <a:r>
              <a:rPr kumimoji="0" lang="en-GB" sz="1200" b="0" i="0" u="none" strike="noStrike" kern="0" cap="none" spc="0" normalizeH="0" baseline="0" noProof="0">
                <a:ln>
                  <a:noFill/>
                </a:ln>
                <a:solidFill>
                  <a:srgbClr val="15BA8E"/>
                </a:solidFill>
                <a:effectLst/>
                <a:uLnTx/>
                <a:uFillTx/>
                <a:latin typeface="Calibri"/>
                <a:ea typeface="+mn-ea"/>
                <a:cs typeface="Open Sans"/>
              </a:rPr>
              <a:t>and</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low-level</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impacts</a:t>
            </a:r>
            <a:endParaRPr kumimoji="0" lang="en-GB" sz="1200" b="0" i="0" u="none" strike="noStrike" kern="0" cap="none" spc="0" normalizeH="0" baseline="0" noProof="0">
              <a:ln>
                <a:noFill/>
              </a:ln>
              <a:solidFill>
                <a:srgbClr val="15BA8E"/>
              </a:solidFill>
              <a:effectLst/>
              <a:uLnTx/>
              <a:uFillTx/>
              <a:latin typeface="Calibri"/>
              <a:ea typeface="+mn-ea"/>
              <a:cs typeface="Open Sans"/>
            </a:endParaRPr>
          </a:p>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36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Develop anticipatory actions :  </a:t>
            </a:r>
            <a:r>
              <a:rPr kumimoji="0" lang="en-GB" sz="1200" b="0" i="0" u="none" strike="noStrike" kern="1200" cap="none" spc="0" normalizeH="0" baseline="0" noProof="0">
                <a:ln>
                  <a:noFill/>
                </a:ln>
                <a:solidFill>
                  <a:srgbClr val="0D7FC2"/>
                </a:solidFill>
                <a:effectLst/>
                <a:uLnTx/>
                <a:uFillTx/>
                <a:latin typeface="Calibri"/>
                <a:ea typeface="+mn-ea"/>
                <a:cs typeface="+mn-cs"/>
              </a:rPr>
              <a:t>Based on multi-stakeholder consultations, risk and historical post- disaster assessments, identify high, moderate, and low-risk actions that can be completed in the window between forecast and extreme weather event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Design SOPs: </a:t>
            </a:r>
            <a:r>
              <a:rPr kumimoji="0" lang="en-GB" sz="1200" b="0" i="0" u="none" strike="noStrike" kern="1200" cap="none" spc="0" normalizeH="0" baseline="0" noProof="0">
                <a:ln>
                  <a:noFill/>
                </a:ln>
                <a:solidFill>
                  <a:srgbClr val="62A4B6"/>
                </a:solidFill>
                <a:effectLst/>
                <a:uLnTx/>
                <a:uFillTx/>
                <a:latin typeface="Calibri"/>
                <a:ea typeface="+mn-ea"/>
                <a:cs typeface="Open Sans"/>
              </a:rPr>
              <a:t>SOPs</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outline</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the</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actions,</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along</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the </a:t>
            </a:r>
            <a:r>
              <a:rPr kumimoji="0" lang="en-GB" sz="1200" b="0" i="0" u="none" strike="noStrike" kern="1200" cap="none" spc="0" normalizeH="0" baseline="0" noProof="0">
                <a:ln>
                  <a:noFill/>
                </a:ln>
                <a:solidFill>
                  <a:srgbClr val="62A4B6"/>
                </a:solidFill>
                <a:effectLst/>
                <a:uLnTx/>
                <a:uFillTx/>
                <a:latin typeface="Calibri"/>
                <a:ea typeface="+mn-ea"/>
                <a:cs typeface="Open Sans"/>
              </a:rPr>
              <a:t>actors,</a:t>
            </a:r>
            <a:r>
              <a:rPr kumimoji="0" lang="en-GB" sz="1200" b="0" i="0" u="none" strike="noStrike" kern="1200" cap="none" spc="-3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costs,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thresholds,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triggers,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and </a:t>
            </a:r>
            <a:r>
              <a:rPr kumimoji="0" lang="en-GB" sz="1200" b="0" i="0" u="none" strike="noStrike" kern="1200" cap="none" spc="-10" normalizeH="0" baseline="0" noProof="0">
                <a:ln>
                  <a:noFill/>
                </a:ln>
                <a:solidFill>
                  <a:srgbClr val="62A4B6"/>
                </a:solidFill>
                <a:effectLst/>
                <a:uLnTx/>
                <a:uFillTx/>
                <a:latin typeface="Calibri"/>
                <a:ea typeface="+mn-ea"/>
                <a:cs typeface="Open Sans"/>
              </a:rPr>
              <a:t>predetermined</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funds</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to</a:t>
            </a:r>
            <a:r>
              <a:rPr kumimoji="0" lang="en-GB" sz="1200" b="0" i="0" u="none" strike="noStrike" kern="1200" cap="none" spc="-8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be</a:t>
            </a:r>
            <a:r>
              <a:rPr kumimoji="0" lang="en-GB" sz="1200" b="0" i="0" u="none" strike="noStrike" kern="1200" cap="none" spc="-8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mobilized</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in </a:t>
            </a:r>
            <a:r>
              <a:rPr kumimoji="0" lang="en-GB" sz="1200" b="0" i="0" u="none" strike="noStrike" kern="1200" cap="none" spc="-10" normalizeH="0" baseline="0" noProof="0">
                <a:ln>
                  <a:noFill/>
                </a:ln>
                <a:solidFill>
                  <a:srgbClr val="62A4B6"/>
                </a:solidFill>
                <a:effectLst/>
                <a:uLnTx/>
                <a:uFillTx/>
                <a:latin typeface="Calibri"/>
                <a:ea typeface="+mn-ea"/>
                <a:cs typeface="Open Sans"/>
              </a:rPr>
              <a:t>anticipation</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of</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an</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extreme</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weather</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event. T</a:t>
            </a:r>
            <a:r>
              <a:rPr kumimoji="0" lang="en-GB" sz="1200" b="0" i="0" u="none" strike="noStrike" kern="1200" cap="none" spc="0" normalizeH="0" baseline="0" noProof="0">
                <a:ln>
                  <a:noFill/>
                </a:ln>
                <a:solidFill>
                  <a:srgbClr val="62A4B6"/>
                </a:solidFill>
                <a:effectLst/>
                <a:uLnTx/>
                <a:uFillTx/>
                <a:latin typeface="Calibri"/>
                <a:ea typeface="+mn-ea"/>
                <a:cs typeface="Open Sans"/>
              </a:rPr>
              <a:t>he</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SOPs</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should</a:t>
            </a:r>
            <a:r>
              <a:rPr kumimoji="0" lang="en-GB" sz="1200" b="0" i="0" u="none" strike="noStrike" kern="1200" cap="none" spc="-6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be</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aligned</a:t>
            </a:r>
            <a:r>
              <a:rPr kumimoji="0" lang="en-GB" sz="1200" b="0" i="0" u="none" strike="noStrike" kern="1200" cap="none" spc="-7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6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national </a:t>
            </a:r>
            <a:r>
              <a:rPr kumimoji="0" lang="en-GB" sz="1200" b="0" i="0" u="none" strike="noStrike" kern="1200" cap="none" spc="0" normalizeH="0" baseline="0" noProof="0">
                <a:ln>
                  <a:noFill/>
                </a:ln>
                <a:solidFill>
                  <a:srgbClr val="62A4B6"/>
                </a:solidFill>
                <a:effectLst/>
                <a:uLnTx/>
                <a:uFillTx/>
                <a:latin typeface="Calibri"/>
                <a:ea typeface="+mn-ea"/>
                <a:cs typeface="Open Sans"/>
              </a:rPr>
              <a:t>disaster</a:t>
            </a:r>
            <a:r>
              <a:rPr kumimoji="0" lang="en-GB" sz="1200" b="0" i="0" u="none" strike="noStrike" kern="1200" cap="none" spc="-10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risk</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management</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plans</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and</a:t>
            </a:r>
            <a:r>
              <a:rPr kumimoji="0" lang="en-GB" sz="1200" b="0" i="0" u="none" strike="noStrike" kern="1200" cap="none" spc="-10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validated together</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key</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actors</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through</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simulations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0" normalizeH="0" baseline="0" noProof="0">
              <a:ln>
                <a:noFill/>
              </a:ln>
              <a:solidFill>
                <a:srgbClr val="62A4B6"/>
              </a:solidFill>
              <a:effectLst/>
              <a:uLnTx/>
              <a:uFillTx/>
              <a:latin typeface="Calibri"/>
              <a:ea typeface="+mn-ea"/>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0" normalizeH="0" baseline="0" noProof="0">
                <a:ln>
                  <a:noFill/>
                </a:ln>
                <a:solidFill>
                  <a:srgbClr val="62A4B6"/>
                </a:solidFill>
                <a:effectLst/>
                <a:uLnTx/>
                <a:uFillTx/>
                <a:latin typeface="Calibri"/>
                <a:ea typeface="+mn-ea"/>
                <a:cs typeface="Open Sans"/>
              </a:rPr>
              <a:t>Monitor forecasts, act and measure impact: </a:t>
            </a:r>
            <a:r>
              <a:rPr kumimoji="0" lang="en-GB" sz="1200" b="0" i="0" u="none" strike="noStrike" kern="1200" cap="none" spc="0" normalizeH="0" baseline="0" noProof="0">
                <a:ln>
                  <a:noFill/>
                </a:ln>
                <a:solidFill>
                  <a:srgbClr val="14B98E"/>
                </a:solidFill>
                <a:effectLst/>
                <a:uLnTx/>
                <a:uFillTx/>
                <a:latin typeface="Calibri"/>
                <a:ea typeface="+mn-ea"/>
                <a:cs typeface="Open Sans"/>
              </a:rPr>
              <a:t>In response to a high, medium or low-level trigger, coordinate with key stakeholders to implement anticipatory actions as per the SOPs. </a:t>
            </a:r>
            <a:r>
              <a:rPr kumimoji="0" lang="en-GB" sz="1200" b="0" i="0" u="none" strike="noStrike" kern="1200" cap="none" spc="0" normalizeH="0" baseline="0" noProof="0" err="1">
                <a:ln>
                  <a:noFill/>
                </a:ln>
                <a:solidFill>
                  <a:srgbClr val="14B98E"/>
                </a:solidFill>
                <a:effectLst/>
                <a:uLnTx/>
                <a:uFillTx/>
                <a:latin typeface="Calibri"/>
                <a:ea typeface="+mn-ea"/>
                <a:cs typeface="Open Sans"/>
              </a:rPr>
              <a:t>Analyze</a:t>
            </a:r>
            <a:r>
              <a:rPr kumimoji="0" lang="en-GB" sz="1200" b="0" i="0" u="none" strike="noStrike" kern="1200" cap="none" spc="0" normalizeH="0" baseline="0" noProof="0">
                <a:ln>
                  <a:noFill/>
                </a:ln>
                <a:solidFill>
                  <a:srgbClr val="14B98E"/>
                </a:solidFill>
                <a:effectLst/>
                <a:uLnTx/>
                <a:uFillTx/>
                <a:latin typeface="Calibri"/>
                <a:ea typeface="+mn-ea"/>
                <a:cs typeface="Open Sans"/>
              </a:rPr>
              <a:t> impact, assimilate lessons learned and generate the necessary evidence to scale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2A4B6"/>
              </a:solidFill>
              <a:effectLst/>
              <a:uLnTx/>
              <a:uFillTx/>
              <a:latin typeface="Calibri"/>
              <a:ea typeface="+mn-ea"/>
              <a:cs typeface="Open Sans"/>
            </a:endParaRPr>
          </a:p>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56</a:t>
            </a:fld>
            <a:endParaRPr lang="en-US"/>
          </a:p>
        </p:txBody>
      </p:sp>
    </p:spTree>
    <p:extLst>
      <p:ext uri="{BB962C8B-B14F-4D97-AF65-F5344CB8AC3E}">
        <p14:creationId xmlns:p14="http://schemas.microsoft.com/office/powerpoint/2010/main" val="355743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Somalia</a:t>
            </a:r>
            <a:r>
              <a:rPr lang="fr-FR"/>
              <a:t> </a:t>
            </a:r>
            <a:r>
              <a:rPr lang="fr-FR" err="1"/>
              <a:t>example</a:t>
            </a:r>
            <a:r>
              <a:rPr lang="fr-F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UNICEF’s work in Somalia with </a:t>
            </a:r>
            <a:r>
              <a:rPr lang="en-US" sz="1800" b="1">
                <a:effectLst/>
                <a:latin typeface="Calibri" panose="020F0502020204030204" pitchFamily="34" charset="0"/>
                <a:ea typeface="Calibri" panose="020F0502020204030204" pitchFamily="34" charset="0"/>
                <a:cs typeface="Times New Roman" panose="02020603050405020304" pitchFamily="18" charset="0"/>
              </a:rPr>
              <a:t>$4M of CERF-allocated </a:t>
            </a:r>
            <a:r>
              <a:rPr lang="en-US" sz="1800">
                <a:effectLst/>
                <a:latin typeface="Calibri" panose="020F0502020204030204" pitchFamily="34" charset="0"/>
                <a:ea typeface="Calibri" panose="020F0502020204030204" pitchFamily="34" charset="0"/>
                <a:cs typeface="Times New Roman" panose="02020603050405020304" pitchFamily="18" charset="0"/>
              </a:rPr>
              <a:t>funding in anticipation of severe drought across the country. </a:t>
            </a:r>
          </a:p>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Times New Roman" panose="02020603050405020304" pitchFamily="18" charset="0"/>
              </a:rPr>
              <a:t>Interventions</a:t>
            </a:r>
            <a:r>
              <a:rPr lang="en-US" sz="1800">
                <a:effectLst/>
                <a:latin typeface="Calibri" panose="020F0502020204030204" pitchFamily="34" charset="0"/>
                <a:ea typeface="Calibri" panose="020F0502020204030204" pitchFamily="34" charset="0"/>
                <a:cs typeface="Times New Roman" panose="02020603050405020304" pitchFamily="18" charset="0"/>
              </a:rPr>
              <a:t>: provision of safe water, critical nutrition services, child protection support, immunization and emergency health care to drought-affected children and caregivers. </a:t>
            </a:r>
          </a:p>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Times New Roman" panose="02020603050405020304" pitchFamily="18" charset="0"/>
              </a:rPr>
              <a:t>Impact</a:t>
            </a:r>
            <a:r>
              <a:rPr lang="en-US" sz="1800">
                <a:effectLst/>
                <a:latin typeface="Calibri" panose="020F0502020204030204" pitchFamily="34" charset="0"/>
                <a:ea typeface="Calibri" panose="020F0502020204030204" pitchFamily="34" charset="0"/>
                <a:cs typeface="Times New Roman" panose="02020603050405020304" pitchFamily="18" charset="0"/>
              </a:rPr>
              <a:t>: Anticipatory rehabilitation and upgrading of boreholes improved household finances, strengthened mental health, kept livestock healthier, reduced disputes related to water sources, and mitigated migration.</a:t>
            </a: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58</a:t>
            </a:fld>
            <a:endParaRPr lang="fr-FR"/>
          </a:p>
        </p:txBody>
      </p:sp>
    </p:spTree>
    <p:extLst>
      <p:ext uri="{BB962C8B-B14F-4D97-AF65-F5344CB8AC3E}">
        <p14:creationId xmlns:p14="http://schemas.microsoft.com/office/powerpoint/2010/main" val="810575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sz="1800" b="0" i="0" u="none" strike="noStrike" baseline="0">
              <a:solidFill>
                <a:srgbClr val="000000"/>
              </a:solidFill>
              <a:latin typeface="Open Sans" panose="020B0606030504020204" pitchFamily="34" charset="0"/>
            </a:endParaRPr>
          </a:p>
          <a:p>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Dissemination of Early Warning Messages (EWM) to 442,209 people through loudspeakers and radio broadcasts. </a:t>
            </a:r>
            <a:r>
              <a:rPr lang="en-GB" sz="1800" b="0" i="0" u="none" strike="noStrike" baseline="0" err="1">
                <a:solidFill>
                  <a:srgbClr val="000000"/>
                </a:solidFill>
                <a:latin typeface="Open Sans" panose="020B0606030504020204" pitchFamily="34" charset="0"/>
              </a:rPr>
              <a:t>SoDMA</a:t>
            </a:r>
            <a:r>
              <a:rPr lang="en-GB" sz="1800" b="0" i="0" u="none" strike="noStrike" baseline="0">
                <a:solidFill>
                  <a:srgbClr val="000000"/>
                </a:solidFill>
                <a:latin typeface="Open Sans" panose="020B0606030504020204" pitchFamily="34" charset="0"/>
              </a:rPr>
              <a:t> augmented this effort with an automated flood early warning message for all mobile phone users. All messages were translated into the local language to enhance people’s understanding and prompt action. The messages aimed at informing households about the possible risk from floods, giving them 1) guidance on flood risk reduction measures, 2) what to do during the flood and 3) recovery measures and advice on preventing future damage. </a:t>
            </a:r>
          </a:p>
          <a:p>
            <a:r>
              <a:rPr lang="en-GB" sz="1800" b="0" i="0" u="none" strike="noStrike" baseline="0">
                <a:solidFill>
                  <a:srgbClr val="000000"/>
                </a:solidFill>
                <a:latin typeface="Open Sans" panose="020B0606030504020204" pitchFamily="34" charset="0"/>
              </a:rPr>
              <a:t>• Distribution of unconditional anticipatory cash transfers to 218,718 people who were most vulnerable to the floods. USD 81 per household was provided to meet basic food needs and other priority needs to reduce floods impacts. Out of the people reached with cash, 59% were women, enhancing their involvement in decision making. </a:t>
            </a:r>
          </a:p>
          <a:p>
            <a:r>
              <a:rPr lang="en-GB" sz="1800" b="0" i="0" u="none" strike="noStrike" baseline="0">
                <a:solidFill>
                  <a:srgbClr val="000000"/>
                </a:solidFill>
                <a:latin typeface="Open Sans" panose="020B0606030504020204" pitchFamily="34" charset="0"/>
              </a:rPr>
              <a:t>• Strategic pre-positioning of nutrition commodities and boats to ensure efficient delivery of essential food and nutrition assistance to potentially flood-affected communities. </a:t>
            </a:r>
          </a:p>
          <a:p>
            <a:endParaRPr lang="en-GB"/>
          </a:p>
        </p:txBody>
      </p:sp>
    </p:spTree>
    <p:extLst>
      <p:ext uri="{BB962C8B-B14F-4D97-AF65-F5344CB8AC3E}">
        <p14:creationId xmlns:p14="http://schemas.microsoft.com/office/powerpoint/2010/main" val="28447279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sz="1800" b="0" i="0" u="none" strike="noStrike" baseline="0">
              <a:solidFill>
                <a:srgbClr val="000000"/>
              </a:solidFill>
              <a:latin typeface="Open Sans" panose="020B0606030504020204" pitchFamily="34" charset="0"/>
            </a:endParaRPr>
          </a:p>
          <a:p>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Dissemination of Early Warning Messages (EWM) to 442,209 people through loudspeakers and radio broadcasts. </a:t>
            </a:r>
            <a:r>
              <a:rPr lang="en-GB" sz="1800" b="0" i="0" u="none" strike="noStrike" baseline="0" err="1">
                <a:solidFill>
                  <a:srgbClr val="000000"/>
                </a:solidFill>
                <a:latin typeface="Open Sans" panose="020B0606030504020204" pitchFamily="34" charset="0"/>
              </a:rPr>
              <a:t>SoDMA</a:t>
            </a:r>
            <a:r>
              <a:rPr lang="en-GB" sz="1800" b="0" i="0" u="none" strike="noStrike" baseline="0">
                <a:solidFill>
                  <a:srgbClr val="000000"/>
                </a:solidFill>
                <a:latin typeface="Open Sans" panose="020B0606030504020204" pitchFamily="34" charset="0"/>
              </a:rPr>
              <a:t> augmented this effort with an automated flood early warning message for all mobile phone users. All messages were translated into the local language to enhance people’s understanding and prompt action. The messages aimed at informing households about the possible risk from floods, giving them 1) guidance on flood risk reduction measures, 2) what to do during the flood and 3) recovery measures and advice on preventing future damage. </a:t>
            </a:r>
          </a:p>
          <a:p>
            <a:r>
              <a:rPr lang="en-GB" sz="1800" b="0" i="0" u="none" strike="noStrike" baseline="0">
                <a:solidFill>
                  <a:srgbClr val="000000"/>
                </a:solidFill>
                <a:latin typeface="Open Sans" panose="020B0606030504020204" pitchFamily="34" charset="0"/>
              </a:rPr>
              <a:t>• Distribution of unconditional anticipatory cash transfers to 218,718 people who were most vulnerable to the floods. USD 81 per household was provided to meet basic food needs and other priority needs to reduce floods impacts. Out of the people reached with cash, 59% were women, enhancing their involvement in decision making. </a:t>
            </a:r>
          </a:p>
          <a:p>
            <a:r>
              <a:rPr lang="en-GB" sz="1800" b="0" i="0" u="none" strike="noStrike" baseline="0">
                <a:solidFill>
                  <a:srgbClr val="000000"/>
                </a:solidFill>
                <a:latin typeface="Open Sans" panose="020B0606030504020204" pitchFamily="34" charset="0"/>
              </a:rPr>
              <a:t>• Strategic pre-positioning of nutrition commodities and boats to ensure efficient delivery of essential food and nutrition assistance to potentially flood-affected communities. </a:t>
            </a:r>
          </a:p>
          <a:p>
            <a:endParaRPr lang="en-GB"/>
          </a:p>
        </p:txBody>
      </p:sp>
    </p:spTree>
    <p:extLst>
      <p:ext uri="{BB962C8B-B14F-4D97-AF65-F5344CB8AC3E}">
        <p14:creationId xmlns:p14="http://schemas.microsoft.com/office/powerpoint/2010/main" val="256326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a:latin typeface="ArialMT"/>
              </a:rPr>
              <a:t>Climate change is one of the most serious threats facing Chad, with significant impacts on the economy and people's livelihoods.</a:t>
            </a:r>
          </a:p>
          <a:p>
            <a:pPr algn="l"/>
            <a:endParaRPr lang="en-GB" sz="1800" b="0" i="0" u="none" strike="noStrike" baseline="0">
              <a:latin typeface="ArialMT"/>
            </a:endParaRPr>
          </a:p>
          <a:p>
            <a:pPr algn="l"/>
            <a:r>
              <a:rPr lang="en-GB" sz="1800" b="0" i="0" u="none" strike="noStrike" baseline="0">
                <a:latin typeface="ArialMT"/>
              </a:rPr>
              <a:t>Crisis timeline: For this pilot, partners have established a crisis timeline to answer the question: How does a severe drought alter the intensity and timing of humanitarian needs in Chad through the beneficiaries of this pilot's partners? </a:t>
            </a:r>
          </a:p>
          <a:p>
            <a:pPr algn="l"/>
            <a:r>
              <a:rPr lang="en-GB" sz="1800" b="0" i="0" u="none" strike="noStrike" baseline="0">
                <a:latin typeface="ArialMT"/>
              </a:rPr>
              <a:t>Two things become clear. Firstly, in the event of severe drought, humanitarian needs often arise earlier than usual and with greater intensity. Secondly, there are three windows of opportunity: two aimed at protecting agricultural and pastoral livelihoods, and one aimed primarily at reducing early humanitarian impacts.</a:t>
            </a:r>
          </a:p>
          <a:p>
            <a:pPr algn="l"/>
            <a:endParaRPr lang="en-GB" sz="1800" b="0" i="0" u="none" strike="noStrike" baseline="0">
              <a:latin typeface="ArialMT"/>
            </a:endParaRPr>
          </a:p>
        </p:txBody>
      </p:sp>
      <p:sp>
        <p:nvSpPr>
          <p:cNvPr id="4" name="Slide Number Placeholder 3"/>
          <p:cNvSpPr>
            <a:spLocks noGrp="1"/>
          </p:cNvSpPr>
          <p:nvPr>
            <p:ph type="sldNum" sz="quarter" idx="5"/>
          </p:nvPr>
        </p:nvSpPr>
        <p:spPr/>
        <p:txBody>
          <a:bodyPr/>
          <a:lstStyle/>
          <a:p>
            <a:fld id="{C29C7C31-9A7A-495B-AF42-CB2FE64BE7CB}" type="slidenum">
              <a:rPr lang="en-US" smtClean="0"/>
              <a:t>62</a:t>
            </a:fld>
            <a:endParaRPr lang="en-US"/>
          </a:p>
        </p:txBody>
      </p:sp>
    </p:spTree>
    <p:extLst>
      <p:ext uri="{BB962C8B-B14F-4D97-AF65-F5344CB8AC3E}">
        <p14:creationId xmlns:p14="http://schemas.microsoft.com/office/powerpoint/2010/main" val="725153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a:latin typeface="ArialMT"/>
              </a:rPr>
              <a:t>The trigger model adopted for decision-making in this pilot was developed in partnership with the FAO, the Direction des Ressources en </a:t>
            </a:r>
            <a:r>
              <a:rPr lang="en-GB" sz="1800" b="0" i="0" u="none" strike="noStrike" baseline="0" err="1">
                <a:latin typeface="ArialMT"/>
              </a:rPr>
              <a:t>Eau</a:t>
            </a:r>
            <a:r>
              <a:rPr lang="en-GB" sz="1800" b="0" i="0" u="none" strike="noStrike" baseline="0">
                <a:latin typeface="ArialMT"/>
              </a:rPr>
              <a:t> et de la </a:t>
            </a:r>
            <a:r>
              <a:rPr lang="en-GB" sz="1800" b="0" i="0" u="none" strike="noStrike" baseline="0" err="1">
                <a:latin typeface="ArialMT"/>
              </a:rPr>
              <a:t>Météorologie</a:t>
            </a:r>
            <a:r>
              <a:rPr lang="en-GB" sz="1800" b="0" i="0" u="none" strike="noStrike" baseline="0">
                <a:latin typeface="ArialMT"/>
              </a:rPr>
              <a:t> (DREM) within the Ministry of Environment and Water, the OCHA Humanitarian Data </a:t>
            </a:r>
            <a:r>
              <a:rPr lang="en-GB" sz="1800" b="0" i="0" u="none" strike="noStrike" baseline="0" err="1">
                <a:latin typeface="ArialMT"/>
              </a:rPr>
              <a:t>Center</a:t>
            </a:r>
            <a:r>
              <a:rPr lang="en-GB" sz="1800" b="0" i="0" u="none" strike="noStrike" baseline="0">
                <a:latin typeface="ArialMT"/>
              </a:rPr>
              <a:t> (CDH) and Columbia University. </a:t>
            </a:r>
          </a:p>
          <a:p>
            <a:pPr algn="l"/>
            <a:r>
              <a:rPr lang="en-GB" sz="1800" b="0" i="0" u="none" strike="noStrike" baseline="0">
                <a:latin typeface="ArialMT"/>
              </a:rPr>
              <a:t>The pilot has three trigger "windows" for three packages of anticipatory interventions:</a:t>
            </a:r>
          </a:p>
          <a:p>
            <a:pPr algn="l"/>
            <a:r>
              <a:rPr lang="en-GB" sz="1800" b="0" i="0" u="none" strike="noStrike" baseline="0">
                <a:latin typeface="ArialMT"/>
              </a:rPr>
              <a:t>- Activities in "window 1" are triggered if the IRI forecast published in March or April reaches a threshold of 42.5% probability that total rainfall during the period July-August-September will be below average.</a:t>
            </a:r>
          </a:p>
          <a:p>
            <a:pPr algn="l"/>
            <a:r>
              <a:rPr lang="en-GB" sz="1800" b="0" i="0" u="none" strike="noStrike" baseline="0">
                <a:latin typeface="ArialMT"/>
              </a:rPr>
              <a:t>- Window 2" activities are triggered if the IRI forecast published in May or June reaches a threshold of 42.5% probability that total precipitation for the July-August-September period will be below average.</a:t>
            </a:r>
          </a:p>
          <a:p>
            <a:pPr algn="l"/>
            <a:r>
              <a:rPr lang="en-GB" sz="1800" b="0" i="0" u="none" strike="noStrike" baseline="0">
                <a:latin typeface="ArialMT"/>
              </a:rPr>
              <a:t>- Window 3" activities are triggered if the analysis of biomass observation data published in September reaches a threshold of at least 80% anomaly.</a:t>
            </a:r>
          </a:p>
          <a:p>
            <a:pPr algn="l"/>
            <a:endParaRPr lang="en-GB" sz="1800" b="0" i="0" u="none" strike="noStrike" baseline="0">
              <a:latin typeface="ArialMT"/>
            </a:endParaRPr>
          </a:p>
          <a:p>
            <a:pPr algn="l"/>
            <a:r>
              <a:rPr lang="en-GB" sz="1800" b="0" i="0" u="none" strike="noStrike" baseline="0">
                <a:latin typeface="ArialMT"/>
              </a:rPr>
              <a:t>Five UN agencies have identified anticipatory actions in five sectors: food security and livelihoods ; water, sanitation and hygiene; nutrition; protection; health.</a:t>
            </a:r>
            <a:endParaRPr lang="en-US" sz="1800"/>
          </a:p>
        </p:txBody>
      </p:sp>
      <p:sp>
        <p:nvSpPr>
          <p:cNvPr id="4" name="Slide Number Placeholder 3"/>
          <p:cNvSpPr>
            <a:spLocks noGrp="1"/>
          </p:cNvSpPr>
          <p:nvPr>
            <p:ph type="sldNum" sz="quarter" idx="5"/>
          </p:nvPr>
        </p:nvSpPr>
        <p:spPr/>
        <p:txBody>
          <a:bodyPr/>
          <a:lstStyle/>
          <a:p>
            <a:fld id="{C29C7C31-9A7A-495B-AF42-CB2FE64BE7CB}" type="slidenum">
              <a:rPr lang="en-US" smtClean="0"/>
              <a:t>63</a:t>
            </a:fld>
            <a:endParaRPr lang="en-US"/>
          </a:p>
        </p:txBody>
      </p:sp>
    </p:spTree>
    <p:extLst>
      <p:ext uri="{BB962C8B-B14F-4D97-AF65-F5344CB8AC3E}">
        <p14:creationId xmlns:p14="http://schemas.microsoft.com/office/powerpoint/2010/main" val="329832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7A55F-4C5B-E248-9EC8-471E991E4A83}" type="slidenum">
              <a:rPr lang="en-US" smtClean="0"/>
              <a:t>7</a:t>
            </a:fld>
            <a:endParaRPr lang="en-US"/>
          </a:p>
        </p:txBody>
      </p:sp>
    </p:spTree>
    <p:extLst>
      <p:ext uri="{BB962C8B-B14F-4D97-AF65-F5344CB8AC3E}">
        <p14:creationId xmlns:p14="http://schemas.microsoft.com/office/powerpoint/2010/main" val="481688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65</a:t>
            </a:fld>
            <a:endParaRPr lang="fr-FR"/>
          </a:p>
        </p:txBody>
      </p:sp>
    </p:spTree>
    <p:extLst>
      <p:ext uri="{BB962C8B-B14F-4D97-AF65-F5344CB8AC3E}">
        <p14:creationId xmlns:p14="http://schemas.microsoft.com/office/powerpoint/2010/main" val="3811276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pPr>
              <a:lnSpc>
                <a:spcPct val="100000"/>
              </a:lnSpc>
            </a:pPr>
            <a:r>
              <a:rPr lang="en-US" sz="1000">
                <a:latin typeface="+mn-lt"/>
              </a:rPr>
              <a:t>The objectives of this presentation </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ground participants in a common understanding of nutrition challenges in the context of the climate crisis globally (evidence, commitments, gaps)</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share efforts to help prioritize what NIE in the context of the climate crisis means globally,</a:t>
            </a:r>
          </a:p>
          <a:p>
            <a:pPr>
              <a:lnSpc>
                <a:spcPct val="100000"/>
              </a:lnSpc>
            </a:pPr>
            <a:endParaRPr lang="en-GB" sz="1000">
              <a:solidFill>
                <a:srgbClr val="000000"/>
              </a:solidFill>
              <a:effectLst/>
              <a:latin typeface="+mn-lt"/>
              <a:ea typeface="Cambria" panose="02040503050406030204" pitchFamily="18" charset="0"/>
              <a:cs typeface="Times New Roman" panose="02020603050405020304" pitchFamily="18" charset="0"/>
            </a:endParaRPr>
          </a:p>
          <a:p>
            <a:pPr>
              <a:lnSpc>
                <a:spcPct val="100000"/>
              </a:lnSpc>
            </a:pPr>
            <a:r>
              <a:rPr lang="en-GB" sz="1000">
                <a:solidFill>
                  <a:srgbClr val="000000"/>
                </a:solidFill>
                <a:effectLst/>
                <a:latin typeface="+mn-lt"/>
                <a:ea typeface="Cambria" panose="02040503050406030204" pitchFamily="18" charset="0"/>
                <a:cs typeface="Times New Roman" panose="02020603050405020304" pitchFamily="18" charset="0"/>
              </a:rPr>
              <a:t>And in the working group session after the break:</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hear/learn country experience on NIE in context of climate crisis,</a:t>
            </a:r>
            <a:endParaRPr lang="en-US" sz="1000">
              <a:solidFill>
                <a:sysClr val="windowText" lastClr="000000"/>
              </a:solidFill>
              <a:effectLst/>
              <a:latin typeface="+mn-lt"/>
              <a:ea typeface="Cambria" panose="02040503050406030204" pitchFamily="18" charset="0"/>
              <a:cs typeface="Times New Roman" panose="02020603050405020304" pitchFamily="18" charset="0"/>
            </a:endParaRPr>
          </a:p>
          <a:p>
            <a:pPr marL="171450" indent="-171450">
              <a:lnSpc>
                <a:spcPct val="100000"/>
              </a:lnSpc>
              <a:buFont typeface="Arial" panose="020B0604020202020204" pitchFamily="34" charset="0"/>
              <a:buChar char="•"/>
            </a:pPr>
            <a:r>
              <a:rPr lang="en-GB" sz="1000">
                <a:solidFill>
                  <a:srgbClr val="000000"/>
                </a:solidFill>
                <a:effectLst/>
                <a:latin typeface="+mn-lt"/>
                <a:ea typeface="Times New Roman" panose="02020603050405020304" pitchFamily="18" charset="0"/>
                <a:cs typeface="Times New Roman" panose="02020603050405020304" pitchFamily="18" charset="0"/>
              </a:rPr>
              <a:t>To identify priority asks for regional and global efforts for NIE in the context of climate crisis action. (which will happen during the group work session)</a:t>
            </a:r>
          </a:p>
          <a:p>
            <a:pPr marL="171450" indent="-171450">
              <a:lnSpc>
                <a:spcPct val="100000"/>
              </a:lnSpc>
              <a:buFont typeface="Arial" panose="020B0604020202020204" pitchFamily="34" charset="0"/>
              <a:buChar char="•"/>
            </a:pPr>
            <a:endParaRPr lang="en-GB" sz="1000">
              <a:solidFill>
                <a:srgbClr val="000000"/>
              </a:solidFill>
              <a:effectLst/>
              <a:latin typeface="+mn-lt"/>
              <a:cs typeface="Times New Roman" panose="02020603050405020304" pitchFamily="18" charset="0"/>
            </a:endParaRPr>
          </a:p>
          <a:p>
            <a:pPr marL="0" indent="0">
              <a:lnSpc>
                <a:spcPct val="100000"/>
              </a:lnSpc>
              <a:buFont typeface="Arial" panose="020B0604020202020204" pitchFamily="34" charset="0"/>
              <a:buNone/>
            </a:pPr>
            <a:r>
              <a:rPr lang="en-GB" sz="1000">
                <a:solidFill>
                  <a:srgbClr val="000000"/>
                </a:solidFill>
                <a:effectLst/>
                <a:latin typeface="+mn-lt"/>
                <a:cs typeface="Times New Roman" panose="02020603050405020304" pitchFamily="18" charset="0"/>
              </a:rPr>
              <a:t>We acknowledge that this is a brief session, and that some terminology and approaches may differ between countries and agencies, so will aim to offer clarity where it is available, and also acknowledge that part of the reason to have this session is to identify ways to bring diverse perspectives together around this critical issue. </a:t>
            </a:r>
            <a:endParaRPr lang="en-NL" sz="1000">
              <a:latin typeface="+mn-lt"/>
            </a:endParaRPr>
          </a:p>
        </p:txBody>
      </p:sp>
    </p:spTree>
    <p:extLst>
      <p:ext uri="{BB962C8B-B14F-4D97-AF65-F5344CB8AC3E}">
        <p14:creationId xmlns:p14="http://schemas.microsoft.com/office/powerpoint/2010/main" val="3747018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nSpc>
                <a:spcPct val="100000"/>
              </a:lnSpc>
            </a:pPr>
            <a:r>
              <a:rPr lang="en-US" sz="1000">
                <a:latin typeface="+mn-lt"/>
              </a:rPr>
              <a:t>Climate change has shifted our humanitarian landscape.</a:t>
            </a:r>
          </a:p>
          <a:p>
            <a:pPr>
              <a:lnSpc>
                <a:spcPct val="100000"/>
              </a:lnSpc>
              <a:spcBef>
                <a:spcPts val="0"/>
              </a:spcBef>
              <a:spcAft>
                <a:spcPts val="0"/>
              </a:spcAft>
            </a:pPr>
            <a:endParaRPr lang="en-US" sz="1000">
              <a:latin typeface="+mn-lt"/>
            </a:endParaRPr>
          </a:p>
          <a:p>
            <a:pPr>
              <a:lnSpc>
                <a:spcPct val="100000"/>
              </a:lnSpc>
              <a:defRPr/>
            </a:pPr>
            <a:r>
              <a:rPr lang="en-US"/>
              <a:t>We are facing overlapping climate and environmental hazards, shocks and stresses. The</a:t>
            </a:r>
            <a:r>
              <a:rPr lang="en-US" sz="1000">
                <a:latin typeface="+mn-lt"/>
              </a:rPr>
              <a:t> 2021 analysis by UNICEF explored how 8 different climate related risks, hazards and stresses related to each other. The map on the left shows the overlapping distribution within and across countries of these  risks. </a:t>
            </a:r>
            <a:endParaRPr lang="en-US"/>
          </a:p>
          <a:p>
            <a:pPr>
              <a:lnSpc>
                <a:spcPct val="100000"/>
              </a:lnSpc>
              <a:spcBef>
                <a:spcPts val="0"/>
              </a:spcBef>
              <a:spcAft>
                <a:spcPts val="0"/>
              </a:spcAft>
            </a:pPr>
            <a:endParaRPr lang="en-US" sz="1000">
              <a:latin typeface="+mn-lt"/>
            </a:endParaRPr>
          </a:p>
          <a:p>
            <a:pPr algn="l">
              <a:lnSpc>
                <a:spcPct val="100000"/>
              </a:lnSpc>
            </a:pPr>
            <a:r>
              <a:rPr lang="en-US">
                <a:solidFill>
                  <a:srgbClr val="211D1E"/>
                </a:solidFill>
              </a:rPr>
              <a:t>We also face overlapping nutrition challenges. In 2019, UNICEF introduced a new indicator </a:t>
            </a:r>
            <a:r>
              <a:rPr lang="en-US" b="0" i="0" u="none" strike="noStrike" baseline="0">
                <a:solidFill>
                  <a:srgbClr val="211D1E"/>
                </a:solidFill>
              </a:rPr>
              <a:t>of </a:t>
            </a:r>
            <a:r>
              <a:rPr lang="en-US">
                <a:solidFill>
                  <a:srgbClr val="211D1E"/>
                </a:solidFill>
              </a:rPr>
              <a:t>“children growing well- e.g. children who are free from stunting, wasting, overweight or combinations of stunted, stunted and overweight</a:t>
            </a:r>
            <a:r>
              <a:rPr lang="en-US" b="0" i="0" u="none" strike="noStrike" baseline="0">
                <a:solidFill>
                  <a:srgbClr val="211D1E"/>
                </a:solidFill>
              </a:rPr>
              <a:t>, </a:t>
            </a:r>
            <a:r>
              <a:rPr lang="en-US">
                <a:solidFill>
                  <a:srgbClr val="211D1E"/>
                </a:solidFill>
              </a:rPr>
              <a:t>or stunted </a:t>
            </a:r>
            <a:r>
              <a:rPr lang="en-US" b="0" i="0" u="none" strike="noStrike" baseline="0">
                <a:solidFill>
                  <a:srgbClr val="211D1E"/>
                </a:solidFill>
              </a:rPr>
              <a:t>and </a:t>
            </a:r>
            <a:r>
              <a:rPr lang="en-US">
                <a:solidFill>
                  <a:srgbClr val="211D1E"/>
                </a:solidFill>
              </a:rPr>
              <a:t>wasted."</a:t>
            </a:r>
          </a:p>
          <a:p>
            <a:pPr algn="l">
              <a:lnSpc>
                <a:spcPct val="100000"/>
              </a:lnSpc>
            </a:pPr>
            <a:endParaRPr lang="en-US">
              <a:solidFill>
                <a:srgbClr val="211D1E"/>
              </a:solidFill>
            </a:endParaRPr>
          </a:p>
          <a:p>
            <a:pPr algn="l">
              <a:lnSpc>
                <a:spcPct val="100000"/>
              </a:lnSpc>
            </a:pPr>
            <a:r>
              <a:rPr lang="en-US">
                <a:solidFill>
                  <a:srgbClr val="211D1E"/>
                </a:solidFill>
              </a:rPr>
              <a:t>At </a:t>
            </a:r>
            <a:r>
              <a:rPr lang="en-US" b="0" i="0" u="none" strike="noStrike" baseline="0">
                <a:solidFill>
                  <a:srgbClr val="211D1E"/>
                </a:solidFill>
              </a:rPr>
              <a:t>that </a:t>
            </a:r>
            <a:r>
              <a:rPr lang="en-US">
                <a:solidFill>
                  <a:srgbClr val="211D1E"/>
                </a:solidFill>
              </a:rPr>
              <a:t>time, “Globally, </a:t>
            </a:r>
            <a:r>
              <a:rPr lang="en-US" b="0" i="0" u="none" strike="noStrike" baseline="0">
                <a:solidFill>
                  <a:srgbClr val="211D1E"/>
                </a:solidFill>
              </a:rPr>
              <a:t>at least </a:t>
            </a:r>
            <a:r>
              <a:rPr lang="en-US">
                <a:solidFill>
                  <a:srgbClr val="211D1E"/>
                </a:solidFill>
              </a:rPr>
              <a:t>one in </a:t>
            </a:r>
            <a:r>
              <a:rPr lang="en-US" b="0" i="0" u="none" strike="noStrike" baseline="0">
                <a:solidFill>
                  <a:srgbClr val="211D1E"/>
                </a:solidFill>
              </a:rPr>
              <a:t>three</a:t>
            </a:r>
            <a:r>
              <a:rPr lang="en-US">
                <a:solidFill>
                  <a:srgbClr val="211D1E"/>
                </a:solidFill>
              </a:rPr>
              <a:t> children under the age of 5 was not growing well- they were stunted</a:t>
            </a:r>
            <a:r>
              <a:rPr lang="en-US" b="0" i="0" u="none" strike="noStrike" baseline="0">
                <a:solidFill>
                  <a:srgbClr val="211D1E"/>
                </a:solidFill>
              </a:rPr>
              <a:t>, </a:t>
            </a:r>
            <a:r>
              <a:rPr lang="en-US">
                <a:solidFill>
                  <a:srgbClr val="211D1E"/>
                </a:solidFill>
              </a:rPr>
              <a:t>wasted or overweight </a:t>
            </a:r>
            <a:r>
              <a:rPr lang="en-US" b="0" i="0" u="none" strike="noStrike" baseline="0">
                <a:solidFill>
                  <a:srgbClr val="211D1E"/>
                </a:solidFill>
              </a:rPr>
              <a:t>and</a:t>
            </a:r>
            <a:r>
              <a:rPr lang="en-US">
                <a:solidFill>
                  <a:srgbClr val="211D1E"/>
                </a:solidFill>
              </a:rPr>
              <a:t>, in some cases, suffered from a combination of two</a:t>
            </a:r>
            <a:r>
              <a:rPr lang="en-US" b="0" i="0" u="none" strike="noStrike" baseline="0">
                <a:solidFill>
                  <a:srgbClr val="211D1E"/>
                </a:solidFill>
              </a:rPr>
              <a:t> of these </a:t>
            </a:r>
            <a:r>
              <a:rPr lang="en-US">
                <a:solidFill>
                  <a:srgbClr val="211D1E"/>
                </a:solidFill>
              </a:rPr>
              <a:t>forms of malnutrition.”</a:t>
            </a:r>
            <a:endParaRPr lang="en-US"/>
          </a:p>
          <a:p>
            <a:pPr algn="l">
              <a:lnSpc>
                <a:spcPct val="100000"/>
              </a:lnSpc>
              <a:spcBef>
                <a:spcPts val="0"/>
              </a:spcBef>
              <a:spcAft>
                <a:spcPts val="0"/>
              </a:spcAft>
            </a:pPr>
            <a:endParaRPr lang="en-US" b="0" i="0" u="none" strike="noStrike" baseline="0">
              <a:solidFill>
                <a:srgbClr val="211D1E"/>
              </a:solidFill>
            </a:endParaRPr>
          </a:p>
          <a:p>
            <a:pPr>
              <a:lnSpc>
                <a:spcPct val="100000"/>
              </a:lnSpc>
            </a:pPr>
            <a:r>
              <a:rPr lang="en-US">
                <a:solidFill>
                  <a:srgbClr val="211D1E"/>
                </a:solidFill>
              </a:rPr>
              <a:t>Children are not the only ones impacted.  “UNICEF has been tracking the nutritional status of pregnant and breastfeeding adolescent girls and women in the most affected countries in the Horn of Africa, central Sahel and other countries in crisis. We find that the estimated number of acutely malnourished pregnant and breastfeeding adolescent girls and women increased by 25 per cent between 2020 (5.5 million) and 2022 (6.9 million)  ”</a:t>
            </a:r>
            <a:endParaRPr lang="en-US"/>
          </a:p>
          <a:p>
            <a:pPr>
              <a:lnSpc>
                <a:spcPct val="100000"/>
              </a:lnSpc>
            </a:pPr>
            <a:endParaRPr lang="en-US" sz="1000">
              <a:solidFill>
                <a:srgbClr val="211D1E"/>
              </a:solidFill>
              <a:latin typeface="+mn-lt"/>
            </a:endParaRPr>
          </a:p>
        </p:txBody>
      </p:sp>
    </p:spTree>
    <p:extLst>
      <p:ext uri="{BB962C8B-B14F-4D97-AF65-F5344CB8AC3E}">
        <p14:creationId xmlns:p14="http://schemas.microsoft.com/office/powerpoint/2010/main" val="3244844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defRPr/>
            </a:pPr>
            <a:r>
              <a:rPr lang="en-US" sz="1000">
                <a:latin typeface="+mn-lt"/>
                <a:cs typeface="Calibri" panose="020F0502020204030204" pitchFamily="34" charset="0"/>
              </a:rPr>
              <a:t>These overlapping crises are resulting in:</a:t>
            </a:r>
          </a:p>
          <a:p>
            <a:pPr marL="342900" indent="-342900" algn="l">
              <a:lnSpc>
                <a:spcPct val="100000"/>
              </a:lnSpc>
              <a:buFont typeface="Wingdings,Sans-Serif"/>
              <a:buChar char="ü"/>
            </a:pPr>
            <a:r>
              <a:rPr lang="en-US">
                <a:solidFill>
                  <a:srgbClr val="000000"/>
                </a:solidFill>
              </a:rPr>
              <a:t>Increased frequency, severity and duration of climate-related emergencies</a:t>
            </a:r>
          </a:p>
          <a:p>
            <a:pPr marL="342900" indent="-342900" algn="l">
              <a:lnSpc>
                <a:spcPct val="100000"/>
              </a:lnSpc>
              <a:buFont typeface="Wingdings,Sans-Serif"/>
              <a:buChar char="ü"/>
            </a:pPr>
            <a:r>
              <a:rPr lang="en-US">
                <a:solidFill>
                  <a:srgbClr val="000000"/>
                </a:solidFill>
              </a:rPr>
              <a:t>Around 1 billion children (50%) worldwide, living in countries at extreme risk of climate change impacts</a:t>
            </a:r>
          </a:p>
          <a:p>
            <a:pPr marL="342900" indent="-342900" algn="l">
              <a:lnSpc>
                <a:spcPct val="100000"/>
              </a:lnSpc>
              <a:buFont typeface="Wingdings,Sans-Serif"/>
              <a:buChar char="ü"/>
            </a:pPr>
            <a:r>
              <a:rPr lang="en-US" sz="2400">
                <a:solidFill>
                  <a:srgbClr val="000000"/>
                </a:solidFill>
              </a:rPr>
              <a:t>An estimated 30 million people displaced internally each year due to climate crisis events. </a:t>
            </a:r>
          </a:p>
          <a:p>
            <a:pPr algn="l" rtl="0"/>
            <a:endParaRPr lang="en-US"/>
          </a:p>
          <a:p>
            <a:pPr algn="l"/>
            <a:r>
              <a:rPr lang="en-US"/>
              <a:t>For this session, propose to take a climate crisis lens (as opposed to climate change), specifically focusing on:</a:t>
            </a:r>
          </a:p>
          <a:p>
            <a:pPr marL="342900" indent="-342900">
              <a:buFont typeface="Arial,Sans-Serif"/>
              <a:buChar char="•"/>
            </a:pPr>
            <a:r>
              <a:rPr lang="en-US"/>
              <a:t>Where climate variability (e.g. seasonality of rains) impacts nutritional risk (e.g. hunger seasons)</a:t>
            </a:r>
          </a:p>
          <a:p>
            <a:pPr marL="342900" indent="-342900">
              <a:buFont typeface="Arial,Sans-Serif"/>
              <a:buChar char="•"/>
            </a:pPr>
            <a:r>
              <a:rPr lang="en-US"/>
              <a:t>Climate and weather shocks- like flood, drought, extreme heat, cyclones,</a:t>
            </a:r>
          </a:p>
          <a:p>
            <a:pPr marL="342900" indent="-342900">
              <a:buFont typeface="Arial,Sans-Serif"/>
              <a:buChar char="•"/>
            </a:pPr>
            <a:r>
              <a:rPr lang="en-US"/>
              <a:t>Longer term stressors (changes in temperature, rainfall, sea level rise) that ultimately impact communities and their ability to nourish themselves in a sustainable way. </a:t>
            </a:r>
          </a:p>
          <a:p>
            <a:pPr marL="342900" indent="-342900">
              <a:buFont typeface="Arial,Sans-Serif"/>
              <a:buChar char="•"/>
            </a:pPr>
            <a:endParaRPr lang="en-US"/>
          </a:p>
        </p:txBody>
      </p:sp>
    </p:spTree>
    <p:extLst>
      <p:ext uri="{BB962C8B-B14F-4D97-AF65-F5344CB8AC3E}">
        <p14:creationId xmlns:p14="http://schemas.microsoft.com/office/powerpoint/2010/main" val="3403051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nSpc>
                <a:spcPct val="100000"/>
              </a:lnSpc>
            </a:pPr>
            <a:r>
              <a:rPr lang="en-US" sz="1000">
                <a:solidFill>
                  <a:srgbClr val="211D1E"/>
                </a:solidFill>
                <a:latin typeface="+mn-lt"/>
              </a:rPr>
              <a:t>There are a number of global commitments and platforms to address the climate crisis. At the same time, progress is slow at country level. </a:t>
            </a:r>
            <a:endParaRPr lang="en-US">
              <a:solidFill>
                <a:srgbClr val="000000"/>
              </a:solidFill>
            </a:endParaRPr>
          </a:p>
          <a:p>
            <a:pPr>
              <a:lnSpc>
                <a:spcPct val="100000"/>
              </a:lnSpc>
            </a:pPr>
            <a:endParaRPr lang="en-US">
              <a:solidFill>
                <a:srgbClr val="211D1E"/>
              </a:solidFill>
            </a:endParaRPr>
          </a:p>
          <a:p>
            <a:pPr algn="l">
              <a:lnSpc>
                <a:spcPct val="100000"/>
              </a:lnSpc>
            </a:pPr>
            <a:r>
              <a:rPr lang="en-GB" b="1">
                <a:solidFill>
                  <a:srgbClr val="211D1E"/>
                </a:solidFill>
              </a:rPr>
              <a:t>The Initiative on Climate Action and Nutrition (I-CAN)</a:t>
            </a:r>
            <a:r>
              <a:rPr lang="en-GB">
                <a:solidFill>
                  <a:srgbClr val="211D1E"/>
                </a:solidFill>
              </a:rPr>
              <a:t> undertook an analysis of the degree to which nutrition and climate are currently linked in these discussions- which highlights critical gaps:</a:t>
            </a:r>
          </a:p>
          <a:p>
            <a:pPr marL="285750" indent="-285750" algn="l">
              <a:lnSpc>
                <a:spcPct val="100000"/>
              </a:lnSpc>
              <a:buFont typeface="Arial"/>
              <a:buChar char="•"/>
            </a:pPr>
            <a:r>
              <a:rPr lang="en-US">
                <a:solidFill>
                  <a:srgbClr val="211D1E"/>
                </a:solidFill>
              </a:rPr>
              <a:t>just 2% of Nationally Determined Contributions (NDCs) and 16% of National Action Plans (NAPs) include distinct plans to mobilize resources for action connecting climate and nutrition, while 60% of NDCs and 21% of NAPs did not  make the connection between nutrition and climate.(I-CAN).</a:t>
            </a:r>
          </a:p>
          <a:p>
            <a:pPr marL="171450" indent="-171450" algn="l">
              <a:lnSpc>
                <a:spcPct val="100000"/>
              </a:lnSpc>
              <a:buFont typeface="Arial"/>
              <a:buChar char="•"/>
            </a:pPr>
            <a:r>
              <a:rPr lang="en-US">
                <a:solidFill>
                  <a:srgbClr val="211D1E"/>
                </a:solidFill>
              </a:rPr>
              <a:t>Only 1% of official development assistance funding to climate in 2019– 2021 explicitly mentioning nutrition. (I-CAN)</a:t>
            </a:r>
          </a:p>
          <a:p>
            <a:pPr>
              <a:lnSpc>
                <a:spcPct val="100000"/>
              </a:lnSpc>
            </a:pPr>
            <a:endParaRPr lang="en-US" sz="1000">
              <a:solidFill>
                <a:srgbClr val="211D1E"/>
              </a:solidFill>
              <a:latin typeface="+mn-lt"/>
            </a:endParaRPr>
          </a:p>
          <a:p>
            <a:pPr>
              <a:lnSpc>
                <a:spcPct val="100000"/>
              </a:lnSpc>
            </a:pPr>
            <a:r>
              <a:rPr lang="en-US" sz="1000">
                <a:solidFill>
                  <a:srgbClr val="211D1E"/>
                </a:solidFill>
                <a:latin typeface="+mn-lt"/>
              </a:rPr>
              <a:t>REFERENCE TEXT- NOT TO SPEAK TO IN THE PRESENTATION</a:t>
            </a:r>
          </a:p>
          <a:p>
            <a:pPr marL="285750" indent="-285750">
              <a:lnSpc>
                <a:spcPct val="100000"/>
              </a:lnSpc>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United Nations Framework Convention on Climate Change </a:t>
            </a:r>
            <a:r>
              <a:rPr lang="en-US" sz="1000" b="0" i="0" u="none" strike="noStrike" baseline="0">
                <a:solidFill>
                  <a:srgbClr val="211D1E"/>
                </a:solidFill>
                <a:latin typeface="+mn-lt"/>
              </a:rPr>
              <a:t>(UNFCCC) is the main international, intergovernmental mechanism for addressing climate change. The Convention has currently been ratified by 197 nations. “</a:t>
            </a:r>
            <a:endParaRPr lang="en-US"/>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Paris Climate Agreement</a:t>
            </a:r>
            <a:r>
              <a:rPr lang="en-US" sz="1000" b="0" i="0" u="none" strike="noStrike" baseline="0">
                <a:solidFill>
                  <a:srgbClr val="211D1E"/>
                </a:solidFill>
                <a:latin typeface="+mn-lt"/>
              </a:rPr>
              <a:t>, adopted in 2015, ushered in a new era in the response to climate change and is the world’s first widely supported agreement.1 The agreement aims to keep the global rise in temperature this century at less than 2°C above pre-industrial levels and to pursue efforts to limit this even further, to 1.5°C. The agreement identifies the right to health as central to national climate action and </a:t>
            </a:r>
            <a:r>
              <a:rPr lang="en-US" sz="1000" b="0" i="0" u="none" strike="noStrike" baseline="0" err="1">
                <a:solidFill>
                  <a:srgbClr val="211D1E"/>
                </a:solidFill>
                <a:latin typeface="+mn-lt"/>
              </a:rPr>
              <a:t>recognises</a:t>
            </a:r>
            <a:r>
              <a:rPr lang="en-US" sz="1000" b="0" i="0" u="none" strike="noStrike" baseline="0">
                <a:solidFill>
                  <a:srgbClr val="211D1E"/>
                </a:solidFill>
                <a:latin typeface="+mn-lt"/>
              </a:rPr>
              <a:t> the social, economic and environmental value of voluntary mitigation actions, as well as their co-benefits for adaptation, health and sustainable development. “</a:t>
            </a:r>
          </a:p>
          <a:p>
            <a:pPr marL="285750" indent="-285750">
              <a:lnSpc>
                <a:spcPct val="100000"/>
              </a:lnSpc>
              <a:buFont typeface="Arial"/>
              <a:buChar char="•"/>
            </a:pPr>
            <a:r>
              <a:rPr lang="en-US" sz="1000" b="0" i="0" u="none" strike="noStrike" baseline="0">
                <a:solidFill>
                  <a:srgbClr val="211D1E"/>
                </a:solidFill>
                <a:latin typeface="+mn-lt"/>
              </a:rPr>
              <a:t>“At the core of the Paris Agreement are </a:t>
            </a:r>
            <a:r>
              <a:rPr lang="en-US" sz="1000" b="1" i="0" u="none" strike="noStrike" baseline="0">
                <a:solidFill>
                  <a:srgbClr val="211D1E"/>
                </a:solidFill>
                <a:latin typeface="+mn-lt"/>
              </a:rPr>
              <a:t>Nationally Determined Contributions </a:t>
            </a:r>
            <a:r>
              <a:rPr lang="en-US" sz="1000" b="0" i="0" u="none" strike="noStrike" baseline="0">
                <a:solidFill>
                  <a:srgbClr val="211D1E"/>
                </a:solidFill>
                <a:latin typeface="+mn-lt"/>
              </a:rPr>
              <a:t>(NDCs). The NDCs lay out national plans to reduce greenhouse gas (GHG) emissions to meet the goals of the 2015 Paris Climate Agreement and are renewed every five years. They reflect self-defined adaptations by countries to climate change impacts, while improving their resilience to climate change.</a:t>
            </a:r>
            <a:r>
              <a:rPr lang="en-US" sz="1000">
                <a:solidFill>
                  <a:srgbClr val="211D1E"/>
                </a:solidFill>
                <a:latin typeface="+mn-lt"/>
              </a:rPr>
              <a:t> </a:t>
            </a:r>
            <a:endParaRPr lang="en-US" sz="1000" b="0" i="0" u="none" strike="noStrike" baseline="0">
              <a:solidFill>
                <a:srgbClr val="211D1E"/>
              </a:solidFill>
              <a:latin typeface="+mn-lt"/>
            </a:endParaRP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Under the UNFCCC, countries have also been developing cross-sectoral </a:t>
            </a:r>
            <a:r>
              <a:rPr lang="en-US" sz="1000" b="1" i="0" u="none" strike="noStrike" baseline="0">
                <a:solidFill>
                  <a:srgbClr val="211D1E"/>
                </a:solidFill>
                <a:latin typeface="+mn-lt"/>
              </a:rPr>
              <a:t>National Adaptation </a:t>
            </a:r>
            <a:r>
              <a:rPr lang="en-US" sz="1000" b="1" i="0" u="none" strike="noStrike" baseline="0" err="1">
                <a:solidFill>
                  <a:srgbClr val="211D1E"/>
                </a:solidFill>
                <a:latin typeface="+mn-lt"/>
              </a:rPr>
              <a:t>Programmes</a:t>
            </a:r>
            <a:r>
              <a:rPr lang="en-US" sz="1000" b="1" i="0" u="none" strike="noStrike" baseline="0">
                <a:solidFill>
                  <a:srgbClr val="211D1E"/>
                </a:solidFill>
                <a:latin typeface="+mn-lt"/>
              </a:rPr>
              <a:t> of Action </a:t>
            </a:r>
            <a:r>
              <a:rPr lang="en-US" sz="1000" b="0" i="0" u="none" strike="noStrike" baseline="0">
                <a:solidFill>
                  <a:srgbClr val="211D1E"/>
                </a:solidFill>
                <a:latin typeface="+mn-lt"/>
              </a:rPr>
              <a:t>(NAPAs) and, more recently, </a:t>
            </a:r>
            <a:r>
              <a:rPr lang="en-US" sz="1000" b="1" i="0" u="none" strike="noStrike" baseline="0">
                <a:solidFill>
                  <a:srgbClr val="211D1E"/>
                </a:solidFill>
                <a:latin typeface="+mn-lt"/>
              </a:rPr>
              <a:t>National Adaptation Plans </a:t>
            </a:r>
            <a:r>
              <a:rPr lang="en-US" sz="1000" b="0" i="0" u="none" strike="noStrike" baseline="0">
                <a:solidFill>
                  <a:srgbClr val="211D1E"/>
                </a:solidFill>
                <a:latin typeface="+mn-lt"/>
              </a:rPr>
              <a:t>(NAPs), which allow countries to identify priority actions to adapt to climate change. While NAPAs and NAPs usually identify health, agriculture and food security as priority sectors, they often do not consider nutritional aspects “</a:t>
            </a: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Conference of the Parties </a:t>
            </a:r>
            <a:r>
              <a:rPr lang="en-US" sz="1000" b="0" i="0" u="none" strike="noStrike" baseline="0">
                <a:solidFill>
                  <a:srgbClr val="211D1E"/>
                </a:solidFill>
                <a:latin typeface="+mn-lt"/>
              </a:rPr>
              <a:t>(COP) is the supreme decision-making body of the Convention, at which all states that are Parties to the Convention are represented. “</a:t>
            </a: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“The </a:t>
            </a:r>
            <a:r>
              <a:rPr lang="en-US" sz="1000" b="1" i="0" u="none" strike="noStrike" baseline="0">
                <a:solidFill>
                  <a:srgbClr val="211D1E"/>
                </a:solidFill>
                <a:latin typeface="+mn-lt"/>
              </a:rPr>
              <a:t>IPCC </a:t>
            </a:r>
            <a:r>
              <a:rPr lang="en-US" sz="1000" b="0" i="0" u="none" strike="noStrike" baseline="0">
                <a:solidFill>
                  <a:srgbClr val="211D1E"/>
                </a:solidFill>
                <a:latin typeface="+mn-lt"/>
              </a:rPr>
              <a:t>is an independent, scientific body founded by World Meteorological Organization and the United Nations Environment </a:t>
            </a:r>
            <a:r>
              <a:rPr lang="en-US" sz="1000" b="0" i="0" u="none" strike="noStrike" baseline="0" err="1">
                <a:solidFill>
                  <a:srgbClr val="211D1E"/>
                </a:solidFill>
                <a:latin typeface="+mn-lt"/>
              </a:rPr>
              <a:t>Programme</a:t>
            </a:r>
            <a:r>
              <a:rPr lang="en-US" sz="1000" b="0" i="0" u="none" strike="noStrike" baseline="0">
                <a:solidFill>
                  <a:srgbClr val="211D1E"/>
                </a:solidFill>
                <a:latin typeface="+mn-lt"/>
              </a:rPr>
              <a:t>. It regularly reviews and assesses the most recent scientific, technical and socioeconomic information related to climate change. The IPCC outputs and data are used by the UN as the foundation for making science-based decisions on climate change. “</a:t>
            </a:r>
          </a:p>
          <a:p>
            <a:pPr marL="285750" indent="-285750">
              <a:lnSpc>
                <a:spcPct val="100000"/>
              </a:lnSpc>
              <a:spcBef>
                <a:spcPts val="0"/>
              </a:spcBef>
              <a:spcAft>
                <a:spcPts val="0"/>
              </a:spcAft>
              <a:buFont typeface="Arial"/>
              <a:buChar char="•"/>
            </a:pPr>
            <a:r>
              <a:rPr lang="en-US" sz="1000" b="0" i="0" u="none" strike="noStrike" baseline="0">
                <a:solidFill>
                  <a:srgbClr val="211D1E"/>
                </a:solidFill>
                <a:latin typeface="+mn-lt"/>
              </a:rPr>
              <a:t>“While UNFCCC is the primary international forum for coordinating action on climate change, the </a:t>
            </a:r>
            <a:r>
              <a:rPr lang="en-US" sz="1000" b="1" i="0" u="none" strike="noStrike" baseline="0">
                <a:solidFill>
                  <a:srgbClr val="211D1E"/>
                </a:solidFill>
                <a:latin typeface="+mn-lt"/>
              </a:rPr>
              <a:t>Sustainable Development Goals </a:t>
            </a:r>
            <a:r>
              <a:rPr lang="en-US" sz="1000" b="0" i="0" u="none" strike="noStrike" baseline="0">
                <a:solidFill>
                  <a:srgbClr val="211D1E"/>
                </a:solidFill>
                <a:latin typeface="+mn-lt"/>
              </a:rPr>
              <a:t>(SDGs) also include climate-related commitments. “</a:t>
            </a:r>
          </a:p>
          <a:p>
            <a:pPr marL="285750" indent="-285750">
              <a:lnSpc>
                <a:spcPct val="100000"/>
              </a:lnSpc>
              <a:buFont typeface="Arial"/>
              <a:buChar char="•"/>
            </a:pPr>
            <a:r>
              <a:rPr lang="en-US" sz="1000" b="0" i="0" u="none" strike="noStrike" baseline="0">
                <a:solidFill>
                  <a:srgbClr val="211D1E"/>
                </a:solidFill>
                <a:latin typeface="+mn-lt"/>
              </a:rPr>
              <a:t>(</a:t>
            </a:r>
            <a:r>
              <a:rPr lang="en-US" sz="1000">
                <a:solidFill>
                  <a:srgbClr val="211D1E"/>
                </a:solidFill>
                <a:latin typeface="+mn-lt"/>
              </a:rPr>
              <a:t>Text drawn</a:t>
            </a:r>
            <a:r>
              <a:rPr lang="en-US" sz="1000" b="0" i="0" u="none" strike="noStrike" baseline="0">
                <a:solidFill>
                  <a:srgbClr val="211D1E"/>
                </a:solidFill>
                <a:latin typeface="+mn-lt"/>
              </a:rPr>
              <a:t> from ENN </a:t>
            </a:r>
            <a:r>
              <a:rPr lang="en-US" sz="1000" b="0" i="0" u="none" strike="noStrike" baseline="0" err="1">
                <a:solidFill>
                  <a:srgbClr val="211D1E"/>
                </a:solidFill>
                <a:latin typeface="+mn-lt"/>
              </a:rPr>
              <a:t>stocktake</a:t>
            </a:r>
            <a:r>
              <a:rPr lang="en-US" sz="1000">
                <a:solidFill>
                  <a:srgbClr val="211D1E"/>
                </a:solidFill>
                <a:latin typeface="+mn-lt"/>
              </a:rPr>
              <a:t> on climate and nutrition</a:t>
            </a:r>
            <a:r>
              <a:rPr lang="en-US" sz="1000" b="0" i="0" u="none" strike="noStrike" baseline="0">
                <a:solidFill>
                  <a:srgbClr val="211D1E"/>
                </a:solidFill>
                <a:latin typeface="+mn-lt"/>
              </a:rPr>
              <a:t>)</a:t>
            </a:r>
            <a:endParaRPr lang="en-US" sz="1000">
              <a:latin typeface="+mn-lt"/>
            </a:endParaRPr>
          </a:p>
          <a:p>
            <a:pPr marL="285750" indent="-285750">
              <a:lnSpc>
                <a:spcPct val="100000"/>
              </a:lnSpc>
              <a:spcBef>
                <a:spcPts val="0"/>
              </a:spcBef>
              <a:spcAft>
                <a:spcPts val="0"/>
              </a:spcAft>
              <a:buFont typeface="Arial"/>
              <a:buChar char="•"/>
            </a:pPr>
            <a:endParaRPr lang="en-US" sz="1000">
              <a:latin typeface="+mn-lt"/>
            </a:endParaRPr>
          </a:p>
          <a:p>
            <a:pPr marL="285750" marR="0" indent="-285750" algn="l" defTabSz="412750" fontAlgn="auto" latinLnBrk="0">
              <a:lnSpc>
                <a:spcPct val="100000"/>
              </a:lnSpc>
              <a:spcBef>
                <a:spcPts val="0"/>
              </a:spcBef>
              <a:spcAft>
                <a:spcPts val="0"/>
              </a:spcAft>
              <a:buClrTx/>
              <a:buSzTx/>
              <a:buFont typeface="Arial" panose="020B0604020202020204" pitchFamily="34" charset="0"/>
              <a:buChar char="•"/>
              <a:tabLst/>
            </a:pPr>
            <a:endParaRPr lang="en-US" sz="1000" b="0" i="0" u="none" strike="noStrike" baseline="0">
              <a:solidFill>
                <a:srgbClr val="302E2C"/>
              </a:solidFill>
              <a:latin typeface="+mn-lt"/>
              <a:ea typeface="Calibri" panose="020F0502020204030204" pitchFamily="34" charset="0"/>
              <a:cs typeface="Calibri" panose="020F0502020204030204" pitchFamily="34" charset="0"/>
            </a:endParaRPr>
          </a:p>
          <a:p>
            <a:pPr marL="285750" indent="-285750">
              <a:lnSpc>
                <a:spcPct val="100000"/>
              </a:lnSpc>
              <a:spcBef>
                <a:spcPts val="0"/>
              </a:spcBef>
              <a:spcAft>
                <a:spcPts val="0"/>
              </a:spcAft>
              <a:buFont typeface="Arial"/>
              <a:buChar char="•"/>
            </a:pPr>
            <a:endParaRPr lang="en-US" sz="1000">
              <a:latin typeface="+mn-lt"/>
            </a:endParaRPr>
          </a:p>
        </p:txBody>
      </p:sp>
    </p:spTree>
    <p:extLst>
      <p:ext uri="{BB962C8B-B14F-4D97-AF65-F5344CB8AC3E}">
        <p14:creationId xmlns:p14="http://schemas.microsoft.com/office/powerpoint/2010/main" val="3718879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gn="l" defTabSz="412750" rtl="0" hangingPunct="0">
              <a:lnSpc>
                <a:spcPct val="100000"/>
              </a:lnSpc>
            </a:pPr>
            <a:r>
              <a:rPr lang="en-GB" sz="1000">
                <a:latin typeface="+mn-lt"/>
                <a:ea typeface="Times New Roman" panose="02020603050405020304" pitchFamily="18" charset="0"/>
              </a:rPr>
              <a:t>A 2023 review of pathways between climate action and nutrition from FAO tells us that </a:t>
            </a:r>
            <a:endParaRPr lang="en-GB" sz="1000" b="0">
              <a:latin typeface="+mn-lt"/>
              <a:ea typeface="Times New Roman" panose="02020603050405020304" pitchFamily="18" charset="0"/>
            </a:endParaRPr>
          </a:p>
          <a:p>
            <a:pPr algn="l">
              <a:lnSpc>
                <a:spcPct val="100000"/>
              </a:lnSpc>
              <a:spcBef>
                <a:spcPts val="0"/>
              </a:spcBef>
              <a:spcAft>
                <a:spcPts val="0"/>
              </a:spcAft>
            </a:pPr>
            <a:r>
              <a:rPr lang="en-US" sz="1000">
                <a:solidFill>
                  <a:srgbClr val="000000"/>
                </a:solidFill>
                <a:latin typeface="+mn-lt"/>
              </a:rPr>
              <a:t>“...</a:t>
            </a:r>
            <a:r>
              <a:rPr lang="en-US" sz="1000" b="0" i="0" u="none" strike="noStrike" baseline="0">
                <a:solidFill>
                  <a:srgbClr val="000000"/>
                </a:solidFill>
                <a:latin typeface="+mn-lt"/>
              </a:rPr>
              <a:t>looking closely at systems that impact nutrition can provide important guidance for responding jointly to climate change and malnutrition, in ways that go beyond only looking at impacts on agrifood systems.</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solidFill>
                  <a:srgbClr val="000000"/>
                </a:solidFill>
                <a:latin typeface="+mn-lt"/>
              </a:rPr>
              <a:t>Four key systems linking climate and nutrition are: agrifood, water, social protection, and health.</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solidFill>
                  <a:srgbClr val="000000"/>
                </a:solidFill>
                <a:latin typeface="+mn-lt"/>
              </a:rPr>
              <a:t>Across all systems, there are many options for jointly addressing both climate and nutrition. Efforts should focus on scaling these responses, while generating more evidence to identify ways to achieve maximum impact.</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latin typeface="+mn-lt"/>
              </a:rPr>
              <a:t>Taking action across these four systems to address climate- and nutrition-related challenges will help reduce overall gender inequities, improve livelihoods and access to water and sanitation for women, and boost social protection and health services for women.”</a:t>
            </a:r>
          </a:p>
          <a:p>
            <a:pPr algn="l">
              <a:lnSpc>
                <a:spcPct val="100000"/>
              </a:lnSpc>
              <a:spcBef>
                <a:spcPts val="0"/>
              </a:spcBef>
              <a:spcAft>
                <a:spcPts val="0"/>
              </a:spcAft>
            </a:pPr>
            <a:endParaRPr lang="en-US" sz="1000" b="0" i="0" u="none" strike="noStrike" baseline="0">
              <a:latin typeface="+mn-lt"/>
              <a:ea typeface="Times New Roman" panose="02020603050405020304" pitchFamily="18" charset="0"/>
            </a:endParaRPr>
          </a:p>
          <a:p>
            <a:pPr algn="l">
              <a:lnSpc>
                <a:spcPct val="100000"/>
              </a:lnSpc>
              <a:spcBef>
                <a:spcPts val="0"/>
              </a:spcBef>
              <a:spcAft>
                <a:spcPts val="0"/>
              </a:spcAft>
            </a:pPr>
            <a:r>
              <a:rPr lang="en-US" sz="1000" b="0" i="0" u="none" strike="noStrike" baseline="0">
                <a:latin typeface="+mn-lt"/>
                <a:ea typeface="Times New Roman" panose="02020603050405020304" pitchFamily="18" charset="0"/>
              </a:rPr>
              <a:t>At the same time, the evidence base for the pathways to work with other systems to address nutrition risks in the context of the climate crisis </a:t>
            </a:r>
            <a:r>
              <a:rPr lang="en-US" sz="1000">
                <a:latin typeface="+mn-lt"/>
                <a:ea typeface="Times New Roman" panose="02020603050405020304" pitchFamily="18" charset="0"/>
              </a:rPr>
              <a:t>varies.</a:t>
            </a:r>
            <a:endParaRPr lang="en-GB" sz="1000" b="0">
              <a:latin typeface="+mn-lt"/>
              <a:ea typeface="Times New Roman" panose="02020603050405020304" pitchFamily="18" charset="0"/>
            </a:endParaRP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endParaRPr lang="en-GB" sz="1000" b="0">
              <a:latin typeface="+mn-lt"/>
              <a:ea typeface="Times New Roman" panose="02020603050405020304" pitchFamily="18" charset="0"/>
            </a:endParaRPr>
          </a:p>
          <a:p>
            <a:pPr>
              <a:lnSpc>
                <a:spcPct val="100000"/>
              </a:lnSpc>
              <a:spcBef>
                <a:spcPts val="0"/>
              </a:spcBef>
              <a:spcAft>
                <a:spcPts val="0"/>
              </a:spcAft>
            </a:pPr>
            <a:endParaRPr lang="en-US" sz="1000">
              <a:latin typeface="+mn-lt"/>
            </a:endParaRPr>
          </a:p>
        </p:txBody>
      </p:sp>
    </p:spTree>
    <p:extLst>
      <p:ext uri="{BB962C8B-B14F-4D97-AF65-F5344CB8AC3E}">
        <p14:creationId xmlns:p14="http://schemas.microsoft.com/office/powerpoint/2010/main" val="1788057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US"/>
              <a:t>This is a moment of opportunity to amplify decades of collective experience addressing climate shocks and risks- predictable and unpredictable- through development of ways of preparing for and responding to emergencies through the humanitarian planning cycle. </a:t>
            </a:r>
          </a:p>
          <a:p>
            <a:endParaRPr lang="en-US"/>
          </a:p>
          <a:p>
            <a:r>
              <a:rPr lang="en-US"/>
              <a:t>This is also a moment of opportunity to amplify organizational and collective commitments for NIE and the climate crisis – including </a:t>
            </a:r>
            <a:r>
              <a:rPr lang="en-US" sz="1000"/>
              <a:t>policy briefs, technical guidance, research across GNC partner agencies and governments</a:t>
            </a:r>
            <a:endParaRPr lang="en-US"/>
          </a:p>
        </p:txBody>
      </p:sp>
    </p:spTree>
    <p:extLst>
      <p:ext uri="{BB962C8B-B14F-4D97-AF65-F5344CB8AC3E}">
        <p14:creationId xmlns:p14="http://schemas.microsoft.com/office/powerpoint/2010/main" val="2736137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The</a:t>
            </a:r>
            <a:r>
              <a:rPr lang="en-US" sz="1200" b="1">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cross-cutting GNC </a:t>
            </a:r>
            <a:r>
              <a:rPr lang="en-US" sz="1200" u="sng">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Climate Crisis (WG) </a:t>
            </a: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was established in 2022 to raise awareness on the relationship between nutrition programming and the climate crisis</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 to stimulate technical consultation, and to coordinate actions to address pressing gaps in guidance, partnerships, and action. The GNC Climate Crisis WG undertook a brief</a:t>
            </a:r>
            <a:r>
              <a:rPr lang="en-US" sz="12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survey</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 in October 2022 through </a:t>
            </a:r>
            <a:r>
              <a:rPr lang="en-US" sz="1200" err="1">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US" sz="1200">
                <a:solidFill>
                  <a:srgbClr val="303030"/>
                </a:solidFill>
                <a:effectLst/>
                <a:latin typeface="Calibri" panose="020F0502020204030204" pitchFamily="34" charset="0"/>
                <a:ea typeface="Times New Roman" panose="02020603050405020304" pitchFamily="18" charset="0"/>
                <a:cs typeface="Times New Roman" panose="02020603050405020304" pitchFamily="18" charset="0"/>
              </a:rPr>
              <a:t>-net and the GNC newsletter which confirmed the need for  technical support and a platform to voice concerns and to share experiences across country, regional and global levels on how nutrition programming could be  climate-adaptive and potentially contribute to climate change mitigation. </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FD8A4B64-A049-4AA2-8280-A5DC0ADF5F02}" type="slidenum">
              <a:rPr lang="en-US" smtClean="0"/>
              <a:t>73</a:t>
            </a:fld>
            <a:endParaRPr lang="en-US"/>
          </a:p>
        </p:txBody>
      </p:sp>
    </p:spTree>
    <p:extLst>
      <p:ext uri="{BB962C8B-B14F-4D97-AF65-F5344CB8AC3E}">
        <p14:creationId xmlns:p14="http://schemas.microsoft.com/office/powerpoint/2010/main" val="26986520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algn="l">
              <a:lnSpc>
                <a:spcPct val="100000"/>
              </a:lnSpc>
            </a:pPr>
            <a:r>
              <a:rPr lang="en-US" sz="900" b="0">
                <a:latin typeface="+mj-lt"/>
              </a:rPr>
              <a:t>I am working on a consultancy in the first half of the year to support the GNC to further articulate its approach in the context of the climate crisis.</a:t>
            </a:r>
          </a:p>
          <a:p>
            <a:pPr algn="l">
              <a:lnSpc>
                <a:spcPct val="100000"/>
              </a:lnSpc>
            </a:pPr>
            <a:r>
              <a:rPr lang="en-US" sz="900" b="0">
                <a:latin typeface="+mj-lt"/>
              </a:rPr>
              <a:t>This will be an iterative process that builds off of the work of the GNC Climate Crisis Working group. </a:t>
            </a:r>
          </a:p>
          <a:p>
            <a:pPr algn="l">
              <a:lnSpc>
                <a:spcPct val="100000"/>
              </a:lnSpc>
            </a:pPr>
            <a:r>
              <a:rPr lang="en-US" sz="900" b="0">
                <a:latin typeface="+mj-lt"/>
              </a:rPr>
              <a:t>It will include looking at how other clusters, GNC partners and countries are addressing the climate crisis.</a:t>
            </a:r>
          </a:p>
          <a:p>
            <a:pPr algn="l">
              <a:lnSpc>
                <a:spcPct val="100000"/>
              </a:lnSpc>
            </a:pPr>
            <a:r>
              <a:rPr lang="en-US" sz="900" b="0">
                <a:latin typeface="+mj-lt"/>
              </a:rPr>
              <a:t>The process includes desk review, key informant interviews, and some short surveys and will result in a position paper and communication materials. </a:t>
            </a:r>
          </a:p>
          <a:p>
            <a:pPr algn="l">
              <a:lnSpc>
                <a:spcPct val="100000"/>
              </a:lnSpc>
            </a:pPr>
            <a:r>
              <a:rPr lang="en-US" sz="900" b="0">
                <a:latin typeface="+mj-lt"/>
              </a:rPr>
              <a:t>We aim to discuss at the GNC annual meeting in March. </a:t>
            </a:r>
          </a:p>
          <a:p>
            <a:pPr algn="l">
              <a:lnSpc>
                <a:spcPct val="100000"/>
              </a:lnSpc>
            </a:pPr>
            <a:r>
              <a:rPr lang="en-US" sz="900" b="0">
                <a:latin typeface="+mj-lt"/>
              </a:rPr>
              <a:t>And we hope as a result of this work, to amplify the GNC’s conversation to date on NIE and climate crisis, have prioritized collective action, and support for improved positioning (partnerships, comparative advantage), legitimacy and resourcing </a:t>
            </a:r>
          </a:p>
          <a:p>
            <a:pPr algn="l">
              <a:lnSpc>
                <a:spcPct val="100000"/>
              </a:lnSpc>
            </a:pPr>
            <a:endParaRPr lang="en-US" sz="900" b="0">
              <a:latin typeface="+mj-lt"/>
            </a:endParaRPr>
          </a:p>
          <a:p>
            <a:pPr algn="l">
              <a:lnSpc>
                <a:spcPct val="100000"/>
              </a:lnSpc>
            </a:pPr>
            <a:r>
              <a:rPr lang="en-US" sz="900" b="1">
                <a:latin typeface="+mj-lt"/>
              </a:rPr>
              <a:t>And how can you engage?</a:t>
            </a:r>
            <a:endParaRPr lang="en-US" sz="900">
              <a:latin typeface="+mj-lt"/>
            </a:endParaRPr>
          </a:p>
          <a:p>
            <a:pPr marL="342900" indent="-342900" algn="l">
              <a:lnSpc>
                <a:spcPct val="100000"/>
              </a:lnSpc>
              <a:buFont typeface="Wingdings,Sans-Serif"/>
              <a:buChar char="ü"/>
            </a:pPr>
            <a:r>
              <a:rPr lang="en-US" sz="900">
                <a:latin typeface="+mj-lt"/>
              </a:rPr>
              <a:t>Share your experience and needs</a:t>
            </a:r>
          </a:p>
          <a:p>
            <a:pPr marL="342900" indent="-342900" algn="l">
              <a:lnSpc>
                <a:spcPct val="100000"/>
              </a:lnSpc>
              <a:buFont typeface="Wingdings,Sans-Serif"/>
              <a:buChar char="ü"/>
            </a:pPr>
            <a:endParaRPr lang="en-US" sz="900">
              <a:latin typeface="+mj-lt"/>
            </a:endParaRPr>
          </a:p>
          <a:p>
            <a:pPr marL="342900" indent="-342900" algn="l">
              <a:lnSpc>
                <a:spcPct val="100000"/>
              </a:lnSpc>
              <a:buFont typeface="Wingdings,Sans-Serif"/>
              <a:buChar char="ü"/>
            </a:pPr>
            <a:r>
              <a:rPr lang="en-US" sz="900">
                <a:latin typeface="+mj-lt"/>
              </a:rPr>
              <a:t>Participate in upcoming surveys</a:t>
            </a:r>
          </a:p>
          <a:p>
            <a:pPr marL="342900" indent="-342900" algn="l">
              <a:lnSpc>
                <a:spcPct val="100000"/>
              </a:lnSpc>
              <a:buFont typeface="Wingdings,Sans-Serif"/>
              <a:buChar char="ü"/>
            </a:pPr>
            <a:endParaRPr lang="en-US" sz="900">
              <a:latin typeface="+mj-lt"/>
            </a:endParaRPr>
          </a:p>
          <a:p>
            <a:pPr marL="342900" indent="-342900" algn="l">
              <a:lnSpc>
                <a:spcPct val="100000"/>
              </a:lnSpc>
              <a:buFont typeface="Wingdings,Sans-Serif"/>
              <a:buChar char="ü"/>
            </a:pPr>
            <a:r>
              <a:rPr lang="en-US" sz="900">
                <a:latin typeface="+mj-lt"/>
              </a:rPr>
              <a:t>Keep informed about the GNC Climate Crisis Working Group</a:t>
            </a:r>
          </a:p>
          <a:p>
            <a:pPr algn="l">
              <a:lnSpc>
                <a:spcPct val="100000"/>
              </a:lnSpc>
            </a:pPr>
            <a:endParaRPr lang="en-US" sz="900" b="0"/>
          </a:p>
        </p:txBody>
      </p:sp>
    </p:spTree>
    <p:extLst>
      <p:ext uri="{BB962C8B-B14F-4D97-AF65-F5344CB8AC3E}">
        <p14:creationId xmlns:p14="http://schemas.microsoft.com/office/powerpoint/2010/main" val="738737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39775"/>
            <a:ext cx="6569075" cy="3695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a:solidFill>
                <a:srgbClr val="000000"/>
              </a:solidFill>
              <a:latin typeface="Arial"/>
              <a:cs typeface="Arial"/>
            </a:endParaRPr>
          </a:p>
          <a:p>
            <a:pPr marL="285750" indent="-285750">
              <a:buFont typeface="Arial" panose="020B0604020202020204" pitchFamily="34" charset="0"/>
              <a:buChar char="•"/>
            </a:pPr>
            <a:endParaRPr lang="en-US" sz="1800" b="0" i="0" u="none" strike="noStrike" baseline="0">
              <a:solidFill>
                <a:srgbClr val="000000"/>
              </a:solidFill>
              <a:latin typeface="Calibri" panose="020F0502020204030204" pitchFamily="34" charset="0"/>
            </a:endParaRPr>
          </a:p>
          <a:p>
            <a:endParaRPr lang="en-US" sz="1800" b="0" i="0" u="none" strike="noStrike" baseline="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6274-6F29-43F3-890C-1C99AB2B1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17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a:t>
            </a:r>
            <a:r>
              <a:rPr lang="en-US" baseline="0"/>
              <a:t> current situation and forecast highlighting nutrition and other key sectors information.</a:t>
            </a:r>
          </a:p>
          <a:p>
            <a:r>
              <a:rPr lang="en-US" baseline="0"/>
              <a:t>Keep information in ONE slide only.</a:t>
            </a:r>
          </a:p>
          <a:p>
            <a:endParaRPr lang="en-NL"/>
          </a:p>
        </p:txBody>
      </p:sp>
      <p:sp>
        <p:nvSpPr>
          <p:cNvPr id="4" name="Slide Number Placeholder 3"/>
          <p:cNvSpPr>
            <a:spLocks noGrp="1"/>
          </p:cNvSpPr>
          <p:nvPr>
            <p:ph type="sldNum" sz="quarter" idx="5"/>
          </p:nvPr>
        </p:nvSpPr>
        <p:spPr/>
        <p:txBody>
          <a:bodyPr/>
          <a:lstStyle/>
          <a:p>
            <a:fld id="{75711677-E072-4943-BBFE-B57AD27CD112}" type="slidenum">
              <a:rPr lang="en-US" smtClean="0"/>
              <a:t>92</a:t>
            </a:fld>
            <a:endParaRPr lang="en-US"/>
          </a:p>
        </p:txBody>
      </p:sp>
    </p:spTree>
    <p:extLst>
      <p:ext uri="{BB962C8B-B14F-4D97-AF65-F5344CB8AC3E}">
        <p14:creationId xmlns:p14="http://schemas.microsoft.com/office/powerpoint/2010/main" val="640655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75711677-E072-4943-BBFE-B57AD27CD112}" type="slidenum">
              <a:rPr lang="en-US" smtClean="0"/>
              <a:t>97</a:t>
            </a:fld>
            <a:endParaRPr lang="en-US"/>
          </a:p>
        </p:txBody>
      </p:sp>
    </p:spTree>
    <p:extLst>
      <p:ext uri="{BB962C8B-B14F-4D97-AF65-F5344CB8AC3E}">
        <p14:creationId xmlns:p14="http://schemas.microsoft.com/office/powerpoint/2010/main" val="1379901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7A55F-4C5B-E248-9EC8-471E991E4A83}" type="slidenum">
              <a:rPr lang="en-US" smtClean="0"/>
              <a:t>9</a:t>
            </a:fld>
            <a:endParaRPr lang="en-US"/>
          </a:p>
        </p:txBody>
      </p:sp>
    </p:spTree>
    <p:extLst>
      <p:ext uri="{BB962C8B-B14F-4D97-AF65-F5344CB8AC3E}">
        <p14:creationId xmlns:p14="http://schemas.microsoft.com/office/powerpoint/2010/main" val="109546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39775"/>
            <a:ext cx="6569075"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EE0506-6D13-4CBE-8A6E-7BB1DA3985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076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39775"/>
            <a:ext cx="6569075" cy="3695700"/>
          </a:xfrm>
        </p:spPr>
      </p:sp>
      <p:sp>
        <p:nvSpPr>
          <p:cNvPr id="3" name="Notes Placeholder 2"/>
          <p:cNvSpPr>
            <a:spLocks noGrp="1"/>
          </p:cNvSpPr>
          <p:nvPr>
            <p:ph type="body" idx="1"/>
          </p:nvPr>
        </p:nvSpPr>
        <p:spPr/>
        <p:txBody>
          <a:bodyPr/>
          <a:lstStyle/>
          <a:p>
            <a:endParaRPr lang="en-US" sz="1200" b="0" i="0" u="none" strike="noStrike" baseline="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53163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4547" y="545233"/>
            <a:ext cx="5627729" cy="345351"/>
          </a:xfrm>
        </p:spPr>
        <p:txBody>
          <a:bodyPr lIns="0" tIns="0" rIns="0" bIns="0"/>
          <a:lstStyle>
            <a:lvl1pPr>
              <a:defRPr sz="2244" b="0" i="0">
                <a:solidFill>
                  <a:schemeClr val="bg1"/>
                </a:solidFill>
                <a:latin typeface="HALDEN SOLID"/>
                <a:cs typeface="HALDEN SOLID"/>
              </a:defRPr>
            </a:lvl1pPr>
          </a:lstStyle>
          <a:p>
            <a:endParaRPr/>
          </a:p>
        </p:txBody>
      </p:sp>
      <p:sp>
        <p:nvSpPr>
          <p:cNvPr id="3" name="Holder 3"/>
          <p:cNvSpPr>
            <a:spLocks noGrp="1"/>
          </p:cNvSpPr>
          <p:nvPr>
            <p:ph sz="half" idx="2"/>
          </p:nvPr>
        </p:nvSpPr>
        <p:spPr>
          <a:xfrm>
            <a:off x="353791" y="1596572"/>
            <a:ext cx="3617165" cy="181909"/>
          </a:xfrm>
          <a:prstGeom prst="rect">
            <a:avLst/>
          </a:prstGeom>
        </p:spPr>
        <p:txBody>
          <a:bodyPr wrap="square" lIns="0" tIns="0" rIns="0" bIns="0">
            <a:spAutoFit/>
          </a:bodyPr>
          <a:lstStyle>
            <a:lvl1pPr>
              <a:defRPr sz="1182" b="1" i="0">
                <a:solidFill>
                  <a:schemeClr val="bg1"/>
                </a:solidFill>
                <a:latin typeface="OpenSans-Extrabold"/>
                <a:cs typeface="OpenSans-Extrabold"/>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010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39279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B5FBAB-CF4E-4147-833B-27998B6367AE}"/>
              </a:ext>
            </a:extLst>
          </p:cNvPr>
          <p:cNvSpPr>
            <a:spLocks noGrp="1"/>
          </p:cNvSpPr>
          <p:nvPr>
            <p:ph type="pic" sz="quarter" idx="10" hasCustomPrompt="1"/>
          </p:nvPr>
        </p:nvSpPr>
        <p:spPr>
          <a:xfrm>
            <a:off x="5990053" y="-1"/>
            <a:ext cx="6201947" cy="4754563"/>
          </a:xfrm>
        </p:spPr>
        <p:txBody>
          <a:bodyPr/>
          <a:lstStyle>
            <a:lvl1pPr>
              <a:defRPr/>
            </a:lvl1pPr>
          </a:lstStyle>
          <a:p>
            <a:r>
              <a:rPr lang="en-GB"/>
              <a:t>Click the icon to add picture</a:t>
            </a:r>
          </a:p>
        </p:txBody>
      </p:sp>
    </p:spTree>
    <p:custDataLst>
      <p:tags r:id="rId1"/>
    </p:custDataLst>
    <p:extLst>
      <p:ext uri="{BB962C8B-B14F-4D97-AF65-F5344CB8AC3E}">
        <p14:creationId xmlns:p14="http://schemas.microsoft.com/office/powerpoint/2010/main" val="205231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170481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mailto:ahumphreys@actionagainsthunger.ca" TargetMode="External"/><Relationship Id="rId5" Type="http://schemas.openxmlformats.org/officeDocument/2006/relationships/hyperlink" Target="mailto:dmatheka@unicef.org" TargetMode="Externa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4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36.xml"/><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13.png"/><Relationship Id="rId12"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12.png"/><Relationship Id="rId11" Type="http://schemas.openxmlformats.org/officeDocument/2006/relationships/image" Target="../media/image88.png"/><Relationship Id="rId5" Type="http://schemas.openxmlformats.org/officeDocument/2006/relationships/image" Target="../media/image111.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99.png"/></Relationships>
</file>

<file path=ppt/slides/_rels/slide5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115.png"/><Relationship Id="rId16" Type="http://schemas.openxmlformats.org/officeDocument/2006/relationships/image" Target="../media/image129.emf"/><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19" Type="http://schemas.openxmlformats.org/officeDocument/2006/relationships/image" Target="../media/image88.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89.png"/><Relationship Id="rId4" Type="http://schemas.openxmlformats.org/officeDocument/2006/relationships/image" Target="../media/image136.png"/><Relationship Id="rId9"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42.emf"/></Relationships>
</file>

<file path=ppt/slides/_rels/slide6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43.png"/><Relationship Id="rId7"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145.png"/><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53.emf"/><Relationship Id="rId5" Type="http://schemas.openxmlformats.org/officeDocument/2006/relationships/image" Target="../media/image152.emf"/><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55.emf"/><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image" Target="../media/image32.png"/><Relationship Id="rId7" Type="http://schemas.openxmlformats.org/officeDocument/2006/relationships/image" Target="../media/image160.emf"/><Relationship Id="rId12" Type="http://schemas.openxmlformats.org/officeDocument/2006/relationships/image" Target="../media/image165.em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59.emf"/><Relationship Id="rId11" Type="http://schemas.openxmlformats.org/officeDocument/2006/relationships/image" Target="../media/image164.png"/><Relationship Id="rId5" Type="http://schemas.openxmlformats.org/officeDocument/2006/relationships/image" Target="../media/image158.jpe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67.jpe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hyperlink" Target="https://docs.google.com/spreadsheets/d/13_mfZHJCoYhKhv8muuSSroAxBYWrzGGd/edit?usp=sharing&amp;ouid=113743220534354025549&amp;rtpof=true&amp;sd=tru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7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174.jpeg"/></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175.png"/><Relationship Id="rId4" Type="http://schemas.openxmlformats.org/officeDocument/2006/relationships/image" Target="../media/image33.png"/></Relationships>
</file>

<file path=ppt/slides/_rels/slide9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png"/><Relationship Id="rId7" Type="http://schemas.openxmlformats.org/officeDocument/2006/relationships/diagramColors" Target="../diagrams/colors5.xml"/><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png"/><Relationship Id="rId7" Type="http://schemas.openxmlformats.org/officeDocument/2006/relationships/diagramColors" Target="../diagrams/colors6.xml"/><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3.png"/><Relationship Id="rId7" Type="http://schemas.openxmlformats.org/officeDocument/2006/relationships/diagramColors" Target="../diagrams/colors7.xml"/><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177.png"/><Relationship Id="rId4" Type="http://schemas.openxmlformats.org/officeDocument/2006/relationships/image" Target="../media/image176.png"/></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78.png"/><Relationship Id="rId5" Type="http://schemas.openxmlformats.org/officeDocument/2006/relationships/image" Target="../media/image42.jpeg"/><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21" name="Text Placeholder 2"/>
          <p:cNvSpPr txBox="1"/>
          <p:nvPr/>
        </p:nvSpPr>
        <p:spPr>
          <a:xfrm>
            <a:off x="4294765" y="5796952"/>
            <a:ext cx="4168311" cy="52592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gn="l" defTabSz="609492">
              <a:lnSpc>
                <a:spcPct val="80000"/>
              </a:lnSpc>
              <a:spcBef>
                <a:spcPts val="700"/>
              </a:spcBef>
              <a:defRPr sz="3000" b="0">
                <a:solidFill>
                  <a:srgbClr val="FFFFFF"/>
                </a:solidFill>
                <a:latin typeface="Arial"/>
                <a:ea typeface="Arial"/>
                <a:cs typeface="Arial"/>
                <a:sym typeface="Arial"/>
              </a:defRPr>
            </a:lvl1pPr>
          </a:lstStyle>
          <a:p>
            <a:pPr algn="ctr"/>
            <a:r>
              <a:rPr lang="fi-FI" sz="2000" dirty="0">
                <a:latin typeface="Calibri"/>
              </a:rPr>
              <a:t>Virtual</a:t>
            </a:r>
          </a:p>
          <a:p>
            <a:pPr algn="ctr"/>
            <a:r>
              <a:rPr lang="fi-FI" sz="2000" dirty="0">
                <a:latin typeface="Calibri"/>
              </a:rPr>
              <a:t>12 </a:t>
            </a:r>
            <a:r>
              <a:rPr lang="fi-FI" sz="2000" dirty="0" err="1">
                <a:latin typeface="Calibri"/>
              </a:rPr>
              <a:t>March</a:t>
            </a:r>
            <a:r>
              <a:rPr lang="fi-FI" sz="2000" dirty="0">
                <a:latin typeface="Calibri"/>
              </a:rPr>
              <a:t> 2024</a:t>
            </a:r>
            <a:r>
              <a:rPr lang="fi-FI" sz="2000" dirty="0">
                <a:ea typeface="Calibri"/>
              </a:rPr>
              <a:t> </a:t>
            </a:r>
            <a:r>
              <a:rPr lang="fi-FI" sz="2400" dirty="0">
                <a:latin typeface="Calibri"/>
                <a:ea typeface="Calibri"/>
                <a:cs typeface="Calibri"/>
              </a:rPr>
              <a:t> </a:t>
            </a:r>
            <a:endParaRPr sz="4800"/>
          </a:p>
        </p:txBody>
      </p:sp>
      <p:sp>
        <p:nvSpPr>
          <p:cNvPr id="122" name="TextBox 6"/>
          <p:cNvSpPr txBox="1"/>
          <p:nvPr/>
        </p:nvSpPr>
        <p:spPr>
          <a:xfrm>
            <a:off x="788949" y="835519"/>
            <a:ext cx="2156503" cy="276999"/>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l" defTabSz="609492">
              <a:defRPr sz="1800" b="0">
                <a:solidFill>
                  <a:srgbClr val="ACCF51"/>
                </a:solidFill>
                <a:latin typeface="Arial"/>
                <a:ea typeface="Arial"/>
                <a:cs typeface="Arial"/>
                <a:sym typeface="Arial"/>
              </a:defRPr>
            </a:lvl1pPr>
          </a:lstStyle>
          <a:p>
            <a:r>
              <a:rPr sz="1800"/>
              <a:t>nutritioncluster.net</a:t>
            </a:r>
          </a:p>
        </p:txBody>
      </p:sp>
      <p:sp>
        <p:nvSpPr>
          <p:cNvPr id="124" name="Text Placeholder 2"/>
          <p:cNvSpPr txBox="1"/>
          <p:nvPr/>
        </p:nvSpPr>
        <p:spPr>
          <a:xfrm>
            <a:off x="1866887" y="2996364"/>
            <a:ext cx="9023039" cy="94585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gn="l" defTabSz="609492">
              <a:lnSpc>
                <a:spcPct val="80000"/>
              </a:lnSpc>
              <a:spcBef>
                <a:spcPts val="700"/>
              </a:spcBef>
              <a:defRPr sz="5000" b="0">
                <a:solidFill>
                  <a:srgbClr val="FFFFFF"/>
                </a:solidFill>
                <a:latin typeface="Arial"/>
                <a:ea typeface="Arial"/>
                <a:cs typeface="Arial"/>
                <a:sym typeface="Arial"/>
              </a:defRPr>
            </a:lvl1pPr>
          </a:lstStyle>
          <a:p>
            <a:pPr algn="ctr"/>
            <a:r>
              <a:rPr lang="en-US" dirty="0">
                <a:solidFill>
                  <a:srgbClr val="455F51"/>
                </a:solidFill>
              </a:rPr>
              <a:t>Middle East and North Africa </a:t>
            </a:r>
            <a:r>
              <a:rPr lang="en-US" sz="5000" dirty="0">
                <a:solidFill>
                  <a:srgbClr val="455F51"/>
                </a:solidFill>
              </a:rPr>
              <a:t>Regional Nutrition Consultation Meeting</a:t>
            </a:r>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68AA8710-DC80-C694-8DDA-14DD5DAA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3" name="Straight Connector 2">
            <a:extLst>
              <a:ext uri="{FF2B5EF4-FFF2-40B4-BE49-F238E27FC236}">
                <a16:creationId xmlns:a16="http://schemas.microsoft.com/office/drawing/2014/main" id="{19289D05-0995-D0C5-702E-E6FF3CC45EF2}"/>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C268C904-2A4D-7ED0-E292-EA75CBF3AD8D}"/>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MENA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5" name="Picture 4" descr="A logo with text and blue text&#10;&#10;Description automatically generated">
            <a:extLst>
              <a:ext uri="{FF2B5EF4-FFF2-40B4-BE49-F238E27FC236}">
                <a16:creationId xmlns:a16="http://schemas.microsoft.com/office/drawing/2014/main" id="{23E5E545-CC7D-D31D-856F-B910B6D20C19}"/>
              </a:ext>
            </a:extLst>
          </p:cNvPr>
          <p:cNvPicPr>
            <a:picLocks noChangeAspect="1"/>
          </p:cNvPicPr>
          <p:nvPr/>
        </p:nvPicPr>
        <p:blipFill rotWithShape="1">
          <a:blip r:embed="rId3"/>
          <a:srcRect r="4265"/>
          <a:stretch/>
        </p:blipFill>
        <p:spPr>
          <a:xfrm>
            <a:off x="6749101" y="424697"/>
            <a:ext cx="1422505" cy="904875"/>
          </a:xfrm>
          <a:prstGeom prst="rect">
            <a:avLst/>
          </a:prstGeom>
        </p:spPr>
      </p:pic>
      <p:cxnSp>
        <p:nvCxnSpPr>
          <p:cNvPr id="6" name="Straight Connector 5">
            <a:extLst>
              <a:ext uri="{FF2B5EF4-FFF2-40B4-BE49-F238E27FC236}">
                <a16:creationId xmlns:a16="http://schemas.microsoft.com/office/drawing/2014/main" id="{821588DA-B543-7847-B383-082BCAF4567C}"/>
              </a:ext>
            </a:extLst>
          </p:cNvPr>
          <p:cNvCxnSpPr>
            <a:cxnSpLocks/>
          </p:cNvCxnSpPr>
          <p:nvPr/>
        </p:nvCxnSpPr>
        <p:spPr>
          <a:xfrm>
            <a:off x="842868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896264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3599B2-2C72-6D94-0EF9-FB63D641FBF2}"/>
              </a:ext>
            </a:extLst>
          </p:cNvPr>
          <p:cNvSpPr>
            <a:spLocks noGrp="1"/>
          </p:cNvSpPr>
          <p:nvPr>
            <p:ph type="title"/>
          </p:nvPr>
        </p:nvSpPr>
        <p:spPr>
          <a:xfrm>
            <a:off x="7760970" y="1164933"/>
            <a:ext cx="4625340" cy="4721518"/>
          </a:xfrm>
          <a:prstGeom prst="ellipse">
            <a:avLst/>
          </a:prstGeom>
          <a:solidFill>
            <a:schemeClr val="accent4">
              <a:lumMod val="40000"/>
              <a:lumOff val="60000"/>
            </a:schemeClr>
          </a:solidFill>
        </p:spPr>
        <p:txBody>
          <a:bodyPr vert="horz" lIns="91440" tIns="45720" rIns="91440" bIns="45720" rtlCol="0" anchor="ctr">
            <a:normAutofit/>
          </a:bodyPr>
          <a:lstStyle/>
          <a:p>
            <a:pPr algn="ctr" defTabSz="914400"/>
            <a:r>
              <a:rPr lang="en-US" sz="3600" kern="1200">
                <a:solidFill>
                  <a:schemeClr val="tx1"/>
                </a:solidFill>
                <a:latin typeface="+mj-lt"/>
                <a:ea typeface="+mj-ea"/>
                <a:cs typeface="+mj-cs"/>
              </a:rPr>
              <a:t>Global Areas of collaboration between UNICEF and WFP</a:t>
            </a:r>
          </a:p>
        </p:txBody>
      </p:sp>
      <p:graphicFrame>
        <p:nvGraphicFramePr>
          <p:cNvPr id="16" name="TextBox 4">
            <a:extLst>
              <a:ext uri="{FF2B5EF4-FFF2-40B4-BE49-F238E27FC236}">
                <a16:creationId xmlns:a16="http://schemas.microsoft.com/office/drawing/2014/main" id="{35DFE71F-7022-5BE7-511C-936A0BC69FB1}"/>
              </a:ext>
            </a:extLst>
          </p:cNvPr>
          <p:cNvGraphicFramePr/>
          <p:nvPr/>
        </p:nvGraphicFramePr>
        <p:xfrm>
          <a:off x="480060" y="525780"/>
          <a:ext cx="6988314" cy="559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38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BB411-1D26-D13E-B9B4-3CDD038B53D1}"/>
              </a:ext>
            </a:extLst>
          </p:cNvPr>
          <p:cNvSpPr txBox="1">
            <a:spLocks/>
          </p:cNvSpPr>
          <p:nvPr/>
        </p:nvSpPr>
        <p:spPr>
          <a:xfrm>
            <a:off x="143714" y="209083"/>
            <a:ext cx="4701183" cy="542875"/>
          </a:xfrm>
          <a:prstGeom prst="rect">
            <a:avLst/>
          </a:prstGeom>
        </p:spPr>
        <p:txBody>
          <a:bodyPr lIns="91440" tIns="45720" rIns="91440" bIns="45720" anchor="ctr"/>
          <a:lstStyle>
            <a:lvl1pPr algn="l" defTabSz="914126" rtl="0" eaLnBrk="1" latinLnBrk="0" hangingPunct="1">
              <a:lnSpc>
                <a:spcPct val="90000"/>
              </a:lnSpc>
              <a:spcBef>
                <a:spcPct val="0"/>
              </a:spcBef>
              <a:buNone/>
              <a:defRPr sz="2999" b="1" i="0" kern="1200">
                <a:solidFill>
                  <a:srgbClr val="0070BA"/>
                </a:solidFill>
                <a:latin typeface="Open Sans" charset="0"/>
                <a:ea typeface="Open Sans" charset="0"/>
                <a:cs typeface="Open Sans" charset="0"/>
              </a:defRPr>
            </a:lvl1pPr>
          </a:lstStyle>
          <a:p>
            <a:pPr>
              <a:defRPr/>
            </a:pPr>
            <a:r>
              <a:rPr lang="en-US" sz="2400">
                <a:solidFill>
                  <a:srgbClr val="FFC000"/>
                </a:solidFill>
                <a:latin typeface="Arial" panose="020B0604020202020204" pitchFamily="34" charset="0"/>
                <a:ea typeface="Open Sans ExtraBold"/>
                <a:cs typeface="Arial" panose="020B0604020202020204" pitchFamily="34" charset="0"/>
              </a:rPr>
              <a:t>2024 – 2026 Transition Plan</a:t>
            </a:r>
          </a:p>
        </p:txBody>
      </p:sp>
      <p:sp>
        <p:nvSpPr>
          <p:cNvPr id="9" name="TextBox 8">
            <a:extLst>
              <a:ext uri="{FF2B5EF4-FFF2-40B4-BE49-F238E27FC236}">
                <a16:creationId xmlns:a16="http://schemas.microsoft.com/office/drawing/2014/main" id="{69FFB874-A10A-E1EF-ED9B-535E1BD50E3C}"/>
              </a:ext>
            </a:extLst>
          </p:cNvPr>
          <p:cNvSpPr txBox="1"/>
          <p:nvPr/>
        </p:nvSpPr>
        <p:spPr>
          <a:xfrm>
            <a:off x="4188957" y="1954589"/>
            <a:ext cx="1939372" cy="369204"/>
          </a:xfrm>
          <a:prstGeom prst="rect">
            <a:avLst/>
          </a:prstGeom>
          <a:noFill/>
        </p:spPr>
        <p:txBody>
          <a:bodyPr wrap="square" rtlCol="0">
            <a:spAutoFit/>
          </a:bodyPr>
          <a:lstStyle/>
          <a:p>
            <a:pPr defTabSz="914126">
              <a:defRPr/>
            </a:pPr>
            <a:r>
              <a:rPr lang="en-GB" sz="1799">
                <a:solidFill>
                  <a:srgbClr val="FFFFFF"/>
                </a:solidFill>
                <a:latin typeface="Arial" panose="020B0604020202020204" pitchFamily="34" charset="0"/>
                <a:ea typeface="Open Sans" panose="020B0606030504020204" pitchFamily="34" charset="0"/>
                <a:cs typeface="Arial" panose="020B0604020202020204" pitchFamily="34" charset="0"/>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24084" y="1360792"/>
            <a:ext cx="1913958" cy="922945"/>
          </a:xfrm>
          <a:prstGeom prst="rect">
            <a:avLst/>
          </a:prstGeom>
          <a:noFill/>
        </p:spPr>
        <p:txBody>
          <a:bodyPr wrap="square" rtlCol="0">
            <a:spAutoFit/>
          </a:bodyPr>
          <a:lstStyle/>
          <a:p>
            <a:pPr algn="ctr" defTabSz="914126">
              <a:defRPr/>
            </a:pPr>
            <a:r>
              <a:rPr lang="en-US" b="1">
                <a:solidFill>
                  <a:srgbClr val="FFFFFF"/>
                </a:solidFill>
                <a:latin typeface="Arial" panose="020B0604020202020204" pitchFamily="34" charset="0"/>
                <a:cs typeface="Arial" panose="020B0604020202020204" pitchFamily="34" charset="0"/>
              </a:rPr>
              <a:t>Somalia, Afghanistan and Yemen</a:t>
            </a:r>
            <a:endParaRPr lang="en-GB" sz="1799" b="1">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graphicFrame>
        <p:nvGraphicFramePr>
          <p:cNvPr id="32" name="Table 32">
            <a:extLst>
              <a:ext uri="{FF2B5EF4-FFF2-40B4-BE49-F238E27FC236}">
                <a16:creationId xmlns:a16="http://schemas.microsoft.com/office/drawing/2014/main" id="{7DBFB701-94C1-367E-FC08-EA379A0C4387}"/>
              </a:ext>
            </a:extLst>
          </p:cNvPr>
          <p:cNvGraphicFramePr>
            <a:graphicFrameLocks noGrp="1"/>
          </p:cNvGraphicFramePr>
          <p:nvPr/>
        </p:nvGraphicFramePr>
        <p:xfrm>
          <a:off x="1839255" y="2794259"/>
          <a:ext cx="2526080" cy="1644540"/>
        </p:xfrm>
        <a:graphic>
          <a:graphicData uri="http://schemas.openxmlformats.org/drawingml/2006/table">
            <a:tbl>
              <a:tblPr firstRow="1" bandRow="1">
                <a:effectLst/>
                <a:tableStyleId>{46F890A9-2807-4EBB-B81D-B2AA78EC7F39}</a:tableStyleId>
              </a:tblPr>
              <a:tblGrid>
                <a:gridCol w="2526080">
                  <a:extLst>
                    <a:ext uri="{9D8B030D-6E8A-4147-A177-3AD203B41FA5}">
                      <a16:colId xmlns:a16="http://schemas.microsoft.com/office/drawing/2014/main" val="541863037"/>
                    </a:ext>
                  </a:extLst>
                </a:gridCol>
              </a:tblGrid>
              <a:tr h="455820">
                <a:tc>
                  <a:txBody>
                    <a:bodyPr/>
                    <a:lstStyle/>
                    <a:p>
                      <a:pPr algn="ctr"/>
                      <a:r>
                        <a:rPr lang="en-US" sz="1800" b="1" kern="1200">
                          <a:solidFill>
                            <a:srgbClr val="FFC000"/>
                          </a:solidFill>
                          <a:latin typeface="Arial"/>
                          <a:ea typeface="+mn-ea"/>
                          <a:cs typeface="Arial"/>
                        </a:rPr>
                        <a:t>2025</a:t>
                      </a:r>
                    </a:p>
                  </a:txBody>
                  <a:tcPr anchor="ctr">
                    <a:lnL w="12700" cap="flat" cmpd="sng" algn="ctr">
                      <a:solidFill>
                        <a:srgbClr val="000204"/>
                      </a:solidFill>
                      <a:prstDash val="solid"/>
                      <a:round/>
                      <a:headEnd type="none" w="med" len="med"/>
                      <a:tailEnd type="none" w="med" len="med"/>
                    </a:lnL>
                    <a:lnR w="12700" cap="flat" cmpd="sng" algn="ctr">
                      <a:solidFill>
                        <a:srgbClr val="000204"/>
                      </a:solidFill>
                      <a:prstDash val="solid"/>
                      <a:round/>
                      <a:headEnd type="none" w="med" len="med"/>
                      <a:tailEnd type="none" w="med" len="med"/>
                    </a:lnR>
                    <a:lnT w="12700" cap="flat" cmpd="sng" algn="ctr">
                      <a:solidFill>
                        <a:srgbClr val="000204"/>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97764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b="1">
                          <a:solidFill>
                            <a:schemeClr val="accent4">
                              <a:lumMod val="20000"/>
                              <a:lumOff val="80000"/>
                            </a:schemeClr>
                          </a:solidFill>
                          <a:latin typeface="Arial" panose="020B0604020202020204" pitchFamily="34" charset="0"/>
                          <a:cs typeface="Arial" panose="020B0604020202020204" pitchFamily="34" charset="0"/>
                        </a:rPr>
                        <a:t>Burkina Faso, Chad, DRC, Mali, Niger, Ethiopia, </a:t>
                      </a:r>
                      <a:r>
                        <a:rPr lang="en-US" b="1">
                          <a:solidFill>
                            <a:srgbClr val="00B050"/>
                          </a:solidFill>
                          <a:latin typeface="Arial" panose="020B0604020202020204" pitchFamily="34" charset="0"/>
                          <a:cs typeface="Arial" panose="020B0604020202020204" pitchFamily="34" charset="0"/>
                        </a:rPr>
                        <a:t>Sudan</a:t>
                      </a:r>
                      <a:r>
                        <a:rPr lang="en-US" b="1">
                          <a:solidFill>
                            <a:schemeClr val="accent4">
                              <a:lumMod val="20000"/>
                              <a:lumOff val="80000"/>
                            </a:schemeClr>
                          </a:solidFill>
                          <a:latin typeface="Arial" panose="020B0604020202020204" pitchFamily="34" charset="0"/>
                          <a:cs typeface="Arial" panose="020B0604020202020204" pitchFamily="34" charset="0"/>
                        </a:rPr>
                        <a:t>,</a:t>
                      </a:r>
                      <a:endParaRPr lang="en-GB" sz="1799" b="1">
                        <a:solidFill>
                          <a:schemeClr val="accent4">
                            <a:lumMod val="20000"/>
                            <a:lumOff val="80000"/>
                          </a:schemeClr>
                        </a:solidFill>
                        <a:latin typeface="Arial" panose="020B0604020202020204" pitchFamily="34" charset="0"/>
                        <a:cs typeface="Arial" panose="020B0604020202020204" pitchFamily="34" charset="0"/>
                      </a:endParaRPr>
                    </a:p>
                    <a:p>
                      <a:endParaRPr lang="en-US"/>
                    </a:p>
                  </a:txBody>
                  <a:tcP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graphicFrame>
        <p:nvGraphicFramePr>
          <p:cNvPr id="35" name="Table 32">
            <a:extLst>
              <a:ext uri="{FF2B5EF4-FFF2-40B4-BE49-F238E27FC236}">
                <a16:creationId xmlns:a16="http://schemas.microsoft.com/office/drawing/2014/main" id="{F591F94A-81E5-24EB-9EB1-800FC17773D7}"/>
              </a:ext>
            </a:extLst>
          </p:cNvPr>
          <p:cNvGraphicFramePr>
            <a:graphicFrameLocks noGrp="1"/>
          </p:cNvGraphicFramePr>
          <p:nvPr/>
        </p:nvGraphicFramePr>
        <p:xfrm>
          <a:off x="143714" y="4673742"/>
          <a:ext cx="2526080" cy="1644540"/>
        </p:xfrm>
        <a:graphic>
          <a:graphicData uri="http://schemas.openxmlformats.org/drawingml/2006/table">
            <a:tbl>
              <a:tblPr firstRow="1" bandRow="1">
                <a:tableStyleId>{46F890A9-2807-4EBB-B81D-B2AA78EC7F39}</a:tableStyleId>
              </a:tblPr>
              <a:tblGrid>
                <a:gridCol w="2526080">
                  <a:extLst>
                    <a:ext uri="{9D8B030D-6E8A-4147-A177-3AD203B41FA5}">
                      <a16:colId xmlns:a16="http://schemas.microsoft.com/office/drawing/2014/main" val="541863037"/>
                    </a:ext>
                  </a:extLst>
                </a:gridCol>
              </a:tblGrid>
              <a:tr h="455820">
                <a:tc>
                  <a:txBody>
                    <a:bodyPr/>
                    <a:lstStyle/>
                    <a:p>
                      <a:pPr algn="ctr"/>
                      <a:r>
                        <a:rPr lang="en-US" sz="1800" b="1" kern="1200">
                          <a:solidFill>
                            <a:srgbClr val="FFC000"/>
                          </a:solidFill>
                          <a:latin typeface="Arial"/>
                          <a:ea typeface="+mn-ea"/>
                          <a:cs typeface="Arial"/>
                        </a:rPr>
                        <a:t>2024</a:t>
                      </a:r>
                    </a:p>
                  </a:txBody>
                  <a:tcPr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97764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b="1">
                          <a:solidFill>
                            <a:schemeClr val="accent4">
                              <a:lumMod val="20000"/>
                              <a:lumOff val="80000"/>
                            </a:schemeClr>
                          </a:solidFill>
                          <a:latin typeface="Arial" panose="020B0604020202020204" pitchFamily="34" charset="0"/>
                          <a:cs typeface="Arial" panose="020B0604020202020204" pitchFamily="34" charset="0"/>
                        </a:rPr>
                        <a:t>Haiti, Kenya, Madagascar,  Nigeria, South Sudan</a:t>
                      </a:r>
                      <a:endParaRPr lang="en-GB" sz="1799" b="1">
                        <a:solidFill>
                          <a:schemeClr val="accent4">
                            <a:lumMod val="20000"/>
                            <a:lumOff val="80000"/>
                          </a:schemeClr>
                        </a:solidFill>
                        <a:latin typeface="Arial" panose="020B0604020202020204" pitchFamily="34" charset="0"/>
                        <a:cs typeface="Arial" panose="020B0604020202020204" pitchFamily="34" charset="0"/>
                      </a:endParaRPr>
                    </a:p>
                    <a:p>
                      <a:endParaRPr lang="en-US"/>
                    </a:p>
                  </a:txBody>
                  <a:tcPr>
                    <a:lnT w="12700" cap="flat" cmpd="sng" algn="ctr">
                      <a:solidFill>
                        <a:srgbClr val="4F4F4E"/>
                      </a:solidFill>
                      <a:prstDash val="solid"/>
                      <a:round/>
                      <a:headEnd type="none" w="med" len="med"/>
                      <a:tailEnd type="none" w="med" len="med"/>
                    </a:lnT>
                    <a:solidFill>
                      <a:srgbClr val="4F4F4E"/>
                    </a:solidFill>
                  </a:tcPr>
                </a:tc>
                <a:extLst>
                  <a:ext uri="{0D108BD9-81ED-4DB2-BD59-A6C34878D82A}">
                    <a16:rowId xmlns:a16="http://schemas.microsoft.com/office/drawing/2014/main" val="1748772895"/>
                  </a:ext>
                </a:extLst>
              </a:tr>
            </a:tbl>
          </a:graphicData>
        </a:graphic>
      </p:graphicFrame>
      <p:graphicFrame>
        <p:nvGraphicFramePr>
          <p:cNvPr id="37" name="Table 32">
            <a:extLst>
              <a:ext uri="{FF2B5EF4-FFF2-40B4-BE49-F238E27FC236}">
                <a16:creationId xmlns:a16="http://schemas.microsoft.com/office/drawing/2014/main" id="{17FDAC70-1E3B-BBD5-929E-9BDB6E6E5FAA}"/>
              </a:ext>
            </a:extLst>
          </p:cNvPr>
          <p:cNvGraphicFramePr>
            <a:graphicFrameLocks noGrp="1"/>
          </p:cNvGraphicFramePr>
          <p:nvPr/>
        </p:nvGraphicFramePr>
        <p:xfrm>
          <a:off x="3569920" y="1103102"/>
          <a:ext cx="2526080" cy="1433467"/>
        </p:xfrm>
        <a:graphic>
          <a:graphicData uri="http://schemas.openxmlformats.org/drawingml/2006/table">
            <a:tbl>
              <a:tblPr firstRow="1" bandRow="1">
                <a:tableStyleId>{46F890A9-2807-4EBB-B81D-B2AA78EC7F39}</a:tableStyleId>
              </a:tblPr>
              <a:tblGrid>
                <a:gridCol w="2526080">
                  <a:extLst>
                    <a:ext uri="{9D8B030D-6E8A-4147-A177-3AD203B41FA5}">
                      <a16:colId xmlns:a16="http://schemas.microsoft.com/office/drawing/2014/main" val="541863037"/>
                    </a:ext>
                  </a:extLst>
                </a:gridCol>
              </a:tblGrid>
              <a:tr h="455820">
                <a:tc>
                  <a:txBody>
                    <a:bodyPr/>
                    <a:lstStyle/>
                    <a:p>
                      <a:pPr algn="ctr"/>
                      <a:r>
                        <a:rPr lang="en-US" sz="1800" b="1" kern="1200">
                          <a:solidFill>
                            <a:srgbClr val="FFC000"/>
                          </a:solidFill>
                          <a:latin typeface="Arial"/>
                          <a:ea typeface="+mn-ea"/>
                          <a:cs typeface="Arial"/>
                        </a:rPr>
                        <a:t>2026</a:t>
                      </a:r>
                    </a:p>
                  </a:txBody>
                  <a:tcPr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noFill/>
                  </a:tcPr>
                </a:tc>
                <a:extLst>
                  <a:ext uri="{0D108BD9-81ED-4DB2-BD59-A6C34878D82A}">
                    <a16:rowId xmlns:a16="http://schemas.microsoft.com/office/drawing/2014/main" val="1616353940"/>
                  </a:ext>
                </a:extLst>
              </a:tr>
              <a:tr h="97764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b="1">
                          <a:solidFill>
                            <a:schemeClr val="accent4">
                              <a:lumMod val="20000"/>
                              <a:lumOff val="80000"/>
                            </a:schemeClr>
                          </a:solidFill>
                          <a:latin typeface="Arial" panose="020B0604020202020204" pitchFamily="34" charset="0"/>
                          <a:cs typeface="Arial" panose="020B0604020202020204" pitchFamily="34" charset="0"/>
                        </a:rPr>
                        <a:t>Afghanistan, Somalia, </a:t>
                      </a:r>
                      <a:r>
                        <a:rPr lang="en-US" b="1">
                          <a:solidFill>
                            <a:srgbClr val="00B050"/>
                          </a:solidFill>
                          <a:latin typeface="Arial" panose="020B0604020202020204" pitchFamily="34" charset="0"/>
                          <a:cs typeface="Arial" panose="020B0604020202020204" pitchFamily="34" charset="0"/>
                        </a:rPr>
                        <a:t>Yemen</a:t>
                      </a:r>
                      <a:endParaRPr lang="en-GB" sz="1799" b="1">
                        <a:solidFill>
                          <a:srgbClr val="00B050"/>
                        </a:solidFill>
                        <a:latin typeface="Arial" panose="020B0604020202020204" pitchFamily="34" charset="0"/>
                        <a:cs typeface="Arial" panose="020B0604020202020204" pitchFamily="34" charset="0"/>
                      </a:endParaRPr>
                    </a:p>
                    <a:p>
                      <a:endParaRPr lang="en-US"/>
                    </a:p>
                  </a:txBody>
                  <a:tcP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pic>
        <p:nvPicPr>
          <p:cNvPr id="2050" name="Picture 2">
            <a:extLst>
              <a:ext uri="{FF2B5EF4-FFF2-40B4-BE49-F238E27FC236}">
                <a16:creationId xmlns:a16="http://schemas.microsoft.com/office/drawing/2014/main" id="{0A211EB9-A3C2-205E-8C74-DCB259022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462" y="1311965"/>
            <a:ext cx="5861538" cy="42340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5486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CA7A-1740-2A51-5A5F-0E70D78D1348}"/>
              </a:ext>
            </a:extLst>
          </p:cNvPr>
          <p:cNvSpPr>
            <a:spLocks noGrp="1"/>
          </p:cNvSpPr>
          <p:nvPr>
            <p:ph type="title"/>
          </p:nvPr>
        </p:nvSpPr>
        <p:spPr>
          <a:xfrm>
            <a:off x="308113" y="404"/>
            <a:ext cx="10515600" cy="1133693"/>
          </a:xfrm>
        </p:spPr>
        <p:txBody>
          <a:bodyPr>
            <a:normAutofit/>
          </a:bodyPr>
          <a:lstStyle/>
          <a:p>
            <a:pPr defTabSz="914126">
              <a:defRPr/>
            </a:pPr>
            <a:r>
              <a:rPr lang="en-US" sz="2400" b="1">
                <a:solidFill>
                  <a:srgbClr val="FFC000"/>
                </a:solidFill>
                <a:latin typeface="Arial" panose="020B0604020202020204" pitchFamily="34" charset="0"/>
                <a:ea typeface="Open Sans ExtraBold"/>
                <a:cs typeface="Arial" panose="020B0604020202020204" pitchFamily="34" charset="0"/>
              </a:rPr>
              <a:t>Progress in the region</a:t>
            </a:r>
          </a:p>
        </p:txBody>
      </p:sp>
      <p:graphicFrame>
        <p:nvGraphicFramePr>
          <p:cNvPr id="5" name="Content Placeholder 2">
            <a:extLst>
              <a:ext uri="{FF2B5EF4-FFF2-40B4-BE49-F238E27FC236}">
                <a16:creationId xmlns:a16="http://schemas.microsoft.com/office/drawing/2014/main" id="{FC2ED6CC-79BB-8853-26EE-8EBE52CC843D}"/>
              </a:ext>
            </a:extLst>
          </p:cNvPr>
          <p:cNvGraphicFramePr>
            <a:graphicFrameLocks noGrp="1"/>
          </p:cNvGraphicFramePr>
          <p:nvPr>
            <p:ph idx="1"/>
            <p:extLst>
              <p:ext uri="{D42A27DB-BD31-4B8C-83A1-F6EECF244321}">
                <p14:modId xmlns:p14="http://schemas.microsoft.com/office/powerpoint/2010/main" val="1067850427"/>
              </p:ext>
            </p:extLst>
          </p:nvPr>
        </p:nvGraphicFramePr>
        <p:xfrm>
          <a:off x="838201" y="148106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589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1191B-F885-8392-1737-3622C2989280}"/>
              </a:ext>
            </a:extLst>
          </p:cNvPr>
          <p:cNvPicPr>
            <a:picLocks noChangeAspect="1"/>
          </p:cNvPicPr>
          <p:nvPr/>
        </p:nvPicPr>
        <p:blipFill rotWithShape="1">
          <a:blip r:embed="rId3"/>
          <a:srcRect b="10000"/>
          <a:stretch/>
        </p:blipFill>
        <p:spPr>
          <a:xfrm>
            <a:off x="20" y="1"/>
            <a:ext cx="12191980" cy="6857999"/>
          </a:xfrm>
          <a:prstGeom prst="rect">
            <a:avLst/>
          </a:prstGeom>
        </p:spPr>
      </p:pic>
      <p:sp>
        <p:nvSpPr>
          <p:cNvPr id="2" name="Title 1">
            <a:extLst>
              <a:ext uri="{FF2B5EF4-FFF2-40B4-BE49-F238E27FC236}">
                <a16:creationId xmlns:a16="http://schemas.microsoft.com/office/drawing/2014/main" id="{80B7875B-3FF1-EB40-3CFE-C02A8D8A91DF}"/>
              </a:ext>
            </a:extLst>
          </p:cNvPr>
          <p:cNvSpPr>
            <a:spLocks noGrp="1"/>
          </p:cNvSpPr>
          <p:nvPr>
            <p:ph type="title"/>
          </p:nvPr>
        </p:nvSpPr>
        <p:spPr>
          <a:xfrm>
            <a:off x="1524000" y="2551839"/>
            <a:ext cx="9144000" cy="1754326"/>
          </a:xfr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defTabSz="914400"/>
            <a:r>
              <a:rPr lang="en-US" sz="6000">
                <a:solidFill>
                  <a:srgbClr val="262626"/>
                </a:solidFill>
              </a:rPr>
              <a:t>Q&amp;A</a:t>
            </a:r>
          </a:p>
        </p:txBody>
      </p:sp>
    </p:spTree>
    <p:extLst>
      <p:ext uri="{BB962C8B-B14F-4D97-AF65-F5344CB8AC3E}">
        <p14:creationId xmlns:p14="http://schemas.microsoft.com/office/powerpoint/2010/main" val="193006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bstract background with islamic ornament. Golden lined tiled motif. Arabic  geometric seamless ornament pattern. Arabic geometric texture. Islamic  background. Vector illustration 17667631 Vector Art at Vecteezy">
            <a:extLst>
              <a:ext uri="{FF2B5EF4-FFF2-40B4-BE49-F238E27FC236}">
                <a16:creationId xmlns:a16="http://schemas.microsoft.com/office/drawing/2014/main" id="{AD48A522-7BA3-4310-AE3E-140F51788D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8" r="13686"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631540" y="1796359"/>
            <a:ext cx="3305355" cy="18999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a:lnSpc>
                <a:spcPct val="90000"/>
              </a:lnSpc>
              <a:spcBef>
                <a:spcPct val="0"/>
              </a:spcBef>
              <a:spcAft>
                <a:spcPts val="600"/>
              </a:spcAft>
              <a:defRPr sz="2400" b="0">
                <a:latin typeface="Arial"/>
                <a:ea typeface="Arial"/>
                <a:cs typeface="Arial"/>
                <a:sym typeface="Arial"/>
              </a:defRPr>
            </a:pPr>
            <a:r>
              <a:rPr lang="en-US" sz="4800" dirty="0" err="1">
                <a:solidFill>
                  <a:srgbClr val="455F51"/>
                </a:solidFill>
                <a:latin typeface="+mj-lt"/>
                <a:ea typeface="+mj-ea"/>
                <a:cs typeface="+mj-cs"/>
              </a:rPr>
              <a:t>Localisation</a:t>
            </a:r>
            <a:endParaRPr lang="en-US" sz="4800" dirty="0" err="1">
              <a:solidFill>
                <a:srgbClr val="455F51"/>
              </a:solidFill>
              <a:latin typeface="+mj-lt"/>
              <a:ea typeface="+mj-ea"/>
              <a:cs typeface="Calibri Light"/>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8368471" y="4469255"/>
            <a:ext cx="3822189" cy="374276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t">
            <a:normAutofit/>
          </a:bodyPr>
          <a:lstStyle/>
          <a:p>
            <a:pPr algn="ctr">
              <a:lnSpc>
                <a:spcPct val="90000"/>
              </a:lnSpc>
              <a:spcBef>
                <a:spcPct val="0"/>
              </a:spcBef>
              <a:spcAft>
                <a:spcPts val="600"/>
              </a:spcAft>
              <a:defRPr sz="2400" b="0">
                <a:latin typeface="Arial"/>
                <a:ea typeface="Arial"/>
                <a:cs typeface="Arial"/>
                <a:sym typeface="Arial"/>
              </a:defRPr>
            </a:pPr>
            <a:r>
              <a:rPr lang="en-US" sz="2000" b="0">
                <a:solidFill>
                  <a:srgbClr val="808080"/>
                </a:solidFill>
              </a:rPr>
              <a:t>Denis Kioko Matheka</a:t>
            </a:r>
            <a:endParaRPr lang="en-US">
              <a:solidFill>
                <a:srgbClr val="808080"/>
              </a:solidFill>
            </a:endParaRPr>
          </a:p>
          <a:p>
            <a:pPr algn="ctr">
              <a:lnSpc>
                <a:spcPct val="90000"/>
              </a:lnSpc>
              <a:spcBef>
                <a:spcPct val="0"/>
              </a:spcBef>
              <a:spcAft>
                <a:spcPts val="600"/>
              </a:spcAft>
              <a:defRPr sz="2400" b="0">
                <a:latin typeface="Arial"/>
                <a:ea typeface="Arial"/>
                <a:cs typeface="Arial"/>
                <a:sym typeface="Arial"/>
              </a:defRPr>
            </a:pPr>
            <a:r>
              <a:rPr lang="en-US" sz="2000" b="0">
                <a:solidFill>
                  <a:srgbClr val="808080"/>
                </a:solidFill>
              </a:rPr>
              <a:t>Martha </a:t>
            </a:r>
            <a:r>
              <a:rPr lang="en-US" sz="2000" b="0" err="1">
                <a:solidFill>
                  <a:srgbClr val="808080"/>
                </a:solidFill>
              </a:rPr>
              <a:t>Nakakanda</a:t>
            </a:r>
          </a:p>
          <a:p>
            <a:pPr algn="ctr">
              <a:lnSpc>
                <a:spcPct val="90000"/>
              </a:lnSpc>
              <a:spcBef>
                <a:spcPct val="0"/>
              </a:spcBef>
              <a:spcAft>
                <a:spcPts val="600"/>
              </a:spcAft>
              <a:defRPr sz="2400" b="0">
                <a:latin typeface="Arial"/>
                <a:ea typeface="Arial"/>
                <a:cs typeface="Arial"/>
                <a:sym typeface="Arial"/>
              </a:defRPr>
            </a:pPr>
            <a:r>
              <a:rPr lang="en-US" sz="2000" b="0">
                <a:solidFill>
                  <a:srgbClr val="808080"/>
                </a:solidFill>
              </a:rPr>
              <a:t>Alexa Humphreys</a:t>
            </a:r>
            <a:endParaRPr lang="en-US" sz="2000">
              <a:solidFill>
                <a:srgbClr val="808080"/>
              </a:solidFill>
            </a:endParaRPr>
          </a:p>
        </p:txBody>
      </p:sp>
    </p:spTree>
    <p:extLst>
      <p:ext uri="{BB962C8B-B14F-4D97-AF65-F5344CB8AC3E}">
        <p14:creationId xmlns:p14="http://schemas.microsoft.com/office/powerpoint/2010/main" val="26603617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5B2481-C553-98E1-0718-88CFB9EC454A}"/>
              </a:ext>
            </a:extLst>
          </p:cNvPr>
          <p:cNvSpPr/>
          <p:nvPr/>
        </p:nvSpPr>
        <p:spPr>
          <a:xfrm>
            <a:off x="645227" y="2481401"/>
            <a:ext cx="5340484" cy="3168000"/>
          </a:xfrm>
          <a:prstGeom prst="rect">
            <a:avLst/>
          </a:prstGeom>
          <a:solidFill>
            <a:schemeClr val="bg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FC91DEB9-DF16-CA76-FACF-303B5C4B9E8E}"/>
              </a:ext>
            </a:extLst>
          </p:cNvPr>
          <p:cNvSpPr/>
          <p:nvPr/>
        </p:nvSpPr>
        <p:spPr>
          <a:xfrm>
            <a:off x="6314180" y="1414747"/>
            <a:ext cx="5340484" cy="4248000"/>
          </a:xfrm>
          <a:prstGeom prst="rect">
            <a:avLst/>
          </a:prstGeom>
          <a:solidFill>
            <a:srgbClr val="9CCB38">
              <a:alpha val="69804"/>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2" name="TextBox 6">
            <a:extLst>
              <a:ext uri="{FF2B5EF4-FFF2-40B4-BE49-F238E27FC236}">
                <a16:creationId xmlns:a16="http://schemas.microsoft.com/office/drawing/2014/main" id="{9EFCB7DE-8514-F97C-5612-AED2C4DE8176}"/>
              </a:ext>
            </a:extLst>
          </p:cNvPr>
          <p:cNvSpPr txBox="1"/>
          <p:nvPr/>
        </p:nvSpPr>
        <p:spPr>
          <a:xfrm>
            <a:off x="453824" y="250257"/>
            <a:ext cx="7120647"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a:ea typeface="Open Sans"/>
                <a:cs typeface="Open Sans"/>
              </a:rPr>
              <a:t>What is </a:t>
            </a:r>
            <a:r>
              <a:rPr lang="en-GB" sz="4800" b="0" kern="1200">
                <a:solidFill>
                  <a:srgbClr val="455F51"/>
                </a:solidFill>
                <a:latin typeface="Open Sans"/>
                <a:ea typeface="Open Sans"/>
                <a:cs typeface="Open Sans"/>
              </a:rPr>
              <a:t>localisation</a:t>
            </a:r>
            <a:r>
              <a:rPr lang="en-US" sz="4800" b="0" kern="1200">
                <a:solidFill>
                  <a:srgbClr val="455F51"/>
                </a:solidFill>
                <a:latin typeface="Open Sans"/>
                <a:ea typeface="Open Sans"/>
                <a:cs typeface="Open Sans"/>
              </a:rPr>
              <a:t>?</a:t>
            </a:r>
          </a:p>
        </p:txBody>
      </p:sp>
      <p:sp>
        <p:nvSpPr>
          <p:cNvPr id="9" name="TextBox 8">
            <a:extLst>
              <a:ext uri="{FF2B5EF4-FFF2-40B4-BE49-F238E27FC236}">
                <a16:creationId xmlns:a16="http://schemas.microsoft.com/office/drawing/2014/main" id="{C82C2A68-0D0A-8623-FF54-BC38B8873968}"/>
              </a:ext>
            </a:extLst>
          </p:cNvPr>
          <p:cNvSpPr txBox="1"/>
          <p:nvPr/>
        </p:nvSpPr>
        <p:spPr>
          <a:xfrm>
            <a:off x="6573355" y="1596854"/>
            <a:ext cx="4683906" cy="38702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500" b="0">
                <a:solidFill>
                  <a:sysClr val="windowText" lastClr="000000"/>
                </a:solidFill>
                <a:latin typeface="Open Sans"/>
                <a:ea typeface="+mn-ea"/>
                <a:cs typeface="+mn-cs"/>
                <a:sym typeface="Helvetica Neue Medium"/>
              </a:rPr>
              <a:t>GNC Anti-racism &amp; Localisation Working Group: </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400" b="0">
              <a:solidFill>
                <a:sysClr val="windowText" lastClr="000000"/>
              </a:solidFill>
              <a:latin typeface="Open Sans"/>
              <a:ea typeface="+mn-ea"/>
              <a:cs typeface="+mn-cs"/>
            </a:endParaRPr>
          </a:p>
          <a:p>
            <a:r>
              <a:rPr lang="en-US" sz="1600" b="0">
                <a:solidFill>
                  <a:sysClr val="windowText" lastClr="000000"/>
                </a:solidFill>
                <a:latin typeface="Open Sans"/>
                <a:ea typeface="+mn-ea"/>
                <a:cs typeface="+mn-cs"/>
                <a:sym typeface="Helvetica Neue Medium"/>
              </a:rPr>
              <a:t>“</a:t>
            </a:r>
            <a:r>
              <a:rPr lang="en-US" sz="1600">
                <a:solidFill>
                  <a:sysClr val="windowText" lastClr="000000"/>
                </a:solidFill>
                <a:latin typeface="Open Sans"/>
                <a:ea typeface="+mn-ea"/>
                <a:cs typeface="+mn-cs"/>
                <a:sym typeface="Helvetica Neue Medium"/>
              </a:rPr>
              <a:t>Localisation is based on the recognition of an imbalance of power between international actors and the communities that they serve. Localisation is a restorative process involving recognition, respect, appreciation, and investment in local and national humanitarian capacities, leadership, and local and national resources. The aim is to replace this imbalance with locally-driven, locally-led, and locally-owned response to better and more sustainably meet the needs of affected populations</a:t>
            </a:r>
            <a:r>
              <a:rPr lang="en-US" sz="1600" b="0">
                <a:solidFill>
                  <a:sysClr val="windowText" lastClr="000000"/>
                </a:solidFill>
                <a:latin typeface="Open Sans"/>
                <a:ea typeface="+mn-ea"/>
                <a:cs typeface="+mn-cs"/>
                <a:sym typeface="Helvetica Neue Medium"/>
              </a:rPr>
              <a:t>" </a:t>
            </a: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4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US" sz="1400" b="0" i="1">
                <a:solidFill>
                  <a:sysClr val="windowText" lastClr="000000"/>
                </a:solidFill>
                <a:latin typeface="Open Sans"/>
                <a:ea typeface="+mn-ea"/>
                <a:cs typeface="+mn-cs"/>
                <a:sym typeface="Helvetica Neue Medium"/>
              </a:rPr>
              <a:t>- Inspired by The Grand Bargain, Arbie </a:t>
            </a:r>
            <a:r>
              <a:rPr lang="en-US" sz="1400" b="0" i="1" err="1">
                <a:solidFill>
                  <a:sysClr val="windowText" lastClr="000000"/>
                </a:solidFill>
                <a:latin typeface="Open Sans"/>
                <a:ea typeface="+mn-ea"/>
                <a:cs typeface="+mn-cs"/>
                <a:sym typeface="Helvetica Neue Medium"/>
              </a:rPr>
              <a:t>Baguios</a:t>
            </a:r>
            <a:r>
              <a:rPr lang="en-US" sz="1400" b="0" i="1">
                <a:solidFill>
                  <a:sysClr val="windowText" lastClr="000000"/>
                </a:solidFill>
                <a:latin typeface="Open Sans"/>
                <a:ea typeface="+mn-ea"/>
                <a:cs typeface="+mn-cs"/>
                <a:sym typeface="Helvetica Neue Medium"/>
              </a:rPr>
              <a:t>, and Oxfam</a:t>
            </a:r>
            <a:endParaRPr lang="en-US" sz="1400" b="0" i="1">
              <a:solidFill>
                <a:sysClr val="windowText" lastClr="000000"/>
              </a:solidFill>
              <a:latin typeface="Open Sans"/>
              <a:ea typeface="+mn-ea"/>
              <a:cs typeface="+mn-cs"/>
            </a:endParaRPr>
          </a:p>
        </p:txBody>
      </p:sp>
      <p:sp>
        <p:nvSpPr>
          <p:cNvPr id="13" name="TextBox 12">
            <a:extLst>
              <a:ext uri="{FF2B5EF4-FFF2-40B4-BE49-F238E27FC236}">
                <a16:creationId xmlns:a16="http://schemas.microsoft.com/office/drawing/2014/main" id="{3B3DF78B-8B4C-F5CF-E75A-E6B156532C51}"/>
              </a:ext>
            </a:extLst>
          </p:cNvPr>
          <p:cNvSpPr txBox="1"/>
          <p:nvPr/>
        </p:nvSpPr>
        <p:spPr>
          <a:xfrm>
            <a:off x="930912" y="2640762"/>
            <a:ext cx="4683906" cy="28546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a:p>
            <a:pPr marL="0" marR="0" indent="0" algn="l" defTabSz="412750" rtl="0" fontAlgn="auto" latinLnBrk="0" hangingPunct="0">
              <a:lnSpc>
                <a:spcPct val="100000"/>
              </a:lnSpc>
              <a:spcBef>
                <a:spcPts val="0"/>
              </a:spcBef>
              <a:spcAft>
                <a:spcPts val="0"/>
              </a:spcAft>
              <a:buClrTx/>
              <a:buSzTx/>
              <a:buFontTx/>
              <a:buNone/>
              <a:tabLst/>
            </a:pPr>
            <a:r>
              <a:rPr lang="en-US" sz="1500" b="0">
                <a:solidFill>
                  <a:sysClr val="windowText" lastClr="000000"/>
                </a:solidFill>
                <a:latin typeface="Open Sans"/>
                <a:ea typeface="+mn-ea"/>
                <a:cs typeface="+mn-cs"/>
                <a:sym typeface="Helvetica Neue Medium"/>
              </a:rPr>
              <a:t>The Grand Bargain frames </a:t>
            </a:r>
            <a:r>
              <a:rPr lang="en-US" sz="1500" b="0" err="1">
                <a:solidFill>
                  <a:sysClr val="windowText" lastClr="000000"/>
                </a:solidFill>
                <a:latin typeface="Open Sans"/>
                <a:ea typeface="+mn-ea"/>
                <a:cs typeface="+mn-cs"/>
                <a:sym typeface="Helvetica Neue Medium"/>
              </a:rPr>
              <a:t>localisation</a:t>
            </a:r>
            <a:r>
              <a:rPr lang="en-US" sz="1500" b="0">
                <a:solidFill>
                  <a:sysClr val="windowText" lastClr="000000"/>
                </a:solidFill>
                <a:latin typeface="Open Sans"/>
                <a:ea typeface="+mn-ea"/>
                <a:cs typeface="+mn-cs"/>
                <a:sym typeface="Helvetica Neue Medium"/>
              </a:rPr>
              <a:t> as being:</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US" sz="1600" b="0">
                <a:solidFill>
                  <a:sysClr val="windowText" lastClr="000000"/>
                </a:solidFill>
                <a:latin typeface="Open Sans"/>
                <a:ea typeface="+mn-ea"/>
                <a:cs typeface="+mn-cs"/>
                <a:sym typeface="Helvetica Neue Medium"/>
              </a:rPr>
              <a:t>“</a:t>
            </a:r>
            <a:r>
              <a:rPr lang="en-US" sz="1600">
                <a:solidFill>
                  <a:sysClr val="windowText" lastClr="000000"/>
                </a:solidFill>
                <a:latin typeface="Open Sans"/>
                <a:ea typeface="+mn-ea"/>
                <a:cs typeface="+mn-cs"/>
                <a:sym typeface="Helvetica Neue Medium"/>
              </a:rPr>
              <a:t>as local as possible, as international as necessary</a:t>
            </a:r>
            <a:r>
              <a:rPr lang="en-US" sz="1600" b="0">
                <a:solidFill>
                  <a:sysClr val="windowText" lastClr="000000"/>
                </a:solidFill>
                <a:latin typeface="Open Sans"/>
                <a:ea typeface="+mn-ea"/>
                <a:cs typeface="+mn-cs"/>
                <a:sym typeface="Helvetica Neue Medium"/>
              </a:rPr>
              <a:t>”</a:t>
            </a: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a:p>
            <a:r>
              <a:rPr lang="en-US" sz="1500" b="0">
                <a:solidFill>
                  <a:sysClr val="windowText" lastClr="000000"/>
                </a:solidFill>
                <a:latin typeface="Open Sans"/>
                <a:ea typeface="+mn-ea"/>
                <a:cs typeface="+mn-cs"/>
                <a:sym typeface="Helvetica Neue Medium"/>
              </a:rPr>
              <a:t>Signatories have pledged to increase cash programming, strengthen the humanitarian-development nexus, promote greater participation of affected persons in decision-making, and provide more support to national and local responders. </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p:txBody>
      </p:sp>
      <p:sp>
        <p:nvSpPr>
          <p:cNvPr id="15" name="TextBox 14">
            <a:extLst>
              <a:ext uri="{FF2B5EF4-FFF2-40B4-BE49-F238E27FC236}">
                <a16:creationId xmlns:a16="http://schemas.microsoft.com/office/drawing/2014/main" id="{7269C838-00AA-E4E4-DC98-FC9A75A1E039}"/>
              </a:ext>
            </a:extLst>
          </p:cNvPr>
          <p:cNvSpPr txBox="1"/>
          <p:nvPr/>
        </p:nvSpPr>
        <p:spPr>
          <a:xfrm>
            <a:off x="750037" y="1335379"/>
            <a:ext cx="5042217"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000" b="0">
                <a:latin typeface="Open Sans"/>
              </a:rPr>
              <a:t>There is no single definition and interpretations of the term “</a:t>
            </a:r>
            <a:r>
              <a:rPr lang="en-US" sz="2000" b="0" err="1">
                <a:latin typeface="Open Sans"/>
              </a:rPr>
              <a:t>localisation</a:t>
            </a:r>
            <a:r>
              <a:rPr lang="en-US" sz="2000" b="0">
                <a:latin typeface="Open Sans"/>
              </a:rPr>
              <a:t>” vary across stakeholders and contexts</a:t>
            </a:r>
            <a:endParaRPr lang="fr-FR" sz="2000" b="0">
              <a:latin typeface="Open Sans"/>
            </a:endParaRPr>
          </a:p>
        </p:txBody>
      </p:sp>
      <p:sp>
        <p:nvSpPr>
          <p:cNvPr id="7" name="TextBox 17">
            <a:extLst>
              <a:ext uri="{FF2B5EF4-FFF2-40B4-BE49-F238E27FC236}">
                <a16:creationId xmlns:a16="http://schemas.microsoft.com/office/drawing/2014/main" id="{F0A988E6-8F02-0FED-7259-A1457419B086}"/>
              </a:ext>
            </a:extLst>
          </p:cNvPr>
          <p:cNvSpPr txBox="1"/>
          <p:nvPr/>
        </p:nvSpPr>
        <p:spPr>
          <a:xfrm>
            <a:off x="688012" y="6326018"/>
            <a:ext cx="4177837" cy="3077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defTabSz="609492">
              <a:defRPr sz="1800">
                <a:latin typeface="Arial"/>
                <a:ea typeface="Arial"/>
                <a:cs typeface="Arial"/>
                <a:sym typeface="Arial"/>
              </a:defRPr>
            </a:pPr>
            <a:r>
              <a:rPr sz="1000" dirty="0">
                <a:solidFill>
                  <a:srgbClr val="808080"/>
                </a:solidFill>
              </a:rPr>
              <a:t>Session Title:</a:t>
            </a:r>
            <a:r>
              <a:rPr lang="en-US" sz="1000" dirty="0">
                <a:solidFill>
                  <a:srgbClr val="808080"/>
                </a:solidFill>
              </a:rPr>
              <a:t> </a:t>
            </a:r>
            <a:r>
              <a:rPr lang="en-US" sz="1000" dirty="0" err="1">
                <a:solidFill>
                  <a:srgbClr val="808080"/>
                </a:solidFill>
              </a:rPr>
              <a:t>Localisation</a:t>
            </a:r>
            <a:r>
              <a:rPr lang="en-US" sz="1000" dirty="0">
                <a:solidFill>
                  <a:srgbClr val="808080"/>
                </a:solidFill>
              </a:rPr>
              <a:t> </a:t>
            </a:r>
            <a:r>
              <a:rPr sz="1000" dirty="0">
                <a:solidFill>
                  <a:srgbClr val="808080"/>
                </a:solidFill>
              </a:rPr>
              <a:t> </a:t>
            </a:r>
            <a:br>
              <a:rPr sz="1000" dirty="0"/>
            </a:br>
            <a:r>
              <a:rPr sz="1000" dirty="0">
                <a:solidFill>
                  <a:srgbClr val="808080"/>
                </a:solidFill>
              </a:rPr>
              <a:t>Date:</a:t>
            </a:r>
            <a:r>
              <a:rPr lang="en-US" sz="1000" dirty="0">
                <a:solidFill>
                  <a:srgbClr val="808080"/>
                </a:solidFill>
              </a:rPr>
              <a:t> 12 March 2024</a:t>
            </a:r>
          </a:p>
        </p:txBody>
      </p:sp>
    </p:spTree>
    <p:extLst>
      <p:ext uri="{BB962C8B-B14F-4D97-AF65-F5344CB8AC3E}">
        <p14:creationId xmlns:p14="http://schemas.microsoft.com/office/powerpoint/2010/main" val="23299157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6">
            <a:extLst>
              <a:ext uri="{FF2B5EF4-FFF2-40B4-BE49-F238E27FC236}">
                <a16:creationId xmlns:a16="http://schemas.microsoft.com/office/drawing/2014/main" id="{399FA51C-5F56-02DA-FCD1-C83284D3464A}"/>
              </a:ext>
            </a:extLst>
          </p:cNvPr>
          <p:cNvSpPr txBox="1"/>
          <p:nvPr/>
        </p:nvSpPr>
        <p:spPr>
          <a:xfrm>
            <a:off x="453823" y="250257"/>
            <a:ext cx="11313266" cy="9365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3500" b="0" kern="1200">
                <a:solidFill>
                  <a:srgbClr val="455F51"/>
                </a:solidFill>
                <a:latin typeface="Open Sans"/>
                <a:ea typeface="Open Sans"/>
                <a:cs typeface="Open Sans"/>
              </a:rPr>
              <a:t>How the GNC connects Anti-racism and </a:t>
            </a:r>
            <a:r>
              <a:rPr lang="en-US" sz="3500" b="0" kern="1200" err="1">
                <a:solidFill>
                  <a:srgbClr val="455F51"/>
                </a:solidFill>
                <a:latin typeface="Open Sans"/>
                <a:ea typeface="Open Sans"/>
                <a:cs typeface="Open Sans"/>
              </a:rPr>
              <a:t>Localisation</a:t>
            </a:r>
          </a:p>
        </p:txBody>
      </p:sp>
      <p:pic>
        <p:nvPicPr>
          <p:cNvPr id="7" name="Picture 6" descr="A close-up of a diagram&#10;&#10;Description automatically generated">
            <a:extLst>
              <a:ext uri="{FF2B5EF4-FFF2-40B4-BE49-F238E27FC236}">
                <a16:creationId xmlns:a16="http://schemas.microsoft.com/office/drawing/2014/main" id="{74D37CB4-7970-D8ED-F0CC-53544820F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31" y="929424"/>
            <a:ext cx="10379339" cy="4999153"/>
          </a:xfrm>
          <a:prstGeom prst="rect">
            <a:avLst/>
          </a:prstGeom>
          <a:ln>
            <a:noFill/>
          </a:ln>
        </p:spPr>
      </p:pic>
      <p:sp>
        <p:nvSpPr>
          <p:cNvPr id="9" name="TextBox 17">
            <a:extLst>
              <a:ext uri="{FF2B5EF4-FFF2-40B4-BE49-F238E27FC236}">
                <a16:creationId xmlns:a16="http://schemas.microsoft.com/office/drawing/2014/main" id="{8F3CCFA3-A0DC-80E7-9A57-C48EF6EEDC5D}"/>
              </a:ext>
            </a:extLst>
          </p:cNvPr>
          <p:cNvSpPr txBox="1"/>
          <p:nvPr/>
        </p:nvSpPr>
        <p:spPr>
          <a:xfrm>
            <a:off x="688012" y="6326018"/>
            <a:ext cx="4177837" cy="3077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defTabSz="609492">
              <a:defRPr sz="1800">
                <a:latin typeface="Arial"/>
                <a:ea typeface="Arial"/>
                <a:cs typeface="Arial"/>
                <a:sym typeface="Arial"/>
              </a:defRPr>
            </a:pPr>
            <a:r>
              <a:rPr sz="1000" dirty="0">
                <a:solidFill>
                  <a:srgbClr val="808080"/>
                </a:solidFill>
              </a:rPr>
              <a:t>Session Title:</a:t>
            </a:r>
            <a:r>
              <a:rPr lang="en-US" sz="1000" dirty="0">
                <a:solidFill>
                  <a:srgbClr val="808080"/>
                </a:solidFill>
              </a:rPr>
              <a:t> </a:t>
            </a:r>
            <a:r>
              <a:rPr lang="en-US" sz="1000" dirty="0" err="1">
                <a:solidFill>
                  <a:srgbClr val="808080"/>
                </a:solidFill>
              </a:rPr>
              <a:t>Localisation</a:t>
            </a:r>
            <a:r>
              <a:rPr lang="en-US" sz="1000" dirty="0">
                <a:solidFill>
                  <a:srgbClr val="808080"/>
                </a:solidFill>
              </a:rPr>
              <a:t> </a:t>
            </a:r>
            <a:r>
              <a:rPr sz="1000" dirty="0">
                <a:solidFill>
                  <a:srgbClr val="808080"/>
                </a:solidFill>
              </a:rPr>
              <a:t> </a:t>
            </a:r>
            <a:br>
              <a:rPr sz="1000" dirty="0"/>
            </a:br>
            <a:r>
              <a:rPr sz="1000" dirty="0">
                <a:solidFill>
                  <a:srgbClr val="808080"/>
                </a:solidFill>
              </a:rPr>
              <a:t>Date:</a:t>
            </a:r>
            <a:r>
              <a:rPr lang="en-US" sz="1000" dirty="0">
                <a:solidFill>
                  <a:srgbClr val="808080"/>
                </a:solidFill>
              </a:rPr>
              <a:t> 12 March 2024</a:t>
            </a:r>
          </a:p>
        </p:txBody>
      </p:sp>
    </p:spTree>
    <p:extLst>
      <p:ext uri="{BB962C8B-B14F-4D97-AF65-F5344CB8AC3E}">
        <p14:creationId xmlns:p14="http://schemas.microsoft.com/office/powerpoint/2010/main" val="24945453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6">
            <a:extLst>
              <a:ext uri="{FF2B5EF4-FFF2-40B4-BE49-F238E27FC236}">
                <a16:creationId xmlns:a16="http://schemas.microsoft.com/office/drawing/2014/main" id="{399FA51C-5F56-02DA-FCD1-C83284D3464A}"/>
              </a:ext>
            </a:extLst>
          </p:cNvPr>
          <p:cNvSpPr txBox="1"/>
          <p:nvPr/>
        </p:nvSpPr>
        <p:spPr>
          <a:xfrm>
            <a:off x="453823" y="250257"/>
            <a:ext cx="9805480"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panose="020B0606030504020204" pitchFamily="34" charset="0"/>
                <a:ea typeface="Open Sans" panose="020B0606030504020204" pitchFamily="34" charset="0"/>
                <a:cs typeface="Open Sans" panose="020B0606030504020204" pitchFamily="34" charset="0"/>
              </a:rPr>
              <a:t>Who is a local or national actor?</a:t>
            </a:r>
          </a:p>
        </p:txBody>
      </p:sp>
      <p:pic>
        <p:nvPicPr>
          <p:cNvPr id="14" name="Picture 13">
            <a:extLst>
              <a:ext uri="{FF2B5EF4-FFF2-40B4-BE49-F238E27FC236}">
                <a16:creationId xmlns:a16="http://schemas.microsoft.com/office/drawing/2014/main" id="{656B9C9B-13A9-8CBF-1CDA-4DE5A6A9E546}"/>
              </a:ext>
            </a:extLst>
          </p:cNvPr>
          <p:cNvPicPr>
            <a:picLocks noChangeAspect="1"/>
          </p:cNvPicPr>
          <p:nvPr/>
        </p:nvPicPr>
        <p:blipFill>
          <a:blip r:embed="rId5"/>
          <a:stretch>
            <a:fillRect/>
          </a:stretch>
        </p:blipFill>
        <p:spPr>
          <a:xfrm>
            <a:off x="3268760" y="1499747"/>
            <a:ext cx="7789013" cy="3608203"/>
          </a:xfrm>
          <a:prstGeom prst="rect">
            <a:avLst/>
          </a:prstGeom>
        </p:spPr>
      </p:pic>
      <p:sp>
        <p:nvSpPr>
          <p:cNvPr id="19" name="TextBox 18">
            <a:extLst>
              <a:ext uri="{FF2B5EF4-FFF2-40B4-BE49-F238E27FC236}">
                <a16:creationId xmlns:a16="http://schemas.microsoft.com/office/drawing/2014/main" id="{C0F46448-A99C-3724-28AF-D9365484D5EC}"/>
              </a:ext>
            </a:extLst>
          </p:cNvPr>
          <p:cNvSpPr txBox="1"/>
          <p:nvPr/>
        </p:nvSpPr>
        <p:spPr>
          <a:xfrm>
            <a:off x="557244" y="1713099"/>
            <a:ext cx="2604745" cy="31700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2500" b="0"/>
              <a:t>These are generally the types of actors that are considered local or national, depending on the context</a:t>
            </a:r>
            <a:endParaRPr lang="fr-FR" sz="2500" b="0"/>
          </a:p>
        </p:txBody>
      </p:sp>
      <p:sp>
        <p:nvSpPr>
          <p:cNvPr id="7" name="TextBox 17">
            <a:extLst>
              <a:ext uri="{FF2B5EF4-FFF2-40B4-BE49-F238E27FC236}">
                <a16:creationId xmlns:a16="http://schemas.microsoft.com/office/drawing/2014/main" id="{ACA5E2B2-14C0-95F3-736C-01B3A1B3ACC9}"/>
              </a:ext>
            </a:extLst>
          </p:cNvPr>
          <p:cNvSpPr txBox="1"/>
          <p:nvPr/>
        </p:nvSpPr>
        <p:spPr>
          <a:xfrm>
            <a:off x="688012" y="6326018"/>
            <a:ext cx="4177837" cy="3077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defTabSz="609492">
              <a:defRPr sz="1800">
                <a:latin typeface="Arial"/>
                <a:ea typeface="Arial"/>
                <a:cs typeface="Arial"/>
                <a:sym typeface="Arial"/>
              </a:defRPr>
            </a:pPr>
            <a:r>
              <a:rPr sz="1000" dirty="0">
                <a:solidFill>
                  <a:srgbClr val="808080"/>
                </a:solidFill>
              </a:rPr>
              <a:t>Session Title:</a:t>
            </a:r>
            <a:r>
              <a:rPr lang="en-US" sz="1000" dirty="0">
                <a:solidFill>
                  <a:srgbClr val="808080"/>
                </a:solidFill>
              </a:rPr>
              <a:t> </a:t>
            </a:r>
            <a:r>
              <a:rPr lang="en-US" sz="1000" dirty="0" err="1">
                <a:solidFill>
                  <a:srgbClr val="808080"/>
                </a:solidFill>
              </a:rPr>
              <a:t>Localisation</a:t>
            </a:r>
            <a:r>
              <a:rPr lang="en-US" sz="1000" dirty="0">
                <a:solidFill>
                  <a:srgbClr val="808080"/>
                </a:solidFill>
              </a:rPr>
              <a:t> </a:t>
            </a:r>
            <a:r>
              <a:rPr sz="1000" dirty="0">
                <a:solidFill>
                  <a:srgbClr val="808080"/>
                </a:solidFill>
              </a:rPr>
              <a:t> </a:t>
            </a:r>
            <a:br>
              <a:rPr sz="1000" dirty="0"/>
            </a:br>
            <a:r>
              <a:rPr sz="1000" dirty="0">
                <a:solidFill>
                  <a:srgbClr val="808080"/>
                </a:solidFill>
              </a:rPr>
              <a:t>Date:</a:t>
            </a:r>
            <a:r>
              <a:rPr lang="en-US" sz="1000" dirty="0">
                <a:solidFill>
                  <a:srgbClr val="808080"/>
                </a:solidFill>
              </a:rPr>
              <a:t> 12 March 2024</a:t>
            </a:r>
          </a:p>
        </p:txBody>
      </p:sp>
    </p:spTree>
    <p:extLst>
      <p:ext uri="{BB962C8B-B14F-4D97-AF65-F5344CB8AC3E}">
        <p14:creationId xmlns:p14="http://schemas.microsoft.com/office/powerpoint/2010/main" val="30609708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6BCA9-5A0C-DF57-5540-BD054173E43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DFB6114-E5B8-75C6-D1ED-78FABF664DA3}"/>
              </a:ext>
            </a:extLst>
          </p:cNvPr>
          <p:cNvSpPr/>
          <p:nvPr/>
        </p:nvSpPr>
        <p:spPr>
          <a:xfrm>
            <a:off x="5464470" y="1734533"/>
            <a:ext cx="5288434" cy="3195687"/>
          </a:xfrm>
          <a:prstGeom prst="rect">
            <a:avLst/>
          </a:prstGeom>
          <a:solidFill>
            <a:srgbClr val="10AD9B">
              <a:alpha val="45882"/>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4A2BA01C-7247-878C-280B-48211748C0DF}"/>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1E7C5BC2-9AE3-C639-3574-67B60D803D0C}"/>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BCED0C8-C98F-0E93-1994-BEAD53FB62AD}"/>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9BE93022-D944-0D4F-B9E3-443BAEBAB40E}"/>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4A7B69EE-A533-B019-472E-E95A189B03CF}"/>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6">
            <a:extLst>
              <a:ext uri="{FF2B5EF4-FFF2-40B4-BE49-F238E27FC236}">
                <a16:creationId xmlns:a16="http://schemas.microsoft.com/office/drawing/2014/main" id="{956A8D9E-30AB-5873-1B3B-29C0AC62A7DF}"/>
              </a:ext>
            </a:extLst>
          </p:cNvPr>
          <p:cNvSpPr txBox="1"/>
          <p:nvPr/>
        </p:nvSpPr>
        <p:spPr>
          <a:xfrm>
            <a:off x="549690" y="243631"/>
            <a:ext cx="12179297" cy="92882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dirty="0">
                <a:solidFill>
                  <a:srgbClr val="455F51"/>
                </a:solidFill>
                <a:latin typeface="Open Sans" panose="020B0606030504020204" pitchFamily="34" charset="0"/>
                <a:ea typeface="Open Sans" panose="020B0606030504020204" pitchFamily="34" charset="0"/>
                <a:cs typeface="Open Sans" panose="020B0606030504020204" pitchFamily="34" charset="0"/>
              </a:rPr>
              <a:t>Word Cloud</a:t>
            </a:r>
          </a:p>
        </p:txBody>
      </p:sp>
      <p:sp>
        <p:nvSpPr>
          <p:cNvPr id="3" name="TextBox 2">
            <a:extLst>
              <a:ext uri="{FF2B5EF4-FFF2-40B4-BE49-F238E27FC236}">
                <a16:creationId xmlns:a16="http://schemas.microsoft.com/office/drawing/2014/main" id="{DEA6ACB1-F499-E6DC-EAB9-34971BCF3FF6}"/>
              </a:ext>
            </a:extLst>
          </p:cNvPr>
          <p:cNvSpPr txBox="1"/>
          <p:nvPr/>
        </p:nvSpPr>
        <p:spPr>
          <a:xfrm>
            <a:off x="5722244" y="2176305"/>
            <a:ext cx="4819616" cy="23083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defTabSz="914400">
              <a:lnSpc>
                <a:spcPct val="90000"/>
              </a:lnSpc>
              <a:spcBef>
                <a:spcPct val="0"/>
              </a:spcBef>
              <a:spcAft>
                <a:spcPts val="600"/>
              </a:spcAft>
              <a:defRPr sz="2400" b="0">
                <a:latin typeface="Arial"/>
                <a:ea typeface="Arial"/>
                <a:cs typeface="Arial"/>
                <a:sym typeface="Arial"/>
              </a:defRPr>
            </a:pPr>
            <a:r>
              <a:rPr lang="en-US" sz="4000" kern="1200">
                <a:solidFill>
                  <a:schemeClr val="tx1"/>
                </a:solidFill>
                <a:latin typeface="Open Sans"/>
                <a:ea typeface="Open Sans"/>
                <a:cs typeface="Open Sans"/>
              </a:rPr>
              <a:t>How are you promoting </a:t>
            </a:r>
            <a:r>
              <a:rPr lang="en-US" sz="4000" kern="1200" err="1">
                <a:solidFill>
                  <a:schemeClr val="tx1"/>
                </a:solidFill>
                <a:latin typeface="Open Sans"/>
                <a:ea typeface="Open Sans"/>
                <a:cs typeface="Open Sans"/>
              </a:rPr>
              <a:t>localisation</a:t>
            </a:r>
            <a:r>
              <a:rPr lang="en-US" sz="4000" kern="1200">
                <a:solidFill>
                  <a:schemeClr val="tx1"/>
                </a:solidFill>
                <a:latin typeface="Open Sans"/>
                <a:ea typeface="Open Sans"/>
                <a:cs typeface="Open Sans"/>
              </a:rPr>
              <a:t> in your context?</a:t>
            </a:r>
          </a:p>
        </p:txBody>
      </p:sp>
      <p:pic>
        <p:nvPicPr>
          <p:cNvPr id="7" name="Picture 6">
            <a:extLst>
              <a:ext uri="{FF2B5EF4-FFF2-40B4-BE49-F238E27FC236}">
                <a16:creationId xmlns:a16="http://schemas.microsoft.com/office/drawing/2014/main" id="{3D0EAF30-0434-88E2-0843-4759A43843FB}"/>
              </a:ext>
            </a:extLst>
          </p:cNvPr>
          <p:cNvPicPr>
            <a:picLocks noChangeAspect="1"/>
          </p:cNvPicPr>
          <p:nvPr/>
        </p:nvPicPr>
        <p:blipFill>
          <a:blip r:embed="rId5"/>
          <a:stretch>
            <a:fillRect/>
          </a:stretch>
        </p:blipFill>
        <p:spPr>
          <a:xfrm>
            <a:off x="1032020" y="1301463"/>
            <a:ext cx="3741967" cy="2832251"/>
          </a:xfrm>
          <a:prstGeom prst="rect">
            <a:avLst/>
          </a:prstGeom>
        </p:spPr>
      </p:pic>
      <p:sp>
        <p:nvSpPr>
          <p:cNvPr id="9" name="TextBox 8">
            <a:extLst>
              <a:ext uri="{FF2B5EF4-FFF2-40B4-BE49-F238E27FC236}">
                <a16:creationId xmlns:a16="http://schemas.microsoft.com/office/drawing/2014/main" id="{138386DB-3B7B-36F7-FEE0-E02E6F9159F1}"/>
              </a:ext>
            </a:extLst>
          </p:cNvPr>
          <p:cNvSpPr txBox="1"/>
          <p:nvPr/>
        </p:nvSpPr>
        <p:spPr>
          <a:xfrm>
            <a:off x="1650140" y="4256093"/>
            <a:ext cx="2505724" cy="1015663"/>
          </a:xfrm>
          <a:prstGeom prst="rect">
            <a:avLst/>
          </a:prstGeom>
          <a:solidFill>
            <a:schemeClr val="bg1"/>
          </a:solidFill>
        </p:spPr>
        <p:txBody>
          <a:bodyPr wrap="square" lIns="91440" tIns="45720" rIns="91440" bIns="45720" rtlCol="0" anchor="t">
            <a:spAutoFit/>
          </a:bodyPr>
          <a:lstStyle/>
          <a:p>
            <a:pPr algn="ctr"/>
            <a:r>
              <a:rPr lang="en-US" sz="1400" b="1"/>
              <a:t>CODE:</a:t>
            </a:r>
            <a:endParaRPr lang="en-US" sz="1400" b="1">
              <a:ea typeface="Calibri"/>
              <a:cs typeface="Calibri"/>
            </a:endParaRPr>
          </a:p>
          <a:p>
            <a:pPr algn="ctr"/>
            <a:endParaRPr lang="en-US" sz="1400" b="1">
              <a:ea typeface="Calibri"/>
              <a:cs typeface="Calibri"/>
            </a:endParaRPr>
          </a:p>
          <a:p>
            <a:r>
              <a:rPr lang="en-US" sz="3200">
                <a:solidFill>
                  <a:srgbClr val="2F8777"/>
                </a:solidFill>
                <a:ea typeface="Calibri"/>
                <a:cs typeface="Calibri"/>
              </a:rPr>
              <a:t>5941 2556</a:t>
            </a:r>
            <a:endParaRPr lang="en-US" sz="3200" b="1">
              <a:solidFill>
                <a:srgbClr val="2F8777"/>
              </a:solidFill>
              <a:ea typeface="Calibri"/>
              <a:cs typeface="Calibri"/>
            </a:endParaRPr>
          </a:p>
        </p:txBody>
      </p:sp>
      <p:sp>
        <p:nvSpPr>
          <p:cNvPr id="13" name="TextBox 17">
            <a:extLst>
              <a:ext uri="{FF2B5EF4-FFF2-40B4-BE49-F238E27FC236}">
                <a16:creationId xmlns:a16="http://schemas.microsoft.com/office/drawing/2014/main" id="{C106F893-EDF7-EA28-C697-EC6C87D60FDD}"/>
              </a:ext>
            </a:extLst>
          </p:cNvPr>
          <p:cNvSpPr txBox="1"/>
          <p:nvPr/>
        </p:nvSpPr>
        <p:spPr>
          <a:xfrm>
            <a:off x="688012" y="6326018"/>
            <a:ext cx="4177837" cy="3077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defTabSz="609492">
              <a:defRPr sz="1800">
                <a:latin typeface="Arial"/>
                <a:ea typeface="Arial"/>
                <a:cs typeface="Arial"/>
                <a:sym typeface="Arial"/>
              </a:defRPr>
            </a:pPr>
            <a:r>
              <a:rPr sz="1000" dirty="0">
                <a:solidFill>
                  <a:srgbClr val="808080"/>
                </a:solidFill>
              </a:rPr>
              <a:t>Session Title:</a:t>
            </a:r>
            <a:r>
              <a:rPr lang="en-US" sz="1000" dirty="0">
                <a:solidFill>
                  <a:srgbClr val="808080"/>
                </a:solidFill>
              </a:rPr>
              <a:t> </a:t>
            </a:r>
            <a:r>
              <a:rPr lang="en-US" sz="1000" dirty="0" err="1">
                <a:solidFill>
                  <a:srgbClr val="808080"/>
                </a:solidFill>
              </a:rPr>
              <a:t>Localisation</a:t>
            </a:r>
            <a:r>
              <a:rPr lang="en-US" sz="1000" dirty="0">
                <a:solidFill>
                  <a:srgbClr val="808080"/>
                </a:solidFill>
              </a:rPr>
              <a:t> </a:t>
            </a:r>
            <a:r>
              <a:rPr sz="1000" dirty="0">
                <a:solidFill>
                  <a:srgbClr val="808080"/>
                </a:solidFill>
              </a:rPr>
              <a:t> </a:t>
            </a:r>
            <a:br>
              <a:rPr sz="1000" dirty="0"/>
            </a:br>
            <a:r>
              <a:rPr sz="1000" dirty="0">
                <a:solidFill>
                  <a:srgbClr val="808080"/>
                </a:solidFill>
              </a:rPr>
              <a:t>Date:</a:t>
            </a:r>
            <a:r>
              <a:rPr lang="en-US" sz="1000" dirty="0">
                <a:solidFill>
                  <a:srgbClr val="808080"/>
                </a:solidFill>
              </a:rPr>
              <a:t> 12 March 2024</a:t>
            </a:r>
          </a:p>
        </p:txBody>
      </p:sp>
    </p:spTree>
    <p:extLst>
      <p:ext uri="{BB962C8B-B14F-4D97-AF65-F5344CB8AC3E}">
        <p14:creationId xmlns:p14="http://schemas.microsoft.com/office/powerpoint/2010/main" val="3205329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C808A99-29D1-0264-92F4-2D030C2CC1ED}"/>
              </a:ext>
            </a:extLst>
          </p:cNvPr>
          <p:cNvSpPr/>
          <p:nvPr/>
        </p:nvSpPr>
        <p:spPr>
          <a:xfrm>
            <a:off x="6365803" y="1561130"/>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3" name="TextBox 6">
            <a:extLst>
              <a:ext uri="{FF2B5EF4-FFF2-40B4-BE49-F238E27FC236}">
                <a16:creationId xmlns:a16="http://schemas.microsoft.com/office/drawing/2014/main" id="{4C20D24D-72EF-53B7-C086-FABB3503E60F}"/>
              </a:ext>
            </a:extLst>
          </p:cNvPr>
          <p:cNvSpPr txBox="1"/>
          <p:nvPr/>
        </p:nvSpPr>
        <p:spPr>
          <a:xfrm>
            <a:off x="453824" y="250257"/>
            <a:ext cx="11108985"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a:ea typeface="Open Sans"/>
                <a:cs typeface="Open Sans"/>
              </a:rPr>
              <a:t>Support and resources for </a:t>
            </a:r>
            <a:r>
              <a:rPr lang="en-US" sz="4800" b="0" kern="1200" err="1">
                <a:solidFill>
                  <a:srgbClr val="455F51"/>
                </a:solidFill>
                <a:latin typeface="Open Sans"/>
                <a:ea typeface="Open Sans"/>
                <a:cs typeface="Open Sans"/>
              </a:rPr>
              <a:t>localisation</a:t>
            </a:r>
            <a:endParaRPr lang="en-US" sz="4800" b="0" kern="1200" err="1">
              <a:solidFill>
                <a:srgbClr val="455F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549273A-5F6A-D34B-1ABE-4E302C37D2A7}"/>
              </a:ext>
            </a:extLst>
          </p:cNvPr>
          <p:cNvSpPr/>
          <p:nvPr/>
        </p:nvSpPr>
        <p:spPr>
          <a:xfrm>
            <a:off x="1146435" y="3885152"/>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TextBox 13">
            <a:extLst>
              <a:ext uri="{FF2B5EF4-FFF2-40B4-BE49-F238E27FC236}">
                <a16:creationId xmlns:a16="http://schemas.microsoft.com/office/drawing/2014/main" id="{FE838ECA-A81A-AA58-F00A-612BB9EBA364}"/>
              </a:ext>
            </a:extLst>
          </p:cNvPr>
          <p:cNvSpPr txBox="1"/>
          <p:nvPr/>
        </p:nvSpPr>
        <p:spPr>
          <a:xfrm>
            <a:off x="7259692" y="2040048"/>
            <a:ext cx="2472597"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Inter-Agency </a:t>
            </a:r>
            <a:r>
              <a:rPr lang="en-US" sz="1500">
                <a:solidFill>
                  <a:schemeClr val="tx1"/>
                </a:solidFill>
              </a:rPr>
              <a:t>Toolkit on </a:t>
            </a:r>
            <a:r>
              <a:rPr lang="en-US" sz="1500" err="1">
                <a:solidFill>
                  <a:schemeClr val="tx1"/>
                </a:solidFill>
              </a:rPr>
              <a:t>Localisation</a:t>
            </a:r>
            <a:r>
              <a:rPr lang="en-US" sz="1500" b="0">
                <a:solidFill>
                  <a:schemeClr val="tx1"/>
                </a:solidFill>
              </a:rPr>
              <a:t> in Humanitarian Coordination</a:t>
            </a:r>
            <a:endParaRPr lang="en-US" sz="1500">
              <a:solidFill>
                <a:schemeClr val="tx1"/>
              </a:solidFill>
            </a:endParaRPr>
          </a:p>
        </p:txBody>
      </p:sp>
      <p:sp>
        <p:nvSpPr>
          <p:cNvPr id="17" name="TextBox 16">
            <a:extLst>
              <a:ext uri="{FF2B5EF4-FFF2-40B4-BE49-F238E27FC236}">
                <a16:creationId xmlns:a16="http://schemas.microsoft.com/office/drawing/2014/main" id="{8A7AF1BF-2F0C-1252-FD93-DF9D3E14DBC4}"/>
              </a:ext>
            </a:extLst>
          </p:cNvPr>
          <p:cNvSpPr txBox="1"/>
          <p:nvPr/>
        </p:nvSpPr>
        <p:spPr>
          <a:xfrm>
            <a:off x="1906114" y="2159029"/>
            <a:ext cx="2686519" cy="500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Newly established </a:t>
            </a:r>
            <a:r>
              <a:rPr lang="en-US" sz="1500" err="1">
                <a:solidFill>
                  <a:schemeClr val="tx1"/>
                </a:solidFill>
              </a:rPr>
              <a:t>Localisation</a:t>
            </a:r>
            <a:r>
              <a:rPr lang="en-US" sz="1500">
                <a:solidFill>
                  <a:schemeClr val="tx1"/>
                </a:solidFill>
              </a:rPr>
              <a:t> Helpdesk</a:t>
            </a:r>
            <a:endParaRPr lang="en-US" sz="1500" b="0">
              <a:solidFill>
                <a:schemeClr val="tx1"/>
              </a:solidFill>
            </a:endParaRPr>
          </a:p>
        </p:txBody>
      </p:sp>
      <p:sp>
        <p:nvSpPr>
          <p:cNvPr id="18" name="Rectangle 17">
            <a:extLst>
              <a:ext uri="{FF2B5EF4-FFF2-40B4-BE49-F238E27FC236}">
                <a16:creationId xmlns:a16="http://schemas.microsoft.com/office/drawing/2014/main" id="{6614DF4C-45A8-BCD1-404E-49200C2CBCC4}"/>
              </a:ext>
            </a:extLst>
          </p:cNvPr>
          <p:cNvSpPr/>
          <p:nvPr/>
        </p:nvSpPr>
        <p:spPr>
          <a:xfrm>
            <a:off x="6364125" y="3885151"/>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a:extLst>
              <a:ext uri="{FF2B5EF4-FFF2-40B4-BE49-F238E27FC236}">
                <a16:creationId xmlns:a16="http://schemas.microsoft.com/office/drawing/2014/main" id="{D847DE6E-F5F3-3A8B-76F4-13CCFAC498FC}"/>
              </a:ext>
            </a:extLst>
          </p:cNvPr>
          <p:cNvSpPr txBox="1"/>
          <p:nvPr/>
        </p:nvSpPr>
        <p:spPr>
          <a:xfrm>
            <a:off x="1918938" y="4136800"/>
            <a:ext cx="2943225" cy="119263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The GNC is partnering with various actors to provide </a:t>
            </a:r>
            <a:r>
              <a:rPr lang="en-US" sz="1500">
                <a:solidFill>
                  <a:schemeClr val="tx1"/>
                </a:solidFill>
              </a:rPr>
              <a:t>on demand organizational capacity strengthening</a:t>
            </a:r>
            <a:r>
              <a:rPr lang="en-US" sz="1500" b="0">
                <a:solidFill>
                  <a:schemeClr val="tx1"/>
                </a:solidFill>
              </a:rPr>
              <a:t> opportunities for LNAs </a:t>
            </a:r>
            <a:r>
              <a:rPr lang="en-US" sz="1500" b="0" i="1">
                <a:solidFill>
                  <a:schemeClr val="tx1"/>
                </a:solidFill>
              </a:rPr>
              <a:t>(funding dependent)</a:t>
            </a:r>
            <a:endParaRPr lang="en-US" sz="1400" i="1">
              <a:solidFill>
                <a:schemeClr val="tx1"/>
              </a:solidFill>
            </a:endParaRPr>
          </a:p>
        </p:txBody>
      </p:sp>
      <p:sp>
        <p:nvSpPr>
          <p:cNvPr id="23" name="Rectangle 22">
            <a:extLst>
              <a:ext uri="{FF2B5EF4-FFF2-40B4-BE49-F238E27FC236}">
                <a16:creationId xmlns:a16="http://schemas.microsoft.com/office/drawing/2014/main" id="{998DA113-DDAC-DFC9-74E5-EBD6668C4231}"/>
              </a:ext>
            </a:extLst>
          </p:cNvPr>
          <p:cNvSpPr/>
          <p:nvPr/>
        </p:nvSpPr>
        <p:spPr>
          <a:xfrm>
            <a:off x="1144425" y="1561130"/>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TextBox 23">
            <a:extLst>
              <a:ext uri="{FF2B5EF4-FFF2-40B4-BE49-F238E27FC236}">
                <a16:creationId xmlns:a16="http://schemas.microsoft.com/office/drawing/2014/main" id="{71C9F557-C837-43D9-5831-E5B3443B9874}"/>
              </a:ext>
            </a:extLst>
          </p:cNvPr>
          <p:cNvSpPr txBox="1"/>
          <p:nvPr/>
        </p:nvSpPr>
        <p:spPr>
          <a:xfrm>
            <a:off x="7272741" y="4364005"/>
            <a:ext cx="268651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i="1">
                <a:solidFill>
                  <a:schemeClr val="tx1"/>
                </a:solidFill>
              </a:rPr>
              <a:t>Coming soon</a:t>
            </a:r>
            <a:r>
              <a:rPr lang="en-US" sz="1500" b="0">
                <a:solidFill>
                  <a:schemeClr val="tx1"/>
                </a:solidFill>
              </a:rPr>
              <a:t> </a:t>
            </a:r>
            <a:r>
              <a:rPr lang="en-US" sz="1500" err="1">
                <a:solidFill>
                  <a:schemeClr val="tx1"/>
                </a:solidFill>
              </a:rPr>
              <a:t>Localisation</a:t>
            </a:r>
            <a:r>
              <a:rPr lang="en-US" sz="1500">
                <a:solidFill>
                  <a:schemeClr val="tx1"/>
                </a:solidFill>
              </a:rPr>
              <a:t> </a:t>
            </a:r>
            <a:endParaRPr lang="en-US" sz="1400">
              <a:solidFill>
                <a:schemeClr val="tx1"/>
              </a:solidFill>
            </a:endParaRPr>
          </a:p>
          <a:p>
            <a:r>
              <a:rPr lang="en-US" sz="1500">
                <a:solidFill>
                  <a:schemeClr val="tx1"/>
                </a:solidFill>
              </a:rPr>
              <a:t>e-learning module</a:t>
            </a:r>
            <a:r>
              <a:rPr lang="en-US" sz="1500" b="0">
                <a:solidFill>
                  <a:schemeClr val="tx1"/>
                </a:solidFill>
              </a:rPr>
              <a:t> targeting cluster coordination groups</a:t>
            </a:r>
            <a:endParaRPr lang="en-US" sz="1400">
              <a:solidFill>
                <a:schemeClr val="tx1"/>
              </a:solidFill>
            </a:endParaRPr>
          </a:p>
        </p:txBody>
      </p:sp>
      <p:pic>
        <p:nvPicPr>
          <p:cNvPr id="5" name="Picture 4" descr="A green rectangle with white text&#10;&#10;Description automatically generated">
            <a:extLst>
              <a:ext uri="{FF2B5EF4-FFF2-40B4-BE49-F238E27FC236}">
                <a16:creationId xmlns:a16="http://schemas.microsoft.com/office/drawing/2014/main" id="{18D6380C-AAB7-0741-4063-960442DDCFA6}"/>
              </a:ext>
            </a:extLst>
          </p:cNvPr>
          <p:cNvPicPr>
            <a:picLocks noChangeAspect="1"/>
          </p:cNvPicPr>
          <p:nvPr/>
        </p:nvPicPr>
        <p:blipFill>
          <a:blip r:embed="rId4"/>
          <a:stretch>
            <a:fillRect/>
          </a:stretch>
        </p:blipFill>
        <p:spPr>
          <a:xfrm>
            <a:off x="4244861" y="2949462"/>
            <a:ext cx="1753052" cy="619125"/>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A128C9C0-8B71-362B-8A7C-D876C5DD642F}"/>
              </a:ext>
            </a:extLst>
          </p:cNvPr>
          <p:cNvPicPr>
            <a:picLocks noChangeAspect="1"/>
          </p:cNvPicPr>
          <p:nvPr/>
        </p:nvPicPr>
        <p:blipFill>
          <a:blip r:embed="rId4"/>
          <a:stretch>
            <a:fillRect/>
          </a:stretch>
        </p:blipFill>
        <p:spPr>
          <a:xfrm>
            <a:off x="4242357" y="5330448"/>
            <a:ext cx="1753052" cy="619125"/>
          </a:xfrm>
          <a:prstGeom prst="rect">
            <a:avLst/>
          </a:prstGeom>
        </p:spPr>
      </p:pic>
      <p:pic>
        <p:nvPicPr>
          <p:cNvPr id="13" name="Picture 12" descr="A collage of people&amp;#39;s faces&#10;&#10;Description automatically generated">
            <a:extLst>
              <a:ext uri="{FF2B5EF4-FFF2-40B4-BE49-F238E27FC236}">
                <a16:creationId xmlns:a16="http://schemas.microsoft.com/office/drawing/2014/main" id="{81C4B8C4-8B73-7ECD-0439-7E28F5AB8870}"/>
              </a:ext>
            </a:extLst>
          </p:cNvPr>
          <p:cNvPicPr>
            <a:picLocks noChangeAspect="1"/>
          </p:cNvPicPr>
          <p:nvPr/>
        </p:nvPicPr>
        <p:blipFill>
          <a:blip r:embed="rId5"/>
          <a:stretch>
            <a:fillRect/>
          </a:stretch>
        </p:blipFill>
        <p:spPr>
          <a:xfrm>
            <a:off x="9707145" y="1193210"/>
            <a:ext cx="1689019" cy="2364478"/>
          </a:xfrm>
          <a:prstGeom prst="rect">
            <a:avLst/>
          </a:prstGeom>
          <a:ln>
            <a:solidFill>
              <a:schemeClr val="tx1"/>
            </a:solidFill>
          </a:ln>
        </p:spPr>
      </p:pic>
      <p:pic>
        <p:nvPicPr>
          <p:cNvPr id="20" name="Picture 19" descr="A hand holding a megaphone&#10;&#10;Description automatically generated">
            <a:extLst>
              <a:ext uri="{FF2B5EF4-FFF2-40B4-BE49-F238E27FC236}">
                <a16:creationId xmlns:a16="http://schemas.microsoft.com/office/drawing/2014/main" id="{B928D113-7577-C022-1EA8-770C62B9ABFF}"/>
              </a:ext>
            </a:extLst>
          </p:cNvPr>
          <p:cNvPicPr>
            <a:picLocks noChangeAspect="1"/>
          </p:cNvPicPr>
          <p:nvPr/>
        </p:nvPicPr>
        <p:blipFill>
          <a:blip r:embed="rId6"/>
          <a:stretch>
            <a:fillRect/>
          </a:stretch>
        </p:blipFill>
        <p:spPr>
          <a:xfrm flipH="1">
            <a:off x="10076375" y="4772353"/>
            <a:ext cx="1081907" cy="1027559"/>
          </a:xfrm>
          <a:prstGeom prst="rect">
            <a:avLst/>
          </a:prstGeom>
        </p:spPr>
      </p:pic>
      <p:sp>
        <p:nvSpPr>
          <p:cNvPr id="9" name="TextBox 17">
            <a:extLst>
              <a:ext uri="{FF2B5EF4-FFF2-40B4-BE49-F238E27FC236}">
                <a16:creationId xmlns:a16="http://schemas.microsoft.com/office/drawing/2014/main" id="{102D2522-F054-39BC-80B5-DD067C4F0510}"/>
              </a:ext>
            </a:extLst>
          </p:cNvPr>
          <p:cNvSpPr txBox="1"/>
          <p:nvPr/>
        </p:nvSpPr>
        <p:spPr>
          <a:xfrm>
            <a:off x="688012" y="6326018"/>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sz="1000" dirty="0">
                <a:solidFill>
                  <a:srgbClr val="808080"/>
                </a:solidFill>
              </a:rPr>
              <a:t>Session Title:</a:t>
            </a:r>
            <a:r>
              <a:rPr lang="en-US" sz="1000" dirty="0">
                <a:solidFill>
                  <a:srgbClr val="808080"/>
                </a:solidFill>
              </a:rPr>
              <a:t> </a:t>
            </a:r>
            <a:r>
              <a:rPr lang="en-US" sz="1000" dirty="0" err="1">
                <a:solidFill>
                  <a:srgbClr val="808080"/>
                </a:solidFill>
              </a:rPr>
              <a:t>Localisation</a:t>
            </a:r>
            <a:r>
              <a:rPr lang="en-US" sz="1000" dirty="0">
                <a:solidFill>
                  <a:srgbClr val="808080"/>
                </a:solidFill>
              </a:rPr>
              <a:t> </a:t>
            </a:r>
            <a:r>
              <a:rPr sz="1000" dirty="0">
                <a:solidFill>
                  <a:srgbClr val="808080"/>
                </a:solidFill>
              </a:rPr>
              <a:t> </a:t>
            </a:r>
            <a:br>
              <a:rPr sz="1000" dirty="0"/>
            </a:br>
            <a:r>
              <a:rPr sz="1000" dirty="0">
                <a:solidFill>
                  <a:srgbClr val="808080"/>
                </a:solidFill>
              </a:rPr>
              <a:t>Date:</a:t>
            </a:r>
            <a:r>
              <a:rPr lang="en-US" sz="1000" dirty="0">
                <a:solidFill>
                  <a:srgbClr val="808080"/>
                </a:solidFill>
              </a:rPr>
              <a:t> 12 March 2024</a:t>
            </a:r>
          </a:p>
        </p:txBody>
      </p:sp>
    </p:spTree>
    <p:extLst>
      <p:ext uri="{BB962C8B-B14F-4D97-AF65-F5344CB8AC3E}">
        <p14:creationId xmlns:p14="http://schemas.microsoft.com/office/powerpoint/2010/main" val="40504997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B14695-050D-0DD3-61A8-E71916BA84BD}"/>
              </a:ext>
            </a:extLst>
          </p:cNvPr>
          <p:cNvSpPr/>
          <p:nvPr/>
        </p:nvSpPr>
        <p:spPr>
          <a:xfrm>
            <a:off x="-7760" y="3572"/>
            <a:ext cx="2745364" cy="6857911"/>
          </a:xfrm>
          <a:prstGeom prst="rect">
            <a:avLst/>
          </a:prstGeom>
          <a:solidFill>
            <a:srgbClr val="80808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7" name="TextBox 6">
            <a:extLst>
              <a:ext uri="{FF2B5EF4-FFF2-40B4-BE49-F238E27FC236}">
                <a16:creationId xmlns:a16="http://schemas.microsoft.com/office/drawing/2014/main" id="{4418A55E-BF38-99B5-8D15-E6F30CBFF1CB}"/>
              </a:ext>
            </a:extLst>
          </p:cNvPr>
          <p:cNvSpPr txBox="1"/>
          <p:nvPr/>
        </p:nvSpPr>
        <p:spPr>
          <a:xfrm>
            <a:off x="157365" y="375014"/>
            <a:ext cx="2593038" cy="2431435"/>
          </a:xfrm>
          <a:prstGeom prst="rect">
            <a:avLst/>
          </a:prstGeom>
          <a:noFill/>
        </p:spPr>
        <p:txBody>
          <a:bodyPr wrap="square" lIns="91440" tIns="45720" rIns="91440" bIns="45720" rtlCol="0" anchor="t">
            <a:spAutoFit/>
          </a:bodyPr>
          <a:lstStyle/>
          <a:p>
            <a:pPr algn="l"/>
            <a:r>
              <a:rPr lang="en-NL" sz="4400">
                <a:solidFill>
                  <a:srgbClr val="455F51"/>
                </a:solidFill>
                <a:latin typeface="Calibri"/>
              </a:rPr>
              <a:t>AGENDA</a:t>
            </a:r>
            <a:endParaRPr lang="en-US" sz="4400">
              <a:solidFill>
                <a:srgbClr val="455F51"/>
              </a:solidFill>
              <a:latin typeface="Calibri"/>
            </a:endParaRPr>
          </a:p>
          <a:p>
            <a:pPr algn="l"/>
            <a:endParaRPr lang="en-US" sz="5400">
              <a:solidFill>
                <a:srgbClr val="FFFFFF"/>
              </a:solidFill>
            </a:endParaRPr>
          </a:p>
          <a:p>
            <a:pPr algn="l"/>
            <a:endParaRPr lang="en-US" sz="5400">
              <a:solidFill>
                <a:srgbClr val="FFFFFF"/>
              </a:solidFill>
            </a:endParaRPr>
          </a:p>
        </p:txBody>
      </p:sp>
      <p:pic>
        <p:nvPicPr>
          <p:cNvPr id="3" name="Picture 2">
            <a:extLst>
              <a:ext uri="{FF2B5EF4-FFF2-40B4-BE49-F238E27FC236}">
                <a16:creationId xmlns:a16="http://schemas.microsoft.com/office/drawing/2014/main" id="{4A6AEF17-26A9-FF76-15E1-2BD1F9EF3019}"/>
              </a:ext>
            </a:extLst>
          </p:cNvPr>
          <p:cNvPicPr>
            <a:picLocks noChangeAspect="1"/>
          </p:cNvPicPr>
          <p:nvPr/>
        </p:nvPicPr>
        <p:blipFill>
          <a:blip r:embed="rId2"/>
          <a:stretch>
            <a:fillRect/>
          </a:stretch>
        </p:blipFill>
        <p:spPr>
          <a:xfrm>
            <a:off x="3177323" y="311426"/>
            <a:ext cx="8613684" cy="6440555"/>
          </a:xfrm>
          <a:prstGeom prst="rect">
            <a:avLst/>
          </a:prstGeom>
        </p:spPr>
      </p:pic>
    </p:spTree>
    <p:extLst>
      <p:ext uri="{BB962C8B-B14F-4D97-AF65-F5344CB8AC3E}">
        <p14:creationId xmlns:p14="http://schemas.microsoft.com/office/powerpoint/2010/main" val="293300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7"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411080" y="3429001"/>
            <a:ext cx="4200255" cy="153888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lang="en-US" sz="5000" dirty="0">
                <a:solidFill>
                  <a:srgbClr val="455F51"/>
                </a:solidFill>
              </a:rPr>
              <a:t>Merci</a:t>
            </a:r>
          </a:p>
          <a:p>
            <a:pPr algn="ctr"/>
            <a:r>
              <a:rPr lang="en-US" sz="5000" dirty="0">
                <a:solidFill>
                  <a:srgbClr val="455F51"/>
                </a:solidFill>
              </a:rPr>
              <a:t>Thank you</a:t>
            </a: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800" b="0" spc="-100">
                <a:solidFill>
                  <a:srgbClr val="808080"/>
                </a:solidFill>
                <a:latin typeface="Calibri"/>
                <a:cs typeface="Calibri"/>
              </a:rPr>
              <a:t>MENA </a:t>
            </a:r>
            <a:r>
              <a:rPr lang="en-NL" sz="1800" b="0" spc="-100">
                <a:solidFill>
                  <a:srgbClr val="808080"/>
                </a:solidFill>
                <a:latin typeface="Calibri"/>
                <a:cs typeface="Calibri"/>
              </a:rPr>
              <a:t>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10216020" y="2015552"/>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C191CD8F-6BA1-052F-999B-32C1E2B5A564}"/>
              </a:ext>
            </a:extLst>
          </p:cNvPr>
          <p:cNvSpPr txBox="1"/>
          <p:nvPr/>
        </p:nvSpPr>
        <p:spPr>
          <a:xfrm>
            <a:off x="5281232" y="2704012"/>
            <a:ext cx="5495120" cy="32978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1800" kern="1200" dirty="0">
                <a:solidFill>
                  <a:schemeClr val="tx1"/>
                </a:solidFill>
                <a:latin typeface="Open Sans"/>
                <a:ea typeface="+mj-ea"/>
                <a:cs typeface="Calibri"/>
              </a:rPr>
              <a:t>Denis Kioko Matheka </a:t>
            </a:r>
            <a:endParaRPr lang="en-US" sz="1800">
              <a:solidFill>
                <a:schemeClr val="tx1"/>
              </a:solidFill>
              <a:latin typeface="Open Sans"/>
            </a:endParaRPr>
          </a:p>
          <a:p>
            <a:pPr algn="l" defTabSz="914400">
              <a:lnSpc>
                <a:spcPct val="90000"/>
              </a:lnSpc>
              <a:spcBef>
                <a:spcPct val="0"/>
              </a:spcBef>
              <a:spcAft>
                <a:spcPts val="600"/>
              </a:spcAft>
              <a:defRPr sz="2400" b="0">
                <a:latin typeface="Arial"/>
                <a:ea typeface="Arial"/>
                <a:cs typeface="Arial"/>
                <a:sym typeface="Arial"/>
              </a:defRPr>
            </a:pPr>
            <a:r>
              <a:rPr lang="en-US" sz="1800" kern="1200" dirty="0">
                <a:solidFill>
                  <a:schemeClr val="tx1"/>
                </a:solidFill>
                <a:latin typeface="Open Sans"/>
                <a:ea typeface="+mj-ea"/>
                <a:cs typeface="Calibri"/>
                <a:hlinkClick r:id="rId5">
                  <a:extLst>
                    <a:ext uri="{A12FA001-AC4F-418D-AE19-62706E023703}">
                      <ahyp:hlinkClr xmlns:ahyp="http://schemas.microsoft.com/office/drawing/2018/hyperlinkcolor" val="tx"/>
                    </a:ext>
                  </a:extLst>
                </a:hlinkClick>
              </a:rPr>
              <a:t>dmatheka@unicef.org</a:t>
            </a:r>
            <a:r>
              <a:rPr lang="en-US" sz="1800" kern="1200" dirty="0">
                <a:solidFill>
                  <a:schemeClr val="tx1"/>
                </a:solidFill>
                <a:latin typeface="Open Sans"/>
                <a:ea typeface="+mj-ea"/>
                <a:cs typeface="Calibri"/>
              </a:rPr>
              <a:t> </a:t>
            </a:r>
          </a:p>
          <a:p>
            <a:pPr algn="l" defTabSz="914400">
              <a:lnSpc>
                <a:spcPct val="90000"/>
              </a:lnSpc>
              <a:spcBef>
                <a:spcPct val="0"/>
              </a:spcBef>
              <a:spcAft>
                <a:spcPts val="600"/>
              </a:spcAft>
              <a:defRPr sz="2400" b="0">
                <a:latin typeface="Arial"/>
                <a:ea typeface="Arial"/>
                <a:cs typeface="Arial"/>
                <a:sym typeface="Arial"/>
              </a:defRPr>
            </a:pPr>
            <a:endParaRPr lang="en-US" sz="1800" kern="1200" dirty="0">
              <a:solidFill>
                <a:schemeClr val="tx1"/>
              </a:solidFill>
              <a:latin typeface="Open Sans"/>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1800" kern="1200" dirty="0">
                <a:solidFill>
                  <a:schemeClr val="tx1"/>
                </a:solidFill>
                <a:latin typeface="Open Sans"/>
                <a:ea typeface="+mj-ea"/>
                <a:cs typeface="Calibri"/>
              </a:rPr>
              <a:t>Martha Nakakande</a:t>
            </a:r>
          </a:p>
          <a:p>
            <a:pPr algn="l" defTabSz="914400">
              <a:lnSpc>
                <a:spcPct val="90000"/>
              </a:lnSpc>
              <a:spcBef>
                <a:spcPct val="0"/>
              </a:spcBef>
              <a:spcAft>
                <a:spcPts val="600"/>
              </a:spcAft>
              <a:defRPr sz="2400" b="0">
                <a:latin typeface="Arial"/>
                <a:ea typeface="Arial"/>
                <a:cs typeface="Arial"/>
                <a:sym typeface="Arial"/>
              </a:defRPr>
            </a:pPr>
            <a:r>
              <a:rPr lang="en-US" sz="1800" u="sng" dirty="0">
                <a:solidFill>
                  <a:schemeClr val="tx1"/>
                </a:solidFill>
                <a:latin typeface="Open Sans"/>
              </a:rPr>
              <a:t>mnakakande@internationalmedicalcorps.org </a:t>
            </a:r>
          </a:p>
          <a:p>
            <a:pPr algn="l" defTabSz="914400">
              <a:lnSpc>
                <a:spcPct val="90000"/>
              </a:lnSpc>
              <a:spcBef>
                <a:spcPct val="0"/>
              </a:spcBef>
              <a:spcAft>
                <a:spcPts val="600"/>
              </a:spcAft>
              <a:defRPr sz="2400" b="0">
                <a:latin typeface="Arial"/>
                <a:ea typeface="Arial"/>
                <a:cs typeface="Arial"/>
                <a:sym typeface="Arial"/>
              </a:defRPr>
            </a:pPr>
            <a:endParaRPr lang="en-US" sz="1800" kern="1200" dirty="0">
              <a:solidFill>
                <a:schemeClr val="tx1"/>
              </a:solidFill>
              <a:latin typeface="Open Sans"/>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1800" kern="1200" dirty="0">
                <a:solidFill>
                  <a:schemeClr val="tx1"/>
                </a:solidFill>
                <a:latin typeface="Open Sans"/>
                <a:ea typeface="+mj-ea"/>
                <a:cs typeface="Calibri"/>
              </a:rPr>
              <a:t>Alexa Humphreys </a:t>
            </a:r>
            <a:endParaRPr lang="en-US" sz="1800">
              <a:solidFill>
                <a:schemeClr val="tx1"/>
              </a:solidFill>
              <a:latin typeface="Open Sans"/>
              <a:ea typeface="+mj-ea"/>
              <a:cs typeface="Arial"/>
            </a:endParaRPr>
          </a:p>
          <a:p>
            <a:pPr algn="l" defTabSz="914400">
              <a:lnSpc>
                <a:spcPct val="90000"/>
              </a:lnSpc>
              <a:spcBef>
                <a:spcPct val="0"/>
              </a:spcBef>
              <a:spcAft>
                <a:spcPts val="600"/>
              </a:spcAft>
              <a:defRPr sz="2400" b="0">
                <a:latin typeface="Arial"/>
                <a:ea typeface="Arial"/>
                <a:cs typeface="Arial"/>
                <a:sym typeface="Arial"/>
              </a:defRPr>
            </a:pPr>
            <a:r>
              <a:rPr lang="en-US" sz="1800" kern="1200" dirty="0">
                <a:solidFill>
                  <a:schemeClr val="tx1"/>
                </a:solidFill>
                <a:latin typeface="Open Sans"/>
                <a:ea typeface="+mj-ea"/>
                <a:cs typeface="Calibri"/>
                <a:hlinkClick r:id="rId6">
                  <a:extLst>
                    <a:ext uri="{A12FA001-AC4F-418D-AE19-62706E023703}">
                      <ahyp:hlinkClr xmlns:ahyp="http://schemas.microsoft.com/office/drawing/2018/hyperlinkcolor" val="tx"/>
                    </a:ext>
                  </a:extLst>
                </a:hlinkClick>
              </a:rPr>
              <a:t>ahumphreys@actionagainsthunger.ca</a:t>
            </a:r>
            <a:r>
              <a:rPr lang="en-US" sz="1800" kern="1200" dirty="0">
                <a:solidFill>
                  <a:schemeClr val="tx1"/>
                </a:solidFill>
                <a:latin typeface="Open Sans"/>
                <a:ea typeface="+mj-ea"/>
                <a:cs typeface="Calibri"/>
              </a:rPr>
              <a:t> </a:t>
            </a:r>
            <a:endParaRPr lang="en-US" sz="1800">
              <a:solidFill>
                <a:schemeClr val="tx1"/>
              </a:solidFill>
              <a:latin typeface="Open Sans"/>
            </a:endParaRPr>
          </a:p>
        </p:txBody>
      </p:sp>
      <p:sp>
        <p:nvSpPr>
          <p:cNvPr id="5" name="TextBox 6">
            <a:extLst>
              <a:ext uri="{FF2B5EF4-FFF2-40B4-BE49-F238E27FC236}">
                <a16:creationId xmlns:a16="http://schemas.microsoft.com/office/drawing/2014/main" id="{0D41A945-6C82-8455-7DFC-506EFA2FACCA}"/>
              </a:ext>
            </a:extLst>
          </p:cNvPr>
          <p:cNvSpPr txBox="1"/>
          <p:nvPr/>
        </p:nvSpPr>
        <p:spPr>
          <a:xfrm>
            <a:off x="915789" y="2700120"/>
            <a:ext cx="3087268" cy="76944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lang="ar-AE" sz="5000" dirty="0">
                <a:solidFill>
                  <a:srgbClr val="455F51"/>
                </a:solidFill>
              </a:rPr>
              <a:t>شكرًا</a:t>
            </a:r>
            <a:endParaRPr lang="en-US" sz="5000" dirty="0">
              <a:solidFill>
                <a:srgbClr val="455F51"/>
              </a:solidFill>
            </a:endParaRPr>
          </a:p>
        </p:txBody>
      </p:sp>
    </p:spTree>
    <p:extLst>
      <p:ext uri="{BB962C8B-B14F-4D97-AF65-F5344CB8AC3E}">
        <p14:creationId xmlns:p14="http://schemas.microsoft.com/office/powerpoint/2010/main" val="8254789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EADBA9A9-5261-1E66-B862-B569ED148683}"/>
              </a:ext>
            </a:extLst>
          </p:cNvPr>
          <p:cNvSpPr txBox="1"/>
          <p:nvPr/>
        </p:nvSpPr>
        <p:spPr>
          <a:xfrm>
            <a:off x="390171" y="2706624"/>
            <a:ext cx="6068718" cy="343124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p>
            <a:pPr algn="l" defTabSz="914400" hangingPunct="1">
              <a:lnSpc>
                <a:spcPct val="90000"/>
              </a:lnSpc>
              <a:spcBef>
                <a:spcPct val="0"/>
              </a:spcBef>
              <a:spcAft>
                <a:spcPts val="600"/>
              </a:spcAft>
              <a:defRPr sz="2400" b="0">
                <a:latin typeface="Arial"/>
                <a:ea typeface="Arial"/>
                <a:cs typeface="Arial"/>
                <a:sym typeface="Arial"/>
              </a:defRPr>
            </a:pPr>
            <a:r>
              <a:rPr lang="en-US" sz="3600" b="0" kern="1200" dirty="0">
                <a:solidFill>
                  <a:schemeClr val="tx1"/>
                </a:solidFill>
                <a:latin typeface="+mn-lt"/>
                <a:ea typeface="+mn-ea"/>
                <a:cs typeface="+mn-cs"/>
              </a:rPr>
              <a:t>Advancing a</a:t>
            </a:r>
          </a:p>
          <a:p>
            <a:pPr algn="l" defTabSz="914400" hangingPunct="1">
              <a:lnSpc>
                <a:spcPct val="90000"/>
              </a:lnSpc>
              <a:spcBef>
                <a:spcPct val="0"/>
              </a:spcBef>
              <a:spcAft>
                <a:spcPts val="600"/>
              </a:spcAft>
              <a:defRPr sz="2400" b="0">
                <a:latin typeface="Arial"/>
                <a:ea typeface="Arial"/>
                <a:cs typeface="Arial"/>
                <a:sym typeface="Arial"/>
              </a:defRPr>
            </a:pPr>
            <a:r>
              <a:rPr lang="en-US" sz="2600" b="0" kern="1200" dirty="0">
                <a:solidFill>
                  <a:schemeClr val="tx1"/>
                </a:solidFill>
                <a:latin typeface="+mn-lt"/>
                <a:ea typeface="+mn-ea"/>
                <a:cs typeface="+mn-cs"/>
              </a:rPr>
              <a:t>Humanitarian – Development - Peace </a:t>
            </a:r>
          </a:p>
          <a:p>
            <a:pPr algn="l" defTabSz="914400" hangingPunct="1">
              <a:lnSpc>
                <a:spcPct val="90000"/>
              </a:lnSpc>
              <a:spcBef>
                <a:spcPct val="0"/>
              </a:spcBef>
              <a:spcAft>
                <a:spcPts val="600"/>
              </a:spcAft>
              <a:defRPr sz="2400" b="0">
                <a:latin typeface="Arial"/>
                <a:ea typeface="Arial"/>
                <a:cs typeface="Arial"/>
                <a:sym typeface="Arial"/>
              </a:defRPr>
            </a:pPr>
            <a:r>
              <a:rPr lang="en-US" sz="3600" b="0" kern="1200" dirty="0">
                <a:solidFill>
                  <a:schemeClr val="tx1"/>
                </a:solidFill>
                <a:latin typeface="+mn-lt"/>
                <a:ea typeface="+mn-ea"/>
                <a:cs typeface="+mn-cs"/>
              </a:rPr>
              <a:t>Nexus approach to nutrition</a:t>
            </a:r>
          </a:p>
        </p:txBody>
      </p:sp>
      <p:pic>
        <p:nvPicPr>
          <p:cNvPr id="4" name="Picture 3" descr="A baby being held by a hand&#10;&#10;Description automatically generated">
            <a:extLst>
              <a:ext uri="{FF2B5EF4-FFF2-40B4-BE49-F238E27FC236}">
                <a16:creationId xmlns:a16="http://schemas.microsoft.com/office/drawing/2014/main" id="{72508242-9341-BC14-FB88-A08AF69400A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769460" y="430130"/>
            <a:ext cx="5102574" cy="4107571"/>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5" name="Picture 4" descr="A close-up of a logo&#10;&#10;Description automatically generated">
            <a:extLst>
              <a:ext uri="{FF2B5EF4-FFF2-40B4-BE49-F238E27FC236}">
                <a16:creationId xmlns:a16="http://schemas.microsoft.com/office/drawing/2014/main" id="{C8C0398D-97D2-17F3-23D8-4FA87353E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9461" y="4960138"/>
            <a:ext cx="5032369" cy="905824"/>
          </a:xfrm>
          <a:prstGeom prst="rect">
            <a:avLst/>
          </a:prstGeom>
        </p:spPr>
      </p:pic>
      <p:sp>
        <p:nvSpPr>
          <p:cNvPr id="7" name="TextBox 6">
            <a:extLst>
              <a:ext uri="{FF2B5EF4-FFF2-40B4-BE49-F238E27FC236}">
                <a16:creationId xmlns:a16="http://schemas.microsoft.com/office/drawing/2014/main" id="{46F15353-574B-9729-C113-68EDE3D0273D}"/>
              </a:ext>
            </a:extLst>
          </p:cNvPr>
          <p:cNvSpPr txBox="1"/>
          <p:nvPr/>
        </p:nvSpPr>
        <p:spPr>
          <a:xfrm>
            <a:off x="8820763" y="4960139"/>
            <a:ext cx="2462914"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endParaRPr lang="en-US" sz="2400"/>
          </a:p>
        </p:txBody>
      </p:sp>
    </p:spTree>
    <p:extLst>
      <p:ext uri="{BB962C8B-B14F-4D97-AF65-F5344CB8AC3E}">
        <p14:creationId xmlns:p14="http://schemas.microsoft.com/office/powerpoint/2010/main" val="220719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DB01-A14F-8810-C992-989544197A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65B751-D4C4-ED2E-9886-5B48984BFDAD}"/>
              </a:ext>
            </a:extLst>
          </p:cNvPr>
          <p:cNvSpPr/>
          <p:nvPr/>
        </p:nvSpPr>
        <p:spPr>
          <a:xfrm>
            <a:off x="6350" y="3573"/>
            <a:ext cx="12179300" cy="5697275"/>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Introduction </a:t>
            </a:r>
          </a:p>
          <a:p>
            <a:pPr algn="ctr"/>
            <a:endParaRPr lang="en-US" sz="3596"/>
          </a:p>
        </p:txBody>
      </p:sp>
      <p:pic>
        <p:nvPicPr>
          <p:cNvPr id="7" name="image2.png">
            <a:extLst>
              <a:ext uri="{FF2B5EF4-FFF2-40B4-BE49-F238E27FC236}">
                <a16:creationId xmlns:a16="http://schemas.microsoft.com/office/drawing/2014/main" id="{DFF0BF6B-87F9-3ACB-61D4-2C1AE8EA3147}"/>
              </a:ext>
            </a:extLst>
          </p:cNvPr>
          <p:cNvPicPr/>
          <p:nvPr/>
        </p:nvPicPr>
        <p:blipFill>
          <a:blip r:embed="rId3" cstate="print"/>
          <a:stretch>
            <a:fillRect/>
          </a:stretch>
        </p:blipFill>
        <p:spPr>
          <a:xfrm>
            <a:off x="130693" y="6167349"/>
            <a:ext cx="5725540" cy="234705"/>
          </a:xfrm>
          <a:prstGeom prst="rect">
            <a:avLst/>
          </a:prstGeom>
        </p:spPr>
      </p:pic>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5" name="Straight Connector 4">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8" name="Picture 7"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62760" y="6069530"/>
            <a:ext cx="1079649" cy="665642"/>
          </a:xfrm>
          <a:prstGeom prst="rect">
            <a:avLst/>
          </a:prstGeom>
        </p:spPr>
      </p:pic>
      <p:pic>
        <p:nvPicPr>
          <p:cNvPr id="9" name="Picture 8"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142226945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8432B-A35C-A399-BAB4-A77439A5F1A8}"/>
              </a:ext>
            </a:extLst>
          </p:cNvPr>
          <p:cNvSpPr txBox="1"/>
          <p:nvPr/>
        </p:nvSpPr>
        <p:spPr>
          <a:xfrm>
            <a:off x="1192893" y="2440855"/>
            <a:ext cx="9590314" cy="253146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lvl="0" indent="-342900" algn="l">
              <a:buFont typeface="Symbol" pitchFamily="2" charset="2"/>
              <a:buChar char=""/>
            </a:pPr>
            <a:r>
              <a:rPr lang="en-US" sz="2400" b="0" kern="100">
                <a:effectLst/>
                <a:latin typeface="Calibri" panose="020F0502020204030204" pitchFamily="34" charset="0"/>
                <a:ea typeface="Aptos" panose="020B0004020202020204" pitchFamily="34" charset="0"/>
                <a:cs typeface="Times New Roman" panose="02020603050405020304" pitchFamily="18" charset="0"/>
              </a:rPr>
              <a:t>Sharing country experiences </a:t>
            </a:r>
            <a:r>
              <a:rPr lang="en-GB" sz="2400" b="0" kern="100">
                <a:effectLst/>
                <a:latin typeface="Calibri" panose="020F0502020204030204" pitchFamily="34" charset="0"/>
                <a:ea typeface="Aptos" panose="020B0004020202020204" pitchFamily="34" charset="0"/>
                <a:cs typeface="Times New Roman" panose="02020603050405020304" pitchFamily="18" charset="0"/>
              </a:rPr>
              <a:t>in advancing a Nexus approach to nutrition</a:t>
            </a:r>
          </a:p>
          <a:p>
            <a:pPr lvl="0" algn="l"/>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a:effectLst/>
                <a:latin typeface="Calibri" panose="020F0502020204030204" pitchFamily="34" charset="0"/>
                <a:ea typeface="Aptos" panose="020B0004020202020204" pitchFamily="34" charset="0"/>
                <a:cs typeface="Times New Roman" panose="02020603050405020304" pitchFamily="18" charset="0"/>
              </a:rPr>
              <a:t>Identifying common constraints and exploring how they can be overcome</a:t>
            </a:r>
          </a:p>
          <a:p>
            <a:pPr lvl="0" algn="l"/>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US" sz="2400" b="0" kern="100">
                <a:effectLst/>
                <a:latin typeface="Calibri" panose="020F0502020204030204" pitchFamily="34" charset="0"/>
                <a:ea typeface="Aptos" panose="020B0004020202020204" pitchFamily="34" charset="0"/>
                <a:cs typeface="Times New Roman" panose="02020603050405020304" pitchFamily="18" charset="0"/>
              </a:rPr>
              <a:t>Discussing the role of the Nutrition Cluster at country, regional &amp; global levels</a:t>
            </a:r>
            <a:r>
              <a:rPr lang="en-GB" sz="2400" b="0" kern="100">
                <a:effectLst/>
                <a:latin typeface="Calibri" panose="020F0502020204030204" pitchFamily="34" charset="0"/>
                <a:ea typeface="Aptos" panose="020B0004020202020204" pitchFamily="34" charset="0"/>
                <a:cs typeface="Times New Roman" panose="02020603050405020304" pitchFamily="18" charset="0"/>
              </a:rPr>
              <a:t> </a:t>
            </a:r>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100">
                <a:effectLst/>
                <a:latin typeface="Calibri" panose="020F050202020403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F74671A-071B-B796-8867-A7CA3067B822}"/>
              </a:ext>
            </a:extLst>
          </p:cNvPr>
          <p:cNvSpPr txBox="1"/>
          <p:nvPr/>
        </p:nvSpPr>
        <p:spPr>
          <a:xfrm>
            <a:off x="1421494" y="1020936"/>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Session objectives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8196684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DB83D-C9AE-1CCE-FF26-3A3B67BB92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C88606-53DB-EC9E-8501-7BCA6EB010A4}"/>
              </a:ext>
            </a:extLst>
          </p:cNvPr>
          <p:cNvSpPr txBox="1"/>
          <p:nvPr/>
        </p:nvSpPr>
        <p:spPr>
          <a:xfrm>
            <a:off x="1192893" y="2071525"/>
            <a:ext cx="9590314" cy="32701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indent="-285750" algn="l">
              <a:buFont typeface="Arial" panose="020B0604020202020204" pitchFamily="34" charset="0"/>
              <a:buChar char="•"/>
            </a:pPr>
            <a:r>
              <a:rPr lang="en-GB" sz="3200" b="0" kern="100">
                <a:effectLst/>
                <a:latin typeface="Calibri" panose="020F0502020204030204" pitchFamily="34" charset="0"/>
                <a:ea typeface="Aptos" panose="020B0004020202020204" pitchFamily="34" charset="0"/>
                <a:cs typeface="Times New Roman" panose="02020603050405020304" pitchFamily="18" charset="0"/>
              </a:rPr>
              <a:t>Definitions (5 mins) </a:t>
            </a:r>
          </a:p>
          <a:p>
            <a:pPr algn="l"/>
            <a:endParaRPr lang="en-GB" sz="3200" b="0" kern="10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lgn="l">
              <a:buFont typeface="Arial" panose="020B0604020202020204" pitchFamily="34" charset="0"/>
              <a:buChar char="•"/>
            </a:pPr>
            <a:r>
              <a:rPr lang="en-GB" sz="3200" b="0" kern="100">
                <a:effectLst/>
                <a:latin typeface="Calibri" panose="020F0502020204030204" pitchFamily="34" charset="0"/>
                <a:ea typeface="Aptos" panose="020B0004020202020204" pitchFamily="34" charset="0"/>
                <a:cs typeface="Times New Roman" panose="02020603050405020304" pitchFamily="18" charset="0"/>
              </a:rPr>
              <a:t>Yemen (10 mins) </a:t>
            </a:r>
          </a:p>
          <a:p>
            <a:pPr algn="l"/>
            <a:endParaRPr lang="en-GB" sz="3200" b="0" kern="10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lgn="l">
              <a:buFont typeface="Arial" panose="020B0604020202020204" pitchFamily="34" charset="0"/>
              <a:buChar char="•"/>
            </a:pPr>
            <a:r>
              <a:rPr lang="en-GB" sz="3200" b="0" kern="100">
                <a:effectLst/>
                <a:latin typeface="Calibri" panose="020F0502020204030204" pitchFamily="34" charset="0"/>
                <a:ea typeface="Aptos" panose="020B0004020202020204" pitchFamily="34" charset="0"/>
                <a:cs typeface="Times New Roman" panose="02020603050405020304" pitchFamily="18" charset="0"/>
              </a:rPr>
              <a:t>Reactions &amp; sharing o</a:t>
            </a:r>
            <a:r>
              <a:rPr lang="en-GB" sz="3200" b="0" kern="100">
                <a:latin typeface="Calibri" panose="020F0502020204030204" pitchFamily="34" charset="0"/>
                <a:ea typeface="Aptos" panose="020B0004020202020204" pitchFamily="34" charset="0"/>
                <a:cs typeface="Times New Roman" panose="02020603050405020304" pitchFamily="18" charset="0"/>
              </a:rPr>
              <a:t>f experiences </a:t>
            </a:r>
            <a:r>
              <a:rPr lang="en-GB" sz="3200" b="0" kern="100">
                <a:effectLst/>
                <a:latin typeface="Calibri" panose="020F0502020204030204" pitchFamily="34" charset="0"/>
                <a:ea typeface="Aptos" panose="020B0004020202020204" pitchFamily="34" charset="0"/>
                <a:cs typeface="Times New Roman" panose="02020603050405020304" pitchFamily="18" charset="0"/>
              </a:rPr>
              <a:t>by participants (15 mins) </a:t>
            </a:r>
          </a:p>
          <a:p>
            <a:pPr algn="l"/>
            <a:endParaRPr lang="en-GB" sz="1800" kern="100">
              <a:latin typeface="Calibri" panose="020F050202020403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A8ABF4B-E440-2F97-566D-7AD8202793AC}"/>
              </a:ext>
            </a:extLst>
          </p:cNvPr>
          <p:cNvSpPr txBox="1"/>
          <p:nvPr/>
        </p:nvSpPr>
        <p:spPr>
          <a:xfrm>
            <a:off x="1497694" y="503411"/>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Session plan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19159405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0C0F-08F4-A845-430E-B2CCB954B6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219BF2-2D26-4032-F9A0-FD4DB11237BD}"/>
              </a:ext>
            </a:extLst>
          </p:cNvPr>
          <p:cNvSpPr txBox="1"/>
          <p:nvPr/>
        </p:nvSpPr>
        <p:spPr>
          <a:xfrm>
            <a:off x="1192893" y="1983014"/>
            <a:ext cx="9863493" cy="36394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lvl="0" indent="-342900" algn="l">
              <a:buFont typeface="Symbol" pitchFamily="2" charset="2"/>
              <a:buChar char=""/>
            </a:pPr>
            <a:r>
              <a:rPr lang="en-GB" sz="2400" kern="100">
                <a:latin typeface="Calibri" panose="020F0502020204030204" pitchFamily="34" charset="0"/>
                <a:ea typeface="Aptos" panose="020B0004020202020204" pitchFamily="34" charset="0"/>
                <a:cs typeface="Times New Roman" panose="02020603050405020304" pitchFamily="18" charset="0"/>
              </a:rPr>
              <a:t>Collective outcomes</a:t>
            </a:r>
            <a:r>
              <a:rPr lang="en-GB" sz="2400" b="0" kern="100">
                <a:latin typeface="Calibri" panose="020F0502020204030204" pitchFamily="34" charset="0"/>
                <a:ea typeface="Aptos" panose="020B0004020202020204" pitchFamily="34" charset="0"/>
                <a:cs typeface="Times New Roman" panose="02020603050405020304" pitchFamily="18" charset="0"/>
              </a:rPr>
              <a:t>: Reduce needs, risks and vulnerabilities – prevent, prepare and respond to malnutrition – </a:t>
            </a:r>
            <a:r>
              <a:rPr lang="en-GB" sz="2400" b="0" u="sng" kern="100">
                <a:latin typeface="Calibri" panose="020F0502020204030204" pitchFamily="34" charset="0"/>
                <a:ea typeface="Aptos" panose="020B0004020202020204" pitchFamily="34" charset="0"/>
                <a:cs typeface="Times New Roman" panose="02020603050405020304" pitchFamily="18" charset="0"/>
              </a:rPr>
              <a:t>sustainably.</a:t>
            </a:r>
            <a:r>
              <a:rPr lang="en-GB" sz="2400" b="0" kern="100">
                <a:latin typeface="Calibri" panose="020F0502020204030204" pitchFamily="34" charset="0"/>
                <a:ea typeface="Aptos" panose="020B0004020202020204" pitchFamily="34" charset="0"/>
                <a:cs typeface="Times New Roman" panose="02020603050405020304" pitchFamily="18" charset="0"/>
              </a:rPr>
              <a:t> </a:t>
            </a:r>
          </a:p>
          <a:p>
            <a:pPr lvl="0" algn="l"/>
            <a:endParaRPr lang="en-GB" sz="2400" b="0" kern="100">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a:latin typeface="Calibri" panose="020F0502020204030204" pitchFamily="34" charset="0"/>
                <a:ea typeface="Aptos" panose="020B0004020202020204" pitchFamily="34" charset="0"/>
                <a:cs typeface="Times New Roman" panose="02020603050405020304" pitchFamily="18" charset="0"/>
              </a:rPr>
              <a:t>A </a:t>
            </a:r>
            <a:r>
              <a:rPr lang="en-GB" sz="2400" kern="100">
                <a:latin typeface="Calibri" panose="020F0502020204030204" pitchFamily="34" charset="0"/>
                <a:ea typeface="Aptos" panose="020B0004020202020204" pitchFamily="34" charset="0"/>
                <a:cs typeface="Times New Roman" panose="02020603050405020304" pitchFamily="18" charset="0"/>
              </a:rPr>
              <a:t>collaborative and coherent </a:t>
            </a:r>
            <a:r>
              <a:rPr lang="en-GB" sz="2400" b="0" u="sng" kern="100">
                <a:latin typeface="Calibri" panose="020F0502020204030204" pitchFamily="34" charset="0"/>
                <a:ea typeface="Aptos" panose="020B0004020202020204" pitchFamily="34" charset="0"/>
                <a:cs typeface="Times New Roman" panose="02020603050405020304" pitchFamily="18" charset="0"/>
              </a:rPr>
              <a:t>way of working</a:t>
            </a:r>
            <a:r>
              <a:rPr lang="en-GB" sz="2400" b="0" kern="100">
                <a:latin typeface="Calibri" panose="020F0502020204030204" pitchFamily="34" charset="0"/>
                <a:ea typeface="Aptos" panose="020B0004020202020204" pitchFamily="34" charset="0"/>
                <a:cs typeface="Times New Roman" panose="02020603050405020304" pitchFamily="18" charset="0"/>
              </a:rPr>
              <a:t> between humanitarian, development and peace actors </a:t>
            </a:r>
          </a:p>
          <a:p>
            <a:pPr lvl="0" algn="l"/>
            <a:endParaRPr lang="en-GB" sz="2400" b="0" kern="100">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a:effectLst/>
                <a:latin typeface="Calibri" panose="020F0502020204030204" pitchFamily="34" charset="0"/>
                <a:ea typeface="Aptos" panose="020B0004020202020204" pitchFamily="34" charset="0"/>
                <a:cs typeface="Times New Roman" panose="02020603050405020304" pitchFamily="18" charset="0"/>
              </a:rPr>
              <a:t>Drawing on respective </a:t>
            </a:r>
            <a:r>
              <a:rPr lang="en-GB" sz="2400" kern="100">
                <a:effectLst/>
                <a:latin typeface="Calibri" panose="020F0502020204030204" pitchFamily="34" charset="0"/>
                <a:ea typeface="Aptos" panose="020B0004020202020204" pitchFamily="34" charset="0"/>
                <a:cs typeface="Times New Roman" panose="02020603050405020304" pitchFamily="18" charset="0"/>
              </a:rPr>
              <a:t>comparative advantages  </a:t>
            </a:r>
          </a:p>
          <a:p>
            <a:pPr lvl="0" algn="l"/>
            <a:endParaRPr lang="en-GB" sz="2400" kern="10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kern="100">
                <a:latin typeface="Calibri" panose="020F0502020204030204" pitchFamily="34" charset="0"/>
                <a:ea typeface="Aptos" panose="020B0004020202020204" pitchFamily="34" charset="0"/>
                <a:cs typeface="Times New Roman" panose="02020603050405020304" pitchFamily="18" charset="0"/>
              </a:rPr>
              <a:t>Convergence</a:t>
            </a:r>
            <a:r>
              <a:rPr lang="en-GB" sz="2400" b="0" kern="100">
                <a:latin typeface="Calibri" panose="020F0502020204030204" pitchFamily="34" charset="0"/>
                <a:ea typeface="Aptos" panose="020B0004020202020204" pitchFamily="34" charset="0"/>
                <a:cs typeface="Times New Roman" panose="02020603050405020304" pitchFamily="18" charset="0"/>
              </a:rPr>
              <a:t> of HDP actions on the same at-risk populations </a:t>
            </a:r>
            <a:endParaRPr lang="en-GB" sz="2400" b="0" kern="10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100">
                <a:effectLst/>
                <a:latin typeface="Calibri" panose="020F050202020403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1A09397-4A07-EFFF-72B0-16329CC809E1}"/>
              </a:ext>
            </a:extLst>
          </p:cNvPr>
          <p:cNvSpPr txBox="1"/>
          <p:nvPr/>
        </p:nvSpPr>
        <p:spPr>
          <a:xfrm>
            <a:off x="1457353" y="815737"/>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3600">
                <a:solidFill>
                  <a:srgbClr val="455F51"/>
                </a:solidFill>
              </a:rPr>
              <a:t>What is a HDP Nexus approach? </a:t>
            </a:r>
            <a:endPar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0295700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66BDC-363A-2FAE-053D-4456751DA4B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800B090-0C96-E194-B6BC-B305B1545A8D}"/>
              </a:ext>
            </a:extLst>
          </p:cNvPr>
          <p:cNvSpPr/>
          <p:nvPr/>
        </p:nvSpPr>
        <p:spPr>
          <a:xfrm>
            <a:off x="327192" y="812043"/>
            <a:ext cx="4267200" cy="4648200"/>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Yemen</a:t>
            </a:r>
          </a:p>
          <a:p>
            <a:pPr algn="ctr"/>
            <a:endParaRPr lang="en-US" sz="4396"/>
          </a:p>
          <a:p>
            <a:pPr algn="ctr"/>
            <a:r>
              <a:rPr lang="en-US" sz="3200"/>
              <a:t>A case study </a:t>
            </a:r>
          </a:p>
        </p:txBody>
      </p:sp>
      <p:pic>
        <p:nvPicPr>
          <p:cNvPr id="7" name="image2.png">
            <a:extLst>
              <a:ext uri="{FF2B5EF4-FFF2-40B4-BE49-F238E27FC236}">
                <a16:creationId xmlns:a16="http://schemas.microsoft.com/office/drawing/2014/main" id="{EC4D82EF-D75D-2DA4-311B-E2E1E3584776}"/>
              </a:ext>
            </a:extLst>
          </p:cNvPr>
          <p:cNvPicPr/>
          <p:nvPr/>
        </p:nvPicPr>
        <p:blipFill>
          <a:blip r:embed="rId3" cstate="print"/>
          <a:stretch>
            <a:fillRect/>
          </a:stretch>
        </p:blipFill>
        <p:spPr>
          <a:xfrm>
            <a:off x="130693" y="6167349"/>
            <a:ext cx="5725540" cy="234705"/>
          </a:xfrm>
          <a:prstGeom prst="rect">
            <a:avLst/>
          </a:prstGeom>
        </p:spPr>
      </p:pic>
      <p:pic>
        <p:nvPicPr>
          <p:cNvPr id="3" name="Picture 2" descr="A group of children standing on the side of a road&#10;&#10;Description automatically generated">
            <a:extLst>
              <a:ext uri="{FF2B5EF4-FFF2-40B4-BE49-F238E27FC236}">
                <a16:creationId xmlns:a16="http://schemas.microsoft.com/office/drawing/2014/main" id="{3FB12BBD-BCA0-DF51-1099-0C4D5D48B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433" y="812043"/>
            <a:ext cx="6970363" cy="4648200"/>
          </a:xfrm>
          <a:prstGeom prst="rect">
            <a:avLst/>
          </a:prstGeom>
        </p:spPr>
      </p:pic>
    </p:spTree>
    <p:extLst>
      <p:ext uri="{BB962C8B-B14F-4D97-AF65-F5344CB8AC3E}">
        <p14:creationId xmlns:p14="http://schemas.microsoft.com/office/powerpoint/2010/main" val="44679391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5D66F-C079-5F9A-BFDE-A08DD52DFA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38C20B-14ED-FDCC-BB1F-37A08EA5427A}"/>
              </a:ext>
            </a:extLst>
          </p:cNvPr>
          <p:cNvSpPr txBox="1"/>
          <p:nvPr/>
        </p:nvSpPr>
        <p:spPr>
          <a:xfrm>
            <a:off x="781567" y="1947690"/>
            <a:ext cx="10722423" cy="403956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2000">
                <a:latin typeface="Calibri" panose="020F0502020204030204" pitchFamily="34" charset="0"/>
              </a:rPr>
              <a:t>Joint spaces </a:t>
            </a:r>
            <a:r>
              <a:rPr lang="en-US" sz="2000" b="0">
                <a:latin typeface="Calibri" panose="020F0502020204030204" pitchFamily="34" charset="0"/>
              </a:rPr>
              <a:t>bringing together humanitarian, development and peacebuilding actors </a:t>
            </a:r>
          </a:p>
          <a:p>
            <a:pPr marL="285750" indent="-285750" algn="l">
              <a:buFont typeface="Arial" panose="020B0604020202020204" pitchFamily="34" charset="0"/>
              <a:buChar char="•"/>
            </a:pPr>
            <a:r>
              <a:rPr lang="en-US" sz="2000" b="0">
                <a:latin typeface="Calibri" panose="020F0502020204030204" pitchFamily="34" charset="0"/>
              </a:rPr>
              <a:t>High level Steering Committee chaired by Vice Minister of Planning </a:t>
            </a:r>
          </a:p>
          <a:p>
            <a:pPr marL="285750" indent="-285750" algn="l">
              <a:buFont typeface="Arial" panose="020B0604020202020204" pitchFamily="34" charset="0"/>
              <a:buChar char="•"/>
            </a:pPr>
            <a:r>
              <a:rPr lang="en-US" sz="2000" b="0">
                <a:latin typeface="Calibri" panose="020F0502020204030204" pitchFamily="34" charset="0"/>
              </a:rPr>
              <a:t>An overall multisectoral technical team. </a:t>
            </a:r>
          </a:p>
          <a:p>
            <a:pPr marL="285750" indent="-285750" algn="l">
              <a:buFont typeface="Arial" panose="020B0604020202020204" pitchFamily="34" charset="0"/>
              <a:buChar char="•"/>
            </a:pPr>
            <a:r>
              <a:rPr lang="en-US" sz="2000" b="0">
                <a:latin typeface="Calibri" panose="020F0502020204030204" pitchFamily="34" charset="0"/>
              </a:rPr>
              <a:t>Technical Working Groups on NIS, financing, advocacy</a:t>
            </a:r>
          </a:p>
          <a:p>
            <a:pPr marL="285750" indent="-285750" algn="l">
              <a:buFont typeface="Arial" panose="020B0604020202020204" pitchFamily="34" charset="0"/>
              <a:buChar char="•"/>
            </a:pPr>
            <a:r>
              <a:rPr lang="en-US" sz="2000" b="0">
                <a:latin typeface="Calibri" panose="020F0502020204030204" pitchFamily="34" charset="0"/>
              </a:rPr>
              <a:t>The SUN Yemen Secretariat</a:t>
            </a:r>
          </a:p>
          <a:p>
            <a:pPr algn="l"/>
            <a:endParaRPr lang="en-US" sz="2000" b="0">
              <a:latin typeface="Calibri" panose="020F0502020204030204" pitchFamily="34" charset="0"/>
            </a:endParaRPr>
          </a:p>
          <a:p>
            <a:pPr marL="0" marR="0" algn="l">
              <a:spcBef>
                <a:spcPts val="0"/>
              </a:spcBef>
              <a:spcAft>
                <a:spcPts val="0"/>
              </a:spcAft>
            </a:pPr>
            <a:r>
              <a:rPr lang="en-US" sz="2000" b="0">
                <a:latin typeface="Calibri" panose="020F0502020204030204" pitchFamily="34" charset="0"/>
              </a:rPr>
              <a:t>The </a:t>
            </a:r>
            <a:r>
              <a:rPr lang="en-US" sz="2000">
                <a:latin typeface="Calibri" panose="020F0502020204030204" pitchFamily="34" charset="0"/>
              </a:rPr>
              <a:t>Yemen Multisectoral Nutrition Action Plan</a:t>
            </a:r>
            <a:r>
              <a:rPr lang="en-US" sz="2000" b="0">
                <a:latin typeface="Calibri" panose="020F0502020204030204" pitchFamily="34" charset="0"/>
              </a:rPr>
              <a:t> (MSNAP) - overarching strategic framework for all HDP nutrition actions. </a:t>
            </a:r>
          </a:p>
          <a:p>
            <a:pPr marL="0" marR="0" algn="l">
              <a:spcBef>
                <a:spcPts val="0"/>
              </a:spcBef>
              <a:spcAft>
                <a:spcPts val="0"/>
              </a:spcAft>
            </a:pPr>
            <a:endParaRPr lang="en-US" sz="2000" b="0" i="0" u="none" strike="noStrike">
              <a:solidFill>
                <a:srgbClr val="000000"/>
              </a:solidFill>
              <a:effectLst/>
              <a:latin typeface="Calibri" panose="020F0502020204030204" pitchFamily="34" charset="0"/>
            </a:endParaRPr>
          </a:p>
          <a:p>
            <a:pPr marL="0" marR="0" algn="l">
              <a:spcBef>
                <a:spcPts val="0"/>
              </a:spcBef>
              <a:spcAft>
                <a:spcPts val="0"/>
              </a:spcAft>
            </a:pPr>
            <a:r>
              <a:rPr lang="en-US" sz="2000" b="0">
                <a:latin typeface="Calibri" panose="020F0502020204030204" pitchFamily="34" charset="0"/>
              </a:rPr>
              <a:t>Development of </a:t>
            </a:r>
            <a:r>
              <a:rPr lang="en-US" sz="2000">
                <a:latin typeface="Calibri" panose="020F0502020204030204" pitchFamily="34" charset="0"/>
              </a:rPr>
              <a:t>National Guidelines on a HDP Nexus approach to nutrition</a:t>
            </a:r>
            <a:r>
              <a:rPr lang="en-US" sz="2000" b="0">
                <a:latin typeface="Calibri" panose="020F0502020204030204" pitchFamily="34" charset="0"/>
              </a:rPr>
              <a:t> </a:t>
            </a:r>
          </a:p>
          <a:p>
            <a:pPr marL="0" marR="0" algn="l">
              <a:spcBef>
                <a:spcPts val="0"/>
              </a:spcBef>
              <a:spcAft>
                <a:spcPts val="0"/>
              </a:spcAft>
            </a:pPr>
            <a:endParaRPr lang="en-US" sz="2000" b="0" i="0" u="none" strike="noStrike">
              <a:solidFill>
                <a:srgbClr val="000000"/>
              </a:solidFill>
              <a:effectLst/>
              <a:latin typeface="Calibri" panose="020F0502020204030204" pitchFamily="34" charset="0"/>
            </a:endParaRPr>
          </a:p>
          <a:p>
            <a:pPr marL="0" marR="0" algn="l">
              <a:spcBef>
                <a:spcPts val="0"/>
              </a:spcBef>
              <a:spcAft>
                <a:spcPts val="0"/>
              </a:spcAft>
            </a:pPr>
            <a:r>
              <a:rPr lang="en-US" sz="2000" b="0">
                <a:latin typeface="Calibri" panose="020F0502020204030204" pitchFamily="34" charset="0"/>
              </a:rPr>
              <a:t>The </a:t>
            </a:r>
            <a:r>
              <a:rPr lang="en-US" sz="2000">
                <a:latin typeface="Calibri" panose="020F0502020204030204" pitchFamily="34" charset="0"/>
              </a:rPr>
              <a:t>Nutrition Cluster</a:t>
            </a:r>
            <a:r>
              <a:rPr lang="en-US" sz="2000" b="0">
                <a:latin typeface="Calibri" panose="020F0502020204030204" pitchFamily="34" charset="0"/>
              </a:rPr>
              <a:t> is increasingly involved to ensure integration of HRP nutrition actions into MSNAP and ensure a coordinated approach in implementation, monitoring </a:t>
            </a:r>
            <a:r>
              <a:rPr lang="en-US" sz="2000" b="0" err="1">
                <a:latin typeface="Calibri" panose="020F0502020204030204" pitchFamily="34" charset="0"/>
              </a:rPr>
              <a:t>etc</a:t>
            </a:r>
            <a:r>
              <a:rPr lang="en-US" sz="2000" b="0">
                <a:latin typeface="Calibri" panose="020F0502020204030204" pitchFamily="34" charset="0"/>
              </a:rPr>
              <a:t> </a:t>
            </a:r>
            <a:endParaRPr lang="en-US" sz="20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59081C1B-1AC9-6A3E-3D85-EAA095185E6C}"/>
              </a:ext>
            </a:extLst>
          </p:cNvPr>
          <p:cNvSpPr txBox="1"/>
          <p:nvPr/>
        </p:nvSpPr>
        <p:spPr>
          <a:xfrm>
            <a:off x="1164943" y="248831"/>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3600" b="1" i="0" u="none" strike="noStrike">
                <a:solidFill>
                  <a:srgbClr val="455F51"/>
                </a:solidFill>
                <a:effectLst/>
                <a:latin typeface="Calibri" panose="020F0502020204030204" pitchFamily="34" charset="0"/>
              </a:rPr>
              <a:t>What is happening to advance a Nexus approach to nutrition in Yemen</a:t>
            </a:r>
            <a:r>
              <a:rPr lang="en-US" sz="3600">
                <a:solidFill>
                  <a:srgbClr val="455F51"/>
                </a:solidFill>
                <a:latin typeface="Calibri" panose="020F0502020204030204" pitchFamily="34" charset="0"/>
              </a:rPr>
              <a:t>?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9" name="Picture 8"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62760" y="6069530"/>
            <a:ext cx="1079649" cy="665642"/>
          </a:xfrm>
          <a:prstGeom prst="rect">
            <a:avLst/>
          </a:prstGeom>
        </p:spPr>
      </p:pic>
      <p:pic>
        <p:nvPicPr>
          <p:cNvPr id="10" name="Picture 9"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32744836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7083-3D63-0312-C7B7-A854B36146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AE9A6E-613D-BCEB-2DAA-6CD63FFCC094}"/>
              </a:ext>
            </a:extLst>
          </p:cNvPr>
          <p:cNvSpPr txBox="1"/>
          <p:nvPr/>
        </p:nvSpPr>
        <p:spPr>
          <a:xfrm>
            <a:off x="840531" y="1665693"/>
            <a:ext cx="10319440" cy="51167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2200">
                <a:latin typeface="Calibri" panose="020F0502020204030204" pitchFamily="34" charset="0"/>
              </a:rPr>
              <a:t>Increased recognition</a:t>
            </a:r>
            <a:r>
              <a:rPr lang="en-US" sz="2200" b="0">
                <a:latin typeface="Calibri" panose="020F0502020204030204" pitchFamily="34" charset="0"/>
              </a:rPr>
              <a:t> amongst national and international actors of: </a:t>
            </a:r>
          </a:p>
          <a:p>
            <a:pPr marL="285750" marR="0" indent="-285750" algn="l">
              <a:spcBef>
                <a:spcPts val="0"/>
              </a:spcBef>
              <a:spcAft>
                <a:spcPts val="0"/>
              </a:spcAft>
              <a:buFont typeface="Arial" panose="020B0604020202020204" pitchFamily="34" charset="0"/>
              <a:buChar char="•"/>
            </a:pPr>
            <a:r>
              <a:rPr lang="en-US" sz="2200" b="0">
                <a:latin typeface="Calibri" panose="020F0502020204030204" pitchFamily="34" charset="0"/>
              </a:rPr>
              <a:t>Role of SUN Yemen structures in coordinating HDP actions.  </a:t>
            </a:r>
          </a:p>
          <a:p>
            <a:pPr marL="285750" marR="0" indent="-285750" algn="l">
              <a:spcBef>
                <a:spcPts val="0"/>
              </a:spcBef>
              <a:spcAft>
                <a:spcPts val="0"/>
              </a:spcAft>
              <a:buFont typeface="Arial" panose="020B0604020202020204" pitchFamily="34" charset="0"/>
              <a:buChar char="•"/>
            </a:pPr>
            <a:r>
              <a:rPr lang="en-US" sz="2200" b="0">
                <a:latin typeface="Calibri" panose="020F0502020204030204" pitchFamily="34" charset="0"/>
              </a:rPr>
              <a:t>Ability of the SUN Yemen Secretariat to bridge the political divide. </a:t>
            </a:r>
          </a:p>
          <a:p>
            <a:pPr marL="285750" marR="0" indent="-285750" algn="l">
              <a:spcBef>
                <a:spcPts val="0"/>
              </a:spcBef>
              <a:spcAft>
                <a:spcPts val="0"/>
              </a:spcAft>
              <a:buFont typeface="Arial" panose="020B0604020202020204" pitchFamily="34" charset="0"/>
              <a:buChar char="•"/>
            </a:pPr>
            <a:r>
              <a:rPr lang="en-US" sz="2200" b="0">
                <a:latin typeface="Calibri" panose="020F0502020204030204" pitchFamily="34" charset="0"/>
              </a:rPr>
              <a:t>The MSNAP as the overarching strategic plan.  </a:t>
            </a:r>
          </a:p>
          <a:p>
            <a:pPr marL="0" marR="0" algn="l">
              <a:spcBef>
                <a:spcPts val="0"/>
              </a:spcBef>
              <a:spcAft>
                <a:spcPts val="0"/>
              </a:spcAft>
            </a:pPr>
            <a:endParaRPr lang="en-US" sz="2200" b="0" i="0" u="none" strike="noStrike">
              <a:solidFill>
                <a:srgbClr val="000000"/>
              </a:solidFill>
              <a:effectLst/>
              <a:latin typeface="Calibri" panose="020F0502020204030204" pitchFamily="34" charset="0"/>
            </a:endParaRPr>
          </a:p>
          <a:p>
            <a:pPr marL="0" marR="0" algn="l">
              <a:spcBef>
                <a:spcPts val="0"/>
              </a:spcBef>
              <a:spcAft>
                <a:spcPts val="0"/>
              </a:spcAft>
            </a:pPr>
            <a:r>
              <a:rPr lang="en-US" sz="2200" b="0">
                <a:latin typeface="Calibri" panose="020F0502020204030204" pitchFamily="34" charset="0"/>
              </a:rPr>
              <a:t>Nutrition is providing a focus for </a:t>
            </a:r>
            <a:r>
              <a:rPr lang="en-US" sz="2200">
                <a:latin typeface="Calibri" panose="020F0502020204030204" pitchFamily="34" charset="0"/>
              </a:rPr>
              <a:t>bridging political divides</a:t>
            </a:r>
            <a:r>
              <a:rPr lang="en-US" sz="2200" b="0">
                <a:latin typeface="Calibri" panose="020F0502020204030204" pitchFamily="34" charset="0"/>
              </a:rPr>
              <a:t> </a:t>
            </a:r>
            <a:endParaRPr lang="en-US" sz="2200" b="0">
              <a:highlight>
                <a:srgbClr val="FFFF00"/>
              </a:highlight>
              <a:latin typeface="Calibri" panose="020F0502020204030204" pitchFamily="34" charset="0"/>
            </a:endParaRPr>
          </a:p>
          <a:p>
            <a:pPr marL="0" marR="0" algn="l">
              <a:spcBef>
                <a:spcPts val="0"/>
              </a:spcBef>
              <a:spcAft>
                <a:spcPts val="0"/>
              </a:spcAft>
            </a:pPr>
            <a:endParaRPr lang="en-US" sz="2200" b="0">
              <a:latin typeface="Calibri" panose="020F0502020204030204" pitchFamily="34" charset="0"/>
            </a:endParaRPr>
          </a:p>
          <a:p>
            <a:pPr marL="0" marR="0" algn="l">
              <a:spcBef>
                <a:spcPts val="0"/>
              </a:spcBef>
              <a:spcAft>
                <a:spcPts val="0"/>
              </a:spcAft>
            </a:pPr>
            <a:r>
              <a:rPr lang="en-US" sz="2200" b="0">
                <a:latin typeface="Calibri" panose="020F0502020204030204" pitchFamily="34" charset="0"/>
              </a:rPr>
              <a:t>Increased recognition that </a:t>
            </a:r>
            <a:r>
              <a:rPr lang="en-US" sz="2200">
                <a:latin typeface="Calibri" panose="020F0502020204030204" pitchFamily="34" charset="0"/>
              </a:rPr>
              <a:t>progress can be made at a technical level </a:t>
            </a:r>
            <a:endParaRPr lang="en-US" sz="2200" b="0">
              <a:highlight>
                <a:srgbClr val="FFFF00"/>
              </a:highlight>
              <a:latin typeface="Calibri" panose="020F0502020204030204" pitchFamily="34" charset="0"/>
            </a:endParaRPr>
          </a:p>
          <a:p>
            <a:pPr marL="0" marR="0" algn="l">
              <a:spcBef>
                <a:spcPts val="0"/>
              </a:spcBef>
              <a:spcAft>
                <a:spcPts val="0"/>
              </a:spcAft>
            </a:pPr>
            <a:endParaRPr lang="en-US" sz="2200" b="0">
              <a:latin typeface="Calibri" panose="020F0502020204030204" pitchFamily="34" charset="0"/>
            </a:endParaRPr>
          </a:p>
          <a:p>
            <a:pPr marL="0" marR="0" algn="l">
              <a:spcBef>
                <a:spcPts val="0"/>
              </a:spcBef>
              <a:spcAft>
                <a:spcPts val="0"/>
              </a:spcAft>
            </a:pPr>
            <a:r>
              <a:rPr lang="en-US" sz="2200" b="0">
                <a:latin typeface="Calibri" panose="020F0502020204030204" pitchFamily="34" charset="0"/>
              </a:rPr>
              <a:t>Nutrition is providing a </a:t>
            </a:r>
            <a:r>
              <a:rPr lang="en-US" sz="2200">
                <a:latin typeface="Calibri" panose="020F0502020204030204" pitchFamily="34" charset="0"/>
              </a:rPr>
              <a:t>focus for increased collaboration and trust between HDP actors</a:t>
            </a:r>
            <a:r>
              <a:rPr lang="en-US" sz="2200" b="0">
                <a:latin typeface="Calibri" panose="020F0502020204030204" pitchFamily="34" charset="0"/>
              </a:rPr>
              <a:t> </a:t>
            </a:r>
            <a:endParaRPr lang="en-US" sz="2200" b="0">
              <a:highlight>
                <a:srgbClr val="FFFF00"/>
              </a:highlight>
              <a:latin typeface="Calibri" panose="020F0502020204030204" pitchFamily="34" charset="0"/>
            </a:endParaRPr>
          </a:p>
          <a:p>
            <a:pPr marL="0" marR="0" algn="l">
              <a:spcBef>
                <a:spcPts val="0"/>
              </a:spcBef>
              <a:spcAft>
                <a:spcPts val="0"/>
              </a:spcAft>
            </a:pPr>
            <a:endParaRPr lang="en-US" sz="2200" b="0">
              <a:latin typeface="Calibri" panose="020F0502020204030204" pitchFamily="34" charset="0"/>
            </a:endParaRPr>
          </a:p>
          <a:p>
            <a:pPr marL="0" marR="0" algn="l">
              <a:spcBef>
                <a:spcPts val="0"/>
              </a:spcBef>
              <a:spcAft>
                <a:spcPts val="0"/>
              </a:spcAft>
            </a:pPr>
            <a:r>
              <a:rPr lang="en-US" sz="2200">
                <a:latin typeface="Calibri" panose="020F0502020204030204" pitchFamily="34" charset="0"/>
              </a:rPr>
              <a:t>Key enabling factor</a:t>
            </a:r>
            <a:r>
              <a:rPr lang="en-US" sz="2200" b="0">
                <a:latin typeface="Calibri" panose="020F0502020204030204" pitchFamily="34" charset="0"/>
              </a:rPr>
              <a:t>: Intensive engagement by the SUN Yemen Secretariat with senior management of international partners  - building trust and confidence in its ability to withstand political interference. </a:t>
            </a:r>
          </a:p>
          <a:p>
            <a:pPr marL="0" marR="0" algn="l">
              <a:spcBef>
                <a:spcPts val="0"/>
              </a:spcBef>
              <a:spcAft>
                <a:spcPts val="0"/>
              </a:spcAft>
            </a:pPr>
            <a:endParaRPr lang="en-US" sz="22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A92E33E4-621F-9C0A-7E14-6120DBEB592C}"/>
              </a:ext>
            </a:extLst>
          </p:cNvPr>
          <p:cNvSpPr txBox="1"/>
          <p:nvPr/>
        </p:nvSpPr>
        <p:spPr>
          <a:xfrm>
            <a:off x="1110513" y="267676"/>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a:solidFill>
                  <a:srgbClr val="455F51"/>
                </a:solidFill>
                <a:latin typeface="Calibri" panose="020F0502020204030204" pitchFamily="34" charset="0"/>
              </a:rPr>
              <a:t>A</a:t>
            </a:r>
            <a:r>
              <a:rPr lang="en-US" sz="3600" i="0" u="none" strike="noStrike">
                <a:solidFill>
                  <a:srgbClr val="455F51"/>
                </a:solidFill>
                <a:effectLst/>
                <a:latin typeface="Calibri" panose="020F0502020204030204" pitchFamily="34" charset="0"/>
              </a:rPr>
              <a:t>chievements to date.  Factors contributing to progress</a:t>
            </a:r>
            <a:r>
              <a:rPr lang="en-US" sz="3600">
                <a:solidFill>
                  <a:srgbClr val="455F51"/>
                </a:solidFill>
                <a:latin typeface="Calibri" panose="020F0502020204030204" pitchFamily="34" charset="0"/>
              </a:rPr>
              <a:t>. </a:t>
            </a:r>
            <a:endParaRPr lang="en-US" sz="3600" i="0" u="none" strike="noStrike">
              <a:solidFill>
                <a:srgbClr val="455F51"/>
              </a:solidFill>
              <a:effectLst/>
              <a:latin typeface="Calibri" panose="020F0502020204030204" pitchFamily="34" charset="0"/>
            </a:endParaRP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9" name="Picture 8"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62760" y="6069530"/>
            <a:ext cx="1079649" cy="665642"/>
          </a:xfrm>
          <a:prstGeom prst="rect">
            <a:avLst/>
          </a:prstGeom>
        </p:spPr>
      </p:pic>
      <p:pic>
        <p:nvPicPr>
          <p:cNvPr id="10" name="Picture 9"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0658146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2ACC0-3BF9-5861-9035-B6AC61AD9C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50A00B-13FC-0220-CB77-900831828392}"/>
              </a:ext>
            </a:extLst>
          </p:cNvPr>
          <p:cNvSpPr txBox="1"/>
          <p:nvPr/>
        </p:nvSpPr>
        <p:spPr>
          <a:xfrm>
            <a:off x="981520" y="1059759"/>
            <a:ext cx="10074863" cy="527067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2000" b="0" i="0" u="none" strike="noStrike">
                <a:solidFill>
                  <a:srgbClr val="000000"/>
                </a:solidFill>
                <a:effectLst/>
                <a:latin typeface="Calibri" panose="020F0502020204030204" pitchFamily="34" charset="0"/>
              </a:rPr>
              <a:t>Despite achievements a lot remains to be done to turn commitments to a Nexus approach into action and improved nutrition outcomes.  </a:t>
            </a:r>
          </a:p>
          <a:p>
            <a:pPr marL="0" marR="0" algn="l">
              <a:spcBef>
                <a:spcPts val="0"/>
              </a:spcBef>
              <a:spcAft>
                <a:spcPts val="0"/>
              </a:spcAft>
            </a:pPr>
            <a:endParaRPr lang="en-US" sz="2000" b="0">
              <a:latin typeface="Calibri" panose="020F0502020204030204" pitchFamily="34" charset="0"/>
            </a:endParaRPr>
          </a:p>
          <a:p>
            <a:pPr marL="0" marR="0" algn="l">
              <a:spcBef>
                <a:spcPts val="0"/>
              </a:spcBef>
              <a:spcAft>
                <a:spcPts val="0"/>
              </a:spcAft>
            </a:pPr>
            <a:r>
              <a:rPr lang="en-US" sz="2000" i="0" u="none" strike="noStrike">
                <a:solidFill>
                  <a:srgbClr val="000000"/>
                </a:solidFill>
                <a:effectLst/>
                <a:latin typeface="Calibri" panose="020F0502020204030204" pitchFamily="34" charset="0"/>
              </a:rPr>
              <a:t>Constraints </a:t>
            </a:r>
          </a:p>
          <a:p>
            <a:pPr marL="0" marR="0" algn="l">
              <a:spcBef>
                <a:spcPts val="0"/>
              </a:spcBef>
              <a:spcAft>
                <a:spcPts val="0"/>
              </a:spcAft>
            </a:pPr>
            <a:endParaRPr lang="en-US" sz="2000" b="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i="0" u="none" strike="noStrike">
                <a:solidFill>
                  <a:srgbClr val="000000"/>
                </a:solidFill>
                <a:effectLst/>
                <a:latin typeface="Calibri" panose="020F0502020204030204" pitchFamily="34" charset="0"/>
              </a:rPr>
              <a:t>Progress has been constrained by a lack clarity and understanding about national nutrition governance mechanisms </a:t>
            </a:r>
            <a:endParaRPr lang="en-US" sz="2000" b="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a:latin typeface="Calibri" panose="020F0502020204030204" pitchFamily="34" charset="0"/>
              </a:rPr>
              <a:t>Emphasis is on fulfilling agency specific mandates </a:t>
            </a:r>
          </a:p>
          <a:p>
            <a:pPr marL="285750" marR="0" indent="-285750" algn="l">
              <a:spcBef>
                <a:spcPts val="0"/>
              </a:spcBef>
              <a:spcAft>
                <a:spcPts val="0"/>
              </a:spcAft>
              <a:buFont typeface="Arial" panose="020B0604020202020204" pitchFamily="34" charset="0"/>
              <a:buChar char="•"/>
            </a:pPr>
            <a:r>
              <a:rPr lang="en-US" sz="2000" b="0" i="0" u="none" strike="noStrike">
                <a:solidFill>
                  <a:srgbClr val="000000"/>
                </a:solidFill>
                <a:effectLst/>
                <a:latin typeface="Calibri" panose="020F0502020204030204" pitchFamily="34" charset="0"/>
              </a:rPr>
              <a:t>Lack of awareness of opportunities for ¨development¨_ interventions &amp; systems strengthening </a:t>
            </a:r>
          </a:p>
          <a:p>
            <a:pPr marL="0" marR="0" algn="l">
              <a:spcBef>
                <a:spcPts val="0"/>
              </a:spcBef>
              <a:spcAft>
                <a:spcPts val="0"/>
              </a:spcAft>
            </a:pPr>
            <a:endParaRPr lang="en-US" sz="2000" b="0" i="0" u="none" strike="noStrike">
              <a:solidFill>
                <a:srgbClr val="000000"/>
              </a:solidFill>
              <a:effectLst/>
              <a:latin typeface="Calibri" panose="020F0502020204030204" pitchFamily="34" charset="0"/>
            </a:endParaRPr>
          </a:p>
          <a:p>
            <a:pPr marL="0" marR="0" algn="l">
              <a:spcBef>
                <a:spcPts val="0"/>
              </a:spcBef>
              <a:spcAft>
                <a:spcPts val="0"/>
              </a:spcAft>
            </a:pPr>
            <a:r>
              <a:rPr lang="en-US" sz="2000">
                <a:latin typeface="Calibri" panose="020F0502020204030204" pitchFamily="34" charset="0"/>
              </a:rPr>
              <a:t>What is needed? </a:t>
            </a:r>
          </a:p>
          <a:p>
            <a:pPr marL="0" marR="0" algn="l">
              <a:spcBef>
                <a:spcPts val="0"/>
              </a:spcBef>
              <a:spcAft>
                <a:spcPts val="0"/>
              </a:spcAft>
            </a:pPr>
            <a:endParaRPr lang="en-US" sz="2000" b="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i="0" u="none" strike="noStrike">
                <a:solidFill>
                  <a:srgbClr val="000000"/>
                </a:solidFill>
                <a:effectLst/>
                <a:latin typeface="Calibri" panose="020F0502020204030204" pitchFamily="34" charset="0"/>
              </a:rPr>
              <a:t>Better political economy analysis to identify existing national and local actors </a:t>
            </a:r>
            <a:endParaRPr lang="en-US" sz="2000" b="0" i="0" u="none" strike="noStrike">
              <a:solidFill>
                <a:srgbClr val="000000"/>
              </a:solidFill>
              <a:effectLst/>
              <a:highlight>
                <a:srgbClr val="FFFF00"/>
              </a:highlight>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2000" b="0">
                <a:latin typeface="Calibri" panose="020F0502020204030204" pitchFamily="34" charset="0"/>
              </a:rPr>
              <a:t>On-going engagement with partners </a:t>
            </a:r>
          </a:p>
          <a:p>
            <a:pPr marL="285750" marR="0" indent="-285750" algn="l">
              <a:spcBef>
                <a:spcPts val="0"/>
              </a:spcBef>
              <a:spcAft>
                <a:spcPts val="0"/>
              </a:spcAft>
              <a:buFont typeface="Arial" panose="020B0604020202020204" pitchFamily="34" charset="0"/>
              <a:buChar char="•"/>
            </a:pPr>
            <a:r>
              <a:rPr lang="en-US" sz="2000" b="0">
                <a:latin typeface="Calibri" panose="020F0502020204030204" pitchFamily="34" charset="0"/>
              </a:rPr>
              <a:t>Advocacy in donor capitals to raise awareness of opportunities to support and strengthen nationally led technical processes </a:t>
            </a:r>
          </a:p>
        </p:txBody>
      </p:sp>
      <p:sp>
        <p:nvSpPr>
          <p:cNvPr id="5" name="TextBox 4">
            <a:extLst>
              <a:ext uri="{FF2B5EF4-FFF2-40B4-BE49-F238E27FC236}">
                <a16:creationId xmlns:a16="http://schemas.microsoft.com/office/drawing/2014/main" id="{1F637CFA-6E37-1564-C6CD-7CF411EFFF86}"/>
              </a:ext>
            </a:extLst>
          </p:cNvPr>
          <p:cNvSpPr txBox="1"/>
          <p:nvPr/>
        </p:nvSpPr>
        <p:spPr>
          <a:xfrm>
            <a:off x="981520" y="362172"/>
            <a:ext cx="9431315"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b="1" i="0" u="none" strike="noStrike">
                <a:solidFill>
                  <a:srgbClr val="455F51"/>
                </a:solidFill>
                <a:effectLst/>
                <a:latin typeface="Calibri" panose="020F0502020204030204" pitchFamily="34" charset="0"/>
              </a:rPr>
              <a:t>Key constraints and solutions.  </a:t>
            </a:r>
            <a:endParaRPr lang="en-US" sz="3600" b="0" i="0" u="none" strike="noStrike">
              <a:solidFill>
                <a:srgbClr val="455F51"/>
              </a:solidFill>
              <a:effectLst/>
              <a:latin typeface="Calibri" panose="020F0502020204030204" pitchFamily="34" charset="0"/>
            </a:endParaRP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18015275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146BC5CF-5F93-1FBF-072D-BE681A7BFB1E}"/>
              </a:ext>
            </a:extLst>
          </p:cNvPr>
          <p:cNvPicPr>
            <a:picLocks noChangeAspect="1"/>
          </p:cNvPicPr>
          <p:nvPr/>
        </p:nvPicPr>
        <p:blipFill rotWithShape="1">
          <a:blip r:embed="rId3"/>
          <a:srcRect t="1124" b="14607"/>
          <a:stretch/>
        </p:blipFill>
        <p:spPr>
          <a:xfrm>
            <a:off x="20" y="10"/>
            <a:ext cx="12191980" cy="6857990"/>
          </a:xfrm>
          <a:prstGeom prst="rect">
            <a:avLst/>
          </a:prstGeom>
        </p:spPr>
      </p:pic>
      <p:sp>
        <p:nvSpPr>
          <p:cNvPr id="142" name="TextBox 6"/>
          <p:cNvSpPr txBox="1"/>
          <p:nvPr/>
        </p:nvSpPr>
        <p:spPr>
          <a:xfrm>
            <a:off x="1524000" y="2665329"/>
            <a:ext cx="9144000" cy="1754326"/>
          </a:xfrm>
          <a:prstGeom prst="rect">
            <a:avLst/>
          </a:prstGeom>
          <a:solidFill>
            <a:srgbClr val="FFFFFF">
              <a:alpha val="75000"/>
            </a:srgbClr>
          </a:solidFill>
          <a:ln w="279400" cap="sq" cmpd="thinThick" algn="ctr">
            <a:solidFill>
              <a:srgbClr val="FFFFFF">
                <a:alpha val="91000"/>
              </a:srgbClr>
            </a:solidFill>
            <a:prstDash val="solid"/>
            <a:miter lim="8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wrap="square" lIns="91440" tIns="45720" rIns="91440" bIns="45720" rtlCol="0" anchor="ctr">
            <a:normAutofit/>
          </a:bodyPr>
          <a:lstStyle/>
          <a:p>
            <a:pPr algn="ctr">
              <a:lnSpc>
                <a:spcPct val="90000"/>
              </a:lnSpc>
              <a:spcBef>
                <a:spcPct val="0"/>
              </a:spcBef>
              <a:spcAft>
                <a:spcPts val="600"/>
              </a:spcAft>
              <a:defRPr sz="2400" b="0">
                <a:latin typeface="Arial"/>
                <a:ea typeface="Arial"/>
                <a:cs typeface="Arial"/>
                <a:sym typeface="Arial"/>
              </a:defRPr>
            </a:pPr>
            <a:r>
              <a:rPr lang="en-US" sz="6000" u="sng">
                <a:solidFill>
                  <a:srgbClr val="262626"/>
                </a:solidFill>
                <a:latin typeface="+mj-lt"/>
                <a:ea typeface="+mj-ea"/>
                <a:cs typeface="+mj-cs"/>
              </a:rPr>
              <a:t>OPENING REMARKS</a:t>
            </a:r>
            <a:endParaRPr lang="en-US" sz="6000">
              <a:solidFill>
                <a:srgbClr val="262626"/>
              </a:solidFill>
              <a:latin typeface="+mj-lt"/>
              <a:ea typeface="+mj-ea"/>
              <a:cs typeface="+mj-cs"/>
            </a:endParaRPr>
          </a:p>
        </p:txBody>
      </p:sp>
    </p:spTree>
    <p:extLst>
      <p:ext uri="{BB962C8B-B14F-4D97-AF65-F5344CB8AC3E}">
        <p14:creationId xmlns:p14="http://schemas.microsoft.com/office/powerpoint/2010/main" val="639696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85B0-09F5-AFB5-37B7-C2BB9F23BD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38A21D-C048-91C1-4F4C-C0F4059E956E}"/>
              </a:ext>
            </a:extLst>
          </p:cNvPr>
          <p:cNvSpPr txBox="1"/>
          <p:nvPr/>
        </p:nvSpPr>
        <p:spPr>
          <a:xfrm>
            <a:off x="1085113" y="1700907"/>
            <a:ext cx="9971275"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1800" i="0" u="none" strike="noStrike">
                <a:solidFill>
                  <a:srgbClr val="000000"/>
                </a:solidFill>
                <a:effectLst/>
                <a:latin typeface="Calibri" panose="020F0502020204030204" pitchFamily="34" charset="0"/>
              </a:rPr>
              <a:t>National Nutrition Cluster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Share information on plans &amp; implementation under the HRP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Support identification and targeting of non-HRP interventions under the MSNAP particularly on prevention and systems strengthening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Support strengthening of national Nutrition Information System building on Cluster information systems </a:t>
            </a:r>
          </a:p>
          <a:p>
            <a:pPr marL="285750" marR="0" indent="-285750" algn="l">
              <a:spcBef>
                <a:spcPts val="0"/>
              </a:spcBef>
              <a:spcAft>
                <a:spcPts val="0"/>
              </a:spcAft>
              <a:buFont typeface="Arial" panose="020B0604020202020204" pitchFamily="34" charset="0"/>
              <a:buChar char="•"/>
            </a:pPr>
            <a:r>
              <a:rPr lang="en-US" sz="1800" b="0" i="0" u="none" strike="noStrike" err="1">
                <a:solidFill>
                  <a:srgbClr val="000000"/>
                </a:solidFill>
                <a:effectLst/>
                <a:latin typeface="Calibri" panose="020F0502020204030204" pitchFamily="34" charset="0"/>
              </a:rPr>
              <a:t>Mobilise</a:t>
            </a:r>
            <a:r>
              <a:rPr lang="en-US" sz="1800" b="0" i="0" u="none" strike="noStrike">
                <a:solidFill>
                  <a:srgbClr val="000000"/>
                </a:solidFill>
                <a:effectLst/>
                <a:latin typeface="Calibri" panose="020F0502020204030204" pitchFamily="34" charset="0"/>
              </a:rPr>
              <a:t> other Clusters to engage and also do above  </a:t>
            </a:r>
          </a:p>
          <a:p>
            <a:pPr marR="0" algn="l">
              <a:spcBef>
                <a:spcPts val="0"/>
              </a:spcBef>
              <a:spcAft>
                <a:spcPts val="0"/>
              </a:spcAft>
            </a:pPr>
            <a:endParaRPr lang="en-US" sz="1800" b="0" i="0" u="none" strike="noStrike">
              <a:solidFill>
                <a:srgbClr val="000000"/>
              </a:solidFill>
              <a:effectLst/>
              <a:latin typeface="Calibri" panose="020F0502020204030204" pitchFamily="34" charset="0"/>
            </a:endParaRPr>
          </a:p>
          <a:p>
            <a:pPr marR="0" algn="l">
              <a:spcBef>
                <a:spcPts val="0"/>
              </a:spcBef>
              <a:spcAft>
                <a:spcPts val="0"/>
              </a:spcAft>
            </a:pPr>
            <a:r>
              <a:rPr lang="en-US" sz="1800" i="0" u="none" strike="noStrike">
                <a:solidFill>
                  <a:srgbClr val="000000"/>
                </a:solidFill>
                <a:effectLst/>
                <a:latin typeface="Calibri" panose="020F0502020204030204" pitchFamily="34" charset="0"/>
              </a:rPr>
              <a:t>Support from regional and global </a:t>
            </a:r>
            <a:r>
              <a:rPr lang="en-US" sz="1800">
                <a:latin typeface="Calibri" panose="020F0502020204030204" pitchFamily="34" charset="0"/>
              </a:rPr>
              <a:t>GNC</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Help countries capture and share learnings</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Advice to National Nutrition Clusters on how to contribute to a Nexus approach whilst maintaining focus on core mandate </a:t>
            </a:r>
          </a:p>
          <a:p>
            <a:pPr marL="285750" marR="0" indent="-285750" algn="l">
              <a:spcBef>
                <a:spcPts val="0"/>
              </a:spcBef>
              <a:spcAft>
                <a:spcPts val="0"/>
              </a:spcAft>
              <a:buFont typeface="Arial" panose="020B0604020202020204" pitchFamily="34" charset="0"/>
              <a:buChar char="•"/>
            </a:pPr>
            <a:r>
              <a:rPr lang="en-US" sz="1800" b="0">
                <a:latin typeface="Calibri" panose="020F0502020204030204" pitchFamily="34" charset="0"/>
              </a:rPr>
              <a:t>Engagement with other Clusters at global and regional levels to agree a joined up approach to help advance the Nexus at country level </a:t>
            </a:r>
          </a:p>
          <a:p>
            <a:pPr marL="0" marR="0" algn="l">
              <a:spcBef>
                <a:spcPts val="0"/>
              </a:spcBef>
              <a:spcAft>
                <a:spcPts val="0"/>
              </a:spcAft>
            </a:pPr>
            <a:endParaRPr lang="en-US" sz="1800" b="0" i="0" u="none" strike="noStrike">
              <a:solidFill>
                <a:srgbClr val="000000"/>
              </a:solidFill>
              <a:effectLst/>
              <a:latin typeface="Calibri" panose="020F0502020204030204" pitchFamily="34" charset="0"/>
            </a:endParaRPr>
          </a:p>
          <a:p>
            <a:pPr marL="0" marR="0" algn="l">
              <a:spcBef>
                <a:spcPts val="0"/>
              </a:spcBef>
              <a:spcAft>
                <a:spcPts val="0"/>
              </a:spcAft>
            </a:pPr>
            <a:endParaRPr lang="en-US" sz="18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0C8BE138-E12D-5C41-654C-6AFD91CA5BFE}"/>
              </a:ext>
            </a:extLst>
          </p:cNvPr>
          <p:cNvSpPr txBox="1"/>
          <p:nvPr/>
        </p:nvSpPr>
        <p:spPr>
          <a:xfrm>
            <a:off x="1110513" y="267676"/>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i="0" u="none" strike="noStrike">
                <a:solidFill>
                  <a:srgbClr val="455F51"/>
                </a:solidFill>
                <a:effectLst/>
                <a:latin typeface="Calibri" panose="020F0502020204030204" pitchFamily="34" charset="0"/>
              </a:rPr>
              <a:t>What further support can the Nutrition Cluster provide?</a:t>
            </a:r>
            <a:r>
              <a:rPr lang="en-US" sz="3600" b="0" i="0" u="none" strike="noStrike">
                <a:solidFill>
                  <a:srgbClr val="455F51"/>
                </a:solidFill>
                <a:effectLst/>
                <a:latin typeface="Calibri" panose="020F0502020204030204" pitchFamily="34" charset="0"/>
              </a:rPr>
              <a:t>  </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2840937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09C1-2C2F-B404-89DB-FDA60435A41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705FBA-A887-ED40-5422-EE7669BDE5F5}"/>
              </a:ext>
            </a:extLst>
          </p:cNvPr>
          <p:cNvSpPr/>
          <p:nvPr/>
        </p:nvSpPr>
        <p:spPr>
          <a:xfrm>
            <a:off x="6350" y="3573"/>
            <a:ext cx="12179300" cy="5697275"/>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Plenary discussion</a:t>
            </a:r>
          </a:p>
          <a:p>
            <a:pPr algn="ctr"/>
            <a:endParaRPr lang="en-US" sz="3596"/>
          </a:p>
        </p:txBody>
      </p:sp>
      <p:pic>
        <p:nvPicPr>
          <p:cNvPr id="7" name="image2.png">
            <a:extLst>
              <a:ext uri="{FF2B5EF4-FFF2-40B4-BE49-F238E27FC236}">
                <a16:creationId xmlns:a16="http://schemas.microsoft.com/office/drawing/2014/main" id="{74C1BEB2-6195-526E-2CA7-AC7AE3C75C56}"/>
              </a:ext>
            </a:extLst>
          </p:cNvPr>
          <p:cNvPicPr/>
          <p:nvPr/>
        </p:nvPicPr>
        <p:blipFill>
          <a:blip r:embed="rId3" cstate="print"/>
          <a:stretch>
            <a:fillRect/>
          </a:stretch>
        </p:blipFill>
        <p:spPr>
          <a:xfrm>
            <a:off x="130693" y="6167349"/>
            <a:ext cx="5725540" cy="234705"/>
          </a:xfrm>
          <a:prstGeom prst="rect">
            <a:avLst/>
          </a:prstGeom>
        </p:spPr>
      </p:pic>
    </p:spTree>
    <p:extLst>
      <p:ext uri="{BB962C8B-B14F-4D97-AF65-F5344CB8AC3E}">
        <p14:creationId xmlns:p14="http://schemas.microsoft.com/office/powerpoint/2010/main" val="317867590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58104-03E4-1339-753C-370299A572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6D7AAB-F8F0-A766-DA04-84630A2730D2}"/>
              </a:ext>
            </a:extLst>
          </p:cNvPr>
          <p:cNvSpPr txBox="1"/>
          <p:nvPr/>
        </p:nvSpPr>
        <p:spPr>
          <a:xfrm>
            <a:off x="931670" y="1686215"/>
            <a:ext cx="9971275" cy="34855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2800" b="0" i="0" u="none" strike="noStrike">
                <a:solidFill>
                  <a:srgbClr val="000000"/>
                </a:solidFill>
                <a:effectLst/>
                <a:latin typeface="Calibri" panose="020F0502020204030204" pitchFamily="34" charset="0"/>
              </a:rPr>
              <a:t>Who has experiences to share from your country?</a:t>
            </a:r>
          </a:p>
          <a:p>
            <a:pPr marL="0" marR="0" algn="l">
              <a:spcBef>
                <a:spcPts val="0"/>
              </a:spcBef>
              <a:spcAft>
                <a:spcPts val="0"/>
              </a:spcAft>
            </a:pPr>
            <a:endParaRPr lang="en-US" sz="2800" b="0" i="0" u="none" strike="noStrike">
              <a:solidFill>
                <a:srgbClr val="000000"/>
              </a:solidFill>
              <a:effectLst/>
              <a:latin typeface="Calibri" panose="020F0502020204030204" pitchFamily="34" charset="0"/>
            </a:endParaRPr>
          </a:p>
          <a:p>
            <a:pPr marL="0" marR="0" algn="l">
              <a:spcBef>
                <a:spcPts val="0"/>
              </a:spcBef>
              <a:spcAft>
                <a:spcPts val="0"/>
              </a:spcAft>
            </a:pPr>
            <a:r>
              <a:rPr lang="en-US" sz="2800" b="0" i="0" u="none" strike="noStrike">
                <a:solidFill>
                  <a:srgbClr val="000000"/>
                </a:solidFill>
                <a:effectLst/>
                <a:latin typeface="Calibri" panose="020F0502020204030204" pitchFamily="34" charset="0"/>
              </a:rPr>
              <a:t>What is the role of Nutrition Cluster at country level in advancing a Nexus approach to nutrition? </a:t>
            </a:r>
            <a:endParaRPr lang="en-US" sz="2800" b="0">
              <a:latin typeface="Calibri" panose="020F0502020204030204" pitchFamily="34" charset="0"/>
            </a:endParaRPr>
          </a:p>
          <a:p>
            <a:pPr marL="0" marR="0" algn="l">
              <a:spcBef>
                <a:spcPts val="0"/>
              </a:spcBef>
              <a:spcAft>
                <a:spcPts val="0"/>
              </a:spcAft>
            </a:pPr>
            <a:endParaRPr lang="en-US" sz="2800" b="0">
              <a:latin typeface="Calibri" panose="020F0502020204030204" pitchFamily="34" charset="0"/>
            </a:endParaRPr>
          </a:p>
          <a:p>
            <a:pPr marL="0" marR="0" algn="l">
              <a:spcBef>
                <a:spcPts val="0"/>
              </a:spcBef>
              <a:spcAft>
                <a:spcPts val="0"/>
              </a:spcAft>
            </a:pPr>
            <a:r>
              <a:rPr lang="en-US" sz="2800" b="0" i="0" u="none" strike="noStrike">
                <a:solidFill>
                  <a:srgbClr val="000000"/>
                </a:solidFill>
                <a:effectLst/>
                <a:latin typeface="Calibri" panose="020F0502020204030204" pitchFamily="34" charset="0"/>
              </a:rPr>
              <a:t>What support do National  Nutrition Clusters need from regional and global levels? </a:t>
            </a:r>
          </a:p>
          <a:p>
            <a:pPr marL="0" marR="0" algn="l">
              <a:spcBef>
                <a:spcPts val="0"/>
              </a:spcBef>
              <a:spcAft>
                <a:spcPts val="0"/>
              </a:spcAft>
            </a:pPr>
            <a:endParaRPr lang="en-US" sz="2800" b="0" i="0" u="none" strike="noStrike">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8380E766-E214-9D0F-DFEB-CF7B758DA0D7}"/>
              </a:ext>
            </a:extLst>
          </p:cNvPr>
          <p:cNvSpPr txBox="1"/>
          <p:nvPr/>
        </p:nvSpPr>
        <p:spPr>
          <a:xfrm>
            <a:off x="2270580" y="492235"/>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Questions for discussion</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22499395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09FE3-6BA0-C36A-2468-17B9EA258A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D7CAE6-E324-34D2-39C3-09E398E9926E}"/>
              </a:ext>
            </a:extLst>
          </p:cNvPr>
          <p:cNvSpPr/>
          <p:nvPr/>
        </p:nvSpPr>
        <p:spPr>
          <a:xfrm>
            <a:off x="6350" y="3573"/>
            <a:ext cx="12179300" cy="5697275"/>
          </a:xfrm>
          <a:prstGeom prst="rect">
            <a:avLst/>
          </a:prstGeom>
          <a:solidFill>
            <a:srgbClr val="16E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a:t>Final reflections</a:t>
            </a:r>
          </a:p>
          <a:p>
            <a:pPr algn="ctr"/>
            <a:endParaRPr lang="en-US" sz="3596"/>
          </a:p>
        </p:txBody>
      </p:sp>
      <p:pic>
        <p:nvPicPr>
          <p:cNvPr id="7" name="image2.png">
            <a:extLst>
              <a:ext uri="{FF2B5EF4-FFF2-40B4-BE49-F238E27FC236}">
                <a16:creationId xmlns:a16="http://schemas.microsoft.com/office/drawing/2014/main" id="{A123447C-0ABC-A6FC-5E78-5F6E9916199A}"/>
              </a:ext>
            </a:extLst>
          </p:cNvPr>
          <p:cNvPicPr/>
          <p:nvPr/>
        </p:nvPicPr>
        <p:blipFill>
          <a:blip r:embed="rId3" cstate="print"/>
          <a:stretch>
            <a:fillRect/>
          </a:stretch>
        </p:blipFill>
        <p:spPr>
          <a:xfrm>
            <a:off x="130693" y="6167349"/>
            <a:ext cx="5725540" cy="234705"/>
          </a:xfrm>
          <a:prstGeom prst="rect">
            <a:avLst/>
          </a:prstGeom>
        </p:spPr>
      </p:pic>
    </p:spTree>
    <p:extLst>
      <p:ext uri="{BB962C8B-B14F-4D97-AF65-F5344CB8AC3E}">
        <p14:creationId xmlns:p14="http://schemas.microsoft.com/office/powerpoint/2010/main" val="82523007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79254-5F97-5C00-B404-9C37FCD034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7C0013-81AF-7E60-9B96-AB102A232FBE}"/>
              </a:ext>
            </a:extLst>
          </p:cNvPr>
          <p:cNvSpPr txBox="1"/>
          <p:nvPr/>
        </p:nvSpPr>
        <p:spPr>
          <a:xfrm>
            <a:off x="931669" y="1324406"/>
            <a:ext cx="9971275"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2400" b="0" i="0" u="none" strike="noStrike">
                <a:solidFill>
                  <a:srgbClr val="000000"/>
                </a:solidFill>
                <a:effectLst/>
                <a:latin typeface="Calibri" panose="020F0502020204030204" pitchFamily="34" charset="0"/>
              </a:rPr>
              <a:t>Do not silo a Nexus initiative. It is not a type of </a:t>
            </a:r>
            <a:r>
              <a:rPr lang="en-US" sz="2400" b="0" i="0" u="none" strike="noStrike" err="1">
                <a:solidFill>
                  <a:srgbClr val="000000"/>
                </a:solidFill>
                <a:effectLst/>
                <a:latin typeface="Calibri" panose="020F0502020204030204" pitchFamily="34" charset="0"/>
              </a:rPr>
              <a:t>programme</a:t>
            </a:r>
            <a:r>
              <a:rPr lang="en-US" sz="2400" b="0">
                <a:latin typeface="Calibri" panose="020F0502020204030204" pitchFamily="34" charset="0"/>
              </a:rPr>
              <a:t> requiring separate structures and processes. </a:t>
            </a:r>
            <a:r>
              <a:rPr lang="en-US" sz="2400" b="0" i="0" u="none" strike="noStrike">
                <a:solidFill>
                  <a:srgbClr val="000000"/>
                </a:solidFill>
                <a:effectLst/>
                <a:latin typeface="Calibri" panose="020F0502020204030204" pitchFamily="34" charset="0"/>
              </a:rPr>
              <a:t> </a:t>
            </a: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i="0" u="none" strike="noStrike">
                <a:solidFill>
                  <a:srgbClr val="000000"/>
                </a:solidFill>
                <a:effectLst/>
                <a:latin typeface="Calibri" panose="020F0502020204030204" pitchFamily="34" charset="0"/>
              </a:rPr>
              <a:t>It is an approach &amp; a way of working to be integrated into existing coordination, planning and implementation mechanisms. </a:t>
            </a: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a:latin typeface="Calibri" panose="020F0502020204030204" pitchFamily="34" charset="0"/>
              </a:rPr>
              <a:t>Ensure a Nexus approach to nutrition is integrated into wider Nexus initiatives. </a:t>
            </a:r>
            <a:endParaRPr lang="en-US" sz="2400" b="0" i="0" u="none" strike="noStrike">
              <a:solidFill>
                <a:srgbClr val="000000"/>
              </a:solidFill>
              <a:effectLst/>
              <a:latin typeface="Calibri" panose="020F0502020204030204" pitchFamily="34" charset="0"/>
            </a:endParaRP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a:latin typeface="Calibri" panose="020F0502020204030204" pitchFamily="34" charset="0"/>
              </a:rPr>
              <a:t>Localization is fundamental to a Nexus approach. </a:t>
            </a:r>
          </a:p>
          <a:p>
            <a:pPr marL="0" marR="0" algn="l">
              <a:spcBef>
                <a:spcPts val="0"/>
              </a:spcBef>
              <a:spcAft>
                <a:spcPts val="0"/>
              </a:spcAft>
            </a:pPr>
            <a:endParaRPr lang="en-US" sz="2400" b="0">
              <a:latin typeface="Calibri" panose="020F0502020204030204" pitchFamily="34" charset="0"/>
            </a:endParaRPr>
          </a:p>
          <a:p>
            <a:pPr marL="0" marR="0" algn="l">
              <a:spcBef>
                <a:spcPts val="0"/>
              </a:spcBef>
              <a:spcAft>
                <a:spcPts val="0"/>
              </a:spcAft>
            </a:pPr>
            <a:r>
              <a:rPr lang="en-US" sz="2400" b="0" i="0" u="none" strike="noStrike">
                <a:solidFill>
                  <a:srgbClr val="000000"/>
                </a:solidFill>
                <a:effectLst/>
                <a:latin typeface="Calibri" panose="020F0502020204030204" pitchFamily="34" charset="0"/>
              </a:rPr>
              <a:t>Be proactive in identifying local and national actors that are committed to lead &amp; deliver multisectoral actions across the Nexus </a:t>
            </a:r>
          </a:p>
        </p:txBody>
      </p:sp>
      <p:sp>
        <p:nvSpPr>
          <p:cNvPr id="5" name="TextBox 4">
            <a:extLst>
              <a:ext uri="{FF2B5EF4-FFF2-40B4-BE49-F238E27FC236}">
                <a16:creationId xmlns:a16="http://schemas.microsoft.com/office/drawing/2014/main" id="{5FF4B22E-7D8E-968D-0DCA-B0F179550DAD}"/>
              </a:ext>
            </a:extLst>
          </p:cNvPr>
          <p:cNvSpPr txBox="1"/>
          <p:nvPr/>
        </p:nvSpPr>
        <p:spPr>
          <a:xfrm>
            <a:off x="2268862" y="347178"/>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Some (not </a:t>
            </a:r>
            <a:r>
              <a:rPr lang="en-US" sz="3600">
                <a:solidFill>
                  <a:srgbClr val="455F51"/>
                </a:solidFill>
              </a:rPr>
              <a:t>all) </a:t>
            </a:r>
            <a:r>
              <a:rPr kumimoji="0" lang="en-US" sz="3600" b="1" i="0" u="none" strike="noStrike" cap="none" spc="0" normalizeH="0" baseline="0">
                <a:ln>
                  <a:noFill/>
                </a:ln>
                <a:solidFill>
                  <a:srgbClr val="455F51"/>
                </a:solidFill>
                <a:effectLst/>
                <a:uFillTx/>
                <a:latin typeface="Helvetica Neue"/>
                <a:ea typeface="Helvetica Neue"/>
                <a:cs typeface="Helvetica Neue"/>
                <a:sym typeface="Helvetica Neue"/>
              </a:rPr>
              <a:t>takeaways</a:t>
            </a:r>
          </a:p>
        </p:txBody>
      </p:sp>
      <p:sp>
        <p:nvSpPr>
          <p:cNvPr id="3" name="TextBox 3">
            <a:extLst>
              <a:ext uri="{FF2B5EF4-FFF2-40B4-BE49-F238E27FC236}">
                <a16:creationId xmlns:a16="http://schemas.microsoft.com/office/drawing/2014/main" id="{0E1F8E42-10C6-26C0-C95B-40B06D006324}"/>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spc="-100">
                <a:solidFill>
                  <a:srgbClr val="D8D8D8"/>
                </a:solidFill>
                <a:latin typeface="Calibri"/>
                <a:cs typeface="Calibri"/>
              </a:rPr>
              <a:t>MENA</a:t>
            </a:r>
            <a:r>
              <a:rPr lang="en-NL" sz="1200" b="0" spc="-100">
                <a:solidFill>
                  <a:srgbClr val="D8D8D8"/>
                </a:solidFill>
                <a:latin typeface="Calibri"/>
                <a:cs typeface="Calibri"/>
              </a:rPr>
              <a:t>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4" name="Straight Connector 3">
            <a:extLst>
              <a:ext uri="{FF2B5EF4-FFF2-40B4-BE49-F238E27FC236}">
                <a16:creationId xmlns:a16="http://schemas.microsoft.com/office/drawing/2014/main" id="{2228D5E9-5A81-029D-5C37-9592A737B007}"/>
              </a:ext>
            </a:extLst>
          </p:cNvPr>
          <p:cNvCxnSpPr>
            <a:cxnSpLocks/>
          </p:cNvCxnSpPr>
          <p:nvPr/>
        </p:nvCxnSpPr>
        <p:spPr>
          <a:xfrm flipH="1">
            <a:off x="11062739"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855E84E4-9068-BEC5-AAE5-8B70F4E64805}"/>
              </a:ext>
            </a:extLst>
          </p:cNvPr>
          <p:cNvCxnSpPr>
            <a:cxnSpLocks/>
          </p:cNvCxnSpPr>
          <p:nvPr/>
        </p:nvCxnSpPr>
        <p:spPr>
          <a:xfrm flipH="1">
            <a:off x="9579529"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Picture 6"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62760" y="6069530"/>
            <a:ext cx="1079649" cy="665642"/>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8330" y="6179617"/>
            <a:ext cx="1275893" cy="452120"/>
          </a:xfrm>
          <a:prstGeom prst="rect">
            <a:avLst/>
          </a:prstGeom>
        </p:spPr>
      </p:pic>
    </p:spTree>
    <p:extLst>
      <p:ext uri="{BB962C8B-B14F-4D97-AF65-F5344CB8AC3E}">
        <p14:creationId xmlns:p14="http://schemas.microsoft.com/office/powerpoint/2010/main" val="519296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451"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8178514" y="320527"/>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4883358" y="442521"/>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6360122" y="336168"/>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cxnSp>
        <p:nvCxnSpPr>
          <p:cNvPr id="5" name="Straight Connector 4">
            <a:extLst>
              <a:ext uri="{FF2B5EF4-FFF2-40B4-BE49-F238E27FC236}">
                <a16:creationId xmlns:a16="http://schemas.microsoft.com/office/drawing/2014/main" id="{6CF40EF2-6AFD-1DE8-B850-1B9B75D77372}"/>
              </a:ext>
            </a:extLst>
          </p:cNvPr>
          <p:cNvCxnSpPr/>
          <p:nvPr/>
        </p:nvCxnSpPr>
        <p:spPr>
          <a:xfrm>
            <a:off x="10142461" y="320527"/>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logo for a nutrition company&#10;&#10;Description automatically generated">
            <a:extLst>
              <a:ext uri="{FF2B5EF4-FFF2-40B4-BE49-F238E27FC236}">
                <a16:creationId xmlns:a16="http://schemas.microsoft.com/office/drawing/2014/main" id="{C36812AD-8521-C975-28FD-AA8423F78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585" y="423451"/>
            <a:ext cx="1520662" cy="844812"/>
          </a:xfrm>
          <a:prstGeom prst="rect">
            <a:avLst/>
          </a:prstGeom>
        </p:spPr>
      </p:pic>
      <p:pic>
        <p:nvPicPr>
          <p:cNvPr id="14" name="Picture 13" descr="A number on a black background&#10;&#10;Description automatically generated">
            <a:extLst>
              <a:ext uri="{FF2B5EF4-FFF2-40B4-BE49-F238E27FC236}">
                <a16:creationId xmlns:a16="http://schemas.microsoft.com/office/drawing/2014/main" id="{7153BD33-B85C-BA1C-B0DC-8473A75810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447" y="686559"/>
            <a:ext cx="1121171" cy="550393"/>
          </a:xfrm>
          <a:prstGeom prst="rect">
            <a:avLst/>
          </a:prstGeom>
        </p:spPr>
      </p:pic>
    </p:spTree>
    <p:extLst>
      <p:ext uri="{BB962C8B-B14F-4D97-AF65-F5344CB8AC3E}">
        <p14:creationId xmlns:p14="http://schemas.microsoft.com/office/powerpoint/2010/main" val="21824107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Visage humain, habits, personne, jeune enfant&#10;&#10;Description générée automatiquement">
            <a:extLst>
              <a:ext uri="{FF2B5EF4-FFF2-40B4-BE49-F238E27FC236}">
                <a16:creationId xmlns:a16="http://schemas.microsoft.com/office/drawing/2014/main" id="{70CD7369-14FF-D991-2E81-9A964A22FE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637" b="11913"/>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7999609" y="649951"/>
            <a:ext cx="3965720" cy="16162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vert="horz" lIns="91440" tIns="45720" rIns="91440" bIns="45720" rtlCol="0" anchor="b">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914400" hangingPunct="1">
              <a:lnSpc>
                <a:spcPct val="90000"/>
              </a:lnSpc>
              <a:spcBef>
                <a:spcPct val="0"/>
              </a:spcBef>
              <a:spcAft>
                <a:spcPts val="600"/>
              </a:spcAft>
              <a:defRPr sz="2400" b="0">
                <a:latin typeface="Arial"/>
                <a:ea typeface="Arial"/>
                <a:cs typeface="Arial"/>
                <a:sym typeface="Arial"/>
              </a:defRPr>
            </a:pPr>
            <a:r>
              <a:rPr lang="en-US" sz="2700" b="0" kern="1200" dirty="0">
                <a:solidFill>
                  <a:srgbClr val="455F51"/>
                </a:solidFill>
                <a:latin typeface="+mj-lt"/>
                <a:ea typeface="+mj-ea"/>
                <a:cs typeface="+mj-cs"/>
              </a:rPr>
              <a:t>Preparedness, Anticipatory Actions, </a:t>
            </a:r>
            <a:r>
              <a:rPr lang="en-US" sz="2700" b="0" kern="1200" dirty="0" err="1">
                <a:solidFill>
                  <a:srgbClr val="455F51"/>
                </a:solidFill>
                <a:latin typeface="+mj-lt"/>
                <a:ea typeface="+mj-ea"/>
                <a:cs typeface="+mj-cs"/>
              </a:rPr>
              <a:t>NiE</a:t>
            </a:r>
            <a:r>
              <a:rPr lang="en-US" sz="2700" b="0" kern="1200" dirty="0">
                <a:solidFill>
                  <a:srgbClr val="455F51"/>
                </a:solidFill>
                <a:latin typeface="+mj-lt"/>
                <a:ea typeface="+mj-ea"/>
                <a:cs typeface="+mj-cs"/>
              </a:rPr>
              <a:t> and the Climate crisis</a:t>
            </a:r>
          </a:p>
        </p:txBody>
      </p:sp>
      <p:sp>
        <p:nvSpPr>
          <p:cNvPr id="6" name="TextBox 6">
            <a:extLst>
              <a:ext uri="{FF2B5EF4-FFF2-40B4-BE49-F238E27FC236}">
                <a16:creationId xmlns:a16="http://schemas.microsoft.com/office/drawing/2014/main" id="{46F15353-574B-9729-C113-68EDE3D0273D}"/>
              </a:ext>
            </a:extLst>
          </p:cNvPr>
          <p:cNvSpPr txBox="1"/>
          <p:nvPr/>
        </p:nvSpPr>
        <p:spPr>
          <a:xfrm>
            <a:off x="8098474" y="4537148"/>
            <a:ext cx="3767990" cy="189070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vert="horz" lIns="91440" tIns="45720" rIns="91440" bIns="45720" rtlCol="0" anchor="t">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914400" hangingPunct="1">
              <a:lnSpc>
                <a:spcPct val="90000"/>
              </a:lnSpc>
              <a:spcBef>
                <a:spcPct val="0"/>
              </a:spcBef>
              <a:spcAft>
                <a:spcPts val="600"/>
              </a:spcAft>
              <a:defRPr sz="2400" b="0">
                <a:latin typeface="Arial"/>
                <a:ea typeface="Arial"/>
                <a:cs typeface="Arial"/>
                <a:sym typeface="Arial"/>
              </a:defRPr>
            </a:pPr>
            <a:r>
              <a:rPr lang="en-US" sz="1200" b="0" kern="1200" dirty="0">
                <a:solidFill>
                  <a:srgbClr val="808080"/>
                </a:solidFill>
                <a:latin typeface="+mn-lt"/>
                <a:ea typeface="+mn-ea"/>
                <a:cs typeface="+mn-cs"/>
              </a:rPr>
              <a:t>Cécile </a:t>
            </a:r>
            <a:r>
              <a:rPr lang="en-US" sz="1200" b="0" kern="1200" dirty="0" err="1">
                <a:solidFill>
                  <a:srgbClr val="808080"/>
                </a:solidFill>
                <a:latin typeface="+mn-lt"/>
                <a:ea typeface="+mn-ea"/>
                <a:cs typeface="+mn-cs"/>
              </a:rPr>
              <a:t>Basquin</a:t>
            </a:r>
            <a:r>
              <a:rPr lang="en-US" sz="1200" b="0" kern="1200" dirty="0">
                <a:solidFill>
                  <a:srgbClr val="808080"/>
                </a:solidFill>
                <a:latin typeface="+mn-lt"/>
                <a:ea typeface="+mn-ea"/>
                <a:cs typeface="+mn-cs"/>
              </a:rPr>
              <a:t> (GNC) and </a:t>
            </a:r>
            <a:r>
              <a:rPr lang="en-US" sz="1200" b="0" kern="1200" dirty="0" err="1">
                <a:solidFill>
                  <a:srgbClr val="808080"/>
                </a:solidFill>
                <a:latin typeface="+mn-lt"/>
                <a:ea typeface="+mn-ea"/>
                <a:cs typeface="+mn-cs"/>
              </a:rPr>
              <a:t>Géraldine</a:t>
            </a:r>
            <a:r>
              <a:rPr lang="en-US" sz="1200" b="0" kern="1200" dirty="0">
                <a:solidFill>
                  <a:srgbClr val="808080"/>
                </a:solidFill>
                <a:latin typeface="+mn-lt"/>
                <a:ea typeface="+mn-ea"/>
                <a:cs typeface="+mn-cs"/>
              </a:rPr>
              <a:t> Bellocq (GNC) </a:t>
            </a:r>
          </a:p>
          <a:p>
            <a:pPr defTabSz="914400" hangingPunct="1">
              <a:lnSpc>
                <a:spcPct val="90000"/>
              </a:lnSpc>
              <a:spcBef>
                <a:spcPct val="0"/>
              </a:spcBef>
              <a:spcAft>
                <a:spcPts val="600"/>
              </a:spcAft>
              <a:defRPr sz="2400" b="0">
                <a:latin typeface="Arial"/>
                <a:ea typeface="Arial"/>
                <a:cs typeface="Arial"/>
                <a:sym typeface="Arial"/>
              </a:defRPr>
            </a:pPr>
            <a:r>
              <a:rPr lang="en-US" sz="1200" b="0" kern="1200" dirty="0" err="1">
                <a:solidFill>
                  <a:srgbClr val="808080"/>
                </a:solidFill>
                <a:latin typeface="+mn-lt"/>
                <a:ea typeface="+mn-ea"/>
                <a:cs typeface="+mn-cs"/>
              </a:rPr>
              <a:t>Gwenaelle</a:t>
            </a:r>
            <a:r>
              <a:rPr lang="en-US" sz="1200" b="0" kern="1200" dirty="0">
                <a:solidFill>
                  <a:srgbClr val="808080"/>
                </a:solidFill>
                <a:latin typeface="+mn-lt"/>
                <a:ea typeface="+mn-ea"/>
                <a:cs typeface="+mn-cs"/>
              </a:rPr>
              <a:t> Garnier (WFP)</a:t>
            </a:r>
          </a:p>
          <a:p>
            <a:pPr defTabSz="914400" hangingPunct="1">
              <a:lnSpc>
                <a:spcPct val="90000"/>
              </a:lnSpc>
              <a:spcBef>
                <a:spcPct val="0"/>
              </a:spcBef>
              <a:spcAft>
                <a:spcPts val="600"/>
              </a:spcAft>
              <a:defRPr sz="2400" b="0">
                <a:latin typeface="Arial"/>
                <a:ea typeface="Arial"/>
                <a:cs typeface="Arial"/>
                <a:sym typeface="Arial"/>
              </a:defRPr>
            </a:pPr>
            <a:r>
              <a:rPr lang="en-US" sz="1200" b="0" kern="1200" dirty="0">
                <a:solidFill>
                  <a:srgbClr val="808080"/>
                </a:solidFill>
                <a:latin typeface="+mn-lt"/>
                <a:ea typeface="+mn-ea"/>
                <a:cs typeface="+mn-cs"/>
              </a:rPr>
              <a:t>Diane Holland (GNC)</a:t>
            </a:r>
          </a:p>
          <a:p>
            <a:pPr indent="-228600" defTabSz="914400" hangingPunct="1">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1200" b="0" kern="1200" dirty="0">
              <a:solidFill>
                <a:srgbClr val="808080"/>
              </a:solidFill>
              <a:latin typeface="+mn-lt"/>
              <a:ea typeface="+mn-ea"/>
              <a:cs typeface="+mn-cs"/>
            </a:endParaRPr>
          </a:p>
          <a:p>
            <a:pPr indent="-228600" defTabSz="914400" hangingPunct="1">
              <a:lnSpc>
                <a:spcPct val="90000"/>
              </a:lnSpc>
              <a:spcBef>
                <a:spcPct val="0"/>
              </a:spcBef>
              <a:spcAft>
                <a:spcPts val="600"/>
              </a:spcAft>
              <a:buFont typeface="Arial" panose="020B0604020202020204" pitchFamily="34" charset="0"/>
              <a:buChar char="•"/>
              <a:defRPr sz="2400" b="0">
                <a:latin typeface="Arial"/>
                <a:ea typeface="Arial"/>
                <a:cs typeface="Arial"/>
                <a:sym typeface="Arial"/>
              </a:defRPr>
            </a:pPr>
            <a:endParaRPr lang="en-US" sz="1200" b="0" kern="1200" dirty="0">
              <a:solidFill>
                <a:srgbClr val="808080"/>
              </a:solidFill>
              <a:latin typeface="+mn-lt"/>
              <a:ea typeface="+mn-ea"/>
              <a:cs typeface="+mn-cs"/>
            </a:endParaRPr>
          </a:p>
          <a:p>
            <a:pPr defTabSz="914400" hangingPunct="1">
              <a:lnSpc>
                <a:spcPct val="90000"/>
              </a:lnSpc>
              <a:spcBef>
                <a:spcPct val="0"/>
              </a:spcBef>
              <a:spcAft>
                <a:spcPts val="600"/>
              </a:spcAft>
              <a:defRPr sz="2400" b="0">
                <a:latin typeface="Arial"/>
                <a:ea typeface="Arial"/>
                <a:cs typeface="Arial"/>
                <a:sym typeface="Arial"/>
              </a:defRPr>
            </a:pPr>
            <a:r>
              <a:rPr lang="en-US" sz="1200" b="0" kern="1200" dirty="0">
                <a:solidFill>
                  <a:srgbClr val="808080"/>
                </a:solidFill>
                <a:latin typeface="+mn-lt"/>
                <a:ea typeface="+mn-ea"/>
                <a:cs typeface="+mn-cs"/>
              </a:rPr>
              <a:t>MENA/SA/EAP Regional Consultations</a:t>
            </a:r>
          </a:p>
          <a:p>
            <a:pPr defTabSz="914400" hangingPunct="1">
              <a:lnSpc>
                <a:spcPct val="90000"/>
              </a:lnSpc>
              <a:spcBef>
                <a:spcPct val="0"/>
              </a:spcBef>
              <a:spcAft>
                <a:spcPts val="600"/>
              </a:spcAft>
              <a:defRPr sz="2400" b="0">
                <a:latin typeface="Arial"/>
                <a:ea typeface="Arial"/>
                <a:cs typeface="Arial"/>
                <a:sym typeface="Arial"/>
              </a:defRPr>
            </a:pPr>
            <a:r>
              <a:rPr lang="en-US" sz="1200" b="0" kern="1200" dirty="0">
                <a:solidFill>
                  <a:srgbClr val="808080"/>
                </a:solidFill>
                <a:latin typeface="+mn-lt"/>
                <a:ea typeface="+mn-ea"/>
                <a:cs typeface="+mn-cs"/>
              </a:rPr>
              <a:t>March 2024</a:t>
            </a:r>
            <a:endParaRPr lang="en-US" sz="1200" kern="1200" dirty="0">
              <a:solidFill>
                <a:srgbClr val="808080"/>
              </a:solidFill>
              <a:latin typeface="+mn-lt"/>
              <a:ea typeface="+mn-ea"/>
              <a:cs typeface="+mn-cs"/>
            </a:endParaRPr>
          </a:p>
        </p:txBody>
      </p:sp>
    </p:spTree>
    <p:extLst>
      <p:ext uri="{BB962C8B-B14F-4D97-AF65-F5344CB8AC3E}">
        <p14:creationId xmlns:p14="http://schemas.microsoft.com/office/powerpoint/2010/main" val="17747975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529904" y="6347300"/>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dirty="0">
                <a:solidFill>
                  <a:srgbClr val="808080"/>
                </a:solidFill>
              </a:rPr>
              <a:t>ERP, </a:t>
            </a:r>
            <a:r>
              <a:rPr lang="fr-FR" sz="1000" b="0" dirty="0" err="1">
                <a:solidFill>
                  <a:srgbClr val="808080"/>
                </a:solidFill>
              </a:rPr>
              <a:t>AAs</a:t>
            </a:r>
            <a:r>
              <a:rPr lang="fr-FR" sz="1000" b="0" dirty="0">
                <a:solidFill>
                  <a:srgbClr val="808080"/>
                </a:solidFill>
              </a:rPr>
              <a:t>, </a:t>
            </a:r>
            <a:r>
              <a:rPr lang="fr-FR" sz="1000" b="0" dirty="0" err="1">
                <a:solidFill>
                  <a:srgbClr val="808080"/>
                </a:solidFill>
              </a:rPr>
              <a:t>NiE</a:t>
            </a:r>
            <a:r>
              <a:rPr lang="fr-FR" sz="1000" b="0" dirty="0">
                <a:solidFill>
                  <a:srgbClr val="808080"/>
                </a:solidFill>
              </a:rPr>
              <a:t> and </a:t>
            </a:r>
            <a:r>
              <a:rPr lang="fr-FR" sz="1000" b="0" dirty="0" err="1">
                <a:solidFill>
                  <a:srgbClr val="808080"/>
                </a:solidFill>
              </a:rPr>
              <a:t>Climate</a:t>
            </a:r>
            <a:r>
              <a:rPr lang="fr-FR" sz="1000" b="0" dirty="0">
                <a:solidFill>
                  <a:srgbClr val="808080"/>
                </a:solidFill>
              </a:rPr>
              <a:t> </a:t>
            </a:r>
            <a:r>
              <a:rPr lang="fr-FR" sz="1000" b="0" dirty="0" err="1">
                <a:solidFill>
                  <a:srgbClr val="808080"/>
                </a:solidFill>
              </a:rPr>
              <a:t>crisis</a:t>
            </a:r>
            <a:r>
              <a:rPr lang="en-US" sz="1000" b="0" dirty="0">
                <a:solidFill>
                  <a:srgbClr val="808080"/>
                </a:solidFill>
              </a:rPr>
              <a:t> </a:t>
            </a:r>
            <a:r>
              <a:rPr sz="1000" b="0" dirty="0">
                <a:solidFill>
                  <a:srgbClr val="808080"/>
                </a:solidFill>
              </a:rPr>
              <a:t> </a:t>
            </a:r>
            <a:br>
              <a:rPr sz="1000" b="0" dirty="0"/>
            </a:br>
            <a:r>
              <a:rPr lang="en-US" sz="1000" b="0" dirty="0">
                <a:solidFill>
                  <a:srgbClr val="808080"/>
                </a:solidFill>
              </a:rPr>
              <a:t>March 2024</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613721" y="450551"/>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err="1">
                <a:solidFill>
                  <a:srgbClr val="455F51"/>
                </a:solidFill>
                <a:cs typeface="Arial"/>
                <a:sym typeface="Arial"/>
              </a:rPr>
              <a:t>overall</a:t>
            </a:r>
            <a:r>
              <a:rPr lang="fr-FR" sz="4800" dirty="0">
                <a:solidFill>
                  <a:srgbClr val="455F51"/>
                </a:solidFill>
                <a:cs typeface="Arial"/>
                <a:sym typeface="Arial"/>
              </a:rPr>
              <a:t> objectives </a:t>
            </a:r>
            <a:endParaRPr lang="fr-FR" sz="4800" dirty="0">
              <a:solidFill>
                <a:srgbClr val="455F51"/>
              </a:solidFill>
              <a:cs typeface="Arial"/>
            </a:endParaRPr>
          </a:p>
        </p:txBody>
      </p:sp>
      <p:sp>
        <p:nvSpPr>
          <p:cNvPr id="5" name="ZoneTexte 4">
            <a:extLst>
              <a:ext uri="{FF2B5EF4-FFF2-40B4-BE49-F238E27FC236}">
                <a16:creationId xmlns:a16="http://schemas.microsoft.com/office/drawing/2014/main" id="{EA862E55-FE34-D2B3-E1CB-BE9AC4676364}"/>
              </a:ext>
            </a:extLst>
          </p:cNvPr>
          <p:cNvSpPr txBox="1"/>
          <p:nvPr/>
        </p:nvSpPr>
        <p:spPr>
          <a:xfrm>
            <a:off x="1034563" y="1708846"/>
            <a:ext cx="10344147" cy="23980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468313" indent="-457200" algn="l">
              <a:spcAft>
                <a:spcPts val="800"/>
              </a:spcAft>
              <a:buFont typeface="Arial" panose="020B0604020202020204" pitchFamily="34" charset="0"/>
              <a:buChar char="•"/>
              <a:tabLst>
                <a:tab pos="400050" algn="l"/>
              </a:tabLst>
            </a:pPr>
            <a:r>
              <a:rPr lang="en-GB" sz="2800" b="0">
                <a:solidFill>
                  <a:srgbClr val="000000"/>
                </a:solidFill>
                <a:effectLst/>
                <a:latin typeface="Calibri" panose="020F0502020204030204" pitchFamily="34" charset="0"/>
                <a:ea typeface="Cambria" panose="02040503050406030204" pitchFamily="18" charset="0"/>
                <a:cs typeface="Calibri" panose="020F0502020204030204" pitchFamily="34" charset="0"/>
              </a:rPr>
              <a:t>Provide an overview of mechanisms and initiatives used to reduce the impact of crisis</a:t>
            </a:r>
          </a:p>
          <a:p>
            <a:pPr marL="468313" indent="-457200" algn="l">
              <a:spcAft>
                <a:spcPts val="800"/>
              </a:spcAft>
              <a:buFont typeface="Arial" panose="020B0604020202020204" pitchFamily="34" charset="0"/>
              <a:buChar char="•"/>
              <a:tabLst>
                <a:tab pos="400050" algn="l"/>
              </a:tabLst>
            </a:pPr>
            <a:r>
              <a:rPr lang="en-GB" sz="2800" b="0">
                <a:latin typeface="Calibri" panose="020F0502020204030204" pitchFamily="34" charset="0"/>
                <a:ea typeface="Cambria" panose="02040503050406030204" pitchFamily="18" charset="0"/>
                <a:cs typeface="Calibri" panose="020F0502020204030204" pitchFamily="34" charset="0"/>
              </a:rPr>
              <a:t>Hear from countries and learn from </a:t>
            </a:r>
            <a:r>
              <a:rPr lang="en-GB" sz="2800" b="0">
                <a:solidFill>
                  <a:srgbClr val="000000"/>
                </a:solidFill>
                <a:effectLst/>
                <a:latin typeface="Calibri" panose="020F0502020204030204" pitchFamily="34" charset="0"/>
                <a:ea typeface="Cambria" panose="02040503050406030204" pitchFamily="18" charset="0"/>
                <a:cs typeface="Calibri" panose="020F0502020204030204" pitchFamily="34" charset="0"/>
              </a:rPr>
              <a:t>their experiences</a:t>
            </a:r>
            <a:endParaRPr lang="en-FR" sz="2800" b="0">
              <a:effectLst/>
              <a:latin typeface="Calibri" panose="020F0502020204030204" pitchFamily="34" charset="0"/>
              <a:ea typeface="Cambria" panose="02040503050406030204" pitchFamily="18" charset="0"/>
              <a:cs typeface="Calibri" panose="020F0502020204030204" pitchFamily="34" charset="0"/>
            </a:endParaRPr>
          </a:p>
          <a:p>
            <a:pPr marL="457200" indent="-457200" algn="l">
              <a:buFont typeface="Arial" panose="020B0604020202020204" pitchFamily="34" charset="0"/>
              <a:buChar char="•"/>
            </a:pPr>
            <a:r>
              <a:rPr lang="en-GB" sz="2800" b="0">
                <a:latin typeface="Calibri" panose="020F0502020204030204" pitchFamily="34" charset="0"/>
                <a:ea typeface="Times New Roman" panose="02020603050405020304" pitchFamily="18" charset="0"/>
                <a:cs typeface="Calibri" panose="020F0502020204030204" pitchFamily="34" charset="0"/>
              </a:rPr>
              <a:t>I</a:t>
            </a:r>
            <a:r>
              <a:rPr lang="en-GB" sz="28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dentify collective actions needed to make progress</a:t>
            </a:r>
            <a:r>
              <a:rPr lang="fr-FR" sz="2800" b="0" kern="1200">
                <a:solidFill>
                  <a:schemeClr val="tx1"/>
                </a:solidFill>
                <a:latin typeface="Calibri" panose="020F0502020204030204" pitchFamily="34" charset="0"/>
                <a:ea typeface="+mj-ea"/>
                <a:cs typeface="Calibri" panose="020F0502020204030204" pitchFamily="34" charset="0"/>
              </a:rPr>
              <a:t> &amp; the support </a:t>
            </a:r>
            <a:r>
              <a:rPr lang="fr-FR" sz="2800" b="0" kern="1200" err="1">
                <a:solidFill>
                  <a:schemeClr val="tx1"/>
                </a:solidFill>
                <a:latin typeface="Calibri" panose="020F0502020204030204" pitchFamily="34" charset="0"/>
                <a:ea typeface="+mj-ea"/>
                <a:cs typeface="Calibri" panose="020F0502020204030204" pitchFamily="34" charset="0"/>
              </a:rPr>
              <a:t>needed</a:t>
            </a:r>
            <a:r>
              <a:rPr lang="fr-FR" sz="2800" b="0" kern="1200">
                <a:solidFill>
                  <a:schemeClr val="tx1"/>
                </a:solidFill>
                <a:latin typeface="Calibri" panose="020F0502020204030204" pitchFamily="34" charset="0"/>
                <a:ea typeface="+mj-ea"/>
                <a:cs typeface="Calibri" panose="020F0502020204030204" pitchFamily="34" charset="0"/>
              </a:rPr>
              <a:t> </a:t>
            </a:r>
            <a:r>
              <a:rPr lang="fr-FR" sz="2800" b="0" kern="1200" err="1">
                <a:solidFill>
                  <a:schemeClr val="tx1"/>
                </a:solidFill>
                <a:latin typeface="Calibri" panose="020F0502020204030204" pitchFamily="34" charset="0"/>
                <a:ea typeface="+mj-ea"/>
                <a:cs typeface="Calibri" panose="020F0502020204030204" pitchFamily="34" charset="0"/>
              </a:rPr>
              <a:t>from</a:t>
            </a:r>
            <a:r>
              <a:rPr lang="fr-FR" sz="2800" b="0" kern="1200">
                <a:solidFill>
                  <a:schemeClr val="tx1"/>
                </a:solidFill>
                <a:latin typeface="Calibri" panose="020F0502020204030204" pitchFamily="34" charset="0"/>
                <a:ea typeface="+mj-ea"/>
                <a:cs typeface="Calibri" panose="020F0502020204030204" pitchFamily="34" charset="0"/>
              </a:rPr>
              <a:t> </a:t>
            </a:r>
            <a:r>
              <a:rPr lang="fr-FR" sz="2800" b="0" kern="1200" err="1">
                <a:solidFill>
                  <a:schemeClr val="tx1"/>
                </a:solidFill>
                <a:latin typeface="Calibri" panose="020F0502020204030204" pitchFamily="34" charset="0"/>
                <a:ea typeface="+mj-ea"/>
                <a:cs typeface="Calibri" panose="020F0502020204030204" pitchFamily="34" charset="0"/>
              </a:rPr>
              <a:t>regional</a:t>
            </a:r>
            <a:r>
              <a:rPr lang="fr-FR" sz="2800" b="0" kern="1200">
                <a:solidFill>
                  <a:schemeClr val="tx1"/>
                </a:solidFill>
                <a:latin typeface="Calibri" panose="020F0502020204030204" pitchFamily="34" charset="0"/>
                <a:ea typeface="+mj-ea"/>
                <a:cs typeface="Calibri" panose="020F0502020204030204" pitchFamily="34" charset="0"/>
              </a:rPr>
              <a:t> and global </a:t>
            </a:r>
            <a:r>
              <a:rPr lang="fr-FR" sz="2800" b="0" kern="1200" err="1">
                <a:solidFill>
                  <a:schemeClr val="tx1"/>
                </a:solidFill>
                <a:latin typeface="Calibri" panose="020F0502020204030204" pitchFamily="34" charset="0"/>
                <a:ea typeface="+mj-ea"/>
                <a:cs typeface="Calibri" panose="020F0502020204030204" pitchFamily="34" charset="0"/>
              </a:rPr>
              <a:t>levels</a:t>
            </a:r>
            <a:endParaRPr lang="fr-FR" sz="2800" b="0" kern="1200">
              <a:solidFill>
                <a:schemeClr val="tx1"/>
              </a:solidFill>
              <a:latin typeface="Calibri" panose="020F0502020204030204" pitchFamily="34" charset="0"/>
              <a:ea typeface="+mj-ea"/>
              <a:cs typeface="Calibri" panose="020F0502020204030204" pitchFamily="34" charset="0"/>
            </a:endParaRPr>
          </a:p>
        </p:txBody>
      </p:sp>
      <p:sp>
        <p:nvSpPr>
          <p:cNvPr id="7" name="TextBox 3">
            <a:extLst>
              <a:ext uri="{FF2B5EF4-FFF2-40B4-BE49-F238E27FC236}">
                <a16:creationId xmlns:a16="http://schemas.microsoft.com/office/drawing/2014/main" id="{3D45D89B-7450-305E-5319-6C751C1A88F6}"/>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260436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B711C-D278-2B26-1746-E8F2426CA5B3}"/>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F02A690-006B-6228-3FBC-F8522DCFBBAF}"/>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EB44671A-8820-DD4E-37A7-CF765A1B1927}"/>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4BAE650E-99D0-F28B-E7BA-9AAC91F7A658}"/>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3CCC682F-030E-5C16-AF29-395A3652F6C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9" name="Background">
            <a:extLst>
              <a:ext uri="{FF2B5EF4-FFF2-40B4-BE49-F238E27FC236}">
                <a16:creationId xmlns:a16="http://schemas.microsoft.com/office/drawing/2014/main" id="{71F48BF9-C0F5-8BB1-31FA-BD36F912B019}"/>
              </a:ext>
            </a:extLst>
          </p:cNvPr>
          <p:cNvSpPr txBox="1">
            <a:spLocks/>
          </p:cNvSpPr>
          <p:nvPr/>
        </p:nvSpPr>
        <p:spPr>
          <a:xfrm>
            <a:off x="1901301" y="5351041"/>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err="1">
                <a:solidFill>
                  <a:srgbClr val="455F51"/>
                </a:solidFill>
                <a:cs typeface="Arial"/>
                <a:sym typeface="Arial"/>
              </a:rPr>
              <a:t>Towards</a:t>
            </a:r>
            <a:r>
              <a:rPr lang="fr-FR" sz="4800" dirty="0">
                <a:solidFill>
                  <a:srgbClr val="455F51"/>
                </a:solidFill>
                <a:cs typeface="Arial"/>
                <a:sym typeface="Arial"/>
              </a:rPr>
              <a:t> A more </a:t>
            </a:r>
            <a:r>
              <a:rPr lang="fr-FR" sz="4800" dirty="0" err="1">
                <a:solidFill>
                  <a:srgbClr val="455F51"/>
                </a:solidFill>
                <a:cs typeface="Arial"/>
                <a:sym typeface="Arial"/>
              </a:rPr>
              <a:t>timely</a:t>
            </a:r>
            <a:r>
              <a:rPr lang="fr-FR" sz="4800" dirty="0">
                <a:solidFill>
                  <a:srgbClr val="455F51"/>
                </a:solidFill>
                <a:cs typeface="Arial"/>
                <a:sym typeface="Arial"/>
              </a:rPr>
              <a:t> and effective </a:t>
            </a:r>
            <a:r>
              <a:rPr lang="fr-FR" sz="4800" dirty="0" err="1">
                <a:solidFill>
                  <a:srgbClr val="455F51"/>
                </a:solidFill>
                <a:cs typeface="Arial"/>
                <a:sym typeface="Arial"/>
              </a:rPr>
              <a:t>response</a:t>
            </a:r>
            <a:endParaRPr lang="fr-FR" sz="4800" dirty="0">
              <a:solidFill>
                <a:srgbClr val="455F51"/>
              </a:solidFill>
              <a:cs typeface="Arial"/>
            </a:endParaRPr>
          </a:p>
        </p:txBody>
      </p:sp>
      <p:pic>
        <p:nvPicPr>
          <p:cNvPr id="12" name="Picture 11" descr="A red triangle with a exclamation mark and black text&#10;&#10;Description automatically generated">
            <a:extLst>
              <a:ext uri="{FF2B5EF4-FFF2-40B4-BE49-F238E27FC236}">
                <a16:creationId xmlns:a16="http://schemas.microsoft.com/office/drawing/2014/main" id="{C7393EBE-5338-A9E4-F388-D44C82BC6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32" y="943326"/>
            <a:ext cx="10249959" cy="2036153"/>
          </a:xfrm>
          <a:prstGeom prst="rect">
            <a:avLst/>
          </a:prstGeom>
        </p:spPr>
      </p:pic>
      <p:pic>
        <p:nvPicPr>
          <p:cNvPr id="14" name="Picture 13" descr="A diagram of a diagram&#10;&#10;Description automatically generated with medium confidence">
            <a:extLst>
              <a:ext uri="{FF2B5EF4-FFF2-40B4-BE49-F238E27FC236}">
                <a16:creationId xmlns:a16="http://schemas.microsoft.com/office/drawing/2014/main" id="{8484E001-4C0F-5AEB-1006-BA2533FE2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208" y="3164541"/>
            <a:ext cx="6689783" cy="2047690"/>
          </a:xfrm>
          <a:prstGeom prst="rect">
            <a:avLst/>
          </a:prstGeom>
        </p:spPr>
      </p:pic>
      <p:sp>
        <p:nvSpPr>
          <p:cNvPr id="7" name="TextBox 23">
            <a:extLst>
              <a:ext uri="{FF2B5EF4-FFF2-40B4-BE49-F238E27FC236}">
                <a16:creationId xmlns:a16="http://schemas.microsoft.com/office/drawing/2014/main" id="{1F192355-7E5F-77C7-60C2-BFBBAD4323C8}"/>
              </a:ext>
            </a:extLst>
          </p:cNvPr>
          <p:cNvSpPr txBox="1"/>
          <p:nvPr/>
        </p:nvSpPr>
        <p:spPr>
          <a:xfrm>
            <a:off x="2871301" y="3211717"/>
            <a:ext cx="2877185" cy="376199"/>
          </a:xfrm>
          <a:prstGeom prst="rect">
            <a:avLst/>
          </a:prstGeom>
          <a:noFill/>
        </p:spPr>
        <p:txBody>
          <a:bodyPr wrap="square" rtlCol="0">
            <a:noAutofit/>
          </a:bodyPr>
          <a:lstStyle/>
          <a:p>
            <a:pPr algn="ctr"/>
            <a:r>
              <a:rPr lang="en-US" sz="1200" b="1" kern="1200">
                <a:solidFill>
                  <a:srgbClr val="FF6600"/>
                </a:solidFill>
                <a:effectLst/>
                <a:latin typeface="Calibri" panose="020F0502020204030204" pitchFamily="34" charset="0"/>
                <a:ea typeface="Arial Unicode MS" panose="020B0604020202020204" pitchFamily="34" charset="-128"/>
              </a:rPr>
              <a:t>ERP planning &amp; </a:t>
            </a:r>
            <a:r>
              <a:rPr lang="en-US" sz="1200" b="1" kern="1200">
                <a:solidFill>
                  <a:srgbClr val="0070C0"/>
                </a:solidFill>
                <a:effectLst/>
                <a:latin typeface="Calibri" panose="020F0502020204030204" pitchFamily="34" charset="0"/>
                <a:ea typeface="Arial Unicode MS" panose="020B0604020202020204" pitchFamily="34" charset="-128"/>
              </a:rPr>
              <a:t>Anticipatory Actions </a:t>
            </a:r>
            <a:endParaRPr lang="en-FR" sz="1200">
              <a:effectLst/>
              <a:latin typeface="Times New Roman" panose="02020603050405020304" pitchFamily="18" charset="0"/>
              <a:ea typeface="Arial Unicode MS" panose="020B0604020202020204" pitchFamily="34" charset="-128"/>
            </a:endParaRPr>
          </a:p>
        </p:txBody>
      </p:sp>
      <p:grpSp>
        <p:nvGrpSpPr>
          <p:cNvPr id="27" name="Group 26">
            <a:extLst>
              <a:ext uri="{FF2B5EF4-FFF2-40B4-BE49-F238E27FC236}">
                <a16:creationId xmlns:a16="http://schemas.microsoft.com/office/drawing/2014/main" id="{711CBB6A-8763-7A7A-93B1-B8D4827CFBF8}"/>
              </a:ext>
            </a:extLst>
          </p:cNvPr>
          <p:cNvGrpSpPr/>
          <p:nvPr/>
        </p:nvGrpSpPr>
        <p:grpSpPr>
          <a:xfrm>
            <a:off x="882688" y="3911058"/>
            <a:ext cx="3314028" cy="568492"/>
            <a:chOff x="876338" y="5246867"/>
            <a:chExt cx="3314028" cy="568492"/>
          </a:xfrm>
        </p:grpSpPr>
        <p:sp>
          <p:nvSpPr>
            <p:cNvPr id="13" name="Right Arrow 12">
              <a:extLst>
                <a:ext uri="{FF2B5EF4-FFF2-40B4-BE49-F238E27FC236}">
                  <a16:creationId xmlns:a16="http://schemas.microsoft.com/office/drawing/2014/main" id="{1BC56D35-E2AE-F1C8-C9F5-112FDD6035BF}"/>
                </a:ext>
              </a:extLst>
            </p:cNvPr>
            <p:cNvSpPr/>
            <p:nvPr/>
          </p:nvSpPr>
          <p:spPr bwMode="auto">
            <a:xfrm>
              <a:off x="876338" y="5246867"/>
              <a:ext cx="3314028" cy="568492"/>
            </a:xfrm>
            <a:prstGeom prs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400"/>
            </a:p>
          </p:txBody>
        </p:sp>
        <p:sp>
          <p:nvSpPr>
            <p:cNvPr id="18" name="TextBox 19">
              <a:extLst>
                <a:ext uri="{FF2B5EF4-FFF2-40B4-BE49-F238E27FC236}">
                  <a16:creationId xmlns:a16="http://schemas.microsoft.com/office/drawing/2014/main" id="{AC501837-410A-F1B2-2D93-8109DBCA0A2E}"/>
                </a:ext>
              </a:extLst>
            </p:cNvPr>
            <p:cNvSpPr txBox="1"/>
            <p:nvPr/>
          </p:nvSpPr>
          <p:spPr>
            <a:xfrm>
              <a:off x="924364" y="5363369"/>
              <a:ext cx="1489185" cy="292020"/>
            </a:xfrm>
            <a:prstGeom prst="rect">
              <a:avLst/>
            </a:prstGeom>
            <a:noFill/>
          </p:spPr>
          <p:txBody>
            <a:bodyPr wrap="square" rtlCol="0">
              <a:noAutofit/>
            </a:bodyPr>
            <a:lstStyle/>
            <a:p>
              <a:r>
                <a:rPr lang="en-US" sz="1500" b="1" kern="1200">
                  <a:solidFill>
                    <a:srgbClr val="FFFFFF"/>
                  </a:solidFill>
                  <a:effectLst/>
                  <a:latin typeface="Calibri" panose="020F0502020204030204" pitchFamily="34" charset="0"/>
                  <a:ea typeface="Arial Unicode MS" panose="020B0604020202020204" pitchFamily="34" charset="-128"/>
                </a:rPr>
                <a:t>Preparedness</a:t>
              </a:r>
              <a:endParaRPr lang="en-FR" sz="1200">
                <a:effectLst/>
                <a:latin typeface="Times New Roman" panose="02020603050405020304" pitchFamily="18" charset="0"/>
                <a:ea typeface="Arial Unicode MS" panose="020B0604020202020204" pitchFamily="34" charset="-128"/>
              </a:endParaRPr>
            </a:p>
          </p:txBody>
        </p:sp>
      </p:grpSp>
      <p:sp>
        <p:nvSpPr>
          <p:cNvPr id="19" name="Left Brace 18">
            <a:extLst>
              <a:ext uri="{FF2B5EF4-FFF2-40B4-BE49-F238E27FC236}">
                <a16:creationId xmlns:a16="http://schemas.microsoft.com/office/drawing/2014/main" id="{4965C526-B2F2-D0F9-1C05-4D8590FBF964}"/>
              </a:ext>
            </a:extLst>
          </p:cNvPr>
          <p:cNvSpPr/>
          <p:nvPr/>
        </p:nvSpPr>
        <p:spPr bwMode="auto">
          <a:xfrm rot="5400000">
            <a:off x="1832124" y="2587457"/>
            <a:ext cx="378995" cy="2277865"/>
          </a:xfrm>
          <a:prstGeom prst="leftBrace">
            <a:avLst/>
          </a:prstGeom>
          <a:noFill/>
          <a:ln w="2857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400"/>
          </a:p>
        </p:txBody>
      </p:sp>
      <p:sp>
        <p:nvSpPr>
          <p:cNvPr id="20" name="TextBox 20">
            <a:extLst>
              <a:ext uri="{FF2B5EF4-FFF2-40B4-BE49-F238E27FC236}">
                <a16:creationId xmlns:a16="http://schemas.microsoft.com/office/drawing/2014/main" id="{2B559B20-CC0C-8C9E-E004-F35529F8B325}"/>
              </a:ext>
            </a:extLst>
          </p:cNvPr>
          <p:cNvSpPr txBox="1"/>
          <p:nvPr/>
        </p:nvSpPr>
        <p:spPr>
          <a:xfrm>
            <a:off x="976022" y="3105431"/>
            <a:ext cx="2006516" cy="523882"/>
          </a:xfrm>
          <a:prstGeom prst="rect">
            <a:avLst/>
          </a:prstGeom>
          <a:noFill/>
        </p:spPr>
        <p:txBody>
          <a:bodyPr wrap="square" rtlCol="0">
            <a:noAutofit/>
          </a:bodyPr>
          <a:lstStyle/>
          <a:p>
            <a:pPr algn="ctr"/>
            <a:r>
              <a:rPr lang="en-US" sz="1200" b="1" kern="1200">
                <a:solidFill>
                  <a:srgbClr val="808080"/>
                </a:solidFill>
                <a:effectLst/>
                <a:latin typeface="Calibri" panose="020F0502020204030204" pitchFamily="34" charset="0"/>
                <a:ea typeface="Arial Unicode MS" panose="020B0604020202020204" pitchFamily="34" charset="-128"/>
              </a:rPr>
              <a:t>Disaster risk reduction,</a:t>
            </a:r>
            <a:endParaRPr lang="en-FR" sz="1200">
              <a:effectLst/>
              <a:latin typeface="Times New Roman" panose="02020603050405020304" pitchFamily="18" charset="0"/>
              <a:ea typeface="Arial Unicode MS" panose="020B0604020202020204" pitchFamily="34" charset="-128"/>
            </a:endParaRPr>
          </a:p>
          <a:p>
            <a:pPr algn="ctr"/>
            <a:r>
              <a:rPr lang="en-US" sz="1200" b="1" kern="1200">
                <a:solidFill>
                  <a:srgbClr val="808080"/>
                </a:solidFill>
                <a:effectLst/>
                <a:latin typeface="Calibri" panose="020F0502020204030204" pitchFamily="34" charset="0"/>
                <a:ea typeface="Arial Unicode MS" panose="020B0604020202020204" pitchFamily="34" charset="-128"/>
              </a:rPr>
              <a:t>prevention &amp; mitigation</a:t>
            </a:r>
            <a:endParaRPr lang="en-FR" sz="1200">
              <a:effectLst/>
              <a:latin typeface="Times New Roman" panose="02020603050405020304" pitchFamily="18" charset="0"/>
              <a:ea typeface="Arial Unicode MS" panose="020B0604020202020204" pitchFamily="34" charset="-128"/>
            </a:endParaRPr>
          </a:p>
        </p:txBody>
      </p:sp>
      <p:sp>
        <p:nvSpPr>
          <p:cNvPr id="21" name="Left Brace 20">
            <a:extLst>
              <a:ext uri="{FF2B5EF4-FFF2-40B4-BE49-F238E27FC236}">
                <a16:creationId xmlns:a16="http://schemas.microsoft.com/office/drawing/2014/main" id="{5F3BA2E0-1DBD-BB57-34BE-FEB81563CC70}"/>
              </a:ext>
            </a:extLst>
          </p:cNvPr>
          <p:cNvSpPr/>
          <p:nvPr/>
        </p:nvSpPr>
        <p:spPr bwMode="auto">
          <a:xfrm rot="5400000">
            <a:off x="3469711" y="3254433"/>
            <a:ext cx="378995" cy="943913"/>
          </a:xfrm>
          <a:prstGeom prst="leftBrac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400"/>
          </a:p>
        </p:txBody>
      </p:sp>
      <p:sp>
        <p:nvSpPr>
          <p:cNvPr id="28" name="Rounded Rectangle 27">
            <a:extLst>
              <a:ext uri="{FF2B5EF4-FFF2-40B4-BE49-F238E27FC236}">
                <a16:creationId xmlns:a16="http://schemas.microsoft.com/office/drawing/2014/main" id="{B50FFF11-FA1C-1302-73F3-9A54C6BB10C1}"/>
              </a:ext>
            </a:extLst>
          </p:cNvPr>
          <p:cNvSpPr/>
          <p:nvPr/>
        </p:nvSpPr>
        <p:spPr>
          <a:xfrm rot="21042536">
            <a:off x="523619" y="4715424"/>
            <a:ext cx="3601459" cy="612934"/>
          </a:xfrm>
          <a:prstGeom prst="round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FR" sz="1800" b="0" i="0" u="none" strike="noStrike" cap="none" spc="0" normalizeH="0" baseline="0">
                <a:ln>
                  <a:noFill/>
                </a:ln>
                <a:solidFill>
                  <a:srgbClr val="FFFFFF"/>
                </a:solidFill>
                <a:effectLst/>
                <a:uFillTx/>
                <a:latin typeface="+mn-lt"/>
                <a:ea typeface="+mn-ea"/>
                <a:cs typeface="+mn-cs"/>
                <a:sym typeface="Helvetica Neue Medium"/>
              </a:rPr>
              <a:t>What does preparedness, and anticipated actions look like?</a:t>
            </a:r>
            <a:endParaRPr kumimoji="0" lang="fr-FR" sz="1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Background">
            <a:extLst>
              <a:ext uri="{FF2B5EF4-FFF2-40B4-BE49-F238E27FC236}">
                <a16:creationId xmlns:a16="http://schemas.microsoft.com/office/drawing/2014/main" id="{4BB3A89E-6701-3660-78EE-E5D1FB94973C}"/>
              </a:ext>
            </a:extLst>
          </p:cNvPr>
          <p:cNvSpPr txBox="1">
            <a:spLocks/>
          </p:cNvSpPr>
          <p:nvPr/>
        </p:nvSpPr>
        <p:spPr>
          <a:xfrm>
            <a:off x="387260" y="202555"/>
            <a:ext cx="11417481"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dirty="0" err="1">
                <a:solidFill>
                  <a:srgbClr val="455F51"/>
                </a:solidFill>
                <a:cs typeface="Arial"/>
                <a:sym typeface="Arial"/>
              </a:rPr>
              <a:t>Shifting</a:t>
            </a:r>
            <a:r>
              <a:rPr lang="fr-FR" sz="4000" dirty="0">
                <a:solidFill>
                  <a:srgbClr val="455F51"/>
                </a:solidFill>
                <a:cs typeface="Arial"/>
                <a:sym typeface="Arial"/>
              </a:rPr>
              <a:t> </a:t>
            </a:r>
            <a:r>
              <a:rPr lang="fr-FR" sz="4000" dirty="0" err="1">
                <a:solidFill>
                  <a:srgbClr val="455F51"/>
                </a:solidFill>
                <a:cs typeface="Arial"/>
                <a:sym typeface="Arial"/>
              </a:rPr>
              <a:t>away</a:t>
            </a:r>
            <a:r>
              <a:rPr lang="fr-FR" sz="4000" dirty="0">
                <a:solidFill>
                  <a:srgbClr val="455F51"/>
                </a:solidFill>
                <a:cs typeface="Arial"/>
                <a:sym typeface="Arial"/>
              </a:rPr>
              <a:t> </a:t>
            </a:r>
            <a:r>
              <a:rPr lang="fr-FR" sz="4000" dirty="0" err="1">
                <a:solidFill>
                  <a:srgbClr val="455F51"/>
                </a:solidFill>
                <a:cs typeface="Arial"/>
                <a:sym typeface="Arial"/>
              </a:rPr>
              <a:t>from</a:t>
            </a:r>
            <a:r>
              <a:rPr lang="fr-FR" sz="4000" dirty="0">
                <a:solidFill>
                  <a:srgbClr val="455F51"/>
                </a:solidFill>
                <a:cs typeface="Arial"/>
                <a:sym typeface="Arial"/>
              </a:rPr>
              <a:t> </a:t>
            </a:r>
            <a:r>
              <a:rPr lang="fr-FR" sz="4000" dirty="0" err="1">
                <a:solidFill>
                  <a:srgbClr val="455F51"/>
                </a:solidFill>
                <a:cs typeface="Arial"/>
                <a:sym typeface="Arial"/>
              </a:rPr>
              <a:t>reactive</a:t>
            </a:r>
            <a:r>
              <a:rPr lang="fr-FR" sz="4000" dirty="0">
                <a:solidFill>
                  <a:srgbClr val="455F51"/>
                </a:solidFill>
                <a:cs typeface="Arial"/>
                <a:sym typeface="Arial"/>
              </a:rPr>
              <a:t>  TO PROACTIVE</a:t>
            </a:r>
            <a:endParaRPr lang="fr-FR" sz="4000" dirty="0">
              <a:solidFill>
                <a:srgbClr val="455F51"/>
              </a:solidFill>
              <a:cs typeface="Arial"/>
            </a:endParaRPr>
          </a:p>
        </p:txBody>
      </p:sp>
      <p:sp>
        <p:nvSpPr>
          <p:cNvPr id="2" name="TextBox 17">
            <a:extLst>
              <a:ext uri="{FF2B5EF4-FFF2-40B4-BE49-F238E27FC236}">
                <a16:creationId xmlns:a16="http://schemas.microsoft.com/office/drawing/2014/main" id="{10FF59D5-985D-F5F2-528F-A374A2FB0587}"/>
              </a:ext>
            </a:extLst>
          </p:cNvPr>
          <p:cNvSpPr txBox="1"/>
          <p:nvPr/>
        </p:nvSpPr>
        <p:spPr>
          <a:xfrm>
            <a:off x="529904" y="6347300"/>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dirty="0">
                <a:solidFill>
                  <a:srgbClr val="808080"/>
                </a:solidFill>
              </a:rPr>
              <a:t>ERP, </a:t>
            </a:r>
            <a:r>
              <a:rPr lang="fr-FR" sz="1000" b="0" dirty="0" err="1">
                <a:solidFill>
                  <a:srgbClr val="808080"/>
                </a:solidFill>
              </a:rPr>
              <a:t>AAs</a:t>
            </a:r>
            <a:r>
              <a:rPr lang="fr-FR" sz="1000" b="0" dirty="0">
                <a:solidFill>
                  <a:srgbClr val="808080"/>
                </a:solidFill>
              </a:rPr>
              <a:t>, </a:t>
            </a:r>
            <a:r>
              <a:rPr lang="fr-FR" sz="1000" b="0" dirty="0" err="1">
                <a:solidFill>
                  <a:srgbClr val="808080"/>
                </a:solidFill>
              </a:rPr>
              <a:t>NiE</a:t>
            </a:r>
            <a:r>
              <a:rPr lang="fr-FR" sz="1000" b="0" dirty="0">
                <a:solidFill>
                  <a:srgbClr val="808080"/>
                </a:solidFill>
              </a:rPr>
              <a:t> and </a:t>
            </a:r>
            <a:r>
              <a:rPr lang="fr-FR" sz="1000" b="0" dirty="0" err="1">
                <a:solidFill>
                  <a:srgbClr val="808080"/>
                </a:solidFill>
              </a:rPr>
              <a:t>Climate</a:t>
            </a:r>
            <a:r>
              <a:rPr lang="fr-FR" sz="1000" b="0" dirty="0">
                <a:solidFill>
                  <a:srgbClr val="808080"/>
                </a:solidFill>
              </a:rPr>
              <a:t> </a:t>
            </a:r>
            <a:r>
              <a:rPr lang="fr-FR" sz="1000" b="0" dirty="0" err="1">
                <a:solidFill>
                  <a:srgbClr val="808080"/>
                </a:solidFill>
              </a:rPr>
              <a:t>crisis</a:t>
            </a:r>
            <a:r>
              <a:rPr lang="en-US" sz="1000" b="0" dirty="0">
                <a:solidFill>
                  <a:srgbClr val="808080"/>
                </a:solidFill>
              </a:rPr>
              <a:t> </a:t>
            </a:r>
            <a:r>
              <a:rPr sz="1000" b="0" dirty="0">
                <a:solidFill>
                  <a:srgbClr val="808080"/>
                </a:solidFill>
              </a:rPr>
              <a:t> </a:t>
            </a:r>
            <a:br>
              <a:rPr sz="1000" b="0" dirty="0"/>
            </a:br>
            <a:r>
              <a:rPr lang="en-US" sz="1000" b="0" dirty="0">
                <a:solidFill>
                  <a:srgbClr val="808080"/>
                </a:solidFill>
              </a:rPr>
              <a:t>March 2024</a:t>
            </a:r>
          </a:p>
        </p:txBody>
      </p:sp>
      <p:sp>
        <p:nvSpPr>
          <p:cNvPr id="3" name="TextBox 3">
            <a:extLst>
              <a:ext uri="{FF2B5EF4-FFF2-40B4-BE49-F238E27FC236}">
                <a16:creationId xmlns:a16="http://schemas.microsoft.com/office/drawing/2014/main" id="{E179C155-5D07-90EC-CF53-F70959A050D6}"/>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845541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631567" y="305823"/>
            <a:ext cx="8120963" cy="46845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dirty="0">
                <a:solidFill>
                  <a:srgbClr val="455F51"/>
                </a:solidFill>
                <a:cs typeface="Arial"/>
                <a:sym typeface="Arial"/>
              </a:rPr>
              <a:t>Emergency </a:t>
            </a:r>
            <a:r>
              <a:rPr lang="fr-FR" sz="4000" dirty="0" err="1">
                <a:solidFill>
                  <a:srgbClr val="455F51"/>
                </a:solidFill>
                <a:cs typeface="Arial"/>
                <a:sym typeface="Arial"/>
              </a:rPr>
              <a:t>Response</a:t>
            </a:r>
            <a:r>
              <a:rPr lang="fr-FR" sz="4000" dirty="0">
                <a:solidFill>
                  <a:srgbClr val="455F51"/>
                </a:solidFill>
                <a:cs typeface="Arial"/>
                <a:sym typeface="Arial"/>
              </a:rPr>
              <a:t> </a:t>
            </a:r>
            <a:r>
              <a:rPr lang="fr-FR" sz="4000" dirty="0" err="1">
                <a:solidFill>
                  <a:srgbClr val="455F51"/>
                </a:solidFill>
                <a:cs typeface="Arial"/>
                <a:sym typeface="Arial"/>
              </a:rPr>
              <a:t>Preparedness</a:t>
            </a:r>
            <a:r>
              <a:rPr lang="fr-FR" sz="4000" dirty="0">
                <a:solidFill>
                  <a:srgbClr val="455F51"/>
                </a:solidFill>
                <a:cs typeface="Arial"/>
                <a:sym typeface="Arial"/>
              </a:rPr>
              <a:t> (ERP)</a:t>
            </a:r>
            <a:endParaRPr lang="fr-FR" sz="4000" dirty="0">
              <a:solidFill>
                <a:srgbClr val="455F51"/>
              </a:solidFill>
              <a:cs typeface="Arial"/>
            </a:endParaRPr>
          </a:p>
        </p:txBody>
      </p:sp>
      <p:sp>
        <p:nvSpPr>
          <p:cNvPr id="5" name="ZoneTexte 4">
            <a:extLst>
              <a:ext uri="{FF2B5EF4-FFF2-40B4-BE49-F238E27FC236}">
                <a16:creationId xmlns:a16="http://schemas.microsoft.com/office/drawing/2014/main" id="{412CEB8F-B768-0ED6-89F2-CE81A5D5AD41}"/>
              </a:ext>
            </a:extLst>
          </p:cNvPr>
          <p:cNvSpPr txBox="1"/>
          <p:nvPr/>
        </p:nvSpPr>
        <p:spPr>
          <a:xfrm>
            <a:off x="338362" y="1284524"/>
            <a:ext cx="4234908" cy="45525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indent="-342900" algn="l" defTabSz="609492">
              <a:spcBef>
                <a:spcPts val="1000"/>
              </a:spcBef>
              <a:buFont typeface="Wingdings" pitchFamily="2" charset="2"/>
              <a:buChar char="v"/>
              <a:defRPr sz="2400" b="0">
                <a:latin typeface="Arial"/>
                <a:ea typeface="Arial"/>
                <a:cs typeface="Arial"/>
                <a:sym typeface="Arial"/>
              </a:defRPr>
            </a:pPr>
            <a:r>
              <a:rPr lang="en-GB" sz="2000">
                <a:solidFill>
                  <a:schemeClr val="tx1"/>
                </a:solidFill>
                <a:effectLst/>
                <a:latin typeface="Calibri" panose="020F0502020204030204" pitchFamily="34" charset="0"/>
                <a:ea typeface="Calibri" panose="020F0502020204030204" pitchFamily="34" charset="0"/>
                <a:cs typeface="Calibri" panose="020F0502020204030204" pitchFamily="34" charset="0"/>
              </a:rPr>
              <a:t>The GNC strategy includes a strong focus on ERP to improve Nutrition Clusters/sectors’ capacities </a:t>
            </a:r>
            <a:r>
              <a:rPr lang="en-GB" sz="2000">
                <a:solidFill>
                  <a:schemeClr val="tx1"/>
                </a:solidFill>
                <a:latin typeface="Calibri" panose="020F0502020204030204" pitchFamily="34" charset="0"/>
                <a:ea typeface="Calibri" panose="020F0502020204030204" pitchFamily="34" charset="0"/>
                <a:cs typeface="Calibri" panose="020F0502020204030204" pitchFamily="34" charset="0"/>
              </a:rPr>
              <a:t>not only to respond but to become </a:t>
            </a:r>
            <a:r>
              <a:rPr lang="en-GB" sz="2000" u="sng">
                <a:solidFill>
                  <a:schemeClr val="tx1"/>
                </a:solidFill>
                <a:latin typeface="Calibri" panose="020F0502020204030204" pitchFamily="34" charset="0"/>
                <a:ea typeface="Calibri" panose="020F0502020204030204" pitchFamily="34" charset="0"/>
                <a:cs typeface="Calibri" panose="020F0502020204030204" pitchFamily="34" charset="0"/>
              </a:rPr>
              <a:t>better prepared </a:t>
            </a:r>
            <a:r>
              <a:rPr lang="en-GB" sz="2000">
                <a:solidFill>
                  <a:schemeClr val="tx1"/>
                </a:solidFill>
                <a:latin typeface="Calibri" panose="020F0502020204030204" pitchFamily="34" charset="0"/>
                <a:ea typeface="Calibri" panose="020F0502020204030204" pitchFamily="34" charset="0"/>
                <a:cs typeface="Calibri" panose="020F0502020204030204" pitchFamily="34" charset="0"/>
              </a:rPr>
              <a:t>for any emergency</a:t>
            </a:r>
          </a:p>
          <a:p>
            <a:pPr marL="342900" indent="-342900" algn="l" defTabSz="609492">
              <a:spcBef>
                <a:spcPts val="1000"/>
              </a:spcBef>
              <a:buFont typeface="Wingdings" pitchFamily="2" charset="2"/>
              <a:buChar char="v"/>
              <a:defRPr sz="2400" b="0">
                <a:latin typeface="Arial"/>
                <a:ea typeface="Arial"/>
                <a:cs typeface="Arial"/>
                <a:sym typeface="Arial"/>
              </a:defRPr>
            </a:pPr>
            <a:r>
              <a:rPr lang="en-GB" sz="2000" b="0">
                <a:solidFill>
                  <a:schemeClr val="tx1"/>
                </a:solidFill>
                <a:latin typeface="Calibri" panose="020F0502020204030204" pitchFamily="34" charset="0"/>
                <a:cs typeface="Calibri" panose="020F0502020204030204" pitchFamily="34" charset="0"/>
              </a:rPr>
              <a:t>To </a:t>
            </a:r>
            <a:r>
              <a:rPr lang="en-US" sz="2000" b="0">
                <a:solidFill>
                  <a:schemeClr val="tx1"/>
                </a:solidFill>
                <a:latin typeface="Calibri" panose="020F0502020204030204" pitchFamily="34" charset="0"/>
                <a:cs typeface="Calibri" panose="020F0502020204030204" pitchFamily="34" charset="0"/>
              </a:rPr>
              <a:t>strengthen Nutrition Clusters/sectors’ Preparedness capacities, and to standardize and systematize the ERP </a:t>
            </a:r>
            <a:r>
              <a:rPr lang="en-US" sz="2000">
                <a:solidFill>
                  <a:schemeClr val="tx1"/>
                </a:solidFill>
                <a:latin typeface="Calibri" panose="020F0502020204030204" pitchFamily="34" charset="0"/>
                <a:cs typeface="Calibri" panose="020F0502020204030204" pitchFamily="34" charset="0"/>
              </a:rPr>
              <a:t>approach</a:t>
            </a:r>
          </a:p>
          <a:p>
            <a:pPr marL="342900" indent="-342900" algn="l" defTabSz="609492">
              <a:spcBef>
                <a:spcPts val="1000"/>
              </a:spcBef>
              <a:buFont typeface="Wingdings" pitchFamily="2" charset="2"/>
              <a:buChar char="v"/>
              <a:defRPr sz="2400" b="0">
                <a:latin typeface="Arial"/>
                <a:ea typeface="Arial"/>
                <a:cs typeface="Arial"/>
                <a:sym typeface="Arial"/>
              </a:defRPr>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The IASC ERP guidance was expanded into a step-by-step approach</a:t>
            </a:r>
            <a:endParaRPr lang="fr-FR" sz="2000" b="0" kern="1200">
              <a:solidFill>
                <a:schemeClr val="tx1"/>
              </a:solidFill>
              <a:latin typeface="Calibri"/>
              <a:ea typeface="+mj-ea"/>
              <a:cs typeface="Calibri"/>
            </a:endParaRPr>
          </a:p>
          <a:p>
            <a:pPr marL="0" marR="0" indent="0" algn="l" defTabSz="412750" rtl="0" fontAlgn="auto" latinLnBrk="0" hangingPunct="0">
              <a:lnSpc>
                <a:spcPct val="100000"/>
              </a:lnSpc>
              <a:spcBef>
                <a:spcPts val="1000"/>
              </a:spcBef>
              <a:spcAft>
                <a:spcPts val="0"/>
              </a:spcAft>
              <a:buClrTx/>
              <a:buSzTx/>
              <a:buFontTx/>
              <a:buNone/>
              <a:tabLst/>
            </a:pPr>
            <a:endParaRPr lang="fr-FR" sz="2000" b="0" kern="1200">
              <a:solidFill>
                <a:schemeClr val="tx1"/>
              </a:solidFill>
              <a:latin typeface="Calibri"/>
              <a:ea typeface="+mj-ea"/>
              <a:cs typeface="Calibri"/>
            </a:endParaRPr>
          </a:p>
        </p:txBody>
      </p:sp>
      <p:pic>
        <p:nvPicPr>
          <p:cNvPr id="1026" name="Picture 2">
            <a:extLst>
              <a:ext uri="{FF2B5EF4-FFF2-40B4-BE49-F238E27FC236}">
                <a16:creationId xmlns:a16="http://schemas.microsoft.com/office/drawing/2014/main" id="{B12F8D01-0F17-7EFC-4EC6-09BBECBA5A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258" y="1709056"/>
            <a:ext cx="7267381" cy="37034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7">
            <a:extLst>
              <a:ext uri="{FF2B5EF4-FFF2-40B4-BE49-F238E27FC236}">
                <a16:creationId xmlns:a16="http://schemas.microsoft.com/office/drawing/2014/main" id="{0AE87245-22ED-0773-6344-ECFAC9408653}"/>
              </a:ext>
            </a:extLst>
          </p:cNvPr>
          <p:cNvSpPr txBox="1"/>
          <p:nvPr/>
        </p:nvSpPr>
        <p:spPr>
          <a:xfrm>
            <a:off x="529904" y="6347300"/>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dirty="0">
                <a:solidFill>
                  <a:srgbClr val="808080"/>
                </a:solidFill>
              </a:rPr>
              <a:t>ERP, </a:t>
            </a:r>
            <a:r>
              <a:rPr lang="fr-FR" sz="1000" b="0" dirty="0" err="1">
                <a:solidFill>
                  <a:srgbClr val="808080"/>
                </a:solidFill>
              </a:rPr>
              <a:t>AAs</a:t>
            </a:r>
            <a:r>
              <a:rPr lang="fr-FR" sz="1000" b="0" dirty="0">
                <a:solidFill>
                  <a:srgbClr val="808080"/>
                </a:solidFill>
              </a:rPr>
              <a:t>, </a:t>
            </a:r>
            <a:r>
              <a:rPr lang="fr-FR" sz="1000" b="0" dirty="0" err="1">
                <a:solidFill>
                  <a:srgbClr val="808080"/>
                </a:solidFill>
              </a:rPr>
              <a:t>NiE</a:t>
            </a:r>
            <a:r>
              <a:rPr lang="fr-FR" sz="1000" b="0" dirty="0">
                <a:solidFill>
                  <a:srgbClr val="808080"/>
                </a:solidFill>
              </a:rPr>
              <a:t> and </a:t>
            </a:r>
            <a:r>
              <a:rPr lang="fr-FR" sz="1000" b="0" dirty="0" err="1">
                <a:solidFill>
                  <a:srgbClr val="808080"/>
                </a:solidFill>
              </a:rPr>
              <a:t>Climate</a:t>
            </a:r>
            <a:r>
              <a:rPr lang="fr-FR" sz="1000" b="0" dirty="0">
                <a:solidFill>
                  <a:srgbClr val="808080"/>
                </a:solidFill>
              </a:rPr>
              <a:t> </a:t>
            </a:r>
            <a:r>
              <a:rPr lang="fr-FR" sz="1000" b="0" dirty="0" err="1">
                <a:solidFill>
                  <a:srgbClr val="808080"/>
                </a:solidFill>
              </a:rPr>
              <a:t>crisis</a:t>
            </a:r>
            <a:r>
              <a:rPr lang="en-US" sz="1000" b="0" dirty="0">
                <a:solidFill>
                  <a:srgbClr val="808080"/>
                </a:solidFill>
              </a:rPr>
              <a:t> </a:t>
            </a:r>
            <a:r>
              <a:rPr sz="1000" b="0" dirty="0">
                <a:solidFill>
                  <a:srgbClr val="808080"/>
                </a:solidFill>
              </a:rPr>
              <a:t> </a:t>
            </a:r>
            <a:br>
              <a:rPr sz="1000" b="0" dirty="0"/>
            </a:br>
            <a:r>
              <a:rPr lang="en-US" sz="1000" b="0" dirty="0">
                <a:solidFill>
                  <a:srgbClr val="808080"/>
                </a:solidFill>
              </a:rPr>
              <a:t>March 2024</a:t>
            </a:r>
          </a:p>
        </p:txBody>
      </p:sp>
      <p:sp>
        <p:nvSpPr>
          <p:cNvPr id="4" name="TextBox 3">
            <a:extLst>
              <a:ext uri="{FF2B5EF4-FFF2-40B4-BE49-F238E27FC236}">
                <a16:creationId xmlns:a16="http://schemas.microsoft.com/office/drawing/2014/main" id="{5B235FE1-C3C7-D23D-C361-5946C86399F7}"/>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35471094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49E34-D47F-BBBC-7841-A9D71DB2303D}"/>
              </a:ext>
            </a:extLst>
          </p:cNvPr>
          <p:cNvSpPr txBox="1"/>
          <p:nvPr/>
        </p:nvSpPr>
        <p:spPr>
          <a:xfrm>
            <a:off x="734254" y="1422400"/>
            <a:ext cx="4500859" cy="2387600"/>
          </a:xfrm>
          <a:prstGeom prst="rect">
            <a:avLst/>
          </a:prstGeom>
        </p:spPr>
        <p:txBody>
          <a:bodyPr vert="horz" lIns="91440" tIns="45720" rIns="91440" bIns="45720" rtlCol="0" anchor="b">
            <a:normAutofit/>
          </a:bodyPr>
          <a:lstStyle/>
          <a:p>
            <a:pPr algn="l" defTabSz="914400" hangingPunct="1">
              <a:lnSpc>
                <a:spcPct val="90000"/>
              </a:lnSpc>
              <a:spcBef>
                <a:spcPct val="0"/>
              </a:spcBef>
              <a:spcAft>
                <a:spcPts val="599"/>
              </a:spcAft>
            </a:pPr>
            <a:r>
              <a:rPr lang="en-US" sz="5000" kern="1200">
                <a:solidFill>
                  <a:schemeClr val="bg1"/>
                </a:solidFill>
                <a:latin typeface="+mj-lt"/>
                <a:ea typeface="+mj-ea"/>
                <a:cs typeface="+mj-cs"/>
              </a:rPr>
              <a:t>Global Nutrition Landscape</a:t>
            </a:r>
          </a:p>
        </p:txBody>
      </p:sp>
      <p:pic>
        <p:nvPicPr>
          <p:cNvPr id="3" name="Picture 2" descr="A person in a robe spinning a drum&#10;&#10;Description automatically generated with medium confidence">
            <a:extLst>
              <a:ext uri="{FF2B5EF4-FFF2-40B4-BE49-F238E27FC236}">
                <a16:creationId xmlns:a16="http://schemas.microsoft.com/office/drawing/2014/main" id="{FB1BE85A-E6DC-C5EB-EB55-CEDE839D3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582" y="419497"/>
            <a:ext cx="3938113" cy="566635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512052CE-4FCC-F021-EB36-8442E408B3F9}"/>
              </a:ext>
            </a:extLst>
          </p:cNvPr>
          <p:cNvPicPr>
            <a:picLocks noChangeAspect="1"/>
          </p:cNvPicPr>
          <p:nvPr/>
        </p:nvPicPr>
        <p:blipFill>
          <a:blip r:embed="rId4"/>
          <a:stretch>
            <a:fillRect/>
          </a:stretch>
        </p:blipFill>
        <p:spPr>
          <a:xfrm>
            <a:off x="864480" y="5878649"/>
            <a:ext cx="1206513" cy="469359"/>
          </a:xfrm>
          <a:prstGeom prst="rect">
            <a:avLst/>
          </a:prstGeom>
        </p:spPr>
      </p:pic>
      <p:sp>
        <p:nvSpPr>
          <p:cNvPr id="6" name="TextBox 5">
            <a:extLst>
              <a:ext uri="{FF2B5EF4-FFF2-40B4-BE49-F238E27FC236}">
                <a16:creationId xmlns:a16="http://schemas.microsoft.com/office/drawing/2014/main" id="{C99A5ECE-39B8-3554-74DC-B92AF6A0F3C6}"/>
              </a:ext>
            </a:extLst>
          </p:cNvPr>
          <p:cNvSpPr txBox="1"/>
          <p:nvPr/>
        </p:nvSpPr>
        <p:spPr>
          <a:xfrm>
            <a:off x="864480" y="5181384"/>
            <a:ext cx="3432517"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NL" sz="1400" b="0">
                <a:solidFill>
                  <a:schemeClr val="bg1"/>
                </a:solidFill>
              </a:rPr>
              <a:t>Stevano Fedele</a:t>
            </a:r>
          </a:p>
          <a:p>
            <a:pPr marL="0" marR="0" indent="0" algn="l" defTabSz="412750" rtl="0" fontAlgn="auto" latinLnBrk="0" hangingPunct="0">
              <a:lnSpc>
                <a:spcPct val="100000"/>
              </a:lnSpc>
              <a:spcBef>
                <a:spcPts val="0"/>
              </a:spcBef>
              <a:spcAft>
                <a:spcPts val="0"/>
              </a:spcAft>
              <a:buClrTx/>
              <a:buSzTx/>
              <a:buFontTx/>
              <a:buNone/>
              <a:tabLst/>
            </a:pPr>
            <a:r>
              <a:rPr kumimoji="0" lang="en-NL" sz="1400" b="0" i="0" u="none" strike="noStrike" cap="none" spc="0" normalizeH="0" baseline="0">
                <a:ln>
                  <a:noFill/>
                </a:ln>
                <a:solidFill>
                  <a:schemeClr val="bg1"/>
                </a:solidFill>
                <a:effectLst/>
                <a:uFillTx/>
                <a:latin typeface="Helvetica Neue"/>
                <a:ea typeface="Helvetica Neue"/>
                <a:cs typeface="Helvetica Neue"/>
                <a:sym typeface="Helvetica Neue"/>
              </a:rPr>
              <a:t>Global Nutrition Cluster Coordinator</a:t>
            </a:r>
          </a:p>
        </p:txBody>
      </p:sp>
    </p:spTree>
    <p:extLst>
      <p:ext uri="{BB962C8B-B14F-4D97-AF65-F5344CB8AC3E}">
        <p14:creationId xmlns:p14="http://schemas.microsoft.com/office/powerpoint/2010/main" val="36613326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07B3-2650-A9AB-04C9-338076CEC90D}"/>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BB8C20C-58F8-11A6-0F0F-009AE9DF5EF6}"/>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BF22F714-41F3-275A-CA3B-20F86653E527}"/>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E6FCBD7-74FB-8E62-B7A2-DAF146074DEE}"/>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6A4958A6-A026-F687-D97C-9DB3979AA7DB}"/>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9" name="Background">
            <a:extLst>
              <a:ext uri="{FF2B5EF4-FFF2-40B4-BE49-F238E27FC236}">
                <a16:creationId xmlns:a16="http://schemas.microsoft.com/office/drawing/2014/main" id="{A1098FEB-AF24-4061-3309-B73912B3D9D8}"/>
              </a:ext>
            </a:extLst>
          </p:cNvPr>
          <p:cNvSpPr txBox="1">
            <a:spLocks/>
          </p:cNvSpPr>
          <p:nvPr/>
        </p:nvSpPr>
        <p:spPr>
          <a:xfrm>
            <a:off x="497839" y="199557"/>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a:solidFill>
                  <a:srgbClr val="455F51"/>
                </a:solidFill>
                <a:cs typeface="Arial"/>
                <a:sym typeface="Arial"/>
              </a:rPr>
              <a:t>ERP key messages</a:t>
            </a:r>
            <a:endParaRPr lang="fr-FR" sz="4800" dirty="0">
              <a:solidFill>
                <a:srgbClr val="455F51"/>
              </a:solidFill>
              <a:cs typeface="Arial"/>
            </a:endParaRPr>
          </a:p>
        </p:txBody>
      </p:sp>
      <p:sp>
        <p:nvSpPr>
          <p:cNvPr id="2" name="ZoneTexte 4">
            <a:extLst>
              <a:ext uri="{FF2B5EF4-FFF2-40B4-BE49-F238E27FC236}">
                <a16:creationId xmlns:a16="http://schemas.microsoft.com/office/drawing/2014/main" id="{D1F24DDB-955A-E762-0E95-ADC3D1FDA7B7}"/>
              </a:ext>
            </a:extLst>
          </p:cNvPr>
          <p:cNvSpPr txBox="1"/>
          <p:nvPr/>
        </p:nvSpPr>
        <p:spPr>
          <a:xfrm>
            <a:off x="497840" y="1186775"/>
            <a:ext cx="11226378" cy="407034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511175" lvl="1" indent="-342900" algn="l" fontAlgn="base">
              <a:spcBef>
                <a:spcPts val="600"/>
              </a:spcBef>
              <a:spcAft>
                <a:spcPts val="600"/>
              </a:spcAft>
              <a:buFont typeface="Arial" panose="020B0604020202020204" pitchFamily="34" charset="0"/>
              <a:buChar char="•"/>
            </a:pPr>
            <a:r>
              <a:rPr lang="en-GB" sz="2400" b="0">
                <a:solidFill>
                  <a:schemeClr val="tx1"/>
                </a:solidFill>
                <a:latin typeface="Calibri" panose="020F0502020204030204" pitchFamily="34" charset="0"/>
                <a:cs typeface="Calibri" panose="020F0502020204030204" pitchFamily="34" charset="0"/>
              </a:rPr>
              <a:t>Preparedness has proven benefits. </a:t>
            </a:r>
          </a:p>
          <a:p>
            <a:pPr marL="511175" lvl="1" indent="-342900" algn="l" fontAlgn="base">
              <a:spcBef>
                <a:spcPts val="600"/>
              </a:spcBef>
              <a:spcAft>
                <a:spcPts val="600"/>
              </a:spcAft>
              <a:buFont typeface="Arial" panose="020B0604020202020204" pitchFamily="34" charset="0"/>
              <a:buChar char="•"/>
            </a:pPr>
            <a:r>
              <a:rPr lang="en-GB" sz="2400" b="0" i="0" u="none" strike="noStrike">
                <a:solidFill>
                  <a:schemeClr val="tx1"/>
                </a:solidFill>
                <a:effectLst/>
                <a:latin typeface="Calibri" panose="020F0502020204030204" pitchFamily="34" charset="0"/>
                <a:cs typeface="Calibri" panose="020F0502020204030204" pitchFamily="34" charset="0"/>
              </a:rPr>
              <a:t>ERP is a continuous and dynamic process. </a:t>
            </a:r>
          </a:p>
          <a:p>
            <a:pPr marL="511175" lvl="1" indent="-342900" algn="l" fontAlgn="base">
              <a:spcBef>
                <a:spcPts val="600"/>
              </a:spcBef>
              <a:spcAft>
                <a:spcPts val="600"/>
              </a:spcAft>
              <a:buFont typeface="Arial" panose="020B0604020202020204" pitchFamily="34" charset="0"/>
              <a:buChar char="•"/>
            </a:pPr>
            <a:r>
              <a:rPr lang="en-GB" sz="2400" b="0">
                <a:solidFill>
                  <a:schemeClr val="tx1"/>
                </a:solidFill>
                <a:latin typeface="Calibri" panose="020F0502020204030204" pitchFamily="34" charset="0"/>
                <a:cs typeface="Calibri" panose="020F0502020204030204" pitchFamily="34" charset="0"/>
              </a:rPr>
              <a:t>ERP planning is not a standalone process. </a:t>
            </a:r>
          </a:p>
          <a:p>
            <a:pPr marL="511175" lvl="1" indent="-342900" algn="l" fontAlgn="base">
              <a:spcBef>
                <a:spcPts val="600"/>
              </a:spcBef>
              <a:spcAft>
                <a:spcPts val="600"/>
              </a:spcAft>
              <a:buFont typeface="Arial" panose="020B0604020202020204" pitchFamily="34" charset="0"/>
              <a:buChar char="•"/>
            </a:pPr>
            <a:r>
              <a:rPr lang="en-GB" sz="2400" b="0">
                <a:solidFill>
                  <a:schemeClr val="tx1"/>
                </a:solidFill>
                <a:latin typeface="Calibri" panose="020F0502020204030204" pitchFamily="34" charset="0"/>
                <a:cs typeface="Calibri" panose="020F0502020204030204" pitchFamily="34" charset="0"/>
              </a:rPr>
              <a:t>Build on your current response and use ERP to overcome challenges from previous experiences. </a:t>
            </a:r>
          </a:p>
          <a:p>
            <a:pPr marL="555625" lvl="1" indent="-342900" algn="l" fontAlgn="base">
              <a:spcBef>
                <a:spcPts val="600"/>
              </a:spcBef>
              <a:spcAft>
                <a:spcPts val="600"/>
              </a:spcAft>
              <a:buFont typeface="Arial" panose="020B0604020202020204" pitchFamily="34" charset="0"/>
              <a:buChar char="•"/>
            </a:pP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The Nutrition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specific</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ERP plan must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complement</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and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align</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to national plans. </a:t>
            </a:r>
          </a:p>
          <a:p>
            <a:pPr marL="555625" lvl="1" indent="-342900" algn="l" fontAlgn="base">
              <a:spcBef>
                <a:spcPts val="600"/>
              </a:spcBef>
              <a:spcAft>
                <a:spcPts val="600"/>
              </a:spcAft>
              <a:buFont typeface="Arial" panose="020B0604020202020204" pitchFamily="34" charset="0"/>
              <a:buChar char="•"/>
            </a:pP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Use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existing</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risk</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analyses to </a:t>
            </a:r>
            <a:r>
              <a:rPr lang="fr-FR" sz="2400" b="0" err="1">
                <a:solidFill>
                  <a:schemeClr val="tx1"/>
                </a:solidFill>
                <a:latin typeface="Calibri" panose="020F0502020204030204" pitchFamily="34" charset="0"/>
                <a:ea typeface="Times New Roman" panose="02020603050405020304" pitchFamily="18" charset="0"/>
                <a:cs typeface="Calibri" panose="020F0502020204030204" pitchFamily="34" charset="0"/>
              </a:rPr>
              <a:t>develop</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 </a:t>
            </a:r>
            <a:r>
              <a:rPr lang="fr-FR" sz="2400" b="0" i="1" err="1">
                <a:solidFill>
                  <a:schemeClr val="tx1"/>
                </a:solidFill>
                <a:latin typeface="Calibri" panose="020F0502020204030204" pitchFamily="34" charset="0"/>
                <a:ea typeface="Times New Roman" panose="02020603050405020304" pitchFamily="18" charset="0"/>
                <a:cs typeface="Calibri" panose="020F0502020204030204" pitchFamily="34" charset="0"/>
              </a:rPr>
              <a:t>crisis</a:t>
            </a:r>
            <a:r>
              <a:rPr lang="fr-FR" sz="2400" b="0" i="1">
                <a:solidFill>
                  <a:schemeClr val="tx1"/>
                </a:solidFill>
                <a:latin typeface="Calibri" panose="020F0502020204030204" pitchFamily="34" charset="0"/>
                <a:ea typeface="Times New Roman" panose="02020603050405020304" pitchFamily="18" charset="0"/>
                <a:cs typeface="Calibri" panose="020F0502020204030204" pitchFamily="34" charset="0"/>
              </a:rPr>
              <a:t> scenario</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a:t>
            </a:r>
          </a:p>
          <a:p>
            <a:pPr marL="555625" lvl="1" indent="-342900" algn="l" fontAlgn="base">
              <a:spcBef>
                <a:spcPts val="600"/>
              </a:spcBef>
              <a:spcAft>
                <a:spcPts val="600"/>
              </a:spcAft>
              <a:buFont typeface="Arial" panose="020B0604020202020204" pitchFamily="34" charset="0"/>
              <a:buChar char="•"/>
            </a:pP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ERP </a:t>
            </a:r>
            <a:r>
              <a:rPr lang="fr-FR" sz="2400" b="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approach</a:t>
            </a: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must </a:t>
            </a:r>
            <a:r>
              <a:rPr lang="fr-FR" sz="2400" b="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collaborative</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a:t>
            </a:r>
            <a:r>
              <a:rPr lang="fr-FR" sz="24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a:solidFill>
                  <a:schemeClr val="tx1"/>
                </a:solidFill>
                <a:latin typeface="Calibri" panose="020F0502020204030204" pitchFamily="34" charset="0"/>
                <a:ea typeface="Times New Roman" panose="02020603050405020304" pitchFamily="18" charset="0"/>
                <a:cs typeface="Calibri" panose="020F0502020204030204" pitchFamily="34" charset="0"/>
              </a:rPr>
              <a:t> </a:t>
            </a:r>
            <a:endParaRPr lang="en-GB" sz="2400" b="0" i="0" u="none" strike="noStrike">
              <a:solidFill>
                <a:schemeClr val="tx1"/>
              </a:solidFill>
              <a:effectLst/>
              <a:latin typeface="Calibri" panose="020F0502020204030204" pitchFamily="34" charset="0"/>
              <a:cs typeface="Calibri" panose="020F0502020204030204" pitchFamily="34" charset="0"/>
            </a:endParaRPr>
          </a:p>
        </p:txBody>
      </p:sp>
      <p:sp>
        <p:nvSpPr>
          <p:cNvPr id="12" name="ZoneTexte 4">
            <a:extLst>
              <a:ext uri="{FF2B5EF4-FFF2-40B4-BE49-F238E27FC236}">
                <a16:creationId xmlns:a16="http://schemas.microsoft.com/office/drawing/2014/main" id="{34CC2340-5A14-5351-F0B6-3E113429136B}"/>
              </a:ext>
            </a:extLst>
          </p:cNvPr>
          <p:cNvSpPr txBox="1"/>
          <p:nvPr/>
        </p:nvSpPr>
        <p:spPr>
          <a:xfrm>
            <a:off x="300187" y="5528880"/>
            <a:ext cx="11945264" cy="28469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53975" lvl="1" indent="0" algn="l" fontAlgn="base"/>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For more information, </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please</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see</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the </a:t>
            </a:r>
            <a:r>
              <a:rPr lang="fr-FR" sz="1600" b="1">
                <a:solidFill>
                  <a:srgbClr val="FF0000"/>
                </a:solidFill>
                <a:latin typeface="Calibri" panose="020F0502020204030204" pitchFamily="34" charset="0"/>
                <a:ea typeface="Times New Roman" panose="02020603050405020304" pitchFamily="18" charset="0"/>
                <a:cs typeface="Calibri" panose="020F0502020204030204" pitchFamily="34" charset="0"/>
              </a:rPr>
              <a:t>GNC ERP </a:t>
            </a:r>
            <a:r>
              <a:rPr lang="fr-FR" sz="1600" b="1" err="1">
                <a:solidFill>
                  <a:srgbClr val="FF0000"/>
                </a:solidFill>
                <a:latin typeface="Calibri" panose="020F0502020204030204" pitchFamily="34" charset="0"/>
                <a:ea typeface="Times New Roman" panose="02020603050405020304" pitchFamily="18" charset="0"/>
                <a:cs typeface="Calibri" panose="020F0502020204030204" pitchFamily="34" charset="0"/>
              </a:rPr>
              <a:t>step</a:t>
            </a:r>
            <a:r>
              <a:rPr lang="fr-FR" sz="1600" b="1">
                <a:solidFill>
                  <a:srgbClr val="FF0000"/>
                </a:solidFill>
                <a:latin typeface="Calibri" panose="020F0502020204030204" pitchFamily="34" charset="0"/>
                <a:ea typeface="Times New Roman" panose="02020603050405020304" pitchFamily="18" charset="0"/>
                <a:cs typeface="Calibri" panose="020F0502020204030204" pitchFamily="34" charset="0"/>
              </a:rPr>
              <a:t> by </a:t>
            </a:r>
            <a:r>
              <a:rPr lang="fr-FR" sz="1600" b="1" err="1">
                <a:solidFill>
                  <a:srgbClr val="FF0000"/>
                </a:solidFill>
                <a:latin typeface="Calibri" panose="020F0502020204030204" pitchFamily="34" charset="0"/>
                <a:ea typeface="Times New Roman" panose="02020603050405020304" pitchFamily="18" charset="0"/>
                <a:cs typeface="Calibri" panose="020F0502020204030204" pitchFamily="34" charset="0"/>
              </a:rPr>
              <a:t>step</a:t>
            </a:r>
            <a:r>
              <a:rPr lang="fr-FR" sz="1600" b="1">
                <a:solidFill>
                  <a:srgbClr val="FF0000"/>
                </a:solidFill>
                <a:latin typeface="Calibri" panose="020F0502020204030204" pitchFamily="34" charset="0"/>
                <a:ea typeface="Times New Roman" panose="02020603050405020304" pitchFamily="18" charset="0"/>
                <a:cs typeface="Calibri" panose="020F0502020204030204" pitchFamily="34" charset="0"/>
              </a:rPr>
              <a:t> guide </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available</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in English, </a:t>
            </a:r>
            <a:r>
              <a:rPr lang="fr-FR"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Spanish</a:t>
            </a: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 and French)</a:t>
            </a:r>
          </a:p>
        </p:txBody>
      </p:sp>
      <p:pic>
        <p:nvPicPr>
          <p:cNvPr id="4" name="Picture 3" descr="A qr code with a few black squares&#10;&#10;Description automatically generated">
            <a:extLst>
              <a:ext uri="{FF2B5EF4-FFF2-40B4-BE49-F238E27FC236}">
                <a16:creationId xmlns:a16="http://schemas.microsoft.com/office/drawing/2014/main" id="{2D517CFE-85EF-D6C8-282E-06957055C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5639" y="4411382"/>
            <a:ext cx="1452232" cy="1452232"/>
          </a:xfrm>
          <a:prstGeom prst="rect">
            <a:avLst/>
          </a:prstGeom>
        </p:spPr>
      </p:pic>
      <p:sp>
        <p:nvSpPr>
          <p:cNvPr id="10" name="TextBox 17">
            <a:extLst>
              <a:ext uri="{FF2B5EF4-FFF2-40B4-BE49-F238E27FC236}">
                <a16:creationId xmlns:a16="http://schemas.microsoft.com/office/drawing/2014/main" id="{E5F04212-AA1F-67EB-E824-C35BC175F2EB}"/>
              </a:ext>
            </a:extLst>
          </p:cNvPr>
          <p:cNvSpPr txBox="1"/>
          <p:nvPr/>
        </p:nvSpPr>
        <p:spPr>
          <a:xfrm>
            <a:off x="529904" y="6347300"/>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dirty="0">
                <a:solidFill>
                  <a:srgbClr val="808080"/>
                </a:solidFill>
              </a:rPr>
              <a:t>ERP, </a:t>
            </a:r>
            <a:r>
              <a:rPr lang="fr-FR" sz="1000" b="0" dirty="0" err="1">
                <a:solidFill>
                  <a:srgbClr val="808080"/>
                </a:solidFill>
              </a:rPr>
              <a:t>AAs</a:t>
            </a:r>
            <a:r>
              <a:rPr lang="fr-FR" sz="1000" b="0" dirty="0">
                <a:solidFill>
                  <a:srgbClr val="808080"/>
                </a:solidFill>
              </a:rPr>
              <a:t>, </a:t>
            </a:r>
            <a:r>
              <a:rPr lang="fr-FR" sz="1000" b="0" dirty="0" err="1">
                <a:solidFill>
                  <a:srgbClr val="808080"/>
                </a:solidFill>
              </a:rPr>
              <a:t>NiE</a:t>
            </a:r>
            <a:r>
              <a:rPr lang="fr-FR" sz="1000" b="0" dirty="0">
                <a:solidFill>
                  <a:srgbClr val="808080"/>
                </a:solidFill>
              </a:rPr>
              <a:t> and </a:t>
            </a:r>
            <a:r>
              <a:rPr lang="fr-FR" sz="1000" b="0" dirty="0" err="1">
                <a:solidFill>
                  <a:srgbClr val="808080"/>
                </a:solidFill>
              </a:rPr>
              <a:t>Climate</a:t>
            </a:r>
            <a:r>
              <a:rPr lang="fr-FR" sz="1000" b="0" dirty="0">
                <a:solidFill>
                  <a:srgbClr val="808080"/>
                </a:solidFill>
              </a:rPr>
              <a:t> </a:t>
            </a:r>
            <a:r>
              <a:rPr lang="fr-FR" sz="1000" b="0" dirty="0" err="1">
                <a:solidFill>
                  <a:srgbClr val="808080"/>
                </a:solidFill>
              </a:rPr>
              <a:t>crisis</a:t>
            </a:r>
            <a:r>
              <a:rPr lang="en-US" sz="1000" b="0" dirty="0">
                <a:solidFill>
                  <a:srgbClr val="808080"/>
                </a:solidFill>
              </a:rPr>
              <a:t> </a:t>
            </a:r>
            <a:r>
              <a:rPr sz="1000" b="0" dirty="0">
                <a:solidFill>
                  <a:srgbClr val="808080"/>
                </a:solidFill>
              </a:rPr>
              <a:t> </a:t>
            </a:r>
            <a:br>
              <a:rPr sz="1000" b="0" dirty="0"/>
            </a:br>
            <a:r>
              <a:rPr lang="en-US" sz="1000" b="0" dirty="0">
                <a:solidFill>
                  <a:srgbClr val="808080"/>
                </a:solidFill>
              </a:rPr>
              <a:t>March 2024</a:t>
            </a:r>
          </a:p>
        </p:txBody>
      </p:sp>
      <p:sp>
        <p:nvSpPr>
          <p:cNvPr id="14" name="TextBox 3">
            <a:extLst>
              <a:ext uri="{FF2B5EF4-FFF2-40B4-BE49-F238E27FC236}">
                <a16:creationId xmlns:a16="http://schemas.microsoft.com/office/drawing/2014/main" id="{A98E9AE8-FC42-41FB-12C4-0DCE3DFF74F2}"/>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15888196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CFBA-2D5D-642D-DD6A-AAF899123280}"/>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115412-C9BF-73BE-C11C-C8F0734080A1}"/>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3E295E9-BB15-DDFC-9C77-6404AE8A909B}"/>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694D4A46-107C-73B8-7709-A4A386EB7C74}"/>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8D49FFA2-5215-6123-9203-FE9D058F8F24}"/>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ZoneTexte 4">
            <a:extLst>
              <a:ext uri="{FF2B5EF4-FFF2-40B4-BE49-F238E27FC236}">
                <a16:creationId xmlns:a16="http://schemas.microsoft.com/office/drawing/2014/main" id="{9799FE26-07CC-C256-CDF1-9C65ABF2227C}"/>
              </a:ext>
            </a:extLst>
          </p:cNvPr>
          <p:cNvSpPr txBox="1"/>
          <p:nvPr/>
        </p:nvSpPr>
        <p:spPr>
          <a:xfrm>
            <a:off x="672405" y="1415156"/>
            <a:ext cx="10916337" cy="34547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R="0" algn="l" defTabSz="412750" rtl="0" fontAlgn="auto" latinLnBrk="0" hangingPunct="0">
              <a:lnSpc>
                <a:spcPct val="150000"/>
              </a:lnSpc>
              <a:spcBef>
                <a:spcPts val="0"/>
              </a:spcBef>
              <a:spcAft>
                <a:spcPts val="0"/>
              </a:spcAft>
              <a:buClrTx/>
              <a:buSzTx/>
              <a:tabLst/>
            </a:pPr>
            <a:r>
              <a:rPr lang="en-US" sz="2800" b="0" kern="1200">
                <a:solidFill>
                  <a:srgbClr val="455F51"/>
                </a:solidFill>
                <a:latin typeface="Calibri"/>
                <a:ea typeface="+mj-ea"/>
                <a:cs typeface="Calibri"/>
              </a:rPr>
              <a:t>Remaining challenges</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ERP tends to be seen as a single / one time activity</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Nutrition specific contingency plans do not result in early response implementation</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Few countries have a comprehensive Nutrition ERP plan that guides preparedness and early response</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P</a:t>
            </a:r>
            <a:r>
              <a:rPr lang="en-US" sz="2400" b="0" i="0">
                <a:solidFill>
                  <a:schemeClr val="tx1"/>
                </a:solidFill>
                <a:effectLst/>
                <a:latin typeface="Calibri" panose="020F0502020204030204" pitchFamily="34" charset="0"/>
                <a:cs typeface="Calibri" panose="020F0502020204030204" pitchFamily="34" charset="0"/>
              </a:rPr>
              <a:t>reparedness </a:t>
            </a:r>
            <a:r>
              <a:rPr lang="en-US" sz="2400" b="0">
                <a:solidFill>
                  <a:schemeClr val="tx1"/>
                </a:solidFill>
                <a:latin typeface="Calibri" panose="020F0502020204030204" pitchFamily="34" charset="0"/>
                <a:cs typeface="Calibri" panose="020F0502020204030204" pitchFamily="34" charset="0"/>
              </a:rPr>
              <a:t>action</a:t>
            </a:r>
            <a:r>
              <a:rPr lang="en-US" sz="2400" b="0" i="0">
                <a:solidFill>
                  <a:schemeClr val="tx1"/>
                </a:solidFill>
                <a:effectLst/>
                <a:latin typeface="Calibri" panose="020F0502020204030204" pitchFamily="34" charset="0"/>
                <a:cs typeface="Calibri" panose="020F0502020204030204" pitchFamily="34" charset="0"/>
              </a:rPr>
              <a:t>s tend to rely on availability of supplies only</a:t>
            </a:r>
          </a:p>
          <a:p>
            <a:pPr marL="342900" marR="0" indent="-342900" algn="l" defTabSz="412750" rtl="0" fontAlgn="auto" latinLnBrk="0" hangingPunct="0">
              <a:lnSpc>
                <a:spcPct val="150000"/>
              </a:lnSpc>
              <a:spcBef>
                <a:spcPts val="0"/>
              </a:spcBef>
              <a:spcAft>
                <a:spcPts val="0"/>
              </a:spcAft>
              <a:buClrTx/>
              <a:buSzTx/>
              <a:buFont typeface="Wingdings" panose="05000000000000000000" pitchFamily="2" charset="2"/>
              <a:buChar char="v"/>
              <a:tabLst/>
            </a:pPr>
            <a:endParaRPr lang="en-US" sz="2400" kern="1200">
              <a:solidFill>
                <a:schemeClr val="tx1"/>
              </a:solidFill>
              <a:latin typeface="Calibri"/>
              <a:ea typeface="+mj-ea"/>
              <a:cs typeface="Calibri"/>
            </a:endParaRPr>
          </a:p>
        </p:txBody>
      </p:sp>
      <p:sp>
        <p:nvSpPr>
          <p:cNvPr id="9" name="Background">
            <a:extLst>
              <a:ext uri="{FF2B5EF4-FFF2-40B4-BE49-F238E27FC236}">
                <a16:creationId xmlns:a16="http://schemas.microsoft.com/office/drawing/2014/main" id="{FC20F49D-AD62-5D75-9DD4-326CF8C15A35}"/>
              </a:ext>
            </a:extLst>
          </p:cNvPr>
          <p:cNvSpPr txBox="1">
            <a:spLocks/>
          </p:cNvSpPr>
          <p:nvPr/>
        </p:nvSpPr>
        <p:spPr>
          <a:xfrm>
            <a:off x="403531" y="286235"/>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spcBef>
                <a:spcPts val="600"/>
              </a:spcBef>
            </a:pPr>
            <a:r>
              <a:rPr lang="fr-FR" sz="4800" dirty="0">
                <a:solidFill>
                  <a:srgbClr val="455F51"/>
                </a:solidFill>
                <a:cs typeface="Arial"/>
                <a:sym typeface="Arial"/>
              </a:rPr>
              <a:t>ERP</a:t>
            </a:r>
          </a:p>
        </p:txBody>
      </p:sp>
      <p:sp>
        <p:nvSpPr>
          <p:cNvPr id="2" name="TextBox 17">
            <a:extLst>
              <a:ext uri="{FF2B5EF4-FFF2-40B4-BE49-F238E27FC236}">
                <a16:creationId xmlns:a16="http://schemas.microsoft.com/office/drawing/2014/main" id="{A2552780-D680-AB1A-2BEB-B1C965D7A811}"/>
              </a:ext>
            </a:extLst>
          </p:cNvPr>
          <p:cNvSpPr txBox="1"/>
          <p:nvPr/>
        </p:nvSpPr>
        <p:spPr>
          <a:xfrm>
            <a:off x="529904" y="6347300"/>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dirty="0">
                <a:solidFill>
                  <a:srgbClr val="808080"/>
                </a:solidFill>
              </a:rPr>
              <a:t>ERP, </a:t>
            </a:r>
            <a:r>
              <a:rPr lang="fr-FR" sz="1000" b="0" dirty="0" err="1">
                <a:solidFill>
                  <a:srgbClr val="808080"/>
                </a:solidFill>
              </a:rPr>
              <a:t>AAs</a:t>
            </a:r>
            <a:r>
              <a:rPr lang="fr-FR" sz="1000" b="0" dirty="0">
                <a:solidFill>
                  <a:srgbClr val="808080"/>
                </a:solidFill>
              </a:rPr>
              <a:t>, </a:t>
            </a:r>
            <a:r>
              <a:rPr lang="fr-FR" sz="1000" b="0" dirty="0" err="1">
                <a:solidFill>
                  <a:srgbClr val="808080"/>
                </a:solidFill>
              </a:rPr>
              <a:t>NiE</a:t>
            </a:r>
            <a:r>
              <a:rPr lang="fr-FR" sz="1000" b="0" dirty="0">
                <a:solidFill>
                  <a:srgbClr val="808080"/>
                </a:solidFill>
              </a:rPr>
              <a:t> and </a:t>
            </a:r>
            <a:r>
              <a:rPr lang="fr-FR" sz="1000" b="0" dirty="0" err="1">
                <a:solidFill>
                  <a:srgbClr val="808080"/>
                </a:solidFill>
              </a:rPr>
              <a:t>Climate</a:t>
            </a:r>
            <a:r>
              <a:rPr lang="fr-FR" sz="1000" b="0" dirty="0">
                <a:solidFill>
                  <a:srgbClr val="808080"/>
                </a:solidFill>
              </a:rPr>
              <a:t> </a:t>
            </a:r>
            <a:r>
              <a:rPr lang="fr-FR" sz="1000" b="0" dirty="0" err="1">
                <a:solidFill>
                  <a:srgbClr val="808080"/>
                </a:solidFill>
              </a:rPr>
              <a:t>crisis</a:t>
            </a:r>
            <a:r>
              <a:rPr lang="en-US" sz="1000" b="0" dirty="0">
                <a:solidFill>
                  <a:srgbClr val="808080"/>
                </a:solidFill>
              </a:rPr>
              <a:t> </a:t>
            </a:r>
            <a:r>
              <a:rPr sz="1000" b="0" dirty="0">
                <a:solidFill>
                  <a:srgbClr val="808080"/>
                </a:solidFill>
              </a:rPr>
              <a:t> </a:t>
            </a:r>
            <a:br>
              <a:rPr sz="1000" b="0" dirty="0"/>
            </a:br>
            <a:r>
              <a:rPr lang="en-US" sz="1000" b="0" dirty="0">
                <a:solidFill>
                  <a:srgbClr val="808080"/>
                </a:solidFill>
              </a:rPr>
              <a:t>March 2024</a:t>
            </a:r>
          </a:p>
        </p:txBody>
      </p:sp>
      <p:sp>
        <p:nvSpPr>
          <p:cNvPr id="3" name="TextBox 3">
            <a:extLst>
              <a:ext uri="{FF2B5EF4-FFF2-40B4-BE49-F238E27FC236}">
                <a16:creationId xmlns:a16="http://schemas.microsoft.com/office/drawing/2014/main" id="{0F995CDF-EFA8-A716-AA3E-29A96CE7648E}"/>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Tree>
    <p:extLst>
      <p:ext uri="{BB962C8B-B14F-4D97-AF65-F5344CB8AC3E}">
        <p14:creationId xmlns:p14="http://schemas.microsoft.com/office/powerpoint/2010/main" val="2984742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ZoneTexte 4">
            <a:extLst>
              <a:ext uri="{FF2B5EF4-FFF2-40B4-BE49-F238E27FC236}">
                <a16:creationId xmlns:a16="http://schemas.microsoft.com/office/drawing/2014/main" id="{412CEB8F-B768-0ED6-89F2-CE81A5D5AD41}"/>
              </a:ext>
            </a:extLst>
          </p:cNvPr>
          <p:cNvSpPr txBox="1"/>
          <p:nvPr/>
        </p:nvSpPr>
        <p:spPr>
          <a:xfrm>
            <a:off x="596572" y="1107404"/>
            <a:ext cx="11274115" cy="49936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R="0" algn="l" defTabSz="412750" rtl="0" fontAlgn="auto" latinLnBrk="0" hangingPunct="0">
              <a:lnSpc>
                <a:spcPct val="100000"/>
              </a:lnSpc>
              <a:spcBef>
                <a:spcPts val="0"/>
              </a:spcBef>
              <a:spcAft>
                <a:spcPts val="0"/>
              </a:spcAft>
              <a:buClrTx/>
              <a:buSzTx/>
              <a:tabLst/>
            </a:pPr>
            <a:r>
              <a:rPr lang="en-US" sz="1800" b="0" kern="1200">
                <a:solidFill>
                  <a:schemeClr val="tx1"/>
                </a:solidFill>
                <a:latin typeface="Calibri"/>
                <a:ea typeface="+mj-ea"/>
                <a:cs typeface="Calibri"/>
              </a:rPr>
              <a:t>Questionnaire online for expression of interest sent out in September 2023</a:t>
            </a:r>
          </a:p>
          <a:p>
            <a:pPr marR="0" algn="l" defTabSz="412750" rtl="0" fontAlgn="auto" latinLnBrk="0" hangingPunct="0">
              <a:lnSpc>
                <a:spcPct val="100000"/>
              </a:lnSpc>
              <a:spcBef>
                <a:spcPts val="0"/>
              </a:spcBef>
              <a:spcAft>
                <a:spcPts val="0"/>
              </a:spcAft>
              <a:buClrTx/>
              <a:buSzTx/>
              <a:tabLst/>
            </a:pPr>
            <a:endParaRPr lang="en-US" sz="18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18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r>
              <a:rPr lang="fr-FR" sz="2400" kern="1200">
                <a:solidFill>
                  <a:srgbClr val="FF0000"/>
                </a:solidFill>
                <a:latin typeface="Calibri"/>
                <a:ea typeface="+mj-ea"/>
                <a:cs typeface="Calibri"/>
              </a:rPr>
              <a:t>		</a:t>
            </a:r>
            <a:r>
              <a:rPr lang="fr-FR" sz="2400" kern="1200" err="1">
                <a:solidFill>
                  <a:schemeClr val="tx1"/>
                </a:solidFill>
                <a:latin typeface="Calibri"/>
                <a:ea typeface="+mj-ea"/>
                <a:cs typeface="Calibri"/>
              </a:rPr>
              <a:t>Request</a:t>
            </a:r>
            <a:r>
              <a:rPr lang="fr-FR" sz="2400" kern="1200">
                <a:solidFill>
                  <a:schemeClr val="tx1"/>
                </a:solidFill>
                <a:latin typeface="Calibri"/>
                <a:ea typeface="+mj-ea"/>
                <a:cs typeface="Calibri"/>
              </a:rPr>
              <a:t> support </a:t>
            </a:r>
            <a:r>
              <a:rPr lang="fr-FR" sz="2400" kern="1200" err="1">
                <a:solidFill>
                  <a:schemeClr val="tx1"/>
                </a:solidFill>
                <a:latin typeface="Calibri"/>
                <a:ea typeface="+mj-ea"/>
                <a:cs typeface="Calibri"/>
              </a:rPr>
              <a:t>from</a:t>
            </a:r>
            <a:r>
              <a:rPr lang="fr-FR" sz="2400" kern="1200">
                <a:solidFill>
                  <a:schemeClr val="tx1"/>
                </a:solidFill>
                <a:latin typeface="Calibri"/>
                <a:ea typeface="+mj-ea"/>
                <a:cs typeface="Calibri"/>
              </a:rPr>
              <a:t> </a:t>
            </a:r>
            <a:r>
              <a:rPr lang="fr-FR" sz="2400" kern="1200" err="1">
                <a:solidFill>
                  <a:schemeClr val="tx1"/>
                </a:solidFill>
                <a:latin typeface="Calibri"/>
                <a:ea typeface="+mj-ea"/>
                <a:cs typeface="Calibri"/>
              </a:rPr>
              <a:t>regional</a:t>
            </a:r>
            <a:r>
              <a:rPr lang="fr-FR" sz="2400" kern="1200">
                <a:solidFill>
                  <a:schemeClr val="tx1"/>
                </a:solidFill>
                <a:latin typeface="Calibri"/>
                <a:ea typeface="+mj-ea"/>
                <a:cs typeface="Calibri"/>
              </a:rPr>
              <a:t> </a:t>
            </a:r>
          </a:p>
          <a:p>
            <a:pPr marR="0" algn="l" defTabSz="412750" rtl="0" fontAlgn="auto" latinLnBrk="0" hangingPunct="0">
              <a:lnSpc>
                <a:spcPct val="100000"/>
              </a:lnSpc>
              <a:spcBef>
                <a:spcPts val="0"/>
              </a:spcBef>
              <a:spcAft>
                <a:spcPts val="0"/>
              </a:spcAft>
              <a:buClrTx/>
              <a:buSzTx/>
              <a:tabLst/>
            </a:pPr>
            <a:r>
              <a:rPr lang="fr-FR" sz="2400" kern="1200">
                <a:solidFill>
                  <a:schemeClr val="tx1"/>
                </a:solidFill>
                <a:latin typeface="Calibri"/>
                <a:ea typeface="+mj-ea"/>
                <a:cs typeface="Calibri"/>
              </a:rPr>
              <a:t>		and global </a:t>
            </a:r>
            <a:r>
              <a:rPr lang="fr-FR" sz="2400" kern="1200" err="1">
                <a:solidFill>
                  <a:schemeClr val="tx1"/>
                </a:solidFill>
                <a:latin typeface="Calibri"/>
                <a:ea typeface="+mj-ea"/>
                <a:cs typeface="Calibri"/>
              </a:rPr>
              <a:t>level</a:t>
            </a:r>
            <a:endParaRPr lang="fr-FR" sz="240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1400" b="0" kern="1200">
                <a:solidFill>
                  <a:schemeClr val="tx1"/>
                </a:solidFill>
                <a:latin typeface="Calibri"/>
                <a:ea typeface="+mj-ea"/>
                <a:cs typeface="Calibri"/>
              </a:rPr>
              <a:t>		Focal point on ERP </a:t>
            </a:r>
            <a:r>
              <a:rPr lang="fr-FR" sz="1400" b="0" kern="1200" err="1">
                <a:solidFill>
                  <a:schemeClr val="tx1"/>
                </a:solidFill>
                <a:latin typeface="Calibri"/>
                <a:ea typeface="+mj-ea"/>
                <a:cs typeface="Calibri"/>
              </a:rPr>
              <a:t>within</a:t>
            </a:r>
            <a:r>
              <a:rPr lang="fr-FR" sz="1400" b="0" kern="1200">
                <a:solidFill>
                  <a:schemeClr val="tx1"/>
                </a:solidFill>
                <a:latin typeface="Calibri"/>
                <a:ea typeface="+mj-ea"/>
                <a:cs typeface="Calibri"/>
              </a:rPr>
              <a:t> the GNC, </a:t>
            </a:r>
            <a:r>
              <a:rPr lang="fr-FR" sz="1400" b="0" kern="1200" err="1">
                <a:solidFill>
                  <a:schemeClr val="tx1"/>
                </a:solidFill>
                <a:latin typeface="Calibri"/>
                <a:ea typeface="+mj-ea"/>
                <a:cs typeface="Calibri"/>
              </a:rPr>
              <a:t>working</a:t>
            </a:r>
            <a:r>
              <a:rPr lang="fr-FR" sz="1400" b="0" kern="1200">
                <a:solidFill>
                  <a:schemeClr val="tx1"/>
                </a:solidFill>
                <a:latin typeface="Calibri"/>
                <a:ea typeface="+mj-ea"/>
                <a:cs typeface="Calibri"/>
              </a:rPr>
              <a:t> in</a:t>
            </a:r>
          </a:p>
          <a:p>
            <a:pPr marL="0" marR="0" indent="0" algn="l" defTabSz="412750" rtl="0" fontAlgn="auto" latinLnBrk="0" hangingPunct="0">
              <a:lnSpc>
                <a:spcPct val="100000"/>
              </a:lnSpc>
              <a:spcBef>
                <a:spcPts val="0"/>
              </a:spcBef>
              <a:spcAft>
                <a:spcPts val="0"/>
              </a:spcAft>
              <a:buClrTx/>
              <a:buSzTx/>
              <a:buFontTx/>
              <a:buNone/>
              <a:tabLst/>
            </a:pPr>
            <a:r>
              <a:rPr lang="fr-FR" sz="1400" b="0" kern="1200">
                <a:solidFill>
                  <a:schemeClr val="tx1"/>
                </a:solidFill>
                <a:latin typeface="Calibri"/>
                <a:ea typeface="+mj-ea"/>
                <a:cs typeface="Calibri"/>
              </a:rPr>
              <a:t>		coordination </a:t>
            </a:r>
            <a:r>
              <a:rPr lang="fr-FR" sz="1400" b="0" kern="1200" err="1">
                <a:solidFill>
                  <a:schemeClr val="tx1"/>
                </a:solidFill>
                <a:latin typeface="Calibri"/>
                <a:ea typeface="+mj-ea"/>
                <a:cs typeface="Calibri"/>
              </a:rPr>
              <a:t>with</a:t>
            </a:r>
            <a:r>
              <a:rPr lang="fr-FR" sz="1400" b="0" kern="1200">
                <a:solidFill>
                  <a:schemeClr val="tx1"/>
                </a:solidFill>
                <a:latin typeface="Calibri"/>
                <a:ea typeface="+mj-ea"/>
                <a:cs typeface="Calibri"/>
              </a:rPr>
              <a:t> RO</a:t>
            </a:r>
            <a:endParaRPr lang="fr-FR" sz="1800" b="0" kern="1200">
              <a:solidFill>
                <a:schemeClr val="tx1"/>
              </a:solidFill>
              <a:latin typeface="Calibri"/>
              <a:ea typeface="+mj-ea"/>
              <a:cs typeface="Calibri"/>
            </a:endParaRPr>
          </a:p>
        </p:txBody>
      </p:sp>
      <p:graphicFrame>
        <p:nvGraphicFramePr>
          <p:cNvPr id="7" name="Tableau 6">
            <a:extLst>
              <a:ext uri="{FF2B5EF4-FFF2-40B4-BE49-F238E27FC236}">
                <a16:creationId xmlns:a16="http://schemas.microsoft.com/office/drawing/2014/main" id="{E9761F79-ED67-3453-CB7F-EF9967D94771}"/>
              </a:ext>
            </a:extLst>
          </p:cNvPr>
          <p:cNvGraphicFramePr>
            <a:graphicFrameLocks noGrp="1"/>
          </p:cNvGraphicFramePr>
          <p:nvPr/>
        </p:nvGraphicFramePr>
        <p:xfrm>
          <a:off x="596570" y="1387146"/>
          <a:ext cx="11274116" cy="2610762"/>
        </p:xfrm>
        <a:graphic>
          <a:graphicData uri="http://schemas.openxmlformats.org/drawingml/2006/table">
            <a:tbl>
              <a:tblPr firstRow="1" bandRow="1">
                <a:tableStyleId>{5940675A-B579-460E-94D1-54222C63F5DA}</a:tableStyleId>
              </a:tblPr>
              <a:tblGrid>
                <a:gridCol w="1817700">
                  <a:extLst>
                    <a:ext uri="{9D8B030D-6E8A-4147-A177-3AD203B41FA5}">
                      <a16:colId xmlns:a16="http://schemas.microsoft.com/office/drawing/2014/main" val="1665652221"/>
                    </a:ext>
                  </a:extLst>
                </a:gridCol>
                <a:gridCol w="3149600">
                  <a:extLst>
                    <a:ext uri="{9D8B030D-6E8A-4147-A177-3AD203B41FA5}">
                      <a16:colId xmlns:a16="http://schemas.microsoft.com/office/drawing/2014/main" val="2081199050"/>
                    </a:ext>
                  </a:extLst>
                </a:gridCol>
                <a:gridCol w="3159760">
                  <a:extLst>
                    <a:ext uri="{9D8B030D-6E8A-4147-A177-3AD203B41FA5}">
                      <a16:colId xmlns:a16="http://schemas.microsoft.com/office/drawing/2014/main" val="3560297518"/>
                    </a:ext>
                  </a:extLst>
                </a:gridCol>
                <a:gridCol w="3147056">
                  <a:extLst>
                    <a:ext uri="{9D8B030D-6E8A-4147-A177-3AD203B41FA5}">
                      <a16:colId xmlns:a16="http://schemas.microsoft.com/office/drawing/2014/main" val="1271235008"/>
                    </a:ext>
                  </a:extLst>
                </a:gridCol>
              </a:tblGrid>
              <a:tr h="769032">
                <a:tc>
                  <a:txBody>
                    <a:bodyPr/>
                    <a:lstStyle/>
                    <a:p>
                      <a:endParaRPr lang="fr-FR" sz="1800"/>
                    </a:p>
                  </a:txBody>
                  <a:tcPr/>
                </a:tc>
                <a:tc>
                  <a:txBody>
                    <a:bodyPr/>
                    <a:lstStyle/>
                    <a:p>
                      <a:r>
                        <a:rPr lang="fr-FR" sz="1800" err="1"/>
                        <a:t>Existing</a:t>
                      </a:r>
                      <a:r>
                        <a:rPr lang="fr-FR" sz="1800"/>
                        <a:t> ERP plan and </a:t>
                      </a:r>
                      <a:r>
                        <a:rPr lang="fr-FR" sz="1800" err="1"/>
                        <a:t>needs</a:t>
                      </a:r>
                      <a:r>
                        <a:rPr lang="fr-FR" sz="1800"/>
                        <a:t> for </a:t>
                      </a:r>
                      <a:r>
                        <a:rPr lang="fr-FR" sz="1800" err="1"/>
                        <a:t>revision</a:t>
                      </a:r>
                      <a:endParaRPr lang="fr-FR" sz="1800"/>
                    </a:p>
                  </a:txBody>
                  <a:tcPr/>
                </a:tc>
                <a:tc>
                  <a:txBody>
                    <a:bodyPr/>
                    <a:lstStyle/>
                    <a:p>
                      <a:r>
                        <a:rPr lang="fr-FR" sz="1800"/>
                        <a:t>Need for ERP orientation to </a:t>
                      </a:r>
                      <a:r>
                        <a:rPr lang="fr-FR" sz="1800" err="1"/>
                        <a:t>partners</a:t>
                      </a:r>
                      <a:endParaRPr lang="fr-FR" sz="1800"/>
                    </a:p>
                  </a:txBody>
                  <a:tcPr/>
                </a:tc>
                <a:tc>
                  <a:txBody>
                    <a:bodyPr/>
                    <a:lstStyle/>
                    <a:p>
                      <a:r>
                        <a:rPr lang="fr-FR" sz="1800"/>
                        <a:t>Need for ERP </a:t>
                      </a:r>
                      <a:r>
                        <a:rPr lang="fr-FR" sz="1800" err="1"/>
                        <a:t>blended</a:t>
                      </a:r>
                      <a:r>
                        <a:rPr lang="fr-FR" sz="1800"/>
                        <a:t> training</a:t>
                      </a:r>
                    </a:p>
                  </a:txBody>
                  <a:tcPr/>
                </a:tc>
                <a:extLst>
                  <a:ext uri="{0D108BD9-81ED-4DB2-BD59-A6C34878D82A}">
                    <a16:rowId xmlns:a16="http://schemas.microsoft.com/office/drawing/2014/main" val="1297642963"/>
                  </a:ext>
                </a:extLst>
              </a:tr>
              <a:tr h="368346">
                <a:tc>
                  <a:txBody>
                    <a:bodyPr/>
                    <a:lstStyle/>
                    <a:p>
                      <a:r>
                        <a:rPr lang="fr-FR" sz="1800" err="1"/>
                        <a:t>Syria</a:t>
                      </a:r>
                      <a:endParaRPr lang="fr-FR" sz="1800"/>
                    </a:p>
                  </a:txBody>
                  <a:tcPr/>
                </a:tc>
                <a:tc>
                  <a:txBody>
                    <a:bodyPr/>
                    <a:lstStyle/>
                    <a:p>
                      <a:r>
                        <a:rPr lang="fr-FR" sz="1800"/>
                        <a:t>YES, Q4 2023</a:t>
                      </a:r>
                    </a:p>
                  </a:txBody>
                  <a:tcPr/>
                </a:tc>
                <a:tc>
                  <a:txBody>
                    <a:bodyPr/>
                    <a:lstStyle/>
                    <a:p>
                      <a:r>
                        <a:rPr lang="fr-FR" sz="1800"/>
                        <a:t>YES, Q4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Q4 2023</a:t>
                      </a:r>
                    </a:p>
                  </a:txBody>
                  <a:tcPr/>
                </a:tc>
                <a:extLst>
                  <a:ext uri="{0D108BD9-81ED-4DB2-BD59-A6C34878D82A}">
                    <a16:rowId xmlns:a16="http://schemas.microsoft.com/office/drawing/2014/main" val="1324303096"/>
                  </a:ext>
                </a:extLst>
              </a:tr>
              <a:tr h="368346">
                <a:tc>
                  <a:txBody>
                    <a:bodyPr/>
                    <a:lstStyle/>
                    <a:p>
                      <a:r>
                        <a:rPr lang="fr-FR" sz="1800" err="1"/>
                        <a:t>Nepal</a:t>
                      </a:r>
                      <a:endParaRPr lang="fr-FR" sz="1800"/>
                    </a:p>
                  </a:txBody>
                  <a:tcPr/>
                </a:tc>
                <a:tc>
                  <a:txBody>
                    <a:bodyPr/>
                    <a:lstStyle/>
                    <a:p>
                      <a:r>
                        <a:rPr lang="fr-FR" sz="1800"/>
                        <a:t>YES, Q2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extLst>
                  <a:ext uri="{0D108BD9-81ED-4DB2-BD59-A6C34878D82A}">
                    <a16:rowId xmlns:a16="http://schemas.microsoft.com/office/drawing/2014/main" val="3370637180"/>
                  </a:ext>
                </a:extLst>
              </a:tr>
              <a:tr h="368346">
                <a:tc>
                  <a:txBody>
                    <a:bodyPr/>
                    <a:lstStyle/>
                    <a:p>
                      <a:r>
                        <a:rPr lang="fr-FR" sz="1800"/>
                        <a:t>Myanmar</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Q1 2024</a:t>
                      </a:r>
                    </a:p>
                  </a:txBody>
                  <a:tcPr/>
                </a:tc>
                <a:extLst>
                  <a:ext uri="{0D108BD9-81ED-4DB2-BD59-A6C34878D82A}">
                    <a16:rowId xmlns:a16="http://schemas.microsoft.com/office/drawing/2014/main" val="612587600"/>
                  </a:ext>
                </a:extLst>
              </a:tr>
              <a:tr h="368346">
                <a:tc>
                  <a:txBody>
                    <a:bodyPr/>
                    <a:lstStyle/>
                    <a:p>
                      <a:r>
                        <a:rPr lang="fr-FR" sz="1800"/>
                        <a:t>Fiji</a:t>
                      </a:r>
                    </a:p>
                  </a:txBody>
                  <a:tcPr/>
                </a:tc>
                <a:tc>
                  <a:txBody>
                    <a:bodyPr/>
                    <a:lstStyle/>
                    <a:p>
                      <a:r>
                        <a:rPr lang="fr-FR" sz="1800"/>
                        <a:t>NO</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a:t>YES, Q4 2023</a:t>
                      </a:r>
                    </a:p>
                  </a:txBody>
                  <a:tcPr/>
                </a:tc>
                <a:extLst>
                  <a:ext uri="{0D108BD9-81ED-4DB2-BD59-A6C34878D82A}">
                    <a16:rowId xmlns:a16="http://schemas.microsoft.com/office/drawing/2014/main" val="1935929332"/>
                  </a:ext>
                </a:extLst>
              </a:tr>
              <a:tr h="368346">
                <a:tc>
                  <a:txBody>
                    <a:bodyPr/>
                    <a:lstStyle/>
                    <a:p>
                      <a:r>
                        <a:rPr lang="fr-FR" sz="1800"/>
                        <a:t>More countries?</a:t>
                      </a:r>
                    </a:p>
                  </a:txBody>
                  <a:tcPr/>
                </a:tc>
                <a:tc>
                  <a:txBody>
                    <a:bodyPr/>
                    <a:lstStyle/>
                    <a:p>
                      <a:endParaRPr lang="fr-FR" sz="1800"/>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endParaRPr lang="fr-FR" sz="1800"/>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endParaRPr lang="fr-FR" sz="1800"/>
                    </a:p>
                  </a:txBody>
                  <a:tcPr/>
                </a:tc>
                <a:extLst>
                  <a:ext uri="{0D108BD9-81ED-4DB2-BD59-A6C34878D82A}">
                    <a16:rowId xmlns:a16="http://schemas.microsoft.com/office/drawing/2014/main" val="1680554843"/>
                  </a:ext>
                </a:extLst>
              </a:tr>
            </a:tbl>
          </a:graphicData>
        </a:graphic>
      </p:graphicFrame>
      <p:sp>
        <p:nvSpPr>
          <p:cNvPr id="9" name="Background">
            <a:extLst>
              <a:ext uri="{FF2B5EF4-FFF2-40B4-BE49-F238E27FC236}">
                <a16:creationId xmlns:a16="http://schemas.microsoft.com/office/drawing/2014/main" id="{262C01DE-81FD-260B-085C-44D602900568}"/>
              </a:ext>
            </a:extLst>
          </p:cNvPr>
          <p:cNvSpPr txBox="1">
            <a:spLocks/>
          </p:cNvSpPr>
          <p:nvPr/>
        </p:nvSpPr>
        <p:spPr>
          <a:xfrm>
            <a:off x="497840" y="188942"/>
            <a:ext cx="11274115" cy="39146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dirty="0">
                <a:solidFill>
                  <a:srgbClr val="455F51"/>
                </a:solidFill>
                <a:cs typeface="Arial"/>
                <a:sym typeface="Arial"/>
              </a:rPr>
              <a:t>Nutrition ERP </a:t>
            </a:r>
            <a:r>
              <a:rPr lang="fr-FR" sz="4000" dirty="0" err="1">
                <a:solidFill>
                  <a:srgbClr val="455F51"/>
                </a:solidFill>
                <a:cs typeface="Arial"/>
                <a:sym typeface="Arial"/>
              </a:rPr>
              <a:t>status</a:t>
            </a:r>
            <a:endParaRPr lang="fr-FR" sz="4000" dirty="0">
              <a:solidFill>
                <a:srgbClr val="455F51"/>
              </a:solidFill>
              <a:cs typeface="Arial"/>
            </a:endParaRPr>
          </a:p>
        </p:txBody>
      </p:sp>
      <p:sp>
        <p:nvSpPr>
          <p:cNvPr id="2" name="TextBox 3">
            <a:extLst>
              <a:ext uri="{FF2B5EF4-FFF2-40B4-BE49-F238E27FC236}">
                <a16:creationId xmlns:a16="http://schemas.microsoft.com/office/drawing/2014/main" id="{8640A639-8A59-ED80-D405-6556A148CD7A}"/>
              </a:ext>
            </a:extLst>
          </p:cNvPr>
          <p:cNvSpPr txBox="1"/>
          <p:nvPr/>
        </p:nvSpPr>
        <p:spPr>
          <a:xfrm>
            <a:off x="11159981" y="6093740"/>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
        <p:nvSpPr>
          <p:cNvPr id="3" name="TextBox 17">
            <a:extLst>
              <a:ext uri="{FF2B5EF4-FFF2-40B4-BE49-F238E27FC236}">
                <a16:creationId xmlns:a16="http://schemas.microsoft.com/office/drawing/2014/main" id="{7D1D959E-243C-1ABD-7FB6-001BD9123F7C}"/>
              </a:ext>
            </a:extLst>
          </p:cNvPr>
          <p:cNvSpPr txBox="1"/>
          <p:nvPr/>
        </p:nvSpPr>
        <p:spPr>
          <a:xfrm>
            <a:off x="529904" y="6347300"/>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dirty="0">
                <a:solidFill>
                  <a:srgbClr val="808080"/>
                </a:solidFill>
              </a:rPr>
              <a:t>ERP, </a:t>
            </a:r>
            <a:r>
              <a:rPr lang="fr-FR" sz="1000" b="0" dirty="0" err="1">
                <a:solidFill>
                  <a:srgbClr val="808080"/>
                </a:solidFill>
              </a:rPr>
              <a:t>AAs</a:t>
            </a:r>
            <a:r>
              <a:rPr lang="fr-FR" sz="1000" b="0" dirty="0">
                <a:solidFill>
                  <a:srgbClr val="808080"/>
                </a:solidFill>
              </a:rPr>
              <a:t>, </a:t>
            </a:r>
            <a:r>
              <a:rPr lang="fr-FR" sz="1000" b="0" dirty="0" err="1">
                <a:solidFill>
                  <a:srgbClr val="808080"/>
                </a:solidFill>
              </a:rPr>
              <a:t>NiE</a:t>
            </a:r>
            <a:r>
              <a:rPr lang="fr-FR" sz="1000" b="0" dirty="0">
                <a:solidFill>
                  <a:srgbClr val="808080"/>
                </a:solidFill>
              </a:rPr>
              <a:t> and </a:t>
            </a:r>
            <a:r>
              <a:rPr lang="fr-FR" sz="1000" b="0" dirty="0" err="1">
                <a:solidFill>
                  <a:srgbClr val="808080"/>
                </a:solidFill>
              </a:rPr>
              <a:t>Climate</a:t>
            </a:r>
            <a:r>
              <a:rPr lang="fr-FR" sz="1000" b="0" dirty="0">
                <a:solidFill>
                  <a:srgbClr val="808080"/>
                </a:solidFill>
              </a:rPr>
              <a:t> </a:t>
            </a:r>
            <a:r>
              <a:rPr lang="fr-FR" sz="1000" b="0" dirty="0" err="1">
                <a:solidFill>
                  <a:srgbClr val="808080"/>
                </a:solidFill>
              </a:rPr>
              <a:t>crisis</a:t>
            </a:r>
            <a:r>
              <a:rPr lang="en-US" sz="1000" b="0" dirty="0">
                <a:solidFill>
                  <a:srgbClr val="808080"/>
                </a:solidFill>
              </a:rPr>
              <a:t> </a:t>
            </a:r>
            <a:r>
              <a:rPr sz="1000" b="0" dirty="0">
                <a:solidFill>
                  <a:srgbClr val="808080"/>
                </a:solidFill>
              </a:rPr>
              <a:t> </a:t>
            </a:r>
            <a:br>
              <a:rPr sz="1000" b="0" dirty="0"/>
            </a:br>
            <a:r>
              <a:rPr lang="en-US" sz="1000" b="0" dirty="0">
                <a:solidFill>
                  <a:srgbClr val="808080"/>
                </a:solidFill>
              </a:rPr>
              <a:t>March 2024</a:t>
            </a:r>
          </a:p>
        </p:txBody>
      </p:sp>
      <p:pic>
        <p:nvPicPr>
          <p:cNvPr id="12" name="Picture 11" descr="A qr code with a baby and a person in the middle&#10;&#10;Description automatically generated">
            <a:extLst>
              <a:ext uri="{FF2B5EF4-FFF2-40B4-BE49-F238E27FC236}">
                <a16:creationId xmlns:a16="http://schemas.microsoft.com/office/drawing/2014/main" id="{56BF1495-2F23-FB46-88A3-2BB5BFE21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421" y="4719569"/>
            <a:ext cx="1781618" cy="1781618"/>
          </a:xfrm>
          <a:prstGeom prst="rect">
            <a:avLst/>
          </a:prstGeom>
        </p:spPr>
      </p:pic>
    </p:spTree>
    <p:extLst>
      <p:ext uri="{BB962C8B-B14F-4D97-AF65-F5344CB8AC3E}">
        <p14:creationId xmlns:p14="http://schemas.microsoft.com/office/powerpoint/2010/main" val="11417047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9" name="Background">
            <a:extLst>
              <a:ext uri="{FF2B5EF4-FFF2-40B4-BE49-F238E27FC236}">
                <a16:creationId xmlns:a16="http://schemas.microsoft.com/office/drawing/2014/main" id="{5BA81E7C-8889-51B7-B182-ADF29E510E61}"/>
              </a:ext>
            </a:extLst>
          </p:cNvPr>
          <p:cNvSpPr txBox="1">
            <a:spLocks/>
          </p:cNvSpPr>
          <p:nvPr/>
        </p:nvSpPr>
        <p:spPr>
          <a:xfrm>
            <a:off x="446617" y="285122"/>
            <a:ext cx="9033078"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spcBef>
                <a:spcPts val="600"/>
              </a:spcBef>
            </a:pPr>
            <a:r>
              <a:rPr lang="fr-FR" sz="4400" dirty="0">
                <a:solidFill>
                  <a:srgbClr val="455F51"/>
                </a:solidFill>
                <a:cs typeface="Arial"/>
                <a:sym typeface="Arial"/>
              </a:rPr>
              <a:t>Country </a:t>
            </a:r>
            <a:r>
              <a:rPr lang="fr-FR" sz="4400" dirty="0" err="1">
                <a:solidFill>
                  <a:srgbClr val="455F51"/>
                </a:solidFill>
                <a:cs typeface="Arial"/>
                <a:sym typeface="Arial"/>
              </a:rPr>
              <a:t>experience</a:t>
            </a:r>
            <a:r>
              <a:rPr lang="fr-FR" sz="4400" dirty="0">
                <a:solidFill>
                  <a:srgbClr val="455F51"/>
                </a:solidFill>
                <a:cs typeface="Arial"/>
                <a:sym typeface="Arial"/>
              </a:rPr>
              <a:t> on </a:t>
            </a:r>
            <a:r>
              <a:rPr lang="fr-FR" sz="4400" dirty="0" err="1">
                <a:solidFill>
                  <a:srgbClr val="455F51"/>
                </a:solidFill>
                <a:cs typeface="Arial"/>
                <a:sym typeface="Arial"/>
              </a:rPr>
              <a:t>erp</a:t>
            </a:r>
            <a:r>
              <a:rPr lang="fr-FR" sz="4400" dirty="0">
                <a:solidFill>
                  <a:srgbClr val="455F51"/>
                </a:solidFill>
                <a:cs typeface="Arial"/>
                <a:sym typeface="Arial"/>
              </a:rPr>
              <a:t> </a:t>
            </a:r>
            <a:r>
              <a:rPr lang="fr-FR" sz="4400" dirty="0" err="1">
                <a:solidFill>
                  <a:srgbClr val="455F51"/>
                </a:solidFill>
                <a:cs typeface="Arial"/>
                <a:sym typeface="Arial"/>
              </a:rPr>
              <a:t>approach</a:t>
            </a:r>
            <a:endParaRPr lang="fr-FR" sz="4400" dirty="0">
              <a:solidFill>
                <a:srgbClr val="455F51"/>
              </a:solidFill>
              <a:cs typeface="Arial"/>
              <a:sym typeface="Arial"/>
            </a:endParaRPr>
          </a:p>
        </p:txBody>
      </p:sp>
      <p:sp>
        <p:nvSpPr>
          <p:cNvPr id="10" name="ZoneTexte 9">
            <a:extLst>
              <a:ext uri="{FF2B5EF4-FFF2-40B4-BE49-F238E27FC236}">
                <a16:creationId xmlns:a16="http://schemas.microsoft.com/office/drawing/2014/main" id="{D24504D6-2F1F-4D07-3FA5-F49ED2BAE2D4}"/>
              </a:ext>
            </a:extLst>
          </p:cNvPr>
          <p:cNvSpPr txBox="1"/>
          <p:nvPr/>
        </p:nvSpPr>
        <p:spPr>
          <a:xfrm>
            <a:off x="875792" y="1331949"/>
            <a:ext cx="10657064" cy="369075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fr-FR" sz="2400" b="0">
                <a:solidFill>
                  <a:srgbClr val="455F51"/>
                </a:solidFill>
                <a:latin typeface="Calibri" panose="020F0502020204030204" pitchFamily="34" charset="0"/>
                <a:cs typeface="Calibri" panose="020F0502020204030204" pitchFamily="34" charset="0"/>
                <a:sym typeface="Arial"/>
              </a:rPr>
              <a:t>Points to </a:t>
            </a:r>
            <a:r>
              <a:rPr lang="fr-FR" sz="2400" b="0" err="1">
                <a:solidFill>
                  <a:srgbClr val="455F51"/>
                </a:solidFill>
                <a:latin typeface="Calibri" panose="020F0502020204030204" pitchFamily="34" charset="0"/>
                <a:cs typeface="Calibri" panose="020F0502020204030204" pitchFamily="34" charset="0"/>
                <a:sym typeface="Arial"/>
              </a:rPr>
              <a:t>think</a:t>
            </a:r>
            <a:r>
              <a:rPr lang="fr-FR" sz="2400" b="0">
                <a:solidFill>
                  <a:srgbClr val="455F51"/>
                </a:solidFill>
                <a:latin typeface="Calibri" panose="020F0502020204030204" pitchFamily="34" charset="0"/>
                <a:cs typeface="Calibri" panose="020F0502020204030204" pitchFamily="34" charset="0"/>
                <a:sym typeface="Arial"/>
              </a:rPr>
              <a:t> about </a:t>
            </a:r>
            <a:r>
              <a:rPr lang="fr-FR" sz="2400" b="0" err="1">
                <a:solidFill>
                  <a:srgbClr val="455F51"/>
                </a:solidFill>
                <a:latin typeface="Calibri" panose="020F0502020204030204" pitchFamily="34" charset="0"/>
                <a:cs typeface="Calibri" panose="020F0502020204030204" pitchFamily="34" charset="0"/>
                <a:sym typeface="Arial"/>
              </a:rPr>
              <a:t>while</a:t>
            </a:r>
            <a:r>
              <a:rPr lang="fr-FR" sz="2400" b="0">
                <a:solidFill>
                  <a:srgbClr val="455F51"/>
                </a:solidFill>
                <a:latin typeface="Calibri" panose="020F0502020204030204" pitchFamily="34" charset="0"/>
                <a:cs typeface="Calibri" panose="020F0502020204030204" pitchFamily="34" charset="0"/>
                <a:sym typeface="Arial"/>
              </a:rPr>
              <a:t> </a:t>
            </a:r>
            <a:r>
              <a:rPr lang="fr-FR" sz="2400" b="0" err="1">
                <a:solidFill>
                  <a:srgbClr val="455F51"/>
                </a:solidFill>
                <a:latin typeface="Calibri" panose="020F0502020204030204" pitchFamily="34" charset="0"/>
                <a:cs typeface="Calibri" panose="020F0502020204030204" pitchFamily="34" charset="0"/>
                <a:sym typeface="Arial"/>
              </a:rPr>
              <a:t>identifying</a:t>
            </a:r>
            <a:r>
              <a:rPr lang="fr-FR" sz="2400" b="0">
                <a:solidFill>
                  <a:srgbClr val="455F51"/>
                </a:solidFill>
                <a:latin typeface="Calibri" panose="020F0502020204030204" pitchFamily="34" charset="0"/>
                <a:cs typeface="Calibri" panose="020F0502020204030204" pitchFamily="34" charset="0"/>
                <a:sym typeface="Arial"/>
              </a:rPr>
              <a:t> collective actions and areas for support </a:t>
            </a:r>
            <a:r>
              <a:rPr lang="fr-FR" sz="2400" b="0" err="1">
                <a:solidFill>
                  <a:srgbClr val="455F51"/>
                </a:solidFill>
                <a:latin typeface="Calibri" panose="020F0502020204030204" pitchFamily="34" charset="0"/>
                <a:cs typeface="Calibri" panose="020F0502020204030204" pitchFamily="34" charset="0"/>
                <a:sym typeface="Arial"/>
              </a:rPr>
              <a:t>from</a:t>
            </a:r>
            <a:r>
              <a:rPr lang="fr-FR" sz="2400" b="0">
                <a:solidFill>
                  <a:srgbClr val="455F51"/>
                </a:solidFill>
                <a:latin typeface="Calibri" panose="020F0502020204030204" pitchFamily="34" charset="0"/>
                <a:cs typeface="Calibri" panose="020F0502020204030204" pitchFamily="34" charset="0"/>
                <a:sym typeface="Arial"/>
              </a:rPr>
              <a:t> RO and GNC:</a:t>
            </a:r>
            <a:endParaRPr lang="fr-FR" sz="2400" b="0" kern="1200">
              <a:solidFill>
                <a:srgbClr val="455F51"/>
              </a:solidFill>
              <a:latin typeface="Calibri" panose="020F0502020204030204" pitchFamily="34" charset="0"/>
              <a:ea typeface="+mj-ea"/>
              <a:cs typeface="Calibri" panose="020F0502020204030204" pitchFamily="34" charset="0"/>
            </a:endParaRPr>
          </a:p>
          <a:p>
            <a:pPr marL="342900" indent="-342900" algn="l">
              <a:lnSpc>
                <a:spcPct val="150000"/>
              </a:lnSpc>
              <a:spcAft>
                <a:spcPts val="800"/>
              </a:spcAft>
              <a:buFont typeface="+mj-lt"/>
              <a:buAutoNum type="arabicParenR"/>
              <a:tabLst>
                <a:tab pos="400050" algn="l"/>
              </a:tabLst>
            </a:pPr>
            <a:r>
              <a:rPr lang="en-GB" sz="2400" b="0" kern="1200">
                <a:solidFill>
                  <a:schemeClr val="tx1"/>
                </a:solidFill>
                <a:latin typeface="Calibri" panose="020F0502020204030204" pitchFamily="34" charset="0"/>
                <a:ea typeface="+mj-ea"/>
                <a:cs typeface="Calibri" panose="020F0502020204030204" pitchFamily="34" charset="0"/>
              </a:rPr>
              <a:t>What is the status of your Nutrition ERP? </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US" sz="2400" b="0" kern="1200">
                <a:solidFill>
                  <a:schemeClr val="tx1"/>
                </a:solidFill>
                <a:latin typeface="Calibri" panose="020F0502020204030204" pitchFamily="34" charset="0"/>
                <a:ea typeface="+mj-ea"/>
                <a:cs typeface="Calibri" panose="020F0502020204030204" pitchFamily="34" charset="0"/>
              </a:rPr>
              <a:t>If your ERP is not so advanced, what are the reasons why?</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GB" sz="2400" b="0" kern="1200">
                <a:solidFill>
                  <a:schemeClr val="tx1"/>
                </a:solidFill>
                <a:latin typeface="Calibri" panose="020F0502020204030204" pitchFamily="34" charset="0"/>
                <a:ea typeface="+mj-ea"/>
                <a:cs typeface="Calibri" panose="020F0502020204030204" pitchFamily="34" charset="0"/>
              </a:rPr>
              <a:t>What opportunities do you see for making progress on ERP in the future?</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GB" sz="2400" b="0" kern="1200">
                <a:solidFill>
                  <a:schemeClr val="tx1"/>
                </a:solidFill>
                <a:latin typeface="Calibri" panose="020F0502020204030204" pitchFamily="34" charset="0"/>
                <a:ea typeface="+mj-ea"/>
                <a:cs typeface="Calibri" panose="020F0502020204030204" pitchFamily="34" charset="0"/>
              </a:rPr>
              <a:t>Who needs to be involved? Who can be your best allies?</a:t>
            </a:r>
            <a:endParaRPr lang="fr-FR" sz="2400" b="0" kern="1200">
              <a:solidFill>
                <a:schemeClr val="tx1"/>
              </a:solidFill>
              <a:latin typeface="Calibri" panose="020F0502020204030204" pitchFamily="34" charset="0"/>
              <a:ea typeface="+mj-ea"/>
              <a:cs typeface="Calibri" panose="020F0502020204030204" pitchFamily="34" charset="0"/>
            </a:endParaRPr>
          </a:p>
          <a:p>
            <a:pPr marL="342900" lvl="0" indent="-342900" algn="l">
              <a:spcAft>
                <a:spcPts val="800"/>
              </a:spcAft>
              <a:buFont typeface="+mj-lt"/>
              <a:buAutoNum type="arabicParenR"/>
              <a:tabLst>
                <a:tab pos="400050" algn="l"/>
              </a:tabLst>
            </a:pPr>
            <a:r>
              <a:rPr lang="en-US" sz="2400" b="0" kern="1200">
                <a:solidFill>
                  <a:schemeClr val="tx1"/>
                </a:solidFill>
                <a:latin typeface="Calibri" panose="020F0502020204030204" pitchFamily="34" charset="0"/>
                <a:ea typeface="+mj-ea"/>
                <a:cs typeface="Calibri" panose="020F0502020204030204" pitchFamily="34" charset="0"/>
              </a:rPr>
              <a:t>What can you commit to advance ERP and strengthen your capacity to respond to any crisis in 2024?</a:t>
            </a:r>
          </a:p>
        </p:txBody>
      </p:sp>
      <p:sp>
        <p:nvSpPr>
          <p:cNvPr id="7" name="TextBox 3">
            <a:extLst>
              <a:ext uri="{FF2B5EF4-FFF2-40B4-BE49-F238E27FC236}">
                <a16:creationId xmlns:a16="http://schemas.microsoft.com/office/drawing/2014/main" id="{FA0D2989-9CF4-0ED6-E857-3C39781C8C33}"/>
              </a:ext>
            </a:extLst>
          </p:cNvPr>
          <p:cNvSpPr txBox="1"/>
          <p:nvPr/>
        </p:nvSpPr>
        <p:spPr>
          <a:xfrm>
            <a:off x="11159981" y="6204953"/>
            <a:ext cx="108547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a:solidFill>
                  <a:srgbClr val="D8D8D8"/>
                </a:solidFill>
                <a:latin typeface="Calibri"/>
                <a:cs typeface="Calibri"/>
              </a:rPr>
              <a:t>MENA/SA/EAP</a:t>
            </a:r>
            <a:r>
              <a:rPr lang="en-NL" sz="1200" b="0" spc="-100">
                <a:solidFill>
                  <a:srgbClr val="D8D8D8"/>
                </a:solidFill>
                <a:latin typeface="Calibri"/>
                <a:cs typeface="Calibri"/>
              </a:rPr>
              <a:t> Region</a:t>
            </a:r>
            <a:r>
              <a:rPr lang="fr-FR" sz="1200" b="0" spc="-100">
                <a:solidFill>
                  <a:srgbClr val="D8D8D8"/>
                </a:solidFill>
                <a:latin typeface="Calibri"/>
                <a:cs typeface="Calibri"/>
              </a:rPr>
              <a:t>al Consultations</a:t>
            </a:r>
            <a:endParaRPr lang="en-US" sz="1400">
              <a:solidFill>
                <a:srgbClr val="D8D8D8"/>
              </a:solidFill>
              <a:cs typeface="Calibri"/>
            </a:endParaRPr>
          </a:p>
        </p:txBody>
      </p:sp>
      <p:sp>
        <p:nvSpPr>
          <p:cNvPr id="2" name="TextBox 17">
            <a:extLst>
              <a:ext uri="{FF2B5EF4-FFF2-40B4-BE49-F238E27FC236}">
                <a16:creationId xmlns:a16="http://schemas.microsoft.com/office/drawing/2014/main" id="{FAF95F5A-3655-54D5-D3B5-12D9C5572412}"/>
              </a:ext>
            </a:extLst>
          </p:cNvPr>
          <p:cNvSpPr txBox="1"/>
          <p:nvPr/>
        </p:nvSpPr>
        <p:spPr>
          <a:xfrm>
            <a:off x="529904" y="6347300"/>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fr-FR" sz="1000" b="0" dirty="0">
                <a:solidFill>
                  <a:srgbClr val="808080"/>
                </a:solidFill>
              </a:rPr>
              <a:t>ERP, </a:t>
            </a:r>
            <a:r>
              <a:rPr lang="fr-FR" sz="1000" b="0" dirty="0" err="1">
                <a:solidFill>
                  <a:srgbClr val="808080"/>
                </a:solidFill>
              </a:rPr>
              <a:t>AAs</a:t>
            </a:r>
            <a:r>
              <a:rPr lang="fr-FR" sz="1000" b="0" dirty="0">
                <a:solidFill>
                  <a:srgbClr val="808080"/>
                </a:solidFill>
              </a:rPr>
              <a:t>, </a:t>
            </a:r>
            <a:r>
              <a:rPr lang="fr-FR" sz="1000" b="0" dirty="0" err="1">
                <a:solidFill>
                  <a:srgbClr val="808080"/>
                </a:solidFill>
              </a:rPr>
              <a:t>NiE</a:t>
            </a:r>
            <a:r>
              <a:rPr lang="fr-FR" sz="1000" b="0" dirty="0">
                <a:solidFill>
                  <a:srgbClr val="808080"/>
                </a:solidFill>
              </a:rPr>
              <a:t> and </a:t>
            </a:r>
            <a:r>
              <a:rPr lang="fr-FR" sz="1000" b="0" dirty="0" err="1">
                <a:solidFill>
                  <a:srgbClr val="808080"/>
                </a:solidFill>
              </a:rPr>
              <a:t>Climate</a:t>
            </a:r>
            <a:r>
              <a:rPr lang="fr-FR" sz="1000" b="0" dirty="0">
                <a:solidFill>
                  <a:srgbClr val="808080"/>
                </a:solidFill>
              </a:rPr>
              <a:t> </a:t>
            </a:r>
            <a:r>
              <a:rPr lang="fr-FR" sz="1000" b="0" dirty="0" err="1">
                <a:solidFill>
                  <a:srgbClr val="808080"/>
                </a:solidFill>
              </a:rPr>
              <a:t>crisis</a:t>
            </a:r>
            <a:r>
              <a:rPr lang="en-US" sz="1000" b="0" dirty="0">
                <a:solidFill>
                  <a:srgbClr val="808080"/>
                </a:solidFill>
              </a:rPr>
              <a:t> </a:t>
            </a:r>
            <a:r>
              <a:rPr sz="1000" b="0" dirty="0">
                <a:solidFill>
                  <a:srgbClr val="808080"/>
                </a:solidFill>
              </a:rPr>
              <a:t> </a:t>
            </a:r>
            <a:br>
              <a:rPr sz="1000" b="0" dirty="0"/>
            </a:br>
            <a:r>
              <a:rPr lang="en-US" sz="1000" b="0" dirty="0">
                <a:solidFill>
                  <a:srgbClr val="808080"/>
                </a:solidFill>
              </a:rPr>
              <a:t>March 2024</a:t>
            </a:r>
          </a:p>
        </p:txBody>
      </p:sp>
    </p:spTree>
    <p:extLst>
      <p:ext uri="{BB962C8B-B14F-4D97-AF65-F5344CB8AC3E}">
        <p14:creationId xmlns:p14="http://schemas.microsoft.com/office/powerpoint/2010/main" val="19880119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109712" y="2827142"/>
            <a:ext cx="11156386"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sz="6000" dirty="0">
                <a:solidFill>
                  <a:srgbClr val="455F51"/>
                </a:solidFill>
              </a:rPr>
              <a:t>Thank you</a:t>
            </a:r>
            <a:endParaRPr lang="en-US" sz="6000" dirty="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9814"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33602" y="489469"/>
            <a:ext cx="1701477"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600" b="0" spc="-100">
                <a:solidFill>
                  <a:srgbClr val="808080"/>
                </a:solidFill>
                <a:latin typeface="Arial" panose="020B0604020202020204" pitchFamily="34" charset="0"/>
                <a:cs typeface="Arial" panose="020B0604020202020204" pitchFamily="34" charset="0"/>
              </a:rPr>
              <a:t>MENA/SA/EAP</a:t>
            </a:r>
            <a:r>
              <a:rPr lang="en-NL" sz="1600" b="0" spc="-100">
                <a:solidFill>
                  <a:srgbClr val="808080"/>
                </a:solidFill>
                <a:latin typeface="Arial" panose="020B0604020202020204" pitchFamily="34" charset="0"/>
                <a:cs typeface="Arial" panose="020B0604020202020204" pitchFamily="34" charset="0"/>
              </a:rPr>
              <a:t> Regional</a:t>
            </a:r>
            <a:endParaRPr lang="en-US" sz="1600" b="0">
              <a:solidFill>
                <a:srgbClr val="808080"/>
              </a:solidFill>
              <a:latin typeface="Arial" panose="020B0604020202020204" pitchFamily="34" charset="0"/>
              <a:cs typeface="Arial" panose="020B0604020202020204" pitchFamily="34" charset="0"/>
            </a:endParaRPr>
          </a:p>
          <a:p>
            <a:pPr algn="l"/>
            <a:r>
              <a:rPr lang="fr-FR" sz="1600" b="0" spc="-100">
                <a:solidFill>
                  <a:srgbClr val="808080"/>
                </a:solidFill>
                <a:latin typeface="Arial" panose="020B0604020202020204" pitchFamily="34" charset="0"/>
                <a:cs typeface="Arial" panose="020B0604020202020204" pitchFamily="34" charset="0"/>
              </a:rPr>
              <a:t>Consultations</a:t>
            </a:r>
            <a:endParaRPr lang="en-US" sz="1600" b="0" spc="-100">
              <a:solidFill>
                <a:srgbClr val="808080"/>
              </a:solidFill>
              <a:latin typeface="Arial" panose="020B0604020202020204" pitchFamily="34" charset="0"/>
              <a:cs typeface="Arial" panose="020B0604020202020204" pitchFamily="34" charset="0"/>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894329"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518048"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11372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3" name="Picture 6" descr="13-Year drought creates frightening 'New Normal' in South America |  PreventionWeb">
            <a:extLst>
              <a:ext uri="{FF2B5EF4-FFF2-40B4-BE49-F238E27FC236}">
                <a16:creationId xmlns:a16="http://schemas.microsoft.com/office/drawing/2014/main" id="{32A52BF4-05DF-07EF-1061-3ED8D99868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227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6">
            <a:extLst>
              <a:ext uri="{FF2B5EF4-FFF2-40B4-BE49-F238E27FC236}">
                <a16:creationId xmlns:a16="http://schemas.microsoft.com/office/drawing/2014/main" id="{EADBA9A9-5261-1E66-B862-B569ED148683}"/>
              </a:ext>
            </a:extLst>
          </p:cNvPr>
          <p:cNvSpPr txBox="1"/>
          <p:nvPr/>
        </p:nvSpPr>
        <p:spPr>
          <a:xfrm>
            <a:off x="8095727" y="1565276"/>
            <a:ext cx="3912989" cy="2458662"/>
          </a:xfrm>
          <a:prstGeom prst="rect">
            <a:avLst/>
          </a:prstGeom>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lnSpc>
                <a:spcPct val="90000"/>
              </a:lnSpc>
              <a:spcBef>
                <a:spcPct val="0"/>
              </a:spcBef>
              <a:spcAft>
                <a:spcPts val="600"/>
              </a:spcAft>
              <a:defRPr sz="2400" b="0">
                <a:latin typeface="Arial"/>
                <a:ea typeface="Arial"/>
                <a:cs typeface="Arial"/>
                <a:sym typeface="Arial"/>
              </a:defRPr>
            </a:pPr>
            <a:r>
              <a:rPr lang="en-US" sz="4800" dirty="0">
                <a:solidFill>
                  <a:srgbClr val="455F51"/>
                </a:solidFill>
                <a:latin typeface="Calibri"/>
                <a:ea typeface="+mj-ea"/>
                <a:cs typeface="Calibri"/>
                <a:sym typeface="Arial"/>
              </a:rPr>
              <a:t>Anticipatory Actions and Nutrition</a:t>
            </a:r>
          </a:p>
        </p:txBody>
      </p:sp>
      <p:sp>
        <p:nvSpPr>
          <p:cNvPr id="9" name="TextBox 6">
            <a:extLst>
              <a:ext uri="{FF2B5EF4-FFF2-40B4-BE49-F238E27FC236}">
                <a16:creationId xmlns:a16="http://schemas.microsoft.com/office/drawing/2014/main" id="{46F15353-574B-9729-C113-68EDE3D0273D}"/>
              </a:ext>
            </a:extLst>
          </p:cNvPr>
          <p:cNvSpPr txBox="1"/>
          <p:nvPr/>
        </p:nvSpPr>
        <p:spPr>
          <a:xfrm>
            <a:off x="8535933" y="4964907"/>
            <a:ext cx="3032757" cy="1061786"/>
          </a:xfrm>
          <a:prstGeom prst="rect">
            <a:avLst/>
          </a:prstGeom>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defRPr sz="2400" b="0">
                <a:latin typeface="Arial"/>
                <a:ea typeface="Arial"/>
                <a:cs typeface="Arial"/>
                <a:sym typeface="Arial"/>
              </a:defRPr>
            </a:pPr>
            <a:r>
              <a:rPr lang="fr-FR" sz="2000" dirty="0">
                <a:solidFill>
                  <a:srgbClr val="455F51"/>
                </a:solidFill>
                <a:latin typeface="Calibri"/>
                <a:ea typeface="+mj-ea"/>
                <a:cs typeface="Calibri"/>
                <a:sym typeface="Arial"/>
              </a:rPr>
              <a:t>Domitille Kauffmann </a:t>
            </a:r>
            <a:endParaRPr lang="en-US" sz="2400" kern="0" dirty="0">
              <a:solidFill>
                <a:srgbClr val="000000"/>
              </a:solidFill>
              <a:latin typeface="Arial"/>
              <a:ea typeface="+mj-ea"/>
              <a:cs typeface="Arial"/>
              <a:sym typeface="Arial"/>
            </a:endParaRPr>
          </a:p>
          <a:p>
            <a:pPr algn="ctr">
              <a:lnSpc>
                <a:spcPct val="90000"/>
              </a:lnSpc>
              <a:spcBef>
                <a:spcPct val="0"/>
              </a:spcBef>
              <a:spcAft>
                <a:spcPts val="600"/>
              </a:spcAft>
              <a:defRPr sz="2400" b="0">
                <a:latin typeface="Arial"/>
                <a:ea typeface="Arial"/>
                <a:cs typeface="Arial"/>
                <a:sym typeface="Arial"/>
              </a:defRPr>
            </a:pPr>
            <a:r>
              <a:rPr lang="fr-FR" sz="2000" dirty="0">
                <a:solidFill>
                  <a:srgbClr val="455F51"/>
                </a:solidFill>
                <a:latin typeface="Calibri"/>
                <a:ea typeface="+mj-ea"/>
                <a:cs typeface="Calibri"/>
                <a:sym typeface="Arial"/>
              </a:rPr>
              <a:t>(WFP HQ) </a:t>
            </a:r>
            <a:endParaRPr lang="en-US" sz="2400" kern="0">
              <a:solidFill>
                <a:srgbClr val="000000"/>
              </a:solidFill>
              <a:latin typeface="Arial"/>
              <a:cs typeface="Arial"/>
              <a:sym typeface="Arial"/>
            </a:endParaRPr>
          </a:p>
          <a:p>
            <a:pPr algn="ctr">
              <a:lnSpc>
                <a:spcPct val="90000"/>
              </a:lnSpc>
              <a:spcBef>
                <a:spcPct val="0"/>
              </a:spcBef>
              <a:spcAft>
                <a:spcPts val="600"/>
              </a:spcAft>
              <a:defRPr sz="2400" b="0">
                <a:latin typeface="Arial"/>
                <a:ea typeface="Arial"/>
                <a:cs typeface="Arial"/>
                <a:sym typeface="Arial"/>
              </a:defRPr>
            </a:pPr>
            <a:r>
              <a:rPr lang="fr-FR" sz="2000" kern="0" dirty="0">
                <a:solidFill>
                  <a:srgbClr val="455F51"/>
                </a:solidFill>
                <a:latin typeface="Calibri"/>
                <a:cs typeface="Calibri"/>
                <a:sym typeface="Arial"/>
              </a:rPr>
              <a:t>12 March 2024</a:t>
            </a:r>
            <a:endParaRPr lang="en-US" sz="2400" kern="0" dirty="0">
              <a:solidFill>
                <a:srgbClr val="000000"/>
              </a:solidFill>
              <a:latin typeface="Arial"/>
              <a:cs typeface="Arial"/>
            </a:endParaRPr>
          </a:p>
        </p:txBody>
      </p:sp>
    </p:spTree>
    <p:extLst>
      <p:ext uri="{BB962C8B-B14F-4D97-AF65-F5344CB8AC3E}">
        <p14:creationId xmlns:p14="http://schemas.microsoft.com/office/powerpoint/2010/main" val="10337095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hape 229">
            <a:extLst>
              <a:ext uri="{FF2B5EF4-FFF2-40B4-BE49-F238E27FC236}">
                <a16:creationId xmlns:a16="http://schemas.microsoft.com/office/drawing/2014/main" id="{A5AB5EBE-97DB-41B7-89C3-926501A47458}"/>
              </a:ext>
            </a:extLst>
          </p:cNvPr>
          <p:cNvSpPr txBox="1"/>
          <p:nvPr/>
        </p:nvSpPr>
        <p:spPr>
          <a:xfrm>
            <a:off x="0" y="0"/>
            <a:ext cx="8122722" cy="800209"/>
          </a:xfrm>
          <a:prstGeom prst="rect">
            <a:avLst/>
          </a:prstGeom>
          <a:solidFill>
            <a:srgbClr val="007DBD"/>
          </a:solidFill>
          <a:ln w="3175">
            <a:noFill/>
            <a:miter lim="400000"/>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normAutofit/>
          </a:bodyPr>
          <a:lstStyle>
            <a:lvl1pPr marR="0" indent="0" eaLnBrk="0" fontAlgn="base" hangingPunct="0">
              <a:lnSpc>
                <a:spcPct val="100000"/>
              </a:lnSpc>
              <a:spcBef>
                <a:spcPct val="0"/>
              </a:spcBef>
              <a:spcAft>
                <a:spcPct val="0"/>
              </a:spcAft>
              <a:buClrTx/>
              <a:buSzTx/>
              <a:buFontTx/>
              <a:buNone/>
              <a:tabLst/>
              <a:defRPr sz="3600" b="1" i="0" u="none" strike="noStrike" cap="none" spc="0" baseline="0">
                <a:solidFill>
                  <a:schemeClr val="bg1"/>
                </a:solidFill>
                <a:uFillTx/>
                <a:latin typeface="Calibri" panose="020F0502020204030204" pitchFamily="34" charset="0"/>
                <a:sym typeface="Helvetica Neue Medium"/>
              </a:defRPr>
            </a:lvl1pPr>
            <a:lvl2pPr marL="0" marR="0" indent="457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2pPr>
            <a:lvl3pPr marL="0" marR="0" indent="914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3pPr>
            <a:lvl4pPr marL="0" marR="0" indent="1371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4pPr>
            <a:lvl5pPr marL="0" marR="0" indent="18288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5pPr>
            <a:lvl6pPr marL="0" marR="0" indent="22860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6pPr>
            <a:lvl7pPr marL="0" marR="0" indent="2743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7pPr>
            <a:lvl8pPr marL="0" marR="0" indent="3200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8pPr>
            <a:lvl9pPr marL="0" marR="0" indent="3657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sym typeface="Calibri"/>
              </a:rPr>
              <a:t>Session outline </a:t>
            </a:r>
          </a:p>
        </p:txBody>
      </p:sp>
      <p:graphicFrame>
        <p:nvGraphicFramePr>
          <p:cNvPr id="12" name="TextBox 4">
            <a:extLst>
              <a:ext uri="{FF2B5EF4-FFF2-40B4-BE49-F238E27FC236}">
                <a16:creationId xmlns:a16="http://schemas.microsoft.com/office/drawing/2014/main" id="{E5284946-C515-C5F8-C311-5A1C1DA25195}"/>
              </a:ext>
            </a:extLst>
          </p:cNvPr>
          <p:cNvGraphicFramePr/>
          <p:nvPr/>
        </p:nvGraphicFramePr>
        <p:xfrm>
          <a:off x="624444" y="1211283"/>
          <a:ext cx="10515600" cy="4965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394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3662266" y="0"/>
            <a:ext cx="8529305" cy="6857519"/>
          </a:xfrm>
          <a:prstGeom prst="rect">
            <a:avLst/>
          </a:prstGeom>
        </p:spPr>
      </p:pic>
      <p:pic>
        <p:nvPicPr>
          <p:cNvPr id="3" name="object 3"/>
          <p:cNvPicPr/>
          <p:nvPr/>
        </p:nvPicPr>
        <p:blipFill>
          <a:blip r:embed="rId4" cstate="email">
            <a:extLst>
              <a:ext uri="{28A0092B-C50C-407E-A947-70E740481C1C}">
                <a14:useLocalDpi xmlns:a14="http://schemas.microsoft.com/office/drawing/2010/main"/>
              </a:ext>
            </a:extLst>
          </a:blip>
          <a:stretch>
            <a:fillRect/>
          </a:stretch>
        </p:blipFill>
        <p:spPr>
          <a:xfrm>
            <a:off x="427" y="457168"/>
            <a:ext cx="5734040" cy="579143"/>
          </a:xfrm>
          <a:prstGeom prst="rect">
            <a:avLst/>
          </a:prstGeom>
        </p:spPr>
      </p:pic>
      <p:sp>
        <p:nvSpPr>
          <p:cNvPr id="6" name="object 6"/>
          <p:cNvSpPr txBox="1">
            <a:spLocks noGrp="1"/>
          </p:cNvSpPr>
          <p:nvPr>
            <p:ph type="title"/>
          </p:nvPr>
        </p:nvSpPr>
        <p:spPr>
          <a:xfrm>
            <a:off x="141648" y="541123"/>
            <a:ext cx="5647902" cy="397315"/>
          </a:xfrm>
          <a:prstGeom prst="rect">
            <a:avLst/>
          </a:prstGeom>
        </p:spPr>
        <p:txBody>
          <a:bodyPr vert="horz" wrap="square" lIns="0" tIns="8471" rIns="0" bIns="0" rtlCol="0" anchor="ctr">
            <a:spAutoFit/>
          </a:bodyPr>
          <a:lstStyle/>
          <a:p>
            <a:pPr marL="7701">
              <a:spcBef>
                <a:spcPts val="67"/>
              </a:spcBef>
            </a:pPr>
            <a:r>
              <a:rPr sz="2800">
                <a:solidFill>
                  <a:schemeClr val="bg1"/>
                </a:solidFill>
                <a:latin typeface="HALDEN SOLID"/>
              </a:rPr>
              <a:t>W</a:t>
            </a:r>
            <a:r>
              <a:rPr lang="en-GB" sz="2800">
                <a:solidFill>
                  <a:schemeClr val="bg1"/>
                </a:solidFill>
                <a:latin typeface="HALDEN SOLID"/>
              </a:rPr>
              <a:t>hat is</a:t>
            </a:r>
            <a:r>
              <a:rPr sz="2800">
                <a:solidFill>
                  <a:schemeClr val="bg1"/>
                </a:solidFill>
                <a:latin typeface="HALDEN SOLID"/>
              </a:rPr>
              <a:t> ANTICIPATORY ACTION?</a:t>
            </a:r>
          </a:p>
        </p:txBody>
      </p:sp>
      <p:pic>
        <p:nvPicPr>
          <p:cNvPr id="20" name="Picture 19">
            <a:extLst>
              <a:ext uri="{FF2B5EF4-FFF2-40B4-BE49-F238E27FC236}">
                <a16:creationId xmlns:a16="http://schemas.microsoft.com/office/drawing/2014/main" id="{16CDEE49-58CE-B03C-C9D8-D910B46B81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0116" y="2101511"/>
            <a:ext cx="7366057" cy="3975608"/>
          </a:xfrm>
          <a:prstGeom prst="rect">
            <a:avLst/>
          </a:prstGeom>
        </p:spPr>
      </p:pic>
      <p:sp>
        <p:nvSpPr>
          <p:cNvPr id="21" name="TextBox 20">
            <a:extLst>
              <a:ext uri="{FF2B5EF4-FFF2-40B4-BE49-F238E27FC236}">
                <a16:creationId xmlns:a16="http://schemas.microsoft.com/office/drawing/2014/main" id="{C71D26F4-A907-6033-8729-4F2EC52A4E98}"/>
              </a:ext>
            </a:extLst>
          </p:cNvPr>
          <p:cNvSpPr txBox="1"/>
          <p:nvPr/>
        </p:nvSpPr>
        <p:spPr>
          <a:xfrm>
            <a:off x="7959186" y="1558021"/>
            <a:ext cx="2539478" cy="465640"/>
          </a:xfrm>
          <a:prstGeom prst="rect">
            <a:avLst/>
          </a:prstGeom>
          <a:noFill/>
        </p:spPr>
        <p:txBody>
          <a:bodyPr wrap="none" rtlCol="0">
            <a:spAutoFit/>
          </a:bodyPr>
          <a:lstStyle/>
          <a:p>
            <a:pPr defTabSz="554492"/>
            <a:r>
              <a:rPr lang="en-GB" sz="2426">
                <a:solidFill>
                  <a:srgbClr val="568DD8"/>
                </a:solidFill>
                <a:latin typeface="HALDEN SOLID" pitchFamily="2" charset="0"/>
              </a:rPr>
              <a:t>Key characteristics</a:t>
            </a:r>
          </a:p>
        </p:txBody>
      </p:sp>
      <p:pic>
        <p:nvPicPr>
          <p:cNvPr id="23" name="Graphic 22" descr="Alarm Ringing with solid fill">
            <a:extLst>
              <a:ext uri="{FF2B5EF4-FFF2-40B4-BE49-F238E27FC236}">
                <a16:creationId xmlns:a16="http://schemas.microsoft.com/office/drawing/2014/main" id="{09C2CFC9-7259-2569-9265-EDBFC0A0DEF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59185" y="4094102"/>
            <a:ext cx="852917" cy="852917"/>
          </a:xfrm>
          <a:prstGeom prst="rect">
            <a:avLst/>
          </a:prstGeom>
        </p:spPr>
      </p:pic>
      <p:pic>
        <p:nvPicPr>
          <p:cNvPr id="25" name="Graphic 24" descr="Shield with solid fill">
            <a:extLst>
              <a:ext uri="{FF2B5EF4-FFF2-40B4-BE49-F238E27FC236}">
                <a16:creationId xmlns:a16="http://schemas.microsoft.com/office/drawing/2014/main" id="{FF5FF56F-316D-621D-7797-88D24FBC22C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59185" y="3064045"/>
            <a:ext cx="852917" cy="852917"/>
          </a:xfrm>
          <a:prstGeom prst="rect">
            <a:avLst/>
          </a:prstGeom>
        </p:spPr>
      </p:pic>
      <p:pic>
        <p:nvPicPr>
          <p:cNvPr id="27" name="Graphic 26" descr="Hourglass 90% with solid fill">
            <a:extLst>
              <a:ext uri="{FF2B5EF4-FFF2-40B4-BE49-F238E27FC236}">
                <a16:creationId xmlns:a16="http://schemas.microsoft.com/office/drawing/2014/main" id="{04C068EE-527F-F313-97A0-1BCF0E86D4A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59186" y="2001336"/>
            <a:ext cx="852916" cy="852916"/>
          </a:xfrm>
          <a:prstGeom prst="rect">
            <a:avLst/>
          </a:prstGeom>
        </p:spPr>
      </p:pic>
      <p:pic>
        <p:nvPicPr>
          <p:cNvPr id="29" name="Graphic 28" descr="Dice with solid fill">
            <a:extLst>
              <a:ext uri="{FF2B5EF4-FFF2-40B4-BE49-F238E27FC236}">
                <a16:creationId xmlns:a16="http://schemas.microsoft.com/office/drawing/2014/main" id="{A36BDB40-8A13-9101-512A-FC62ED4700A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97110" y="5135354"/>
            <a:ext cx="852916" cy="852916"/>
          </a:xfrm>
          <a:prstGeom prst="rect">
            <a:avLst/>
          </a:prstGeom>
        </p:spPr>
      </p:pic>
      <p:sp>
        <p:nvSpPr>
          <p:cNvPr id="30" name="TextBox 29">
            <a:extLst>
              <a:ext uri="{FF2B5EF4-FFF2-40B4-BE49-F238E27FC236}">
                <a16:creationId xmlns:a16="http://schemas.microsoft.com/office/drawing/2014/main" id="{5C999E32-9F31-3159-F490-CA3F62F87EEF}"/>
              </a:ext>
            </a:extLst>
          </p:cNvPr>
          <p:cNvSpPr txBox="1"/>
          <p:nvPr/>
        </p:nvSpPr>
        <p:spPr>
          <a:xfrm>
            <a:off x="8729956" y="2269154"/>
            <a:ext cx="1388522" cy="353623"/>
          </a:xfrm>
          <a:prstGeom prst="rect">
            <a:avLst/>
          </a:prstGeom>
          <a:noFill/>
        </p:spPr>
        <p:txBody>
          <a:bodyPr wrap="non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Time bound</a:t>
            </a:r>
          </a:p>
        </p:txBody>
      </p:sp>
      <p:sp>
        <p:nvSpPr>
          <p:cNvPr id="31" name="TextBox 30">
            <a:extLst>
              <a:ext uri="{FF2B5EF4-FFF2-40B4-BE49-F238E27FC236}">
                <a16:creationId xmlns:a16="http://schemas.microsoft.com/office/drawing/2014/main" id="{B6501118-61DF-517E-2969-5622E4E4F340}"/>
              </a:ext>
            </a:extLst>
          </p:cNvPr>
          <p:cNvSpPr txBox="1"/>
          <p:nvPr/>
        </p:nvSpPr>
        <p:spPr>
          <a:xfrm>
            <a:off x="8729956" y="3331863"/>
            <a:ext cx="2876107" cy="614912"/>
          </a:xfrm>
          <a:prstGeom prst="rect">
            <a:avLst/>
          </a:prstGeom>
          <a:noFill/>
        </p:spPr>
        <p:txBody>
          <a:bodyPr wrap="squar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Protective &amp; mitigatory intent</a:t>
            </a:r>
          </a:p>
        </p:txBody>
      </p:sp>
      <p:sp>
        <p:nvSpPr>
          <p:cNvPr id="32" name="TextBox 31">
            <a:extLst>
              <a:ext uri="{FF2B5EF4-FFF2-40B4-BE49-F238E27FC236}">
                <a16:creationId xmlns:a16="http://schemas.microsoft.com/office/drawing/2014/main" id="{F39FA48B-5DE2-B6C1-7BBC-D9A98D0A6911}"/>
              </a:ext>
            </a:extLst>
          </p:cNvPr>
          <p:cNvSpPr txBox="1"/>
          <p:nvPr/>
        </p:nvSpPr>
        <p:spPr>
          <a:xfrm>
            <a:off x="8749475" y="4231274"/>
            <a:ext cx="2969083" cy="614912"/>
          </a:xfrm>
          <a:prstGeom prst="rect">
            <a:avLst/>
          </a:prstGeom>
          <a:noFill/>
        </p:spPr>
        <p:txBody>
          <a:bodyPr wrap="non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Pre-agreed &amp; risk-informed</a:t>
            </a:r>
          </a:p>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triggers</a:t>
            </a:r>
          </a:p>
        </p:txBody>
      </p:sp>
      <p:sp>
        <p:nvSpPr>
          <p:cNvPr id="33" name="TextBox 32">
            <a:extLst>
              <a:ext uri="{FF2B5EF4-FFF2-40B4-BE49-F238E27FC236}">
                <a16:creationId xmlns:a16="http://schemas.microsoft.com/office/drawing/2014/main" id="{FFFB8302-0719-C583-BD01-CB09C4F89BD9}"/>
              </a:ext>
            </a:extLst>
          </p:cNvPr>
          <p:cNvSpPr txBox="1"/>
          <p:nvPr/>
        </p:nvSpPr>
        <p:spPr>
          <a:xfrm>
            <a:off x="8850026" y="5380285"/>
            <a:ext cx="2313454" cy="353623"/>
          </a:xfrm>
          <a:prstGeom prst="rect">
            <a:avLst/>
          </a:prstGeom>
          <a:noFill/>
        </p:spPr>
        <p:txBody>
          <a:bodyPr wrap="none" rtlCol="0">
            <a:spAutoFit/>
          </a:bodyPr>
          <a:lstStyle/>
          <a:p>
            <a:pPr defTabSz="554492"/>
            <a:r>
              <a:rPr lang="en-GB" sz="1698"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No-regrets approach</a:t>
            </a:r>
          </a:p>
        </p:txBody>
      </p:sp>
      <p:sp>
        <p:nvSpPr>
          <p:cNvPr id="34" name="TextBox 33">
            <a:extLst>
              <a:ext uri="{FF2B5EF4-FFF2-40B4-BE49-F238E27FC236}">
                <a16:creationId xmlns:a16="http://schemas.microsoft.com/office/drawing/2014/main" id="{F22EC0A3-AC8C-4EF3-A0E1-71791CAF9033}"/>
              </a:ext>
            </a:extLst>
          </p:cNvPr>
          <p:cNvSpPr txBox="1"/>
          <p:nvPr/>
        </p:nvSpPr>
        <p:spPr>
          <a:xfrm>
            <a:off x="5987740" y="1022"/>
            <a:ext cx="6207532" cy="1323439"/>
          </a:xfrm>
          <a:prstGeom prst="rect">
            <a:avLst/>
          </a:prstGeom>
          <a:solidFill>
            <a:schemeClr val="bg1"/>
          </a:solidFill>
        </p:spPr>
        <p:txBody>
          <a:bodyPr wrap="square" rtlCol="0">
            <a:spAutoFit/>
          </a:bodyPr>
          <a:lstStyle/>
          <a:p>
            <a:pPr defTabSz="554492"/>
            <a:r>
              <a:rPr lang="en-US" sz="2000" b="1" i="1">
                <a:solidFill>
                  <a:srgbClr val="3493CC"/>
                </a:solidFill>
                <a:latin typeface="Open Sans" panose="020B0606030504020204" pitchFamily="34" charset="0"/>
                <a:ea typeface="Open Sans" panose="020B0606030504020204" pitchFamily="34" charset="0"/>
                <a:cs typeface="Open Sans" panose="020B0606030504020204" pitchFamily="34" charset="0"/>
              </a:rPr>
              <a:t>Anticipatory Action (AA) </a:t>
            </a:r>
            <a:r>
              <a:rPr lang="en-US" sz="2000" i="1">
                <a:solidFill>
                  <a:srgbClr val="3493CC"/>
                </a:solidFill>
                <a:latin typeface="Open Sans" panose="020B0606030504020204" pitchFamily="34" charset="0"/>
                <a:ea typeface="Open Sans" panose="020B0606030504020204" pitchFamily="34" charset="0"/>
                <a:cs typeface="Open Sans" panose="020B0606030504020204" pitchFamily="34" charset="0"/>
              </a:rPr>
              <a:t>is defined as</a:t>
            </a:r>
          </a:p>
          <a:p>
            <a:pPr defTabSz="554492"/>
            <a:r>
              <a:rPr lang="en-US" sz="2000" i="1">
                <a:solidFill>
                  <a:srgbClr val="3493CC"/>
                </a:solidFill>
                <a:latin typeface="Open Sans" panose="020B0606030504020204" pitchFamily="34" charset="0"/>
                <a:ea typeface="Open Sans" panose="020B0606030504020204" pitchFamily="34" charset="0"/>
                <a:cs typeface="Open Sans" panose="020B0606030504020204" pitchFamily="34" charset="0"/>
              </a:rPr>
              <a:t>“acting ahead of predicted hazards to prevent or reduce acute humanitarian impacts before they fully unfold”.</a:t>
            </a:r>
          </a:p>
        </p:txBody>
      </p:sp>
      <p:sp>
        <p:nvSpPr>
          <p:cNvPr id="5" name="ZoneTexte 4">
            <a:extLst>
              <a:ext uri="{FF2B5EF4-FFF2-40B4-BE49-F238E27FC236}">
                <a16:creationId xmlns:a16="http://schemas.microsoft.com/office/drawing/2014/main" id="{7043F6DA-5361-2B62-FA74-F67A16274DB7}"/>
              </a:ext>
            </a:extLst>
          </p:cNvPr>
          <p:cNvSpPr txBox="1"/>
          <p:nvPr/>
        </p:nvSpPr>
        <p:spPr>
          <a:xfrm>
            <a:off x="8608395" y="6111047"/>
            <a:ext cx="6220326" cy="369332"/>
          </a:xfrm>
          <a:prstGeom prst="rect">
            <a:avLst/>
          </a:prstGeom>
          <a:noFill/>
        </p:spPr>
        <p:txBody>
          <a:bodyPr wrap="square">
            <a:spAutoFit/>
          </a:bodyPr>
          <a:lstStyle/>
          <a:p>
            <a:pPr marL="228600">
              <a:spcAft>
                <a:spcPts val="600"/>
              </a:spcAft>
            </a:pPr>
            <a:r>
              <a:rPr lang="en-US" sz="1698" b="1" i="1">
                <a:latin typeface="Open Sans" panose="020B0606030504020204" pitchFamily="34" charset="0"/>
                <a:ea typeface="Open Sans" panose="020B0606030504020204" pitchFamily="34" charset="0"/>
                <a:cs typeface="Open Sans" panose="020B0606030504020204" pitchFamily="34" charset="0"/>
              </a:rPr>
              <a:t>Pre-arranged</a:t>
            </a:r>
            <a:r>
              <a:rPr lang="en-US" b="1"/>
              <a:t> financing</a:t>
            </a:r>
            <a:endParaRPr lang="en-US"/>
          </a:p>
        </p:txBody>
      </p:sp>
      <p:sp>
        <p:nvSpPr>
          <p:cNvPr id="8" name="object 24">
            <a:extLst>
              <a:ext uri="{FF2B5EF4-FFF2-40B4-BE49-F238E27FC236}">
                <a16:creationId xmlns:a16="http://schemas.microsoft.com/office/drawing/2014/main" id="{B75AC15C-DB5A-BF6B-92EC-DE1EC7219AA2}"/>
              </a:ext>
            </a:extLst>
          </p:cNvPr>
          <p:cNvSpPr/>
          <p:nvPr/>
        </p:nvSpPr>
        <p:spPr>
          <a:xfrm>
            <a:off x="8113929" y="6071825"/>
            <a:ext cx="543427" cy="533734"/>
          </a:xfrm>
          <a:custGeom>
            <a:avLst/>
            <a:gdLst/>
            <a:ahLst/>
            <a:cxnLst/>
            <a:rect l="l" t="t" r="r" b="b"/>
            <a:pathLst>
              <a:path w="676275" h="676909">
                <a:moveTo>
                  <a:pt x="340334" y="304761"/>
                </a:moveTo>
                <a:lnTo>
                  <a:pt x="339864" y="304317"/>
                </a:lnTo>
                <a:lnTo>
                  <a:pt x="339826" y="304596"/>
                </a:lnTo>
                <a:lnTo>
                  <a:pt x="340334" y="304761"/>
                </a:lnTo>
                <a:close/>
              </a:path>
              <a:path w="676275" h="676909">
                <a:moveTo>
                  <a:pt x="346189" y="306705"/>
                </a:moveTo>
                <a:lnTo>
                  <a:pt x="340334" y="304761"/>
                </a:lnTo>
                <a:lnTo>
                  <a:pt x="344601" y="308825"/>
                </a:lnTo>
                <a:lnTo>
                  <a:pt x="346189" y="306705"/>
                </a:lnTo>
                <a:close/>
              </a:path>
              <a:path w="676275" h="676909">
                <a:moveTo>
                  <a:pt x="347776" y="310934"/>
                </a:moveTo>
                <a:lnTo>
                  <a:pt x="347243" y="310413"/>
                </a:lnTo>
                <a:lnTo>
                  <a:pt x="347243" y="309880"/>
                </a:lnTo>
                <a:lnTo>
                  <a:pt x="346189" y="309880"/>
                </a:lnTo>
                <a:lnTo>
                  <a:pt x="347243" y="310934"/>
                </a:lnTo>
                <a:lnTo>
                  <a:pt x="347776" y="310934"/>
                </a:lnTo>
                <a:close/>
              </a:path>
              <a:path w="676275" h="676909">
                <a:moveTo>
                  <a:pt x="348894" y="311962"/>
                </a:moveTo>
                <a:lnTo>
                  <a:pt x="348297" y="311467"/>
                </a:lnTo>
                <a:lnTo>
                  <a:pt x="348830" y="312000"/>
                </a:lnTo>
                <a:close/>
              </a:path>
              <a:path w="676275" h="676909">
                <a:moveTo>
                  <a:pt x="676236" y="338162"/>
                </a:moveTo>
                <a:lnTo>
                  <a:pt x="673671" y="299834"/>
                </a:lnTo>
                <a:lnTo>
                  <a:pt x="673163" y="292188"/>
                </a:lnTo>
                <a:lnTo>
                  <a:pt x="666419" y="259080"/>
                </a:lnTo>
                <a:lnTo>
                  <a:pt x="666089" y="257492"/>
                </a:lnTo>
                <a:lnTo>
                  <a:pt x="664184" y="248132"/>
                </a:lnTo>
                <a:lnTo>
                  <a:pt x="649719" y="206362"/>
                </a:lnTo>
                <a:lnTo>
                  <a:pt x="630161" y="167309"/>
                </a:lnTo>
                <a:lnTo>
                  <a:pt x="605891" y="131356"/>
                </a:lnTo>
                <a:lnTo>
                  <a:pt x="591172" y="114604"/>
                </a:lnTo>
                <a:lnTo>
                  <a:pt x="586511" y="109321"/>
                </a:lnTo>
                <a:lnTo>
                  <a:pt x="585584" y="108267"/>
                </a:lnTo>
                <a:lnTo>
                  <a:pt x="544880" y="70332"/>
                </a:lnTo>
                <a:lnTo>
                  <a:pt x="508927" y="46075"/>
                </a:lnTo>
                <a:lnTo>
                  <a:pt x="469861" y="26517"/>
                </a:lnTo>
                <a:lnTo>
                  <a:pt x="435102" y="14478"/>
                </a:lnTo>
                <a:lnTo>
                  <a:pt x="435102" y="257492"/>
                </a:lnTo>
                <a:lnTo>
                  <a:pt x="416572" y="257492"/>
                </a:lnTo>
                <a:lnTo>
                  <a:pt x="410222" y="256959"/>
                </a:lnTo>
                <a:lnTo>
                  <a:pt x="401218" y="254850"/>
                </a:lnTo>
                <a:lnTo>
                  <a:pt x="401751" y="258013"/>
                </a:lnTo>
                <a:lnTo>
                  <a:pt x="398043" y="259080"/>
                </a:lnTo>
                <a:lnTo>
                  <a:pt x="387985" y="259080"/>
                </a:lnTo>
                <a:lnTo>
                  <a:pt x="384581" y="258559"/>
                </a:lnTo>
                <a:lnTo>
                  <a:pt x="381114" y="258013"/>
                </a:lnTo>
                <a:lnTo>
                  <a:pt x="369468" y="258013"/>
                </a:lnTo>
                <a:lnTo>
                  <a:pt x="367360" y="258559"/>
                </a:lnTo>
                <a:lnTo>
                  <a:pt x="365213" y="243166"/>
                </a:lnTo>
                <a:lnTo>
                  <a:pt x="360083" y="231495"/>
                </a:lnTo>
                <a:lnTo>
                  <a:pt x="351574" y="224091"/>
                </a:lnTo>
                <a:lnTo>
                  <a:pt x="339305" y="221513"/>
                </a:lnTo>
                <a:lnTo>
                  <a:pt x="332676" y="222377"/>
                </a:lnTo>
                <a:lnTo>
                  <a:pt x="308114" y="261213"/>
                </a:lnTo>
                <a:lnTo>
                  <a:pt x="310197" y="270192"/>
                </a:lnTo>
                <a:lnTo>
                  <a:pt x="310730" y="270725"/>
                </a:lnTo>
                <a:lnTo>
                  <a:pt x="314960" y="270725"/>
                </a:lnTo>
                <a:lnTo>
                  <a:pt x="316026" y="272313"/>
                </a:lnTo>
                <a:lnTo>
                  <a:pt x="316560" y="278130"/>
                </a:lnTo>
                <a:lnTo>
                  <a:pt x="318147" y="279717"/>
                </a:lnTo>
                <a:lnTo>
                  <a:pt x="325107" y="287540"/>
                </a:lnTo>
                <a:lnTo>
                  <a:pt x="331368" y="295059"/>
                </a:lnTo>
                <a:lnTo>
                  <a:pt x="337642" y="302196"/>
                </a:lnTo>
                <a:lnTo>
                  <a:pt x="339864" y="304317"/>
                </a:lnTo>
                <a:lnTo>
                  <a:pt x="340360" y="299834"/>
                </a:lnTo>
                <a:lnTo>
                  <a:pt x="347776" y="306171"/>
                </a:lnTo>
                <a:lnTo>
                  <a:pt x="349897" y="311467"/>
                </a:lnTo>
                <a:lnTo>
                  <a:pt x="348894" y="311962"/>
                </a:lnTo>
                <a:lnTo>
                  <a:pt x="378066" y="335953"/>
                </a:lnTo>
                <a:lnTo>
                  <a:pt x="406184" y="363270"/>
                </a:lnTo>
                <a:lnTo>
                  <a:pt x="426669" y="396824"/>
                </a:lnTo>
                <a:lnTo>
                  <a:pt x="433501" y="440067"/>
                </a:lnTo>
                <a:lnTo>
                  <a:pt x="430161" y="466115"/>
                </a:lnTo>
                <a:lnTo>
                  <a:pt x="408571" y="506895"/>
                </a:lnTo>
                <a:lnTo>
                  <a:pt x="374764" y="526846"/>
                </a:lnTo>
                <a:lnTo>
                  <a:pt x="372643" y="530034"/>
                </a:lnTo>
                <a:lnTo>
                  <a:pt x="370687" y="538111"/>
                </a:lnTo>
                <a:lnTo>
                  <a:pt x="371716" y="548474"/>
                </a:lnTo>
                <a:lnTo>
                  <a:pt x="372719" y="557860"/>
                </a:lnTo>
                <a:lnTo>
                  <a:pt x="371055" y="566547"/>
                </a:lnTo>
                <a:lnTo>
                  <a:pt x="365772" y="566013"/>
                </a:lnTo>
                <a:lnTo>
                  <a:pt x="355714" y="566013"/>
                </a:lnTo>
                <a:lnTo>
                  <a:pt x="348742" y="566089"/>
                </a:lnTo>
                <a:lnTo>
                  <a:pt x="335394" y="566458"/>
                </a:lnTo>
                <a:lnTo>
                  <a:pt x="328726" y="566547"/>
                </a:lnTo>
                <a:lnTo>
                  <a:pt x="325551" y="566547"/>
                </a:lnTo>
                <a:lnTo>
                  <a:pt x="325907" y="566013"/>
                </a:lnTo>
                <a:lnTo>
                  <a:pt x="327660" y="563359"/>
                </a:lnTo>
                <a:lnTo>
                  <a:pt x="326072" y="562305"/>
                </a:lnTo>
                <a:lnTo>
                  <a:pt x="325551" y="561784"/>
                </a:lnTo>
                <a:lnTo>
                  <a:pt x="324497" y="561251"/>
                </a:lnTo>
                <a:lnTo>
                  <a:pt x="320255" y="561251"/>
                </a:lnTo>
                <a:lnTo>
                  <a:pt x="316560" y="566013"/>
                </a:lnTo>
                <a:lnTo>
                  <a:pt x="312851" y="566013"/>
                </a:lnTo>
                <a:lnTo>
                  <a:pt x="311785" y="564426"/>
                </a:lnTo>
                <a:lnTo>
                  <a:pt x="311365" y="560184"/>
                </a:lnTo>
                <a:lnTo>
                  <a:pt x="311251" y="559130"/>
                </a:lnTo>
                <a:lnTo>
                  <a:pt x="310730" y="560184"/>
                </a:lnTo>
                <a:lnTo>
                  <a:pt x="308089" y="560184"/>
                </a:lnTo>
                <a:lnTo>
                  <a:pt x="308089" y="558596"/>
                </a:lnTo>
                <a:lnTo>
                  <a:pt x="308622" y="558076"/>
                </a:lnTo>
                <a:lnTo>
                  <a:pt x="307022" y="558596"/>
                </a:lnTo>
                <a:lnTo>
                  <a:pt x="307555" y="567588"/>
                </a:lnTo>
                <a:lnTo>
                  <a:pt x="301739" y="567588"/>
                </a:lnTo>
                <a:lnTo>
                  <a:pt x="299618" y="566547"/>
                </a:lnTo>
                <a:lnTo>
                  <a:pt x="296938" y="559866"/>
                </a:lnTo>
                <a:lnTo>
                  <a:pt x="297573" y="548474"/>
                </a:lnTo>
                <a:lnTo>
                  <a:pt x="299097" y="536994"/>
                </a:lnTo>
                <a:lnTo>
                  <a:pt x="299085" y="530034"/>
                </a:lnTo>
                <a:lnTo>
                  <a:pt x="295376" y="527532"/>
                </a:lnTo>
                <a:lnTo>
                  <a:pt x="288048" y="524002"/>
                </a:lnTo>
                <a:lnTo>
                  <a:pt x="280403" y="520573"/>
                </a:lnTo>
                <a:lnTo>
                  <a:pt x="275805" y="518375"/>
                </a:lnTo>
                <a:lnTo>
                  <a:pt x="257022" y="501777"/>
                </a:lnTo>
                <a:lnTo>
                  <a:pt x="244259" y="480009"/>
                </a:lnTo>
                <a:lnTo>
                  <a:pt x="237337" y="453491"/>
                </a:lnTo>
                <a:lnTo>
                  <a:pt x="236118" y="422605"/>
                </a:lnTo>
                <a:lnTo>
                  <a:pt x="295376" y="422605"/>
                </a:lnTo>
                <a:lnTo>
                  <a:pt x="299618" y="422071"/>
                </a:lnTo>
                <a:lnTo>
                  <a:pt x="305435" y="422071"/>
                </a:lnTo>
                <a:lnTo>
                  <a:pt x="307555" y="422605"/>
                </a:lnTo>
                <a:lnTo>
                  <a:pt x="308622" y="423125"/>
                </a:lnTo>
                <a:lnTo>
                  <a:pt x="309143" y="423659"/>
                </a:lnTo>
                <a:lnTo>
                  <a:pt x="310730" y="440067"/>
                </a:lnTo>
                <a:lnTo>
                  <a:pt x="312851" y="443242"/>
                </a:lnTo>
                <a:lnTo>
                  <a:pt x="313905" y="445350"/>
                </a:lnTo>
                <a:lnTo>
                  <a:pt x="316560" y="445350"/>
                </a:lnTo>
                <a:lnTo>
                  <a:pt x="319722" y="448525"/>
                </a:lnTo>
                <a:lnTo>
                  <a:pt x="319722" y="451700"/>
                </a:lnTo>
                <a:lnTo>
                  <a:pt x="320789" y="453288"/>
                </a:lnTo>
                <a:lnTo>
                  <a:pt x="323951" y="456996"/>
                </a:lnTo>
                <a:lnTo>
                  <a:pt x="331901" y="460171"/>
                </a:lnTo>
                <a:lnTo>
                  <a:pt x="342480" y="460171"/>
                </a:lnTo>
                <a:lnTo>
                  <a:pt x="361759" y="431863"/>
                </a:lnTo>
                <a:lnTo>
                  <a:pt x="361607" y="422071"/>
                </a:lnTo>
                <a:lnTo>
                  <a:pt x="361543" y="417842"/>
                </a:lnTo>
                <a:lnTo>
                  <a:pt x="354584" y="399834"/>
                </a:lnTo>
                <a:lnTo>
                  <a:pt x="340893" y="383374"/>
                </a:lnTo>
                <a:lnTo>
                  <a:pt x="324027" y="368795"/>
                </a:lnTo>
                <a:lnTo>
                  <a:pt x="307555" y="356450"/>
                </a:lnTo>
                <a:lnTo>
                  <a:pt x="302018" y="351866"/>
                </a:lnTo>
                <a:lnTo>
                  <a:pt x="296583" y="347192"/>
                </a:lnTo>
                <a:lnTo>
                  <a:pt x="291338" y="342900"/>
                </a:lnTo>
                <a:lnTo>
                  <a:pt x="286385" y="339509"/>
                </a:lnTo>
                <a:lnTo>
                  <a:pt x="270217" y="326339"/>
                </a:lnTo>
                <a:lnTo>
                  <a:pt x="255435" y="307898"/>
                </a:lnTo>
                <a:lnTo>
                  <a:pt x="243827" y="286080"/>
                </a:lnTo>
                <a:lnTo>
                  <a:pt x="237172" y="262788"/>
                </a:lnTo>
                <a:lnTo>
                  <a:pt x="236321" y="240322"/>
                </a:lnTo>
                <a:lnTo>
                  <a:pt x="239496" y="218465"/>
                </a:lnTo>
                <a:lnTo>
                  <a:pt x="245732" y="198780"/>
                </a:lnTo>
                <a:lnTo>
                  <a:pt x="254101" y="182867"/>
                </a:lnTo>
                <a:lnTo>
                  <a:pt x="255168" y="181292"/>
                </a:lnTo>
                <a:lnTo>
                  <a:pt x="255168" y="178117"/>
                </a:lnTo>
                <a:lnTo>
                  <a:pt x="287451" y="155359"/>
                </a:lnTo>
                <a:lnTo>
                  <a:pt x="297510" y="153771"/>
                </a:lnTo>
                <a:lnTo>
                  <a:pt x="299085" y="151117"/>
                </a:lnTo>
                <a:lnTo>
                  <a:pt x="299021" y="144767"/>
                </a:lnTo>
                <a:lnTo>
                  <a:pt x="297700" y="134061"/>
                </a:lnTo>
                <a:lnTo>
                  <a:pt x="297078" y="123151"/>
                </a:lnTo>
                <a:lnTo>
                  <a:pt x="299085" y="116205"/>
                </a:lnTo>
                <a:lnTo>
                  <a:pt x="300151" y="115138"/>
                </a:lnTo>
                <a:lnTo>
                  <a:pt x="301739" y="114604"/>
                </a:lnTo>
                <a:lnTo>
                  <a:pt x="305968" y="114604"/>
                </a:lnTo>
                <a:lnTo>
                  <a:pt x="308622" y="115671"/>
                </a:lnTo>
                <a:lnTo>
                  <a:pt x="313905" y="115671"/>
                </a:lnTo>
                <a:lnTo>
                  <a:pt x="314960" y="115138"/>
                </a:lnTo>
                <a:lnTo>
                  <a:pt x="316712" y="114604"/>
                </a:lnTo>
                <a:lnTo>
                  <a:pt x="320255" y="113550"/>
                </a:lnTo>
                <a:lnTo>
                  <a:pt x="318147" y="110375"/>
                </a:lnTo>
                <a:lnTo>
                  <a:pt x="324497" y="108267"/>
                </a:lnTo>
                <a:lnTo>
                  <a:pt x="322897" y="110909"/>
                </a:lnTo>
                <a:lnTo>
                  <a:pt x="325551" y="111429"/>
                </a:lnTo>
                <a:lnTo>
                  <a:pt x="327660" y="111963"/>
                </a:lnTo>
                <a:lnTo>
                  <a:pt x="329780" y="109321"/>
                </a:lnTo>
                <a:lnTo>
                  <a:pt x="332968" y="110375"/>
                </a:lnTo>
                <a:lnTo>
                  <a:pt x="333489" y="114071"/>
                </a:lnTo>
                <a:lnTo>
                  <a:pt x="337718" y="116205"/>
                </a:lnTo>
                <a:lnTo>
                  <a:pt x="349897" y="116205"/>
                </a:lnTo>
                <a:lnTo>
                  <a:pt x="357301" y="114604"/>
                </a:lnTo>
                <a:lnTo>
                  <a:pt x="368935" y="114604"/>
                </a:lnTo>
                <a:lnTo>
                  <a:pt x="371055" y="115138"/>
                </a:lnTo>
                <a:lnTo>
                  <a:pt x="373710" y="117779"/>
                </a:lnTo>
                <a:lnTo>
                  <a:pt x="371182" y="128371"/>
                </a:lnTo>
                <a:lnTo>
                  <a:pt x="371055" y="130479"/>
                </a:lnTo>
                <a:lnTo>
                  <a:pt x="373710" y="133654"/>
                </a:lnTo>
                <a:lnTo>
                  <a:pt x="373710" y="141071"/>
                </a:lnTo>
                <a:lnTo>
                  <a:pt x="372110" y="146888"/>
                </a:lnTo>
                <a:lnTo>
                  <a:pt x="375297" y="151117"/>
                </a:lnTo>
                <a:lnTo>
                  <a:pt x="379006" y="155359"/>
                </a:lnTo>
                <a:lnTo>
                  <a:pt x="386930" y="156946"/>
                </a:lnTo>
                <a:lnTo>
                  <a:pt x="391172" y="160121"/>
                </a:lnTo>
                <a:lnTo>
                  <a:pt x="410019" y="176225"/>
                </a:lnTo>
                <a:lnTo>
                  <a:pt x="423646" y="197294"/>
                </a:lnTo>
                <a:lnTo>
                  <a:pt x="432015" y="224091"/>
                </a:lnTo>
                <a:lnTo>
                  <a:pt x="435102" y="257492"/>
                </a:lnTo>
                <a:lnTo>
                  <a:pt x="435102" y="14478"/>
                </a:lnTo>
                <a:lnTo>
                  <a:pt x="428104" y="12052"/>
                </a:lnTo>
                <a:lnTo>
                  <a:pt x="384048" y="3073"/>
                </a:lnTo>
                <a:lnTo>
                  <a:pt x="338074" y="0"/>
                </a:lnTo>
                <a:lnTo>
                  <a:pt x="292100" y="3073"/>
                </a:lnTo>
                <a:lnTo>
                  <a:pt x="248043" y="12052"/>
                </a:lnTo>
                <a:lnTo>
                  <a:pt x="206286" y="26517"/>
                </a:lnTo>
                <a:lnTo>
                  <a:pt x="167220" y="46075"/>
                </a:lnTo>
                <a:lnTo>
                  <a:pt x="131267" y="70332"/>
                </a:lnTo>
                <a:lnTo>
                  <a:pt x="98818" y="98894"/>
                </a:lnTo>
                <a:lnTo>
                  <a:pt x="70256" y="131356"/>
                </a:lnTo>
                <a:lnTo>
                  <a:pt x="45999" y="167309"/>
                </a:lnTo>
                <a:lnTo>
                  <a:pt x="26428" y="206362"/>
                </a:lnTo>
                <a:lnTo>
                  <a:pt x="11963" y="248132"/>
                </a:lnTo>
                <a:lnTo>
                  <a:pt x="2997" y="292188"/>
                </a:lnTo>
                <a:lnTo>
                  <a:pt x="63" y="335953"/>
                </a:lnTo>
                <a:lnTo>
                  <a:pt x="0" y="339509"/>
                </a:lnTo>
                <a:lnTo>
                  <a:pt x="2997" y="384136"/>
                </a:lnTo>
                <a:lnTo>
                  <a:pt x="11963" y="428193"/>
                </a:lnTo>
                <a:lnTo>
                  <a:pt x="26428" y="469950"/>
                </a:lnTo>
                <a:lnTo>
                  <a:pt x="45999" y="509016"/>
                </a:lnTo>
                <a:lnTo>
                  <a:pt x="70256" y="544969"/>
                </a:lnTo>
                <a:lnTo>
                  <a:pt x="98818" y="577418"/>
                </a:lnTo>
                <a:lnTo>
                  <a:pt x="131267" y="605980"/>
                </a:lnTo>
                <a:lnTo>
                  <a:pt x="167220" y="630237"/>
                </a:lnTo>
                <a:lnTo>
                  <a:pt x="206286" y="649795"/>
                </a:lnTo>
                <a:lnTo>
                  <a:pt x="248043" y="664273"/>
                </a:lnTo>
                <a:lnTo>
                  <a:pt x="292100" y="673239"/>
                </a:lnTo>
                <a:lnTo>
                  <a:pt x="338074" y="676325"/>
                </a:lnTo>
                <a:lnTo>
                  <a:pt x="384048" y="673239"/>
                </a:lnTo>
                <a:lnTo>
                  <a:pt x="428104" y="664273"/>
                </a:lnTo>
                <a:lnTo>
                  <a:pt x="469861" y="649795"/>
                </a:lnTo>
                <a:lnTo>
                  <a:pt x="508927" y="630237"/>
                </a:lnTo>
                <a:lnTo>
                  <a:pt x="544880" y="605980"/>
                </a:lnTo>
                <a:lnTo>
                  <a:pt x="577342" y="577418"/>
                </a:lnTo>
                <a:lnTo>
                  <a:pt x="586905" y="566547"/>
                </a:lnTo>
                <a:lnTo>
                  <a:pt x="605891" y="544969"/>
                </a:lnTo>
                <a:lnTo>
                  <a:pt x="630161" y="509016"/>
                </a:lnTo>
                <a:lnTo>
                  <a:pt x="649719" y="469950"/>
                </a:lnTo>
                <a:lnTo>
                  <a:pt x="664184" y="428193"/>
                </a:lnTo>
                <a:lnTo>
                  <a:pt x="673163" y="384136"/>
                </a:lnTo>
                <a:lnTo>
                  <a:pt x="676236" y="338162"/>
                </a:lnTo>
                <a:close/>
              </a:path>
            </a:pathLst>
          </a:custGeom>
          <a:solidFill>
            <a:srgbClr val="568DD8"/>
          </a:solidFill>
        </p:spPr>
        <p:txBody>
          <a:bodyPr wrap="square" lIns="0" tIns="0" rIns="0" bIns="0" rtlCol="0"/>
          <a:lstStyle/>
          <a:p>
            <a:pPr defTabSz="554492"/>
            <a:endParaRPr sz="1092" kern="0">
              <a:solidFill>
                <a:sysClr val="windowText" lastClr="000000"/>
              </a:solidFill>
            </a:endParaRPr>
          </a:p>
        </p:txBody>
      </p:sp>
    </p:spTree>
    <p:extLst>
      <p:ext uri="{BB962C8B-B14F-4D97-AF65-F5344CB8AC3E}">
        <p14:creationId xmlns:p14="http://schemas.microsoft.com/office/powerpoint/2010/main" val="3024973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8FB096-2669-4EFD-8A97-18666B278A7C}"/>
              </a:ext>
            </a:extLst>
          </p:cNvPr>
          <p:cNvSpPr txBox="1"/>
          <p:nvPr/>
        </p:nvSpPr>
        <p:spPr>
          <a:xfrm>
            <a:off x="508302" y="1680179"/>
            <a:ext cx="6096000" cy="341632"/>
          </a:xfrm>
          <a:prstGeom prst="rect">
            <a:avLst/>
          </a:prstGeom>
          <a:noFill/>
        </p:spPr>
        <p:txBody>
          <a:bodyPr wrap="square" lIns="91440" tIns="45720" rIns="91440" bIns="45720" anchor="t">
            <a:spAutoFit/>
          </a:bodyPr>
          <a:lstStyle/>
          <a:p>
            <a:pPr>
              <a:lnSpc>
                <a:spcPct val="90000"/>
              </a:lnSpc>
              <a:spcAft>
                <a:spcPts val="600"/>
              </a:spcAft>
            </a:pPr>
            <a:r>
              <a:rPr lang="en-US" sz="1800"/>
              <a:t>Preparedness, Anticipatory Action and Response</a:t>
            </a:r>
          </a:p>
        </p:txBody>
      </p:sp>
      <p:grpSp>
        <p:nvGrpSpPr>
          <p:cNvPr id="13" name="Group 12">
            <a:extLst>
              <a:ext uri="{FF2B5EF4-FFF2-40B4-BE49-F238E27FC236}">
                <a16:creationId xmlns:a16="http://schemas.microsoft.com/office/drawing/2014/main" id="{F7630DD6-EE07-4C1C-8E45-7D06F89ED153}"/>
              </a:ext>
            </a:extLst>
          </p:cNvPr>
          <p:cNvGrpSpPr/>
          <p:nvPr/>
        </p:nvGrpSpPr>
        <p:grpSpPr>
          <a:xfrm>
            <a:off x="219165" y="2311663"/>
            <a:ext cx="11894978" cy="2728429"/>
            <a:chOff x="180255" y="2355590"/>
            <a:chExt cx="11894978" cy="2728429"/>
          </a:xfrm>
        </p:grpSpPr>
        <p:grpSp>
          <p:nvGrpSpPr>
            <p:cNvPr id="15" name="Group 14">
              <a:extLst>
                <a:ext uri="{FF2B5EF4-FFF2-40B4-BE49-F238E27FC236}">
                  <a16:creationId xmlns:a16="http://schemas.microsoft.com/office/drawing/2014/main" id="{FF834A0E-8E81-4F37-B27F-0FC5F13BE96A}"/>
                </a:ext>
              </a:extLst>
            </p:cNvPr>
            <p:cNvGrpSpPr/>
            <p:nvPr/>
          </p:nvGrpSpPr>
          <p:grpSpPr>
            <a:xfrm>
              <a:off x="394276" y="2355590"/>
              <a:ext cx="11680957" cy="2728429"/>
              <a:chOff x="394276" y="2355590"/>
              <a:chExt cx="11680957" cy="2728429"/>
            </a:xfrm>
          </p:grpSpPr>
          <p:sp>
            <p:nvSpPr>
              <p:cNvPr id="37" name="Left Brace 36">
                <a:extLst>
                  <a:ext uri="{FF2B5EF4-FFF2-40B4-BE49-F238E27FC236}">
                    <a16:creationId xmlns:a16="http://schemas.microsoft.com/office/drawing/2014/main" id="{FA828F69-F5F9-41AB-BBCE-33ADA5B6B6F4}"/>
                  </a:ext>
                </a:extLst>
              </p:cNvPr>
              <p:cNvSpPr/>
              <p:nvPr/>
            </p:nvSpPr>
            <p:spPr>
              <a:xfrm rot="16200000">
                <a:off x="2049813" y="2539321"/>
                <a:ext cx="400110" cy="3553871"/>
              </a:xfrm>
              <a:prstGeom prst="leftBrace">
                <a:avLst/>
              </a:prstGeom>
              <a:noFill/>
              <a:ln w="19050" cap="flat" cmpd="sng" algn="ctr">
                <a:solidFill>
                  <a:srgbClr val="0680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38" name="Left Brace 37">
                <a:extLst>
                  <a:ext uri="{FF2B5EF4-FFF2-40B4-BE49-F238E27FC236}">
                    <a16:creationId xmlns:a16="http://schemas.microsoft.com/office/drawing/2014/main" id="{63BF804B-7863-4AAE-A9C6-3CF991789939}"/>
                  </a:ext>
                </a:extLst>
              </p:cNvPr>
              <p:cNvSpPr/>
              <p:nvPr/>
            </p:nvSpPr>
            <p:spPr>
              <a:xfrm rot="16200000">
                <a:off x="6338128" y="1957967"/>
                <a:ext cx="369330" cy="4696033"/>
              </a:xfrm>
              <a:prstGeom prst="leftBrace">
                <a:avLst/>
              </a:prstGeom>
              <a:noFill/>
              <a:ln w="19050" cap="flat" cmpd="sng" algn="ctr">
                <a:solidFill>
                  <a:srgbClr val="90C2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39" name="Left Brace 38">
                <a:extLst>
                  <a:ext uri="{FF2B5EF4-FFF2-40B4-BE49-F238E27FC236}">
                    <a16:creationId xmlns:a16="http://schemas.microsoft.com/office/drawing/2014/main" id="{A72C6389-FEC5-4CE2-B9C9-F7BD553E13D0}"/>
                  </a:ext>
                </a:extLst>
              </p:cNvPr>
              <p:cNvSpPr/>
              <p:nvPr/>
            </p:nvSpPr>
            <p:spPr>
              <a:xfrm rot="16200000">
                <a:off x="10370698" y="3258060"/>
                <a:ext cx="369330" cy="2095845"/>
              </a:xfrm>
              <a:prstGeom prst="leftBrace">
                <a:avLst/>
              </a:prstGeom>
              <a:noFill/>
              <a:ln w="12700" cap="flat" cmpd="sng" algn="ctr">
                <a:solidFill>
                  <a:srgbClr val="E6260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40" name="TextBox 39">
                <a:extLst>
                  <a:ext uri="{FF2B5EF4-FFF2-40B4-BE49-F238E27FC236}">
                    <a16:creationId xmlns:a16="http://schemas.microsoft.com/office/drawing/2014/main" id="{3A8F83F2-9BB1-466A-B31C-88CA7A643855}"/>
                  </a:ext>
                </a:extLst>
              </p:cNvPr>
              <p:cNvSpPr txBox="1"/>
              <p:nvPr/>
            </p:nvSpPr>
            <p:spPr>
              <a:xfrm>
                <a:off x="1099896" y="4600030"/>
                <a:ext cx="2299944" cy="483989"/>
              </a:xfrm>
              <a:prstGeom prst="round2SameRect">
                <a:avLst/>
              </a:prstGeom>
              <a:solidFill>
                <a:srgbClr val="0680C3">
                  <a:lumMod val="20000"/>
                  <a:lumOff val="80000"/>
                </a:srgbClr>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Preparedness</a:t>
                </a:r>
                <a:r>
                  <a:rPr kumimoji="0" lang="fr-FR" sz="1200" b="0" i="0" u="none" strike="noStrike" kern="0" cap="none" spc="0" normalizeH="0" baseline="0" noProof="0">
                    <a:ln>
                      <a:noFill/>
                    </a:ln>
                    <a:solidFill>
                      <a:srgbClr val="000000">
                        <a:lumMod val="75000"/>
                        <a:lumOff val="25000"/>
                      </a:srgbClr>
                    </a:solidFill>
                    <a:effectLst/>
                    <a:uLnTx/>
                    <a:uFillTx/>
                    <a:latin typeface="Arial"/>
                  </a:rPr>
                  <a:t> &amp; </a:t>
                </a:r>
                <a:r>
                  <a:rPr kumimoji="0" lang="fr-FR" sz="1200" b="0" i="0" u="none" strike="noStrike" kern="0" cap="none" spc="0" normalizeH="0" baseline="0" noProof="0" err="1">
                    <a:ln>
                      <a:noFill/>
                    </a:ln>
                    <a:solidFill>
                      <a:srgbClr val="000000">
                        <a:lumMod val="75000"/>
                        <a:lumOff val="25000"/>
                      </a:srgbClr>
                    </a:solidFill>
                    <a:effectLst/>
                    <a:uLnTx/>
                    <a:uFillTx/>
                    <a:latin typeface="Arial"/>
                  </a:rPr>
                  <a:t>Contingency</a:t>
                </a:r>
                <a:r>
                  <a:rPr kumimoji="0" lang="fr-FR" sz="1200" b="0" i="0" u="none" strike="noStrike" kern="0" cap="none" spc="0" normalizeH="0" baseline="0" noProof="0">
                    <a:ln>
                      <a:noFill/>
                    </a:ln>
                    <a:solidFill>
                      <a:srgbClr val="000000">
                        <a:lumMod val="75000"/>
                        <a:lumOff val="25000"/>
                      </a:srgbClr>
                    </a:solidFill>
                    <a:effectLst/>
                    <a:uLnTx/>
                    <a:uFillTx/>
                    <a:latin typeface="Arial"/>
                  </a:rPr>
                  <a:t> Plan</a:t>
                </a:r>
              </a:p>
            </p:txBody>
          </p:sp>
          <p:sp>
            <p:nvSpPr>
              <p:cNvPr id="41" name="TextBox 40">
                <a:extLst>
                  <a:ext uri="{FF2B5EF4-FFF2-40B4-BE49-F238E27FC236}">
                    <a16:creationId xmlns:a16="http://schemas.microsoft.com/office/drawing/2014/main" id="{93FA580F-A6BB-47BB-8227-0BE40CEB12EC}"/>
                  </a:ext>
                </a:extLst>
              </p:cNvPr>
              <p:cNvSpPr txBox="1"/>
              <p:nvPr/>
            </p:nvSpPr>
            <p:spPr>
              <a:xfrm>
                <a:off x="5827457" y="4600030"/>
                <a:ext cx="1988326" cy="483989"/>
              </a:xfrm>
              <a:prstGeom prst="round2SameRect">
                <a:avLst/>
              </a:prstGeom>
              <a:solidFill>
                <a:srgbClr val="90C22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Anticipatory</a:t>
                </a:r>
                <a:r>
                  <a:rPr kumimoji="0" lang="fr-FR" sz="1200" b="0" i="0" u="none" strike="noStrike" kern="0" cap="none" spc="0" normalizeH="0" baseline="0" noProof="0">
                    <a:ln>
                      <a:noFill/>
                    </a:ln>
                    <a:solidFill>
                      <a:srgbClr val="000000">
                        <a:lumMod val="75000"/>
                        <a:lumOff val="25000"/>
                      </a:srgbClr>
                    </a:solidFill>
                    <a:effectLst/>
                    <a:uLnTx/>
                    <a:uFillTx/>
                    <a:latin typeface="Arial"/>
                  </a:rPr>
                  <a:t>/</a:t>
                </a:r>
                <a:r>
                  <a:rPr kumimoji="0" lang="fr-FR" sz="1200" b="0" i="0" u="none" strike="noStrike" kern="0" cap="none" spc="0" normalizeH="0" baseline="0" noProof="0" err="1">
                    <a:ln>
                      <a:noFill/>
                    </a:ln>
                    <a:solidFill>
                      <a:srgbClr val="000000">
                        <a:lumMod val="75000"/>
                        <a:lumOff val="25000"/>
                      </a:srgbClr>
                    </a:solidFill>
                    <a:effectLst/>
                    <a:uLnTx/>
                    <a:uFillTx/>
                    <a:latin typeface="Arial"/>
                  </a:rPr>
                  <a:t>Early</a:t>
                </a:r>
                <a:r>
                  <a:rPr kumimoji="0" lang="fr-FR" sz="1200" b="0" i="0" u="none" strike="noStrike" kern="0" cap="none" spc="0" normalizeH="0" baseline="0" noProof="0">
                    <a:ln>
                      <a:noFill/>
                    </a:ln>
                    <a:solidFill>
                      <a:srgbClr val="000000">
                        <a:lumMod val="75000"/>
                        <a:lumOff val="25000"/>
                      </a:srgbClr>
                    </a:solidFill>
                    <a:effectLst/>
                    <a:uLnTx/>
                    <a:uFillTx/>
                    <a:latin typeface="Arial"/>
                  </a:rPr>
                  <a:t> Actions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000000">
                      <a:lumMod val="75000"/>
                      <a:lumOff val="25000"/>
                    </a:srgbClr>
                  </a:solidFill>
                  <a:effectLst/>
                  <a:uLnTx/>
                  <a:uFillTx/>
                  <a:latin typeface="Arial"/>
                </a:endParaRPr>
              </a:p>
            </p:txBody>
          </p:sp>
          <p:sp>
            <p:nvSpPr>
              <p:cNvPr id="42" name="TextBox 41">
                <a:extLst>
                  <a:ext uri="{FF2B5EF4-FFF2-40B4-BE49-F238E27FC236}">
                    <a16:creationId xmlns:a16="http://schemas.microsoft.com/office/drawing/2014/main" id="{B5E295DA-CD82-4155-8E30-690A214AAED3}"/>
                  </a:ext>
                </a:extLst>
              </p:cNvPr>
              <p:cNvSpPr txBox="1"/>
              <p:nvPr/>
            </p:nvSpPr>
            <p:spPr>
              <a:xfrm>
                <a:off x="10467433" y="4600030"/>
                <a:ext cx="1428234" cy="483989"/>
              </a:xfrm>
              <a:prstGeom prst="round2SameRect">
                <a:avLst/>
              </a:prstGeom>
              <a:solidFill>
                <a:srgbClr val="E6260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000000">
                        <a:lumMod val="75000"/>
                        <a:lumOff val="25000"/>
                      </a:srgbClr>
                    </a:solidFill>
                    <a:effectLst/>
                    <a:uLnTx/>
                    <a:uFillTx/>
                    <a:latin typeface="Arial"/>
                  </a:rPr>
                  <a:t>Crisis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200" b="0" i="0" u="none" strike="noStrike" kern="0" cap="none" spc="0" normalizeH="0" baseline="0" noProof="0">
                  <a:ln>
                    <a:noFill/>
                  </a:ln>
                  <a:solidFill>
                    <a:srgbClr val="000000">
                      <a:lumMod val="75000"/>
                      <a:lumOff val="25000"/>
                    </a:srgbClr>
                  </a:solidFill>
                  <a:effectLst/>
                  <a:uLnTx/>
                  <a:uFillTx/>
                  <a:latin typeface="Arial"/>
                </a:endParaRPr>
              </a:p>
            </p:txBody>
          </p:sp>
          <p:sp>
            <p:nvSpPr>
              <p:cNvPr id="43" name="Left Bracket 42">
                <a:extLst>
                  <a:ext uri="{FF2B5EF4-FFF2-40B4-BE49-F238E27FC236}">
                    <a16:creationId xmlns:a16="http://schemas.microsoft.com/office/drawing/2014/main" id="{E6EFE698-E4B2-4331-B130-5F9F0E354297}"/>
                  </a:ext>
                </a:extLst>
              </p:cNvPr>
              <p:cNvSpPr/>
              <p:nvPr/>
            </p:nvSpPr>
            <p:spPr>
              <a:xfrm rot="5400000">
                <a:off x="4448976" y="-1290845"/>
                <a:ext cx="367133" cy="8476533"/>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44" name="Left Bracket 43">
                <a:extLst>
                  <a:ext uri="{FF2B5EF4-FFF2-40B4-BE49-F238E27FC236}">
                    <a16:creationId xmlns:a16="http://schemas.microsoft.com/office/drawing/2014/main" id="{74A34728-921B-4797-8E20-99733E2DE2A8}"/>
                  </a:ext>
                </a:extLst>
              </p:cNvPr>
              <p:cNvSpPr/>
              <p:nvPr/>
            </p:nvSpPr>
            <p:spPr>
              <a:xfrm rot="5400000">
                <a:off x="10375243" y="1899499"/>
                <a:ext cx="367133" cy="2095846"/>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cs typeface="+mn-cs"/>
                </a:endParaRPr>
              </a:p>
            </p:txBody>
          </p:sp>
          <p:sp>
            <p:nvSpPr>
              <p:cNvPr id="45" name="TextBox 44">
                <a:extLst>
                  <a:ext uri="{FF2B5EF4-FFF2-40B4-BE49-F238E27FC236}">
                    <a16:creationId xmlns:a16="http://schemas.microsoft.com/office/drawing/2014/main" id="{A42EDCDB-EAD3-4175-AE75-9FC2FFFA9251}"/>
                  </a:ext>
                </a:extLst>
              </p:cNvPr>
              <p:cNvSpPr txBox="1"/>
              <p:nvPr/>
            </p:nvSpPr>
            <p:spPr>
              <a:xfrm>
                <a:off x="3251289" y="2369170"/>
                <a:ext cx="317900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000000">
                        <a:lumMod val="50000"/>
                        <a:lumOff val="50000"/>
                      </a:srgbClr>
                    </a:solidFill>
                    <a:effectLst/>
                    <a:uLnTx/>
                    <a:uFillTx/>
                    <a:latin typeface="Arial"/>
                  </a:rPr>
                  <a:t>In anticipation of the </a:t>
                </a:r>
                <a:r>
                  <a:rPr kumimoji="0" lang="fr-FR" sz="1400" b="0" i="1" u="none" strike="noStrike" kern="0" cap="none" spc="0" normalizeH="0" baseline="0" noProof="0" err="1">
                    <a:ln>
                      <a:noFill/>
                    </a:ln>
                    <a:solidFill>
                      <a:srgbClr val="000000">
                        <a:lumMod val="50000"/>
                        <a:lumOff val="50000"/>
                      </a:srgbClr>
                    </a:solidFill>
                    <a:effectLst/>
                    <a:uLnTx/>
                    <a:uFillTx/>
                    <a:latin typeface="Arial"/>
                  </a:rPr>
                  <a:t>crisis</a:t>
                </a:r>
                <a:r>
                  <a:rPr kumimoji="0" lang="fr-FR" sz="1400" b="0" i="1" u="none" strike="noStrike" kern="0" cap="none" spc="0" normalizeH="0" baseline="0" noProof="0">
                    <a:ln>
                      <a:noFill/>
                    </a:ln>
                    <a:solidFill>
                      <a:srgbClr val="000000">
                        <a:lumMod val="50000"/>
                        <a:lumOff val="50000"/>
                      </a:srgbClr>
                    </a:solidFill>
                    <a:effectLst/>
                    <a:uLnTx/>
                    <a:uFillTx/>
                    <a:latin typeface="Arial"/>
                  </a:rPr>
                  <a:t> …</a:t>
                </a:r>
              </a:p>
            </p:txBody>
          </p:sp>
          <p:sp>
            <p:nvSpPr>
              <p:cNvPr id="46" name="TextBox 45">
                <a:extLst>
                  <a:ext uri="{FF2B5EF4-FFF2-40B4-BE49-F238E27FC236}">
                    <a16:creationId xmlns:a16="http://schemas.microsoft.com/office/drawing/2014/main" id="{BFA90640-5CA2-4E02-89B6-519C48275163}"/>
                  </a:ext>
                </a:extLst>
              </p:cNvPr>
              <p:cNvSpPr txBox="1"/>
              <p:nvPr/>
            </p:nvSpPr>
            <p:spPr>
              <a:xfrm>
                <a:off x="9468464" y="2355590"/>
                <a:ext cx="2606769"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000000">
                        <a:lumMod val="50000"/>
                        <a:lumOff val="50000"/>
                      </a:srgbClr>
                    </a:solidFill>
                    <a:effectLst/>
                    <a:uLnTx/>
                    <a:uFillTx/>
                    <a:latin typeface="Arial"/>
                  </a:rPr>
                  <a:t>… </a:t>
                </a:r>
                <a:r>
                  <a:rPr kumimoji="0" lang="fr-FR" sz="1400" b="0" i="1" u="none" strike="noStrike" kern="0" cap="none" spc="0" normalizeH="0" baseline="0" noProof="0" err="1">
                    <a:ln>
                      <a:noFill/>
                    </a:ln>
                    <a:solidFill>
                      <a:srgbClr val="000000">
                        <a:lumMod val="50000"/>
                        <a:lumOff val="50000"/>
                      </a:srgbClr>
                    </a:solidFill>
                    <a:effectLst/>
                    <a:uLnTx/>
                    <a:uFillTx/>
                    <a:latin typeface="Arial"/>
                  </a:rPr>
                  <a:t>after</a:t>
                </a:r>
                <a:r>
                  <a:rPr kumimoji="0" lang="fr-FR" sz="1400" b="0" i="1" u="none" strike="noStrike" kern="0" cap="none" spc="0" normalizeH="0" baseline="0" noProof="0">
                    <a:ln>
                      <a:noFill/>
                    </a:ln>
                    <a:solidFill>
                      <a:srgbClr val="000000">
                        <a:lumMod val="50000"/>
                        <a:lumOff val="50000"/>
                      </a:srgbClr>
                    </a:solidFill>
                    <a:effectLst/>
                    <a:uLnTx/>
                    <a:uFillTx/>
                    <a:latin typeface="Arial"/>
                  </a:rPr>
                  <a:t> the </a:t>
                </a:r>
                <a:r>
                  <a:rPr kumimoji="0" lang="fr-FR" sz="1400" b="0" i="1" u="none" strike="noStrike" kern="0" cap="none" spc="0" normalizeH="0" baseline="0" noProof="0" err="1">
                    <a:ln>
                      <a:noFill/>
                    </a:ln>
                    <a:solidFill>
                      <a:srgbClr val="000000">
                        <a:lumMod val="50000"/>
                        <a:lumOff val="50000"/>
                      </a:srgbClr>
                    </a:solidFill>
                    <a:effectLst/>
                    <a:uLnTx/>
                    <a:uFillTx/>
                    <a:latin typeface="Arial"/>
                  </a:rPr>
                  <a:t>crisis</a:t>
                </a:r>
                <a:endParaRPr kumimoji="0" lang="fr-FR" sz="1400" b="0" i="1" u="none" strike="noStrike" kern="0" cap="none" spc="0" normalizeH="0" baseline="0" noProof="0">
                  <a:ln>
                    <a:noFill/>
                  </a:ln>
                  <a:solidFill>
                    <a:srgbClr val="000000">
                      <a:lumMod val="50000"/>
                      <a:lumOff val="50000"/>
                    </a:srgbClr>
                  </a:solidFill>
                  <a:effectLst/>
                  <a:uLnTx/>
                  <a:uFillTx/>
                  <a:latin typeface="Arial"/>
                </a:endParaRPr>
              </a:p>
            </p:txBody>
          </p:sp>
          <p:sp>
            <p:nvSpPr>
              <p:cNvPr id="47" name="TextBox 46">
                <a:extLst>
                  <a:ext uri="{FF2B5EF4-FFF2-40B4-BE49-F238E27FC236}">
                    <a16:creationId xmlns:a16="http://schemas.microsoft.com/office/drawing/2014/main" id="{EBF63B0C-7F3F-4D2A-8433-D94636597A92}"/>
                  </a:ext>
                </a:extLst>
              </p:cNvPr>
              <p:cNvSpPr txBox="1"/>
              <p:nvPr/>
            </p:nvSpPr>
            <p:spPr>
              <a:xfrm>
                <a:off x="9337206" y="4600030"/>
                <a:ext cx="1056976" cy="483989"/>
              </a:xfrm>
              <a:prstGeom prst="round2SameRect">
                <a:avLst/>
              </a:prstGeom>
              <a:solidFill>
                <a:srgbClr val="FFEEE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err="1">
                    <a:ln>
                      <a:noFill/>
                    </a:ln>
                    <a:solidFill>
                      <a:srgbClr val="000000">
                        <a:lumMod val="75000"/>
                        <a:lumOff val="25000"/>
                      </a:srgbClr>
                    </a:solidFill>
                    <a:effectLst/>
                    <a:uLnTx/>
                    <a:uFillTx/>
                    <a:latin typeface="Arial"/>
                  </a:rPr>
                  <a:t>Early</a:t>
                </a:r>
                <a:r>
                  <a:rPr kumimoji="0" lang="fr-FR" sz="1200" b="0" i="0" u="none" strike="noStrike" kern="0" cap="none" spc="0" normalizeH="0" baseline="0" noProof="0">
                    <a:ln>
                      <a:noFill/>
                    </a:ln>
                    <a:solidFill>
                      <a:srgbClr val="000000">
                        <a:lumMod val="75000"/>
                        <a:lumOff val="25000"/>
                      </a:srgbClr>
                    </a:solidFill>
                    <a:effectLst/>
                    <a:uLnTx/>
                    <a:uFillTx/>
                    <a:latin typeface="Arial"/>
                  </a:rPr>
                  <a:t> </a:t>
                </a:r>
                <a:r>
                  <a:rPr kumimoji="0" lang="fr-FR" sz="1200"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200" b="0" i="0" u="none" strike="noStrike" kern="0" cap="none" spc="0" normalizeH="0" baseline="0" noProof="0">
                  <a:ln>
                    <a:noFill/>
                  </a:ln>
                  <a:solidFill>
                    <a:srgbClr val="000000">
                      <a:lumMod val="75000"/>
                      <a:lumOff val="25000"/>
                    </a:srgbClr>
                  </a:solidFill>
                  <a:effectLst/>
                  <a:uLnTx/>
                  <a:uFillTx/>
                  <a:latin typeface="Arial"/>
                </a:endParaRPr>
              </a:p>
            </p:txBody>
          </p:sp>
        </p:grpSp>
        <p:pic>
          <p:nvPicPr>
            <p:cNvPr id="17" name="Graphic 16" descr="High voltage outline">
              <a:extLst>
                <a:ext uri="{FF2B5EF4-FFF2-40B4-BE49-F238E27FC236}">
                  <a16:creationId xmlns:a16="http://schemas.microsoft.com/office/drawing/2014/main" id="{D9CB3439-C3FF-4EA9-9AA9-1B5FEAE8823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70807" y="3034214"/>
              <a:ext cx="640080" cy="640080"/>
            </a:xfrm>
            <a:prstGeom prst="rect">
              <a:avLst/>
            </a:prstGeom>
          </p:spPr>
        </p:pic>
        <p:pic>
          <p:nvPicPr>
            <p:cNvPr id="18" name="Graphic 17" descr="Users outline">
              <a:extLst>
                <a:ext uri="{FF2B5EF4-FFF2-40B4-BE49-F238E27FC236}">
                  <a16:creationId xmlns:a16="http://schemas.microsoft.com/office/drawing/2014/main" id="{6A6697B0-7F5D-451C-9669-A2733786D5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2890" y="3032895"/>
              <a:ext cx="640080" cy="640080"/>
            </a:xfrm>
            <a:prstGeom prst="rect">
              <a:avLst/>
            </a:prstGeom>
          </p:spPr>
        </p:pic>
        <p:pic>
          <p:nvPicPr>
            <p:cNvPr id="19" name="Graphic 18" descr="Badge Tick1 outline">
              <a:extLst>
                <a:ext uri="{FF2B5EF4-FFF2-40B4-BE49-F238E27FC236}">
                  <a16:creationId xmlns:a16="http://schemas.microsoft.com/office/drawing/2014/main" id="{0F4EF56E-285E-41C4-8810-3271DAA50E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45093" y="3041263"/>
              <a:ext cx="643771" cy="643771"/>
            </a:xfrm>
            <a:prstGeom prst="rect">
              <a:avLst/>
            </a:prstGeom>
          </p:spPr>
        </p:pic>
        <p:pic>
          <p:nvPicPr>
            <p:cNvPr id="20" name="Graphic 19" descr="Warning outline">
              <a:extLst>
                <a:ext uri="{FF2B5EF4-FFF2-40B4-BE49-F238E27FC236}">
                  <a16:creationId xmlns:a16="http://schemas.microsoft.com/office/drawing/2014/main" id="{181046B5-0705-455E-BA40-8E8426A4505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0255" y="3038394"/>
              <a:ext cx="640080" cy="640080"/>
            </a:xfrm>
            <a:prstGeom prst="rect">
              <a:avLst/>
            </a:prstGeom>
          </p:spPr>
        </p:pic>
        <p:pic>
          <p:nvPicPr>
            <p:cNvPr id="21" name="Graphic 20" descr="Clipboard outline">
              <a:extLst>
                <a:ext uri="{FF2B5EF4-FFF2-40B4-BE49-F238E27FC236}">
                  <a16:creationId xmlns:a16="http://schemas.microsoft.com/office/drawing/2014/main" id="{C8DECA5F-A1C6-4DC6-A11A-C45096AAB0B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02708" y="3041263"/>
              <a:ext cx="643772" cy="643772"/>
            </a:xfrm>
            <a:prstGeom prst="rect">
              <a:avLst/>
            </a:prstGeom>
          </p:spPr>
        </p:pic>
        <p:sp>
          <p:nvSpPr>
            <p:cNvPr id="22" name="TextBox 21">
              <a:extLst>
                <a:ext uri="{FF2B5EF4-FFF2-40B4-BE49-F238E27FC236}">
                  <a16:creationId xmlns:a16="http://schemas.microsoft.com/office/drawing/2014/main" id="{4B3FF39D-4FC2-4886-B9F8-BE40826797C4}"/>
                </a:ext>
              </a:extLst>
            </p:cNvPr>
            <p:cNvSpPr txBox="1"/>
            <p:nvPr/>
          </p:nvSpPr>
          <p:spPr>
            <a:xfrm>
              <a:off x="257261" y="3603091"/>
              <a:ext cx="446834" cy="400110"/>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Early warning</a:t>
              </a:r>
            </a:p>
          </p:txBody>
        </p:sp>
        <p:cxnSp>
          <p:nvCxnSpPr>
            <p:cNvPr id="23" name="Straight Arrow Connector 22">
              <a:extLst>
                <a:ext uri="{FF2B5EF4-FFF2-40B4-BE49-F238E27FC236}">
                  <a16:creationId xmlns:a16="http://schemas.microsoft.com/office/drawing/2014/main" id="{1A3F0095-49F9-4F0C-B889-C488F7069E8D}"/>
                </a:ext>
              </a:extLst>
            </p:cNvPr>
            <p:cNvCxnSpPr>
              <a:cxnSpLocks/>
              <a:stCxn id="20" idx="3"/>
              <a:endCxn id="21" idx="1"/>
            </p:cNvCxnSpPr>
            <p:nvPr/>
          </p:nvCxnSpPr>
          <p:spPr>
            <a:xfrm>
              <a:off x="820335" y="3358434"/>
              <a:ext cx="1082373" cy="4715"/>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4" name="Straight Arrow Connector 23">
              <a:extLst>
                <a:ext uri="{FF2B5EF4-FFF2-40B4-BE49-F238E27FC236}">
                  <a16:creationId xmlns:a16="http://schemas.microsoft.com/office/drawing/2014/main" id="{CEB893B4-5D29-4F19-9D2B-5C09C6E72402}"/>
                </a:ext>
              </a:extLst>
            </p:cNvPr>
            <p:cNvCxnSpPr>
              <a:cxnSpLocks/>
              <a:stCxn id="21" idx="3"/>
              <a:endCxn id="19" idx="1"/>
            </p:cNvCxnSpPr>
            <p:nvPr/>
          </p:nvCxnSpPr>
          <p:spPr>
            <a:xfrm>
              <a:off x="2546480" y="3363149"/>
              <a:ext cx="1198613" cy="0"/>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8" name="Straight Arrow Connector 27">
              <a:extLst>
                <a:ext uri="{FF2B5EF4-FFF2-40B4-BE49-F238E27FC236}">
                  <a16:creationId xmlns:a16="http://schemas.microsoft.com/office/drawing/2014/main" id="{46015568-3AB6-428C-AB9D-D72DEC9B1BF5}"/>
                </a:ext>
              </a:extLst>
            </p:cNvPr>
            <p:cNvCxnSpPr>
              <a:cxnSpLocks/>
              <a:stCxn id="19" idx="3"/>
              <a:endCxn id="36" idx="1"/>
            </p:cNvCxnSpPr>
            <p:nvPr/>
          </p:nvCxnSpPr>
          <p:spPr>
            <a:xfrm flipV="1">
              <a:off x="4388864" y="3356482"/>
              <a:ext cx="1826614" cy="6667"/>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9" name="Straight Arrow Connector 28">
              <a:extLst>
                <a:ext uri="{FF2B5EF4-FFF2-40B4-BE49-F238E27FC236}">
                  <a16:creationId xmlns:a16="http://schemas.microsoft.com/office/drawing/2014/main" id="{44BB323D-5CED-4955-B021-E6FBA143693E}"/>
                </a:ext>
              </a:extLst>
            </p:cNvPr>
            <p:cNvCxnSpPr>
              <a:cxnSpLocks/>
              <a:stCxn id="36" idx="3"/>
              <a:endCxn id="17" idx="1"/>
            </p:cNvCxnSpPr>
            <p:nvPr/>
          </p:nvCxnSpPr>
          <p:spPr>
            <a:xfrm flipV="1">
              <a:off x="6855558" y="3354254"/>
              <a:ext cx="2015249" cy="2228"/>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30" name="Straight Arrow Connector 29">
              <a:extLst>
                <a:ext uri="{FF2B5EF4-FFF2-40B4-BE49-F238E27FC236}">
                  <a16:creationId xmlns:a16="http://schemas.microsoft.com/office/drawing/2014/main" id="{CB1C9B05-B185-4930-BEA4-17B7DE567C27}"/>
                </a:ext>
              </a:extLst>
            </p:cNvPr>
            <p:cNvCxnSpPr>
              <a:cxnSpLocks/>
              <a:stCxn id="17" idx="3"/>
              <a:endCxn id="18" idx="1"/>
            </p:cNvCxnSpPr>
            <p:nvPr/>
          </p:nvCxnSpPr>
          <p:spPr>
            <a:xfrm flipV="1">
              <a:off x="9510887" y="3352935"/>
              <a:ext cx="882003" cy="1319"/>
            </a:xfrm>
            <a:prstGeom prst="straightConnector1">
              <a:avLst/>
            </a:prstGeom>
            <a:noFill/>
            <a:ln w="28575" cap="flat" cmpd="sng" algn="ctr">
              <a:solidFill>
                <a:srgbClr val="E62601"/>
              </a:solidFill>
              <a:prstDash val="sysDash"/>
              <a:round/>
              <a:headEnd type="none" w="med" len="med"/>
              <a:tailEnd type="arrow" w="med" len="med"/>
            </a:ln>
            <a:effectLst/>
          </p:spPr>
        </p:cxnSp>
        <p:sp>
          <p:nvSpPr>
            <p:cNvPr id="31" name="TextBox 30">
              <a:extLst>
                <a:ext uri="{FF2B5EF4-FFF2-40B4-BE49-F238E27FC236}">
                  <a16:creationId xmlns:a16="http://schemas.microsoft.com/office/drawing/2014/main" id="{EAB893FE-2E40-4482-8DEA-24AAC9C88038}"/>
                </a:ext>
              </a:extLst>
            </p:cNvPr>
            <p:cNvSpPr txBox="1"/>
            <p:nvPr/>
          </p:nvSpPr>
          <p:spPr>
            <a:xfrm>
              <a:off x="1997284" y="3672975"/>
              <a:ext cx="549195"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PP &amp; CP</a:t>
              </a:r>
            </a:p>
          </p:txBody>
        </p:sp>
        <p:sp>
          <p:nvSpPr>
            <p:cNvPr id="32" name="TextBox 31">
              <a:extLst>
                <a:ext uri="{FF2B5EF4-FFF2-40B4-BE49-F238E27FC236}">
                  <a16:creationId xmlns:a16="http://schemas.microsoft.com/office/drawing/2014/main" id="{E693D98C-7E06-4116-8F51-34A4BC77395E}"/>
                </a:ext>
              </a:extLst>
            </p:cNvPr>
            <p:cNvSpPr txBox="1"/>
            <p:nvPr/>
          </p:nvSpPr>
          <p:spPr>
            <a:xfrm>
              <a:off x="3727073" y="3689979"/>
              <a:ext cx="661791"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Readiness</a:t>
              </a:r>
            </a:p>
          </p:txBody>
        </p:sp>
        <p:sp>
          <p:nvSpPr>
            <p:cNvPr id="33" name="TextBox 32">
              <a:extLst>
                <a:ext uri="{FF2B5EF4-FFF2-40B4-BE49-F238E27FC236}">
                  <a16:creationId xmlns:a16="http://schemas.microsoft.com/office/drawing/2014/main" id="{6167BA25-9AA9-4B9F-ACAD-8916D3ABEFC5}"/>
                </a:ext>
              </a:extLst>
            </p:cNvPr>
            <p:cNvSpPr txBox="1"/>
            <p:nvPr/>
          </p:nvSpPr>
          <p:spPr>
            <a:xfrm>
              <a:off x="6140301" y="3690095"/>
              <a:ext cx="661791" cy="400110"/>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Anticipated actions</a:t>
              </a:r>
            </a:p>
          </p:txBody>
        </p:sp>
        <p:sp>
          <p:nvSpPr>
            <p:cNvPr id="34" name="TextBox 33">
              <a:extLst>
                <a:ext uri="{FF2B5EF4-FFF2-40B4-BE49-F238E27FC236}">
                  <a16:creationId xmlns:a16="http://schemas.microsoft.com/office/drawing/2014/main" id="{03DE4E78-F001-4885-AD4A-4412BC864A5A}"/>
                </a:ext>
              </a:extLst>
            </p:cNvPr>
            <p:cNvSpPr txBox="1"/>
            <p:nvPr/>
          </p:nvSpPr>
          <p:spPr>
            <a:xfrm>
              <a:off x="8637055" y="3643263"/>
              <a:ext cx="995048" cy="400110"/>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Crisis impact / shocks</a:t>
              </a:r>
            </a:p>
          </p:txBody>
        </p:sp>
        <p:sp>
          <p:nvSpPr>
            <p:cNvPr id="35" name="TextBox 34">
              <a:extLst>
                <a:ext uri="{FF2B5EF4-FFF2-40B4-BE49-F238E27FC236}">
                  <a16:creationId xmlns:a16="http://schemas.microsoft.com/office/drawing/2014/main" id="{B73EDED8-35F2-4063-B18A-7A70DBF196EA}"/>
                </a:ext>
              </a:extLst>
            </p:cNvPr>
            <p:cNvSpPr txBox="1"/>
            <p:nvPr/>
          </p:nvSpPr>
          <p:spPr>
            <a:xfrm>
              <a:off x="10163073" y="3656311"/>
              <a:ext cx="995048" cy="553998"/>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rPr>
                <a:t>Needs assessment &amp; Response </a:t>
              </a:r>
            </a:p>
          </p:txBody>
        </p:sp>
        <p:pic>
          <p:nvPicPr>
            <p:cNvPr id="36" name="Graphic 35" descr="Connections outline">
              <a:extLst>
                <a:ext uri="{FF2B5EF4-FFF2-40B4-BE49-F238E27FC236}">
                  <a16:creationId xmlns:a16="http://schemas.microsoft.com/office/drawing/2014/main" id="{DFDF4422-6CB8-4476-A56F-C9D2B5A1432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215478" y="3036442"/>
              <a:ext cx="640080" cy="640080"/>
            </a:xfrm>
            <a:prstGeom prst="rect">
              <a:avLst/>
            </a:prstGeom>
          </p:spPr>
        </p:pic>
      </p:grpSp>
      <p:pic>
        <p:nvPicPr>
          <p:cNvPr id="2" name="object 3">
            <a:extLst>
              <a:ext uri="{FF2B5EF4-FFF2-40B4-BE49-F238E27FC236}">
                <a16:creationId xmlns:a16="http://schemas.microsoft.com/office/drawing/2014/main" id="{C13C195B-85F2-744C-4C39-A4DF348BD336}"/>
              </a:ext>
            </a:extLst>
          </p:cNvPr>
          <p:cNvPicPr/>
          <p:nvPr/>
        </p:nvPicPr>
        <p:blipFill>
          <a:blip r:embed="rId15" cstate="email">
            <a:extLst>
              <a:ext uri="{28A0092B-C50C-407E-A947-70E740481C1C}">
                <a14:useLocalDpi xmlns:a14="http://schemas.microsoft.com/office/drawing/2010/main"/>
              </a:ext>
            </a:extLst>
          </a:blip>
          <a:stretch>
            <a:fillRect/>
          </a:stretch>
        </p:blipFill>
        <p:spPr>
          <a:xfrm>
            <a:off x="-11474" y="466734"/>
            <a:ext cx="7238907" cy="579143"/>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11474" y="472571"/>
            <a:ext cx="8800675" cy="604102"/>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buClr>
                <a:schemeClr val="lt1"/>
              </a:buClr>
              <a:buSzPts val="3200"/>
            </a:pPr>
            <a:r>
              <a:rPr lang="en-US" sz="2800">
                <a:solidFill>
                  <a:schemeClr val="bg1"/>
                </a:solidFill>
                <a:latin typeface="HALDEN SOLID"/>
                <a:ea typeface="+mj-ea"/>
                <a:cs typeface="+mj-cs"/>
                <a:sym typeface="Calibri"/>
              </a:rPr>
              <a:t>Understanding</a:t>
            </a:r>
            <a:r>
              <a:rPr lang="en-US" sz="2800" b="1" kern="1200">
                <a:solidFill>
                  <a:schemeClr val="tx1"/>
                </a:solidFill>
                <a:latin typeface="+mj-lt"/>
                <a:ea typeface="+mj-ea"/>
                <a:cs typeface="+mj-cs"/>
                <a:sym typeface="Calibri"/>
              </a:rPr>
              <a:t> </a:t>
            </a:r>
            <a:r>
              <a:rPr lang="en-US" sz="2800">
                <a:solidFill>
                  <a:schemeClr val="bg1"/>
                </a:solidFill>
                <a:latin typeface="HALDEN SOLID"/>
                <a:ea typeface="+mj-ea"/>
                <a:cs typeface="+mj-cs"/>
                <a:sym typeface="Calibri"/>
              </a:rPr>
              <a:t>the concept -  FRAMEWORK</a:t>
            </a:r>
          </a:p>
        </p:txBody>
      </p:sp>
      <p:sp>
        <p:nvSpPr>
          <p:cNvPr id="6" name="TextBox 17">
            <a:extLst>
              <a:ext uri="{FF2B5EF4-FFF2-40B4-BE49-F238E27FC236}">
                <a16:creationId xmlns:a16="http://schemas.microsoft.com/office/drawing/2014/main" id="{9B091469-7EBB-26C3-31C8-503984A472FC}"/>
              </a:ext>
            </a:extLst>
          </p:cNvPr>
          <p:cNvSpPr txBox="1"/>
          <p:nvPr/>
        </p:nvSpPr>
        <p:spPr>
          <a:xfrm>
            <a:off x="688012" y="6326075"/>
            <a:ext cx="540798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609492" hangingPunct="0">
              <a:defRPr sz="1800">
                <a:latin typeface="Arial"/>
                <a:ea typeface="Arial"/>
                <a:cs typeface="Arial"/>
                <a:sym typeface="Arial"/>
              </a:defRPr>
            </a:pPr>
            <a:r>
              <a:rPr sz="1000" b="1" kern="0" dirty="0">
                <a:solidFill>
                  <a:srgbClr val="808080"/>
                </a:solidFill>
                <a:latin typeface="Arial"/>
                <a:cs typeface="Arial"/>
                <a:sym typeface="Arial"/>
              </a:rPr>
              <a:t>Session Title:</a:t>
            </a:r>
            <a:r>
              <a:rPr lang="en-US" sz="1000" b="1" kern="0" dirty="0">
                <a:solidFill>
                  <a:srgbClr val="808080"/>
                </a:solidFill>
                <a:latin typeface="Arial"/>
                <a:cs typeface="Arial"/>
                <a:sym typeface="Arial"/>
              </a:rPr>
              <a:t> Anticipatory Actions and Nutrition </a:t>
            </a:r>
            <a:r>
              <a:rPr sz="1000" b="1" kern="0" dirty="0">
                <a:solidFill>
                  <a:srgbClr val="808080"/>
                </a:solidFill>
                <a:latin typeface="Arial"/>
                <a:cs typeface="Arial"/>
                <a:sym typeface="Arial"/>
              </a:rPr>
              <a:t> </a:t>
            </a:r>
            <a:br>
              <a:rPr sz="1000" b="1" kern="0" dirty="0">
                <a:solidFill>
                  <a:srgbClr val="000000"/>
                </a:solidFill>
                <a:latin typeface="Arial"/>
                <a:cs typeface="Arial"/>
                <a:sym typeface="Arial"/>
              </a:rPr>
            </a:br>
            <a:r>
              <a:rPr sz="1000" b="1" kern="0" dirty="0">
                <a:solidFill>
                  <a:srgbClr val="808080"/>
                </a:solidFill>
                <a:latin typeface="Arial"/>
                <a:cs typeface="Arial"/>
                <a:sym typeface="Arial"/>
              </a:rPr>
              <a:t>Date:</a:t>
            </a:r>
            <a:r>
              <a:rPr lang="en-US" sz="1000" b="1" kern="0" dirty="0">
                <a:solidFill>
                  <a:srgbClr val="808080"/>
                </a:solidFill>
                <a:latin typeface="Arial"/>
                <a:cs typeface="Arial"/>
                <a:sym typeface="Arial"/>
              </a:rPr>
              <a:t> 29 January 2024</a:t>
            </a:r>
          </a:p>
        </p:txBody>
      </p:sp>
      <p:sp>
        <p:nvSpPr>
          <p:cNvPr id="7" name="TextBox 3">
            <a:extLst>
              <a:ext uri="{FF2B5EF4-FFF2-40B4-BE49-F238E27FC236}">
                <a16:creationId xmlns:a16="http://schemas.microsoft.com/office/drawing/2014/main" id="{6D48A24D-3BB6-CEC2-28BE-01FE1AA85BF3}"/>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8" name="Straight Connector 5">
            <a:extLst>
              <a:ext uri="{FF2B5EF4-FFF2-40B4-BE49-F238E27FC236}">
                <a16:creationId xmlns:a16="http://schemas.microsoft.com/office/drawing/2014/main" id="{624DE431-F48A-833B-A985-A6123B29174F}"/>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7">
            <a:extLst>
              <a:ext uri="{FF2B5EF4-FFF2-40B4-BE49-F238E27FC236}">
                <a16:creationId xmlns:a16="http://schemas.microsoft.com/office/drawing/2014/main" id="{7F17B2E2-D049-9FEA-5F1A-7703529B6602}"/>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0" name="Picture 10" descr="A grey rectangular sign with blue text&#10;&#10;Description automatically generated">
            <a:extLst>
              <a:ext uri="{FF2B5EF4-FFF2-40B4-BE49-F238E27FC236}">
                <a16:creationId xmlns:a16="http://schemas.microsoft.com/office/drawing/2014/main" id="{C50734DC-5CCB-18EE-8D1D-1F7E6C5722C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2" name="Picture 15" descr="A black background with green text&#10;&#10;Description automatically generated">
            <a:extLst>
              <a:ext uri="{FF2B5EF4-FFF2-40B4-BE49-F238E27FC236}">
                <a16:creationId xmlns:a16="http://schemas.microsoft.com/office/drawing/2014/main" id="{A8884CCD-36AD-7027-CEAC-2F2F5940021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3194475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1778" y="334212"/>
            <a:ext cx="7238907" cy="579143"/>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0" y="414544"/>
            <a:ext cx="7124700" cy="508348"/>
          </a:xfrm>
          <a:prstGeom prst="rect">
            <a:avLst/>
          </a:prstGeom>
        </p:spPr>
        <p:txBody>
          <a:bodyPr spcFirstLastPara="1" vert="horz" lIns="91440" tIns="45720" rIns="91440" bIns="45720" rtlCol="0" anchor="ctr" anchorCtr="0">
            <a:normAutofit fontScale="92500" lnSpcReduction="10000"/>
          </a:bodyPr>
          <a:lstStyle/>
          <a:p>
            <a:pPr>
              <a:lnSpc>
                <a:spcPct val="90000"/>
              </a:lnSpc>
              <a:spcBef>
                <a:spcPct val="0"/>
              </a:spcBef>
              <a:spcAft>
                <a:spcPts val="600"/>
              </a:spcAft>
              <a:buClr>
                <a:schemeClr val="lt1"/>
              </a:buClr>
              <a:buSzPts val="3200"/>
            </a:pPr>
            <a:r>
              <a:rPr lang="en-US" sz="2800">
                <a:solidFill>
                  <a:schemeClr val="bg1"/>
                </a:solidFill>
                <a:latin typeface="HALDEN SOLID"/>
                <a:ea typeface="+mj-ea"/>
                <a:cs typeface="+mj-cs"/>
                <a:sym typeface="Calibri"/>
              </a:rPr>
              <a:t>Understanding the concept – How is it different?</a:t>
            </a:r>
          </a:p>
        </p:txBody>
      </p:sp>
      <p:grpSp>
        <p:nvGrpSpPr>
          <p:cNvPr id="7" name="Group 6">
            <a:extLst>
              <a:ext uri="{FF2B5EF4-FFF2-40B4-BE49-F238E27FC236}">
                <a16:creationId xmlns:a16="http://schemas.microsoft.com/office/drawing/2014/main" id="{2CA4E596-DBE8-434B-AA41-29A0488F2291}"/>
              </a:ext>
            </a:extLst>
          </p:cNvPr>
          <p:cNvGrpSpPr/>
          <p:nvPr/>
        </p:nvGrpSpPr>
        <p:grpSpPr>
          <a:xfrm>
            <a:off x="720336" y="3516860"/>
            <a:ext cx="7809345" cy="3114003"/>
            <a:chOff x="1634836" y="2602371"/>
            <a:chExt cx="9718965" cy="3875470"/>
          </a:xfrm>
        </p:grpSpPr>
        <p:sp>
          <p:nvSpPr>
            <p:cNvPr id="25" name="TextBox 24">
              <a:extLst>
                <a:ext uri="{FF2B5EF4-FFF2-40B4-BE49-F238E27FC236}">
                  <a16:creationId xmlns:a16="http://schemas.microsoft.com/office/drawing/2014/main" id="{642FB975-AAF7-40B2-BF29-328688CD2163}"/>
                </a:ext>
              </a:extLst>
            </p:cNvPr>
            <p:cNvSpPr txBox="1"/>
            <p:nvPr/>
          </p:nvSpPr>
          <p:spPr>
            <a:xfrm>
              <a:off x="1634836" y="2888530"/>
              <a:ext cx="2235705" cy="919289"/>
            </a:xfrm>
            <a:prstGeom prst="rect">
              <a:avLst/>
            </a:prstGeom>
            <a:solidFill>
              <a:schemeClr val="tx1">
                <a:lumMod val="65000"/>
                <a:lumOff val="35000"/>
              </a:schemeClr>
            </a:solidFill>
          </p:spPr>
          <p:txBody>
            <a:bodyPr wrap="square" rtlCol="0">
              <a:spAutoFit/>
            </a:bodyPr>
            <a:lstStyle/>
            <a:p>
              <a:pPr algn="ctr"/>
              <a:r>
                <a:rPr lang="en-US" sz="1400" b="1">
                  <a:solidFill>
                    <a:schemeClr val="bg1"/>
                  </a:solidFill>
                </a:rPr>
                <a:t>What does Traditional Response look like ?</a:t>
              </a:r>
            </a:p>
          </p:txBody>
        </p:sp>
        <p:sp>
          <p:nvSpPr>
            <p:cNvPr id="27" name="TextBox 26">
              <a:extLst>
                <a:ext uri="{FF2B5EF4-FFF2-40B4-BE49-F238E27FC236}">
                  <a16:creationId xmlns:a16="http://schemas.microsoft.com/office/drawing/2014/main" id="{C3F8C14F-BFF7-4087-8F3D-EBB62003BA12}"/>
                </a:ext>
              </a:extLst>
            </p:cNvPr>
            <p:cNvSpPr txBox="1"/>
            <p:nvPr/>
          </p:nvSpPr>
          <p:spPr>
            <a:xfrm>
              <a:off x="1697778" y="5070849"/>
              <a:ext cx="2079417" cy="919289"/>
            </a:xfrm>
            <a:prstGeom prst="rect">
              <a:avLst/>
            </a:prstGeom>
            <a:solidFill>
              <a:srgbClr val="00B0F0"/>
            </a:solidFill>
            <a:ln>
              <a:solidFill>
                <a:srgbClr val="00B0F0"/>
              </a:solidFill>
            </a:ln>
          </p:spPr>
          <p:txBody>
            <a:bodyPr wrap="square" rtlCol="0">
              <a:spAutoFit/>
            </a:bodyPr>
            <a:lstStyle/>
            <a:p>
              <a:pPr algn="ctr"/>
              <a:r>
                <a:rPr lang="en-US" sz="1400" b="1">
                  <a:solidFill>
                    <a:schemeClr val="bg1"/>
                  </a:solidFill>
                </a:rPr>
                <a:t>What does Anticipatory Action look like ?</a:t>
              </a:r>
            </a:p>
          </p:txBody>
        </p:sp>
        <p:pic>
          <p:nvPicPr>
            <p:cNvPr id="29" name="Picture 28">
              <a:extLst>
                <a:ext uri="{FF2B5EF4-FFF2-40B4-BE49-F238E27FC236}">
                  <a16:creationId xmlns:a16="http://schemas.microsoft.com/office/drawing/2014/main" id="{4E4EB2B8-1A17-4659-B56B-21A195A83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51165" y="2602371"/>
              <a:ext cx="6002636" cy="1736519"/>
            </a:xfrm>
            <a:prstGeom prst="rect">
              <a:avLst/>
            </a:prstGeom>
          </p:spPr>
        </p:pic>
        <p:pic>
          <p:nvPicPr>
            <p:cNvPr id="30" name="Picture 29">
              <a:extLst>
                <a:ext uri="{FF2B5EF4-FFF2-40B4-BE49-F238E27FC236}">
                  <a16:creationId xmlns:a16="http://schemas.microsoft.com/office/drawing/2014/main" id="{58289EF5-C6D5-4C5D-81FC-557E099127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53891" y="4572242"/>
              <a:ext cx="5878602" cy="1905599"/>
            </a:xfrm>
            <a:prstGeom prst="rect">
              <a:avLst/>
            </a:prstGeom>
          </p:spPr>
        </p:pic>
        <p:cxnSp>
          <p:nvCxnSpPr>
            <p:cNvPr id="31" name="Straight Connector 30">
              <a:extLst>
                <a:ext uri="{FF2B5EF4-FFF2-40B4-BE49-F238E27FC236}">
                  <a16:creationId xmlns:a16="http://schemas.microsoft.com/office/drawing/2014/main" id="{A0EA27B1-0C89-4DD3-955F-83B34F4B761D}"/>
                </a:ext>
              </a:extLst>
            </p:cNvPr>
            <p:cNvCxnSpPr>
              <a:cxnSpLocks/>
            </p:cNvCxnSpPr>
            <p:nvPr/>
          </p:nvCxnSpPr>
          <p:spPr>
            <a:xfrm>
              <a:off x="1634836" y="4522948"/>
              <a:ext cx="9592353" cy="0"/>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TextBox 5">
            <a:extLst>
              <a:ext uri="{FF2B5EF4-FFF2-40B4-BE49-F238E27FC236}">
                <a16:creationId xmlns:a16="http://schemas.microsoft.com/office/drawing/2014/main" id="{1D131FFC-1743-B7A4-7118-11BC6E9B3183}"/>
              </a:ext>
            </a:extLst>
          </p:cNvPr>
          <p:cNvSpPr txBox="1"/>
          <p:nvPr/>
        </p:nvSpPr>
        <p:spPr>
          <a:xfrm>
            <a:off x="1018673" y="1142356"/>
            <a:ext cx="10154653" cy="2246769"/>
          </a:xfrm>
          <a:prstGeom prst="rect">
            <a:avLst/>
          </a:prstGeom>
          <a:noFill/>
        </p:spPr>
        <p:txBody>
          <a:bodyPr wrap="square">
            <a:spAutoFit/>
          </a:bodyPr>
          <a:lstStyle/>
          <a:p>
            <a:r>
              <a:rPr lang="en-US" sz="2000">
                <a:solidFill>
                  <a:srgbClr val="568DD8"/>
                </a:solidFill>
              </a:rPr>
              <a:t>Anticipatory action is different from traditional humanitarian response in three ways:</a:t>
            </a:r>
          </a:p>
          <a:p>
            <a:pPr marL="285750" indent="-285750">
              <a:buFont typeface="Arial" panose="020B0604020202020204" pitchFamily="34" charset="0"/>
              <a:buChar char="•"/>
            </a:pPr>
            <a:r>
              <a:rPr lang="en-US" sz="2000" b="1">
                <a:solidFill>
                  <a:srgbClr val="568DD8"/>
                </a:solidFill>
              </a:rPr>
              <a:t>Timing: </a:t>
            </a:r>
            <a:r>
              <a:rPr lang="en-US" sz="2000">
                <a:solidFill>
                  <a:srgbClr val="568DD8"/>
                </a:solidFill>
              </a:rPr>
              <a:t>before rather than after a shock or, at a minimum, before the manifestation of humanitarian needs. </a:t>
            </a:r>
          </a:p>
          <a:p>
            <a:pPr marL="285750" indent="-285750">
              <a:buFont typeface="Arial" panose="020B0604020202020204" pitchFamily="34" charset="0"/>
              <a:buChar char="•"/>
            </a:pPr>
            <a:r>
              <a:rPr lang="en-US" sz="2000" b="1">
                <a:solidFill>
                  <a:srgbClr val="568DD8"/>
                </a:solidFill>
              </a:rPr>
              <a:t>Targeting: </a:t>
            </a:r>
            <a:r>
              <a:rPr lang="en-US" sz="2000">
                <a:solidFill>
                  <a:srgbClr val="568DD8"/>
                </a:solidFill>
              </a:rPr>
              <a:t>people whose lives are at imminent risk rather than only people who are already in acute need. </a:t>
            </a:r>
          </a:p>
          <a:p>
            <a:pPr marL="285750" indent="-285750">
              <a:buFont typeface="Arial" panose="020B0604020202020204" pitchFamily="34" charset="0"/>
              <a:buChar char="•"/>
            </a:pPr>
            <a:r>
              <a:rPr lang="en-US" sz="2000" b="1">
                <a:solidFill>
                  <a:srgbClr val="568DD8"/>
                </a:solidFill>
              </a:rPr>
              <a:t>Objective: </a:t>
            </a:r>
            <a:r>
              <a:rPr lang="en-US" sz="2000">
                <a:solidFill>
                  <a:srgbClr val="568DD8"/>
                </a:solidFill>
              </a:rPr>
              <a:t>to mitigate the impact of a shock to reduce a crisis and its humanitarian impact rather than respond to a fully evolved crisis and its humanitarian consequences</a:t>
            </a:r>
          </a:p>
        </p:txBody>
      </p:sp>
      <p:sp>
        <p:nvSpPr>
          <p:cNvPr id="6" name="TextBox 3">
            <a:extLst>
              <a:ext uri="{FF2B5EF4-FFF2-40B4-BE49-F238E27FC236}">
                <a16:creationId xmlns:a16="http://schemas.microsoft.com/office/drawing/2014/main" id="{3AD2E507-FCCC-6DE9-E06B-6C814F9551EB}"/>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9" name="Straight Connector 5">
            <a:extLst>
              <a:ext uri="{FF2B5EF4-FFF2-40B4-BE49-F238E27FC236}">
                <a16:creationId xmlns:a16="http://schemas.microsoft.com/office/drawing/2014/main" id="{8D0FDF9A-31A5-F7C9-FE29-9A574F4A29EC}"/>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7">
            <a:extLst>
              <a:ext uri="{FF2B5EF4-FFF2-40B4-BE49-F238E27FC236}">
                <a16:creationId xmlns:a16="http://schemas.microsoft.com/office/drawing/2014/main" id="{9E8038A8-8664-2FC1-83A9-963B6E2565FD}"/>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Picture 10" descr="A grey rectangular sign with blue text&#10;&#10;Description automatically generated">
            <a:extLst>
              <a:ext uri="{FF2B5EF4-FFF2-40B4-BE49-F238E27FC236}">
                <a16:creationId xmlns:a16="http://schemas.microsoft.com/office/drawing/2014/main" id="{49BF619C-6437-FD2D-5759-4B191EFA9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5" name="Picture 15" descr="A black background with green text&#10;&#10;Description automatically generated">
            <a:extLst>
              <a:ext uri="{FF2B5EF4-FFF2-40B4-BE49-F238E27FC236}">
                <a16:creationId xmlns:a16="http://schemas.microsoft.com/office/drawing/2014/main" id="{665C7EE0-B5B2-81C1-6B2F-969780C480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1677043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725963-46F1-54B6-9620-9519F93F9F45}"/>
              </a:ext>
            </a:extLst>
          </p:cNvPr>
          <p:cNvSpPr>
            <a:spLocks noGrp="1"/>
          </p:cNvSpPr>
          <p:nvPr>
            <p:ph type="ctrTitle"/>
          </p:nvPr>
        </p:nvSpPr>
        <p:spPr>
          <a:xfrm>
            <a:off x="371063" y="316889"/>
            <a:ext cx="11582400" cy="2074411"/>
          </a:xfrm>
        </p:spPr>
        <p:txBody>
          <a:bodyPr vert="horz" lIns="91440" tIns="45720" rIns="91440" bIns="45720" rtlCol="0" anchor="t">
            <a:normAutofit/>
          </a:bodyPr>
          <a:lstStyle/>
          <a:p>
            <a:pPr>
              <a:spcAft>
                <a:spcPts val="800"/>
              </a:spcAft>
            </a:pPr>
            <a:r>
              <a:rPr lang="en-US" sz="3600" b="1">
                <a:solidFill>
                  <a:srgbClr val="FFC000"/>
                </a:solidFill>
                <a:latin typeface="Arial"/>
                <a:ea typeface="Open Sans ExtraBold"/>
                <a:cs typeface="Arial"/>
              </a:rPr>
              <a:t>UNICEF and WFP Strategic Approach to</a:t>
            </a:r>
            <a:br>
              <a:rPr lang="en-US" sz="3600" b="1">
                <a:latin typeface="Arial" panose="020B0604020202020204" pitchFamily="34" charset="0"/>
                <a:ea typeface="Open Sans ExtraBold"/>
                <a:cs typeface="Arial" panose="020B0604020202020204" pitchFamily="34" charset="0"/>
              </a:rPr>
            </a:br>
            <a:r>
              <a:rPr lang="en-US" sz="3600" b="1">
                <a:solidFill>
                  <a:srgbClr val="FFC000"/>
                </a:solidFill>
                <a:latin typeface="Arial"/>
                <a:ea typeface="Open Sans ExtraBold"/>
                <a:cs typeface="Arial"/>
              </a:rPr>
              <a:t> </a:t>
            </a:r>
            <a:br>
              <a:rPr lang="en-US" sz="3600" b="1">
                <a:latin typeface="Arial" panose="020B0604020202020204" pitchFamily="34" charset="0"/>
                <a:ea typeface="Open Sans ExtraBold"/>
                <a:cs typeface="Arial" panose="020B0604020202020204" pitchFamily="34" charset="0"/>
              </a:rPr>
            </a:br>
            <a:r>
              <a:rPr lang="en-US" sz="3200" b="1">
                <a:effectLst/>
                <a:latin typeface="Calibri"/>
                <a:ea typeface="Calibri" panose="020F0502020204030204" pitchFamily="34" charset="0"/>
                <a:cs typeface="Calibri"/>
              </a:rPr>
              <a:t>Early Actions to Address Wasting in Children and Women in </a:t>
            </a:r>
            <a:r>
              <a:rPr lang="en-US" sz="3200" b="1">
                <a:latin typeface="Calibri"/>
                <a:ea typeface="Calibri" panose="020F0502020204030204" pitchFamily="34" charset="0"/>
                <a:cs typeface="Calibri"/>
              </a:rPr>
              <a:t>Humanitarian Context in 15 Priority</a:t>
            </a:r>
            <a:r>
              <a:rPr lang="en-US" sz="3200" b="1">
                <a:effectLst/>
                <a:latin typeface="Calibri"/>
                <a:ea typeface="Calibri" panose="020F0502020204030204" pitchFamily="34" charset="0"/>
                <a:cs typeface="Calibri"/>
              </a:rPr>
              <a:t> </a:t>
            </a:r>
            <a:r>
              <a:rPr lang="en-US" sz="3200" b="1">
                <a:latin typeface="Calibri"/>
                <a:ea typeface="Calibri" panose="020F0502020204030204" pitchFamily="34" charset="0"/>
                <a:cs typeface="Calibri"/>
              </a:rPr>
              <a:t>Countries</a:t>
            </a:r>
            <a:r>
              <a:rPr lang="en-US" sz="3200" b="1">
                <a:effectLst/>
                <a:latin typeface="Calibri"/>
                <a:ea typeface="Calibri" panose="020F0502020204030204" pitchFamily="34" charset="0"/>
                <a:cs typeface="Calibri"/>
              </a:rPr>
              <a:t> (2024–2026)</a:t>
            </a:r>
            <a:endParaRPr lang="en-US" sz="3200">
              <a:latin typeface="Calibri"/>
              <a:cs typeface="Calibri"/>
            </a:endParaRPr>
          </a:p>
        </p:txBody>
      </p:sp>
      <p:pic>
        <p:nvPicPr>
          <p:cNvPr id="9" name="Picture 8">
            <a:extLst>
              <a:ext uri="{FF2B5EF4-FFF2-40B4-BE49-F238E27FC236}">
                <a16:creationId xmlns:a16="http://schemas.microsoft.com/office/drawing/2014/main" id="{57DC94C8-EADF-0AAA-529B-5B15ECCDFB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470" y="5513135"/>
            <a:ext cx="1764030" cy="1085850"/>
          </a:xfrm>
          <a:prstGeom prst="rect">
            <a:avLst/>
          </a:prstGeom>
          <a:noFill/>
          <a:ln>
            <a:noFill/>
          </a:ln>
        </p:spPr>
      </p:pic>
      <p:pic>
        <p:nvPicPr>
          <p:cNvPr id="10" name="Picture 9">
            <a:extLst>
              <a:ext uri="{FF2B5EF4-FFF2-40B4-BE49-F238E27FC236}">
                <a16:creationId xmlns:a16="http://schemas.microsoft.com/office/drawing/2014/main" id="{E0ECFF89-6B41-BDC1-2F8F-505D7DB9D8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8890" y="5653326"/>
            <a:ext cx="1819910" cy="800100"/>
          </a:xfrm>
          <a:prstGeom prst="rect">
            <a:avLst/>
          </a:prstGeom>
          <a:noFill/>
          <a:ln>
            <a:noFill/>
          </a:ln>
        </p:spPr>
      </p:pic>
      <p:sp>
        <p:nvSpPr>
          <p:cNvPr id="2" name="Content Placeholder 4">
            <a:extLst>
              <a:ext uri="{FF2B5EF4-FFF2-40B4-BE49-F238E27FC236}">
                <a16:creationId xmlns:a16="http://schemas.microsoft.com/office/drawing/2014/main" id="{BD415D42-6CAD-36E9-3E71-B8BD32D59F35}"/>
              </a:ext>
            </a:extLst>
          </p:cNvPr>
          <p:cNvSpPr txBox="1">
            <a:spLocks/>
          </p:cNvSpPr>
          <p:nvPr/>
        </p:nvSpPr>
        <p:spPr>
          <a:xfrm>
            <a:off x="576470" y="4439249"/>
            <a:ext cx="5369767" cy="9325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en-US" sz="1800">
                <a:latin typeface="Calibri" panose="020F0502020204030204" pitchFamily="34" charset="0"/>
                <a:ea typeface="Calibri" panose="020F0502020204030204" pitchFamily="34" charset="0"/>
                <a:cs typeface="Calibri" panose="020F0502020204030204" pitchFamily="34" charset="0"/>
              </a:rPr>
              <a:t>Micheal </a:t>
            </a:r>
            <a:r>
              <a:rPr lang="en-US" sz="1800" err="1">
                <a:latin typeface="Calibri" panose="020F0502020204030204" pitchFamily="34" charset="0"/>
                <a:ea typeface="Calibri" panose="020F0502020204030204" pitchFamily="34" charset="0"/>
                <a:cs typeface="Calibri" panose="020F0502020204030204" pitchFamily="34" charset="0"/>
              </a:rPr>
              <a:t>Ohiarlaithe</a:t>
            </a:r>
            <a:r>
              <a:rPr lang="en-US" sz="1800">
                <a:latin typeface="Calibri" panose="020F0502020204030204" pitchFamily="34" charset="0"/>
                <a:ea typeface="Calibri" panose="020F0502020204030204" pitchFamily="34" charset="0"/>
                <a:cs typeface="Calibri" panose="020F0502020204030204" pitchFamily="34" charset="0"/>
              </a:rPr>
              <a:t>, WFP Regional Bureau Cairo</a:t>
            </a:r>
          </a:p>
          <a:p>
            <a:pPr marL="0" indent="0">
              <a:spcAft>
                <a:spcPts val="800"/>
              </a:spcAft>
              <a:buNone/>
            </a:pPr>
            <a:r>
              <a:rPr lang="en-US" sz="1800">
                <a:highlight>
                  <a:srgbClr val="FFFFFE"/>
                </a:highlight>
                <a:latin typeface="Calibri" panose="020F0502020204030204" pitchFamily="34" charset="0"/>
                <a:ea typeface="Calibri" panose="020F0502020204030204" pitchFamily="34" charset="0"/>
                <a:cs typeface="Arial" panose="020B0604020202020204" pitchFamily="34" charset="0"/>
              </a:rPr>
              <a:t>Odai Abdel Rahman, UNICEF MENARO</a:t>
            </a:r>
          </a:p>
          <a:p>
            <a:pPr marL="0" indent="0">
              <a:spcAft>
                <a:spcPts val="800"/>
              </a:spcAft>
              <a:buFont typeface="Arial" panose="020B0604020202020204" pitchFamily="34" charset="0"/>
              <a:buNone/>
            </a:pPr>
            <a:endParaRPr lang="en-US" sz="1800">
              <a:latin typeface="Calibri" panose="020F0502020204030204" pitchFamily="34" charset="0"/>
              <a:ea typeface="Calibri" panose="020F0502020204030204" pitchFamily="34" charset="0"/>
              <a:cs typeface="Calibri" panose="020F0502020204030204" pitchFamily="34" charset="0"/>
            </a:endParaRPr>
          </a:p>
        </p:txBody>
      </p:sp>
      <p:sp>
        <p:nvSpPr>
          <p:cNvPr id="3" name="AutoShape 2">
            <a:extLst>
              <a:ext uri="{FF2B5EF4-FFF2-40B4-BE49-F238E27FC236}">
                <a16:creationId xmlns:a16="http://schemas.microsoft.com/office/drawing/2014/main" id="{1BB85262-3B71-2B9C-A68E-AF644400D6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810B4134-66DA-21EE-A662-51B3000609DF}"/>
              </a:ext>
            </a:extLst>
          </p:cNvPr>
          <p:cNvSpPr txBox="1"/>
          <p:nvPr/>
        </p:nvSpPr>
        <p:spPr>
          <a:xfrm>
            <a:off x="575581" y="3587835"/>
            <a:ext cx="7075948" cy="369332"/>
          </a:xfrm>
          <a:prstGeom prst="rect">
            <a:avLst/>
          </a:prstGeom>
          <a:noFill/>
        </p:spPr>
        <p:txBody>
          <a:bodyPr wrap="square" lIns="91440" tIns="45720" rIns="91440" bIns="45720" rtlCol="0" anchor="t">
            <a:spAutoFit/>
          </a:bodyPr>
          <a:lstStyle/>
          <a:p>
            <a:r>
              <a:rPr lang="en-US"/>
              <a:t>GNC Regional Consultation Meeting, March 12</a:t>
            </a:r>
            <a:r>
              <a:rPr lang="en-US" baseline="30000"/>
              <a:t>th</a:t>
            </a:r>
            <a:r>
              <a:rPr lang="en-US"/>
              <a:t>, 2024</a:t>
            </a:r>
          </a:p>
        </p:txBody>
      </p:sp>
      <p:pic>
        <p:nvPicPr>
          <p:cNvPr id="7" name="Content Placeholder 3">
            <a:extLst>
              <a:ext uri="{FF2B5EF4-FFF2-40B4-BE49-F238E27FC236}">
                <a16:creationId xmlns:a16="http://schemas.microsoft.com/office/drawing/2014/main" id="{8BE6B27A-1888-951F-E3F3-39CE2082E6A4}"/>
              </a:ext>
            </a:extLst>
          </p:cNvPr>
          <p:cNvPicPr>
            <a:picLocks noChangeAspect="1"/>
          </p:cNvPicPr>
          <p:nvPr/>
        </p:nvPicPr>
        <p:blipFill>
          <a:blip r:embed="rId5"/>
          <a:stretch>
            <a:fillRect/>
          </a:stretch>
        </p:blipFill>
        <p:spPr>
          <a:xfrm>
            <a:off x="6248400" y="2768310"/>
            <a:ext cx="5943600" cy="4089690"/>
          </a:xfrm>
          <a:prstGeom prst="rect">
            <a:avLst/>
          </a:prstGeom>
        </p:spPr>
      </p:pic>
    </p:spTree>
    <p:extLst>
      <p:ext uri="{BB962C8B-B14F-4D97-AF65-F5344CB8AC3E}">
        <p14:creationId xmlns:p14="http://schemas.microsoft.com/office/powerpoint/2010/main" val="2836499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4848" y="466734"/>
            <a:ext cx="7232281" cy="685160"/>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0" y="586822"/>
            <a:ext cx="7124700" cy="508348"/>
          </a:xfrm>
          <a:prstGeom prst="rect">
            <a:avLst/>
          </a:prstGeom>
        </p:spPr>
        <p:txBody>
          <a:bodyPr spcFirstLastPara="1" vert="horz" lIns="91440" tIns="45720" rIns="91440" bIns="45720" rtlCol="0" anchor="ctr" anchorCtr="0">
            <a:normAutofit fontScale="92500" lnSpcReduction="10000"/>
          </a:bodyPr>
          <a:lstStyle/>
          <a:p>
            <a:pPr>
              <a:lnSpc>
                <a:spcPct val="90000"/>
              </a:lnSpc>
              <a:spcBef>
                <a:spcPct val="0"/>
              </a:spcBef>
              <a:spcAft>
                <a:spcPts val="600"/>
              </a:spcAft>
              <a:buClr>
                <a:schemeClr val="lt1"/>
              </a:buClr>
              <a:buSzPts val="3200"/>
            </a:pPr>
            <a:r>
              <a:rPr lang="en-US" sz="2800">
                <a:solidFill>
                  <a:schemeClr val="bg1"/>
                </a:solidFill>
                <a:latin typeface="HALDEN SOLID"/>
                <a:ea typeface="+mj-ea"/>
                <a:cs typeface="+mj-cs"/>
                <a:sym typeface="Calibri"/>
              </a:rPr>
              <a:t>Understanding the concept – OUTCOMES AND IMPACTS</a:t>
            </a:r>
          </a:p>
        </p:txBody>
      </p:sp>
      <p:sp>
        <p:nvSpPr>
          <p:cNvPr id="5" name="TextBox 4">
            <a:extLst>
              <a:ext uri="{FF2B5EF4-FFF2-40B4-BE49-F238E27FC236}">
                <a16:creationId xmlns:a16="http://schemas.microsoft.com/office/drawing/2014/main" id="{CAB3E02C-DB37-48FB-A999-ACDEB369FEF2}"/>
              </a:ext>
            </a:extLst>
          </p:cNvPr>
          <p:cNvSpPr txBox="1"/>
          <p:nvPr/>
        </p:nvSpPr>
        <p:spPr>
          <a:xfrm>
            <a:off x="243069" y="1477109"/>
            <a:ext cx="5648446" cy="4532734"/>
          </a:xfrm>
          <a:prstGeom prst="rect">
            <a:avLst/>
          </a:prstGeom>
        </p:spPr>
        <p:txBody>
          <a:bodyPr vert="horz" lIns="91440" tIns="45720" rIns="91440" bIns="45720" rtlCol="0" anchor="ctr">
            <a:normAutofit lnSpcReduction="10000"/>
          </a:bodyPr>
          <a:lstStyle/>
          <a:p>
            <a:pPr marL="457200" indent="-228600">
              <a:lnSpc>
                <a:spcPct val="110000"/>
              </a:lnSpc>
              <a:spcAft>
                <a:spcPts val="600"/>
              </a:spcAft>
              <a:buFont typeface="Arial" panose="020B0604020202020204" pitchFamily="34" charset="0"/>
              <a:buChar char="•"/>
            </a:pPr>
            <a:r>
              <a:rPr lang="en-US" sz="2400" b="1">
                <a:solidFill>
                  <a:srgbClr val="0070C0"/>
                </a:solidFill>
              </a:rPr>
              <a:t>Effective</a:t>
            </a:r>
            <a:r>
              <a:rPr lang="en-US" sz="2400">
                <a:solidFill>
                  <a:srgbClr val="0070C0"/>
                </a:solidFill>
              </a:rPr>
              <a:t> : </a:t>
            </a:r>
            <a:r>
              <a:rPr lang="en-US" sz="2400">
                <a:solidFill>
                  <a:srgbClr val="0070C0"/>
                </a:solidFill>
                <a:effectLst/>
                <a:latin typeface="Calibri" panose="020F0502020204030204" pitchFamily="34" charset="0"/>
                <a:ea typeface="Calibri" panose="020F0502020204030204" pitchFamily="34" charset="0"/>
                <a:cs typeface="Arial" panose="020B0604020202020204" pitchFamily="34" charset="0"/>
              </a:rPr>
              <a:t>substantial savings in time and money by acting in advance of emergencies.</a:t>
            </a:r>
            <a:endParaRPr lang="en-US" sz="2400">
              <a:solidFill>
                <a:srgbClr val="0070C0"/>
              </a:solidFill>
            </a:endParaRPr>
          </a:p>
          <a:p>
            <a:pPr marL="457200" indent="-228600">
              <a:lnSpc>
                <a:spcPct val="110000"/>
              </a:lnSpc>
              <a:spcAft>
                <a:spcPts val="600"/>
              </a:spcAft>
              <a:buFont typeface="Arial" panose="020B0604020202020204" pitchFamily="34" charset="0"/>
              <a:buChar char="•"/>
            </a:pPr>
            <a:r>
              <a:rPr lang="en-US" sz="2400" b="1">
                <a:solidFill>
                  <a:srgbClr val="0070C0"/>
                </a:solidFill>
              </a:rPr>
              <a:t>Dignified way to assist people</a:t>
            </a:r>
            <a:r>
              <a:rPr lang="en-US" sz="2400">
                <a:solidFill>
                  <a:srgbClr val="0070C0"/>
                </a:solidFill>
              </a:rPr>
              <a:t>: </a:t>
            </a:r>
            <a:r>
              <a:rPr lang="en-US" sz="2400">
                <a:solidFill>
                  <a:srgbClr val="0070C0"/>
                </a:solidFill>
                <a:effectLst/>
                <a:latin typeface="Calibri" panose="020F0502020204030204" pitchFamily="34" charset="0"/>
                <a:ea typeface="Calibri" panose="020F0502020204030204" pitchFamily="34" charset="0"/>
                <a:cs typeface="Arial" panose="020B0604020202020204" pitchFamily="34" charset="0"/>
              </a:rPr>
              <a:t>enhance people’s dignity while protecting them from further exposure to shocks.</a:t>
            </a:r>
            <a:endParaRPr lang="en-US" sz="2400">
              <a:solidFill>
                <a:srgbClr val="0070C0"/>
              </a:solidFill>
            </a:endParaRPr>
          </a:p>
          <a:p>
            <a:pPr marL="457200" indent="-228600">
              <a:lnSpc>
                <a:spcPct val="110000"/>
              </a:lnSpc>
              <a:spcAft>
                <a:spcPts val="600"/>
              </a:spcAft>
              <a:buFont typeface="Arial" panose="020B0604020202020204" pitchFamily="34" charset="0"/>
              <a:buChar char="•"/>
            </a:pPr>
            <a:r>
              <a:rPr lang="en-US" sz="2400" b="1">
                <a:solidFill>
                  <a:srgbClr val="0070C0"/>
                </a:solidFill>
              </a:rPr>
              <a:t>Nexus approach</a:t>
            </a:r>
            <a:r>
              <a:rPr lang="en-US" sz="2400">
                <a:solidFill>
                  <a:srgbClr val="0070C0"/>
                </a:solidFill>
              </a:rPr>
              <a:t>: contribute to the triple nexus with humanitarian interventions that are at the intersection of peace and climate action.</a:t>
            </a:r>
          </a:p>
        </p:txBody>
      </p:sp>
      <p:pic>
        <p:nvPicPr>
          <p:cNvPr id="2" name="object 4">
            <a:extLst>
              <a:ext uri="{FF2B5EF4-FFF2-40B4-BE49-F238E27FC236}">
                <a16:creationId xmlns:a16="http://schemas.microsoft.com/office/drawing/2014/main" id="{34F0C4D5-1F12-1271-1232-43E0A3304E30}"/>
              </a:ext>
            </a:extLst>
          </p:cNvPr>
          <p:cNvPicPr/>
          <p:nvPr/>
        </p:nvPicPr>
        <p:blipFill>
          <a:blip r:embed="rId4" cstate="email">
            <a:extLst>
              <a:ext uri="{28A0092B-C50C-407E-A947-70E740481C1C}">
                <a14:useLocalDpi xmlns:a14="http://schemas.microsoft.com/office/drawing/2010/main"/>
              </a:ext>
            </a:extLst>
          </a:blip>
          <a:stretch>
            <a:fillRect/>
          </a:stretch>
        </p:blipFill>
        <p:spPr>
          <a:xfrm>
            <a:off x="5034988" y="848157"/>
            <a:ext cx="7707936" cy="5443042"/>
          </a:xfrm>
          <a:prstGeom prst="rect">
            <a:avLst/>
          </a:prstGeom>
        </p:spPr>
      </p:pic>
      <p:sp>
        <p:nvSpPr>
          <p:cNvPr id="6" name="ZoneTexte 5">
            <a:extLst>
              <a:ext uri="{FF2B5EF4-FFF2-40B4-BE49-F238E27FC236}">
                <a16:creationId xmlns:a16="http://schemas.microsoft.com/office/drawing/2014/main" id="{07E250B4-BA9A-F998-6F92-615047A50592}"/>
              </a:ext>
            </a:extLst>
          </p:cNvPr>
          <p:cNvSpPr txBox="1"/>
          <p:nvPr/>
        </p:nvSpPr>
        <p:spPr>
          <a:xfrm>
            <a:off x="9757458" y="6183202"/>
            <a:ext cx="1506246" cy="307777"/>
          </a:xfrm>
          <a:prstGeom prst="rect">
            <a:avLst/>
          </a:prstGeom>
          <a:noFill/>
        </p:spPr>
        <p:txBody>
          <a:bodyPr wrap="none" rtlCol="0">
            <a:spAutoFit/>
          </a:bodyPr>
          <a:lstStyle/>
          <a:p>
            <a:r>
              <a:rPr lang="en-GB" sz="1400">
                <a:solidFill>
                  <a:srgbClr val="0070C0"/>
                </a:solidFill>
              </a:rPr>
              <a:t>Photo credit: WFP</a:t>
            </a:r>
          </a:p>
        </p:txBody>
      </p:sp>
    </p:spTree>
    <p:extLst>
      <p:ext uri="{BB962C8B-B14F-4D97-AF65-F5344CB8AC3E}">
        <p14:creationId xmlns:p14="http://schemas.microsoft.com/office/powerpoint/2010/main" val="2467161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191751"/>
            <a:ext cx="7764355" cy="579143"/>
          </a:xfrm>
          <a:prstGeom prst="rect">
            <a:avLst/>
          </a:prstGeom>
        </p:spPr>
      </p:pic>
      <p:sp>
        <p:nvSpPr>
          <p:cNvPr id="13" name="object 13"/>
          <p:cNvSpPr txBox="1">
            <a:spLocks noGrp="1"/>
          </p:cNvSpPr>
          <p:nvPr>
            <p:ph type="title"/>
          </p:nvPr>
        </p:nvSpPr>
        <p:spPr>
          <a:xfrm>
            <a:off x="238159" y="228152"/>
            <a:ext cx="7686214" cy="500996"/>
          </a:xfrm>
          <a:prstGeom prst="rect">
            <a:avLst/>
          </a:prstGeom>
        </p:spPr>
        <p:txBody>
          <a:bodyPr vert="horz" wrap="square" lIns="0" tIns="8471" rIns="0" bIns="0" rtlCol="0" anchor="ctr">
            <a:spAutoFit/>
          </a:bodyPr>
          <a:lstStyle/>
          <a:p>
            <a:pPr marL="7701">
              <a:spcBef>
                <a:spcPts val="67"/>
              </a:spcBef>
            </a:pPr>
            <a:r>
              <a:rPr lang="en-GB" sz="3200"/>
              <a:t>Anticipatory action – Global overview 2022 </a:t>
            </a:r>
            <a:endParaRPr sz="3200"/>
          </a:p>
        </p:txBody>
      </p:sp>
      <p:sp>
        <p:nvSpPr>
          <p:cNvPr id="16" name="object 16"/>
          <p:cNvSpPr txBox="1"/>
          <p:nvPr/>
        </p:nvSpPr>
        <p:spPr>
          <a:xfrm>
            <a:off x="3607956" y="2666570"/>
            <a:ext cx="1457059" cy="564488"/>
          </a:xfrm>
          <a:prstGeom prst="rect">
            <a:avLst/>
          </a:prstGeom>
        </p:spPr>
        <p:txBody>
          <a:bodyPr vert="horz" wrap="square" lIns="0" tIns="9627" rIns="0" bIns="0" rtlCol="0">
            <a:spAutoFit/>
          </a:bodyPr>
          <a:lstStyle/>
          <a:p>
            <a:pPr algn="ctr" defTabSz="554492">
              <a:lnSpc>
                <a:spcPts val="1410"/>
              </a:lnSpc>
              <a:spcBef>
                <a:spcPts val="76"/>
              </a:spcBef>
            </a:pPr>
            <a:r>
              <a:rPr lang="en-US" sz="1455" b="1" kern="0" spc="-45">
                <a:solidFill>
                  <a:srgbClr val="FFFFFF"/>
                </a:solidFill>
                <a:latin typeface="OpenSans-Extrabold"/>
                <a:cs typeface="OpenSans-Extrabold"/>
              </a:rPr>
              <a:t>4.7</a:t>
            </a:r>
            <a:r>
              <a:rPr sz="1455" b="1" kern="0" spc="-45">
                <a:solidFill>
                  <a:srgbClr val="FFFFFF"/>
                </a:solidFill>
                <a:latin typeface="OpenSans-Extrabold"/>
                <a:cs typeface="OpenSans-Extrabold"/>
              </a:rPr>
              <a:t> </a:t>
            </a:r>
            <a:r>
              <a:rPr sz="1455" b="1" kern="0">
                <a:solidFill>
                  <a:srgbClr val="FFFFFF"/>
                </a:solidFill>
                <a:latin typeface="OpenSans-Extrabold"/>
                <a:cs typeface="OpenSans-Extrabold"/>
              </a:rPr>
              <a:t>million</a:t>
            </a:r>
            <a:r>
              <a:rPr sz="1455" b="1" kern="0" spc="-49">
                <a:solidFill>
                  <a:srgbClr val="FFFFFF"/>
                </a:solidFill>
                <a:latin typeface="OpenSans-Extrabold"/>
                <a:cs typeface="OpenSans-Extrabold"/>
              </a:rPr>
              <a:t> </a:t>
            </a:r>
            <a:r>
              <a:rPr sz="1455" b="1" kern="0" spc="-6">
                <a:solidFill>
                  <a:srgbClr val="FFFFFF"/>
                </a:solidFill>
                <a:latin typeface="OpenSans-Extrabold"/>
                <a:cs typeface="OpenSans-Extrabold"/>
              </a:rPr>
              <a:t>people</a:t>
            </a:r>
            <a:endParaRPr sz="1455" kern="0">
              <a:solidFill>
                <a:sysClr val="windowText" lastClr="000000"/>
              </a:solidFill>
              <a:latin typeface="OpenSans-Extrabold"/>
              <a:cs typeface="OpenSans-Extrabold"/>
            </a:endParaRPr>
          </a:p>
          <a:p>
            <a:pPr marL="242590" marR="239510" algn="ctr" defTabSz="554492">
              <a:lnSpc>
                <a:spcPts val="1401"/>
              </a:lnSpc>
              <a:spcBef>
                <a:spcPts val="55"/>
              </a:spcBef>
            </a:pPr>
            <a:r>
              <a:rPr sz="1455" kern="0" spc="-6">
                <a:solidFill>
                  <a:srgbClr val="FFFFFF"/>
                </a:solidFill>
                <a:latin typeface="Open Sans"/>
                <a:cs typeface="Open Sans"/>
              </a:rPr>
              <a:t>covered</a:t>
            </a:r>
            <a:r>
              <a:rPr sz="1455" kern="0" spc="-55">
                <a:solidFill>
                  <a:srgbClr val="FFFFFF"/>
                </a:solidFill>
                <a:latin typeface="Open Sans"/>
                <a:cs typeface="Open Sans"/>
              </a:rPr>
              <a:t> </a:t>
            </a:r>
            <a:r>
              <a:rPr sz="1455" kern="0" spc="-15">
                <a:solidFill>
                  <a:srgbClr val="FFFFFF"/>
                </a:solidFill>
                <a:latin typeface="Open Sans"/>
                <a:cs typeface="Open Sans"/>
              </a:rPr>
              <a:t>by </a:t>
            </a:r>
            <a:r>
              <a:rPr sz="1455" kern="0" spc="39">
                <a:solidFill>
                  <a:srgbClr val="FFFFFF"/>
                </a:solidFill>
                <a:latin typeface="Open Sans"/>
                <a:cs typeface="Open Sans"/>
              </a:rPr>
              <a:t>AA</a:t>
            </a:r>
            <a:r>
              <a:rPr sz="1455" kern="0" spc="-58">
                <a:solidFill>
                  <a:srgbClr val="FFFFFF"/>
                </a:solidFill>
                <a:latin typeface="Open Sans"/>
                <a:cs typeface="Open Sans"/>
              </a:rPr>
              <a:t> </a:t>
            </a:r>
            <a:r>
              <a:rPr sz="1455" kern="0" spc="-6">
                <a:solidFill>
                  <a:srgbClr val="FFFFFF"/>
                </a:solidFill>
                <a:latin typeface="Open Sans"/>
                <a:cs typeface="Open Sans"/>
              </a:rPr>
              <a:t>Plans</a:t>
            </a:r>
            <a:endParaRPr sz="1455" kern="0">
              <a:solidFill>
                <a:sysClr val="windowText" lastClr="000000"/>
              </a:solidFill>
              <a:latin typeface="Open Sans"/>
              <a:cs typeface="Open Sans"/>
            </a:endParaRPr>
          </a:p>
        </p:txBody>
      </p:sp>
      <p:pic>
        <p:nvPicPr>
          <p:cNvPr id="20" name="Image 19">
            <a:extLst>
              <a:ext uri="{FF2B5EF4-FFF2-40B4-BE49-F238E27FC236}">
                <a16:creationId xmlns:a16="http://schemas.microsoft.com/office/drawing/2014/main" id="{B3179E2E-FB7D-91D2-BCF7-906D4E47A5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1660"/>
            <a:ext cx="8712111" cy="5786126"/>
          </a:xfrm>
          <a:prstGeom prst="rect">
            <a:avLst/>
          </a:prstGeom>
        </p:spPr>
      </p:pic>
      <p:sp>
        <p:nvSpPr>
          <p:cNvPr id="21" name="Rectangle 20">
            <a:extLst>
              <a:ext uri="{FF2B5EF4-FFF2-40B4-BE49-F238E27FC236}">
                <a16:creationId xmlns:a16="http://schemas.microsoft.com/office/drawing/2014/main" id="{FA86F1A9-110D-576F-21D6-51381E2D3A96}"/>
              </a:ext>
            </a:extLst>
          </p:cNvPr>
          <p:cNvSpPr/>
          <p:nvPr/>
        </p:nvSpPr>
        <p:spPr>
          <a:xfrm>
            <a:off x="0" y="974149"/>
            <a:ext cx="3514480" cy="169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3" name="Image 22">
            <a:extLst>
              <a:ext uri="{FF2B5EF4-FFF2-40B4-BE49-F238E27FC236}">
                <a16:creationId xmlns:a16="http://schemas.microsoft.com/office/drawing/2014/main" id="{FEA3D7A4-A991-CAC6-2BE1-E812F16AB2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39361" y="269379"/>
            <a:ext cx="3514480" cy="2109455"/>
          </a:xfrm>
          <a:prstGeom prst="rect">
            <a:avLst/>
          </a:prstGeom>
        </p:spPr>
      </p:pic>
      <p:sp>
        <p:nvSpPr>
          <p:cNvPr id="24" name="ZoneTexte 23">
            <a:extLst>
              <a:ext uri="{FF2B5EF4-FFF2-40B4-BE49-F238E27FC236}">
                <a16:creationId xmlns:a16="http://schemas.microsoft.com/office/drawing/2014/main" id="{BCFCA29E-DD0B-B044-C5DD-7C88F30CC321}"/>
              </a:ext>
            </a:extLst>
          </p:cNvPr>
          <p:cNvSpPr txBox="1"/>
          <p:nvPr/>
        </p:nvSpPr>
        <p:spPr>
          <a:xfrm>
            <a:off x="8964276" y="6191557"/>
            <a:ext cx="2936556" cy="523220"/>
          </a:xfrm>
          <a:prstGeom prst="rect">
            <a:avLst/>
          </a:prstGeom>
          <a:noFill/>
        </p:spPr>
        <p:txBody>
          <a:bodyPr wrap="square" rtlCol="0">
            <a:spAutoFit/>
          </a:bodyPr>
          <a:lstStyle/>
          <a:p>
            <a:r>
              <a:rPr lang="en-GB" sz="1400" i="1"/>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38159" y="1141558"/>
            <a:ext cx="2433122" cy="923330"/>
          </a:xfrm>
          <a:prstGeom prst="rect">
            <a:avLst/>
          </a:prstGeom>
          <a:noFill/>
        </p:spPr>
        <p:txBody>
          <a:bodyPr wrap="square" rtlCol="0">
            <a:spAutoFit/>
          </a:bodyPr>
          <a:lstStyle/>
          <a:p>
            <a:r>
              <a:rPr lang="en-GB">
                <a:solidFill>
                  <a:srgbClr val="48B6C9"/>
                </a:solidFill>
              </a:rPr>
              <a:t>Active anticipatory action framework around the world</a:t>
            </a:r>
          </a:p>
        </p:txBody>
      </p:sp>
      <p:sp>
        <p:nvSpPr>
          <p:cNvPr id="26" name="Rectangle 25">
            <a:extLst>
              <a:ext uri="{FF2B5EF4-FFF2-40B4-BE49-F238E27FC236}">
                <a16:creationId xmlns:a16="http://schemas.microsoft.com/office/drawing/2014/main" id="{07D3FE38-2F67-2EA9-90C5-F05E2E4FA9EF}"/>
              </a:ext>
            </a:extLst>
          </p:cNvPr>
          <p:cNvSpPr/>
          <p:nvPr/>
        </p:nvSpPr>
        <p:spPr>
          <a:xfrm>
            <a:off x="143838" y="5883852"/>
            <a:ext cx="2321960" cy="891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2D57BE-7D15-016A-C650-7B577D6261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07296"/>
            <a:ext cx="9707761" cy="605070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191751"/>
            <a:ext cx="7605329" cy="579143"/>
          </a:xfrm>
          <a:prstGeom prst="rect">
            <a:avLst/>
          </a:prstGeom>
        </p:spPr>
      </p:pic>
      <p:sp>
        <p:nvSpPr>
          <p:cNvPr id="13" name="object 13"/>
          <p:cNvSpPr txBox="1">
            <a:spLocks noGrp="1"/>
          </p:cNvSpPr>
          <p:nvPr>
            <p:ph type="title"/>
          </p:nvPr>
        </p:nvSpPr>
        <p:spPr>
          <a:xfrm>
            <a:off x="238159" y="228152"/>
            <a:ext cx="7686214" cy="500996"/>
          </a:xfrm>
          <a:prstGeom prst="rect">
            <a:avLst/>
          </a:prstGeom>
        </p:spPr>
        <p:txBody>
          <a:bodyPr vert="horz" wrap="square" lIns="0" tIns="8471" rIns="0" bIns="0" rtlCol="0" anchor="ctr">
            <a:spAutoFit/>
          </a:bodyPr>
          <a:lstStyle/>
          <a:p>
            <a:pPr marL="7701">
              <a:spcBef>
                <a:spcPts val="67"/>
              </a:spcBef>
            </a:pPr>
            <a:r>
              <a:rPr lang="en-GB" sz="3200"/>
              <a:t>Anticipatory action – Global overview 2022 </a:t>
            </a:r>
            <a:endParaRPr sz="3200"/>
          </a:p>
        </p:txBody>
      </p:sp>
      <p:sp>
        <p:nvSpPr>
          <p:cNvPr id="21" name="Rectangle 20">
            <a:extLst>
              <a:ext uri="{FF2B5EF4-FFF2-40B4-BE49-F238E27FC236}">
                <a16:creationId xmlns:a16="http://schemas.microsoft.com/office/drawing/2014/main" id="{FA86F1A9-110D-576F-21D6-51381E2D3A96}"/>
              </a:ext>
            </a:extLst>
          </p:cNvPr>
          <p:cNvSpPr/>
          <p:nvPr/>
        </p:nvSpPr>
        <p:spPr>
          <a:xfrm>
            <a:off x="0" y="769672"/>
            <a:ext cx="3514480" cy="169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 name="ZoneTexte 23">
            <a:extLst>
              <a:ext uri="{FF2B5EF4-FFF2-40B4-BE49-F238E27FC236}">
                <a16:creationId xmlns:a16="http://schemas.microsoft.com/office/drawing/2014/main" id="{BCFCA29E-DD0B-B044-C5DD-7C88F30CC321}"/>
              </a:ext>
            </a:extLst>
          </p:cNvPr>
          <p:cNvSpPr txBox="1"/>
          <p:nvPr/>
        </p:nvSpPr>
        <p:spPr>
          <a:xfrm>
            <a:off x="9017285" y="6244566"/>
            <a:ext cx="2936556" cy="523220"/>
          </a:xfrm>
          <a:prstGeom prst="rect">
            <a:avLst/>
          </a:prstGeom>
          <a:solidFill>
            <a:schemeClr val="bg1"/>
          </a:solidFill>
        </p:spPr>
        <p:txBody>
          <a:bodyPr wrap="square" rtlCol="0">
            <a:spAutoFit/>
          </a:bodyPr>
          <a:lstStyle/>
          <a:p>
            <a:r>
              <a:rPr lang="en-GB" sz="1400" i="1"/>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04222" y="1270166"/>
            <a:ext cx="3083508" cy="646331"/>
          </a:xfrm>
          <a:prstGeom prst="rect">
            <a:avLst/>
          </a:prstGeom>
          <a:noFill/>
        </p:spPr>
        <p:txBody>
          <a:bodyPr wrap="square" rtlCol="0">
            <a:spAutoFit/>
          </a:bodyPr>
          <a:lstStyle/>
          <a:p>
            <a:r>
              <a:rPr lang="en-GB">
                <a:solidFill>
                  <a:srgbClr val="48B6C9"/>
                </a:solidFill>
              </a:rPr>
              <a:t>Anticipatory action frameworks activated in 2022</a:t>
            </a:r>
          </a:p>
        </p:txBody>
      </p:sp>
      <p:sp>
        <p:nvSpPr>
          <p:cNvPr id="26" name="Rectangle 25">
            <a:extLst>
              <a:ext uri="{FF2B5EF4-FFF2-40B4-BE49-F238E27FC236}">
                <a16:creationId xmlns:a16="http://schemas.microsoft.com/office/drawing/2014/main" id="{07D3FE38-2F67-2EA9-90C5-F05E2E4FA9EF}"/>
              </a:ext>
            </a:extLst>
          </p:cNvPr>
          <p:cNvSpPr/>
          <p:nvPr/>
        </p:nvSpPr>
        <p:spPr>
          <a:xfrm>
            <a:off x="143838" y="5883852"/>
            <a:ext cx="2321960" cy="891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Image 5">
            <a:extLst>
              <a:ext uri="{FF2B5EF4-FFF2-40B4-BE49-F238E27FC236}">
                <a16:creationId xmlns:a16="http://schemas.microsoft.com/office/drawing/2014/main" id="{76364D65-E6E1-C0B3-7124-5CD1C895C7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09550" y="448233"/>
            <a:ext cx="3910591" cy="2685385"/>
          </a:xfrm>
          <a:prstGeom prst="rect">
            <a:avLst/>
          </a:prstGeom>
        </p:spPr>
      </p:pic>
    </p:spTree>
    <p:extLst>
      <p:ext uri="{BB962C8B-B14F-4D97-AF65-F5344CB8AC3E}">
        <p14:creationId xmlns:p14="http://schemas.microsoft.com/office/powerpoint/2010/main" val="2217098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DFABF3A-0148-4C9D-AEC1-D579E1A7B0E5}"/>
              </a:ext>
            </a:extLst>
          </p:cNvPr>
          <p:cNvSpPr txBox="1"/>
          <p:nvPr/>
        </p:nvSpPr>
        <p:spPr>
          <a:xfrm>
            <a:off x="7174" y="6568876"/>
            <a:ext cx="5627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D2E"/>
                </a:solidFill>
                <a:effectLst/>
                <a:uLnTx/>
                <a:uFillTx/>
                <a:latin typeface="Calibri" panose="020F0502020204030204"/>
                <a:ea typeface="+mn-ea"/>
                <a:cs typeface="+mn-cs"/>
              </a:rPr>
              <a:t>Source: https://www.</a:t>
            </a:r>
            <a:r>
              <a:rPr kumimoji="0" lang="en-US" sz="1200" b="0" i="0" u="none" strike="noStrike" kern="1200" cap="none" spc="0" normalizeH="0" baseline="0" noProof="0">
                <a:ln>
                  <a:noFill/>
                </a:ln>
                <a:solidFill>
                  <a:srgbClr val="005691"/>
                </a:solidFill>
                <a:effectLst/>
                <a:uLnTx/>
                <a:uFillTx/>
                <a:latin typeface="Calibri" panose="020F0502020204030204"/>
                <a:ea typeface="+mn-ea"/>
                <a:cs typeface="+mn-cs"/>
              </a:rPr>
              <a:t>unocha</a:t>
            </a:r>
            <a:r>
              <a:rPr kumimoji="0" lang="en-US" sz="1200" b="0" i="0" u="none" strike="noStrike" kern="1200" cap="none" spc="0" normalizeH="0" baseline="0" noProof="0">
                <a:ln>
                  <a:noFill/>
                </a:ln>
                <a:solidFill>
                  <a:srgbClr val="2F2D2E"/>
                </a:solidFill>
                <a:effectLst/>
                <a:uLnTx/>
                <a:uFillTx/>
                <a:latin typeface="Calibri" panose="020F0502020204030204"/>
                <a:ea typeface="+mn-ea"/>
                <a:cs typeface="+mn-cs"/>
              </a:rPr>
              <a:t>.org/our-work/humanitarian-financing/anticipatory-action</a:t>
            </a:r>
          </a:p>
        </p:txBody>
      </p:sp>
      <p:pic>
        <p:nvPicPr>
          <p:cNvPr id="4" name="Picture 3">
            <a:extLst>
              <a:ext uri="{FF2B5EF4-FFF2-40B4-BE49-F238E27FC236}">
                <a16:creationId xmlns:a16="http://schemas.microsoft.com/office/drawing/2014/main" id="{BD511CB9-6DE2-451E-8643-306E964900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788"/>
            <a:ext cx="12192000" cy="6856424"/>
          </a:xfrm>
          <a:prstGeom prst="rect">
            <a:avLst/>
          </a:prstGeom>
        </p:spPr>
      </p:pic>
      <p:sp>
        <p:nvSpPr>
          <p:cNvPr id="3" name="TextBox 2">
            <a:extLst>
              <a:ext uri="{FF2B5EF4-FFF2-40B4-BE49-F238E27FC236}">
                <a16:creationId xmlns:a16="http://schemas.microsoft.com/office/drawing/2014/main" id="{2E03E55C-91F5-414F-A509-F17F4CEC3077}"/>
              </a:ext>
            </a:extLst>
          </p:cNvPr>
          <p:cNvSpPr txBox="1"/>
          <p:nvPr/>
        </p:nvSpPr>
        <p:spPr>
          <a:xfrm>
            <a:off x="578575" y="6519446"/>
            <a:ext cx="2532201" cy="307777"/>
          </a:xfrm>
          <a:prstGeom prst="rect">
            <a:avLst/>
          </a:prstGeom>
          <a:noFill/>
        </p:spPr>
        <p:txBody>
          <a:bodyPr wrap="square" rtlCol="0">
            <a:spAutoFit/>
          </a:bodyPr>
          <a:lstStyle/>
          <a:p>
            <a:r>
              <a:rPr lang="en-US" sz="1400" i="1">
                <a:solidFill>
                  <a:schemeClr val="tx1">
                    <a:lumMod val="75000"/>
                    <a:lumOff val="25000"/>
                  </a:schemeClr>
                </a:solidFill>
              </a:rPr>
              <a:t>*As of March 2023</a:t>
            </a:r>
          </a:p>
        </p:txBody>
      </p:sp>
      <p:sp>
        <p:nvSpPr>
          <p:cNvPr id="5" name="ZoneTexte 4">
            <a:extLst>
              <a:ext uri="{FF2B5EF4-FFF2-40B4-BE49-F238E27FC236}">
                <a16:creationId xmlns:a16="http://schemas.microsoft.com/office/drawing/2014/main" id="{E5FA8937-8138-8F98-9774-219A434C3F28}"/>
              </a:ext>
            </a:extLst>
          </p:cNvPr>
          <p:cNvSpPr txBox="1"/>
          <p:nvPr/>
        </p:nvSpPr>
        <p:spPr>
          <a:xfrm>
            <a:off x="4465983" y="6384210"/>
            <a:ext cx="6096000" cy="369332"/>
          </a:xfrm>
          <a:prstGeom prst="rect">
            <a:avLst/>
          </a:prstGeom>
          <a:noFill/>
        </p:spPr>
        <p:txBody>
          <a:bodyPr wrap="square">
            <a:spAutoFit/>
          </a:bodyPr>
          <a:lstStyle/>
          <a:p>
            <a:r>
              <a:rPr lang="en-GB"/>
              <a:t>https://www.unocha.org/anticipatory-action</a:t>
            </a:r>
          </a:p>
        </p:txBody>
      </p:sp>
    </p:spTree>
    <p:extLst>
      <p:ext uri="{BB962C8B-B14F-4D97-AF65-F5344CB8AC3E}">
        <p14:creationId xmlns:p14="http://schemas.microsoft.com/office/powerpoint/2010/main" val="2714793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object 7">
            <a:extLst>
              <a:ext uri="{FF2B5EF4-FFF2-40B4-BE49-F238E27FC236}">
                <a16:creationId xmlns:a16="http://schemas.microsoft.com/office/drawing/2014/main" id="{DB7E8B15-A984-3B1C-83EA-A6AF9767130F}"/>
              </a:ext>
            </a:extLst>
          </p:cNvPr>
          <p:cNvSpPr txBox="1"/>
          <p:nvPr/>
        </p:nvSpPr>
        <p:spPr>
          <a:xfrm>
            <a:off x="2238271" y="1806879"/>
            <a:ext cx="9187426" cy="730452"/>
          </a:xfrm>
          <a:prstGeom prst="rect">
            <a:avLst/>
          </a:prstGeom>
        </p:spPr>
        <p:txBody>
          <a:bodyPr vert="horz" wrap="square" lIns="0" tIns="17712" rIns="0" bIns="0" rtlCol="0">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sz="2000" b="0" i="0" u="none" strike="noStrike" kern="0" cap="none" spc="-6" normalizeH="0" baseline="0" noProof="0">
                <a:ln>
                  <a:noFill/>
                </a:ln>
                <a:solidFill>
                  <a:sysClr val="windowText" lastClr="000000"/>
                </a:solidFill>
                <a:effectLst/>
                <a:uLnTx/>
                <a:uFillTx/>
                <a:latin typeface="Open Sans"/>
                <a:ea typeface="+mn-ea"/>
                <a:cs typeface="Open Sans"/>
              </a:rPr>
              <a:t>Climate</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change</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is</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main</a:t>
            </a:r>
            <a:r>
              <a:rPr kumimoji="0" sz="2000" b="0" i="0" u="none" strike="noStrike" kern="0" cap="none" spc="-58"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driver</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of</a:t>
            </a:r>
            <a:r>
              <a:rPr kumimoji="0" sz="2000" b="0" i="0" u="none" strike="noStrike" kern="0" cap="none" spc="-58"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12" normalizeH="0" baseline="0" noProof="0">
                <a:ln>
                  <a:noFill/>
                </a:ln>
                <a:solidFill>
                  <a:sysClr val="windowText" lastClr="000000"/>
                </a:solidFill>
                <a:effectLst/>
                <a:uLnTx/>
                <a:uFillTx/>
                <a:latin typeface="Open Sans"/>
                <a:ea typeface="+mn-ea"/>
                <a:cs typeface="Open Sans"/>
              </a:rPr>
              <a:t>food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insecurity</a:t>
            </a:r>
            <a:r>
              <a:rPr kumimoji="0" lang="en-GB" sz="2000" b="0" i="0" u="none" strike="noStrike" kern="0" cap="none" spc="-42" normalizeH="0" baseline="0" noProof="0">
                <a:ln>
                  <a:noFill/>
                </a:ln>
                <a:solidFill>
                  <a:sysClr val="windowText" lastClr="000000"/>
                </a:solidFill>
                <a:effectLst/>
                <a:uLnTx/>
                <a:uFillTx/>
                <a:latin typeface="Open Sans"/>
                <a:ea typeface="+mn-ea"/>
                <a:cs typeface="Open Sans"/>
              </a:rPr>
              <a:t> and malnutrition,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and</a:t>
            </a:r>
            <a:r>
              <a:rPr kumimoji="0" sz="2000" b="0" i="0" u="none" strike="noStrike" kern="0" cap="none" spc="-36"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complex</a:t>
            </a:r>
            <a:r>
              <a:rPr kumimoji="0" sz="2000" b="0" i="0" u="none" strike="noStrike" kern="0" cap="none" spc="-33"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emergencies</a:t>
            </a:r>
            <a:r>
              <a:rPr kumimoji="0" lang="en-GB" sz="2000" b="0" i="0" u="none" strike="noStrike" kern="0" cap="none" spc="0" normalizeH="0" baseline="0" noProof="0">
                <a:ln>
                  <a:noFill/>
                </a:ln>
                <a:solidFill>
                  <a:sysClr val="windowText" lastClr="000000"/>
                </a:solidFill>
                <a:effectLst/>
                <a:uLnTx/>
                <a:uFillTx/>
                <a:latin typeface="Open Sans"/>
                <a:ea typeface="+mn-ea"/>
                <a:cs typeface="Open Sans"/>
              </a:rPr>
              <a:t>. </a:t>
            </a:r>
          </a:p>
        </p:txBody>
      </p:sp>
      <p:sp>
        <p:nvSpPr>
          <p:cNvPr id="28" name="object 8">
            <a:extLst>
              <a:ext uri="{FF2B5EF4-FFF2-40B4-BE49-F238E27FC236}">
                <a16:creationId xmlns:a16="http://schemas.microsoft.com/office/drawing/2014/main" id="{15F44943-4494-DB62-E160-541330A5A599}"/>
              </a:ext>
            </a:extLst>
          </p:cNvPr>
          <p:cNvSpPr/>
          <p:nvPr/>
        </p:nvSpPr>
        <p:spPr>
          <a:xfrm>
            <a:off x="1199370" y="1839242"/>
            <a:ext cx="683404" cy="698089"/>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1D3C5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9">
            <a:extLst>
              <a:ext uri="{FF2B5EF4-FFF2-40B4-BE49-F238E27FC236}">
                <a16:creationId xmlns:a16="http://schemas.microsoft.com/office/drawing/2014/main" id="{4E72F462-2E29-22AC-A064-5B374C4C64C5}"/>
              </a:ext>
            </a:extLst>
          </p:cNvPr>
          <p:cNvSpPr txBox="1"/>
          <p:nvPr/>
        </p:nvSpPr>
        <p:spPr>
          <a:xfrm>
            <a:off x="1500199" y="1916261"/>
            <a:ext cx="186927"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sz="3200" b="0" i="0" u="none" strike="noStrike" kern="0" cap="none" spc="0" normalizeH="0" baseline="0" noProof="0">
                <a:ln>
                  <a:noFill/>
                </a:ln>
                <a:solidFill>
                  <a:srgbClr val="FFFFFF"/>
                </a:solidFill>
                <a:effectLst/>
                <a:uLnTx/>
                <a:uFillTx/>
                <a:latin typeface="HALDEN SOLID"/>
                <a:ea typeface="+mn-ea"/>
                <a:cs typeface="HALDEN SOLID"/>
              </a:rPr>
              <a:t>1</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0" name="object 10">
            <a:extLst>
              <a:ext uri="{FF2B5EF4-FFF2-40B4-BE49-F238E27FC236}">
                <a16:creationId xmlns:a16="http://schemas.microsoft.com/office/drawing/2014/main" id="{914CC7AA-92AC-2421-68C7-BF872CADDFCC}"/>
              </a:ext>
            </a:extLst>
          </p:cNvPr>
          <p:cNvSpPr/>
          <p:nvPr/>
        </p:nvSpPr>
        <p:spPr>
          <a:xfrm>
            <a:off x="1239874" y="3700458"/>
            <a:ext cx="642900" cy="698089"/>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3CB3C7"/>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11">
            <a:extLst>
              <a:ext uri="{FF2B5EF4-FFF2-40B4-BE49-F238E27FC236}">
                <a16:creationId xmlns:a16="http://schemas.microsoft.com/office/drawing/2014/main" id="{A596A37D-98E3-A16E-57A6-94DA5CD73765}"/>
              </a:ext>
            </a:extLst>
          </p:cNvPr>
          <p:cNvSpPr txBox="1"/>
          <p:nvPr/>
        </p:nvSpPr>
        <p:spPr>
          <a:xfrm>
            <a:off x="1475106" y="3794217"/>
            <a:ext cx="192910"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ALDEN SOLID"/>
                <a:ea typeface="+mn-ea"/>
                <a:cs typeface="HALDEN SOLID"/>
              </a:rPr>
              <a:t>3</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2" name="object 12">
            <a:extLst>
              <a:ext uri="{FF2B5EF4-FFF2-40B4-BE49-F238E27FC236}">
                <a16:creationId xmlns:a16="http://schemas.microsoft.com/office/drawing/2014/main" id="{FFAD702F-1D20-EC79-E53B-1CC76FF72611}"/>
              </a:ext>
            </a:extLst>
          </p:cNvPr>
          <p:cNvSpPr/>
          <p:nvPr/>
        </p:nvSpPr>
        <p:spPr>
          <a:xfrm>
            <a:off x="1265555" y="4636133"/>
            <a:ext cx="642900" cy="657757"/>
          </a:xfrm>
          <a:custGeom>
            <a:avLst/>
            <a:gdLst/>
            <a:ahLst/>
            <a:cxnLst/>
            <a:rect l="l" t="t" r="r" b="b"/>
            <a:pathLst>
              <a:path w="755014" h="755015">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B48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13">
            <a:extLst>
              <a:ext uri="{FF2B5EF4-FFF2-40B4-BE49-F238E27FC236}">
                <a16:creationId xmlns:a16="http://schemas.microsoft.com/office/drawing/2014/main" id="{EC801DC0-98CB-A403-AD09-FA5F6779B02A}"/>
              </a:ext>
            </a:extLst>
          </p:cNvPr>
          <p:cNvSpPr txBox="1"/>
          <p:nvPr/>
        </p:nvSpPr>
        <p:spPr>
          <a:xfrm>
            <a:off x="1475106" y="4714513"/>
            <a:ext cx="185555"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ALDEN SOLID"/>
                <a:ea typeface="+mn-ea"/>
                <a:cs typeface="HALDEN SOLID"/>
              </a:rPr>
              <a:t>4</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5" name="object 15">
            <a:extLst>
              <a:ext uri="{FF2B5EF4-FFF2-40B4-BE49-F238E27FC236}">
                <a16:creationId xmlns:a16="http://schemas.microsoft.com/office/drawing/2014/main" id="{830285DA-07CC-4765-BD6B-F72D12D05D1F}"/>
              </a:ext>
            </a:extLst>
          </p:cNvPr>
          <p:cNvSpPr txBox="1"/>
          <p:nvPr/>
        </p:nvSpPr>
        <p:spPr>
          <a:xfrm>
            <a:off x="332054" y="6402913"/>
            <a:ext cx="84186" cy="353905"/>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lang="en-GB" sz="2244" b="0" i="0" u="none" strike="noStrike" kern="0" cap="none" spc="0" normalizeH="0" baseline="0" noProof="0">
                <a:ln>
                  <a:noFill/>
                </a:ln>
                <a:solidFill>
                  <a:srgbClr val="FFFFFF"/>
                </a:solidFill>
                <a:effectLst/>
                <a:uLnTx/>
                <a:uFillTx/>
                <a:latin typeface="HALDEN SOLID"/>
                <a:ea typeface="+mn-ea"/>
                <a:cs typeface="HALDEN SOLID"/>
              </a:rPr>
              <a:t>5</a:t>
            </a:r>
            <a:endParaRPr kumimoji="0" sz="2244"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7" name="object 17">
            <a:extLst>
              <a:ext uri="{FF2B5EF4-FFF2-40B4-BE49-F238E27FC236}">
                <a16:creationId xmlns:a16="http://schemas.microsoft.com/office/drawing/2014/main" id="{440033E7-5384-3108-4E51-94E6480141A7}"/>
              </a:ext>
            </a:extLst>
          </p:cNvPr>
          <p:cNvSpPr txBox="1"/>
          <p:nvPr/>
        </p:nvSpPr>
        <p:spPr>
          <a:xfrm>
            <a:off x="2238270" y="4636133"/>
            <a:ext cx="8968597" cy="730452"/>
          </a:xfrm>
          <a:prstGeom prst="rect">
            <a:avLst/>
          </a:prstGeom>
        </p:spPr>
        <p:txBody>
          <a:bodyPr vert="horz" wrap="square" lIns="0" tIns="17712" rIns="0" bIns="0" rtlCol="0">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sz="2000" b="0" i="0" u="none" strike="noStrike" kern="0" cap="none" spc="0" normalizeH="0" baseline="0" noProof="0">
                <a:ln>
                  <a:noFill/>
                </a:ln>
                <a:solidFill>
                  <a:sysClr val="windowText" lastClr="000000"/>
                </a:solidFill>
                <a:effectLst/>
                <a:uLnTx/>
                <a:uFillTx/>
                <a:latin typeface="Open Sans"/>
                <a:ea typeface="+mn-ea"/>
                <a:cs typeface="Open Sans"/>
              </a:rPr>
              <a:t>Need</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to</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shift</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from</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reactive</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to</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a:t>
            </a:r>
            <a:r>
              <a:rPr kumimoji="0" sz="2000" b="0" i="0" u="none" strike="noStrike" kern="0" cap="none" spc="-52"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12" normalizeH="0" baseline="0" noProof="0">
                <a:ln>
                  <a:noFill/>
                </a:ln>
                <a:solidFill>
                  <a:sysClr val="windowText" lastClr="000000"/>
                </a:solidFill>
                <a:effectLst/>
                <a:uLnTx/>
                <a:uFillTx/>
                <a:latin typeface="Open Sans"/>
                <a:ea typeface="+mn-ea"/>
                <a:cs typeface="Open Sans"/>
              </a:rPr>
              <a:t>more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forward-looking</a:t>
            </a:r>
            <a:r>
              <a:rPr kumimoji="0" sz="2000" b="0" i="0" u="none" strike="noStrike" kern="0" cap="none" spc="-18"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humanitarian</a:t>
            </a:r>
            <a:r>
              <a:rPr kumimoji="0" sz="2000" b="0" i="0" u="none" strike="noStrike" kern="0" cap="none" spc="-15"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system</a:t>
            </a:r>
            <a:endParaRPr kumimoji="0" sz="2000" b="0" i="0" u="none" strike="noStrike" kern="0" cap="none" spc="0" normalizeH="0" baseline="0" noProof="0">
              <a:ln>
                <a:noFill/>
              </a:ln>
              <a:solidFill>
                <a:sysClr val="windowText" lastClr="000000"/>
              </a:solidFill>
              <a:effectLst/>
              <a:uLnTx/>
              <a:uFillTx/>
              <a:latin typeface="Open Sans"/>
              <a:ea typeface="+mn-ea"/>
              <a:cs typeface="Open Sans"/>
            </a:endParaRPr>
          </a:p>
        </p:txBody>
      </p:sp>
      <p:sp>
        <p:nvSpPr>
          <p:cNvPr id="38" name="object 18">
            <a:extLst>
              <a:ext uri="{FF2B5EF4-FFF2-40B4-BE49-F238E27FC236}">
                <a16:creationId xmlns:a16="http://schemas.microsoft.com/office/drawing/2014/main" id="{5D154A0C-640F-EB37-ECD3-EA0555AF216A}"/>
              </a:ext>
            </a:extLst>
          </p:cNvPr>
          <p:cNvSpPr txBox="1"/>
          <p:nvPr/>
        </p:nvSpPr>
        <p:spPr>
          <a:xfrm>
            <a:off x="2238270" y="3728730"/>
            <a:ext cx="9187426" cy="730452"/>
          </a:xfrm>
          <a:prstGeom prst="rect">
            <a:avLst/>
          </a:prstGeom>
        </p:spPr>
        <p:txBody>
          <a:bodyPr vert="horz" wrap="square" lIns="0" tIns="17712" rIns="0" bIns="0" rtlCol="0">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sz="2000" b="0" i="0" u="none" strike="noStrike" kern="0" cap="none" spc="0" normalizeH="0" baseline="0" noProof="0">
                <a:ln>
                  <a:noFill/>
                </a:ln>
                <a:solidFill>
                  <a:sysClr val="windowText" lastClr="000000"/>
                </a:solidFill>
                <a:effectLst/>
                <a:uLnTx/>
                <a:uFillTx/>
                <a:latin typeface="Open Sans"/>
                <a:ea typeface="+mn-ea"/>
                <a:cs typeface="Open Sans"/>
              </a:rPr>
              <a:t>Ever</a:t>
            </a:r>
            <a:r>
              <a:rPr kumimoji="0" sz="2000" b="0" i="0" u="none" strike="noStrike" kern="0" cap="none" spc="-67"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increasing</a:t>
            </a:r>
            <a:r>
              <a:rPr kumimoji="0" sz="2000" b="0" i="0" u="none" strike="noStrike" kern="0" cap="none" spc="-64"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and</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more</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intense</a:t>
            </a:r>
            <a:r>
              <a:rPr kumimoji="0" sz="2000" b="0" i="0" u="none" strike="noStrike" kern="0" cap="none" spc="-61"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climate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shocks,</a:t>
            </a:r>
            <a:r>
              <a:rPr kumimoji="0" sz="2000" b="0" i="0" u="none" strike="noStrike" kern="0" cap="none" spc="-3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increasing</a:t>
            </a:r>
            <a:r>
              <a:rPr kumimoji="0" sz="2000" b="0" i="0" u="none" strike="noStrike" kern="0" cap="none" spc="-36"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humanitarian</a:t>
            </a:r>
            <a:r>
              <a:rPr kumimoji="0" sz="2000" b="0" i="0" u="none" strike="noStrike" kern="0" cap="none" spc="-36"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needs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and</a:t>
            </a:r>
            <a:r>
              <a:rPr kumimoji="0" sz="2000" b="0" i="0" u="none" strike="noStrike" kern="0" cap="none" spc="-49"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0" normalizeH="0" baseline="0" noProof="0">
                <a:ln>
                  <a:noFill/>
                </a:ln>
                <a:solidFill>
                  <a:sysClr val="windowText" lastClr="000000"/>
                </a:solidFill>
                <a:effectLst/>
                <a:uLnTx/>
                <a:uFillTx/>
                <a:latin typeface="Open Sans"/>
                <a:ea typeface="+mn-ea"/>
                <a:cs typeface="Open Sans"/>
              </a:rPr>
              <a:t>costly</a:t>
            </a:r>
            <a:r>
              <a:rPr kumimoji="0" sz="2000" b="0" i="0" u="none" strike="noStrike" kern="0" cap="none" spc="-45" normalizeH="0" baseline="0" noProof="0">
                <a:ln>
                  <a:noFill/>
                </a:ln>
                <a:solidFill>
                  <a:sysClr val="windowText" lastClr="000000"/>
                </a:solidFill>
                <a:effectLst/>
                <a:uLnTx/>
                <a:uFillTx/>
                <a:latin typeface="Open Sans"/>
                <a:ea typeface="+mn-ea"/>
                <a:cs typeface="Open Sans"/>
              </a:rPr>
              <a:t> </a:t>
            </a:r>
            <a:r>
              <a:rPr kumimoji="0" sz="2000" b="0" i="0" u="none" strike="noStrike" kern="0" cap="none" spc="-6" normalizeH="0" baseline="0" noProof="0">
                <a:ln>
                  <a:noFill/>
                </a:ln>
                <a:solidFill>
                  <a:sysClr val="windowText" lastClr="000000"/>
                </a:solidFill>
                <a:effectLst/>
                <a:uLnTx/>
                <a:uFillTx/>
                <a:latin typeface="Open Sans"/>
                <a:ea typeface="+mn-ea"/>
                <a:cs typeface="Open Sans"/>
              </a:rPr>
              <a:t>responses</a:t>
            </a:r>
            <a:endParaRPr kumimoji="0" sz="2000" b="0" i="0" u="none" strike="noStrike" kern="0" cap="none" spc="0" normalizeH="0" baseline="0" noProof="0">
              <a:ln>
                <a:noFill/>
              </a:ln>
              <a:solidFill>
                <a:sysClr val="windowText" lastClr="000000"/>
              </a:solidFill>
              <a:effectLst/>
              <a:uLnTx/>
              <a:uFillTx/>
              <a:latin typeface="Open Sans"/>
              <a:ea typeface="+mn-ea"/>
              <a:cs typeface="Open Sans"/>
            </a:endParaRPr>
          </a:p>
        </p:txBody>
      </p:sp>
      <p:sp>
        <p:nvSpPr>
          <p:cNvPr id="150" name="object 10">
            <a:extLst>
              <a:ext uri="{FF2B5EF4-FFF2-40B4-BE49-F238E27FC236}">
                <a16:creationId xmlns:a16="http://schemas.microsoft.com/office/drawing/2014/main" id="{BF8E1F04-92B5-E9A7-4E87-7037BFFA0562}"/>
              </a:ext>
            </a:extLst>
          </p:cNvPr>
          <p:cNvSpPr/>
          <p:nvPr/>
        </p:nvSpPr>
        <p:spPr>
          <a:xfrm>
            <a:off x="1215758" y="2790970"/>
            <a:ext cx="642900" cy="698089"/>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7AB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object 11">
            <a:extLst>
              <a:ext uri="{FF2B5EF4-FFF2-40B4-BE49-F238E27FC236}">
                <a16:creationId xmlns:a16="http://schemas.microsoft.com/office/drawing/2014/main" id="{1B079661-6F6D-700F-8A71-6F8EAAA9240C}"/>
              </a:ext>
            </a:extLst>
          </p:cNvPr>
          <p:cNvSpPr txBox="1"/>
          <p:nvPr/>
        </p:nvSpPr>
        <p:spPr>
          <a:xfrm>
            <a:off x="1450543" y="2895316"/>
            <a:ext cx="192910" cy="500996"/>
          </a:xfrm>
          <a:prstGeom prst="rect">
            <a:avLst/>
          </a:prstGeom>
        </p:spPr>
        <p:txBody>
          <a:bodyPr vert="horz" wrap="square" lIns="0" tIns="8471" rIns="0" bIns="0" rtlCol="0" anchor="ctr">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sz="3200" b="0" i="0" u="none" strike="noStrike" kern="0" cap="none" spc="0" normalizeH="0" baseline="0" noProof="0">
                <a:ln>
                  <a:noFill/>
                </a:ln>
                <a:solidFill>
                  <a:srgbClr val="FFFFFF"/>
                </a:solidFill>
                <a:effectLst/>
                <a:uLnTx/>
                <a:uFillTx/>
                <a:latin typeface="HALDEN SOLID"/>
                <a:ea typeface="+mn-ea"/>
                <a:cs typeface="HALDEN SOLID"/>
              </a:rPr>
              <a:t>2</a:t>
            </a:r>
            <a:endParaRPr kumimoji="0" sz="3200"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153" name="ZoneTexte 152">
            <a:extLst>
              <a:ext uri="{FF2B5EF4-FFF2-40B4-BE49-F238E27FC236}">
                <a16:creationId xmlns:a16="http://schemas.microsoft.com/office/drawing/2014/main" id="{8E249DF9-917E-B78D-0F21-6821051C4085}"/>
              </a:ext>
            </a:extLst>
          </p:cNvPr>
          <p:cNvSpPr txBox="1"/>
          <p:nvPr/>
        </p:nvSpPr>
        <p:spPr>
          <a:xfrm>
            <a:off x="2093443" y="2737564"/>
            <a:ext cx="9332253" cy="804900"/>
          </a:xfrm>
          <a:prstGeom prst="rect">
            <a:avLst/>
          </a:prstGeom>
          <a:noFill/>
        </p:spPr>
        <p:txBody>
          <a:bodyPr wrap="square">
            <a:spAutoFit/>
          </a:bodyPr>
          <a:lstStyle/>
          <a:p>
            <a:pPr marL="7701" marR="3081" lvl="0" indent="0" algn="l" defTabSz="554492" rtl="0" eaLnBrk="1" fontAlgn="auto" latinLnBrk="0" hangingPunct="1">
              <a:lnSpc>
                <a:spcPct val="120000"/>
              </a:lnSpc>
              <a:spcBef>
                <a:spcPts val="139"/>
              </a:spcBef>
              <a:spcAft>
                <a:spcPts val="0"/>
              </a:spcAft>
              <a:buClrTx/>
              <a:buSzTx/>
              <a:buFontTx/>
              <a:buNone/>
              <a:tabLst/>
              <a:defRPr/>
            </a:pPr>
            <a:r>
              <a:rPr kumimoji="0" lang="en-GB" sz="2000" b="0" i="0" u="none" strike="noStrike" kern="0" cap="none" spc="0" normalizeH="0" baseline="0" noProof="0">
                <a:ln>
                  <a:noFill/>
                </a:ln>
                <a:solidFill>
                  <a:sysClr val="windowText" lastClr="000000"/>
                </a:solidFill>
                <a:effectLst/>
                <a:uLnTx/>
                <a:uFillTx/>
                <a:latin typeface="Open Sans"/>
                <a:ea typeface="+mn-ea"/>
                <a:cs typeface="Open Sans"/>
              </a:rPr>
              <a:t>Exposures to excessive rainfall, extreme temperatures, floods and droughts are risk factors for wasting and stunting</a:t>
            </a:r>
          </a:p>
        </p:txBody>
      </p:sp>
      <p:pic>
        <p:nvPicPr>
          <p:cNvPr id="2" name="object 2">
            <a:extLst>
              <a:ext uri="{FF2B5EF4-FFF2-40B4-BE49-F238E27FC236}">
                <a16:creationId xmlns:a16="http://schemas.microsoft.com/office/drawing/2014/main" id="{553918DE-9209-A12A-023E-E2B3B8FCEA82}"/>
              </a:ext>
            </a:extLst>
          </p:cNvPr>
          <p:cNvPicPr/>
          <p:nvPr/>
        </p:nvPicPr>
        <p:blipFill>
          <a:blip r:embed="rId3" cstate="email">
            <a:extLst>
              <a:ext uri="{28A0092B-C50C-407E-A947-70E740481C1C}">
                <a14:useLocalDpi xmlns:a14="http://schemas.microsoft.com/office/drawing/2010/main"/>
              </a:ext>
            </a:extLst>
          </a:blip>
          <a:stretch>
            <a:fillRect/>
          </a:stretch>
        </p:blipFill>
        <p:spPr>
          <a:xfrm>
            <a:off x="6482" y="234765"/>
            <a:ext cx="7598522" cy="590587"/>
          </a:xfrm>
          <a:prstGeom prst="rect">
            <a:avLst/>
          </a:prstGeom>
        </p:spPr>
      </p:pic>
      <p:sp>
        <p:nvSpPr>
          <p:cNvPr id="26" name="Text Box 6">
            <a:extLst>
              <a:ext uri="{FF2B5EF4-FFF2-40B4-BE49-F238E27FC236}">
                <a16:creationId xmlns:a16="http://schemas.microsoft.com/office/drawing/2014/main" id="{87B5E085-C871-DAA0-1483-609677C7B2BB}"/>
              </a:ext>
            </a:extLst>
          </p:cNvPr>
          <p:cNvSpPr txBox="1">
            <a:spLocks noChangeArrowheads="1"/>
          </p:cNvSpPr>
          <p:nvPr/>
        </p:nvSpPr>
        <p:spPr bwMode="auto">
          <a:xfrm>
            <a:off x="371871" y="273477"/>
            <a:ext cx="7451329" cy="5053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chemeClr val="bg1"/>
                </a:solidFill>
                <a:effectLst/>
                <a:uLnTx/>
                <a:uFillTx/>
                <a:latin typeface="HALDEN SOLID" pitchFamily="2" charset="0"/>
                <a:ea typeface="+mn-ea"/>
                <a:cs typeface="+mn-cs"/>
              </a:rPr>
              <a:t>WHY ANTICIPATORY ACTION &amp; Nutrition?</a:t>
            </a:r>
            <a:r>
              <a:rPr kumimoji="0" lang="en-GB" altLang="en-US" sz="800" b="0" i="0" u="none" strike="noStrike" kern="1200" cap="none" spc="0" normalizeH="0" baseline="0" noProof="0">
                <a:ln>
                  <a:noFill/>
                </a:ln>
                <a:solidFill>
                  <a:schemeClr val="bg1"/>
                </a:solidFill>
                <a:effectLst/>
                <a:uLnTx/>
                <a:uFillTx/>
                <a:latin typeface="Calibri" panose="020F0502020204030204" pitchFamily="34" charset="0"/>
                <a:ea typeface="+mn-ea"/>
                <a:cs typeface="+mn-cs"/>
              </a:rPr>
              <a:t> </a:t>
            </a:r>
            <a:endParaRPr kumimoji="0" lang="en-US" alt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A9B3F7F-FD46-AEEA-8143-FC58677ACB42}"/>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8A4E7E34-C52E-17A8-CF85-9E53A94BA5EE}"/>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B9C668F-F7CE-E0FE-AACD-B05F699D1918}"/>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0" name="Picture 10" descr="A grey rectangular sign with blue text&#10;&#10;Description automatically generated">
            <a:extLst>
              <a:ext uri="{FF2B5EF4-FFF2-40B4-BE49-F238E27FC236}">
                <a16:creationId xmlns:a16="http://schemas.microsoft.com/office/drawing/2014/main" id="{100E4CC3-2549-9E99-4E0E-1DEEC0361C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2" name="Picture 15" descr="A black background with green text&#10;&#10;Description automatically generated">
            <a:extLst>
              <a:ext uri="{FF2B5EF4-FFF2-40B4-BE49-F238E27FC236}">
                <a16:creationId xmlns:a16="http://schemas.microsoft.com/office/drawing/2014/main" id="{1357800E-0E4D-0CA2-4F2C-04DBC85BAF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3460890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1" name="Connecteur : en arc 130">
            <a:extLst>
              <a:ext uri="{FF2B5EF4-FFF2-40B4-BE49-F238E27FC236}">
                <a16:creationId xmlns:a16="http://schemas.microsoft.com/office/drawing/2014/main" id="{1A2BF074-91AE-C8FE-A1C7-AFF2516930D8}"/>
              </a:ext>
            </a:extLst>
          </p:cNvPr>
          <p:cNvCxnSpPr>
            <a:cxnSpLocks/>
            <a:stCxn id="8" idx="3"/>
          </p:cNvCxnSpPr>
          <p:nvPr/>
        </p:nvCxnSpPr>
        <p:spPr>
          <a:xfrm>
            <a:off x="6293475" y="1705283"/>
            <a:ext cx="1752305" cy="369114"/>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2" name="object 2">
            <a:extLst>
              <a:ext uri="{FF2B5EF4-FFF2-40B4-BE49-F238E27FC236}">
                <a16:creationId xmlns:a16="http://schemas.microsoft.com/office/drawing/2014/main" id="{24E2DB63-4A3A-57B1-F293-A31EA79CC60C}"/>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999693" y="88991"/>
            <a:ext cx="5582947" cy="749613"/>
          </a:xfrm>
          <a:prstGeom prst="rect">
            <a:avLst/>
          </a:prstGeom>
        </p:spPr>
      </p:pic>
      <p:sp>
        <p:nvSpPr>
          <p:cNvPr id="147" name="Rectangle 146">
            <a:extLst>
              <a:ext uri="{FF2B5EF4-FFF2-40B4-BE49-F238E27FC236}">
                <a16:creationId xmlns:a16="http://schemas.microsoft.com/office/drawing/2014/main" id="{7C9C4EC5-A9F5-C184-F840-304B92A64850}"/>
              </a:ext>
            </a:extLst>
          </p:cNvPr>
          <p:cNvSpPr/>
          <p:nvPr/>
        </p:nvSpPr>
        <p:spPr>
          <a:xfrm>
            <a:off x="68989" y="3543300"/>
            <a:ext cx="6548981" cy="3218454"/>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p:cNvCxnSpPr>
          <p:nvPr/>
        </p:nvCxnSpPr>
        <p:spPr>
          <a:xfrm>
            <a:off x="2698052" y="1599578"/>
            <a:ext cx="1226068" cy="105705"/>
          </a:xfrm>
          <a:prstGeom prst="curvedConnector3">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106274" y="1190825"/>
            <a:ext cx="2751976" cy="896882"/>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3738618" y="1197451"/>
            <a:ext cx="2554857" cy="1015663"/>
          </a:xfrm>
          <a:prstGeom prst="rect">
            <a:avLst/>
          </a:prstGeom>
        </p:spPr>
      </p:pic>
      <p:pic>
        <p:nvPicPr>
          <p:cNvPr id="10" name="object 10"/>
          <p:cNvPicPr/>
          <p:nvPr/>
        </p:nvPicPr>
        <p:blipFill>
          <a:blip r:embed="rId6" cstate="email">
            <a:extLst>
              <a:ext uri="{28A0092B-C50C-407E-A947-70E740481C1C}">
                <a14:useLocalDpi xmlns:a14="http://schemas.microsoft.com/office/drawing/2010/main"/>
              </a:ext>
            </a:extLst>
          </a:blip>
          <a:stretch>
            <a:fillRect/>
          </a:stretch>
        </p:blipFill>
        <p:spPr>
          <a:xfrm>
            <a:off x="7989295" y="1288684"/>
            <a:ext cx="3583131" cy="1271616"/>
          </a:xfrm>
          <a:prstGeom prst="rect">
            <a:avLst/>
          </a:prstGeom>
        </p:spPr>
      </p:pic>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148273" y="1230938"/>
            <a:ext cx="647796" cy="637000"/>
          </a:xfrm>
          <a:prstGeom prst="rect">
            <a:avLst/>
          </a:prstGeom>
        </p:spPr>
      </p:pic>
      <p:grpSp>
        <p:nvGrpSpPr>
          <p:cNvPr id="62" name="Group 61">
            <a:extLst>
              <a:ext uri="{FF2B5EF4-FFF2-40B4-BE49-F238E27FC236}">
                <a16:creationId xmlns:a16="http://schemas.microsoft.com/office/drawing/2014/main" id="{BEB13FDC-147B-696A-3354-4213F10E2813}"/>
              </a:ext>
            </a:extLst>
          </p:cNvPr>
          <p:cNvGrpSpPr/>
          <p:nvPr/>
        </p:nvGrpSpPr>
        <p:grpSpPr>
          <a:xfrm>
            <a:off x="-104900" y="-145956"/>
            <a:ext cx="1595814" cy="1744845"/>
            <a:chOff x="16983485" y="26327"/>
            <a:chExt cx="2631616" cy="2877378"/>
          </a:xfrm>
        </p:grpSpPr>
        <p:pic>
          <p:nvPicPr>
            <p:cNvPr id="17" name="object 17"/>
            <p:cNvPicPr/>
            <p:nvPr/>
          </p:nvPicPr>
          <p:blipFill>
            <a:blip r:embed="rId8"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9"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20" name="object 20"/>
          <p:cNvSpPr txBox="1"/>
          <p:nvPr/>
        </p:nvSpPr>
        <p:spPr>
          <a:xfrm>
            <a:off x="864672" y="1313567"/>
            <a:ext cx="1833380" cy="613099"/>
          </a:xfrm>
          <a:prstGeom prst="rect">
            <a:avLst/>
          </a:prstGeom>
        </p:spPr>
        <p:txBody>
          <a:bodyPr vert="horz" wrap="square" lIns="0" tIns="58530" rIns="0" bIns="0" rtlCol="0">
            <a:spAutoFit/>
          </a:bodyPr>
          <a:lstStyle>
            <a:defPPr>
              <a:defRPr lang="en-US"/>
            </a:defPPr>
            <a:lvl1pPr marL="7701" algn="ctr">
              <a:spcBef>
                <a:spcPts val="461"/>
              </a:spcBef>
              <a:defRPr b="1">
                <a:solidFill>
                  <a:srgbClr val="FFFFFF"/>
                </a:solidFill>
                <a:latin typeface="OpenSans-Extrabold"/>
                <a:cs typeface="Open Sans"/>
              </a:defRPr>
            </a:lvl1p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OpenSans-Extrabold"/>
                <a:ea typeface="+mn-ea"/>
                <a:cs typeface="Open Sans"/>
              </a:rPr>
              <a:t>ASSESS RISKS AND IMPACTS</a:t>
            </a:r>
          </a:p>
        </p:txBody>
      </p:sp>
      <p:sp>
        <p:nvSpPr>
          <p:cNvPr id="22" name="object 22"/>
          <p:cNvSpPr txBox="1"/>
          <p:nvPr/>
        </p:nvSpPr>
        <p:spPr>
          <a:xfrm>
            <a:off x="4220966" y="1306087"/>
            <a:ext cx="2086726" cy="677220"/>
          </a:xfrm>
          <a:prstGeom prst="rect">
            <a:avLst/>
          </a:prstGeom>
        </p:spPr>
        <p:txBody>
          <a:bodyPr vert="horz" wrap="square" lIns="0" tIns="58530" rIns="0" bIns="0" rtlCol="0">
            <a:spAutoFit/>
          </a:body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ESTABLISH </a:t>
            </a:r>
          </a:p>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CRISIS TIMELINE</a:t>
            </a:r>
            <a:endParaRPr kumimoji="0" sz="1800" b="0" i="0" u="none" strike="noStrike" kern="1200" cap="none" spc="0" normalizeH="0" baseline="0" noProof="0">
              <a:ln>
                <a:noFill/>
              </a:ln>
              <a:solidFill>
                <a:prstClr val="black"/>
              </a:solidFill>
              <a:effectLst/>
              <a:uLnTx/>
              <a:uFillTx/>
              <a:latin typeface="Open Sans"/>
              <a:ea typeface="+mn-ea"/>
              <a:cs typeface="Open Sans"/>
            </a:endParaRPr>
          </a:p>
        </p:txBody>
      </p:sp>
      <p:sp>
        <p:nvSpPr>
          <p:cNvPr id="23" name="object 23"/>
          <p:cNvSpPr txBox="1"/>
          <p:nvPr/>
        </p:nvSpPr>
        <p:spPr>
          <a:xfrm>
            <a:off x="9040323" y="1360047"/>
            <a:ext cx="2283939" cy="890098"/>
          </a:xfrm>
          <a:prstGeom prst="rect">
            <a:avLst/>
          </a:prstGeom>
        </p:spPr>
        <p:txBody>
          <a:bodyPr vert="horz" wrap="square" lIns="0" tIns="58530" rIns="0" bIns="0" rtlCol="0">
            <a:spAutoFit/>
          </a:body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DECIDE WHEN TO ACT  BY DEVELOPING TRIGGER MECHANISM</a:t>
            </a:r>
            <a:endParaRPr kumimoji="0" sz="1800" b="1" i="0" u="none" strike="noStrike" kern="1200" cap="none" spc="0" normalizeH="0" baseline="0" noProof="0">
              <a:ln>
                <a:noFill/>
              </a:ln>
              <a:solidFill>
                <a:srgbClr val="FFFFFF"/>
              </a:solidFill>
              <a:effectLst/>
              <a:uLnTx/>
              <a:uFillTx/>
              <a:latin typeface="OpenSans-Extrabold"/>
              <a:ea typeface="+mn-ea"/>
              <a:cs typeface="Open Sans"/>
            </a:endParaRPr>
          </a:p>
        </p:txBody>
      </p:sp>
      <p:grpSp>
        <p:nvGrpSpPr>
          <p:cNvPr id="57" name="Group 56">
            <a:extLst>
              <a:ext uri="{FF2B5EF4-FFF2-40B4-BE49-F238E27FC236}">
                <a16:creationId xmlns:a16="http://schemas.microsoft.com/office/drawing/2014/main" id="{E344159D-B9DA-019C-88E8-BF754F8D6181}"/>
              </a:ext>
            </a:extLst>
          </p:cNvPr>
          <p:cNvGrpSpPr/>
          <p:nvPr/>
        </p:nvGrpSpPr>
        <p:grpSpPr>
          <a:xfrm>
            <a:off x="8189835" y="1441844"/>
            <a:ext cx="709417" cy="533699"/>
            <a:chOff x="516726" y="7370646"/>
            <a:chExt cx="1169881" cy="880110"/>
          </a:xfrm>
        </p:grpSpPr>
        <p:sp>
          <p:nvSpPr>
            <p:cNvPr id="28" name="object 28"/>
            <p:cNvSpPr/>
            <p:nvPr/>
          </p:nvSpPr>
          <p:spPr>
            <a:xfrm>
              <a:off x="1160036" y="7370646"/>
              <a:ext cx="275590" cy="880110"/>
            </a:xfrm>
            <a:custGeom>
              <a:avLst/>
              <a:gdLst/>
              <a:ahLst/>
              <a:cxnLst/>
              <a:rect l="l" t="t" r="r" b="b"/>
              <a:pathLst>
                <a:path w="275590" h="880109">
                  <a:moveTo>
                    <a:pt x="227270" y="620232"/>
                  </a:moveTo>
                  <a:lnTo>
                    <a:pt x="227270" y="96248"/>
                  </a:lnTo>
                  <a:lnTo>
                    <a:pt x="220220" y="58786"/>
                  </a:lnTo>
                  <a:lnTo>
                    <a:pt x="200993" y="28192"/>
                  </a:lnTo>
                  <a:lnTo>
                    <a:pt x="172477" y="7564"/>
                  </a:lnTo>
                  <a:lnTo>
                    <a:pt x="137556" y="0"/>
                  </a:lnTo>
                  <a:lnTo>
                    <a:pt x="102634" y="7564"/>
                  </a:lnTo>
                  <a:lnTo>
                    <a:pt x="74118" y="28192"/>
                  </a:lnTo>
                  <a:lnTo>
                    <a:pt x="54891" y="58786"/>
                  </a:lnTo>
                  <a:lnTo>
                    <a:pt x="47841" y="96248"/>
                  </a:lnTo>
                  <a:lnTo>
                    <a:pt x="47841" y="620232"/>
                  </a:lnTo>
                  <a:lnTo>
                    <a:pt x="28024" y="642824"/>
                  </a:lnTo>
                  <a:lnTo>
                    <a:pt x="12949" y="669487"/>
                  </a:lnTo>
                  <a:lnTo>
                    <a:pt x="3361" y="699457"/>
                  </a:lnTo>
                  <a:lnTo>
                    <a:pt x="0" y="731967"/>
                  </a:lnTo>
                  <a:lnTo>
                    <a:pt x="7013" y="778614"/>
                  </a:lnTo>
                  <a:lnTo>
                    <a:pt x="26541" y="819128"/>
                  </a:lnTo>
                  <a:lnTo>
                    <a:pt x="56318" y="851077"/>
                  </a:lnTo>
                  <a:lnTo>
                    <a:pt x="94079" y="872029"/>
                  </a:lnTo>
                  <a:lnTo>
                    <a:pt x="137556" y="879554"/>
                  </a:lnTo>
                  <a:lnTo>
                    <a:pt x="181038" y="872029"/>
                  </a:lnTo>
                  <a:lnTo>
                    <a:pt x="218801" y="851077"/>
                  </a:lnTo>
                  <a:lnTo>
                    <a:pt x="248580" y="819128"/>
                  </a:lnTo>
                  <a:lnTo>
                    <a:pt x="268109" y="778614"/>
                  </a:lnTo>
                  <a:lnTo>
                    <a:pt x="275122" y="731967"/>
                  </a:lnTo>
                  <a:lnTo>
                    <a:pt x="271759" y="699457"/>
                  </a:lnTo>
                  <a:lnTo>
                    <a:pt x="262167" y="669487"/>
                  </a:lnTo>
                  <a:lnTo>
                    <a:pt x="247089" y="642824"/>
                  </a:lnTo>
                  <a:lnTo>
                    <a:pt x="227270" y="620232"/>
                  </a:lnTo>
                  <a:close/>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pic>
          <p:nvPicPr>
            <p:cNvPr id="29" name="object 29"/>
            <p:cNvPicPr/>
            <p:nvPr/>
          </p:nvPicPr>
          <p:blipFill>
            <a:blip r:embed="rId10" cstate="email">
              <a:extLst>
                <a:ext uri="{28A0092B-C50C-407E-A947-70E740481C1C}">
                  <a14:useLocalDpi xmlns:a14="http://schemas.microsoft.com/office/drawing/2010/main"/>
                </a:ext>
              </a:extLst>
            </a:blip>
            <a:stretch>
              <a:fillRect/>
            </a:stretch>
          </p:blipFill>
          <p:spPr>
            <a:xfrm>
              <a:off x="1216078" y="8025372"/>
              <a:ext cx="163031" cy="163031"/>
            </a:xfrm>
            <a:prstGeom prst="rect">
              <a:avLst/>
            </a:prstGeom>
          </p:spPr>
        </p:pic>
        <p:sp>
          <p:nvSpPr>
            <p:cNvPr id="30" name="object 30"/>
            <p:cNvSpPr/>
            <p:nvPr/>
          </p:nvSpPr>
          <p:spPr>
            <a:xfrm>
              <a:off x="1297778" y="7647391"/>
              <a:ext cx="0" cy="422909"/>
            </a:xfrm>
            <a:custGeom>
              <a:avLst/>
              <a:gdLst/>
              <a:ahLst/>
              <a:cxnLst/>
              <a:rect l="l" t="t" r="r" b="b"/>
              <a:pathLst>
                <a:path h="422909">
                  <a:moveTo>
                    <a:pt x="0" y="422500"/>
                  </a:moveTo>
                  <a:lnTo>
                    <a:pt x="0"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535477" y="7540191"/>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35477" y="7681548"/>
              <a:ext cx="151130" cy="0"/>
            </a:xfrm>
            <a:custGeom>
              <a:avLst/>
              <a:gdLst/>
              <a:ahLst/>
              <a:cxnLst/>
              <a:rect l="l" t="t" r="r" b="b"/>
              <a:pathLst>
                <a:path w="151130">
                  <a:moveTo>
                    <a:pt x="0" y="0"/>
                  </a:moveTo>
                  <a:lnTo>
                    <a:pt x="151011" y="0"/>
                  </a:lnTo>
                </a:path>
              </a:pathLst>
            </a:custGeom>
            <a:ln w="4188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984926" y="7611187"/>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984926" y="7829009"/>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535477" y="7822905"/>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535477" y="7610870"/>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535477" y="7752226"/>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535477" y="7893583"/>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16726" y="7476236"/>
              <a:ext cx="184150" cy="137795"/>
            </a:xfrm>
            <a:custGeom>
              <a:avLst/>
              <a:gdLst/>
              <a:ahLst/>
              <a:cxnLst/>
              <a:rect l="l" t="t" r="r" b="b"/>
              <a:pathLst>
                <a:path w="184150" h="137795">
                  <a:moveTo>
                    <a:pt x="0" y="0"/>
                  </a:moveTo>
                  <a:lnTo>
                    <a:pt x="183868" y="137576"/>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600064" y="7521703"/>
              <a:ext cx="109855" cy="109855"/>
            </a:xfrm>
            <a:custGeom>
              <a:avLst/>
              <a:gdLst/>
              <a:ahLst/>
              <a:cxnLst/>
              <a:rect l="l" t="t" r="r" b="b"/>
              <a:pathLst>
                <a:path w="109854" h="109854">
                  <a:moveTo>
                    <a:pt x="0" y="109766"/>
                  </a:moveTo>
                  <a:lnTo>
                    <a:pt x="109609" y="99693"/>
                  </a:lnTo>
                  <a:lnTo>
                    <a:pt x="82709" y="0"/>
                  </a:lnTo>
                </a:path>
              </a:pathLst>
            </a:custGeom>
            <a:ln w="314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txBox="1"/>
            <p:nvPr/>
          </p:nvSpPr>
          <p:spPr>
            <a:xfrm>
              <a:off x="845912" y="7468072"/>
              <a:ext cx="109220" cy="416627"/>
            </a:xfrm>
            <a:prstGeom prst="rect">
              <a:avLst/>
            </a:prstGeom>
          </p:spPr>
          <p:txBody>
            <a:bodyPr vert="horz" wrap="square" lIns="0" tIns="25029" rIns="0" bIns="0" rtlCol="0">
              <a:spAutoFit/>
            </a:bodyPr>
            <a:lstStyle/>
            <a:p>
              <a:pPr marL="7701" marR="0" lvl="0" indent="0" algn="l" defTabSz="914400" rtl="0" eaLnBrk="1" fontAlgn="auto" latinLnBrk="0" hangingPunct="1">
                <a:lnSpc>
                  <a:spcPct val="100000"/>
                </a:lnSpc>
                <a:spcBef>
                  <a:spcPts val="197"/>
                </a:spcBef>
                <a:spcAft>
                  <a:spcPts val="0"/>
                </a:spcAft>
                <a:buClrTx/>
                <a:buSzTx/>
                <a:buFontTx/>
                <a:buNone/>
                <a:tabLst/>
                <a:defRPr/>
              </a:pPr>
              <a:r>
                <a:rPr kumimoji="0" sz="697" b="1" i="0" u="none" strike="noStrike" kern="1200" cap="none" spc="0" normalizeH="0" baseline="0" noProof="0">
                  <a:ln>
                    <a:noFill/>
                  </a:ln>
                  <a:solidFill>
                    <a:srgbClr val="FFFFFF"/>
                  </a:solidFill>
                  <a:effectLst/>
                  <a:uLnTx/>
                  <a:uFillTx/>
                  <a:latin typeface="OpenSans-Semibold"/>
                  <a:ea typeface="+mn-ea"/>
                  <a:cs typeface="OpenSans-Semibold"/>
                </a:rPr>
                <a:t>2</a:t>
              </a:r>
              <a:endParaRPr kumimoji="0" sz="697" b="0" i="0" u="none" strike="noStrike" kern="1200" cap="none" spc="0" normalizeH="0" baseline="0" noProof="0">
                <a:ln>
                  <a:noFill/>
                </a:ln>
                <a:solidFill>
                  <a:prstClr val="black"/>
                </a:solidFill>
                <a:effectLst/>
                <a:uLnTx/>
                <a:uFillTx/>
                <a:latin typeface="OpenSans-Semibold"/>
                <a:ea typeface="+mn-ea"/>
                <a:cs typeface="OpenSans-Semibold"/>
              </a:endParaRPr>
            </a:p>
            <a:p>
              <a:pPr marL="7701" marR="0" lvl="0" indent="0" algn="l" defTabSz="914400" rtl="0" eaLnBrk="1" fontAlgn="auto" latinLnBrk="0" hangingPunct="1">
                <a:lnSpc>
                  <a:spcPct val="100000"/>
                </a:lnSpc>
                <a:spcBef>
                  <a:spcPts val="139"/>
                </a:spcBef>
                <a:spcAft>
                  <a:spcPts val="0"/>
                </a:spcAft>
                <a:buClrTx/>
                <a:buSzTx/>
                <a:buFontTx/>
                <a:buNone/>
                <a:tabLst/>
                <a:defRPr/>
              </a:pPr>
              <a:r>
                <a:rPr kumimoji="0" sz="697" b="1" i="0" u="none" strike="noStrike" kern="1200" cap="none" spc="0" normalizeH="0" baseline="0" noProof="0">
                  <a:ln>
                    <a:noFill/>
                  </a:ln>
                  <a:solidFill>
                    <a:srgbClr val="FFFFFF"/>
                  </a:solidFill>
                  <a:effectLst/>
                  <a:uLnTx/>
                  <a:uFillTx/>
                  <a:latin typeface="OpenSans-Semibold"/>
                  <a:ea typeface="+mn-ea"/>
                  <a:cs typeface="OpenSans-Semibold"/>
                </a:rPr>
                <a:t>1</a:t>
              </a:r>
              <a:endParaRPr kumimoji="0" sz="697" b="0" i="0" u="none" strike="noStrike" kern="1200" cap="none" spc="0" normalizeH="0" baseline="0" noProof="0">
                <a:ln>
                  <a:noFill/>
                </a:ln>
                <a:solidFill>
                  <a:prstClr val="black"/>
                </a:solidFill>
                <a:effectLst/>
                <a:uLnTx/>
                <a:uFillTx/>
                <a:latin typeface="OpenSans-Semibold"/>
                <a:ea typeface="+mn-ea"/>
                <a:cs typeface="OpenSans-Semibold"/>
              </a:endParaRPr>
            </a:p>
          </p:txBody>
        </p:sp>
      </p:grpSp>
      <p:sp>
        <p:nvSpPr>
          <p:cNvPr id="128" name="ZoneTexte 127">
            <a:extLst>
              <a:ext uri="{FF2B5EF4-FFF2-40B4-BE49-F238E27FC236}">
                <a16:creationId xmlns:a16="http://schemas.microsoft.com/office/drawing/2014/main" id="{8013A9E2-24CD-461C-E8D2-A610DF7A87D8}"/>
              </a:ext>
            </a:extLst>
          </p:cNvPr>
          <p:cNvSpPr txBox="1"/>
          <p:nvPr/>
        </p:nvSpPr>
        <p:spPr>
          <a:xfrm>
            <a:off x="68989" y="3644890"/>
            <a:ext cx="6548981"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Ensure the risks and impacts analysis and the crisis timeline consider the following questions: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Has the type of hazard possible diet and nutrition impacts? Direct or indirect? Would the hazard impact determinants of malnutrition that can be monitored? Is it captured in the crisis timeline built for the AA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When can we expect the impacts on diets and nutrition to occur and how severe can we expect them to 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Who is affected? Are nutritionally at-risk groups more at risk (incl. exacerbating existing nutrition issues)? Is it reflected in the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Supply side: have availability and physical access to nutritious foods and to basic health and nutrition services been assessed (incl. for most at-risk)? How will the hazard impact them? </a:t>
            </a:r>
          </a:p>
        </p:txBody>
      </p:sp>
      <p:sp>
        <p:nvSpPr>
          <p:cNvPr id="149" name="Flèche : bas 148">
            <a:extLst>
              <a:ext uri="{FF2B5EF4-FFF2-40B4-BE49-F238E27FC236}">
                <a16:creationId xmlns:a16="http://schemas.microsoft.com/office/drawing/2014/main" id="{8910EC01-A41C-99A0-F0A5-9BE565987C76}"/>
              </a:ext>
            </a:extLst>
          </p:cNvPr>
          <p:cNvSpPr/>
          <p:nvPr/>
        </p:nvSpPr>
        <p:spPr>
          <a:xfrm flipH="1" flipV="1">
            <a:off x="1535270" y="2415517"/>
            <a:ext cx="246092" cy="111763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Flèche : bas 149">
            <a:extLst>
              <a:ext uri="{FF2B5EF4-FFF2-40B4-BE49-F238E27FC236}">
                <a16:creationId xmlns:a16="http://schemas.microsoft.com/office/drawing/2014/main" id="{B7B48AAF-5569-A522-BB0D-EB8251C167B5}"/>
              </a:ext>
            </a:extLst>
          </p:cNvPr>
          <p:cNvSpPr/>
          <p:nvPr/>
        </p:nvSpPr>
        <p:spPr>
          <a:xfrm flipV="1">
            <a:off x="4163376" y="2439126"/>
            <a:ext cx="246091" cy="1090384"/>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3" name="Connecteur : en arc 152">
            <a:extLst>
              <a:ext uri="{FF2B5EF4-FFF2-40B4-BE49-F238E27FC236}">
                <a16:creationId xmlns:a16="http://schemas.microsoft.com/office/drawing/2014/main" id="{A1EACB50-6CFE-A4A5-5A81-E44237D6F35F}"/>
              </a:ext>
            </a:extLst>
          </p:cNvPr>
          <p:cNvCxnSpPr>
            <a:cxnSpLocks/>
          </p:cNvCxnSpPr>
          <p:nvPr/>
        </p:nvCxnSpPr>
        <p:spPr>
          <a:xfrm flipV="1">
            <a:off x="11465333" y="1805096"/>
            <a:ext cx="802867" cy="178232"/>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bject 27">
            <a:extLst>
              <a:ext uri="{FF2B5EF4-FFF2-40B4-BE49-F238E27FC236}">
                <a16:creationId xmlns:a16="http://schemas.microsoft.com/office/drawing/2014/main" id="{5DE224A8-145F-7981-5E35-35BEABB5133F}"/>
              </a:ext>
            </a:extLst>
          </p:cNvPr>
          <p:cNvSpPr/>
          <p:nvPr/>
        </p:nvSpPr>
        <p:spPr>
          <a:xfrm rot="10981387">
            <a:off x="3058727" y="1429721"/>
            <a:ext cx="2587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27">
            <a:extLst>
              <a:ext uri="{FF2B5EF4-FFF2-40B4-BE49-F238E27FC236}">
                <a16:creationId xmlns:a16="http://schemas.microsoft.com/office/drawing/2014/main" id="{4FBEC62E-3461-BBC8-3DF5-15DBB50B8478}"/>
              </a:ext>
            </a:extLst>
          </p:cNvPr>
          <p:cNvSpPr/>
          <p:nvPr/>
        </p:nvSpPr>
        <p:spPr>
          <a:xfrm rot="12463748">
            <a:off x="7025444" y="1617530"/>
            <a:ext cx="1489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Rectangle 161">
            <a:extLst>
              <a:ext uri="{FF2B5EF4-FFF2-40B4-BE49-F238E27FC236}">
                <a16:creationId xmlns:a16="http://schemas.microsoft.com/office/drawing/2014/main" id="{8FB9BE04-6969-ADDA-9691-DE65A6D9AA6D}"/>
              </a:ext>
            </a:extLst>
          </p:cNvPr>
          <p:cNvSpPr/>
          <p:nvPr/>
        </p:nvSpPr>
        <p:spPr>
          <a:xfrm>
            <a:off x="8275003" y="3529510"/>
            <a:ext cx="3430066" cy="1811197"/>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ZoneTexte 160">
            <a:extLst>
              <a:ext uri="{FF2B5EF4-FFF2-40B4-BE49-F238E27FC236}">
                <a16:creationId xmlns:a16="http://schemas.microsoft.com/office/drawing/2014/main" id="{DFFE2580-AE00-87A6-7062-1193B39B87E0}"/>
              </a:ext>
            </a:extLst>
          </p:cNvPr>
          <p:cNvSpPr txBox="1"/>
          <p:nvPr/>
        </p:nvSpPr>
        <p:spPr>
          <a:xfrm>
            <a:off x="8386188" y="3627545"/>
            <a:ext cx="3300114"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Triggers and thresholds to be developed with nutrition situation/data, and the cost and availability of nutritious foods in mind – “impact-based triggers”</a:t>
            </a:r>
          </a:p>
        </p:txBody>
      </p:sp>
      <p:pic>
        <p:nvPicPr>
          <p:cNvPr id="25" name="Picture 4">
            <a:extLst>
              <a:ext uri="{FF2B5EF4-FFF2-40B4-BE49-F238E27FC236}">
                <a16:creationId xmlns:a16="http://schemas.microsoft.com/office/drawing/2014/main" id="{68FC03A4-8CC8-1884-4A9B-9E633D9736D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58651" y="2046404"/>
            <a:ext cx="2336101" cy="1140300"/>
          </a:xfrm>
          <a:prstGeom prst="rect">
            <a:avLst/>
          </a:prstGeom>
          <a:ln>
            <a:solidFill>
              <a:schemeClr val="accent6"/>
            </a:solidFill>
          </a:ln>
        </p:spPr>
      </p:pic>
      <p:pic>
        <p:nvPicPr>
          <p:cNvPr id="27" name="Graphique 26" descr="Calendrier journalier contour">
            <a:extLst>
              <a:ext uri="{FF2B5EF4-FFF2-40B4-BE49-F238E27FC236}">
                <a16:creationId xmlns:a16="http://schemas.microsoft.com/office/drawing/2014/main" id="{ABB9FD56-944D-7806-AFAA-C5A6485B05E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752834" y="1297251"/>
            <a:ext cx="651165" cy="651165"/>
          </a:xfrm>
          <a:prstGeom prst="rect">
            <a:avLst/>
          </a:prstGeom>
        </p:spPr>
      </p:pic>
      <p:pic>
        <p:nvPicPr>
          <p:cNvPr id="2" name="object 2">
            <a:extLst>
              <a:ext uri="{FF2B5EF4-FFF2-40B4-BE49-F238E27FC236}">
                <a16:creationId xmlns:a16="http://schemas.microsoft.com/office/drawing/2014/main" id="{661646CC-54BE-B5AD-C271-6F296F110D52}"/>
              </a:ext>
            </a:extLst>
          </p:cNvPr>
          <p:cNvPicPr/>
          <p:nvPr/>
        </p:nvPicPr>
        <p:blipFill>
          <a:blip r:embed="rId14" cstate="email">
            <a:extLst>
              <a:ext uri="{28A0092B-C50C-407E-A947-70E740481C1C}">
                <a14:useLocalDpi xmlns:a14="http://schemas.microsoft.com/office/drawing/2010/main"/>
              </a:ext>
            </a:extLst>
          </a:blip>
          <a:stretch>
            <a:fillRect/>
          </a:stretch>
        </p:blipFill>
        <p:spPr>
          <a:xfrm>
            <a:off x="4901516" y="85148"/>
            <a:ext cx="5007072" cy="756239"/>
          </a:xfrm>
          <a:prstGeom prst="rect">
            <a:avLst/>
          </a:prstGeom>
        </p:spPr>
      </p:pic>
      <p:sp>
        <p:nvSpPr>
          <p:cNvPr id="19" name="object 19"/>
          <p:cNvSpPr txBox="1">
            <a:spLocks noGrp="1"/>
          </p:cNvSpPr>
          <p:nvPr>
            <p:ph type="title"/>
          </p:nvPr>
        </p:nvSpPr>
        <p:spPr>
          <a:xfrm>
            <a:off x="1535270" y="244076"/>
            <a:ext cx="8454766" cy="439441"/>
          </a:xfrm>
          <a:prstGeom prst="rect">
            <a:avLst/>
          </a:prstGeom>
        </p:spPr>
        <p:txBody>
          <a:bodyPr vert="horz" wrap="square" lIns="0" tIns="8471" rIns="0" bIns="0" rtlCol="0" anchor="ctr">
            <a:spAutoFit/>
          </a:bodyPr>
          <a:lstStyle/>
          <a:p>
            <a:pPr marL="7701">
              <a:spcBef>
                <a:spcPts val="67"/>
              </a:spcBef>
            </a:pPr>
            <a:r>
              <a:rPr lang="en-GB" sz="2800"/>
              <a:t>Integrating NUTRITION into </a:t>
            </a:r>
            <a:r>
              <a:rPr lang="en-GB" sz="2800" kern="0"/>
              <a:t>THE ANTICIPATORY ACTION SYSTEM</a:t>
            </a:r>
            <a:endParaRPr sz="2800"/>
          </a:p>
        </p:txBody>
      </p:sp>
      <p:sp>
        <p:nvSpPr>
          <p:cNvPr id="6" name="Flèche : bas 5">
            <a:extLst>
              <a:ext uri="{FF2B5EF4-FFF2-40B4-BE49-F238E27FC236}">
                <a16:creationId xmlns:a16="http://schemas.microsoft.com/office/drawing/2014/main" id="{3B7D90BD-4DC1-F5D9-4F50-2720911D61F3}"/>
              </a:ext>
            </a:extLst>
          </p:cNvPr>
          <p:cNvSpPr/>
          <p:nvPr/>
        </p:nvSpPr>
        <p:spPr>
          <a:xfrm flipV="1">
            <a:off x="9780860" y="2493763"/>
            <a:ext cx="246091" cy="101213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50" grpId="0" animBg="1"/>
      <p:bldP spid="162" grpId="0" animBg="1"/>
      <p:bldP spid="161" grpId="0"/>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4" name="Connecteur : en arc 23">
            <a:extLst>
              <a:ext uri="{FF2B5EF4-FFF2-40B4-BE49-F238E27FC236}">
                <a16:creationId xmlns:a16="http://schemas.microsoft.com/office/drawing/2014/main" id="{88D9EEBE-9ECF-FD0F-DB2A-840087ED5141}"/>
              </a:ext>
            </a:extLst>
          </p:cNvPr>
          <p:cNvCxnSpPr>
            <a:cxnSpLocks/>
          </p:cNvCxnSpPr>
          <p:nvPr/>
        </p:nvCxnSpPr>
        <p:spPr>
          <a:xfrm flipV="1">
            <a:off x="-1068899" y="1488332"/>
            <a:ext cx="2511530" cy="713693"/>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7C9C4EC5-A9F5-C184-F840-304B92A64850}"/>
              </a:ext>
            </a:extLst>
          </p:cNvPr>
          <p:cNvSpPr/>
          <p:nvPr/>
        </p:nvSpPr>
        <p:spPr>
          <a:xfrm>
            <a:off x="68989" y="3533155"/>
            <a:ext cx="6988560" cy="3228599"/>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a:endCxn id="26" idx="1"/>
          </p:cNvCxnSpPr>
          <p:nvPr/>
        </p:nvCxnSpPr>
        <p:spPr>
          <a:xfrm>
            <a:off x="3298001" y="1528521"/>
            <a:ext cx="1788090" cy="308146"/>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BEB13FDC-147B-696A-3354-4213F10E2813}"/>
              </a:ext>
            </a:extLst>
          </p:cNvPr>
          <p:cNvGrpSpPr/>
          <p:nvPr/>
        </p:nvGrpSpPr>
        <p:grpSpPr>
          <a:xfrm>
            <a:off x="11004819" y="-110932"/>
            <a:ext cx="1595814" cy="1744845"/>
            <a:chOff x="16983485" y="26327"/>
            <a:chExt cx="2631616" cy="2877378"/>
          </a:xfrm>
        </p:grpSpPr>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128" name="ZoneTexte 127">
            <a:extLst>
              <a:ext uri="{FF2B5EF4-FFF2-40B4-BE49-F238E27FC236}">
                <a16:creationId xmlns:a16="http://schemas.microsoft.com/office/drawing/2014/main" id="{8013A9E2-24CD-461C-E8D2-A610DF7A87D8}"/>
              </a:ext>
            </a:extLst>
          </p:cNvPr>
          <p:cNvSpPr txBox="1"/>
          <p:nvPr/>
        </p:nvSpPr>
        <p:spPr>
          <a:xfrm>
            <a:off x="95916" y="3684952"/>
            <a:ext cx="6846161"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Choice of the type of actions highly dependent on the type of shock-i.e.; rapid- or slow-onset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Assess the need for nutrition-specific actions? Is it already covered by other partners? Is a clear timeline specified?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Make sure that early warning messages integrate messaging on nutrition, healthy dets, hygiene, and leverage on existing community-based platforms and SBC activities to also reach caregivers and other community members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Consider providing prevention of malnutrition package (e.g.;. cash top-ups coupled with GFA / through SRSP; prepositioning of nutritious items / temporary fresh food markets;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Maximize diet and nutrition outcomes of other actions (e.g.; nutrient-dense drought-resistant / early maturing crops)</a:t>
            </a:r>
          </a:p>
        </p:txBody>
      </p:sp>
      <p:cxnSp>
        <p:nvCxnSpPr>
          <p:cNvPr id="131" name="Connecteur : en arc 130">
            <a:extLst>
              <a:ext uri="{FF2B5EF4-FFF2-40B4-BE49-F238E27FC236}">
                <a16:creationId xmlns:a16="http://schemas.microsoft.com/office/drawing/2014/main" id="{1A2BF074-91AE-C8FE-A1C7-AFF2516930D8}"/>
              </a:ext>
            </a:extLst>
          </p:cNvPr>
          <p:cNvCxnSpPr>
            <a:cxnSpLocks/>
          </p:cNvCxnSpPr>
          <p:nvPr/>
        </p:nvCxnSpPr>
        <p:spPr>
          <a:xfrm>
            <a:off x="7297485" y="1670322"/>
            <a:ext cx="1684537" cy="133424"/>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Flèche : bas 148">
            <a:extLst>
              <a:ext uri="{FF2B5EF4-FFF2-40B4-BE49-F238E27FC236}">
                <a16:creationId xmlns:a16="http://schemas.microsoft.com/office/drawing/2014/main" id="{8910EC01-A41C-99A0-F0A5-9BE565987C76}"/>
              </a:ext>
            </a:extLst>
          </p:cNvPr>
          <p:cNvSpPr/>
          <p:nvPr/>
        </p:nvSpPr>
        <p:spPr>
          <a:xfrm flipH="1" flipV="1">
            <a:off x="2362200" y="2504357"/>
            <a:ext cx="282885" cy="99427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object 9">
            <a:extLst>
              <a:ext uri="{FF2B5EF4-FFF2-40B4-BE49-F238E27FC236}">
                <a16:creationId xmlns:a16="http://schemas.microsoft.com/office/drawing/2014/main" id="{81A86F84-A3F9-2AA0-3AE8-DA388DE15E6B}"/>
              </a:ext>
            </a:extLst>
          </p:cNvPr>
          <p:cNvPicPr/>
          <p:nvPr/>
        </p:nvPicPr>
        <p:blipFill>
          <a:blip r:embed="rId5" cstate="email">
            <a:extLst>
              <a:ext uri="{28A0092B-C50C-407E-A947-70E740481C1C}">
                <a14:useLocalDpi xmlns:a14="http://schemas.microsoft.com/office/drawing/2010/main"/>
              </a:ext>
            </a:extLst>
          </a:blip>
          <a:stretch>
            <a:fillRect/>
          </a:stretch>
        </p:blipFill>
        <p:spPr>
          <a:xfrm>
            <a:off x="410303" y="1232209"/>
            <a:ext cx="3040380" cy="989198"/>
          </a:xfrm>
          <a:prstGeom prst="rect">
            <a:avLst/>
          </a:prstGeom>
        </p:spPr>
      </p:pic>
      <p:sp>
        <p:nvSpPr>
          <p:cNvPr id="12" name="object 16">
            <a:extLst>
              <a:ext uri="{FF2B5EF4-FFF2-40B4-BE49-F238E27FC236}">
                <a16:creationId xmlns:a16="http://schemas.microsoft.com/office/drawing/2014/main" id="{2FD77EB6-11AB-48FB-F4C4-E4FEF0946506}"/>
              </a:ext>
            </a:extLst>
          </p:cNvPr>
          <p:cNvSpPr/>
          <p:nvPr/>
        </p:nvSpPr>
        <p:spPr>
          <a:xfrm>
            <a:off x="916367" y="1431340"/>
            <a:ext cx="402392" cy="514446"/>
          </a:xfrm>
          <a:custGeom>
            <a:avLst/>
            <a:gdLst/>
            <a:ahLst/>
            <a:cxnLst/>
            <a:rect l="l" t="t" r="r" b="b"/>
            <a:pathLst>
              <a:path w="663575" h="848359">
                <a:moveTo>
                  <a:pt x="480301" y="70916"/>
                </a:moveTo>
                <a:lnTo>
                  <a:pt x="474662" y="43319"/>
                </a:lnTo>
                <a:lnTo>
                  <a:pt x="459295" y="20777"/>
                </a:lnTo>
                <a:lnTo>
                  <a:pt x="436499" y="5575"/>
                </a:lnTo>
                <a:lnTo>
                  <a:pt x="408584" y="0"/>
                </a:lnTo>
                <a:lnTo>
                  <a:pt x="254685" y="0"/>
                </a:lnTo>
                <a:lnTo>
                  <a:pt x="226771" y="5575"/>
                </a:lnTo>
                <a:lnTo>
                  <a:pt x="203974" y="20777"/>
                </a:lnTo>
                <a:lnTo>
                  <a:pt x="188607" y="43319"/>
                </a:lnTo>
                <a:lnTo>
                  <a:pt x="182968" y="70916"/>
                </a:lnTo>
                <a:lnTo>
                  <a:pt x="182968" y="113080"/>
                </a:lnTo>
                <a:lnTo>
                  <a:pt x="480301" y="113080"/>
                </a:lnTo>
                <a:lnTo>
                  <a:pt x="480301" y="70916"/>
                </a:lnTo>
                <a:close/>
              </a:path>
              <a:path w="663575" h="848359">
                <a:moveTo>
                  <a:pt x="663270" y="114223"/>
                </a:moveTo>
                <a:lnTo>
                  <a:pt x="659638" y="96164"/>
                </a:lnTo>
                <a:lnTo>
                  <a:pt x="649630" y="81394"/>
                </a:lnTo>
                <a:lnTo>
                  <a:pt x="634758" y="71424"/>
                </a:lnTo>
                <a:lnTo>
                  <a:pt x="616508" y="67729"/>
                </a:lnTo>
                <a:lnTo>
                  <a:pt x="615315" y="67729"/>
                </a:lnTo>
                <a:lnTo>
                  <a:pt x="614133" y="67767"/>
                </a:lnTo>
                <a:lnTo>
                  <a:pt x="612952" y="67856"/>
                </a:lnTo>
                <a:lnTo>
                  <a:pt x="588949" y="67856"/>
                </a:lnTo>
                <a:lnTo>
                  <a:pt x="588949" y="704850"/>
                </a:lnTo>
                <a:lnTo>
                  <a:pt x="581253" y="712444"/>
                </a:lnTo>
                <a:lnTo>
                  <a:pt x="299288" y="712444"/>
                </a:lnTo>
                <a:lnTo>
                  <a:pt x="291617" y="704850"/>
                </a:lnTo>
                <a:lnTo>
                  <a:pt x="291617" y="686104"/>
                </a:lnTo>
                <a:lnTo>
                  <a:pt x="299288" y="678510"/>
                </a:lnTo>
                <a:lnTo>
                  <a:pt x="581253" y="678510"/>
                </a:lnTo>
                <a:lnTo>
                  <a:pt x="588949" y="686104"/>
                </a:lnTo>
                <a:lnTo>
                  <a:pt x="588949" y="523913"/>
                </a:lnTo>
                <a:lnTo>
                  <a:pt x="581253" y="531507"/>
                </a:lnTo>
                <a:lnTo>
                  <a:pt x="299288" y="531507"/>
                </a:lnTo>
                <a:lnTo>
                  <a:pt x="291617" y="523913"/>
                </a:lnTo>
                <a:lnTo>
                  <a:pt x="291617" y="505167"/>
                </a:lnTo>
                <a:lnTo>
                  <a:pt x="299288" y="497573"/>
                </a:lnTo>
                <a:lnTo>
                  <a:pt x="581253" y="497573"/>
                </a:lnTo>
                <a:lnTo>
                  <a:pt x="588949" y="505167"/>
                </a:lnTo>
                <a:lnTo>
                  <a:pt x="588949" y="342976"/>
                </a:lnTo>
                <a:lnTo>
                  <a:pt x="581253" y="350570"/>
                </a:lnTo>
                <a:lnTo>
                  <a:pt x="299288" y="350570"/>
                </a:lnTo>
                <a:lnTo>
                  <a:pt x="291617" y="342976"/>
                </a:lnTo>
                <a:lnTo>
                  <a:pt x="291617" y="324231"/>
                </a:lnTo>
                <a:lnTo>
                  <a:pt x="299288" y="316636"/>
                </a:lnTo>
                <a:lnTo>
                  <a:pt x="581253" y="316636"/>
                </a:lnTo>
                <a:lnTo>
                  <a:pt x="588949" y="324231"/>
                </a:lnTo>
                <a:lnTo>
                  <a:pt x="588949" y="67856"/>
                </a:lnTo>
                <a:lnTo>
                  <a:pt x="514616" y="67856"/>
                </a:lnTo>
                <a:lnTo>
                  <a:pt x="514616" y="125526"/>
                </a:lnTo>
                <a:lnTo>
                  <a:pt x="513575" y="132702"/>
                </a:lnTo>
                <a:lnTo>
                  <a:pt x="510603" y="139661"/>
                </a:lnTo>
                <a:lnTo>
                  <a:pt x="505929" y="144932"/>
                </a:lnTo>
                <a:lnTo>
                  <a:pt x="499745" y="147015"/>
                </a:lnTo>
                <a:lnTo>
                  <a:pt x="244386" y="147015"/>
                </a:lnTo>
                <a:lnTo>
                  <a:pt x="244386" y="270713"/>
                </a:lnTo>
                <a:lnTo>
                  <a:pt x="244386" y="451650"/>
                </a:lnTo>
                <a:lnTo>
                  <a:pt x="244386" y="632587"/>
                </a:lnTo>
                <a:lnTo>
                  <a:pt x="243979" y="640994"/>
                </a:lnTo>
                <a:lnTo>
                  <a:pt x="239001" y="646849"/>
                </a:lnTo>
                <a:lnTo>
                  <a:pt x="149809" y="729399"/>
                </a:lnTo>
                <a:lnTo>
                  <a:pt x="146951" y="732777"/>
                </a:lnTo>
                <a:lnTo>
                  <a:pt x="142811" y="734822"/>
                </a:lnTo>
                <a:lnTo>
                  <a:pt x="138366" y="735063"/>
                </a:lnTo>
                <a:lnTo>
                  <a:pt x="133591" y="734872"/>
                </a:lnTo>
                <a:lnTo>
                  <a:pt x="129070" y="732840"/>
                </a:lnTo>
                <a:lnTo>
                  <a:pt x="125793" y="729399"/>
                </a:lnTo>
                <a:lnTo>
                  <a:pt x="78905" y="681913"/>
                </a:lnTo>
                <a:lnTo>
                  <a:pt x="75488" y="676173"/>
                </a:lnTo>
                <a:lnTo>
                  <a:pt x="74561" y="669798"/>
                </a:lnTo>
                <a:lnTo>
                  <a:pt x="76098" y="663549"/>
                </a:lnTo>
                <a:lnTo>
                  <a:pt x="80048" y="658164"/>
                </a:lnTo>
                <a:lnTo>
                  <a:pt x="85674" y="654519"/>
                </a:lnTo>
                <a:lnTo>
                  <a:pt x="92049" y="653313"/>
                </a:lnTo>
                <a:lnTo>
                  <a:pt x="98437" y="654519"/>
                </a:lnTo>
                <a:lnTo>
                  <a:pt x="104063" y="658164"/>
                </a:lnTo>
                <a:lnTo>
                  <a:pt x="138366" y="694347"/>
                </a:lnTo>
                <a:lnTo>
                  <a:pt x="182460" y="653313"/>
                </a:lnTo>
                <a:lnTo>
                  <a:pt x="216141" y="621969"/>
                </a:lnTo>
                <a:lnTo>
                  <a:pt x="222389" y="619315"/>
                </a:lnTo>
                <a:lnTo>
                  <a:pt x="228968" y="619252"/>
                </a:lnTo>
                <a:lnTo>
                  <a:pt x="235089" y="621626"/>
                </a:lnTo>
                <a:lnTo>
                  <a:pt x="239991" y="626300"/>
                </a:lnTo>
                <a:lnTo>
                  <a:pt x="244386" y="632587"/>
                </a:lnTo>
                <a:lnTo>
                  <a:pt x="244386" y="451650"/>
                </a:lnTo>
                <a:lnTo>
                  <a:pt x="243979" y="460057"/>
                </a:lnTo>
                <a:lnTo>
                  <a:pt x="239001" y="465912"/>
                </a:lnTo>
                <a:lnTo>
                  <a:pt x="149809" y="548462"/>
                </a:lnTo>
                <a:lnTo>
                  <a:pt x="146951" y="551840"/>
                </a:lnTo>
                <a:lnTo>
                  <a:pt x="142811" y="553885"/>
                </a:lnTo>
                <a:lnTo>
                  <a:pt x="138366" y="554126"/>
                </a:lnTo>
                <a:lnTo>
                  <a:pt x="133591" y="553935"/>
                </a:lnTo>
                <a:lnTo>
                  <a:pt x="129070" y="551903"/>
                </a:lnTo>
                <a:lnTo>
                  <a:pt x="125793" y="548462"/>
                </a:lnTo>
                <a:lnTo>
                  <a:pt x="78905" y="500976"/>
                </a:lnTo>
                <a:lnTo>
                  <a:pt x="75488" y="495236"/>
                </a:lnTo>
                <a:lnTo>
                  <a:pt x="74561" y="488861"/>
                </a:lnTo>
                <a:lnTo>
                  <a:pt x="76098" y="482612"/>
                </a:lnTo>
                <a:lnTo>
                  <a:pt x="80048" y="477227"/>
                </a:lnTo>
                <a:lnTo>
                  <a:pt x="85674" y="473583"/>
                </a:lnTo>
                <a:lnTo>
                  <a:pt x="92049" y="472376"/>
                </a:lnTo>
                <a:lnTo>
                  <a:pt x="98437" y="473583"/>
                </a:lnTo>
                <a:lnTo>
                  <a:pt x="104063" y="477227"/>
                </a:lnTo>
                <a:lnTo>
                  <a:pt x="138366" y="513410"/>
                </a:lnTo>
                <a:lnTo>
                  <a:pt x="182460" y="472376"/>
                </a:lnTo>
                <a:lnTo>
                  <a:pt x="216141" y="441032"/>
                </a:lnTo>
                <a:lnTo>
                  <a:pt x="222389" y="438378"/>
                </a:lnTo>
                <a:lnTo>
                  <a:pt x="228968" y="438315"/>
                </a:lnTo>
                <a:lnTo>
                  <a:pt x="235089" y="440690"/>
                </a:lnTo>
                <a:lnTo>
                  <a:pt x="239991" y="445363"/>
                </a:lnTo>
                <a:lnTo>
                  <a:pt x="244386" y="451650"/>
                </a:lnTo>
                <a:lnTo>
                  <a:pt x="244386" y="270713"/>
                </a:lnTo>
                <a:lnTo>
                  <a:pt x="243979" y="279120"/>
                </a:lnTo>
                <a:lnTo>
                  <a:pt x="239001" y="284975"/>
                </a:lnTo>
                <a:lnTo>
                  <a:pt x="149809" y="367525"/>
                </a:lnTo>
                <a:lnTo>
                  <a:pt x="146951" y="370903"/>
                </a:lnTo>
                <a:lnTo>
                  <a:pt x="142811" y="372948"/>
                </a:lnTo>
                <a:lnTo>
                  <a:pt x="138366" y="373189"/>
                </a:lnTo>
                <a:lnTo>
                  <a:pt x="133591" y="372999"/>
                </a:lnTo>
                <a:lnTo>
                  <a:pt x="129070" y="370967"/>
                </a:lnTo>
                <a:lnTo>
                  <a:pt x="125793" y="367525"/>
                </a:lnTo>
                <a:lnTo>
                  <a:pt x="78905" y="320040"/>
                </a:lnTo>
                <a:lnTo>
                  <a:pt x="75488" y="314299"/>
                </a:lnTo>
                <a:lnTo>
                  <a:pt x="74561" y="307924"/>
                </a:lnTo>
                <a:lnTo>
                  <a:pt x="76098" y="301675"/>
                </a:lnTo>
                <a:lnTo>
                  <a:pt x="80048" y="296291"/>
                </a:lnTo>
                <a:lnTo>
                  <a:pt x="85674" y="292646"/>
                </a:lnTo>
                <a:lnTo>
                  <a:pt x="92049" y="291439"/>
                </a:lnTo>
                <a:lnTo>
                  <a:pt x="98437" y="292646"/>
                </a:lnTo>
                <a:lnTo>
                  <a:pt x="104063" y="296291"/>
                </a:lnTo>
                <a:lnTo>
                  <a:pt x="138366" y="332473"/>
                </a:lnTo>
                <a:lnTo>
                  <a:pt x="182460" y="291439"/>
                </a:lnTo>
                <a:lnTo>
                  <a:pt x="216141" y="260096"/>
                </a:lnTo>
                <a:lnTo>
                  <a:pt x="222389" y="257441"/>
                </a:lnTo>
                <a:lnTo>
                  <a:pt x="228968" y="257378"/>
                </a:lnTo>
                <a:lnTo>
                  <a:pt x="235089" y="259753"/>
                </a:lnTo>
                <a:lnTo>
                  <a:pt x="239991" y="264426"/>
                </a:lnTo>
                <a:lnTo>
                  <a:pt x="244386" y="270713"/>
                </a:lnTo>
                <a:lnTo>
                  <a:pt x="244386" y="147015"/>
                </a:lnTo>
                <a:lnTo>
                  <a:pt x="162382" y="147015"/>
                </a:lnTo>
                <a:lnTo>
                  <a:pt x="156387" y="144932"/>
                </a:lnTo>
                <a:lnTo>
                  <a:pt x="152095" y="139661"/>
                </a:lnTo>
                <a:lnTo>
                  <a:pt x="149517" y="132702"/>
                </a:lnTo>
                <a:lnTo>
                  <a:pt x="148666" y="125526"/>
                </a:lnTo>
                <a:lnTo>
                  <a:pt x="148666" y="67856"/>
                </a:lnTo>
                <a:lnTo>
                  <a:pt x="50317" y="67856"/>
                </a:lnTo>
                <a:lnTo>
                  <a:pt x="5130" y="92964"/>
                </a:lnTo>
                <a:lnTo>
                  <a:pt x="0" y="796150"/>
                </a:lnTo>
                <a:lnTo>
                  <a:pt x="3606" y="816038"/>
                </a:lnTo>
                <a:lnTo>
                  <a:pt x="14274" y="832446"/>
                </a:lnTo>
                <a:lnTo>
                  <a:pt x="30353" y="843699"/>
                </a:lnTo>
                <a:lnTo>
                  <a:pt x="50292" y="848144"/>
                </a:lnTo>
                <a:lnTo>
                  <a:pt x="612952" y="848144"/>
                </a:lnTo>
                <a:lnTo>
                  <a:pt x="632904" y="843699"/>
                </a:lnTo>
                <a:lnTo>
                  <a:pt x="649020" y="832434"/>
                </a:lnTo>
                <a:lnTo>
                  <a:pt x="659676" y="816013"/>
                </a:lnTo>
                <a:lnTo>
                  <a:pt x="663270" y="796150"/>
                </a:lnTo>
                <a:lnTo>
                  <a:pt x="663270" y="735063"/>
                </a:lnTo>
                <a:lnTo>
                  <a:pt x="663270" y="712444"/>
                </a:lnTo>
                <a:lnTo>
                  <a:pt x="663270" y="147015"/>
                </a:lnTo>
                <a:lnTo>
                  <a:pt x="663270" y="114223"/>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21">
            <a:extLst>
              <a:ext uri="{FF2B5EF4-FFF2-40B4-BE49-F238E27FC236}">
                <a16:creationId xmlns:a16="http://schemas.microsoft.com/office/drawing/2014/main" id="{0E02A079-8FFF-3BC8-5DC7-A9362CB003EC}"/>
              </a:ext>
            </a:extLst>
          </p:cNvPr>
          <p:cNvSpPr txBox="1"/>
          <p:nvPr/>
        </p:nvSpPr>
        <p:spPr>
          <a:xfrm>
            <a:off x="1146401" y="1231277"/>
            <a:ext cx="2163790" cy="890098"/>
          </a:xfrm>
          <a:prstGeom prst="rect">
            <a:avLst/>
          </a:prstGeom>
        </p:spPr>
        <p:txBody>
          <a:bodyPr vert="horz" wrap="square" lIns="0" tIns="58530" rIns="0" bIns="0" rtlCol="0">
            <a:spAutoFit/>
          </a:bodyPr>
          <a:lstStyle/>
          <a:p>
            <a:pPr marL="7701" marR="0" lvl="0" indent="0" algn="ctr" defTabSz="554492" rtl="0" eaLnBrk="1" fontAlgn="auto" latinLnBrk="0" hangingPunct="1">
              <a:lnSpc>
                <a:spcPct val="100000"/>
              </a:lnSpc>
              <a:spcBef>
                <a:spcPts val="461"/>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OpenSans-Extrabold"/>
                <a:ea typeface="+mn-ea"/>
                <a:cs typeface="Open Sans"/>
              </a:rPr>
              <a:t>DEVELOP ANTICIPATORY ACTIONS</a:t>
            </a:r>
          </a:p>
        </p:txBody>
      </p:sp>
      <p:pic>
        <p:nvPicPr>
          <p:cNvPr id="26" name="object 8">
            <a:extLst>
              <a:ext uri="{FF2B5EF4-FFF2-40B4-BE49-F238E27FC236}">
                <a16:creationId xmlns:a16="http://schemas.microsoft.com/office/drawing/2014/main" id="{7FE040BE-2148-272B-BF48-345F7A7BB82A}"/>
              </a:ext>
            </a:extLst>
          </p:cNvPr>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086091" y="1390587"/>
            <a:ext cx="2626077" cy="892160"/>
          </a:xfrm>
          <a:prstGeom prst="rect">
            <a:avLst/>
          </a:prstGeom>
        </p:spPr>
      </p:pic>
      <p:sp>
        <p:nvSpPr>
          <p:cNvPr id="44" name="ZoneTexte 43">
            <a:extLst>
              <a:ext uri="{FF2B5EF4-FFF2-40B4-BE49-F238E27FC236}">
                <a16:creationId xmlns:a16="http://schemas.microsoft.com/office/drawing/2014/main" id="{D4B371BB-59AF-8F98-E387-451E30B64053}"/>
              </a:ext>
            </a:extLst>
          </p:cNvPr>
          <p:cNvSpPr txBox="1"/>
          <p:nvPr/>
        </p:nvSpPr>
        <p:spPr>
          <a:xfrm>
            <a:off x="5762594" y="1619080"/>
            <a:ext cx="1629682" cy="369332"/>
          </a:xfrm>
          <a:prstGeom prst="rect">
            <a:avLst/>
          </a:prstGeom>
          <a:noFill/>
        </p:spPr>
        <p:txBody>
          <a:bodyPr wrap="square">
            <a:spAutoFit/>
          </a:bodyPr>
          <a:lstStyle/>
          <a:p>
            <a:pPr marL="7701" marR="0" lvl="0" indent="0" algn="l"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DESIGN SOPs</a:t>
            </a:r>
          </a:p>
        </p:txBody>
      </p:sp>
      <p:pic>
        <p:nvPicPr>
          <p:cNvPr id="47" name="object 10">
            <a:extLst>
              <a:ext uri="{FF2B5EF4-FFF2-40B4-BE49-F238E27FC236}">
                <a16:creationId xmlns:a16="http://schemas.microsoft.com/office/drawing/2014/main" id="{300FD621-A19B-17B8-2191-8F62B0556AC8}"/>
              </a:ext>
            </a:extLst>
          </p:cNvPr>
          <p:cNvPicPr/>
          <p:nvPr/>
        </p:nvPicPr>
        <p:blipFill>
          <a:blip r:embed="rId7" cstate="email">
            <a:extLst>
              <a:ext uri="{28A0092B-C50C-407E-A947-70E740481C1C}">
                <a14:useLocalDpi xmlns:a14="http://schemas.microsoft.com/office/drawing/2010/main"/>
              </a:ext>
            </a:extLst>
          </a:blip>
          <a:stretch>
            <a:fillRect/>
          </a:stretch>
        </p:blipFill>
        <p:spPr>
          <a:xfrm>
            <a:off x="8741318" y="1232209"/>
            <a:ext cx="3193036" cy="1151381"/>
          </a:xfrm>
          <a:prstGeom prst="rect">
            <a:avLst/>
          </a:prstGeom>
        </p:spPr>
      </p:pic>
      <p:sp>
        <p:nvSpPr>
          <p:cNvPr id="49" name="ZoneTexte 48">
            <a:extLst>
              <a:ext uri="{FF2B5EF4-FFF2-40B4-BE49-F238E27FC236}">
                <a16:creationId xmlns:a16="http://schemas.microsoft.com/office/drawing/2014/main" id="{02EC7928-FAF8-587B-5FD9-389BD63D8BE3}"/>
              </a:ext>
            </a:extLst>
          </p:cNvPr>
          <p:cNvSpPr txBox="1"/>
          <p:nvPr/>
        </p:nvSpPr>
        <p:spPr>
          <a:xfrm>
            <a:off x="9250270" y="1484504"/>
            <a:ext cx="2657158" cy="646331"/>
          </a:xfrm>
          <a:prstGeom prst="rect">
            <a:avLst/>
          </a:prstGeom>
          <a:noFill/>
        </p:spPr>
        <p:txBody>
          <a:bodyPr wrap="square">
            <a:spAutoFit/>
          </a:bodyPr>
          <a:lstStyle>
            <a:defPPr>
              <a:defRPr lang="en-US"/>
            </a:defPPr>
            <a:lvl1pPr marL="7701">
              <a:spcBef>
                <a:spcPts val="461"/>
              </a:spcBef>
              <a:defRPr b="1">
                <a:solidFill>
                  <a:srgbClr val="FFFFFF"/>
                </a:solidFill>
                <a:latin typeface="OpenSans-Extrabold"/>
                <a:cs typeface="Open Sans"/>
              </a:defRPr>
            </a:lvl1pPr>
          </a:lstStyle>
          <a:p>
            <a:pPr marL="7701" marR="0" lvl="0" indent="0" algn="ctr" defTabSz="914400" rtl="0" eaLnBrk="1" fontAlgn="auto" latinLnBrk="0" hangingPunct="1">
              <a:lnSpc>
                <a:spcPct val="100000"/>
              </a:lnSpc>
              <a:spcBef>
                <a:spcPts val="461"/>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OpenSans-Extrabold"/>
                <a:ea typeface="+mn-ea"/>
                <a:cs typeface="Open Sans"/>
              </a:rPr>
              <a:t>MONITOR FORECAST, ACT AND MEASURE IMPACT!</a:t>
            </a:r>
          </a:p>
        </p:txBody>
      </p:sp>
      <p:pic>
        <p:nvPicPr>
          <p:cNvPr id="61" name="object 16">
            <a:extLst>
              <a:ext uri="{FF2B5EF4-FFF2-40B4-BE49-F238E27FC236}">
                <a16:creationId xmlns:a16="http://schemas.microsoft.com/office/drawing/2014/main" id="{D36AE9C6-70FF-1C12-1E25-FA837875AA87}"/>
              </a:ext>
            </a:extLst>
          </p:cNvPr>
          <p:cNvPicPr/>
          <p:nvPr/>
        </p:nvPicPr>
        <p:blipFill>
          <a:blip r:embed="rId8" cstate="email">
            <a:extLst>
              <a:ext uri="{28A0092B-C50C-407E-A947-70E740481C1C}">
                <a14:useLocalDpi xmlns:a14="http://schemas.microsoft.com/office/drawing/2010/main"/>
              </a:ext>
            </a:extLst>
          </a:blip>
          <a:stretch>
            <a:fillRect/>
          </a:stretch>
        </p:blipFill>
        <p:spPr>
          <a:xfrm>
            <a:off x="5209984" y="1466556"/>
            <a:ext cx="552610" cy="674766"/>
          </a:xfrm>
          <a:prstGeom prst="rect">
            <a:avLst/>
          </a:prstGeom>
        </p:spPr>
      </p:pic>
      <p:sp>
        <p:nvSpPr>
          <p:cNvPr id="63" name="object 18">
            <a:extLst>
              <a:ext uri="{FF2B5EF4-FFF2-40B4-BE49-F238E27FC236}">
                <a16:creationId xmlns:a16="http://schemas.microsoft.com/office/drawing/2014/main" id="{F4254740-3594-67C5-638B-3BB0BF0A0E90}"/>
              </a:ext>
            </a:extLst>
          </p:cNvPr>
          <p:cNvSpPr/>
          <p:nvPr/>
        </p:nvSpPr>
        <p:spPr>
          <a:xfrm>
            <a:off x="8811878" y="1484504"/>
            <a:ext cx="434086" cy="581376"/>
          </a:xfrm>
          <a:custGeom>
            <a:avLst/>
            <a:gdLst/>
            <a:ahLst/>
            <a:cxnLst/>
            <a:rect l="l" t="t" r="r" b="b"/>
            <a:pathLst>
              <a:path w="824865" h="1054734">
                <a:moveTo>
                  <a:pt x="597230" y="88176"/>
                </a:moveTo>
                <a:lnTo>
                  <a:pt x="590219" y="53860"/>
                </a:lnTo>
                <a:lnTo>
                  <a:pt x="571119" y="25831"/>
                </a:lnTo>
                <a:lnTo>
                  <a:pt x="542772" y="6921"/>
                </a:lnTo>
                <a:lnTo>
                  <a:pt x="508063" y="0"/>
                </a:lnTo>
                <a:lnTo>
                  <a:pt x="316687" y="0"/>
                </a:lnTo>
                <a:lnTo>
                  <a:pt x="281978" y="6921"/>
                </a:lnTo>
                <a:lnTo>
                  <a:pt x="253631" y="25831"/>
                </a:lnTo>
                <a:lnTo>
                  <a:pt x="234518" y="53860"/>
                </a:lnTo>
                <a:lnTo>
                  <a:pt x="227520" y="88176"/>
                </a:lnTo>
                <a:lnTo>
                  <a:pt x="227520" y="140614"/>
                </a:lnTo>
                <a:lnTo>
                  <a:pt x="597230" y="140614"/>
                </a:lnTo>
                <a:lnTo>
                  <a:pt x="597230" y="88176"/>
                </a:lnTo>
                <a:close/>
              </a:path>
              <a:path w="824865" h="1054734">
                <a:moveTo>
                  <a:pt x="824750" y="142024"/>
                </a:moveTo>
                <a:lnTo>
                  <a:pt x="820229" y="119570"/>
                </a:lnTo>
                <a:lnTo>
                  <a:pt x="807783" y="101206"/>
                </a:lnTo>
                <a:lnTo>
                  <a:pt x="789279" y="88798"/>
                </a:lnTo>
                <a:lnTo>
                  <a:pt x="766597" y="84213"/>
                </a:lnTo>
                <a:lnTo>
                  <a:pt x="765124" y="84213"/>
                </a:lnTo>
                <a:lnTo>
                  <a:pt x="763663" y="84264"/>
                </a:lnTo>
                <a:lnTo>
                  <a:pt x="762177" y="84366"/>
                </a:lnTo>
                <a:lnTo>
                  <a:pt x="732320" y="84366"/>
                </a:lnTo>
                <a:lnTo>
                  <a:pt x="732320" y="414820"/>
                </a:lnTo>
                <a:lnTo>
                  <a:pt x="732320" y="639813"/>
                </a:lnTo>
                <a:lnTo>
                  <a:pt x="732320" y="864793"/>
                </a:lnTo>
                <a:lnTo>
                  <a:pt x="730643" y="873010"/>
                </a:lnTo>
                <a:lnTo>
                  <a:pt x="726071" y="879716"/>
                </a:lnTo>
                <a:lnTo>
                  <a:pt x="719289" y="884224"/>
                </a:lnTo>
                <a:lnTo>
                  <a:pt x="710984" y="885888"/>
                </a:lnTo>
                <a:lnTo>
                  <a:pt x="383933" y="885888"/>
                </a:lnTo>
                <a:lnTo>
                  <a:pt x="375627" y="884224"/>
                </a:lnTo>
                <a:lnTo>
                  <a:pt x="368846" y="879716"/>
                </a:lnTo>
                <a:lnTo>
                  <a:pt x="364274" y="873010"/>
                </a:lnTo>
                <a:lnTo>
                  <a:pt x="362597" y="864793"/>
                </a:lnTo>
                <a:lnTo>
                  <a:pt x="364274" y="856589"/>
                </a:lnTo>
                <a:lnTo>
                  <a:pt x="368846" y="849884"/>
                </a:lnTo>
                <a:lnTo>
                  <a:pt x="375627" y="845362"/>
                </a:lnTo>
                <a:lnTo>
                  <a:pt x="383933" y="843711"/>
                </a:lnTo>
                <a:lnTo>
                  <a:pt x="710984" y="843711"/>
                </a:lnTo>
                <a:lnTo>
                  <a:pt x="719289" y="845362"/>
                </a:lnTo>
                <a:lnTo>
                  <a:pt x="726071" y="849884"/>
                </a:lnTo>
                <a:lnTo>
                  <a:pt x="730643" y="856589"/>
                </a:lnTo>
                <a:lnTo>
                  <a:pt x="732320" y="864793"/>
                </a:lnTo>
                <a:lnTo>
                  <a:pt x="732320" y="639813"/>
                </a:lnTo>
                <a:lnTo>
                  <a:pt x="730643" y="648017"/>
                </a:lnTo>
                <a:lnTo>
                  <a:pt x="726071" y="654723"/>
                </a:lnTo>
                <a:lnTo>
                  <a:pt x="719289" y="659244"/>
                </a:lnTo>
                <a:lnTo>
                  <a:pt x="710984" y="660895"/>
                </a:lnTo>
                <a:lnTo>
                  <a:pt x="383933" y="660895"/>
                </a:lnTo>
                <a:lnTo>
                  <a:pt x="375627" y="659244"/>
                </a:lnTo>
                <a:lnTo>
                  <a:pt x="368846" y="654723"/>
                </a:lnTo>
                <a:lnTo>
                  <a:pt x="364274" y="648017"/>
                </a:lnTo>
                <a:lnTo>
                  <a:pt x="362597" y="639813"/>
                </a:lnTo>
                <a:lnTo>
                  <a:pt x="364274" y="631596"/>
                </a:lnTo>
                <a:lnTo>
                  <a:pt x="368846" y="624890"/>
                </a:lnTo>
                <a:lnTo>
                  <a:pt x="375627" y="620382"/>
                </a:lnTo>
                <a:lnTo>
                  <a:pt x="383933" y="618718"/>
                </a:lnTo>
                <a:lnTo>
                  <a:pt x="710984" y="618718"/>
                </a:lnTo>
                <a:lnTo>
                  <a:pt x="719289" y="620382"/>
                </a:lnTo>
                <a:lnTo>
                  <a:pt x="726071" y="624890"/>
                </a:lnTo>
                <a:lnTo>
                  <a:pt x="730643" y="631596"/>
                </a:lnTo>
                <a:lnTo>
                  <a:pt x="732320" y="639813"/>
                </a:lnTo>
                <a:lnTo>
                  <a:pt x="732320" y="414820"/>
                </a:lnTo>
                <a:lnTo>
                  <a:pt x="730643" y="423037"/>
                </a:lnTo>
                <a:lnTo>
                  <a:pt x="726071" y="429742"/>
                </a:lnTo>
                <a:lnTo>
                  <a:pt x="719289" y="434251"/>
                </a:lnTo>
                <a:lnTo>
                  <a:pt x="710984" y="435914"/>
                </a:lnTo>
                <a:lnTo>
                  <a:pt x="383933" y="435914"/>
                </a:lnTo>
                <a:lnTo>
                  <a:pt x="375627" y="434251"/>
                </a:lnTo>
                <a:lnTo>
                  <a:pt x="368846" y="429742"/>
                </a:lnTo>
                <a:lnTo>
                  <a:pt x="364274" y="423037"/>
                </a:lnTo>
                <a:lnTo>
                  <a:pt x="362597" y="414820"/>
                </a:lnTo>
                <a:lnTo>
                  <a:pt x="364274" y="406615"/>
                </a:lnTo>
                <a:lnTo>
                  <a:pt x="368846" y="399910"/>
                </a:lnTo>
                <a:lnTo>
                  <a:pt x="375627" y="395389"/>
                </a:lnTo>
                <a:lnTo>
                  <a:pt x="383933" y="393738"/>
                </a:lnTo>
                <a:lnTo>
                  <a:pt x="710984" y="393738"/>
                </a:lnTo>
                <a:lnTo>
                  <a:pt x="719289" y="395389"/>
                </a:lnTo>
                <a:lnTo>
                  <a:pt x="726071" y="399910"/>
                </a:lnTo>
                <a:lnTo>
                  <a:pt x="730643" y="406615"/>
                </a:lnTo>
                <a:lnTo>
                  <a:pt x="732320" y="414820"/>
                </a:lnTo>
                <a:lnTo>
                  <a:pt x="732320" y="84366"/>
                </a:lnTo>
                <a:lnTo>
                  <a:pt x="639889" y="84366"/>
                </a:lnTo>
                <a:lnTo>
                  <a:pt x="639889" y="156083"/>
                </a:lnTo>
                <a:lnTo>
                  <a:pt x="638606" y="165011"/>
                </a:lnTo>
                <a:lnTo>
                  <a:pt x="634911" y="173659"/>
                </a:lnTo>
                <a:lnTo>
                  <a:pt x="629094" y="180213"/>
                </a:lnTo>
                <a:lnTo>
                  <a:pt x="621398" y="182803"/>
                </a:lnTo>
                <a:lnTo>
                  <a:pt x="302171" y="182803"/>
                </a:lnTo>
                <a:lnTo>
                  <a:pt x="302171" y="341782"/>
                </a:lnTo>
                <a:lnTo>
                  <a:pt x="302171" y="566775"/>
                </a:lnTo>
                <a:lnTo>
                  <a:pt x="302171" y="791756"/>
                </a:lnTo>
                <a:lnTo>
                  <a:pt x="300761" y="798372"/>
                </a:lnTo>
                <a:lnTo>
                  <a:pt x="297192" y="804329"/>
                </a:lnTo>
                <a:lnTo>
                  <a:pt x="186270" y="906983"/>
                </a:lnTo>
                <a:lnTo>
                  <a:pt x="182727" y="911174"/>
                </a:lnTo>
                <a:lnTo>
                  <a:pt x="177584" y="913726"/>
                </a:lnTo>
                <a:lnTo>
                  <a:pt x="172059" y="914006"/>
                </a:lnTo>
                <a:lnTo>
                  <a:pt x="166116" y="913777"/>
                </a:lnTo>
                <a:lnTo>
                  <a:pt x="160489" y="911263"/>
                </a:lnTo>
                <a:lnTo>
                  <a:pt x="156413" y="906983"/>
                </a:lnTo>
                <a:lnTo>
                  <a:pt x="98107" y="847928"/>
                </a:lnTo>
                <a:lnTo>
                  <a:pt x="93865" y="840790"/>
                </a:lnTo>
                <a:lnTo>
                  <a:pt x="92710" y="832878"/>
                </a:lnTo>
                <a:lnTo>
                  <a:pt x="94615" y="825093"/>
                </a:lnTo>
                <a:lnTo>
                  <a:pt x="99529" y="818388"/>
                </a:lnTo>
                <a:lnTo>
                  <a:pt x="106527" y="813879"/>
                </a:lnTo>
                <a:lnTo>
                  <a:pt x="114465" y="812368"/>
                </a:lnTo>
                <a:lnTo>
                  <a:pt x="122402" y="813879"/>
                </a:lnTo>
                <a:lnTo>
                  <a:pt x="129400" y="818388"/>
                </a:lnTo>
                <a:lnTo>
                  <a:pt x="172059" y="863396"/>
                </a:lnTo>
                <a:lnTo>
                  <a:pt x="226885" y="812368"/>
                </a:lnTo>
                <a:lnTo>
                  <a:pt x="268757" y="773391"/>
                </a:lnTo>
                <a:lnTo>
                  <a:pt x="276542" y="770102"/>
                </a:lnTo>
                <a:lnTo>
                  <a:pt x="284708" y="770013"/>
                </a:lnTo>
                <a:lnTo>
                  <a:pt x="292328" y="772960"/>
                </a:lnTo>
                <a:lnTo>
                  <a:pt x="298411" y="778776"/>
                </a:lnTo>
                <a:lnTo>
                  <a:pt x="301396" y="785050"/>
                </a:lnTo>
                <a:lnTo>
                  <a:pt x="302171" y="791756"/>
                </a:lnTo>
                <a:lnTo>
                  <a:pt x="302171" y="566775"/>
                </a:lnTo>
                <a:lnTo>
                  <a:pt x="300761" y="573379"/>
                </a:lnTo>
                <a:lnTo>
                  <a:pt x="297192" y="579335"/>
                </a:lnTo>
                <a:lnTo>
                  <a:pt x="186270" y="682002"/>
                </a:lnTo>
                <a:lnTo>
                  <a:pt x="182727" y="686181"/>
                </a:lnTo>
                <a:lnTo>
                  <a:pt x="177584" y="688746"/>
                </a:lnTo>
                <a:lnTo>
                  <a:pt x="172059" y="689025"/>
                </a:lnTo>
                <a:lnTo>
                  <a:pt x="166116" y="688797"/>
                </a:lnTo>
                <a:lnTo>
                  <a:pt x="160489" y="686269"/>
                </a:lnTo>
                <a:lnTo>
                  <a:pt x="156413" y="682002"/>
                </a:lnTo>
                <a:lnTo>
                  <a:pt x="98107" y="622947"/>
                </a:lnTo>
                <a:lnTo>
                  <a:pt x="93865" y="615797"/>
                </a:lnTo>
                <a:lnTo>
                  <a:pt x="92710" y="607885"/>
                </a:lnTo>
                <a:lnTo>
                  <a:pt x="94615" y="600100"/>
                </a:lnTo>
                <a:lnTo>
                  <a:pt x="99529" y="593407"/>
                </a:lnTo>
                <a:lnTo>
                  <a:pt x="106527" y="588886"/>
                </a:lnTo>
                <a:lnTo>
                  <a:pt x="114465" y="587375"/>
                </a:lnTo>
                <a:lnTo>
                  <a:pt x="122402" y="588886"/>
                </a:lnTo>
                <a:lnTo>
                  <a:pt x="129400" y="593407"/>
                </a:lnTo>
                <a:lnTo>
                  <a:pt x="172059" y="638403"/>
                </a:lnTo>
                <a:lnTo>
                  <a:pt x="226885" y="587375"/>
                </a:lnTo>
                <a:lnTo>
                  <a:pt x="268757" y="548411"/>
                </a:lnTo>
                <a:lnTo>
                  <a:pt x="276542" y="545109"/>
                </a:lnTo>
                <a:lnTo>
                  <a:pt x="284708" y="545020"/>
                </a:lnTo>
                <a:lnTo>
                  <a:pt x="292328" y="547979"/>
                </a:lnTo>
                <a:lnTo>
                  <a:pt x="298411" y="553796"/>
                </a:lnTo>
                <a:lnTo>
                  <a:pt x="301396" y="560057"/>
                </a:lnTo>
                <a:lnTo>
                  <a:pt x="302171" y="566775"/>
                </a:lnTo>
                <a:lnTo>
                  <a:pt x="302171" y="341782"/>
                </a:lnTo>
                <a:lnTo>
                  <a:pt x="300761" y="348399"/>
                </a:lnTo>
                <a:lnTo>
                  <a:pt x="297192" y="354355"/>
                </a:lnTo>
                <a:lnTo>
                  <a:pt x="186270" y="457009"/>
                </a:lnTo>
                <a:lnTo>
                  <a:pt x="182727" y="461200"/>
                </a:lnTo>
                <a:lnTo>
                  <a:pt x="177584" y="463753"/>
                </a:lnTo>
                <a:lnTo>
                  <a:pt x="172059" y="464032"/>
                </a:lnTo>
                <a:lnTo>
                  <a:pt x="166116" y="463804"/>
                </a:lnTo>
                <a:lnTo>
                  <a:pt x="160489" y="461276"/>
                </a:lnTo>
                <a:lnTo>
                  <a:pt x="156413" y="457009"/>
                </a:lnTo>
                <a:lnTo>
                  <a:pt x="98107" y="397954"/>
                </a:lnTo>
                <a:lnTo>
                  <a:pt x="93865" y="390817"/>
                </a:lnTo>
                <a:lnTo>
                  <a:pt x="92710" y="382892"/>
                </a:lnTo>
                <a:lnTo>
                  <a:pt x="94615" y="375119"/>
                </a:lnTo>
                <a:lnTo>
                  <a:pt x="99529" y="368414"/>
                </a:lnTo>
                <a:lnTo>
                  <a:pt x="106527" y="363893"/>
                </a:lnTo>
                <a:lnTo>
                  <a:pt x="114465" y="362394"/>
                </a:lnTo>
                <a:lnTo>
                  <a:pt x="122402" y="363893"/>
                </a:lnTo>
                <a:lnTo>
                  <a:pt x="129400" y="368414"/>
                </a:lnTo>
                <a:lnTo>
                  <a:pt x="172059" y="413423"/>
                </a:lnTo>
                <a:lnTo>
                  <a:pt x="226885" y="362394"/>
                </a:lnTo>
                <a:lnTo>
                  <a:pt x="268757" y="323418"/>
                </a:lnTo>
                <a:lnTo>
                  <a:pt x="276542" y="320116"/>
                </a:lnTo>
                <a:lnTo>
                  <a:pt x="284708" y="320040"/>
                </a:lnTo>
                <a:lnTo>
                  <a:pt x="292328" y="322986"/>
                </a:lnTo>
                <a:lnTo>
                  <a:pt x="298411" y="328803"/>
                </a:lnTo>
                <a:lnTo>
                  <a:pt x="301396" y="335076"/>
                </a:lnTo>
                <a:lnTo>
                  <a:pt x="302171" y="341782"/>
                </a:lnTo>
                <a:lnTo>
                  <a:pt x="302171" y="182803"/>
                </a:lnTo>
                <a:lnTo>
                  <a:pt x="201917" y="182803"/>
                </a:lnTo>
                <a:lnTo>
                  <a:pt x="194449" y="180213"/>
                </a:lnTo>
                <a:lnTo>
                  <a:pt x="189128" y="173659"/>
                </a:lnTo>
                <a:lnTo>
                  <a:pt x="185928" y="165011"/>
                </a:lnTo>
                <a:lnTo>
                  <a:pt x="184861" y="156083"/>
                </a:lnTo>
                <a:lnTo>
                  <a:pt x="184861" y="84366"/>
                </a:lnTo>
                <a:lnTo>
                  <a:pt x="62560" y="84366"/>
                </a:lnTo>
                <a:lnTo>
                  <a:pt x="20193" y="98234"/>
                </a:lnTo>
                <a:lnTo>
                  <a:pt x="152" y="137642"/>
                </a:lnTo>
                <a:lnTo>
                  <a:pt x="0" y="989977"/>
                </a:lnTo>
                <a:lnTo>
                  <a:pt x="4457" y="1014679"/>
                </a:lnTo>
                <a:lnTo>
                  <a:pt x="17716" y="1035100"/>
                </a:lnTo>
                <a:lnTo>
                  <a:pt x="37744" y="1049108"/>
                </a:lnTo>
                <a:lnTo>
                  <a:pt x="62522" y="1054633"/>
                </a:lnTo>
                <a:lnTo>
                  <a:pt x="762177" y="1054633"/>
                </a:lnTo>
                <a:lnTo>
                  <a:pt x="786980" y="1049108"/>
                </a:lnTo>
                <a:lnTo>
                  <a:pt x="807021" y="1035100"/>
                </a:lnTo>
                <a:lnTo>
                  <a:pt x="820267" y="1014679"/>
                </a:lnTo>
                <a:lnTo>
                  <a:pt x="824750" y="989977"/>
                </a:lnTo>
                <a:lnTo>
                  <a:pt x="824750" y="914006"/>
                </a:lnTo>
                <a:lnTo>
                  <a:pt x="824750" y="885888"/>
                </a:lnTo>
                <a:lnTo>
                  <a:pt x="824750" y="182803"/>
                </a:lnTo>
                <a:lnTo>
                  <a:pt x="824750" y="14202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E020D2E4-5425-1D53-681A-6C936C422914}"/>
              </a:ext>
            </a:extLst>
          </p:cNvPr>
          <p:cNvSpPr/>
          <p:nvPr/>
        </p:nvSpPr>
        <p:spPr>
          <a:xfrm>
            <a:off x="8626350" y="3528417"/>
            <a:ext cx="3148549" cy="1811197"/>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Flèche : bas 134">
            <a:extLst>
              <a:ext uri="{FF2B5EF4-FFF2-40B4-BE49-F238E27FC236}">
                <a16:creationId xmlns:a16="http://schemas.microsoft.com/office/drawing/2014/main" id="{26DBA90E-0009-7807-DF66-F7BC974D5C1A}"/>
              </a:ext>
            </a:extLst>
          </p:cNvPr>
          <p:cNvSpPr/>
          <p:nvPr/>
        </p:nvSpPr>
        <p:spPr>
          <a:xfrm rot="10800000" flipH="1">
            <a:off x="10126869" y="2603774"/>
            <a:ext cx="282885" cy="924641"/>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object 27">
            <a:extLst>
              <a:ext uri="{FF2B5EF4-FFF2-40B4-BE49-F238E27FC236}">
                <a16:creationId xmlns:a16="http://schemas.microsoft.com/office/drawing/2014/main" id="{4CC198E0-C943-BF31-0599-876D0D250813}"/>
              </a:ext>
            </a:extLst>
          </p:cNvPr>
          <p:cNvSpPr/>
          <p:nvPr/>
        </p:nvSpPr>
        <p:spPr>
          <a:xfrm rot="11136493">
            <a:off x="4002541" y="1436103"/>
            <a:ext cx="2587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27">
            <a:extLst>
              <a:ext uri="{FF2B5EF4-FFF2-40B4-BE49-F238E27FC236}">
                <a16:creationId xmlns:a16="http://schemas.microsoft.com/office/drawing/2014/main" id="{93DAEB52-9B11-57EB-8079-F21F04B58F5F}"/>
              </a:ext>
            </a:extLst>
          </p:cNvPr>
          <p:cNvSpPr/>
          <p:nvPr/>
        </p:nvSpPr>
        <p:spPr>
          <a:xfrm rot="11080900">
            <a:off x="8036942" y="1518890"/>
            <a:ext cx="258708" cy="339714"/>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ZoneTexte 132">
            <a:extLst>
              <a:ext uri="{FF2B5EF4-FFF2-40B4-BE49-F238E27FC236}">
                <a16:creationId xmlns:a16="http://schemas.microsoft.com/office/drawing/2014/main" id="{C8CBE4B6-417F-AE44-9758-51264499AC5F}"/>
              </a:ext>
            </a:extLst>
          </p:cNvPr>
          <p:cNvSpPr txBox="1"/>
          <p:nvPr/>
        </p:nvSpPr>
        <p:spPr>
          <a:xfrm>
            <a:off x="8646433" y="3649185"/>
            <a:ext cx="3300114"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982B56"/>
                </a:solidFill>
                <a:effectLst/>
                <a:uLnTx/>
                <a:uFillTx/>
                <a:latin typeface="Calibri"/>
                <a:ea typeface="+mn-ea"/>
                <a:cs typeface="+mn-cs"/>
              </a:rPr>
              <a:t>Consider including nutrition-sensitive indicators in M&amp;E framework and adding questions related to diet and nutrition outcomes in after-action reviews/impact evaluations</a:t>
            </a:r>
          </a:p>
        </p:txBody>
      </p:sp>
      <p:pic>
        <p:nvPicPr>
          <p:cNvPr id="6" name="object 2" descr="A pink surface with small dots&#10;&#10;Description automatically generated">
            <a:extLst>
              <a:ext uri="{FF2B5EF4-FFF2-40B4-BE49-F238E27FC236}">
                <a16:creationId xmlns:a16="http://schemas.microsoft.com/office/drawing/2014/main" id="{78818488-5DE7-B00F-B5D6-7E7A9C1966E9}"/>
              </a:ext>
            </a:extLst>
          </p:cNvPr>
          <p:cNvPicPr/>
          <p:nvPr/>
        </p:nvPicPr>
        <p:blipFill>
          <a:blip r:embed="rId9" cstate="email">
            <a:extLst>
              <a:ext uri="{28A0092B-C50C-407E-A947-70E740481C1C}">
                <a14:useLocalDpi xmlns:a14="http://schemas.microsoft.com/office/drawing/2010/main"/>
              </a:ext>
            </a:extLst>
          </a:blip>
          <a:stretch>
            <a:fillRect/>
          </a:stretch>
        </p:blipFill>
        <p:spPr>
          <a:xfrm flipH="1">
            <a:off x="999693" y="88991"/>
            <a:ext cx="5582947" cy="749613"/>
          </a:xfrm>
          <a:prstGeom prst="rect">
            <a:avLst/>
          </a:prstGeom>
        </p:spPr>
      </p:pic>
      <p:pic>
        <p:nvPicPr>
          <p:cNvPr id="8" name="object 2" descr="A pink surface with small dots&#10;&#10;Description automatically generated">
            <a:extLst>
              <a:ext uri="{FF2B5EF4-FFF2-40B4-BE49-F238E27FC236}">
                <a16:creationId xmlns:a16="http://schemas.microsoft.com/office/drawing/2014/main" id="{E28A484A-4F37-34A1-B90F-281EC5E5562C}"/>
              </a:ext>
            </a:extLst>
          </p:cNvPr>
          <p:cNvPicPr/>
          <p:nvPr/>
        </p:nvPicPr>
        <p:blipFill>
          <a:blip r:embed="rId10" cstate="email">
            <a:extLst>
              <a:ext uri="{28A0092B-C50C-407E-A947-70E740481C1C}">
                <a14:useLocalDpi xmlns:a14="http://schemas.microsoft.com/office/drawing/2010/main"/>
              </a:ext>
            </a:extLst>
          </a:blip>
          <a:stretch>
            <a:fillRect/>
          </a:stretch>
        </p:blipFill>
        <p:spPr>
          <a:xfrm>
            <a:off x="4901516" y="85148"/>
            <a:ext cx="5007072" cy="756239"/>
          </a:xfrm>
          <a:prstGeom prst="rect">
            <a:avLst/>
          </a:prstGeom>
        </p:spPr>
      </p:pic>
      <p:sp>
        <p:nvSpPr>
          <p:cNvPr id="11" name="object 19">
            <a:extLst>
              <a:ext uri="{FF2B5EF4-FFF2-40B4-BE49-F238E27FC236}">
                <a16:creationId xmlns:a16="http://schemas.microsoft.com/office/drawing/2014/main" id="{BF911FFF-AB22-9C0B-B147-224C8F7A13A6}"/>
              </a:ext>
            </a:extLst>
          </p:cNvPr>
          <p:cNvSpPr txBox="1">
            <a:spLocks noGrp="1"/>
          </p:cNvSpPr>
          <p:nvPr>
            <p:ph type="title"/>
          </p:nvPr>
        </p:nvSpPr>
        <p:spPr>
          <a:xfrm>
            <a:off x="1535270" y="244076"/>
            <a:ext cx="8454766" cy="439441"/>
          </a:xfrm>
          <a:prstGeom prst="rect">
            <a:avLst/>
          </a:prstGeom>
        </p:spPr>
        <p:txBody>
          <a:bodyPr vert="horz" wrap="square" lIns="0" tIns="8471" rIns="0" bIns="0" rtlCol="0" anchor="ctr">
            <a:spAutoFit/>
          </a:bodyPr>
          <a:lstStyle/>
          <a:p>
            <a:pPr marL="7701">
              <a:spcBef>
                <a:spcPts val="67"/>
              </a:spcBef>
            </a:pPr>
            <a:r>
              <a:rPr lang="en-GB" sz="2800"/>
              <a:t>Integrating NUTRITION into </a:t>
            </a:r>
            <a:r>
              <a:rPr lang="en-GB" sz="2800" kern="0"/>
              <a:t>THE ANTICIPATORY ACTION SYSTEM</a:t>
            </a:r>
            <a:endParaRPr sz="2800"/>
          </a:p>
        </p:txBody>
      </p:sp>
      <p:sp>
        <p:nvSpPr>
          <p:cNvPr id="15" name="TextBox 14">
            <a:extLst>
              <a:ext uri="{FF2B5EF4-FFF2-40B4-BE49-F238E27FC236}">
                <a16:creationId xmlns:a16="http://schemas.microsoft.com/office/drawing/2014/main" id="{8E7FECE9-F3D9-484D-51D3-A93C98CC0061}"/>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19" name="Straight Connector 18">
            <a:extLst>
              <a:ext uri="{FF2B5EF4-FFF2-40B4-BE49-F238E27FC236}">
                <a16:creationId xmlns:a16="http://schemas.microsoft.com/office/drawing/2014/main" id="{6714727C-0CAA-40A2-7ADA-3C8070F8FC55}"/>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4D7C349E-53DD-BD64-C191-CACFC38D1C09}"/>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23" name="Picture 10" descr="A grey rectangular sign with blue text&#10;&#10;Description automatically generated">
            <a:extLst>
              <a:ext uri="{FF2B5EF4-FFF2-40B4-BE49-F238E27FC236}">
                <a16:creationId xmlns:a16="http://schemas.microsoft.com/office/drawing/2014/main" id="{69C8F2E8-0FCC-6717-8064-BEA28261306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27" name="Picture 15" descr="A black background with green text&#10;&#10;Description automatically generated">
            <a:extLst>
              <a:ext uri="{FF2B5EF4-FFF2-40B4-BE49-F238E27FC236}">
                <a16:creationId xmlns:a16="http://schemas.microsoft.com/office/drawing/2014/main" id="{1390816F-48C0-6D04-A369-F3B33003042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38069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34" grpId="0" animBg="1"/>
      <p:bldP spid="135" grpId="0" animBg="1"/>
      <p:bldP spid="1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5646C30E-717C-D989-A9C1-FF15ED5FE14A}"/>
              </a:ext>
            </a:extLst>
          </p:cNvPr>
          <p:cNvGrpSpPr/>
          <p:nvPr/>
        </p:nvGrpSpPr>
        <p:grpSpPr>
          <a:xfrm>
            <a:off x="-991782" y="3332183"/>
            <a:ext cx="11267759" cy="1912347"/>
            <a:chOff x="754038" y="5480790"/>
            <a:chExt cx="18581370" cy="3153602"/>
          </a:xfrm>
        </p:grpSpPr>
        <p:grpSp>
          <p:nvGrpSpPr>
            <p:cNvPr id="55" name="object 55"/>
            <p:cNvGrpSpPr/>
            <p:nvPr/>
          </p:nvGrpSpPr>
          <p:grpSpPr>
            <a:xfrm>
              <a:off x="754038" y="5480790"/>
              <a:ext cx="18581370" cy="3153602"/>
              <a:chOff x="754038" y="5480790"/>
              <a:chExt cx="18581370" cy="3153602"/>
            </a:xfrm>
          </p:grpSpPr>
          <p:sp>
            <p:nvSpPr>
              <p:cNvPr id="56" name="object 56"/>
              <p:cNvSpPr/>
              <p:nvPr/>
            </p:nvSpPr>
            <p:spPr>
              <a:xfrm>
                <a:off x="3066185" y="6214407"/>
                <a:ext cx="4578985" cy="2419985"/>
              </a:xfrm>
              <a:custGeom>
                <a:avLst/>
                <a:gdLst/>
                <a:ahLst/>
                <a:cxnLst/>
                <a:rect l="l" t="t" r="r" b="b"/>
                <a:pathLst>
                  <a:path w="4578984" h="2419984">
                    <a:moveTo>
                      <a:pt x="4578624" y="2419392"/>
                    </a:moveTo>
                    <a:lnTo>
                      <a:pt x="0" y="2419392"/>
                    </a:lnTo>
                    <a:lnTo>
                      <a:pt x="0" y="0"/>
                    </a:lnTo>
                    <a:lnTo>
                      <a:pt x="4578624" y="0"/>
                    </a:lnTo>
                    <a:lnTo>
                      <a:pt x="4578624" y="2419392"/>
                    </a:lnTo>
                    <a:close/>
                  </a:path>
                </a:pathLst>
              </a:custGeom>
              <a:ln w="19643">
                <a:solidFill>
                  <a:srgbClr val="000000"/>
                </a:solidFill>
                <a:prstDash val="dash"/>
              </a:ln>
            </p:spPr>
            <p:txBody>
              <a:bodyPr wrap="square" lIns="0" tIns="0" rIns="0" bIns="0" rtlCol="0"/>
              <a:lstStyle/>
              <a:p>
                <a:pPr defTabSz="554492"/>
                <a:endParaRPr sz="1092">
                  <a:solidFill>
                    <a:sysClr val="windowText" lastClr="000000"/>
                  </a:solidFill>
                </a:endParaRPr>
              </a:p>
            </p:txBody>
          </p:sp>
          <p:sp>
            <p:nvSpPr>
              <p:cNvPr id="57" name="object 57"/>
              <p:cNvSpPr/>
              <p:nvPr/>
            </p:nvSpPr>
            <p:spPr>
              <a:xfrm>
                <a:off x="754038" y="5480790"/>
                <a:ext cx="18581370" cy="795020"/>
              </a:xfrm>
              <a:custGeom>
                <a:avLst/>
                <a:gdLst/>
                <a:ahLst/>
                <a:cxnLst/>
                <a:rect l="l" t="t" r="r" b="b"/>
                <a:pathLst>
                  <a:path w="18581370" h="795020">
                    <a:moveTo>
                      <a:pt x="18580931" y="794415"/>
                    </a:moveTo>
                    <a:lnTo>
                      <a:pt x="0" y="794415"/>
                    </a:lnTo>
                    <a:lnTo>
                      <a:pt x="0" y="0"/>
                    </a:lnTo>
                    <a:lnTo>
                      <a:pt x="18580931" y="0"/>
                    </a:lnTo>
                    <a:lnTo>
                      <a:pt x="18580931" y="794415"/>
                    </a:lnTo>
                    <a:close/>
                  </a:path>
                </a:pathLst>
              </a:custGeom>
              <a:ln w="28093">
                <a:solidFill>
                  <a:srgbClr val="982B56"/>
                </a:solidFill>
              </a:ln>
            </p:spPr>
            <p:txBody>
              <a:bodyPr wrap="square" lIns="0" tIns="0" rIns="0" bIns="0" rtlCol="0"/>
              <a:lstStyle/>
              <a:p>
                <a:pPr defTabSz="554492"/>
                <a:endParaRPr sz="1092">
                  <a:solidFill>
                    <a:sysClr val="windowText" lastClr="000000"/>
                  </a:solidFill>
                </a:endParaRPr>
              </a:p>
            </p:txBody>
          </p:sp>
          <p:sp>
            <p:nvSpPr>
              <p:cNvPr id="58" name="object 58"/>
              <p:cNvSpPr/>
              <p:nvPr/>
            </p:nvSpPr>
            <p:spPr>
              <a:xfrm>
                <a:off x="2397040" y="5492855"/>
                <a:ext cx="15041201" cy="816610"/>
              </a:xfrm>
              <a:custGeom>
                <a:avLst/>
                <a:gdLst/>
                <a:ahLst/>
                <a:cxnLst/>
                <a:rect l="l" t="t" r="r" b="b"/>
                <a:pathLst>
                  <a:path w="15000605" h="816610">
                    <a:moveTo>
                      <a:pt x="14061186" y="799769"/>
                    </a:moveTo>
                    <a:lnTo>
                      <a:pt x="5351589" y="799769"/>
                    </a:lnTo>
                    <a:lnTo>
                      <a:pt x="5351589" y="816584"/>
                    </a:lnTo>
                    <a:lnTo>
                      <a:pt x="14061186" y="816584"/>
                    </a:lnTo>
                    <a:lnTo>
                      <a:pt x="14061186" y="799769"/>
                    </a:lnTo>
                    <a:close/>
                  </a:path>
                  <a:path w="15000605" h="816610">
                    <a:moveTo>
                      <a:pt x="14061186" y="1181"/>
                    </a:moveTo>
                    <a:lnTo>
                      <a:pt x="5351589" y="0"/>
                    </a:lnTo>
                    <a:lnTo>
                      <a:pt x="5351589" y="5346"/>
                    </a:lnTo>
                    <a:lnTo>
                      <a:pt x="0" y="5346"/>
                    </a:lnTo>
                    <a:lnTo>
                      <a:pt x="0" y="799757"/>
                    </a:lnTo>
                    <a:lnTo>
                      <a:pt x="5351589" y="799757"/>
                    </a:lnTo>
                    <a:lnTo>
                      <a:pt x="5351589" y="5359"/>
                    </a:lnTo>
                    <a:lnTo>
                      <a:pt x="14061186" y="5359"/>
                    </a:lnTo>
                    <a:lnTo>
                      <a:pt x="14061186" y="1181"/>
                    </a:lnTo>
                    <a:close/>
                  </a:path>
                  <a:path w="15000605" h="816610">
                    <a:moveTo>
                      <a:pt x="15000466" y="5359"/>
                    </a:moveTo>
                    <a:lnTo>
                      <a:pt x="14061186" y="5359"/>
                    </a:lnTo>
                    <a:lnTo>
                      <a:pt x="14061186" y="799769"/>
                    </a:lnTo>
                    <a:lnTo>
                      <a:pt x="15000466" y="799769"/>
                    </a:lnTo>
                    <a:lnTo>
                      <a:pt x="15000466" y="5359"/>
                    </a:lnTo>
                    <a:close/>
                  </a:path>
                </a:pathLst>
              </a:custGeom>
              <a:solidFill>
                <a:srgbClr val="982B56"/>
              </a:solidFill>
            </p:spPr>
            <p:txBody>
              <a:bodyPr wrap="square" lIns="0" tIns="0" rIns="0" bIns="0" rtlCol="0"/>
              <a:lstStyle/>
              <a:p>
                <a:pPr defTabSz="554492"/>
                <a:endParaRPr sz="1092">
                  <a:solidFill>
                    <a:sysClr val="windowText" lastClr="000000"/>
                  </a:solidFill>
                </a:endParaRPr>
              </a:p>
            </p:txBody>
          </p:sp>
        </p:grpSp>
        <p:sp>
          <p:nvSpPr>
            <p:cNvPr id="59" name="object 59"/>
            <p:cNvSpPr txBox="1"/>
            <p:nvPr/>
          </p:nvSpPr>
          <p:spPr>
            <a:xfrm>
              <a:off x="3082057" y="5731951"/>
              <a:ext cx="4041775" cy="250729"/>
            </a:xfrm>
            <a:prstGeom prst="rect">
              <a:avLst/>
            </a:prstGeom>
          </p:spPr>
          <p:txBody>
            <a:bodyPr vert="horz" wrap="square" lIns="0" tIns="7316" rIns="0" bIns="0" rtlCol="0">
              <a:spAutoFit/>
            </a:bodyPr>
            <a:lstStyle/>
            <a:p>
              <a:pPr defTabSz="554492">
                <a:spcBef>
                  <a:spcPts val="58"/>
                </a:spcBef>
                <a:tabLst>
                  <a:tab pos="767433" algn="l"/>
                  <a:tab pos="1568751" algn="l"/>
                  <a:tab pos="2336183" algn="l"/>
                </a:tabLst>
              </a:pPr>
              <a:r>
                <a:rPr lang="en-GB" sz="940" b="1">
                  <a:solidFill>
                    <a:prstClr val="white"/>
                  </a:solidFill>
                  <a:latin typeface="OpenSans-Semibold"/>
                  <a:cs typeface="OpenSans-Semibold"/>
                </a:rPr>
                <a:t>JUN                  JUL                   AUG                    SEP</a:t>
              </a:r>
              <a:endParaRPr sz="940" b="1">
                <a:solidFill>
                  <a:prstClr val="white"/>
                </a:solidFill>
                <a:latin typeface="OpenSans-Semibold"/>
                <a:cs typeface="OpenSans-Semibold"/>
              </a:endParaRPr>
            </a:p>
          </p:txBody>
        </p:sp>
        <p:sp>
          <p:nvSpPr>
            <p:cNvPr id="60" name="object 60"/>
            <p:cNvSpPr txBox="1"/>
            <p:nvPr/>
          </p:nvSpPr>
          <p:spPr>
            <a:xfrm>
              <a:off x="8070825" y="5731951"/>
              <a:ext cx="456883"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OCT</a:t>
              </a:r>
              <a:endParaRPr sz="940">
                <a:solidFill>
                  <a:sysClr val="windowText" lastClr="000000"/>
                </a:solidFill>
                <a:latin typeface="OpenSans-Semibold"/>
                <a:cs typeface="OpenSans-Semibold"/>
              </a:endParaRPr>
            </a:p>
          </p:txBody>
        </p:sp>
        <p:sp>
          <p:nvSpPr>
            <p:cNvPr id="61" name="object 61"/>
            <p:cNvSpPr txBox="1"/>
            <p:nvPr/>
          </p:nvSpPr>
          <p:spPr>
            <a:xfrm>
              <a:off x="9336496" y="5731951"/>
              <a:ext cx="415623"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NOV</a:t>
              </a:r>
              <a:endParaRPr sz="940">
                <a:solidFill>
                  <a:sysClr val="windowText" lastClr="000000"/>
                </a:solidFill>
                <a:latin typeface="OpenSans-Semibold"/>
                <a:cs typeface="OpenSans-Semibold"/>
              </a:endParaRPr>
            </a:p>
          </p:txBody>
        </p:sp>
        <p:sp>
          <p:nvSpPr>
            <p:cNvPr id="63" name="object 63"/>
            <p:cNvSpPr txBox="1"/>
            <p:nvPr/>
          </p:nvSpPr>
          <p:spPr>
            <a:xfrm>
              <a:off x="11749946" y="5731951"/>
              <a:ext cx="415624"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JAN</a:t>
              </a:r>
              <a:endParaRPr sz="940">
                <a:solidFill>
                  <a:sysClr val="windowText" lastClr="000000"/>
                </a:solidFill>
                <a:latin typeface="OpenSans-Semibold"/>
                <a:cs typeface="OpenSans-Semibold"/>
              </a:endParaRPr>
            </a:p>
          </p:txBody>
        </p:sp>
        <p:sp>
          <p:nvSpPr>
            <p:cNvPr id="64" name="object 64"/>
            <p:cNvSpPr txBox="1"/>
            <p:nvPr/>
          </p:nvSpPr>
          <p:spPr>
            <a:xfrm>
              <a:off x="13004800" y="5731951"/>
              <a:ext cx="317297"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FEB</a:t>
              </a:r>
              <a:endParaRPr sz="940">
                <a:solidFill>
                  <a:sysClr val="windowText" lastClr="000000"/>
                </a:solidFill>
                <a:latin typeface="OpenSans-Semibold"/>
                <a:cs typeface="OpenSans-Semibold"/>
              </a:endParaRPr>
            </a:p>
          </p:txBody>
        </p:sp>
        <p:sp>
          <p:nvSpPr>
            <p:cNvPr id="65" name="object 65"/>
            <p:cNvSpPr txBox="1"/>
            <p:nvPr/>
          </p:nvSpPr>
          <p:spPr>
            <a:xfrm>
              <a:off x="14399173" y="5731951"/>
              <a:ext cx="464429"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MAR</a:t>
              </a:r>
              <a:endParaRPr sz="940">
                <a:solidFill>
                  <a:sysClr val="windowText" lastClr="000000"/>
                </a:solidFill>
                <a:latin typeface="OpenSans-Semibold"/>
                <a:cs typeface="OpenSans-Semibold"/>
              </a:endParaRPr>
            </a:p>
          </p:txBody>
        </p:sp>
        <p:sp>
          <p:nvSpPr>
            <p:cNvPr id="66" name="object 66"/>
            <p:cNvSpPr txBox="1"/>
            <p:nvPr/>
          </p:nvSpPr>
          <p:spPr>
            <a:xfrm>
              <a:off x="15664843" y="5731951"/>
              <a:ext cx="413372" cy="250729"/>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APR</a:t>
              </a:r>
              <a:endParaRPr sz="940">
                <a:solidFill>
                  <a:sysClr val="windowText" lastClr="000000"/>
                </a:solidFill>
                <a:latin typeface="OpenSans-Semibold"/>
                <a:cs typeface="OpenSans-Semibold"/>
              </a:endParaRPr>
            </a:p>
          </p:txBody>
        </p:sp>
        <p:sp>
          <p:nvSpPr>
            <p:cNvPr id="67" name="object 67"/>
            <p:cNvSpPr txBox="1"/>
            <p:nvPr/>
          </p:nvSpPr>
          <p:spPr>
            <a:xfrm>
              <a:off x="16808006" y="5731951"/>
              <a:ext cx="391368" cy="489275"/>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MAY</a:t>
              </a:r>
              <a:endParaRPr sz="940">
                <a:solidFill>
                  <a:sysClr val="windowText" lastClr="000000"/>
                </a:solidFill>
                <a:latin typeface="OpenSans-Semibold"/>
                <a:cs typeface="OpenSans-Semibold"/>
              </a:endParaRPr>
            </a:p>
          </p:txBody>
        </p:sp>
        <p:sp>
          <p:nvSpPr>
            <p:cNvPr id="110" name="object 110"/>
            <p:cNvSpPr/>
            <p:nvPr/>
          </p:nvSpPr>
          <p:spPr>
            <a:xfrm>
              <a:off x="7746037" y="5489133"/>
              <a:ext cx="8768245" cy="783590"/>
            </a:xfrm>
            <a:custGeom>
              <a:avLst/>
              <a:gdLst/>
              <a:ahLst/>
              <a:cxnLst/>
              <a:rect l="l" t="t" r="r" b="b"/>
              <a:pathLst>
                <a:path w="8711565" h="783589">
                  <a:moveTo>
                    <a:pt x="8711420" y="783557"/>
                  </a:moveTo>
                  <a:lnTo>
                    <a:pt x="0" y="783557"/>
                  </a:lnTo>
                  <a:lnTo>
                    <a:pt x="0" y="0"/>
                  </a:lnTo>
                  <a:lnTo>
                    <a:pt x="8711420" y="0"/>
                  </a:lnTo>
                  <a:lnTo>
                    <a:pt x="8711420" y="783557"/>
                  </a:lnTo>
                  <a:close/>
                </a:path>
              </a:pathLst>
            </a:custGeom>
            <a:ln w="42113">
              <a:solidFill>
                <a:srgbClr val="EF404C"/>
              </a:solidFill>
            </a:ln>
          </p:spPr>
          <p:txBody>
            <a:bodyPr wrap="square" lIns="0" tIns="0" rIns="0" bIns="0" rtlCol="0"/>
            <a:lstStyle/>
            <a:p>
              <a:pPr defTabSz="554492"/>
              <a:endParaRPr sz="1092">
                <a:solidFill>
                  <a:sysClr val="windowText" lastClr="000000"/>
                </a:solidFill>
              </a:endParaRPr>
            </a:p>
          </p:txBody>
        </p:sp>
      </p:grpSp>
      <p:sp>
        <p:nvSpPr>
          <p:cNvPr id="118" name="object 118"/>
          <p:cNvSpPr txBox="1"/>
          <p:nvPr/>
        </p:nvSpPr>
        <p:spPr>
          <a:xfrm>
            <a:off x="8098312" y="2425512"/>
            <a:ext cx="1011950" cy="191630"/>
          </a:xfrm>
          <a:prstGeom prst="rect">
            <a:avLst/>
          </a:prstGeom>
        </p:spPr>
        <p:txBody>
          <a:bodyPr vert="horz" wrap="square" lIns="0" tIns="9627" rIns="0" bIns="0" rtlCol="0">
            <a:spAutoFit/>
          </a:bodyPr>
          <a:lstStyle/>
          <a:p>
            <a:pPr marL="7701" defTabSz="554492">
              <a:spcBef>
                <a:spcPts val="76"/>
              </a:spcBef>
            </a:pPr>
            <a:r>
              <a:rPr sz="1182" b="1" spc="-6">
                <a:solidFill>
                  <a:sysClr val="windowText" lastClr="000000"/>
                </a:solidFill>
                <a:latin typeface="OpenSans-Extrabold"/>
                <a:cs typeface="OpenSans-Extrabold"/>
              </a:rPr>
              <a:t>HARVESTING</a:t>
            </a:r>
            <a:endParaRPr sz="1182">
              <a:solidFill>
                <a:sysClr val="windowText" lastClr="000000"/>
              </a:solidFill>
              <a:latin typeface="OpenSans-Extrabold"/>
              <a:cs typeface="OpenSans-Extrabold"/>
            </a:endParaRPr>
          </a:p>
        </p:txBody>
      </p:sp>
      <p:sp>
        <p:nvSpPr>
          <p:cNvPr id="119" name="object 119"/>
          <p:cNvSpPr txBox="1"/>
          <p:nvPr/>
        </p:nvSpPr>
        <p:spPr>
          <a:xfrm>
            <a:off x="6224076" y="2425512"/>
            <a:ext cx="799394" cy="191630"/>
          </a:xfrm>
          <a:prstGeom prst="rect">
            <a:avLst/>
          </a:prstGeom>
        </p:spPr>
        <p:txBody>
          <a:bodyPr vert="horz" wrap="square" lIns="0" tIns="9627" rIns="0" bIns="0" rtlCol="0">
            <a:spAutoFit/>
          </a:bodyPr>
          <a:lstStyle/>
          <a:p>
            <a:pPr marL="7701" defTabSz="554492">
              <a:spcBef>
                <a:spcPts val="76"/>
              </a:spcBef>
            </a:pPr>
            <a:r>
              <a:rPr sz="1182" b="1" spc="-6">
                <a:solidFill>
                  <a:sysClr val="windowText" lastClr="000000"/>
                </a:solidFill>
                <a:latin typeface="OpenSans-Extrabold"/>
                <a:cs typeface="OpenSans-Extrabold"/>
              </a:rPr>
              <a:t>GROWING</a:t>
            </a:r>
            <a:endParaRPr sz="1182">
              <a:solidFill>
                <a:sysClr val="windowText" lastClr="000000"/>
              </a:solidFill>
              <a:latin typeface="OpenSans-Extrabold"/>
              <a:cs typeface="OpenSans-Extrabold"/>
            </a:endParaRPr>
          </a:p>
        </p:txBody>
      </p:sp>
      <p:sp>
        <p:nvSpPr>
          <p:cNvPr id="120" name="object 120"/>
          <p:cNvSpPr txBox="1"/>
          <p:nvPr/>
        </p:nvSpPr>
        <p:spPr>
          <a:xfrm>
            <a:off x="4148839" y="2425512"/>
            <a:ext cx="823653" cy="191630"/>
          </a:xfrm>
          <a:prstGeom prst="rect">
            <a:avLst/>
          </a:prstGeom>
        </p:spPr>
        <p:txBody>
          <a:bodyPr vert="horz" wrap="square" lIns="0" tIns="9627" rIns="0" bIns="0" rtlCol="0">
            <a:spAutoFit/>
          </a:bodyPr>
          <a:lstStyle/>
          <a:p>
            <a:pPr marL="7701" defTabSz="554492">
              <a:spcBef>
                <a:spcPts val="76"/>
              </a:spcBef>
            </a:pPr>
            <a:r>
              <a:rPr sz="1182" b="1" spc="-6">
                <a:solidFill>
                  <a:sysClr val="windowText" lastClr="000000"/>
                </a:solidFill>
                <a:latin typeface="OpenSans-Extrabold"/>
                <a:cs typeface="OpenSans-Extrabold"/>
              </a:rPr>
              <a:t>PLANTING</a:t>
            </a:r>
            <a:endParaRPr sz="1182">
              <a:solidFill>
                <a:sysClr val="windowText" lastClr="000000"/>
              </a:solidFill>
              <a:latin typeface="OpenSans-Extrabold"/>
              <a:cs typeface="OpenSans-Extrabold"/>
            </a:endParaRPr>
          </a:p>
        </p:txBody>
      </p:sp>
      <p:grpSp>
        <p:nvGrpSpPr>
          <p:cNvPr id="128" name="Group 127">
            <a:extLst>
              <a:ext uri="{FF2B5EF4-FFF2-40B4-BE49-F238E27FC236}">
                <a16:creationId xmlns:a16="http://schemas.microsoft.com/office/drawing/2014/main" id="{4DEB0A87-4EBE-A084-E024-D9F693D07956}"/>
              </a:ext>
            </a:extLst>
          </p:cNvPr>
          <p:cNvGrpSpPr/>
          <p:nvPr/>
        </p:nvGrpSpPr>
        <p:grpSpPr>
          <a:xfrm>
            <a:off x="5552438" y="1352605"/>
            <a:ext cx="2218286" cy="903205"/>
            <a:chOff x="11545942" y="3226884"/>
            <a:chExt cx="3658118" cy="1489452"/>
          </a:xfrm>
        </p:grpSpPr>
        <p:sp>
          <p:nvSpPr>
            <p:cNvPr id="10" name="object 10"/>
            <p:cNvSpPr/>
            <p:nvPr/>
          </p:nvSpPr>
          <p:spPr>
            <a:xfrm>
              <a:off x="15032919" y="4087793"/>
              <a:ext cx="0" cy="615315"/>
            </a:xfrm>
            <a:custGeom>
              <a:avLst/>
              <a:gdLst/>
              <a:ahLst/>
              <a:cxnLst/>
              <a:rect l="l" t="t" r="r" b="b"/>
              <a:pathLst>
                <a:path h="615314">
                  <a:moveTo>
                    <a:pt x="0" y="0"/>
                  </a:moveTo>
                  <a:lnTo>
                    <a:pt x="0" y="615007"/>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11" name="object 11"/>
            <p:cNvGrpSpPr/>
            <p:nvPr/>
          </p:nvGrpSpPr>
          <p:grpSpPr>
            <a:xfrm>
              <a:off x="14849095" y="3226884"/>
              <a:ext cx="354965" cy="777875"/>
              <a:chOff x="14849095" y="3226884"/>
              <a:chExt cx="354965" cy="777875"/>
            </a:xfrm>
          </p:grpSpPr>
          <p:sp>
            <p:nvSpPr>
              <p:cNvPr id="12" name="object 12"/>
              <p:cNvSpPr/>
              <p:nvPr/>
            </p:nvSpPr>
            <p:spPr>
              <a:xfrm>
                <a:off x="15061330" y="3810793"/>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3" name="object 13"/>
              <p:cNvSpPr/>
              <p:nvPr/>
            </p:nvSpPr>
            <p:spPr>
              <a:xfrm>
                <a:off x="14863602" y="3810793"/>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4" name="object 14"/>
              <p:cNvSpPr/>
              <p:nvPr/>
            </p:nvSpPr>
            <p:spPr>
              <a:xfrm>
                <a:off x="15056692" y="3619876"/>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2" y="48926"/>
                    </a:lnTo>
                    <a:lnTo>
                      <a:pt x="89391" y="97249"/>
                    </a:lnTo>
                    <a:lnTo>
                      <a:pt x="65204" y="126690"/>
                    </a:lnTo>
                    <a:lnTo>
                      <a:pt x="12476" y="152962"/>
                    </a:lnTo>
                    <a:lnTo>
                      <a:pt x="2420"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5" name="object 15"/>
              <p:cNvSpPr/>
              <p:nvPr/>
            </p:nvSpPr>
            <p:spPr>
              <a:xfrm>
                <a:off x="14885193" y="3619876"/>
                <a:ext cx="111125" cy="155575"/>
              </a:xfrm>
              <a:custGeom>
                <a:avLst/>
                <a:gdLst/>
                <a:ahLst/>
                <a:cxnLst/>
                <a:rect l="l" t="t" r="r" b="b"/>
                <a:pathLst>
                  <a:path w="111125" h="155575">
                    <a:moveTo>
                      <a:pt x="108444" y="155227"/>
                    </a:moveTo>
                    <a:lnTo>
                      <a:pt x="110560" y="132367"/>
                    </a:lnTo>
                    <a:lnTo>
                      <a:pt x="110863" y="99901"/>
                    </a:lnTo>
                    <a:lnTo>
                      <a:pt x="104639" y="64172"/>
                    </a:lnTo>
                    <a:lnTo>
                      <a:pt x="87177" y="31524"/>
                    </a:lnTo>
                    <a:lnTo>
                      <a:pt x="60332" y="10388"/>
                    </a:lnTo>
                    <a:lnTo>
                      <a:pt x="33307" y="1570"/>
                    </a:lnTo>
                    <a:lnTo>
                      <a:pt x="12444"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6" name="object 16"/>
              <p:cNvSpPr/>
              <p:nvPr/>
            </p:nvSpPr>
            <p:spPr>
              <a:xfrm>
                <a:off x="15052349" y="3443835"/>
                <a:ext cx="95250" cy="133350"/>
              </a:xfrm>
              <a:custGeom>
                <a:avLst/>
                <a:gdLst/>
                <a:ahLst/>
                <a:cxnLst/>
                <a:rect l="l" t="t" r="r" b="b"/>
                <a:pathLst>
                  <a:path w="95250" h="133350">
                    <a:moveTo>
                      <a:pt x="2061" y="132952"/>
                    </a:moveTo>
                    <a:lnTo>
                      <a:pt x="256" y="113372"/>
                    </a:lnTo>
                    <a:lnTo>
                      <a:pt x="0" y="85567"/>
                    </a:lnTo>
                    <a:lnTo>
                      <a:pt x="5328" y="54969"/>
                    </a:lnTo>
                    <a:lnTo>
                      <a:pt x="20280" y="27008"/>
                    </a:lnTo>
                    <a:lnTo>
                      <a:pt x="43267" y="8900"/>
                    </a:lnTo>
                    <a:lnTo>
                      <a:pt x="66418" y="1346"/>
                    </a:lnTo>
                    <a:lnTo>
                      <a:pt x="84294" y="0"/>
                    </a:lnTo>
                    <a:lnTo>
                      <a:pt x="91461" y="516"/>
                    </a:lnTo>
                    <a:lnTo>
                      <a:pt x="94951" y="25092"/>
                    </a:lnTo>
                    <a:lnTo>
                      <a:pt x="94561" y="41906"/>
                    </a:lnTo>
                    <a:lnTo>
                      <a:pt x="76551" y="83289"/>
                    </a:lnTo>
                    <a:lnTo>
                      <a:pt x="31237" y="123638"/>
                    </a:lnTo>
                    <a:lnTo>
                      <a:pt x="2061"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7" name="object 17"/>
              <p:cNvSpPr/>
              <p:nvPr/>
            </p:nvSpPr>
            <p:spPr>
              <a:xfrm>
                <a:off x="14989810" y="3241391"/>
                <a:ext cx="88265" cy="183515"/>
              </a:xfrm>
              <a:custGeom>
                <a:avLst/>
                <a:gdLst/>
                <a:ahLst/>
                <a:cxnLst/>
                <a:rect l="l" t="t" r="r" b="b"/>
                <a:pathLst>
                  <a:path w="88265" h="183514">
                    <a:moveTo>
                      <a:pt x="37553" y="183052"/>
                    </a:moveTo>
                    <a:lnTo>
                      <a:pt x="25420" y="163866"/>
                    </a:lnTo>
                    <a:lnTo>
                      <a:pt x="10570" y="135416"/>
                    </a:lnTo>
                    <a:lnTo>
                      <a:pt x="0" y="101163"/>
                    </a:lnTo>
                    <a:lnTo>
                      <a:pt x="706" y="64573"/>
                    </a:lnTo>
                    <a:lnTo>
                      <a:pt x="14853" y="33894"/>
                    </a:lnTo>
                    <a:lnTo>
                      <a:pt x="34693" y="13985"/>
                    </a:lnTo>
                    <a:lnTo>
                      <a:pt x="52365" y="3226"/>
                    </a:lnTo>
                    <a:lnTo>
                      <a:pt x="60003" y="0"/>
                    </a:lnTo>
                    <a:lnTo>
                      <a:pt x="76480" y="23432"/>
                    </a:lnTo>
                    <a:lnTo>
                      <a:pt x="84899" y="40922"/>
                    </a:lnTo>
                    <a:lnTo>
                      <a:pt x="87893" y="61181"/>
                    </a:lnTo>
                    <a:lnTo>
                      <a:pt x="88096" y="92918"/>
                    </a:lnTo>
                    <a:lnTo>
                      <a:pt x="80022" y="129716"/>
                    </a:lnTo>
                    <a:lnTo>
                      <a:pt x="62668" y="158175"/>
                    </a:lnTo>
                    <a:lnTo>
                      <a:pt x="45392" y="176540"/>
                    </a:lnTo>
                    <a:lnTo>
                      <a:pt x="37553" y="1830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18" name="object 18"/>
              <p:cNvSpPr/>
              <p:nvPr/>
            </p:nvSpPr>
            <p:spPr>
              <a:xfrm>
                <a:off x="14905448" y="3443835"/>
                <a:ext cx="95250" cy="133350"/>
              </a:xfrm>
              <a:custGeom>
                <a:avLst/>
                <a:gdLst/>
                <a:ahLst/>
                <a:cxnLst/>
                <a:rect l="l" t="t" r="r" b="b"/>
                <a:pathLst>
                  <a:path w="95250" h="133350">
                    <a:moveTo>
                      <a:pt x="92885" y="132952"/>
                    </a:moveTo>
                    <a:lnTo>
                      <a:pt x="94699" y="113372"/>
                    </a:lnTo>
                    <a:lnTo>
                      <a:pt x="94956" y="85567"/>
                    </a:lnTo>
                    <a:lnTo>
                      <a:pt x="89625" y="54969"/>
                    </a:lnTo>
                    <a:lnTo>
                      <a:pt x="74676" y="27008"/>
                    </a:lnTo>
                    <a:lnTo>
                      <a:pt x="51684" y="8900"/>
                    </a:lnTo>
                    <a:lnTo>
                      <a:pt x="28535" y="1346"/>
                    </a:lnTo>
                    <a:lnTo>
                      <a:pt x="10660" y="0"/>
                    </a:lnTo>
                    <a:lnTo>
                      <a:pt x="3495" y="516"/>
                    </a:lnTo>
                    <a:lnTo>
                      <a:pt x="0" y="25092"/>
                    </a:lnTo>
                    <a:lnTo>
                      <a:pt x="386" y="41906"/>
                    </a:lnTo>
                    <a:lnTo>
                      <a:pt x="18395" y="83289"/>
                    </a:lnTo>
                    <a:lnTo>
                      <a:pt x="63709" y="123638"/>
                    </a:lnTo>
                    <a:lnTo>
                      <a:pt x="92885"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19" name="object 19"/>
            <p:cNvSpPr/>
            <p:nvPr/>
          </p:nvSpPr>
          <p:spPr>
            <a:xfrm>
              <a:off x="14447242" y="4087793"/>
              <a:ext cx="0" cy="615315"/>
            </a:xfrm>
            <a:custGeom>
              <a:avLst/>
              <a:gdLst/>
              <a:ahLst/>
              <a:cxnLst/>
              <a:rect l="l" t="t" r="r" b="b"/>
              <a:pathLst>
                <a:path h="615314">
                  <a:moveTo>
                    <a:pt x="0" y="0"/>
                  </a:moveTo>
                  <a:lnTo>
                    <a:pt x="0" y="615007"/>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20" name="object 20"/>
            <p:cNvGrpSpPr/>
            <p:nvPr/>
          </p:nvGrpSpPr>
          <p:grpSpPr>
            <a:xfrm>
              <a:off x="14263416" y="3429327"/>
              <a:ext cx="354965" cy="575310"/>
              <a:chOff x="14263416" y="3429327"/>
              <a:chExt cx="354965" cy="575310"/>
            </a:xfrm>
          </p:grpSpPr>
          <p:sp>
            <p:nvSpPr>
              <p:cNvPr id="21" name="object 21"/>
              <p:cNvSpPr/>
              <p:nvPr/>
            </p:nvSpPr>
            <p:spPr>
              <a:xfrm>
                <a:off x="14475651" y="3810793"/>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2" name="object 22"/>
              <p:cNvSpPr/>
              <p:nvPr/>
            </p:nvSpPr>
            <p:spPr>
              <a:xfrm>
                <a:off x="14277923" y="3810793"/>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3" name="object 23"/>
              <p:cNvSpPr/>
              <p:nvPr/>
            </p:nvSpPr>
            <p:spPr>
              <a:xfrm>
                <a:off x="14471013" y="3619876"/>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4" y="48926"/>
                    </a:lnTo>
                    <a:lnTo>
                      <a:pt x="89401" y="97249"/>
                    </a:lnTo>
                    <a:lnTo>
                      <a:pt x="65209" y="126690"/>
                    </a:lnTo>
                    <a:lnTo>
                      <a:pt x="12477" y="152962"/>
                    </a:lnTo>
                    <a:lnTo>
                      <a:pt x="2420"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4" name="object 24"/>
              <p:cNvSpPr/>
              <p:nvPr/>
            </p:nvSpPr>
            <p:spPr>
              <a:xfrm>
                <a:off x="14299515" y="3619876"/>
                <a:ext cx="111125" cy="155575"/>
              </a:xfrm>
              <a:custGeom>
                <a:avLst/>
                <a:gdLst/>
                <a:ahLst/>
                <a:cxnLst/>
                <a:rect l="l" t="t" r="r" b="b"/>
                <a:pathLst>
                  <a:path w="111125" h="155575">
                    <a:moveTo>
                      <a:pt x="108444" y="155227"/>
                    </a:moveTo>
                    <a:lnTo>
                      <a:pt x="110560" y="132367"/>
                    </a:lnTo>
                    <a:lnTo>
                      <a:pt x="110864" y="99901"/>
                    </a:lnTo>
                    <a:lnTo>
                      <a:pt x="104643" y="64172"/>
                    </a:lnTo>
                    <a:lnTo>
                      <a:pt x="87188" y="31524"/>
                    </a:lnTo>
                    <a:lnTo>
                      <a:pt x="60341" y="10388"/>
                    </a:lnTo>
                    <a:lnTo>
                      <a:pt x="33313" y="1570"/>
                    </a:lnTo>
                    <a:lnTo>
                      <a:pt x="12445"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5" name="object 25"/>
              <p:cNvSpPr/>
              <p:nvPr/>
            </p:nvSpPr>
            <p:spPr>
              <a:xfrm>
                <a:off x="14466664" y="3443834"/>
                <a:ext cx="95250" cy="133350"/>
              </a:xfrm>
              <a:custGeom>
                <a:avLst/>
                <a:gdLst/>
                <a:ahLst/>
                <a:cxnLst/>
                <a:rect l="l" t="t" r="r" b="b"/>
                <a:pathLst>
                  <a:path w="95250" h="133350">
                    <a:moveTo>
                      <a:pt x="2070" y="132952"/>
                    </a:moveTo>
                    <a:lnTo>
                      <a:pt x="259" y="113372"/>
                    </a:lnTo>
                    <a:lnTo>
                      <a:pt x="0" y="85567"/>
                    </a:lnTo>
                    <a:lnTo>
                      <a:pt x="5327" y="54969"/>
                    </a:lnTo>
                    <a:lnTo>
                      <a:pt x="20279" y="27008"/>
                    </a:lnTo>
                    <a:lnTo>
                      <a:pt x="43269" y="8900"/>
                    </a:lnTo>
                    <a:lnTo>
                      <a:pt x="66415" y="1346"/>
                    </a:lnTo>
                    <a:lnTo>
                      <a:pt x="84286" y="0"/>
                    </a:lnTo>
                    <a:lnTo>
                      <a:pt x="91450" y="516"/>
                    </a:lnTo>
                    <a:lnTo>
                      <a:pt x="94951" y="25092"/>
                    </a:lnTo>
                    <a:lnTo>
                      <a:pt x="94567" y="41906"/>
                    </a:lnTo>
                    <a:lnTo>
                      <a:pt x="76560" y="83289"/>
                    </a:lnTo>
                    <a:lnTo>
                      <a:pt x="31246" y="123638"/>
                    </a:lnTo>
                    <a:lnTo>
                      <a:pt x="2070"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26" name="object 26"/>
              <p:cNvSpPr/>
              <p:nvPr/>
            </p:nvSpPr>
            <p:spPr>
              <a:xfrm>
                <a:off x="14319772" y="3443834"/>
                <a:ext cx="95250" cy="133350"/>
              </a:xfrm>
              <a:custGeom>
                <a:avLst/>
                <a:gdLst/>
                <a:ahLst/>
                <a:cxnLst/>
                <a:rect l="l" t="t" r="r" b="b"/>
                <a:pathLst>
                  <a:path w="95250" h="133350">
                    <a:moveTo>
                      <a:pt x="92885" y="132952"/>
                    </a:moveTo>
                    <a:lnTo>
                      <a:pt x="94694" y="113372"/>
                    </a:lnTo>
                    <a:lnTo>
                      <a:pt x="94950" y="85567"/>
                    </a:lnTo>
                    <a:lnTo>
                      <a:pt x="89619" y="54969"/>
                    </a:lnTo>
                    <a:lnTo>
                      <a:pt x="74666" y="27008"/>
                    </a:lnTo>
                    <a:lnTo>
                      <a:pt x="51676" y="8900"/>
                    </a:lnTo>
                    <a:lnTo>
                      <a:pt x="28530" y="1346"/>
                    </a:lnTo>
                    <a:lnTo>
                      <a:pt x="10659" y="0"/>
                    </a:lnTo>
                    <a:lnTo>
                      <a:pt x="3495" y="516"/>
                    </a:lnTo>
                    <a:lnTo>
                      <a:pt x="0" y="25092"/>
                    </a:lnTo>
                    <a:lnTo>
                      <a:pt x="386" y="41906"/>
                    </a:lnTo>
                    <a:lnTo>
                      <a:pt x="18395" y="83289"/>
                    </a:lnTo>
                    <a:lnTo>
                      <a:pt x="63709" y="123638"/>
                    </a:lnTo>
                    <a:lnTo>
                      <a:pt x="92885" y="132952"/>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27" name="object 27"/>
            <p:cNvSpPr/>
            <p:nvPr/>
          </p:nvSpPr>
          <p:spPr>
            <a:xfrm>
              <a:off x="13860767" y="4163094"/>
              <a:ext cx="0" cy="551815"/>
            </a:xfrm>
            <a:custGeom>
              <a:avLst/>
              <a:gdLst/>
              <a:ahLst/>
              <a:cxnLst/>
              <a:rect l="l" t="t" r="r" b="b"/>
              <a:pathLst>
                <a:path h="551814">
                  <a:moveTo>
                    <a:pt x="0" y="0"/>
                  </a:moveTo>
                  <a:lnTo>
                    <a:pt x="0" y="551742"/>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28" name="object 28"/>
            <p:cNvGrpSpPr/>
            <p:nvPr/>
          </p:nvGrpSpPr>
          <p:grpSpPr>
            <a:xfrm>
              <a:off x="13676945" y="3680670"/>
              <a:ext cx="354965" cy="399415"/>
              <a:chOff x="13676945" y="3680670"/>
              <a:chExt cx="354965" cy="399415"/>
            </a:xfrm>
          </p:grpSpPr>
          <p:sp>
            <p:nvSpPr>
              <p:cNvPr id="29" name="object 29"/>
              <p:cNvSpPr/>
              <p:nvPr/>
            </p:nvSpPr>
            <p:spPr>
              <a:xfrm>
                <a:off x="13889179" y="3886096"/>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30" name="object 30"/>
              <p:cNvSpPr/>
              <p:nvPr/>
            </p:nvSpPr>
            <p:spPr>
              <a:xfrm>
                <a:off x="13691452" y="3886096"/>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31" name="object 31"/>
              <p:cNvSpPr/>
              <p:nvPr/>
            </p:nvSpPr>
            <p:spPr>
              <a:xfrm>
                <a:off x="13884544" y="3695178"/>
                <a:ext cx="111125" cy="155575"/>
              </a:xfrm>
              <a:custGeom>
                <a:avLst/>
                <a:gdLst/>
                <a:ahLst/>
                <a:cxnLst/>
                <a:rect l="l" t="t" r="r" b="b"/>
                <a:pathLst>
                  <a:path w="111125" h="155575">
                    <a:moveTo>
                      <a:pt x="2416" y="155227"/>
                    </a:moveTo>
                    <a:lnTo>
                      <a:pt x="301" y="132367"/>
                    </a:lnTo>
                    <a:lnTo>
                      <a:pt x="0" y="99901"/>
                    </a:lnTo>
                    <a:lnTo>
                      <a:pt x="6221" y="64172"/>
                    </a:lnTo>
                    <a:lnTo>
                      <a:pt x="23672" y="31524"/>
                    </a:lnTo>
                    <a:lnTo>
                      <a:pt x="50519" y="10388"/>
                    </a:lnTo>
                    <a:lnTo>
                      <a:pt x="77547" y="1570"/>
                    </a:lnTo>
                    <a:lnTo>
                      <a:pt x="98414" y="0"/>
                    </a:lnTo>
                    <a:lnTo>
                      <a:pt x="106779" y="603"/>
                    </a:lnTo>
                    <a:lnTo>
                      <a:pt x="110854" y="29295"/>
                    </a:lnTo>
                    <a:lnTo>
                      <a:pt x="110401" y="48926"/>
                    </a:lnTo>
                    <a:lnTo>
                      <a:pt x="89387" y="97249"/>
                    </a:lnTo>
                    <a:lnTo>
                      <a:pt x="65200" y="126690"/>
                    </a:lnTo>
                    <a:lnTo>
                      <a:pt x="12472" y="152962"/>
                    </a:lnTo>
                    <a:lnTo>
                      <a:pt x="2416"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32" name="object 32"/>
              <p:cNvSpPr/>
              <p:nvPr/>
            </p:nvSpPr>
            <p:spPr>
              <a:xfrm>
                <a:off x="13713043" y="3695178"/>
                <a:ext cx="111125" cy="155575"/>
              </a:xfrm>
              <a:custGeom>
                <a:avLst/>
                <a:gdLst/>
                <a:ahLst/>
                <a:cxnLst/>
                <a:rect l="l" t="t" r="r" b="b"/>
                <a:pathLst>
                  <a:path w="111125" h="155575">
                    <a:moveTo>
                      <a:pt x="108444" y="155227"/>
                    </a:moveTo>
                    <a:lnTo>
                      <a:pt x="110559" y="132367"/>
                    </a:lnTo>
                    <a:lnTo>
                      <a:pt x="110860" y="99901"/>
                    </a:lnTo>
                    <a:lnTo>
                      <a:pt x="104639" y="64172"/>
                    </a:lnTo>
                    <a:lnTo>
                      <a:pt x="87188" y="31524"/>
                    </a:lnTo>
                    <a:lnTo>
                      <a:pt x="60341" y="10388"/>
                    </a:lnTo>
                    <a:lnTo>
                      <a:pt x="33313" y="1570"/>
                    </a:lnTo>
                    <a:lnTo>
                      <a:pt x="12445"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33" name="object 33"/>
            <p:cNvSpPr/>
            <p:nvPr/>
          </p:nvSpPr>
          <p:spPr>
            <a:xfrm>
              <a:off x="13300191" y="4255131"/>
              <a:ext cx="0" cy="443230"/>
            </a:xfrm>
            <a:custGeom>
              <a:avLst/>
              <a:gdLst/>
              <a:ahLst/>
              <a:cxnLst/>
              <a:rect l="l" t="t" r="r" b="b"/>
              <a:pathLst>
                <a:path h="443229">
                  <a:moveTo>
                    <a:pt x="0" y="0"/>
                  </a:moveTo>
                  <a:lnTo>
                    <a:pt x="0" y="442970"/>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34" name="object 34"/>
            <p:cNvGrpSpPr/>
            <p:nvPr/>
          </p:nvGrpSpPr>
          <p:grpSpPr>
            <a:xfrm>
              <a:off x="13116365" y="3772706"/>
              <a:ext cx="354965" cy="399415"/>
              <a:chOff x="13116365" y="3772706"/>
              <a:chExt cx="354965" cy="399415"/>
            </a:xfrm>
          </p:grpSpPr>
          <p:sp>
            <p:nvSpPr>
              <p:cNvPr id="35" name="object 35"/>
              <p:cNvSpPr/>
              <p:nvPr/>
            </p:nvSpPr>
            <p:spPr>
              <a:xfrm>
                <a:off x="13328600" y="3978130"/>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pic>
            <p:nvPicPr>
              <p:cNvPr id="36" name="object 36"/>
              <p:cNvPicPr/>
              <p:nvPr/>
            </p:nvPicPr>
            <p:blipFill>
              <a:blip r:embed="rId2" cstate="email">
                <a:extLst>
                  <a:ext uri="{28A0092B-C50C-407E-A947-70E740481C1C}">
                    <a14:useLocalDpi xmlns:a14="http://schemas.microsoft.com/office/drawing/2010/main"/>
                  </a:ext>
                </a:extLst>
              </a:blip>
              <a:stretch>
                <a:fillRect/>
              </a:stretch>
            </p:blipFill>
            <p:spPr>
              <a:xfrm>
                <a:off x="13116365" y="3963623"/>
                <a:ext cx="156831" cy="207968"/>
              </a:xfrm>
              <a:prstGeom prst="rect">
                <a:avLst/>
              </a:prstGeom>
            </p:spPr>
          </p:pic>
          <p:sp>
            <p:nvSpPr>
              <p:cNvPr id="37" name="object 37"/>
              <p:cNvSpPr/>
              <p:nvPr/>
            </p:nvSpPr>
            <p:spPr>
              <a:xfrm>
                <a:off x="13323962" y="3787213"/>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4" y="48926"/>
                    </a:lnTo>
                    <a:lnTo>
                      <a:pt x="89401" y="97249"/>
                    </a:lnTo>
                    <a:lnTo>
                      <a:pt x="65209" y="126690"/>
                    </a:lnTo>
                    <a:lnTo>
                      <a:pt x="12477" y="152962"/>
                    </a:lnTo>
                    <a:lnTo>
                      <a:pt x="2420" y="155227"/>
                    </a:lnTo>
                    <a:close/>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sp>
          <p:nvSpPr>
            <p:cNvPr id="38" name="object 38"/>
            <p:cNvSpPr/>
            <p:nvPr/>
          </p:nvSpPr>
          <p:spPr>
            <a:xfrm>
              <a:off x="12789813" y="4347130"/>
              <a:ext cx="0" cy="354330"/>
            </a:xfrm>
            <a:custGeom>
              <a:avLst/>
              <a:gdLst/>
              <a:ahLst/>
              <a:cxnLst/>
              <a:rect l="l" t="t" r="r" b="b"/>
              <a:pathLst>
                <a:path h="354329">
                  <a:moveTo>
                    <a:pt x="0" y="0"/>
                  </a:moveTo>
                  <a:lnTo>
                    <a:pt x="0" y="353769"/>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grpSp>
          <p:nvGrpSpPr>
            <p:cNvPr id="39" name="object 39"/>
            <p:cNvGrpSpPr/>
            <p:nvPr/>
          </p:nvGrpSpPr>
          <p:grpSpPr>
            <a:xfrm>
              <a:off x="12605986" y="4047257"/>
              <a:ext cx="354965" cy="208279"/>
              <a:chOff x="12605986" y="4047257"/>
              <a:chExt cx="354965" cy="208279"/>
            </a:xfrm>
          </p:grpSpPr>
          <p:pic>
            <p:nvPicPr>
              <p:cNvPr id="40" name="object 40"/>
              <p:cNvPicPr/>
              <p:nvPr/>
            </p:nvPicPr>
            <p:blipFill>
              <a:blip r:embed="rId3" cstate="email">
                <a:extLst>
                  <a:ext uri="{28A0092B-C50C-407E-A947-70E740481C1C}">
                    <a14:useLocalDpi xmlns:a14="http://schemas.microsoft.com/office/drawing/2010/main"/>
                  </a:ext>
                </a:extLst>
              </a:blip>
              <a:stretch>
                <a:fillRect/>
              </a:stretch>
            </p:blipFill>
            <p:spPr>
              <a:xfrm>
                <a:off x="12803714" y="4047257"/>
                <a:ext cx="156831" cy="207968"/>
              </a:xfrm>
              <a:prstGeom prst="rect">
                <a:avLst/>
              </a:prstGeom>
            </p:spPr>
          </p:pic>
          <p:pic>
            <p:nvPicPr>
              <p:cNvPr id="41" name="object 41"/>
              <p:cNvPicPr/>
              <p:nvPr/>
            </p:nvPicPr>
            <p:blipFill>
              <a:blip r:embed="rId4" cstate="email">
                <a:extLst>
                  <a:ext uri="{28A0092B-C50C-407E-A947-70E740481C1C}">
                    <a14:useLocalDpi xmlns:a14="http://schemas.microsoft.com/office/drawing/2010/main"/>
                  </a:ext>
                </a:extLst>
              </a:blip>
              <a:stretch>
                <a:fillRect/>
              </a:stretch>
            </p:blipFill>
            <p:spPr>
              <a:xfrm>
                <a:off x="12605986" y="4047257"/>
                <a:ext cx="156831" cy="207968"/>
              </a:xfrm>
              <a:prstGeom prst="rect">
                <a:avLst/>
              </a:prstGeom>
            </p:spPr>
          </p:pic>
        </p:grpSp>
        <p:sp>
          <p:nvSpPr>
            <p:cNvPr id="42" name="object 42"/>
            <p:cNvSpPr/>
            <p:nvPr/>
          </p:nvSpPr>
          <p:spPr>
            <a:xfrm>
              <a:off x="12356598" y="4449889"/>
              <a:ext cx="0" cy="257175"/>
            </a:xfrm>
            <a:custGeom>
              <a:avLst/>
              <a:gdLst/>
              <a:ahLst/>
              <a:cxnLst/>
              <a:rect l="l" t="t" r="r" b="b"/>
              <a:pathLst>
                <a:path h="257175">
                  <a:moveTo>
                    <a:pt x="0" y="0"/>
                  </a:moveTo>
                  <a:lnTo>
                    <a:pt x="0" y="256578"/>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pic>
          <p:nvPicPr>
            <p:cNvPr id="43" name="object 43"/>
            <p:cNvPicPr/>
            <p:nvPr/>
          </p:nvPicPr>
          <p:blipFill>
            <a:blip r:embed="rId5" cstate="email">
              <a:extLst>
                <a:ext uri="{28A0092B-C50C-407E-A947-70E740481C1C}">
                  <a14:useLocalDpi xmlns:a14="http://schemas.microsoft.com/office/drawing/2010/main"/>
                </a:ext>
              </a:extLst>
            </a:blip>
            <a:stretch>
              <a:fillRect/>
            </a:stretch>
          </p:blipFill>
          <p:spPr>
            <a:xfrm>
              <a:off x="12370499" y="4162295"/>
              <a:ext cx="156831" cy="196120"/>
            </a:xfrm>
            <a:prstGeom prst="rect">
              <a:avLst/>
            </a:prstGeom>
          </p:spPr>
        </p:pic>
        <p:sp>
          <p:nvSpPr>
            <p:cNvPr id="44" name="object 44"/>
            <p:cNvSpPr/>
            <p:nvPr/>
          </p:nvSpPr>
          <p:spPr>
            <a:xfrm>
              <a:off x="11887124" y="4516824"/>
              <a:ext cx="0" cy="198120"/>
            </a:xfrm>
            <a:custGeom>
              <a:avLst/>
              <a:gdLst/>
              <a:ahLst/>
              <a:cxnLst/>
              <a:rect l="l" t="t" r="r" b="b"/>
              <a:pathLst>
                <a:path h="198120">
                  <a:moveTo>
                    <a:pt x="0" y="0"/>
                  </a:moveTo>
                  <a:lnTo>
                    <a:pt x="0" y="198014"/>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sp>
          <p:nvSpPr>
            <p:cNvPr id="45" name="object 45"/>
            <p:cNvSpPr/>
            <p:nvPr/>
          </p:nvSpPr>
          <p:spPr>
            <a:xfrm>
              <a:off x="11545942" y="4589336"/>
              <a:ext cx="0" cy="127000"/>
            </a:xfrm>
            <a:custGeom>
              <a:avLst/>
              <a:gdLst/>
              <a:ahLst/>
              <a:cxnLst/>
              <a:rect l="l" t="t" r="r" b="b"/>
              <a:pathLst>
                <a:path h="127000">
                  <a:moveTo>
                    <a:pt x="0" y="0"/>
                  </a:moveTo>
                  <a:lnTo>
                    <a:pt x="0" y="126425"/>
                  </a:lnTo>
                </a:path>
              </a:pathLst>
            </a:custGeom>
            <a:ln w="29014">
              <a:solidFill>
                <a:srgbClr val="007DBC"/>
              </a:solidFill>
            </a:ln>
          </p:spPr>
          <p:txBody>
            <a:bodyPr wrap="square" lIns="0" tIns="0" rIns="0" bIns="0" rtlCol="0"/>
            <a:lstStyle/>
            <a:p>
              <a:pPr defTabSz="554492"/>
              <a:endParaRPr sz="1092">
                <a:solidFill>
                  <a:sysClr val="windowText" lastClr="000000"/>
                </a:solidFill>
              </a:endParaRPr>
            </a:p>
          </p:txBody>
        </p:sp>
        <p:pic>
          <p:nvPicPr>
            <p:cNvPr id="46" name="object 46"/>
            <p:cNvPicPr/>
            <p:nvPr/>
          </p:nvPicPr>
          <p:blipFill>
            <a:blip r:embed="rId6" cstate="email">
              <a:extLst>
                <a:ext uri="{28A0092B-C50C-407E-A947-70E740481C1C}">
                  <a14:useLocalDpi xmlns:a14="http://schemas.microsoft.com/office/drawing/2010/main"/>
                </a:ext>
              </a:extLst>
            </a:blip>
            <a:stretch>
              <a:fillRect/>
            </a:stretch>
          </p:blipFill>
          <p:spPr>
            <a:xfrm>
              <a:off x="11901027" y="4239694"/>
              <a:ext cx="156831" cy="207968"/>
            </a:xfrm>
            <a:prstGeom prst="rect">
              <a:avLst/>
            </a:prstGeom>
          </p:spPr>
        </p:pic>
        <p:pic>
          <p:nvPicPr>
            <p:cNvPr id="47" name="object 47"/>
            <p:cNvPicPr/>
            <p:nvPr/>
          </p:nvPicPr>
          <p:blipFill>
            <a:blip r:embed="rId7" cstate="email">
              <a:extLst>
                <a:ext uri="{28A0092B-C50C-407E-A947-70E740481C1C}">
                  <a14:useLocalDpi xmlns:a14="http://schemas.microsoft.com/office/drawing/2010/main"/>
                </a:ext>
              </a:extLst>
            </a:blip>
            <a:stretch>
              <a:fillRect/>
            </a:stretch>
          </p:blipFill>
          <p:spPr>
            <a:xfrm>
              <a:off x="12172770" y="4162295"/>
              <a:ext cx="156831" cy="196120"/>
            </a:xfrm>
            <a:prstGeom prst="rect">
              <a:avLst/>
            </a:prstGeom>
          </p:spPr>
        </p:pic>
        <p:pic>
          <p:nvPicPr>
            <p:cNvPr id="48" name="object 48"/>
            <p:cNvPicPr/>
            <p:nvPr/>
          </p:nvPicPr>
          <p:blipFill>
            <a:blip r:embed="rId8" cstate="email">
              <a:extLst>
                <a:ext uri="{28A0092B-C50C-407E-A947-70E740481C1C}">
                  <a14:useLocalDpi xmlns:a14="http://schemas.microsoft.com/office/drawing/2010/main"/>
                </a:ext>
              </a:extLst>
            </a:blip>
            <a:stretch>
              <a:fillRect/>
            </a:stretch>
          </p:blipFill>
          <p:spPr>
            <a:xfrm>
              <a:off x="12799079" y="3856339"/>
              <a:ext cx="139875" cy="184241"/>
            </a:xfrm>
            <a:prstGeom prst="rect">
              <a:avLst/>
            </a:prstGeom>
          </p:spPr>
        </p:pic>
        <p:pic>
          <p:nvPicPr>
            <p:cNvPr id="49" name="object 49"/>
            <p:cNvPicPr/>
            <p:nvPr/>
          </p:nvPicPr>
          <p:blipFill>
            <a:blip r:embed="rId9" cstate="email">
              <a:extLst>
                <a:ext uri="{28A0092B-C50C-407E-A947-70E740481C1C}">
                  <a14:useLocalDpi xmlns:a14="http://schemas.microsoft.com/office/drawing/2010/main"/>
                </a:ext>
              </a:extLst>
            </a:blip>
            <a:stretch>
              <a:fillRect/>
            </a:stretch>
          </p:blipFill>
          <p:spPr>
            <a:xfrm>
              <a:off x="13137956" y="3772706"/>
              <a:ext cx="139879" cy="184241"/>
            </a:xfrm>
            <a:prstGeom prst="rect">
              <a:avLst/>
            </a:prstGeom>
          </p:spPr>
        </p:pic>
      </p:grpSp>
      <p:grpSp>
        <p:nvGrpSpPr>
          <p:cNvPr id="132" name="Group 131">
            <a:extLst>
              <a:ext uri="{FF2B5EF4-FFF2-40B4-BE49-F238E27FC236}">
                <a16:creationId xmlns:a16="http://schemas.microsoft.com/office/drawing/2014/main" id="{6927D37A-721B-C3D6-8741-BC3DC2297BD4}"/>
              </a:ext>
            </a:extLst>
          </p:cNvPr>
          <p:cNvGrpSpPr/>
          <p:nvPr/>
        </p:nvGrpSpPr>
        <p:grpSpPr>
          <a:xfrm>
            <a:off x="4436739" y="1752240"/>
            <a:ext cx="371972" cy="472183"/>
            <a:chOff x="9706072" y="3885913"/>
            <a:chExt cx="613410" cy="778664"/>
          </a:xfrm>
        </p:grpSpPr>
        <p:sp>
          <p:nvSpPr>
            <p:cNvPr id="51" name="object 51"/>
            <p:cNvSpPr/>
            <p:nvPr/>
          </p:nvSpPr>
          <p:spPr>
            <a:xfrm>
              <a:off x="9856999" y="4269407"/>
              <a:ext cx="121285" cy="174625"/>
            </a:xfrm>
            <a:custGeom>
              <a:avLst/>
              <a:gdLst/>
              <a:ahLst/>
              <a:cxnLst/>
              <a:rect l="l" t="t" r="r" b="b"/>
              <a:pathLst>
                <a:path w="121284" h="174625">
                  <a:moveTo>
                    <a:pt x="116670" y="0"/>
                  </a:moveTo>
                  <a:lnTo>
                    <a:pt x="119603" y="25230"/>
                  </a:lnTo>
                  <a:lnTo>
                    <a:pt x="120781" y="61129"/>
                  </a:lnTo>
                  <a:lnTo>
                    <a:pt x="114831" y="100805"/>
                  </a:lnTo>
                  <a:lnTo>
                    <a:pt x="96377" y="137367"/>
                  </a:lnTo>
                  <a:lnTo>
                    <a:pt x="67236" y="161449"/>
                  </a:lnTo>
                  <a:lnTo>
                    <a:pt x="37570" y="171909"/>
                  </a:lnTo>
                  <a:lnTo>
                    <a:pt x="14529" y="174192"/>
                  </a:lnTo>
                  <a:lnTo>
                    <a:pt x="5260" y="173743"/>
                  </a:lnTo>
                  <a:lnTo>
                    <a:pt x="8" y="142116"/>
                  </a:lnTo>
                  <a:lnTo>
                    <a:pt x="0" y="120391"/>
                  </a:lnTo>
                  <a:lnTo>
                    <a:pt x="6801" y="98506"/>
                  </a:lnTo>
                  <a:lnTo>
                    <a:pt x="47971" y="33201"/>
                  </a:lnTo>
                  <a:lnTo>
                    <a:pt x="105606" y="2767"/>
                  </a:lnTo>
                  <a:lnTo>
                    <a:pt x="116670" y="0"/>
                  </a:lnTo>
                  <a:close/>
                </a:path>
              </a:pathLst>
            </a:custGeom>
            <a:ln w="27852">
              <a:solidFill>
                <a:srgbClr val="007DBC"/>
              </a:solidFill>
            </a:ln>
          </p:spPr>
          <p:txBody>
            <a:bodyPr wrap="square" lIns="0" tIns="0" rIns="0" bIns="0" rtlCol="0"/>
            <a:lstStyle/>
            <a:p>
              <a:pPr defTabSz="554492"/>
              <a:endParaRPr sz="1092">
                <a:solidFill>
                  <a:sysClr val="windowText" lastClr="000000"/>
                </a:solidFill>
              </a:endParaRPr>
            </a:p>
          </p:txBody>
        </p:sp>
        <p:pic>
          <p:nvPicPr>
            <p:cNvPr id="52" name="object 52"/>
            <p:cNvPicPr/>
            <p:nvPr/>
          </p:nvPicPr>
          <p:blipFill>
            <a:blip r:embed="rId10" cstate="email">
              <a:extLst>
                <a:ext uri="{28A0092B-C50C-407E-A947-70E740481C1C}">
                  <a14:useLocalDpi xmlns:a14="http://schemas.microsoft.com/office/drawing/2010/main"/>
                </a:ext>
              </a:extLst>
            </a:blip>
            <a:stretch>
              <a:fillRect/>
            </a:stretch>
          </p:blipFill>
          <p:spPr>
            <a:xfrm>
              <a:off x="10030421" y="4253775"/>
              <a:ext cx="152815" cy="197037"/>
            </a:xfrm>
            <a:prstGeom prst="rect">
              <a:avLst/>
            </a:prstGeom>
          </p:spPr>
        </p:pic>
        <p:sp>
          <p:nvSpPr>
            <p:cNvPr id="53" name="object 53"/>
            <p:cNvSpPr/>
            <p:nvPr/>
          </p:nvSpPr>
          <p:spPr>
            <a:xfrm>
              <a:off x="9969032" y="4485507"/>
              <a:ext cx="88900" cy="179070"/>
            </a:xfrm>
            <a:custGeom>
              <a:avLst/>
              <a:gdLst/>
              <a:ahLst/>
              <a:cxnLst/>
              <a:rect l="l" t="t" r="r" b="b"/>
              <a:pathLst>
                <a:path w="88900" h="179070">
                  <a:moveTo>
                    <a:pt x="45108" y="0"/>
                  </a:moveTo>
                  <a:lnTo>
                    <a:pt x="31840" y="17588"/>
                  </a:lnTo>
                  <a:lnTo>
                    <a:pt x="15203" y="43926"/>
                  </a:lnTo>
                  <a:lnTo>
                    <a:pt x="2242" y="76219"/>
                  </a:lnTo>
                  <a:lnTo>
                    <a:pt x="0" y="111671"/>
                  </a:lnTo>
                  <a:lnTo>
                    <a:pt x="11234" y="142479"/>
                  </a:lnTo>
                  <a:lnTo>
                    <a:pt x="28835" y="163323"/>
                  </a:lnTo>
                  <a:lnTo>
                    <a:pt x="45067" y="175142"/>
                  </a:lnTo>
                  <a:lnTo>
                    <a:pt x="52197" y="178874"/>
                  </a:lnTo>
                  <a:lnTo>
                    <a:pt x="74312" y="162202"/>
                  </a:lnTo>
                  <a:lnTo>
                    <a:pt x="85290" y="147516"/>
                  </a:lnTo>
                  <a:lnTo>
                    <a:pt x="88375" y="126598"/>
                  </a:lnTo>
                  <a:lnTo>
                    <a:pt x="86814" y="91232"/>
                  </a:lnTo>
                  <a:lnTo>
                    <a:pt x="78932" y="54970"/>
                  </a:lnTo>
                  <a:lnTo>
                    <a:pt x="64748" y="26054"/>
                  </a:lnTo>
                  <a:lnTo>
                    <a:pt x="51170" y="6919"/>
                  </a:lnTo>
                  <a:lnTo>
                    <a:pt x="45108" y="0"/>
                  </a:lnTo>
                  <a:close/>
                </a:path>
              </a:pathLst>
            </a:custGeom>
            <a:ln w="27852">
              <a:solidFill>
                <a:srgbClr val="007DBC"/>
              </a:solidFill>
            </a:ln>
          </p:spPr>
          <p:txBody>
            <a:bodyPr wrap="square" lIns="0" tIns="0" rIns="0" bIns="0" rtlCol="0"/>
            <a:lstStyle/>
            <a:p>
              <a:pPr defTabSz="554492"/>
              <a:endParaRPr sz="1092">
                <a:solidFill>
                  <a:sysClr val="windowText" lastClr="000000"/>
                </a:solidFill>
              </a:endParaRPr>
            </a:p>
          </p:txBody>
        </p:sp>
        <p:sp>
          <p:nvSpPr>
            <p:cNvPr id="54" name="object 54"/>
            <p:cNvSpPr/>
            <p:nvPr/>
          </p:nvSpPr>
          <p:spPr>
            <a:xfrm>
              <a:off x="9706072" y="3885913"/>
              <a:ext cx="613410" cy="294005"/>
            </a:xfrm>
            <a:custGeom>
              <a:avLst/>
              <a:gdLst/>
              <a:ahLst/>
              <a:cxnLst/>
              <a:rect l="l" t="t" r="r" b="b"/>
              <a:pathLst>
                <a:path w="613409" h="294004">
                  <a:moveTo>
                    <a:pt x="613294" y="127807"/>
                  </a:moveTo>
                  <a:lnTo>
                    <a:pt x="604255" y="172580"/>
                  </a:lnTo>
                  <a:lnTo>
                    <a:pt x="579606" y="209141"/>
                  </a:lnTo>
                  <a:lnTo>
                    <a:pt x="543048" y="233791"/>
                  </a:lnTo>
                  <a:lnTo>
                    <a:pt x="498281" y="242830"/>
                  </a:lnTo>
                  <a:lnTo>
                    <a:pt x="485496" y="242830"/>
                  </a:lnTo>
                  <a:lnTo>
                    <a:pt x="325742" y="242830"/>
                  </a:lnTo>
                  <a:lnTo>
                    <a:pt x="288672" y="223059"/>
                  </a:lnTo>
                  <a:lnTo>
                    <a:pt x="281021" y="198098"/>
                  </a:lnTo>
                  <a:lnTo>
                    <a:pt x="284541" y="180706"/>
                  </a:lnTo>
                  <a:lnTo>
                    <a:pt x="294135" y="166485"/>
                  </a:lnTo>
                  <a:lnTo>
                    <a:pt x="308352" y="156888"/>
                  </a:lnTo>
                  <a:lnTo>
                    <a:pt x="325742" y="153367"/>
                  </a:lnTo>
                  <a:lnTo>
                    <a:pt x="374694" y="153367"/>
                  </a:lnTo>
                  <a:lnTo>
                    <a:pt x="396033" y="153367"/>
                  </a:lnTo>
                  <a:lnTo>
                    <a:pt x="403059" y="153367"/>
                  </a:lnTo>
                  <a:lnTo>
                    <a:pt x="409457" y="150560"/>
                  </a:lnTo>
                  <a:lnTo>
                    <a:pt x="414054" y="145838"/>
                  </a:lnTo>
                  <a:lnTo>
                    <a:pt x="418786" y="141231"/>
                  </a:lnTo>
                  <a:lnTo>
                    <a:pt x="421593" y="134844"/>
                  </a:lnTo>
                  <a:lnTo>
                    <a:pt x="421593" y="127807"/>
                  </a:lnTo>
                  <a:lnTo>
                    <a:pt x="419577" y="117881"/>
                  </a:lnTo>
                  <a:lnTo>
                    <a:pt x="414086" y="109754"/>
                  </a:lnTo>
                  <a:lnTo>
                    <a:pt x="405959" y="104264"/>
                  </a:lnTo>
                  <a:lnTo>
                    <a:pt x="396033" y="102248"/>
                  </a:lnTo>
                  <a:lnTo>
                    <a:pt x="372003" y="102248"/>
                  </a:lnTo>
                  <a:lnTo>
                    <a:pt x="281021" y="102248"/>
                  </a:lnTo>
                  <a:lnTo>
                    <a:pt x="274246" y="102248"/>
                  </a:lnTo>
                  <a:lnTo>
                    <a:pt x="265294" y="105180"/>
                  </a:lnTo>
                  <a:lnTo>
                    <a:pt x="260571" y="109923"/>
                  </a:lnTo>
                  <a:lnTo>
                    <a:pt x="86891" y="278996"/>
                  </a:lnTo>
                  <a:lnTo>
                    <a:pt x="68829" y="290637"/>
                  </a:lnTo>
                  <a:lnTo>
                    <a:pt x="48308" y="293902"/>
                  </a:lnTo>
                  <a:lnTo>
                    <a:pt x="28098" y="288756"/>
                  </a:lnTo>
                  <a:lnTo>
                    <a:pt x="10966" y="275164"/>
                  </a:lnTo>
                  <a:lnTo>
                    <a:pt x="1918" y="258180"/>
                  </a:lnTo>
                  <a:lnTo>
                    <a:pt x="0" y="239457"/>
                  </a:lnTo>
                  <a:lnTo>
                    <a:pt x="4813" y="221046"/>
                  </a:lnTo>
                  <a:lnTo>
                    <a:pt x="210594" y="14962"/>
                  </a:lnTo>
                  <a:lnTo>
                    <a:pt x="246760" y="0"/>
                  </a:lnTo>
                  <a:lnTo>
                    <a:pt x="408818" y="0"/>
                  </a:lnTo>
                  <a:lnTo>
                    <a:pt x="485371" y="0"/>
                  </a:lnTo>
                  <a:lnTo>
                    <a:pt x="498281" y="0"/>
                  </a:lnTo>
                  <a:lnTo>
                    <a:pt x="543048" y="9040"/>
                  </a:lnTo>
                  <a:lnTo>
                    <a:pt x="579606" y="33692"/>
                  </a:lnTo>
                  <a:lnTo>
                    <a:pt x="604255" y="70254"/>
                  </a:lnTo>
                  <a:lnTo>
                    <a:pt x="613294" y="115022"/>
                  </a:lnTo>
                  <a:lnTo>
                    <a:pt x="613294" y="127807"/>
                  </a:lnTo>
                  <a:close/>
                </a:path>
              </a:pathLst>
            </a:custGeom>
            <a:ln w="27852">
              <a:solidFill>
                <a:srgbClr val="007DBC"/>
              </a:solidFill>
            </a:ln>
          </p:spPr>
          <p:txBody>
            <a:bodyPr wrap="square" lIns="0" tIns="0" rIns="0" bIns="0" rtlCol="0"/>
            <a:lstStyle/>
            <a:p>
              <a:pPr defTabSz="554492"/>
              <a:endParaRPr sz="1092">
                <a:solidFill>
                  <a:sysClr val="windowText" lastClr="000000"/>
                </a:solidFill>
              </a:endParaRPr>
            </a:p>
          </p:txBody>
        </p:sp>
      </p:grpSp>
      <p:grpSp>
        <p:nvGrpSpPr>
          <p:cNvPr id="69" name="object 69"/>
          <p:cNvGrpSpPr/>
          <p:nvPr/>
        </p:nvGrpSpPr>
        <p:grpSpPr>
          <a:xfrm>
            <a:off x="8318809" y="1643133"/>
            <a:ext cx="648834" cy="662696"/>
            <a:chOff x="16107892" y="3705987"/>
            <a:chExt cx="1069975" cy="1092835"/>
          </a:xfrm>
        </p:grpSpPr>
        <p:sp>
          <p:nvSpPr>
            <p:cNvPr id="70" name="object 70"/>
            <p:cNvSpPr/>
            <p:nvPr/>
          </p:nvSpPr>
          <p:spPr>
            <a:xfrm>
              <a:off x="16173793" y="3981536"/>
              <a:ext cx="524510" cy="433705"/>
            </a:xfrm>
            <a:custGeom>
              <a:avLst/>
              <a:gdLst/>
              <a:ahLst/>
              <a:cxnLst/>
              <a:rect l="l" t="t" r="r" b="b"/>
              <a:pathLst>
                <a:path w="524509" h="433704">
                  <a:moveTo>
                    <a:pt x="524298" y="433358"/>
                  </a:moveTo>
                  <a:lnTo>
                    <a:pt x="463066" y="267629"/>
                  </a:lnTo>
                  <a:lnTo>
                    <a:pt x="425375" y="170455"/>
                  </a:lnTo>
                  <a:lnTo>
                    <a:pt x="395673" y="104096"/>
                  </a:lnTo>
                  <a:lnTo>
                    <a:pt x="358407" y="30815"/>
                  </a:lnTo>
                  <a:lnTo>
                    <a:pt x="303437" y="2800"/>
                  </a:lnTo>
                  <a:lnTo>
                    <a:pt x="281939" y="0"/>
                  </a:lnTo>
                  <a:lnTo>
                    <a:pt x="248646" y="392"/>
                  </a:lnTo>
                  <a:lnTo>
                    <a:pt x="195432" y="1713"/>
                  </a:lnTo>
                  <a:lnTo>
                    <a:pt x="141525" y="4174"/>
                  </a:lnTo>
                  <a:lnTo>
                    <a:pt x="87800" y="14837"/>
                  </a:lnTo>
                  <a:lnTo>
                    <a:pt x="39714" y="56898"/>
                  </a:lnTo>
                  <a:lnTo>
                    <a:pt x="21308" y="96258"/>
                  </a:lnTo>
                  <a:lnTo>
                    <a:pt x="13852" y="120509"/>
                  </a:lnTo>
                  <a:lnTo>
                    <a:pt x="6986" y="141447"/>
                  </a:lnTo>
                  <a:lnTo>
                    <a:pt x="1954" y="156151"/>
                  </a:lnTo>
                  <a:lnTo>
                    <a:pt x="0" y="161701"/>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sp>
          <p:nvSpPr>
            <p:cNvPr id="71" name="object 71"/>
            <p:cNvSpPr/>
            <p:nvPr/>
          </p:nvSpPr>
          <p:spPr>
            <a:xfrm>
              <a:off x="16133419" y="4091989"/>
              <a:ext cx="443230" cy="608965"/>
            </a:xfrm>
            <a:custGeom>
              <a:avLst/>
              <a:gdLst/>
              <a:ahLst/>
              <a:cxnLst/>
              <a:rect l="l" t="t" r="r" b="b"/>
              <a:pathLst>
                <a:path w="443230" h="608964">
                  <a:moveTo>
                    <a:pt x="442919" y="264313"/>
                  </a:moveTo>
                  <a:lnTo>
                    <a:pt x="396502" y="122390"/>
                  </a:lnTo>
                  <a:lnTo>
                    <a:pt x="366803" y="188546"/>
                  </a:lnTo>
                  <a:lnTo>
                    <a:pt x="351553" y="223557"/>
                  </a:lnTo>
                  <a:lnTo>
                    <a:pt x="345934" y="239089"/>
                  </a:lnTo>
                  <a:lnTo>
                    <a:pt x="345132" y="246805"/>
                  </a:lnTo>
                  <a:lnTo>
                    <a:pt x="357224" y="269656"/>
                  </a:lnTo>
                  <a:lnTo>
                    <a:pt x="383657" y="311442"/>
                  </a:lnTo>
                  <a:lnTo>
                    <a:pt x="409661" y="355153"/>
                  </a:lnTo>
                  <a:lnTo>
                    <a:pt x="420470" y="383775"/>
                  </a:lnTo>
                  <a:lnTo>
                    <a:pt x="419395" y="414520"/>
                  </a:lnTo>
                  <a:lnTo>
                    <a:pt x="418650" y="465470"/>
                  </a:lnTo>
                  <a:lnTo>
                    <a:pt x="416818" y="520946"/>
                  </a:lnTo>
                  <a:lnTo>
                    <a:pt x="412480" y="565267"/>
                  </a:lnTo>
                  <a:lnTo>
                    <a:pt x="383122" y="603342"/>
                  </a:lnTo>
                  <a:lnTo>
                    <a:pt x="357686" y="608637"/>
                  </a:lnTo>
                  <a:lnTo>
                    <a:pt x="330064" y="605443"/>
                  </a:lnTo>
                  <a:lnTo>
                    <a:pt x="310563" y="594595"/>
                  </a:lnTo>
                  <a:lnTo>
                    <a:pt x="299216" y="579354"/>
                  </a:lnTo>
                  <a:lnTo>
                    <a:pt x="296055" y="562984"/>
                  </a:lnTo>
                  <a:lnTo>
                    <a:pt x="298450" y="536246"/>
                  </a:lnTo>
                  <a:lnTo>
                    <a:pt x="302496" y="489375"/>
                  </a:lnTo>
                  <a:lnTo>
                    <a:pt x="305318" y="441643"/>
                  </a:lnTo>
                  <a:lnTo>
                    <a:pt x="304044" y="412319"/>
                  </a:lnTo>
                  <a:lnTo>
                    <a:pt x="293576" y="391151"/>
                  </a:lnTo>
                  <a:lnTo>
                    <a:pt x="275939" y="362814"/>
                  </a:lnTo>
                  <a:lnTo>
                    <a:pt x="258944" y="338971"/>
                  </a:lnTo>
                  <a:lnTo>
                    <a:pt x="250402" y="331285"/>
                  </a:lnTo>
                  <a:lnTo>
                    <a:pt x="249082" y="343500"/>
                  </a:lnTo>
                  <a:lnTo>
                    <a:pt x="248404" y="364811"/>
                  </a:lnTo>
                  <a:lnTo>
                    <a:pt x="248155" y="385052"/>
                  </a:lnTo>
                  <a:lnTo>
                    <a:pt x="248119" y="394058"/>
                  </a:lnTo>
                  <a:lnTo>
                    <a:pt x="248506" y="413383"/>
                  </a:lnTo>
                  <a:lnTo>
                    <a:pt x="247446" y="424937"/>
                  </a:lnTo>
                  <a:lnTo>
                    <a:pt x="208619" y="475091"/>
                  </a:lnTo>
                  <a:lnTo>
                    <a:pt x="164755" y="521686"/>
                  </a:lnTo>
                  <a:lnTo>
                    <a:pt x="122053" y="565531"/>
                  </a:lnTo>
                  <a:lnTo>
                    <a:pt x="82835" y="597066"/>
                  </a:lnTo>
                  <a:lnTo>
                    <a:pt x="62945" y="601165"/>
                  </a:lnTo>
                  <a:lnTo>
                    <a:pt x="40211" y="598972"/>
                  </a:lnTo>
                  <a:lnTo>
                    <a:pt x="17058" y="587926"/>
                  </a:lnTo>
                  <a:lnTo>
                    <a:pt x="4655" y="572746"/>
                  </a:lnTo>
                  <a:lnTo>
                    <a:pt x="0" y="553841"/>
                  </a:lnTo>
                  <a:lnTo>
                    <a:pt x="2285" y="535182"/>
                  </a:lnTo>
                  <a:lnTo>
                    <a:pt x="10702" y="520745"/>
                  </a:lnTo>
                  <a:lnTo>
                    <a:pt x="27967" y="502615"/>
                  </a:lnTo>
                  <a:lnTo>
                    <a:pt x="63142" y="465476"/>
                  </a:lnTo>
                  <a:lnTo>
                    <a:pt x="97776" y="428864"/>
                  </a:lnTo>
                  <a:lnTo>
                    <a:pt x="113421" y="412319"/>
                  </a:lnTo>
                  <a:lnTo>
                    <a:pt x="125304" y="400727"/>
                  </a:lnTo>
                  <a:lnTo>
                    <a:pt x="131406" y="392346"/>
                  </a:lnTo>
                  <a:lnTo>
                    <a:pt x="133655" y="383108"/>
                  </a:lnTo>
                  <a:lnTo>
                    <a:pt x="133976" y="368948"/>
                  </a:lnTo>
                  <a:lnTo>
                    <a:pt x="130623" y="339765"/>
                  </a:lnTo>
                  <a:lnTo>
                    <a:pt x="125131" y="294748"/>
                  </a:lnTo>
                  <a:lnTo>
                    <a:pt x="124346" y="243740"/>
                  </a:lnTo>
                  <a:lnTo>
                    <a:pt x="135117" y="196587"/>
                  </a:lnTo>
                  <a:lnTo>
                    <a:pt x="154163" y="151643"/>
                  </a:lnTo>
                  <a:lnTo>
                    <a:pt x="180105" y="87551"/>
                  </a:lnTo>
                  <a:lnTo>
                    <a:pt x="202388" y="29754"/>
                  </a:lnTo>
                  <a:lnTo>
                    <a:pt x="210455" y="3692"/>
                  </a:lnTo>
                  <a:lnTo>
                    <a:pt x="203672" y="2030"/>
                  </a:lnTo>
                  <a:lnTo>
                    <a:pt x="191329" y="693"/>
                  </a:lnTo>
                  <a:lnTo>
                    <a:pt x="177703" y="0"/>
                  </a:lnTo>
                  <a:lnTo>
                    <a:pt x="167074" y="268"/>
                  </a:lnTo>
                  <a:lnTo>
                    <a:pt x="158155" y="8212"/>
                  </a:lnTo>
                  <a:lnTo>
                    <a:pt x="147339" y="27895"/>
                  </a:lnTo>
                  <a:lnTo>
                    <a:pt x="135452" y="55641"/>
                  </a:lnTo>
                  <a:lnTo>
                    <a:pt x="123316" y="87774"/>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sp>
          <p:nvSpPr>
            <p:cNvPr id="72" name="object 72"/>
            <p:cNvSpPr/>
            <p:nvPr/>
          </p:nvSpPr>
          <p:spPr>
            <a:xfrm>
              <a:off x="16119771" y="4132584"/>
              <a:ext cx="883919" cy="438150"/>
            </a:xfrm>
            <a:custGeom>
              <a:avLst/>
              <a:gdLst/>
              <a:ahLst/>
              <a:cxnLst/>
              <a:rect l="l" t="t" r="r" b="b"/>
              <a:pathLst>
                <a:path w="883919" h="438150">
                  <a:moveTo>
                    <a:pt x="0" y="0"/>
                  </a:moveTo>
                  <a:lnTo>
                    <a:pt x="883836" y="437923"/>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sp>
          <p:nvSpPr>
            <p:cNvPr id="73" name="object 73"/>
            <p:cNvSpPr/>
            <p:nvPr/>
          </p:nvSpPr>
          <p:spPr>
            <a:xfrm>
              <a:off x="16915720" y="4530555"/>
              <a:ext cx="250190" cy="76835"/>
            </a:xfrm>
            <a:custGeom>
              <a:avLst/>
              <a:gdLst/>
              <a:ahLst/>
              <a:cxnLst/>
              <a:rect l="l" t="t" r="r" b="b"/>
              <a:pathLst>
                <a:path w="250190" h="76835">
                  <a:moveTo>
                    <a:pt x="0" y="76479"/>
                  </a:moveTo>
                  <a:lnTo>
                    <a:pt x="16701" y="71369"/>
                  </a:lnTo>
                  <a:lnTo>
                    <a:pt x="249971" y="0"/>
                  </a:lnTo>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pic>
          <p:nvPicPr>
            <p:cNvPr id="74" name="object 74"/>
            <p:cNvPicPr/>
            <p:nvPr/>
          </p:nvPicPr>
          <p:blipFill>
            <a:blip r:embed="rId11" cstate="email">
              <a:extLst>
                <a:ext uri="{28A0092B-C50C-407E-A947-70E740481C1C}">
                  <a14:useLocalDpi xmlns:a14="http://schemas.microsoft.com/office/drawing/2010/main"/>
                </a:ext>
              </a:extLst>
            </a:blip>
            <a:stretch>
              <a:fillRect/>
            </a:stretch>
          </p:blipFill>
          <p:spPr>
            <a:xfrm>
              <a:off x="16923246" y="4527810"/>
              <a:ext cx="252225" cy="140189"/>
            </a:xfrm>
            <a:prstGeom prst="rect">
              <a:avLst/>
            </a:prstGeom>
          </p:spPr>
        </p:pic>
        <p:sp>
          <p:nvSpPr>
            <p:cNvPr id="75" name="object 75"/>
            <p:cNvSpPr/>
            <p:nvPr/>
          </p:nvSpPr>
          <p:spPr>
            <a:xfrm>
              <a:off x="16434039" y="3717866"/>
              <a:ext cx="233045" cy="233045"/>
            </a:xfrm>
            <a:custGeom>
              <a:avLst/>
              <a:gdLst/>
              <a:ahLst/>
              <a:cxnLst/>
              <a:rect l="l" t="t" r="r" b="b"/>
              <a:pathLst>
                <a:path w="233044" h="233045">
                  <a:moveTo>
                    <a:pt x="232851" y="116425"/>
                  </a:moveTo>
                  <a:lnTo>
                    <a:pt x="223702" y="161740"/>
                  </a:lnTo>
                  <a:lnTo>
                    <a:pt x="198751" y="198747"/>
                  </a:lnTo>
                  <a:lnTo>
                    <a:pt x="161744" y="223700"/>
                  </a:lnTo>
                  <a:lnTo>
                    <a:pt x="116425" y="232851"/>
                  </a:lnTo>
                  <a:lnTo>
                    <a:pt x="71106" y="223700"/>
                  </a:lnTo>
                  <a:lnTo>
                    <a:pt x="34099" y="198747"/>
                  </a:lnTo>
                  <a:lnTo>
                    <a:pt x="9149" y="161740"/>
                  </a:lnTo>
                  <a:lnTo>
                    <a:pt x="0" y="116425"/>
                  </a:lnTo>
                  <a:lnTo>
                    <a:pt x="9149" y="71111"/>
                  </a:lnTo>
                  <a:lnTo>
                    <a:pt x="34099" y="34103"/>
                  </a:lnTo>
                  <a:lnTo>
                    <a:pt x="71106" y="9150"/>
                  </a:lnTo>
                  <a:lnTo>
                    <a:pt x="116425" y="0"/>
                  </a:lnTo>
                  <a:lnTo>
                    <a:pt x="161744" y="9150"/>
                  </a:lnTo>
                  <a:lnTo>
                    <a:pt x="198751" y="34103"/>
                  </a:lnTo>
                  <a:lnTo>
                    <a:pt x="223702" y="71111"/>
                  </a:lnTo>
                  <a:lnTo>
                    <a:pt x="232851" y="116425"/>
                  </a:lnTo>
                  <a:close/>
                </a:path>
              </a:pathLst>
            </a:custGeom>
            <a:ln w="23758">
              <a:solidFill>
                <a:srgbClr val="007DBC"/>
              </a:solidFill>
            </a:ln>
          </p:spPr>
          <p:txBody>
            <a:bodyPr wrap="square" lIns="0" tIns="0" rIns="0" bIns="0" rtlCol="0"/>
            <a:lstStyle/>
            <a:p>
              <a:pPr defTabSz="554492"/>
              <a:endParaRPr sz="1092">
                <a:solidFill>
                  <a:sysClr val="windowText" lastClr="000000"/>
                </a:solidFill>
              </a:endParaRPr>
            </a:p>
          </p:txBody>
        </p:sp>
        <p:pic>
          <p:nvPicPr>
            <p:cNvPr id="76" name="object 76"/>
            <p:cNvPicPr/>
            <p:nvPr/>
          </p:nvPicPr>
          <p:blipFill>
            <a:blip r:embed="rId12" cstate="email">
              <a:extLst>
                <a:ext uri="{28A0092B-C50C-407E-A947-70E740481C1C}">
                  <a14:useLocalDpi xmlns:a14="http://schemas.microsoft.com/office/drawing/2010/main"/>
                </a:ext>
              </a:extLst>
            </a:blip>
            <a:stretch>
              <a:fillRect/>
            </a:stretch>
          </p:blipFill>
          <p:spPr>
            <a:xfrm>
              <a:off x="16643606" y="4580730"/>
              <a:ext cx="184968" cy="112375"/>
            </a:xfrm>
            <a:prstGeom prst="rect">
              <a:avLst/>
            </a:prstGeom>
          </p:spPr>
        </p:pic>
        <p:pic>
          <p:nvPicPr>
            <p:cNvPr id="77" name="object 77"/>
            <p:cNvPicPr/>
            <p:nvPr/>
          </p:nvPicPr>
          <p:blipFill>
            <a:blip r:embed="rId13" cstate="email">
              <a:extLst>
                <a:ext uri="{28A0092B-C50C-407E-A947-70E740481C1C}">
                  <a14:useLocalDpi xmlns:a14="http://schemas.microsoft.com/office/drawing/2010/main"/>
                </a:ext>
              </a:extLst>
            </a:blip>
            <a:stretch>
              <a:fillRect/>
            </a:stretch>
          </p:blipFill>
          <p:spPr>
            <a:xfrm>
              <a:off x="16861884" y="4685945"/>
              <a:ext cx="184969" cy="112375"/>
            </a:xfrm>
            <a:prstGeom prst="rect">
              <a:avLst/>
            </a:prstGeom>
          </p:spPr>
        </p:pic>
      </p:grpSp>
      <p:grpSp>
        <p:nvGrpSpPr>
          <p:cNvPr id="131" name="Group 130">
            <a:extLst>
              <a:ext uri="{FF2B5EF4-FFF2-40B4-BE49-F238E27FC236}">
                <a16:creationId xmlns:a16="http://schemas.microsoft.com/office/drawing/2014/main" id="{95F09FB8-4D05-284B-64DD-C7450632B354}"/>
              </a:ext>
            </a:extLst>
          </p:cNvPr>
          <p:cNvGrpSpPr/>
          <p:nvPr/>
        </p:nvGrpSpPr>
        <p:grpSpPr>
          <a:xfrm>
            <a:off x="4911913" y="1201602"/>
            <a:ext cx="362731" cy="301947"/>
            <a:chOff x="10519930" y="2264217"/>
            <a:chExt cx="598170" cy="497933"/>
          </a:xfrm>
        </p:grpSpPr>
        <p:sp>
          <p:nvSpPr>
            <p:cNvPr id="78" name="object 78"/>
            <p:cNvSpPr/>
            <p:nvPr/>
          </p:nvSpPr>
          <p:spPr>
            <a:xfrm>
              <a:off x="10519930" y="2264217"/>
              <a:ext cx="598170" cy="339090"/>
            </a:xfrm>
            <a:custGeom>
              <a:avLst/>
              <a:gdLst/>
              <a:ahLst/>
              <a:cxnLst/>
              <a:rect l="l" t="t" r="r" b="b"/>
              <a:pathLst>
                <a:path w="598170" h="339089">
                  <a:moveTo>
                    <a:pt x="105598" y="338733"/>
                  </a:moveTo>
                  <a:lnTo>
                    <a:pt x="451640" y="338733"/>
                  </a:lnTo>
                  <a:lnTo>
                    <a:pt x="497394" y="336373"/>
                  </a:lnTo>
                  <a:lnTo>
                    <a:pt x="537359" y="327509"/>
                  </a:lnTo>
                  <a:lnTo>
                    <a:pt x="569060" y="309464"/>
                  </a:lnTo>
                  <a:lnTo>
                    <a:pt x="590019" y="279561"/>
                  </a:lnTo>
                  <a:lnTo>
                    <a:pt x="597761" y="235123"/>
                  </a:lnTo>
                  <a:lnTo>
                    <a:pt x="585845" y="178064"/>
                  </a:lnTo>
                  <a:lnTo>
                    <a:pt x="555181" y="141794"/>
                  </a:lnTo>
                  <a:lnTo>
                    <a:pt x="514601" y="123028"/>
                  </a:lnTo>
                  <a:lnTo>
                    <a:pt x="472938" y="118480"/>
                  </a:lnTo>
                  <a:lnTo>
                    <a:pt x="439023" y="124865"/>
                  </a:lnTo>
                  <a:lnTo>
                    <a:pt x="433307" y="93906"/>
                  </a:lnTo>
                  <a:lnTo>
                    <a:pt x="414682" y="60941"/>
                  </a:lnTo>
                  <a:lnTo>
                    <a:pt x="383306" y="30970"/>
                  </a:lnTo>
                  <a:lnTo>
                    <a:pt x="339337" y="8990"/>
                  </a:lnTo>
                  <a:lnTo>
                    <a:pt x="282933" y="0"/>
                  </a:lnTo>
                  <a:lnTo>
                    <a:pt x="225207" y="6453"/>
                  </a:lnTo>
                  <a:lnTo>
                    <a:pt x="180179" y="25050"/>
                  </a:lnTo>
                  <a:lnTo>
                    <a:pt x="147088" y="52072"/>
                  </a:lnTo>
                  <a:lnTo>
                    <a:pt x="125173" y="83800"/>
                  </a:lnTo>
                  <a:lnTo>
                    <a:pt x="111827" y="146500"/>
                  </a:lnTo>
                  <a:lnTo>
                    <a:pt x="118875" y="170036"/>
                  </a:lnTo>
                  <a:lnTo>
                    <a:pt x="79754" y="159126"/>
                  </a:lnTo>
                  <a:lnTo>
                    <a:pt x="41006" y="169450"/>
                  </a:lnTo>
                  <a:lnTo>
                    <a:pt x="11474" y="198331"/>
                  </a:lnTo>
                  <a:lnTo>
                    <a:pt x="0" y="243092"/>
                  </a:lnTo>
                  <a:lnTo>
                    <a:pt x="5512" y="281571"/>
                  </a:lnTo>
                  <a:lnTo>
                    <a:pt x="23106" y="311833"/>
                  </a:lnTo>
                  <a:lnTo>
                    <a:pt x="55547" y="331634"/>
                  </a:lnTo>
                  <a:lnTo>
                    <a:pt x="105598" y="338733"/>
                  </a:lnTo>
                  <a:close/>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79" name="object 79"/>
            <p:cNvSpPr/>
            <p:nvPr/>
          </p:nvSpPr>
          <p:spPr>
            <a:xfrm>
              <a:off x="10593429" y="2692935"/>
              <a:ext cx="42545" cy="69215"/>
            </a:xfrm>
            <a:custGeom>
              <a:avLst/>
              <a:gdLst/>
              <a:ahLst/>
              <a:cxnLst/>
              <a:rect l="l" t="t" r="r" b="b"/>
              <a:pathLst>
                <a:path w="42545"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0" name="object 80"/>
            <p:cNvSpPr/>
            <p:nvPr/>
          </p:nvSpPr>
          <p:spPr>
            <a:xfrm>
              <a:off x="10789284"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1" name="object 81"/>
            <p:cNvSpPr/>
            <p:nvPr/>
          </p:nvSpPr>
          <p:spPr>
            <a:xfrm>
              <a:off x="10978073"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grpSp>
      <p:grpSp>
        <p:nvGrpSpPr>
          <p:cNvPr id="130" name="Group 129">
            <a:extLst>
              <a:ext uri="{FF2B5EF4-FFF2-40B4-BE49-F238E27FC236}">
                <a16:creationId xmlns:a16="http://schemas.microsoft.com/office/drawing/2014/main" id="{B31D3E6E-247E-DEC5-A112-50BD93E10485}"/>
              </a:ext>
            </a:extLst>
          </p:cNvPr>
          <p:cNvGrpSpPr/>
          <p:nvPr/>
        </p:nvGrpSpPr>
        <p:grpSpPr>
          <a:xfrm>
            <a:off x="5846284" y="1211431"/>
            <a:ext cx="362731" cy="301947"/>
            <a:chOff x="12078838" y="2264217"/>
            <a:chExt cx="598170" cy="497933"/>
          </a:xfrm>
        </p:grpSpPr>
        <p:sp>
          <p:nvSpPr>
            <p:cNvPr id="82" name="object 82"/>
            <p:cNvSpPr/>
            <p:nvPr/>
          </p:nvSpPr>
          <p:spPr>
            <a:xfrm>
              <a:off x="12078838" y="2264217"/>
              <a:ext cx="598170" cy="339090"/>
            </a:xfrm>
            <a:custGeom>
              <a:avLst/>
              <a:gdLst/>
              <a:ahLst/>
              <a:cxnLst/>
              <a:rect l="l" t="t" r="r" b="b"/>
              <a:pathLst>
                <a:path w="598170" h="339089">
                  <a:moveTo>
                    <a:pt x="105598" y="338733"/>
                  </a:moveTo>
                  <a:lnTo>
                    <a:pt x="451640" y="338733"/>
                  </a:lnTo>
                  <a:lnTo>
                    <a:pt x="497394" y="336373"/>
                  </a:lnTo>
                  <a:lnTo>
                    <a:pt x="537359" y="327509"/>
                  </a:lnTo>
                  <a:lnTo>
                    <a:pt x="569060" y="309464"/>
                  </a:lnTo>
                  <a:lnTo>
                    <a:pt x="590019" y="279561"/>
                  </a:lnTo>
                  <a:lnTo>
                    <a:pt x="597761" y="235123"/>
                  </a:lnTo>
                  <a:lnTo>
                    <a:pt x="585845" y="178064"/>
                  </a:lnTo>
                  <a:lnTo>
                    <a:pt x="555181" y="141794"/>
                  </a:lnTo>
                  <a:lnTo>
                    <a:pt x="514601" y="123028"/>
                  </a:lnTo>
                  <a:lnTo>
                    <a:pt x="472938" y="118480"/>
                  </a:lnTo>
                  <a:lnTo>
                    <a:pt x="439023" y="124865"/>
                  </a:lnTo>
                  <a:lnTo>
                    <a:pt x="433307" y="93906"/>
                  </a:lnTo>
                  <a:lnTo>
                    <a:pt x="414682" y="60941"/>
                  </a:lnTo>
                  <a:lnTo>
                    <a:pt x="383306" y="30970"/>
                  </a:lnTo>
                  <a:lnTo>
                    <a:pt x="339337" y="8990"/>
                  </a:lnTo>
                  <a:lnTo>
                    <a:pt x="282933" y="0"/>
                  </a:lnTo>
                  <a:lnTo>
                    <a:pt x="225207" y="6453"/>
                  </a:lnTo>
                  <a:lnTo>
                    <a:pt x="180179" y="25050"/>
                  </a:lnTo>
                  <a:lnTo>
                    <a:pt x="147088" y="52072"/>
                  </a:lnTo>
                  <a:lnTo>
                    <a:pt x="125173" y="83800"/>
                  </a:lnTo>
                  <a:lnTo>
                    <a:pt x="111827" y="146500"/>
                  </a:lnTo>
                  <a:lnTo>
                    <a:pt x="118875" y="170036"/>
                  </a:lnTo>
                  <a:lnTo>
                    <a:pt x="79754" y="159126"/>
                  </a:lnTo>
                  <a:lnTo>
                    <a:pt x="41006" y="169450"/>
                  </a:lnTo>
                  <a:lnTo>
                    <a:pt x="11474" y="198331"/>
                  </a:lnTo>
                  <a:lnTo>
                    <a:pt x="0" y="243092"/>
                  </a:lnTo>
                  <a:lnTo>
                    <a:pt x="5513" y="281571"/>
                  </a:lnTo>
                  <a:lnTo>
                    <a:pt x="23110" y="311833"/>
                  </a:lnTo>
                  <a:lnTo>
                    <a:pt x="55551" y="331634"/>
                  </a:lnTo>
                  <a:lnTo>
                    <a:pt x="105598" y="338733"/>
                  </a:lnTo>
                  <a:close/>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3" name="object 83"/>
            <p:cNvSpPr/>
            <p:nvPr/>
          </p:nvSpPr>
          <p:spPr>
            <a:xfrm>
              <a:off x="12152346"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4" name="object 84"/>
            <p:cNvSpPr/>
            <p:nvPr/>
          </p:nvSpPr>
          <p:spPr>
            <a:xfrm>
              <a:off x="12348192"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5" name="object 85"/>
            <p:cNvSpPr/>
            <p:nvPr/>
          </p:nvSpPr>
          <p:spPr>
            <a:xfrm>
              <a:off x="12536980"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grpSp>
      <p:grpSp>
        <p:nvGrpSpPr>
          <p:cNvPr id="129" name="Group 128">
            <a:extLst>
              <a:ext uri="{FF2B5EF4-FFF2-40B4-BE49-F238E27FC236}">
                <a16:creationId xmlns:a16="http://schemas.microsoft.com/office/drawing/2014/main" id="{A5E68FB4-05DB-0A42-EDBD-F255D7D4DFFC}"/>
              </a:ext>
            </a:extLst>
          </p:cNvPr>
          <p:cNvGrpSpPr/>
          <p:nvPr/>
        </p:nvGrpSpPr>
        <p:grpSpPr>
          <a:xfrm>
            <a:off x="6822896" y="1138743"/>
            <a:ext cx="362731" cy="301947"/>
            <a:chOff x="13637736" y="2264217"/>
            <a:chExt cx="598170" cy="497933"/>
          </a:xfrm>
        </p:grpSpPr>
        <p:sp>
          <p:nvSpPr>
            <p:cNvPr id="86" name="object 86"/>
            <p:cNvSpPr/>
            <p:nvPr/>
          </p:nvSpPr>
          <p:spPr>
            <a:xfrm>
              <a:off x="13637736" y="2264217"/>
              <a:ext cx="598170" cy="339090"/>
            </a:xfrm>
            <a:custGeom>
              <a:avLst/>
              <a:gdLst/>
              <a:ahLst/>
              <a:cxnLst/>
              <a:rect l="l" t="t" r="r" b="b"/>
              <a:pathLst>
                <a:path w="598169" h="339089">
                  <a:moveTo>
                    <a:pt x="105609" y="338733"/>
                  </a:moveTo>
                  <a:lnTo>
                    <a:pt x="451651" y="338733"/>
                  </a:lnTo>
                  <a:lnTo>
                    <a:pt x="497405" y="336373"/>
                  </a:lnTo>
                  <a:lnTo>
                    <a:pt x="537370" y="327509"/>
                  </a:lnTo>
                  <a:lnTo>
                    <a:pt x="569070" y="309464"/>
                  </a:lnTo>
                  <a:lnTo>
                    <a:pt x="590030" y="279561"/>
                  </a:lnTo>
                  <a:lnTo>
                    <a:pt x="597772" y="235123"/>
                  </a:lnTo>
                  <a:lnTo>
                    <a:pt x="585856" y="178064"/>
                  </a:lnTo>
                  <a:lnTo>
                    <a:pt x="555192" y="141794"/>
                  </a:lnTo>
                  <a:lnTo>
                    <a:pt x="514612" y="123028"/>
                  </a:lnTo>
                  <a:lnTo>
                    <a:pt x="472948" y="118480"/>
                  </a:lnTo>
                  <a:lnTo>
                    <a:pt x="439033" y="124865"/>
                  </a:lnTo>
                  <a:lnTo>
                    <a:pt x="433317" y="93906"/>
                  </a:lnTo>
                  <a:lnTo>
                    <a:pt x="414692" y="60941"/>
                  </a:lnTo>
                  <a:lnTo>
                    <a:pt x="383316" y="30970"/>
                  </a:lnTo>
                  <a:lnTo>
                    <a:pt x="339347" y="8990"/>
                  </a:lnTo>
                  <a:lnTo>
                    <a:pt x="282944" y="0"/>
                  </a:lnTo>
                  <a:lnTo>
                    <a:pt x="225218" y="6453"/>
                  </a:lnTo>
                  <a:lnTo>
                    <a:pt x="180189" y="25050"/>
                  </a:lnTo>
                  <a:lnTo>
                    <a:pt x="147098" y="52072"/>
                  </a:lnTo>
                  <a:lnTo>
                    <a:pt x="125183" y="83800"/>
                  </a:lnTo>
                  <a:lnTo>
                    <a:pt x="111838" y="146500"/>
                  </a:lnTo>
                  <a:lnTo>
                    <a:pt x="118886" y="170036"/>
                  </a:lnTo>
                  <a:lnTo>
                    <a:pt x="79765" y="159126"/>
                  </a:lnTo>
                  <a:lnTo>
                    <a:pt x="41015" y="169450"/>
                  </a:lnTo>
                  <a:lnTo>
                    <a:pt x="11480" y="198331"/>
                  </a:lnTo>
                  <a:lnTo>
                    <a:pt x="0" y="243092"/>
                  </a:lnTo>
                  <a:lnTo>
                    <a:pt x="5518" y="281571"/>
                  </a:lnTo>
                  <a:lnTo>
                    <a:pt x="23115" y="311833"/>
                  </a:lnTo>
                  <a:lnTo>
                    <a:pt x="55557" y="331634"/>
                  </a:lnTo>
                  <a:lnTo>
                    <a:pt x="105609" y="338733"/>
                  </a:lnTo>
                  <a:close/>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7" name="object 87"/>
            <p:cNvSpPr/>
            <p:nvPr/>
          </p:nvSpPr>
          <p:spPr>
            <a:xfrm>
              <a:off x="13711245"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8" name="object 88"/>
            <p:cNvSpPr/>
            <p:nvPr/>
          </p:nvSpPr>
          <p:spPr>
            <a:xfrm>
              <a:off x="13907090"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sp>
          <p:nvSpPr>
            <p:cNvPr id="89" name="object 89"/>
            <p:cNvSpPr/>
            <p:nvPr/>
          </p:nvSpPr>
          <p:spPr>
            <a:xfrm>
              <a:off x="14095879"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4492"/>
              <a:endParaRPr sz="1092">
                <a:solidFill>
                  <a:sysClr val="windowText" lastClr="000000"/>
                </a:solidFill>
              </a:endParaRPr>
            </a:p>
          </p:txBody>
        </p:sp>
      </p:grpSp>
      <p:grpSp>
        <p:nvGrpSpPr>
          <p:cNvPr id="90" name="object 90"/>
          <p:cNvGrpSpPr/>
          <p:nvPr/>
        </p:nvGrpSpPr>
        <p:grpSpPr>
          <a:xfrm>
            <a:off x="8574083" y="955345"/>
            <a:ext cx="346943" cy="321529"/>
            <a:chOff x="16528857" y="2281792"/>
            <a:chExt cx="572135" cy="530225"/>
          </a:xfrm>
        </p:grpSpPr>
        <p:sp>
          <p:nvSpPr>
            <p:cNvPr id="91" name="object 91"/>
            <p:cNvSpPr/>
            <p:nvPr/>
          </p:nvSpPr>
          <p:spPr>
            <a:xfrm>
              <a:off x="16684879" y="2412342"/>
              <a:ext cx="259079" cy="257810"/>
            </a:xfrm>
            <a:custGeom>
              <a:avLst/>
              <a:gdLst/>
              <a:ahLst/>
              <a:cxnLst/>
              <a:rect l="l" t="t" r="r" b="b"/>
              <a:pathLst>
                <a:path w="259080" h="257810">
                  <a:moveTo>
                    <a:pt x="258787" y="128634"/>
                  </a:moveTo>
                  <a:lnTo>
                    <a:pt x="248620" y="178706"/>
                  </a:lnTo>
                  <a:lnTo>
                    <a:pt x="220891" y="219594"/>
                  </a:lnTo>
                  <a:lnTo>
                    <a:pt x="179760" y="247161"/>
                  </a:lnTo>
                  <a:lnTo>
                    <a:pt x="129388" y="257269"/>
                  </a:lnTo>
                  <a:lnTo>
                    <a:pt x="79027" y="247161"/>
                  </a:lnTo>
                  <a:lnTo>
                    <a:pt x="37899" y="219594"/>
                  </a:lnTo>
                  <a:lnTo>
                    <a:pt x="10168" y="178706"/>
                  </a:lnTo>
                  <a:lnTo>
                    <a:pt x="0" y="128634"/>
                  </a:lnTo>
                  <a:lnTo>
                    <a:pt x="10168" y="78563"/>
                  </a:lnTo>
                  <a:lnTo>
                    <a:pt x="37899" y="37675"/>
                  </a:lnTo>
                  <a:lnTo>
                    <a:pt x="79027" y="10108"/>
                  </a:lnTo>
                  <a:lnTo>
                    <a:pt x="129388" y="0"/>
                  </a:lnTo>
                  <a:lnTo>
                    <a:pt x="179760" y="10108"/>
                  </a:lnTo>
                  <a:lnTo>
                    <a:pt x="220891" y="37675"/>
                  </a:lnTo>
                  <a:lnTo>
                    <a:pt x="248620" y="78563"/>
                  </a:lnTo>
                  <a:lnTo>
                    <a:pt x="258787" y="128634"/>
                  </a:lnTo>
                  <a:close/>
                </a:path>
              </a:pathLst>
            </a:custGeom>
            <a:ln w="29538">
              <a:solidFill>
                <a:srgbClr val="F47847"/>
              </a:solidFill>
            </a:ln>
          </p:spPr>
          <p:txBody>
            <a:bodyPr wrap="square" lIns="0" tIns="0" rIns="0" bIns="0" rtlCol="0"/>
            <a:lstStyle/>
            <a:p>
              <a:pPr defTabSz="554492"/>
              <a:endParaRPr sz="1092">
                <a:solidFill>
                  <a:sysClr val="windowText" lastClr="000000"/>
                </a:solidFill>
              </a:endParaRPr>
            </a:p>
          </p:txBody>
        </p:sp>
        <p:sp>
          <p:nvSpPr>
            <p:cNvPr id="92" name="object 92"/>
            <p:cNvSpPr/>
            <p:nvPr/>
          </p:nvSpPr>
          <p:spPr>
            <a:xfrm>
              <a:off x="16814729" y="2281792"/>
              <a:ext cx="0" cy="76200"/>
            </a:xfrm>
            <a:custGeom>
              <a:avLst/>
              <a:gdLst/>
              <a:ahLst/>
              <a:cxnLst/>
              <a:rect l="l" t="t" r="r" b="b"/>
              <a:pathLst>
                <a:path h="76200">
                  <a:moveTo>
                    <a:pt x="0" y="0"/>
                  </a:moveTo>
                  <a:lnTo>
                    <a:pt x="0" y="76112"/>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3" name="object 93"/>
            <p:cNvSpPr/>
            <p:nvPr/>
          </p:nvSpPr>
          <p:spPr>
            <a:xfrm>
              <a:off x="16950140" y="2357902"/>
              <a:ext cx="60325" cy="57150"/>
            </a:xfrm>
            <a:custGeom>
              <a:avLst/>
              <a:gdLst/>
              <a:ahLst/>
              <a:cxnLst/>
              <a:rect l="l" t="t" r="r" b="b"/>
              <a:pathLst>
                <a:path w="60325" h="57150">
                  <a:moveTo>
                    <a:pt x="0" y="57087"/>
                  </a:moveTo>
                  <a:lnTo>
                    <a:pt x="60176"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4" name="object 94"/>
            <p:cNvSpPr/>
            <p:nvPr/>
          </p:nvSpPr>
          <p:spPr>
            <a:xfrm>
              <a:off x="17007315" y="2538671"/>
              <a:ext cx="93345" cy="0"/>
            </a:xfrm>
            <a:custGeom>
              <a:avLst/>
              <a:gdLst/>
              <a:ahLst/>
              <a:cxnLst/>
              <a:rect l="l" t="t" r="r" b="b"/>
              <a:pathLst>
                <a:path w="93344">
                  <a:moveTo>
                    <a:pt x="0" y="0"/>
                  </a:moveTo>
                  <a:lnTo>
                    <a:pt x="93285"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5" name="object 95"/>
            <p:cNvSpPr/>
            <p:nvPr/>
          </p:nvSpPr>
          <p:spPr>
            <a:xfrm>
              <a:off x="16953149" y="2668696"/>
              <a:ext cx="63500" cy="66675"/>
            </a:xfrm>
            <a:custGeom>
              <a:avLst/>
              <a:gdLst/>
              <a:ahLst/>
              <a:cxnLst/>
              <a:rect l="l" t="t" r="r" b="b"/>
              <a:pathLst>
                <a:path w="63500" h="66675">
                  <a:moveTo>
                    <a:pt x="0" y="0"/>
                  </a:moveTo>
                  <a:lnTo>
                    <a:pt x="63191"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6" name="object 96"/>
            <p:cNvSpPr/>
            <p:nvPr/>
          </p:nvSpPr>
          <p:spPr>
            <a:xfrm>
              <a:off x="16610112" y="2357902"/>
              <a:ext cx="60325" cy="57150"/>
            </a:xfrm>
            <a:custGeom>
              <a:avLst/>
              <a:gdLst/>
              <a:ahLst/>
              <a:cxnLst/>
              <a:rect l="l" t="t" r="r" b="b"/>
              <a:pathLst>
                <a:path w="60325" h="57150">
                  <a:moveTo>
                    <a:pt x="60176" y="57087"/>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7" name="object 97"/>
            <p:cNvSpPr/>
            <p:nvPr/>
          </p:nvSpPr>
          <p:spPr>
            <a:xfrm>
              <a:off x="16528857" y="2538671"/>
              <a:ext cx="93345" cy="0"/>
            </a:xfrm>
            <a:custGeom>
              <a:avLst/>
              <a:gdLst/>
              <a:ahLst/>
              <a:cxnLst/>
              <a:rect l="l" t="t" r="r" b="b"/>
              <a:pathLst>
                <a:path w="93344">
                  <a:moveTo>
                    <a:pt x="93285" y="0"/>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8" name="object 98"/>
            <p:cNvSpPr/>
            <p:nvPr/>
          </p:nvSpPr>
          <p:spPr>
            <a:xfrm>
              <a:off x="16604088" y="2668696"/>
              <a:ext cx="63500" cy="66675"/>
            </a:xfrm>
            <a:custGeom>
              <a:avLst/>
              <a:gdLst/>
              <a:ahLst/>
              <a:cxnLst/>
              <a:rect l="l" t="t" r="r" b="b"/>
              <a:pathLst>
                <a:path w="63500" h="66675">
                  <a:moveTo>
                    <a:pt x="63191" y="0"/>
                  </a:moveTo>
                  <a:lnTo>
                    <a:pt x="0"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99" name="object 99"/>
            <p:cNvSpPr/>
            <p:nvPr/>
          </p:nvSpPr>
          <p:spPr>
            <a:xfrm>
              <a:off x="16808708" y="2728950"/>
              <a:ext cx="0" cy="82550"/>
            </a:xfrm>
            <a:custGeom>
              <a:avLst/>
              <a:gdLst/>
              <a:ahLst/>
              <a:cxnLst/>
              <a:rect l="l" t="t" r="r" b="b"/>
              <a:pathLst>
                <a:path h="82550">
                  <a:moveTo>
                    <a:pt x="0" y="0"/>
                  </a:moveTo>
                  <a:lnTo>
                    <a:pt x="0" y="82447"/>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grpSp>
      <p:grpSp>
        <p:nvGrpSpPr>
          <p:cNvPr id="100" name="object 100"/>
          <p:cNvGrpSpPr/>
          <p:nvPr/>
        </p:nvGrpSpPr>
        <p:grpSpPr>
          <a:xfrm>
            <a:off x="391630" y="1421600"/>
            <a:ext cx="346943" cy="321529"/>
            <a:chOff x="3035386" y="3340662"/>
            <a:chExt cx="572135" cy="530225"/>
          </a:xfrm>
        </p:grpSpPr>
        <p:sp>
          <p:nvSpPr>
            <p:cNvPr id="101" name="object 101"/>
            <p:cNvSpPr/>
            <p:nvPr/>
          </p:nvSpPr>
          <p:spPr>
            <a:xfrm>
              <a:off x="3191408" y="3471211"/>
              <a:ext cx="259079" cy="257810"/>
            </a:xfrm>
            <a:custGeom>
              <a:avLst/>
              <a:gdLst/>
              <a:ahLst/>
              <a:cxnLst/>
              <a:rect l="l" t="t" r="r" b="b"/>
              <a:pathLst>
                <a:path w="259079" h="257810">
                  <a:moveTo>
                    <a:pt x="258787" y="128634"/>
                  </a:moveTo>
                  <a:lnTo>
                    <a:pt x="248620" y="178706"/>
                  </a:lnTo>
                  <a:lnTo>
                    <a:pt x="220892" y="219594"/>
                  </a:lnTo>
                  <a:lnTo>
                    <a:pt x="179764" y="247161"/>
                  </a:lnTo>
                  <a:lnTo>
                    <a:pt x="129399" y="257269"/>
                  </a:lnTo>
                  <a:lnTo>
                    <a:pt x="79031" y="247161"/>
                  </a:lnTo>
                  <a:lnTo>
                    <a:pt x="37900" y="219594"/>
                  </a:lnTo>
                  <a:lnTo>
                    <a:pt x="10169" y="178706"/>
                  </a:lnTo>
                  <a:lnTo>
                    <a:pt x="0" y="128634"/>
                  </a:lnTo>
                  <a:lnTo>
                    <a:pt x="10169" y="78563"/>
                  </a:lnTo>
                  <a:lnTo>
                    <a:pt x="37900" y="37675"/>
                  </a:lnTo>
                  <a:lnTo>
                    <a:pt x="79031" y="10108"/>
                  </a:lnTo>
                  <a:lnTo>
                    <a:pt x="129399" y="0"/>
                  </a:lnTo>
                  <a:lnTo>
                    <a:pt x="179764" y="10108"/>
                  </a:lnTo>
                  <a:lnTo>
                    <a:pt x="220892" y="37675"/>
                  </a:lnTo>
                  <a:lnTo>
                    <a:pt x="248620" y="78563"/>
                  </a:lnTo>
                  <a:lnTo>
                    <a:pt x="258787" y="128634"/>
                  </a:lnTo>
                  <a:close/>
                </a:path>
              </a:pathLst>
            </a:custGeom>
            <a:ln w="29538">
              <a:solidFill>
                <a:srgbClr val="F47847"/>
              </a:solidFill>
            </a:ln>
          </p:spPr>
          <p:txBody>
            <a:bodyPr wrap="square" lIns="0" tIns="0" rIns="0" bIns="0" rtlCol="0"/>
            <a:lstStyle/>
            <a:p>
              <a:pPr defTabSz="554492"/>
              <a:endParaRPr sz="1092">
                <a:solidFill>
                  <a:sysClr val="windowText" lastClr="000000"/>
                </a:solidFill>
              </a:endParaRPr>
            </a:p>
          </p:txBody>
        </p:sp>
        <p:sp>
          <p:nvSpPr>
            <p:cNvPr id="102" name="object 102"/>
            <p:cNvSpPr/>
            <p:nvPr/>
          </p:nvSpPr>
          <p:spPr>
            <a:xfrm>
              <a:off x="3321257" y="3340662"/>
              <a:ext cx="0" cy="76200"/>
            </a:xfrm>
            <a:custGeom>
              <a:avLst/>
              <a:gdLst/>
              <a:ahLst/>
              <a:cxnLst/>
              <a:rect l="l" t="t" r="r" b="b"/>
              <a:pathLst>
                <a:path h="76200">
                  <a:moveTo>
                    <a:pt x="0" y="0"/>
                  </a:moveTo>
                  <a:lnTo>
                    <a:pt x="0" y="76112"/>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3" name="object 103"/>
            <p:cNvSpPr/>
            <p:nvPr/>
          </p:nvSpPr>
          <p:spPr>
            <a:xfrm>
              <a:off x="3456670" y="3416772"/>
              <a:ext cx="60325" cy="57150"/>
            </a:xfrm>
            <a:custGeom>
              <a:avLst/>
              <a:gdLst/>
              <a:ahLst/>
              <a:cxnLst/>
              <a:rect l="l" t="t" r="r" b="b"/>
              <a:pathLst>
                <a:path w="60325" h="57150">
                  <a:moveTo>
                    <a:pt x="0" y="57087"/>
                  </a:moveTo>
                  <a:lnTo>
                    <a:pt x="60176"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4" name="object 104"/>
            <p:cNvSpPr/>
            <p:nvPr/>
          </p:nvSpPr>
          <p:spPr>
            <a:xfrm>
              <a:off x="3513844" y="3597540"/>
              <a:ext cx="93345" cy="0"/>
            </a:xfrm>
            <a:custGeom>
              <a:avLst/>
              <a:gdLst/>
              <a:ahLst/>
              <a:cxnLst/>
              <a:rect l="l" t="t" r="r" b="b"/>
              <a:pathLst>
                <a:path w="93345">
                  <a:moveTo>
                    <a:pt x="0" y="0"/>
                  </a:moveTo>
                  <a:lnTo>
                    <a:pt x="93285"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5" name="object 105"/>
            <p:cNvSpPr/>
            <p:nvPr/>
          </p:nvSpPr>
          <p:spPr>
            <a:xfrm>
              <a:off x="3459679" y="3727565"/>
              <a:ext cx="63500" cy="66675"/>
            </a:xfrm>
            <a:custGeom>
              <a:avLst/>
              <a:gdLst/>
              <a:ahLst/>
              <a:cxnLst/>
              <a:rect l="l" t="t" r="r" b="b"/>
              <a:pathLst>
                <a:path w="63500" h="66675">
                  <a:moveTo>
                    <a:pt x="0" y="0"/>
                  </a:moveTo>
                  <a:lnTo>
                    <a:pt x="63191"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6" name="object 106"/>
            <p:cNvSpPr/>
            <p:nvPr/>
          </p:nvSpPr>
          <p:spPr>
            <a:xfrm>
              <a:off x="3116642" y="3416772"/>
              <a:ext cx="60325" cy="57150"/>
            </a:xfrm>
            <a:custGeom>
              <a:avLst/>
              <a:gdLst/>
              <a:ahLst/>
              <a:cxnLst/>
              <a:rect l="l" t="t" r="r" b="b"/>
              <a:pathLst>
                <a:path w="60325" h="57150">
                  <a:moveTo>
                    <a:pt x="60176" y="57087"/>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7" name="object 107"/>
            <p:cNvSpPr/>
            <p:nvPr/>
          </p:nvSpPr>
          <p:spPr>
            <a:xfrm>
              <a:off x="3035386" y="3597540"/>
              <a:ext cx="93345" cy="0"/>
            </a:xfrm>
            <a:custGeom>
              <a:avLst/>
              <a:gdLst/>
              <a:ahLst/>
              <a:cxnLst/>
              <a:rect l="l" t="t" r="r" b="b"/>
              <a:pathLst>
                <a:path w="93344">
                  <a:moveTo>
                    <a:pt x="93285" y="0"/>
                  </a:moveTo>
                  <a:lnTo>
                    <a:pt x="0" y="0"/>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8" name="object 108"/>
            <p:cNvSpPr/>
            <p:nvPr/>
          </p:nvSpPr>
          <p:spPr>
            <a:xfrm>
              <a:off x="3110617" y="3727565"/>
              <a:ext cx="63500" cy="66675"/>
            </a:xfrm>
            <a:custGeom>
              <a:avLst/>
              <a:gdLst/>
              <a:ahLst/>
              <a:cxnLst/>
              <a:rect l="l" t="t" r="r" b="b"/>
              <a:pathLst>
                <a:path w="63500" h="66675">
                  <a:moveTo>
                    <a:pt x="63191" y="0"/>
                  </a:moveTo>
                  <a:lnTo>
                    <a:pt x="0" y="66594"/>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sp>
          <p:nvSpPr>
            <p:cNvPr id="109" name="object 109"/>
            <p:cNvSpPr/>
            <p:nvPr/>
          </p:nvSpPr>
          <p:spPr>
            <a:xfrm>
              <a:off x="3315240" y="3787820"/>
              <a:ext cx="0" cy="82550"/>
            </a:xfrm>
            <a:custGeom>
              <a:avLst/>
              <a:gdLst/>
              <a:ahLst/>
              <a:cxnLst/>
              <a:rect l="l" t="t" r="r" b="b"/>
              <a:pathLst>
                <a:path h="82550">
                  <a:moveTo>
                    <a:pt x="0" y="0"/>
                  </a:moveTo>
                  <a:lnTo>
                    <a:pt x="0" y="82458"/>
                  </a:lnTo>
                </a:path>
              </a:pathLst>
            </a:custGeom>
            <a:ln w="32145">
              <a:solidFill>
                <a:srgbClr val="F47847"/>
              </a:solidFill>
            </a:ln>
          </p:spPr>
          <p:txBody>
            <a:bodyPr wrap="square" lIns="0" tIns="0" rIns="0" bIns="0" rtlCol="0"/>
            <a:lstStyle/>
            <a:p>
              <a:pPr defTabSz="554492"/>
              <a:endParaRPr sz="1092">
                <a:solidFill>
                  <a:sysClr val="windowText" lastClr="000000"/>
                </a:solidFill>
              </a:endParaRPr>
            </a:p>
          </p:txBody>
        </p:sp>
      </p:grpSp>
      <p:pic>
        <p:nvPicPr>
          <p:cNvPr id="112" name="object 112"/>
          <p:cNvPicPr/>
          <p:nvPr/>
        </p:nvPicPr>
        <p:blipFill>
          <a:blip r:embed="rId14" cstate="email">
            <a:extLst>
              <a:ext uri="{28A0092B-C50C-407E-A947-70E740481C1C}">
                <a14:useLocalDpi xmlns:a14="http://schemas.microsoft.com/office/drawing/2010/main"/>
              </a:ext>
            </a:extLst>
          </a:blip>
          <a:stretch>
            <a:fillRect/>
          </a:stretch>
        </p:blipFill>
        <p:spPr>
          <a:xfrm>
            <a:off x="427" y="267944"/>
            <a:ext cx="6739187" cy="620116"/>
          </a:xfrm>
          <a:prstGeom prst="rect">
            <a:avLst/>
          </a:prstGeom>
        </p:spPr>
      </p:pic>
      <p:sp>
        <p:nvSpPr>
          <p:cNvPr id="113" name="object 113"/>
          <p:cNvSpPr txBox="1">
            <a:spLocks noGrp="1"/>
          </p:cNvSpPr>
          <p:nvPr>
            <p:ph type="title"/>
          </p:nvPr>
        </p:nvSpPr>
        <p:spPr>
          <a:xfrm>
            <a:off x="214960" y="430002"/>
            <a:ext cx="9088688" cy="396609"/>
          </a:xfrm>
          <a:prstGeom prst="rect">
            <a:avLst/>
          </a:prstGeom>
        </p:spPr>
        <p:txBody>
          <a:bodyPr vert="horz" lIns="91434" tIns="45717" rIns="91434" bIns="45717" rtlCol="0" anchor="ctr">
            <a:noAutofit/>
          </a:bodyPr>
          <a:lstStyle/>
          <a:p>
            <a:pPr defTabSz="554492"/>
            <a:r>
              <a:rPr lang="en-GB" sz="2800">
                <a:solidFill>
                  <a:prstClr val="white"/>
                </a:solidFill>
                <a:latin typeface="HALDEN SOLID" pitchFamily="2" charset="0"/>
              </a:rPr>
              <a:t>SLOW ONSET AA Timeline - Droughts</a:t>
            </a:r>
            <a:endParaRPr sz="2800">
              <a:solidFill>
                <a:prstClr val="white"/>
              </a:solidFill>
              <a:latin typeface="HALDEN SOLID" pitchFamily="2" charset="0"/>
            </a:endParaRPr>
          </a:p>
        </p:txBody>
      </p:sp>
      <p:grpSp>
        <p:nvGrpSpPr>
          <p:cNvPr id="124" name="Group 123">
            <a:extLst>
              <a:ext uri="{FF2B5EF4-FFF2-40B4-BE49-F238E27FC236}">
                <a16:creationId xmlns:a16="http://schemas.microsoft.com/office/drawing/2014/main" id="{EA26855C-A798-D523-8C98-DCDD71F4201A}"/>
              </a:ext>
            </a:extLst>
          </p:cNvPr>
          <p:cNvGrpSpPr/>
          <p:nvPr/>
        </p:nvGrpSpPr>
        <p:grpSpPr>
          <a:xfrm>
            <a:off x="291495" y="2273122"/>
            <a:ext cx="3589957" cy="261427"/>
            <a:chOff x="2870256" y="4744885"/>
            <a:chExt cx="5920105" cy="431112"/>
          </a:xfrm>
        </p:grpSpPr>
        <p:sp>
          <p:nvSpPr>
            <p:cNvPr id="68" name="object 68"/>
            <p:cNvSpPr/>
            <p:nvPr/>
          </p:nvSpPr>
          <p:spPr>
            <a:xfrm>
              <a:off x="2870256" y="5175997"/>
              <a:ext cx="5920105" cy="0"/>
            </a:xfrm>
            <a:custGeom>
              <a:avLst/>
              <a:gdLst/>
              <a:ahLst/>
              <a:cxnLst/>
              <a:rect l="l" t="t" r="r" b="b"/>
              <a:pathLst>
                <a:path w="5920105">
                  <a:moveTo>
                    <a:pt x="0" y="0"/>
                  </a:moveTo>
                  <a:lnTo>
                    <a:pt x="5919966" y="0"/>
                  </a:lnTo>
                </a:path>
              </a:pathLst>
            </a:custGeom>
            <a:ln w="81432">
              <a:solidFill>
                <a:srgbClr val="982B56"/>
              </a:solidFill>
            </a:ln>
          </p:spPr>
          <p:txBody>
            <a:bodyPr wrap="square" lIns="0" tIns="0" rIns="0" bIns="0" rtlCol="0"/>
            <a:lstStyle/>
            <a:p>
              <a:pPr defTabSz="554492"/>
              <a:endParaRPr sz="1092">
                <a:solidFill>
                  <a:sysClr val="windowText" lastClr="000000"/>
                </a:solidFill>
              </a:endParaRPr>
            </a:p>
          </p:txBody>
        </p:sp>
        <p:sp>
          <p:nvSpPr>
            <p:cNvPr id="116" name="object 116"/>
            <p:cNvSpPr txBox="1"/>
            <p:nvPr/>
          </p:nvSpPr>
          <p:spPr>
            <a:xfrm>
              <a:off x="5034572" y="4744885"/>
              <a:ext cx="1624965" cy="316012"/>
            </a:xfrm>
            <a:prstGeom prst="rect">
              <a:avLst/>
            </a:prstGeom>
          </p:spPr>
          <p:txBody>
            <a:bodyPr vert="horz" wrap="square" lIns="0" tIns="9627" rIns="0" bIns="0" rtlCol="0">
              <a:spAutoFit/>
            </a:bodyPr>
            <a:lstStyle/>
            <a:p>
              <a:pPr marL="7701" defTabSz="554492">
                <a:spcBef>
                  <a:spcPts val="76"/>
                </a:spcBef>
              </a:pPr>
              <a:r>
                <a:rPr sz="1182" b="1">
                  <a:solidFill>
                    <a:sysClr val="windowText" lastClr="000000"/>
                  </a:solidFill>
                  <a:latin typeface="OpenSans-Extrabold"/>
                  <a:cs typeface="OpenSans-Extrabold"/>
                </a:rPr>
                <a:t>DRY</a:t>
              </a:r>
              <a:r>
                <a:rPr sz="1182" b="1" spc="-73">
                  <a:solidFill>
                    <a:sysClr val="windowText" lastClr="000000"/>
                  </a:solidFill>
                  <a:latin typeface="OpenSans-Extrabold"/>
                  <a:cs typeface="OpenSans-Extrabold"/>
                </a:rPr>
                <a:t> </a:t>
              </a:r>
              <a:r>
                <a:rPr sz="1182" b="1" spc="-6">
                  <a:solidFill>
                    <a:sysClr val="windowText" lastClr="000000"/>
                  </a:solidFill>
                  <a:latin typeface="OpenSans-Extrabold"/>
                  <a:cs typeface="OpenSans-Extrabold"/>
                </a:rPr>
                <a:t>SEASON</a:t>
              </a:r>
              <a:endParaRPr sz="1182">
                <a:solidFill>
                  <a:sysClr val="windowText" lastClr="000000"/>
                </a:solidFill>
                <a:latin typeface="OpenSans-Extrabold"/>
                <a:cs typeface="OpenSans-Extrabold"/>
              </a:endParaRPr>
            </a:p>
          </p:txBody>
        </p:sp>
      </p:grpSp>
      <p:sp>
        <p:nvSpPr>
          <p:cNvPr id="50" name="object 61">
            <a:extLst>
              <a:ext uri="{FF2B5EF4-FFF2-40B4-BE49-F238E27FC236}">
                <a16:creationId xmlns:a16="http://schemas.microsoft.com/office/drawing/2014/main" id="{50D26CC2-80D9-EE2F-AFAB-9A53D47CA29F}"/>
              </a:ext>
            </a:extLst>
          </p:cNvPr>
          <p:cNvSpPr txBox="1"/>
          <p:nvPr/>
        </p:nvSpPr>
        <p:spPr>
          <a:xfrm>
            <a:off x="4944387" y="3484493"/>
            <a:ext cx="252034" cy="152042"/>
          </a:xfrm>
          <a:prstGeom prst="rect">
            <a:avLst/>
          </a:prstGeom>
        </p:spPr>
        <p:txBody>
          <a:bodyPr vert="horz" wrap="square" lIns="0" tIns="7316" rIns="0" bIns="0" rtlCol="0">
            <a:spAutoFit/>
          </a:bodyPr>
          <a:lstStyle/>
          <a:p>
            <a:pPr defTabSz="554492">
              <a:spcBef>
                <a:spcPts val="58"/>
              </a:spcBef>
            </a:pPr>
            <a:r>
              <a:rPr lang="en-GB" sz="940" b="1" spc="-6">
                <a:solidFill>
                  <a:sysClr val="windowText" lastClr="000000"/>
                </a:solidFill>
                <a:latin typeface="OpenSans-Semibold"/>
                <a:cs typeface="OpenSans-Semibold"/>
              </a:rPr>
              <a:t>DEC</a:t>
            </a:r>
            <a:endParaRPr sz="940">
              <a:solidFill>
                <a:sysClr val="windowText" lastClr="000000"/>
              </a:solidFill>
              <a:latin typeface="OpenSans-Semibold"/>
              <a:cs typeface="OpenSans-Semibold"/>
            </a:endParaRPr>
          </a:p>
        </p:txBody>
      </p:sp>
      <p:sp>
        <p:nvSpPr>
          <p:cNvPr id="133" name="Rectangle 132">
            <a:extLst>
              <a:ext uri="{FF2B5EF4-FFF2-40B4-BE49-F238E27FC236}">
                <a16:creationId xmlns:a16="http://schemas.microsoft.com/office/drawing/2014/main" id="{7CDA6609-3738-41D8-4169-23D6DA058521}"/>
              </a:ext>
            </a:extLst>
          </p:cNvPr>
          <p:cNvSpPr/>
          <p:nvPr/>
        </p:nvSpPr>
        <p:spPr>
          <a:xfrm>
            <a:off x="9125534" y="3337249"/>
            <a:ext cx="3061930" cy="472082"/>
          </a:xfrm>
          <a:prstGeom prst="rect">
            <a:avLst/>
          </a:prstGeom>
          <a:solidFill>
            <a:schemeClr val="accent2">
              <a:lumMod val="40000"/>
              <a:lumOff val="60000"/>
            </a:schemeClr>
          </a:solidFill>
          <a:ln w="381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134" name="object 67">
            <a:extLst>
              <a:ext uri="{FF2B5EF4-FFF2-40B4-BE49-F238E27FC236}">
                <a16:creationId xmlns:a16="http://schemas.microsoft.com/office/drawing/2014/main" id="{022A3A8B-7480-D407-0EE9-D3872347B5D2}"/>
              </a:ext>
            </a:extLst>
          </p:cNvPr>
          <p:cNvSpPr txBox="1"/>
          <p:nvPr/>
        </p:nvSpPr>
        <p:spPr>
          <a:xfrm>
            <a:off x="9303648" y="3484493"/>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JUN</a:t>
            </a:r>
            <a:endParaRPr sz="940">
              <a:solidFill>
                <a:sysClr val="windowText" lastClr="000000"/>
              </a:solidFill>
              <a:latin typeface="OpenSans-Semibold"/>
              <a:cs typeface="OpenSans-Semibold"/>
            </a:endParaRPr>
          </a:p>
        </p:txBody>
      </p:sp>
      <p:sp>
        <p:nvSpPr>
          <p:cNvPr id="135" name="object 67">
            <a:extLst>
              <a:ext uri="{FF2B5EF4-FFF2-40B4-BE49-F238E27FC236}">
                <a16:creationId xmlns:a16="http://schemas.microsoft.com/office/drawing/2014/main" id="{EEE9D586-2E00-5879-EE0A-CE2D845264ED}"/>
              </a:ext>
            </a:extLst>
          </p:cNvPr>
          <p:cNvSpPr txBox="1"/>
          <p:nvPr/>
        </p:nvSpPr>
        <p:spPr>
          <a:xfrm>
            <a:off x="9791338" y="3489647"/>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JUL</a:t>
            </a:r>
            <a:endParaRPr sz="940">
              <a:solidFill>
                <a:sysClr val="windowText" lastClr="000000"/>
              </a:solidFill>
              <a:latin typeface="OpenSans-Semibold"/>
              <a:cs typeface="OpenSans-Semibold"/>
            </a:endParaRPr>
          </a:p>
        </p:txBody>
      </p:sp>
      <p:sp>
        <p:nvSpPr>
          <p:cNvPr id="136" name="object 67">
            <a:extLst>
              <a:ext uri="{FF2B5EF4-FFF2-40B4-BE49-F238E27FC236}">
                <a16:creationId xmlns:a16="http://schemas.microsoft.com/office/drawing/2014/main" id="{0753C850-346A-2F00-975A-E7117917E3A7}"/>
              </a:ext>
            </a:extLst>
          </p:cNvPr>
          <p:cNvSpPr txBox="1"/>
          <p:nvPr/>
        </p:nvSpPr>
        <p:spPr>
          <a:xfrm>
            <a:off x="10238276" y="3488492"/>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AUG</a:t>
            </a:r>
            <a:endParaRPr sz="940">
              <a:solidFill>
                <a:sysClr val="windowText" lastClr="000000"/>
              </a:solidFill>
              <a:latin typeface="OpenSans-Semibold"/>
              <a:cs typeface="OpenSans-Semibold"/>
            </a:endParaRPr>
          </a:p>
        </p:txBody>
      </p:sp>
      <p:sp>
        <p:nvSpPr>
          <p:cNvPr id="137" name="object 67">
            <a:extLst>
              <a:ext uri="{FF2B5EF4-FFF2-40B4-BE49-F238E27FC236}">
                <a16:creationId xmlns:a16="http://schemas.microsoft.com/office/drawing/2014/main" id="{FE570967-7126-0804-8187-34199E2F97DF}"/>
              </a:ext>
            </a:extLst>
          </p:cNvPr>
          <p:cNvSpPr txBox="1"/>
          <p:nvPr/>
        </p:nvSpPr>
        <p:spPr>
          <a:xfrm>
            <a:off x="10734418" y="3433246"/>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SEP</a:t>
            </a:r>
            <a:endParaRPr sz="940">
              <a:solidFill>
                <a:sysClr val="windowText" lastClr="000000"/>
              </a:solidFill>
              <a:latin typeface="OpenSans-Semibold"/>
              <a:cs typeface="OpenSans-Semibold"/>
            </a:endParaRPr>
          </a:p>
        </p:txBody>
      </p:sp>
      <p:pic>
        <p:nvPicPr>
          <p:cNvPr id="138" name="Picture 137">
            <a:extLst>
              <a:ext uri="{FF2B5EF4-FFF2-40B4-BE49-F238E27FC236}">
                <a16:creationId xmlns:a16="http://schemas.microsoft.com/office/drawing/2014/main" id="{6673F1DB-7378-10BF-5A67-470F1577534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925941" y="3302210"/>
            <a:ext cx="340119" cy="251392"/>
          </a:xfrm>
          <a:prstGeom prst="rect">
            <a:avLst/>
          </a:prstGeom>
        </p:spPr>
      </p:pic>
      <p:sp>
        <p:nvSpPr>
          <p:cNvPr id="139" name="object 67">
            <a:extLst>
              <a:ext uri="{FF2B5EF4-FFF2-40B4-BE49-F238E27FC236}">
                <a16:creationId xmlns:a16="http://schemas.microsoft.com/office/drawing/2014/main" id="{33A4120A-04E9-1F7D-A17A-497C62881CA9}"/>
              </a:ext>
            </a:extLst>
          </p:cNvPr>
          <p:cNvSpPr txBox="1"/>
          <p:nvPr/>
        </p:nvSpPr>
        <p:spPr>
          <a:xfrm>
            <a:off x="11230561" y="3433246"/>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OCT</a:t>
            </a:r>
            <a:endParaRPr sz="940">
              <a:solidFill>
                <a:sysClr val="windowText" lastClr="000000"/>
              </a:solidFill>
              <a:latin typeface="OpenSans-Semibold"/>
              <a:cs typeface="OpenSans-Semibold"/>
            </a:endParaRPr>
          </a:p>
        </p:txBody>
      </p:sp>
      <p:sp>
        <p:nvSpPr>
          <p:cNvPr id="140" name="object 67">
            <a:extLst>
              <a:ext uri="{FF2B5EF4-FFF2-40B4-BE49-F238E27FC236}">
                <a16:creationId xmlns:a16="http://schemas.microsoft.com/office/drawing/2014/main" id="{5C0B0CE7-C768-2FFB-91BB-3464ABDFB659}"/>
              </a:ext>
            </a:extLst>
          </p:cNvPr>
          <p:cNvSpPr txBox="1"/>
          <p:nvPr/>
        </p:nvSpPr>
        <p:spPr>
          <a:xfrm>
            <a:off x="11708047" y="3441776"/>
            <a:ext cx="233561" cy="152042"/>
          </a:xfrm>
          <a:prstGeom prst="rect">
            <a:avLst/>
          </a:prstGeom>
        </p:spPr>
        <p:txBody>
          <a:bodyPr vert="horz" wrap="square" lIns="0" tIns="7316" rIns="0" bIns="0" rtlCol="0">
            <a:spAutoFit/>
          </a:bodyPr>
          <a:lstStyle/>
          <a:p>
            <a:pPr defTabSz="554492">
              <a:spcBef>
                <a:spcPts val="58"/>
              </a:spcBef>
            </a:pPr>
            <a:r>
              <a:rPr lang="en-GB" sz="940" b="1" spc="-3">
                <a:solidFill>
                  <a:srgbClr val="FFFFFF"/>
                </a:solidFill>
                <a:latin typeface="OpenSans-Semibold"/>
                <a:cs typeface="OpenSans-Semibold"/>
              </a:rPr>
              <a:t>NOV</a:t>
            </a:r>
            <a:endParaRPr sz="940">
              <a:solidFill>
                <a:sysClr val="windowText" lastClr="000000"/>
              </a:solidFill>
              <a:latin typeface="OpenSans-Semibold"/>
              <a:cs typeface="OpenSans-Semibold"/>
            </a:endParaRPr>
          </a:p>
        </p:txBody>
      </p:sp>
      <p:sp>
        <p:nvSpPr>
          <p:cNvPr id="164" name="TextBox 163">
            <a:extLst>
              <a:ext uri="{FF2B5EF4-FFF2-40B4-BE49-F238E27FC236}">
                <a16:creationId xmlns:a16="http://schemas.microsoft.com/office/drawing/2014/main" id="{B4B98572-4758-BEAA-5B1A-14823578C64A}"/>
              </a:ext>
            </a:extLst>
          </p:cNvPr>
          <p:cNvSpPr txBox="1"/>
          <p:nvPr/>
        </p:nvSpPr>
        <p:spPr>
          <a:xfrm>
            <a:off x="3685580" y="2934539"/>
            <a:ext cx="1143262" cy="428451"/>
          </a:xfrm>
          <a:prstGeom prst="rect">
            <a:avLst/>
          </a:prstGeom>
          <a:noFill/>
        </p:spPr>
        <p:txBody>
          <a:bodyPr wrap="none" rtlCol="0">
            <a:spAutoFit/>
          </a:bodyPr>
          <a:lstStyle/>
          <a:p>
            <a:pPr defTabSz="554492"/>
            <a:r>
              <a:rPr lang="en-GB" sz="1092" b="1" i="1">
                <a:solidFill>
                  <a:srgbClr val="1F497D">
                    <a:lumMod val="75000"/>
                  </a:srgbClr>
                </a:solidFill>
                <a:latin typeface="Open Sans" panose="020B0606030504020204" pitchFamily="34" charset="0"/>
                <a:ea typeface="Open Sans" panose="020B0606030504020204" pitchFamily="34" charset="0"/>
                <a:cs typeface="Open Sans" panose="020B0606030504020204" pitchFamily="34" charset="0"/>
              </a:rPr>
              <a:t>CONTINGENCY</a:t>
            </a:r>
          </a:p>
          <a:p>
            <a:pPr defTabSz="554492"/>
            <a:r>
              <a:rPr lang="en-GB" sz="1092" b="1" i="1">
                <a:solidFill>
                  <a:srgbClr val="1F497D">
                    <a:lumMod val="75000"/>
                  </a:srgbClr>
                </a:solidFill>
                <a:latin typeface="Open Sans" panose="020B0606030504020204" pitchFamily="34" charset="0"/>
                <a:ea typeface="Open Sans" panose="020B0606030504020204" pitchFamily="34" charset="0"/>
                <a:cs typeface="Open Sans" panose="020B0606030504020204" pitchFamily="34" charset="0"/>
              </a:rPr>
              <a:t>PLANNING</a:t>
            </a:r>
          </a:p>
        </p:txBody>
      </p:sp>
      <p:sp>
        <p:nvSpPr>
          <p:cNvPr id="168" name="Rectangle 167">
            <a:extLst>
              <a:ext uri="{FF2B5EF4-FFF2-40B4-BE49-F238E27FC236}">
                <a16:creationId xmlns:a16="http://schemas.microsoft.com/office/drawing/2014/main" id="{C135C59F-CC89-7920-036D-2D9DF10C2DC2}"/>
              </a:ext>
            </a:extLst>
          </p:cNvPr>
          <p:cNvSpPr/>
          <p:nvPr/>
        </p:nvSpPr>
        <p:spPr>
          <a:xfrm>
            <a:off x="9917345" y="2565591"/>
            <a:ext cx="2270120" cy="7278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167" name="TextBox 166">
            <a:extLst>
              <a:ext uri="{FF2B5EF4-FFF2-40B4-BE49-F238E27FC236}">
                <a16:creationId xmlns:a16="http://schemas.microsoft.com/office/drawing/2014/main" id="{F39A0304-BDB4-F9C5-179A-51F7164FE5AE}"/>
              </a:ext>
            </a:extLst>
          </p:cNvPr>
          <p:cNvSpPr txBox="1"/>
          <p:nvPr/>
        </p:nvSpPr>
        <p:spPr>
          <a:xfrm>
            <a:off x="9995444" y="2593394"/>
            <a:ext cx="2438935" cy="764568"/>
          </a:xfrm>
          <a:prstGeom prst="rect">
            <a:avLst/>
          </a:prstGeom>
          <a:noFill/>
        </p:spPr>
        <p:txBody>
          <a:bodyPr wrap="square" rtlCol="0">
            <a:spAutoFit/>
          </a:bodyPr>
          <a:lstStyle/>
          <a:p>
            <a:pPr defTabSz="554492"/>
            <a:r>
              <a:rPr lang="en-GB" sz="1092"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DROUGHT RESPONSE</a:t>
            </a:r>
          </a:p>
          <a:p>
            <a:pPr defTabSz="554492"/>
            <a:r>
              <a:rPr lang="en-GB" sz="109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2015/16 El Nino Example:</a:t>
            </a:r>
          </a:p>
          <a:p>
            <a:pPr defTabSz="554492"/>
            <a:r>
              <a:rPr lang="en-GB" sz="1092"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SADC Declaration of Regional Emergency and launch of appeal </a:t>
            </a:r>
          </a:p>
        </p:txBody>
      </p:sp>
      <p:grpSp>
        <p:nvGrpSpPr>
          <p:cNvPr id="125" name="Group 124">
            <a:extLst>
              <a:ext uri="{FF2B5EF4-FFF2-40B4-BE49-F238E27FC236}">
                <a16:creationId xmlns:a16="http://schemas.microsoft.com/office/drawing/2014/main" id="{7A168062-F5BC-C2C9-F320-BCF490D63D56}"/>
              </a:ext>
            </a:extLst>
          </p:cNvPr>
          <p:cNvGrpSpPr/>
          <p:nvPr/>
        </p:nvGrpSpPr>
        <p:grpSpPr>
          <a:xfrm>
            <a:off x="214961" y="3812037"/>
            <a:ext cx="8296712" cy="1944026"/>
            <a:chOff x="2833268" y="6267631"/>
            <a:chExt cx="13681893" cy="4064046"/>
          </a:xfrm>
        </p:grpSpPr>
        <p:grpSp>
          <p:nvGrpSpPr>
            <p:cNvPr id="126" name="object 2">
              <a:extLst>
                <a:ext uri="{FF2B5EF4-FFF2-40B4-BE49-F238E27FC236}">
                  <a16:creationId xmlns:a16="http://schemas.microsoft.com/office/drawing/2014/main" id="{1D88DE0E-A61C-B3AC-E23A-B430118FCCF2}"/>
                </a:ext>
              </a:extLst>
            </p:cNvPr>
            <p:cNvGrpSpPr/>
            <p:nvPr/>
          </p:nvGrpSpPr>
          <p:grpSpPr>
            <a:xfrm>
              <a:off x="2833268" y="6267631"/>
              <a:ext cx="13681893" cy="4064046"/>
              <a:chOff x="2833268" y="6267631"/>
              <a:chExt cx="13681893" cy="4064046"/>
            </a:xfrm>
          </p:grpSpPr>
          <p:sp>
            <p:nvSpPr>
              <p:cNvPr id="145" name="object 3">
                <a:extLst>
                  <a:ext uri="{FF2B5EF4-FFF2-40B4-BE49-F238E27FC236}">
                    <a16:creationId xmlns:a16="http://schemas.microsoft.com/office/drawing/2014/main" id="{08DA3BBA-1E35-AC4B-E755-4340F95B165E}"/>
                  </a:ext>
                </a:extLst>
              </p:cNvPr>
              <p:cNvSpPr/>
              <p:nvPr/>
            </p:nvSpPr>
            <p:spPr>
              <a:xfrm>
                <a:off x="2833268" y="6276955"/>
                <a:ext cx="12167870" cy="3810850"/>
              </a:xfrm>
              <a:custGeom>
                <a:avLst/>
                <a:gdLst/>
                <a:ahLst/>
                <a:cxnLst/>
                <a:rect l="l" t="t" r="r" b="b"/>
                <a:pathLst>
                  <a:path w="12167869" h="3416934">
                    <a:moveTo>
                      <a:pt x="12167667" y="0"/>
                    </a:moveTo>
                    <a:lnTo>
                      <a:pt x="0" y="0"/>
                    </a:lnTo>
                    <a:lnTo>
                      <a:pt x="0" y="2356853"/>
                    </a:lnTo>
                    <a:lnTo>
                      <a:pt x="0" y="3416604"/>
                    </a:lnTo>
                    <a:lnTo>
                      <a:pt x="12167667" y="3416604"/>
                    </a:lnTo>
                    <a:lnTo>
                      <a:pt x="12167667" y="2356853"/>
                    </a:lnTo>
                    <a:lnTo>
                      <a:pt x="12167667" y="0"/>
                    </a:lnTo>
                    <a:close/>
                  </a:path>
                </a:pathLst>
              </a:custGeom>
              <a:solidFill>
                <a:schemeClr val="accent5">
                  <a:lumMod val="20000"/>
                  <a:lumOff val="80000"/>
                </a:schemeClr>
              </a:solidFill>
            </p:spPr>
            <p:txBody>
              <a:bodyPr wrap="square" lIns="0" tIns="0" rIns="0" bIns="0" rtlCol="0"/>
              <a:lstStyle/>
              <a:p>
                <a:pPr defTabSz="554492"/>
                <a:endParaRPr sz="1092">
                  <a:solidFill>
                    <a:sysClr val="windowText" lastClr="000000"/>
                  </a:solidFill>
                </a:endParaRPr>
              </a:p>
            </p:txBody>
          </p:sp>
          <p:sp>
            <p:nvSpPr>
              <p:cNvPr id="146" name="object 4">
                <a:extLst>
                  <a:ext uri="{FF2B5EF4-FFF2-40B4-BE49-F238E27FC236}">
                    <a16:creationId xmlns:a16="http://schemas.microsoft.com/office/drawing/2014/main" id="{B4A69F36-D0CA-1FA6-AEA3-8B118D1E6062}"/>
                  </a:ext>
                </a:extLst>
              </p:cNvPr>
              <p:cNvSpPr/>
              <p:nvPr/>
            </p:nvSpPr>
            <p:spPr>
              <a:xfrm>
                <a:off x="8008792" y="6279788"/>
                <a:ext cx="8371840" cy="3292698"/>
              </a:xfrm>
              <a:custGeom>
                <a:avLst/>
                <a:gdLst/>
                <a:ahLst/>
                <a:cxnLst/>
                <a:rect l="l" t="t" r="r" b="b"/>
                <a:pathLst>
                  <a:path w="8371840" h="2354579">
                    <a:moveTo>
                      <a:pt x="8371525" y="0"/>
                    </a:moveTo>
                    <a:lnTo>
                      <a:pt x="0" y="0"/>
                    </a:lnTo>
                    <a:lnTo>
                      <a:pt x="0" y="2354012"/>
                    </a:lnTo>
                    <a:lnTo>
                      <a:pt x="8371525" y="2354012"/>
                    </a:lnTo>
                    <a:lnTo>
                      <a:pt x="8371525" y="0"/>
                    </a:lnTo>
                    <a:close/>
                  </a:path>
                </a:pathLst>
              </a:custGeom>
              <a:solidFill>
                <a:schemeClr val="tx2">
                  <a:lumMod val="40000"/>
                  <a:lumOff val="60000"/>
                </a:schemeClr>
              </a:solidFill>
            </p:spPr>
            <p:txBody>
              <a:bodyPr wrap="square" lIns="0" tIns="0" rIns="0" bIns="0" rtlCol="0"/>
              <a:lstStyle/>
              <a:p>
                <a:pPr defTabSz="554492"/>
                <a:endParaRPr sz="1092">
                  <a:solidFill>
                    <a:sysClr val="windowText" lastClr="000000"/>
                  </a:solidFill>
                </a:endParaRPr>
              </a:p>
            </p:txBody>
          </p:sp>
          <p:sp>
            <p:nvSpPr>
              <p:cNvPr id="147" name="object 5">
                <a:extLst>
                  <a:ext uri="{FF2B5EF4-FFF2-40B4-BE49-F238E27FC236}">
                    <a16:creationId xmlns:a16="http://schemas.microsoft.com/office/drawing/2014/main" id="{0D376EC2-4245-74F2-8FD1-224CC8FE1EC4}"/>
                  </a:ext>
                </a:extLst>
              </p:cNvPr>
              <p:cNvSpPr/>
              <p:nvPr/>
            </p:nvSpPr>
            <p:spPr>
              <a:xfrm>
                <a:off x="8008795" y="6279787"/>
                <a:ext cx="8371840" cy="3292696"/>
              </a:xfrm>
              <a:custGeom>
                <a:avLst/>
                <a:gdLst/>
                <a:ahLst/>
                <a:cxnLst/>
                <a:rect l="l" t="t" r="r" b="b"/>
                <a:pathLst>
                  <a:path w="8371840" h="2354579">
                    <a:moveTo>
                      <a:pt x="8371525" y="2354012"/>
                    </a:moveTo>
                    <a:lnTo>
                      <a:pt x="0" y="2354012"/>
                    </a:lnTo>
                    <a:lnTo>
                      <a:pt x="0" y="0"/>
                    </a:lnTo>
                    <a:lnTo>
                      <a:pt x="8371525" y="0"/>
                    </a:lnTo>
                    <a:lnTo>
                      <a:pt x="8371525" y="2354012"/>
                    </a:lnTo>
                    <a:close/>
                  </a:path>
                </a:pathLst>
              </a:custGeom>
              <a:ln w="19643">
                <a:solidFill>
                  <a:srgbClr val="000000"/>
                </a:solidFill>
                <a:prstDash val="dash"/>
              </a:ln>
            </p:spPr>
            <p:txBody>
              <a:bodyPr wrap="square" lIns="0" tIns="0" rIns="0" bIns="0" rtlCol="0"/>
              <a:lstStyle/>
              <a:p>
                <a:pPr defTabSz="554492"/>
                <a:endParaRPr sz="1092">
                  <a:solidFill>
                    <a:sysClr val="windowText" lastClr="000000"/>
                  </a:solidFill>
                </a:endParaRPr>
              </a:p>
            </p:txBody>
          </p:sp>
          <p:sp>
            <p:nvSpPr>
              <p:cNvPr id="148" name="object 6">
                <a:extLst>
                  <a:ext uri="{FF2B5EF4-FFF2-40B4-BE49-F238E27FC236}">
                    <a16:creationId xmlns:a16="http://schemas.microsoft.com/office/drawing/2014/main" id="{DBB96A27-C6A3-6343-1885-5AF08ECA4522}"/>
                  </a:ext>
                </a:extLst>
              </p:cNvPr>
              <p:cNvSpPr/>
              <p:nvPr/>
            </p:nvSpPr>
            <p:spPr>
              <a:xfrm>
                <a:off x="7802961" y="6273392"/>
                <a:ext cx="8712200" cy="4058285"/>
              </a:xfrm>
              <a:custGeom>
                <a:avLst/>
                <a:gdLst/>
                <a:ahLst/>
                <a:cxnLst/>
                <a:rect l="l" t="t" r="r" b="b"/>
                <a:pathLst>
                  <a:path w="8712200" h="4058284">
                    <a:moveTo>
                      <a:pt x="8711902" y="4058012"/>
                    </a:moveTo>
                    <a:lnTo>
                      <a:pt x="0" y="4058012"/>
                    </a:lnTo>
                    <a:lnTo>
                      <a:pt x="0" y="0"/>
                    </a:lnTo>
                    <a:lnTo>
                      <a:pt x="8711902" y="0"/>
                    </a:lnTo>
                    <a:lnTo>
                      <a:pt x="8711902" y="4058012"/>
                    </a:lnTo>
                    <a:close/>
                  </a:path>
                </a:pathLst>
              </a:custGeom>
              <a:ln w="19643">
                <a:solidFill>
                  <a:srgbClr val="EF404C"/>
                </a:solidFill>
                <a:prstDash val="dash"/>
              </a:ln>
            </p:spPr>
            <p:txBody>
              <a:bodyPr wrap="square" lIns="0" tIns="0" rIns="0" bIns="0" rtlCol="0"/>
              <a:lstStyle/>
              <a:p>
                <a:pPr defTabSz="554492"/>
                <a:endParaRPr sz="1092">
                  <a:solidFill>
                    <a:sysClr val="windowText" lastClr="000000"/>
                  </a:solidFill>
                </a:endParaRPr>
              </a:p>
            </p:txBody>
          </p:sp>
          <p:sp>
            <p:nvSpPr>
              <p:cNvPr id="149" name="object 7">
                <a:extLst>
                  <a:ext uri="{FF2B5EF4-FFF2-40B4-BE49-F238E27FC236}">
                    <a16:creationId xmlns:a16="http://schemas.microsoft.com/office/drawing/2014/main" id="{C1448A10-F08B-CAB2-C2AD-0FF5E7894455}"/>
                  </a:ext>
                </a:extLst>
              </p:cNvPr>
              <p:cNvSpPr/>
              <p:nvPr/>
            </p:nvSpPr>
            <p:spPr>
              <a:xfrm>
                <a:off x="10681528" y="6267631"/>
                <a:ext cx="5546090" cy="1010057"/>
              </a:xfrm>
              <a:custGeom>
                <a:avLst/>
                <a:gdLst/>
                <a:ahLst/>
                <a:cxnLst/>
                <a:rect l="l" t="t" r="r" b="b"/>
                <a:pathLst>
                  <a:path w="5546090" h="1361440">
                    <a:moveTo>
                      <a:pt x="5545705" y="0"/>
                    </a:moveTo>
                    <a:lnTo>
                      <a:pt x="0" y="0"/>
                    </a:lnTo>
                    <a:lnTo>
                      <a:pt x="0" y="1360911"/>
                    </a:lnTo>
                    <a:lnTo>
                      <a:pt x="5545705" y="1360911"/>
                    </a:lnTo>
                    <a:lnTo>
                      <a:pt x="5545705" y="0"/>
                    </a:lnTo>
                    <a:close/>
                  </a:path>
                </a:pathLst>
              </a:custGeom>
              <a:solidFill>
                <a:schemeClr val="accent6">
                  <a:lumMod val="20000"/>
                  <a:lumOff val="80000"/>
                </a:schemeClr>
              </a:solidFill>
            </p:spPr>
            <p:txBody>
              <a:bodyPr wrap="square" lIns="0" tIns="0" rIns="0" bIns="0" rtlCol="0"/>
              <a:lstStyle/>
              <a:p>
                <a:pPr defTabSz="554492"/>
                <a:endParaRPr sz="1092">
                  <a:solidFill>
                    <a:sysClr val="windowText" lastClr="000000"/>
                  </a:solidFill>
                </a:endParaRPr>
              </a:p>
            </p:txBody>
          </p:sp>
        </p:grpSp>
        <p:sp>
          <p:nvSpPr>
            <p:cNvPr id="127" name="object 114">
              <a:extLst>
                <a:ext uri="{FF2B5EF4-FFF2-40B4-BE49-F238E27FC236}">
                  <a16:creationId xmlns:a16="http://schemas.microsoft.com/office/drawing/2014/main" id="{6A8D5848-9017-BB03-446B-FA2BC61FD49A}"/>
                </a:ext>
              </a:extLst>
            </p:cNvPr>
            <p:cNvSpPr txBox="1"/>
            <p:nvPr/>
          </p:nvSpPr>
          <p:spPr>
            <a:xfrm>
              <a:off x="3066190" y="6275201"/>
              <a:ext cx="4278181" cy="1628916"/>
            </a:xfrm>
            <a:prstGeom prst="rect">
              <a:avLst/>
            </a:prstGeom>
            <a:solidFill>
              <a:schemeClr val="accent2">
                <a:lumMod val="20000"/>
                <a:lumOff val="80000"/>
              </a:schemeClr>
            </a:solidFill>
          </p:spPr>
          <p:txBody>
            <a:bodyPr vert="horz" wrap="square" lIns="0" tIns="0" rIns="0" bIns="0" rtlCol="0">
              <a:spAutoFit/>
            </a:bodyPr>
            <a:lstStyle/>
            <a:p>
              <a:pPr defTabSz="554492"/>
              <a:endParaRPr sz="1637">
                <a:solidFill>
                  <a:sysClr val="windowText" lastClr="000000"/>
                </a:solidFill>
                <a:latin typeface="Times New Roman"/>
                <a:cs typeface="Times New Roman"/>
              </a:endParaRPr>
            </a:p>
            <a:p>
              <a:pPr marR="13862" algn="ctr" defTabSz="554492"/>
              <a:endParaRPr lang="en-GB" sz="2244">
                <a:solidFill>
                  <a:sysClr val="windowText" lastClr="000000"/>
                </a:solidFill>
                <a:latin typeface="Times New Roman"/>
                <a:ea typeface="Open Sans" panose="020B0606030504020204" pitchFamily="34" charset="0"/>
                <a:cs typeface="Times New Roman"/>
              </a:endParaRPr>
            </a:p>
            <a:p>
              <a:pPr marR="13862" algn="ctr" defTabSz="554492"/>
              <a:r>
                <a:rPr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READINESS</a:t>
              </a:r>
              <a:endParaRPr sz="118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object 115">
              <a:extLst>
                <a:ext uri="{FF2B5EF4-FFF2-40B4-BE49-F238E27FC236}">
                  <a16:creationId xmlns:a16="http://schemas.microsoft.com/office/drawing/2014/main" id="{A01E4AC5-8987-849D-40E7-AFF447B7A6EB}"/>
                </a:ext>
              </a:extLst>
            </p:cNvPr>
            <p:cNvSpPr txBox="1"/>
            <p:nvPr/>
          </p:nvSpPr>
          <p:spPr>
            <a:xfrm>
              <a:off x="8192201" y="7586158"/>
              <a:ext cx="8296409" cy="2213032"/>
            </a:xfrm>
            <a:prstGeom prst="rect">
              <a:avLst/>
            </a:prstGeom>
          </p:spPr>
          <p:txBody>
            <a:bodyPr vert="horz" wrap="square" lIns="0" tIns="9627" rIns="0" bIns="0" rtlCol="0">
              <a:spAutoFit/>
            </a:bodyPr>
            <a:lstStyle/>
            <a:p>
              <a:pPr defTabSz="554492">
                <a:spcBef>
                  <a:spcPts val="76"/>
                </a:spcBef>
              </a:pPr>
              <a:r>
                <a:rPr sz="1182" b="1" spc="-1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ANTICIPATORY</a:t>
              </a:r>
              <a:r>
                <a:rPr sz="1182"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ACTION</a:t>
              </a:r>
              <a:r>
                <a:rPr lang="en-GB"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e.g.:</a:t>
              </a:r>
            </a:p>
            <a:p>
              <a:pPr marL="173279" indent="-173279" defTabSz="554492">
                <a:buFont typeface="Arial" panose="020B0604020202020204" pitchFamily="34" charset="0"/>
                <a:buChar char="•"/>
              </a:pPr>
              <a:r>
                <a:rPr lang="en-GB" sz="1092" i="1">
                  <a:latin typeface="Open Sans" panose="020B0606030504020204" pitchFamily="34" charset="0"/>
                </a:rPr>
                <a:t>Early warning dissemination and climate information services</a:t>
              </a:r>
              <a:endParaRPr lang="en-GB" sz="1092">
                <a:latin typeface="Open Sans" panose="020B0606030504020204" pitchFamily="34" charset="0"/>
              </a:endParaRPr>
            </a:p>
            <a:p>
              <a:pPr marL="173279" indent="-173279" defTabSz="554492">
                <a:buFont typeface="Arial" panose="020B0604020202020204" pitchFamily="34" charset="0"/>
                <a:buChar char="•"/>
              </a:pPr>
              <a:r>
                <a:rPr lang="en-GB" sz="1092" i="1">
                  <a:latin typeface="Open Sans" panose="020B0606030504020204" pitchFamily="34" charset="0"/>
                </a:rPr>
                <a:t>Provision of safe and potable water (e.g. water catchment/storage systems)</a:t>
              </a:r>
              <a:endParaRPr lang="en-GB" sz="1092">
                <a:latin typeface="Open Sans" panose="020B0606030504020204" pitchFamily="34" charset="0"/>
              </a:endParaRPr>
            </a:p>
            <a:p>
              <a:pPr marL="173279" indent="-173279" defTabSz="554492">
                <a:buFont typeface="Arial" panose="020B0604020202020204" pitchFamily="34" charset="0"/>
                <a:buChar char="•"/>
              </a:pPr>
              <a:r>
                <a:rPr lang="en-GB" sz="1092" i="1">
                  <a:latin typeface="Open Sans" panose="020B0606030504020204" pitchFamily="34" charset="0"/>
                </a:rPr>
                <a:t>Provision of drought-tolerant agricultural inputs</a:t>
              </a:r>
              <a:endParaRPr lang="en-GB" sz="1092">
                <a:latin typeface="Open Sans" panose="020B0606030504020204" pitchFamily="34" charset="0"/>
              </a:endParaRPr>
            </a:p>
            <a:p>
              <a:pPr marL="173279" indent="-173279" defTabSz="554492">
                <a:buFont typeface="Arial" panose="020B0604020202020204" pitchFamily="34" charset="0"/>
                <a:buChar char="•"/>
              </a:pPr>
              <a:r>
                <a:rPr lang="en-GB" sz="1092" i="1">
                  <a:latin typeface="Open Sans" panose="020B0606030504020204" pitchFamily="34" charset="0"/>
                </a:rPr>
                <a:t>Anticipatory cash transfers</a:t>
              </a:r>
              <a:endParaRPr lang="en-GB" sz="1092">
                <a:latin typeface="Open Sans" panose="020B0606030504020204" pitchFamily="34" charset="0"/>
              </a:endParaRPr>
            </a:p>
            <a:p>
              <a:pPr defTabSz="554492">
                <a:spcBef>
                  <a:spcPts val="76"/>
                </a:spcBef>
              </a:pPr>
              <a:endParaRPr sz="118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object 125">
              <a:extLst>
                <a:ext uri="{FF2B5EF4-FFF2-40B4-BE49-F238E27FC236}">
                  <a16:creationId xmlns:a16="http://schemas.microsoft.com/office/drawing/2014/main" id="{A7FC1C32-2516-36D7-505C-7EAA4BEE906D}"/>
                </a:ext>
              </a:extLst>
            </p:cNvPr>
            <p:cNvSpPr txBox="1"/>
            <p:nvPr/>
          </p:nvSpPr>
          <p:spPr>
            <a:xfrm>
              <a:off x="11863355" y="6751913"/>
              <a:ext cx="3834635" cy="400608"/>
            </a:xfrm>
            <a:prstGeom prst="rect">
              <a:avLst/>
            </a:prstGeom>
          </p:spPr>
          <p:txBody>
            <a:bodyPr vert="horz" wrap="square" lIns="0" tIns="9627" rIns="0" bIns="0" rtlCol="0">
              <a:spAutoFit/>
            </a:bodyPr>
            <a:lstStyle/>
            <a:p>
              <a:pPr defTabSz="554492">
                <a:spcBef>
                  <a:spcPts val="76"/>
                </a:spcBef>
              </a:pPr>
              <a:r>
                <a:rPr lang="en-GB"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SUB-SEASONAL </a:t>
              </a:r>
              <a:r>
                <a:rPr sz="1182"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MONITORING</a:t>
              </a:r>
              <a:endParaRPr sz="118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2" name="Group 171">
            <a:extLst>
              <a:ext uri="{FF2B5EF4-FFF2-40B4-BE49-F238E27FC236}">
                <a16:creationId xmlns:a16="http://schemas.microsoft.com/office/drawing/2014/main" id="{BC0E7F21-3076-CA7E-9F74-3EA6FA6A2E10}"/>
              </a:ext>
            </a:extLst>
          </p:cNvPr>
          <p:cNvGrpSpPr/>
          <p:nvPr/>
        </p:nvGrpSpPr>
        <p:grpSpPr>
          <a:xfrm>
            <a:off x="291494" y="5244178"/>
            <a:ext cx="1151727" cy="769981"/>
            <a:chOff x="4465327" y="3037010"/>
            <a:chExt cx="1899283" cy="1269756"/>
          </a:xfrm>
          <a:noFill/>
        </p:grpSpPr>
        <p:sp>
          <p:nvSpPr>
            <p:cNvPr id="173" name="object 22">
              <a:extLst>
                <a:ext uri="{FF2B5EF4-FFF2-40B4-BE49-F238E27FC236}">
                  <a16:creationId xmlns:a16="http://schemas.microsoft.com/office/drawing/2014/main" id="{626A2111-DA3D-E319-422D-C82D19051606}"/>
                </a:ext>
              </a:extLst>
            </p:cNvPr>
            <p:cNvSpPr txBox="1"/>
            <p:nvPr/>
          </p:nvSpPr>
          <p:spPr>
            <a:xfrm>
              <a:off x="4465327" y="3786615"/>
              <a:ext cx="1899283" cy="520151"/>
            </a:xfrm>
            <a:prstGeom prst="rect">
              <a:avLst/>
            </a:prstGeom>
            <a:grpFill/>
          </p:spPr>
          <p:txBody>
            <a:bodyPr vert="horz" wrap="square" lIns="0" tIns="7316" rIns="0" bIns="0" rtlCol="0">
              <a:spAutoFit/>
            </a:bodyPr>
            <a:lstStyle/>
            <a:p>
              <a:pPr marL="7701" marR="3081" indent="117445" algn="ctr" defTabSz="554492">
                <a:spcBef>
                  <a:spcPts val="58"/>
                </a:spcBef>
              </a:pPr>
              <a:r>
                <a:rPr lang="en-GB" sz="1001" spc="-6">
                  <a:solidFill>
                    <a:srgbClr val="982B56"/>
                  </a:solidFill>
                  <a:latin typeface="Open Sans"/>
                  <a:cs typeface="Open Sans"/>
                </a:rPr>
                <a:t>Forecast-based readiness trigger</a:t>
              </a:r>
              <a:endParaRPr sz="1001">
                <a:solidFill>
                  <a:srgbClr val="982B56"/>
                </a:solidFill>
                <a:latin typeface="Open Sans"/>
                <a:cs typeface="Open Sans"/>
              </a:endParaRPr>
            </a:p>
          </p:txBody>
        </p:sp>
        <p:pic>
          <p:nvPicPr>
            <p:cNvPr id="174" name="Picture 173">
              <a:extLst>
                <a:ext uri="{FF2B5EF4-FFF2-40B4-BE49-F238E27FC236}">
                  <a16:creationId xmlns:a16="http://schemas.microsoft.com/office/drawing/2014/main" id="{3D14A433-56CB-279A-A02B-A3019E6C6D8E}"/>
                </a:ext>
              </a:extLst>
            </p:cNvPr>
            <p:cNvPicPr>
              <a:picLocks noChangeAspect="1"/>
            </p:cNvPicPr>
            <p:nvPr/>
          </p:nvPicPr>
          <p:blipFill>
            <a:blip r:embed="rId1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007226" y="3037010"/>
              <a:ext cx="748412" cy="737871"/>
            </a:xfrm>
            <a:prstGeom prst="rect">
              <a:avLst/>
            </a:prstGeom>
            <a:grpFill/>
          </p:spPr>
        </p:pic>
      </p:grpSp>
      <p:grpSp>
        <p:nvGrpSpPr>
          <p:cNvPr id="175" name="Group 174">
            <a:extLst>
              <a:ext uri="{FF2B5EF4-FFF2-40B4-BE49-F238E27FC236}">
                <a16:creationId xmlns:a16="http://schemas.microsoft.com/office/drawing/2014/main" id="{E529F0D7-FA8C-7953-393E-2E7813FEC474}"/>
              </a:ext>
            </a:extLst>
          </p:cNvPr>
          <p:cNvGrpSpPr/>
          <p:nvPr/>
        </p:nvGrpSpPr>
        <p:grpSpPr>
          <a:xfrm>
            <a:off x="1678394" y="5254844"/>
            <a:ext cx="991065" cy="933840"/>
            <a:chOff x="3892073" y="3037010"/>
            <a:chExt cx="1634340" cy="1539972"/>
          </a:xfrm>
          <a:noFill/>
        </p:grpSpPr>
        <p:sp>
          <p:nvSpPr>
            <p:cNvPr id="176" name="object 22">
              <a:extLst>
                <a:ext uri="{FF2B5EF4-FFF2-40B4-BE49-F238E27FC236}">
                  <a16:creationId xmlns:a16="http://schemas.microsoft.com/office/drawing/2014/main" id="{C8585090-5ED2-0D7A-3EB5-9D949FC2AB33}"/>
                </a:ext>
              </a:extLst>
            </p:cNvPr>
            <p:cNvSpPr txBox="1"/>
            <p:nvPr/>
          </p:nvSpPr>
          <p:spPr>
            <a:xfrm>
              <a:off x="3892073" y="3802845"/>
              <a:ext cx="1634340" cy="774137"/>
            </a:xfrm>
            <a:prstGeom prst="rect">
              <a:avLst/>
            </a:prstGeom>
            <a:grpFill/>
          </p:spPr>
          <p:txBody>
            <a:bodyPr vert="horz" wrap="square" lIns="0" tIns="7316" rIns="0" bIns="0" rtlCol="0">
              <a:spAutoFit/>
            </a:bodyPr>
            <a:lstStyle/>
            <a:p>
              <a:pPr marL="7701" marR="3081" indent="117445" algn="ctr" defTabSz="554492">
                <a:spcBef>
                  <a:spcPts val="58"/>
                </a:spcBef>
              </a:pPr>
              <a:r>
                <a:rPr lang="en-GB" sz="1001" spc="-6">
                  <a:solidFill>
                    <a:srgbClr val="982B56"/>
                  </a:solidFill>
                  <a:latin typeface="Open Sans"/>
                  <a:cs typeface="Open Sans"/>
                </a:rPr>
                <a:t>Forecast-based activation trigger</a:t>
              </a:r>
              <a:endParaRPr sz="1001">
                <a:solidFill>
                  <a:srgbClr val="982B56"/>
                </a:solidFill>
                <a:latin typeface="Open Sans"/>
                <a:cs typeface="Open Sans"/>
              </a:endParaRPr>
            </a:p>
          </p:txBody>
        </p:sp>
        <p:pic>
          <p:nvPicPr>
            <p:cNvPr id="177" name="Picture 176">
              <a:extLst>
                <a:ext uri="{FF2B5EF4-FFF2-40B4-BE49-F238E27FC236}">
                  <a16:creationId xmlns:a16="http://schemas.microsoft.com/office/drawing/2014/main" id="{7BDA2F32-9C61-AA20-3B43-48DE114D10CB}"/>
                </a:ext>
              </a:extLst>
            </p:cNvPr>
            <p:cNvPicPr>
              <a:picLocks noChangeAspect="1"/>
            </p:cNvPicPr>
            <p:nvPr/>
          </p:nvPicPr>
          <p:blipFill>
            <a:blip r:embed="rId16"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4348858" y="3037010"/>
              <a:ext cx="748412" cy="737871"/>
            </a:xfrm>
            <a:prstGeom prst="rect">
              <a:avLst/>
            </a:prstGeom>
            <a:grpFill/>
          </p:spPr>
        </p:pic>
      </p:grpSp>
      <p:sp>
        <p:nvSpPr>
          <p:cNvPr id="178" name="object 16">
            <a:extLst>
              <a:ext uri="{FF2B5EF4-FFF2-40B4-BE49-F238E27FC236}">
                <a16:creationId xmlns:a16="http://schemas.microsoft.com/office/drawing/2014/main" id="{2647461B-AFFB-36FA-256E-D4D879206D4F}"/>
              </a:ext>
            </a:extLst>
          </p:cNvPr>
          <p:cNvSpPr/>
          <p:nvPr/>
        </p:nvSpPr>
        <p:spPr>
          <a:xfrm rot="10800000">
            <a:off x="768073" y="3808153"/>
            <a:ext cx="73996" cy="1389066"/>
          </a:xfrm>
          <a:custGeom>
            <a:avLst/>
            <a:gdLst/>
            <a:ahLst/>
            <a:cxnLst/>
            <a:rect l="l" t="t" r="r" b="b"/>
            <a:pathLst>
              <a:path h="5871209">
                <a:moveTo>
                  <a:pt x="0" y="0"/>
                </a:moveTo>
                <a:lnTo>
                  <a:pt x="0" y="5871014"/>
                </a:lnTo>
              </a:path>
            </a:pathLst>
          </a:custGeom>
          <a:solidFill>
            <a:srgbClr val="92D050"/>
          </a:solidFill>
          <a:ln w="62825">
            <a:solidFill>
              <a:schemeClr val="accent2">
                <a:lumMod val="60000"/>
                <a:lumOff val="40000"/>
              </a:schemeClr>
            </a:solidFill>
            <a:prstDash val="dash"/>
          </a:ln>
        </p:spPr>
        <p:txBody>
          <a:bodyPr wrap="square" lIns="0" tIns="0" rIns="0" bIns="0" rtlCol="0"/>
          <a:lstStyle/>
          <a:p>
            <a:pPr defTabSz="554492"/>
            <a:endParaRPr sz="1092">
              <a:solidFill>
                <a:sysClr val="windowText" lastClr="000000"/>
              </a:solidFill>
            </a:endParaRPr>
          </a:p>
        </p:txBody>
      </p:sp>
      <p:sp>
        <p:nvSpPr>
          <p:cNvPr id="179" name="object 16">
            <a:extLst>
              <a:ext uri="{FF2B5EF4-FFF2-40B4-BE49-F238E27FC236}">
                <a16:creationId xmlns:a16="http://schemas.microsoft.com/office/drawing/2014/main" id="{7FC6E3F4-0CF5-0778-16E4-F116256BE4A0}"/>
              </a:ext>
            </a:extLst>
          </p:cNvPr>
          <p:cNvSpPr/>
          <p:nvPr/>
        </p:nvSpPr>
        <p:spPr>
          <a:xfrm rot="10800000">
            <a:off x="2092224" y="3812037"/>
            <a:ext cx="73996" cy="1389066"/>
          </a:xfrm>
          <a:custGeom>
            <a:avLst/>
            <a:gdLst/>
            <a:ahLst/>
            <a:cxnLst/>
            <a:rect l="l" t="t" r="r" b="b"/>
            <a:pathLst>
              <a:path h="5871209">
                <a:moveTo>
                  <a:pt x="0" y="0"/>
                </a:moveTo>
                <a:lnTo>
                  <a:pt x="0" y="5871014"/>
                </a:lnTo>
              </a:path>
            </a:pathLst>
          </a:custGeom>
          <a:solidFill>
            <a:srgbClr val="92D050"/>
          </a:solidFill>
          <a:ln w="62825">
            <a:solidFill>
              <a:schemeClr val="accent2">
                <a:lumMod val="75000"/>
              </a:schemeClr>
            </a:solidFill>
            <a:prstDash val="dash"/>
          </a:ln>
        </p:spPr>
        <p:txBody>
          <a:bodyPr wrap="square" lIns="0" tIns="0" rIns="0" bIns="0" rtlCol="0"/>
          <a:lstStyle/>
          <a:p>
            <a:pPr defTabSz="554492"/>
            <a:endParaRPr sz="1092">
              <a:solidFill>
                <a:sysClr val="windowText" lastClr="000000"/>
              </a:solidFill>
            </a:endParaRPr>
          </a:p>
        </p:txBody>
      </p:sp>
      <p:sp>
        <p:nvSpPr>
          <p:cNvPr id="180" name="TextBox 179">
            <a:extLst>
              <a:ext uri="{FF2B5EF4-FFF2-40B4-BE49-F238E27FC236}">
                <a16:creationId xmlns:a16="http://schemas.microsoft.com/office/drawing/2014/main" id="{CC076A1A-3737-7225-0148-3DB12B7BECD8}"/>
              </a:ext>
            </a:extLst>
          </p:cNvPr>
          <p:cNvSpPr txBox="1"/>
          <p:nvPr/>
        </p:nvSpPr>
        <p:spPr>
          <a:xfrm>
            <a:off x="3722481" y="5436728"/>
            <a:ext cx="1834156" cy="260392"/>
          </a:xfrm>
          <a:prstGeom prst="rect">
            <a:avLst/>
          </a:prstGeom>
          <a:noFill/>
        </p:spPr>
        <p:txBody>
          <a:bodyPr wrap="none" rtlCol="0">
            <a:spAutoFit/>
          </a:bodyPr>
          <a:lstStyle/>
          <a:p>
            <a:pPr defTabSz="554492"/>
            <a:r>
              <a:rPr lang="en-GB" sz="1092"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FORECASTING WINDOW</a:t>
            </a:r>
          </a:p>
        </p:txBody>
      </p:sp>
      <p:grpSp>
        <p:nvGrpSpPr>
          <p:cNvPr id="4" name="Group 3">
            <a:extLst>
              <a:ext uri="{FF2B5EF4-FFF2-40B4-BE49-F238E27FC236}">
                <a16:creationId xmlns:a16="http://schemas.microsoft.com/office/drawing/2014/main" id="{91403AFC-4CBF-E763-DE94-91145B353C03}"/>
              </a:ext>
            </a:extLst>
          </p:cNvPr>
          <p:cNvGrpSpPr/>
          <p:nvPr/>
        </p:nvGrpSpPr>
        <p:grpSpPr>
          <a:xfrm>
            <a:off x="2374412" y="5602293"/>
            <a:ext cx="1423131" cy="1542785"/>
            <a:chOff x="15517852" y="0"/>
            <a:chExt cx="4586247" cy="4971848"/>
          </a:xfrm>
        </p:grpSpPr>
        <p:pic>
          <p:nvPicPr>
            <p:cNvPr id="6" name="object 7">
              <a:extLst>
                <a:ext uri="{FF2B5EF4-FFF2-40B4-BE49-F238E27FC236}">
                  <a16:creationId xmlns:a16="http://schemas.microsoft.com/office/drawing/2014/main" id="{78252D1C-4E21-DA8C-4D79-46B2F01FF283}"/>
                </a:ext>
              </a:extLst>
            </p:cNvPr>
            <p:cNvPicPr/>
            <p:nvPr/>
          </p:nvPicPr>
          <p:blipFill>
            <a:blip r:embed="rId17" cstate="email">
              <a:extLst>
                <a:ext uri="{28A0092B-C50C-407E-A947-70E740481C1C}">
                  <a14:useLocalDpi xmlns:a14="http://schemas.microsoft.com/office/drawing/2010/main"/>
                </a:ext>
              </a:extLst>
            </a:blip>
            <a:stretch>
              <a:fillRect/>
            </a:stretch>
          </p:blipFill>
          <p:spPr>
            <a:xfrm>
              <a:off x="15517852" y="0"/>
              <a:ext cx="4586247" cy="4724526"/>
            </a:xfrm>
            <a:prstGeom prst="rect">
              <a:avLst/>
            </a:prstGeom>
          </p:spPr>
        </p:pic>
        <p:pic>
          <p:nvPicPr>
            <p:cNvPr id="7" name="object 36">
              <a:extLst>
                <a:ext uri="{FF2B5EF4-FFF2-40B4-BE49-F238E27FC236}">
                  <a16:creationId xmlns:a16="http://schemas.microsoft.com/office/drawing/2014/main" id="{0C79FB36-27C7-1994-E998-830E46E450A4}"/>
                </a:ext>
              </a:extLst>
            </p:cNvPr>
            <p:cNvPicPr/>
            <p:nvPr/>
          </p:nvPicPr>
          <p:blipFill>
            <a:blip r:embed="rId18" cstate="email">
              <a:extLst>
                <a:ext uri="{28A0092B-C50C-407E-A947-70E740481C1C}">
                  <a14:useLocalDpi xmlns:a14="http://schemas.microsoft.com/office/drawing/2010/main"/>
                </a:ext>
              </a:extLst>
            </a:blip>
            <a:stretch>
              <a:fillRect/>
            </a:stretch>
          </p:blipFill>
          <p:spPr>
            <a:xfrm>
              <a:off x="15575326" y="0"/>
              <a:ext cx="4528773" cy="4971848"/>
            </a:xfrm>
            <a:prstGeom prst="rect">
              <a:avLst/>
            </a:prstGeom>
          </p:spPr>
        </p:pic>
      </p:grpSp>
      <p:sp>
        <p:nvSpPr>
          <p:cNvPr id="8" name="TextBox 7">
            <a:extLst>
              <a:ext uri="{FF2B5EF4-FFF2-40B4-BE49-F238E27FC236}">
                <a16:creationId xmlns:a16="http://schemas.microsoft.com/office/drawing/2014/main" id="{06E733B2-E8E2-E8E6-C275-A431B6532FAF}"/>
              </a:ext>
            </a:extLst>
          </p:cNvPr>
          <p:cNvSpPr txBox="1"/>
          <p:nvPr/>
        </p:nvSpPr>
        <p:spPr>
          <a:xfrm>
            <a:off x="3482603" y="6373686"/>
            <a:ext cx="1912703" cy="428451"/>
          </a:xfrm>
          <a:prstGeom prst="rect">
            <a:avLst/>
          </a:prstGeom>
          <a:noFill/>
        </p:spPr>
        <p:txBody>
          <a:bodyPr wrap="none" rtlCol="0">
            <a:spAutoFit/>
          </a:bodyPr>
          <a:lstStyle/>
          <a:p>
            <a:pPr defTabSz="554492"/>
            <a:r>
              <a:rPr lang="en-GB" sz="1092"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AUTOMATIC DISBURSEMENT</a:t>
            </a:r>
          </a:p>
          <a:p>
            <a:pPr defTabSz="554492"/>
            <a:r>
              <a:rPr lang="en-GB" sz="1092"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OF PRE-ALLOCATED FUNDS</a:t>
            </a:r>
          </a:p>
        </p:txBody>
      </p:sp>
      <p:sp>
        <p:nvSpPr>
          <p:cNvPr id="3" name="TextBox 2">
            <a:extLst>
              <a:ext uri="{FF2B5EF4-FFF2-40B4-BE49-F238E27FC236}">
                <a16:creationId xmlns:a16="http://schemas.microsoft.com/office/drawing/2014/main" id="{979D0D78-2F0F-E9A2-7E3D-EF54E9D50F05}"/>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9" name="Straight Connector 8">
            <a:extLst>
              <a:ext uri="{FF2B5EF4-FFF2-40B4-BE49-F238E27FC236}">
                <a16:creationId xmlns:a16="http://schemas.microsoft.com/office/drawing/2014/main" id="{91511C86-F924-1AF6-EB49-AEBABD261A2A}"/>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1" name="Straight Connector 110">
            <a:extLst>
              <a:ext uri="{FF2B5EF4-FFF2-40B4-BE49-F238E27FC236}">
                <a16:creationId xmlns:a16="http://schemas.microsoft.com/office/drawing/2014/main" id="{84865524-9AD2-CABD-85D1-D3F65DE51DA7}"/>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5" name="Picture 10" descr="A grey rectangular sign with blue text&#10;&#10;Description automatically generated">
            <a:extLst>
              <a:ext uri="{FF2B5EF4-FFF2-40B4-BE49-F238E27FC236}">
                <a16:creationId xmlns:a16="http://schemas.microsoft.com/office/drawing/2014/main" id="{0756DC01-43C1-89B9-1A03-74879A7ED5F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21" name="Picture 15" descr="A black background with green text&#10;&#10;Description automatically generated">
            <a:extLst>
              <a:ext uri="{FF2B5EF4-FFF2-40B4-BE49-F238E27FC236}">
                <a16:creationId xmlns:a16="http://schemas.microsoft.com/office/drawing/2014/main" id="{FA22C579-76AB-F2CE-A556-0250694EA36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11926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8" grpId="0" animBg="1"/>
      <p:bldP spid="167" grpId="0"/>
      <p:bldP spid="178" grpId="0" animBg="1"/>
      <p:bldP spid="179" grpId="0" animBg="1"/>
      <p:bldP spid="180"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B3E02C-DB37-48FB-A999-ACDEB369FEF2}"/>
              </a:ext>
            </a:extLst>
          </p:cNvPr>
          <p:cNvSpPr txBox="1"/>
          <p:nvPr/>
        </p:nvSpPr>
        <p:spPr>
          <a:xfrm>
            <a:off x="4185580" y="949290"/>
            <a:ext cx="6318480" cy="1754597"/>
          </a:xfrm>
          <a:prstGeom prst="rect">
            <a:avLst/>
          </a:prstGeom>
        </p:spPr>
        <p:txBody>
          <a:bodyPr vert="horz" lIns="91440" tIns="45720" rIns="91440" bIns="45720" rtlCol="0" anchor="ctr">
            <a:normAutofit/>
          </a:bodyPr>
          <a:lstStyle/>
          <a:p>
            <a:pPr marL="457200" indent="-228600">
              <a:lnSpc>
                <a:spcPct val="110000"/>
              </a:lnSpc>
              <a:spcAft>
                <a:spcPts val="600"/>
              </a:spcAft>
              <a:buFont typeface="Arial" panose="020B0604020202020204" pitchFamily="34" charset="0"/>
              <a:buChar char="•"/>
            </a:pPr>
            <a:endParaRPr lang="en-US"/>
          </a:p>
        </p:txBody>
      </p:sp>
      <p:pic>
        <p:nvPicPr>
          <p:cNvPr id="17" name="Picture 16" descr="Graphical user interface&#10;&#10;Description automatically generated with low confidence">
            <a:extLst>
              <a:ext uri="{FF2B5EF4-FFF2-40B4-BE49-F238E27FC236}">
                <a16:creationId xmlns:a16="http://schemas.microsoft.com/office/drawing/2014/main" id="{5D15129E-6360-47EB-AC82-53345E4F9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301" y="2022327"/>
            <a:ext cx="10905066" cy="3571408"/>
          </a:xfrm>
          <a:prstGeom prst="rect">
            <a:avLst/>
          </a:prstGeom>
        </p:spPr>
      </p:pic>
      <p:sp>
        <p:nvSpPr>
          <p:cNvPr id="19" name="TextBox 18">
            <a:extLst>
              <a:ext uri="{FF2B5EF4-FFF2-40B4-BE49-F238E27FC236}">
                <a16:creationId xmlns:a16="http://schemas.microsoft.com/office/drawing/2014/main" id="{4212D8A1-AC19-471E-8226-2CD95ABDB72B}"/>
              </a:ext>
            </a:extLst>
          </p:cNvPr>
          <p:cNvSpPr txBox="1"/>
          <p:nvPr/>
        </p:nvSpPr>
        <p:spPr>
          <a:xfrm>
            <a:off x="9778410" y="5340802"/>
            <a:ext cx="1878060" cy="307777"/>
          </a:xfrm>
          <a:prstGeom prst="rect">
            <a:avLst/>
          </a:prstGeom>
          <a:noFill/>
        </p:spPr>
        <p:txBody>
          <a:bodyPr wrap="square">
            <a:spAutoFit/>
          </a:bodyPr>
          <a:lstStyle/>
          <a:p>
            <a:r>
              <a:rPr lang="fr-FR" sz="1400" i="1"/>
              <a:t>src OCHA, CERF pilot</a:t>
            </a:r>
            <a:endParaRPr lang="fr-FR" sz="1400"/>
          </a:p>
        </p:txBody>
      </p:sp>
      <p:pic>
        <p:nvPicPr>
          <p:cNvPr id="2" name="object 57">
            <a:extLst>
              <a:ext uri="{FF2B5EF4-FFF2-40B4-BE49-F238E27FC236}">
                <a16:creationId xmlns:a16="http://schemas.microsoft.com/office/drawing/2014/main" id="{B636FB32-F2E5-758A-C62E-951869A85557}"/>
              </a:ext>
            </a:extLst>
          </p:cNvPr>
          <p:cNvPicPr/>
          <p:nvPr/>
        </p:nvPicPr>
        <p:blipFill>
          <a:blip r:embed="rId4" cstate="email">
            <a:extLst>
              <a:ext uri="{28A0092B-C50C-407E-A947-70E740481C1C}">
                <a14:useLocalDpi xmlns:a14="http://schemas.microsoft.com/office/drawing/2010/main"/>
              </a:ext>
            </a:extLst>
          </a:blip>
          <a:stretch>
            <a:fillRect/>
          </a:stretch>
        </p:blipFill>
        <p:spPr>
          <a:xfrm>
            <a:off x="-6679" y="299137"/>
            <a:ext cx="10060917" cy="579143"/>
          </a:xfrm>
          <a:prstGeom prst="rect">
            <a:avLst/>
          </a:prstGeom>
        </p:spPr>
      </p:pic>
      <p:sp>
        <p:nvSpPr>
          <p:cNvPr id="3" name="Title 1">
            <a:extLst>
              <a:ext uri="{FF2B5EF4-FFF2-40B4-BE49-F238E27FC236}">
                <a16:creationId xmlns:a16="http://schemas.microsoft.com/office/drawing/2014/main" id="{538227DB-E282-5A9D-02FA-E4FF6AE9CD1F}"/>
              </a:ext>
            </a:extLst>
          </p:cNvPr>
          <p:cNvSpPr txBox="1">
            <a:spLocks/>
          </p:cNvSpPr>
          <p:nvPr/>
        </p:nvSpPr>
        <p:spPr>
          <a:xfrm>
            <a:off x="57889" y="299137"/>
            <a:ext cx="9350009" cy="930036"/>
          </a:xfrm>
          <a:prstGeom prst="rect">
            <a:avLst/>
          </a:prstGeom>
        </p:spPr>
        <p:txBody>
          <a:bodyPr vert="horz" lIns="91434" tIns="45717" rIns="91434" bIns="45717" rtlCol="0" anchor="ctr">
            <a:normAutofit/>
          </a:bodyPr>
          <a:lstStyle>
            <a:defPPr>
              <a:defRPr lang="en-US"/>
            </a:defPPr>
            <a:lvl1pPr defTabSz="554492">
              <a:lnSpc>
                <a:spcPct val="90000"/>
              </a:lnSpc>
              <a:spcBef>
                <a:spcPct val="0"/>
              </a:spcBef>
              <a:buNone/>
              <a:defRPr sz="2668">
                <a:solidFill>
                  <a:prstClr val="white"/>
                </a:solidFill>
                <a:latin typeface="HALDEN SOLID" pitchFamily="2" charset="0"/>
                <a:ea typeface="+mj-ea"/>
                <a:cs typeface="+mj-cs"/>
              </a:defRPr>
            </a:lvl1pPr>
          </a:lstStyle>
          <a:p>
            <a:r>
              <a:rPr lang="en-GB" sz="2650">
                <a:latin typeface="HALDEN SOLID"/>
              </a:rPr>
              <a:t>Example of </a:t>
            </a:r>
            <a:r>
              <a:rPr lang="fr-FR" sz="2650" err="1">
                <a:latin typeface="HALDEN SOLID"/>
              </a:rPr>
              <a:t>Ethiopia</a:t>
            </a:r>
            <a:r>
              <a:rPr lang="fr-FR" sz="2650">
                <a:latin typeface="HALDEN SOLID"/>
              </a:rPr>
              <a:t> FRAMEWORK – </a:t>
            </a:r>
            <a:r>
              <a:rPr lang="fr-FR" sz="2650" err="1">
                <a:latin typeface="HALDEN SOLID"/>
              </a:rPr>
              <a:t>Getting</a:t>
            </a:r>
            <a:r>
              <a:rPr lang="fr-FR" sz="2650">
                <a:latin typeface="HALDEN SOLID"/>
              </a:rPr>
              <a:t> </a:t>
            </a:r>
            <a:r>
              <a:rPr lang="fr-FR" sz="2650" err="1">
                <a:latin typeface="HALDEN SOLID"/>
              </a:rPr>
              <a:t>ahead</a:t>
            </a:r>
            <a:r>
              <a:rPr lang="fr-FR" sz="2650">
                <a:latin typeface="HALDEN SOLID"/>
              </a:rPr>
              <a:t> of </a:t>
            </a:r>
            <a:r>
              <a:rPr lang="fr-FR" sz="2650" err="1">
                <a:latin typeface="HALDEN SOLID"/>
              </a:rPr>
              <a:t>drought</a:t>
            </a:r>
            <a:r>
              <a:rPr lang="fr-FR" sz="2650">
                <a:latin typeface="HALDEN SOLID"/>
              </a:rPr>
              <a:t> </a:t>
            </a:r>
            <a:endParaRPr lang="fr-FR"/>
          </a:p>
          <a:p>
            <a:endParaRPr lang="en-US"/>
          </a:p>
        </p:txBody>
      </p:sp>
      <p:sp>
        <p:nvSpPr>
          <p:cNvPr id="6" name="TextBox 5">
            <a:extLst>
              <a:ext uri="{FF2B5EF4-FFF2-40B4-BE49-F238E27FC236}">
                <a16:creationId xmlns:a16="http://schemas.microsoft.com/office/drawing/2014/main" id="{E12ECEE5-89A9-466A-92EF-6D68DA06E355}"/>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8" name="Straight Connector 7">
            <a:extLst>
              <a:ext uri="{FF2B5EF4-FFF2-40B4-BE49-F238E27FC236}">
                <a16:creationId xmlns:a16="http://schemas.microsoft.com/office/drawing/2014/main" id="{81955A3E-4D74-60D7-FD21-D99BADF4F5A1}"/>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B15C4CF5-0BA5-E19C-1071-A02B5C07A48D}"/>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2" name="Picture 10" descr="A grey rectangular sign with blue text&#10;&#10;Description automatically generated">
            <a:extLst>
              <a:ext uri="{FF2B5EF4-FFF2-40B4-BE49-F238E27FC236}">
                <a16:creationId xmlns:a16="http://schemas.microsoft.com/office/drawing/2014/main" id="{C18DAD22-F04F-8EB1-3D0B-2B96F7C47A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4" name="Picture 15" descr="A black background with green text&#10;&#10;Description automatically generated">
            <a:extLst>
              <a:ext uri="{FF2B5EF4-FFF2-40B4-BE49-F238E27FC236}">
                <a16:creationId xmlns:a16="http://schemas.microsoft.com/office/drawing/2014/main" id="{555B4335-B033-FC01-0991-6171216A40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2311433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064730DE-5AF7-0505-E95F-304732F3C029}"/>
              </a:ext>
            </a:extLst>
          </p:cNvPr>
          <p:cNvGrpSpPr/>
          <p:nvPr/>
        </p:nvGrpSpPr>
        <p:grpSpPr>
          <a:xfrm>
            <a:off x="1784263" y="2149021"/>
            <a:ext cx="3290258" cy="294063"/>
            <a:chOff x="3503514" y="4744969"/>
            <a:chExt cx="5431155" cy="485403"/>
          </a:xfrm>
        </p:grpSpPr>
        <p:sp>
          <p:nvSpPr>
            <p:cNvPr id="37" name="object 37"/>
            <p:cNvSpPr/>
            <p:nvPr/>
          </p:nvSpPr>
          <p:spPr>
            <a:xfrm>
              <a:off x="3503514" y="5230372"/>
              <a:ext cx="5431155" cy="0"/>
            </a:xfrm>
            <a:custGeom>
              <a:avLst/>
              <a:gdLst/>
              <a:ahLst/>
              <a:cxnLst/>
              <a:rect l="l" t="t" r="r" b="b"/>
              <a:pathLst>
                <a:path w="5431155">
                  <a:moveTo>
                    <a:pt x="0" y="0"/>
                  </a:moveTo>
                  <a:lnTo>
                    <a:pt x="5430923" y="0"/>
                  </a:lnTo>
                </a:path>
              </a:pathLst>
            </a:custGeom>
            <a:ln w="76374">
              <a:solidFill>
                <a:srgbClr val="982B56"/>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4" name="object 74"/>
            <p:cNvSpPr txBox="1"/>
            <p:nvPr/>
          </p:nvSpPr>
          <p:spPr>
            <a:xfrm>
              <a:off x="5386310" y="4744969"/>
              <a:ext cx="1624965" cy="315984"/>
            </a:xfrm>
            <a:prstGeom prst="rect">
              <a:avLst/>
            </a:prstGeom>
          </p:spPr>
          <p:txBody>
            <a:bodyPr vert="horz" wrap="square" lIns="0" tIns="9617" rIns="0" bIns="0" rtlCol="0">
              <a:spAutoFit/>
            </a:bodyPr>
            <a:lstStyle/>
            <a:p>
              <a:pPr marL="7694" algn="ctr" defTabSz="553944">
                <a:spcBef>
                  <a:spcPts val="76"/>
                </a:spcBef>
              </a:pPr>
              <a:r>
                <a:rPr sz="1181" b="1" kern="0">
                  <a:solidFill>
                    <a:sysClr val="windowText" lastClr="000000"/>
                  </a:solidFill>
                  <a:latin typeface="OpenSans-Extrabold"/>
                  <a:cs typeface="OpenSans-Extrabold"/>
                  <a:sym typeface="Helvetica Neue"/>
                </a:rPr>
                <a:t>DRY</a:t>
              </a:r>
              <a:r>
                <a:rPr sz="1181" b="1" kern="0" spc="-73">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SEASON</a:t>
              </a:r>
              <a:endParaRPr sz="1181" kern="0">
                <a:solidFill>
                  <a:sysClr val="windowText" lastClr="000000"/>
                </a:solidFill>
                <a:latin typeface="OpenSans-Extrabold"/>
                <a:cs typeface="OpenSans-Extrabold"/>
                <a:sym typeface="Helvetica Neue"/>
              </a:endParaRPr>
            </a:p>
          </p:txBody>
        </p:sp>
      </p:grpSp>
      <p:grpSp>
        <p:nvGrpSpPr>
          <p:cNvPr id="85" name="Group 84">
            <a:extLst>
              <a:ext uri="{FF2B5EF4-FFF2-40B4-BE49-F238E27FC236}">
                <a16:creationId xmlns:a16="http://schemas.microsoft.com/office/drawing/2014/main" id="{B831A801-A416-3533-BA4E-1D4B8932CE59}"/>
              </a:ext>
            </a:extLst>
          </p:cNvPr>
          <p:cNvGrpSpPr/>
          <p:nvPr/>
        </p:nvGrpSpPr>
        <p:grpSpPr>
          <a:xfrm>
            <a:off x="397194" y="2587641"/>
            <a:ext cx="10642462" cy="465892"/>
            <a:chOff x="1213910" y="5468992"/>
            <a:chExt cx="17567275" cy="769037"/>
          </a:xfrm>
        </p:grpSpPr>
        <p:sp>
          <p:nvSpPr>
            <p:cNvPr id="32" name="object 32"/>
            <p:cNvSpPr/>
            <p:nvPr/>
          </p:nvSpPr>
          <p:spPr>
            <a:xfrm>
              <a:off x="2836989" y="5474137"/>
              <a:ext cx="14385925" cy="762000"/>
            </a:xfrm>
            <a:custGeom>
              <a:avLst/>
              <a:gdLst/>
              <a:ahLst/>
              <a:cxnLst/>
              <a:rect l="l" t="t" r="r" b="b"/>
              <a:pathLst>
                <a:path w="14385925" h="762000">
                  <a:moveTo>
                    <a:pt x="14385493" y="0"/>
                  </a:moveTo>
                  <a:lnTo>
                    <a:pt x="13484708" y="0"/>
                  </a:lnTo>
                  <a:lnTo>
                    <a:pt x="13484708" y="759460"/>
                  </a:lnTo>
                  <a:lnTo>
                    <a:pt x="6308496" y="759460"/>
                  </a:lnTo>
                  <a:lnTo>
                    <a:pt x="6308496" y="0"/>
                  </a:lnTo>
                  <a:lnTo>
                    <a:pt x="0" y="0"/>
                  </a:lnTo>
                  <a:lnTo>
                    <a:pt x="0" y="759460"/>
                  </a:lnTo>
                  <a:lnTo>
                    <a:pt x="0" y="762000"/>
                  </a:lnTo>
                  <a:lnTo>
                    <a:pt x="14385493" y="762000"/>
                  </a:lnTo>
                  <a:lnTo>
                    <a:pt x="14385493" y="759460"/>
                  </a:lnTo>
                  <a:lnTo>
                    <a:pt x="14385493" y="0"/>
                  </a:lnTo>
                  <a:close/>
                </a:path>
              </a:pathLst>
            </a:custGeom>
            <a:solidFill>
              <a:srgbClr val="36596D"/>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3" name="object 33"/>
            <p:cNvSpPr/>
            <p:nvPr/>
          </p:nvSpPr>
          <p:spPr>
            <a:xfrm>
              <a:off x="9145493" y="5468992"/>
              <a:ext cx="7176770" cy="5715"/>
            </a:xfrm>
            <a:custGeom>
              <a:avLst/>
              <a:gdLst/>
              <a:ahLst/>
              <a:cxnLst/>
              <a:rect l="l" t="t" r="r" b="b"/>
              <a:pathLst>
                <a:path w="7176769" h="5714">
                  <a:moveTo>
                    <a:pt x="0" y="0"/>
                  </a:moveTo>
                  <a:lnTo>
                    <a:pt x="0" y="5130"/>
                  </a:lnTo>
                  <a:lnTo>
                    <a:pt x="7176210" y="5130"/>
                  </a:lnTo>
                  <a:lnTo>
                    <a:pt x="7176210" y="1109"/>
                  </a:lnTo>
                  <a:lnTo>
                    <a:pt x="0" y="0"/>
                  </a:lnTo>
                  <a:close/>
                </a:path>
              </a:pathLst>
            </a:custGeom>
            <a:solidFill>
              <a:srgbClr val="F15761"/>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4" name="object 34"/>
            <p:cNvSpPr txBox="1"/>
            <p:nvPr/>
          </p:nvSpPr>
          <p:spPr>
            <a:xfrm>
              <a:off x="3325178" y="5714458"/>
              <a:ext cx="5090160" cy="239680"/>
            </a:xfrm>
            <a:prstGeom prst="rect">
              <a:avLst/>
            </a:prstGeom>
          </p:spPr>
          <p:txBody>
            <a:bodyPr vert="horz" wrap="square" lIns="0" tIns="10002" rIns="0" bIns="0" rtlCol="0">
              <a:spAutoFit/>
            </a:bodyPr>
            <a:lstStyle/>
            <a:p>
              <a:pPr algn="ctr" defTabSz="553944">
                <a:spcBef>
                  <a:spcPts val="79"/>
                </a:spcBef>
                <a:tabLst>
                  <a:tab pos="735129" algn="l"/>
                  <a:tab pos="1502956" algn="l"/>
                  <a:tab pos="2238085" algn="l"/>
                  <a:tab pos="2973600" algn="l"/>
                </a:tabLst>
              </a:pPr>
              <a:r>
                <a:rPr sz="878" b="1" kern="0">
                  <a:solidFill>
                    <a:srgbClr val="FFFFFF"/>
                  </a:solidFill>
                  <a:latin typeface="OpenSans-Semibold"/>
                  <a:cs typeface="OpenSans-Semibold"/>
                  <a:sym typeface="Helvetica Neue"/>
                </a:rPr>
                <a:t>-</a:t>
              </a:r>
              <a:r>
                <a:rPr sz="878" b="1" kern="0" spc="-15">
                  <a:solidFill>
                    <a:srgbClr val="FFFFFF"/>
                  </a:solidFill>
                  <a:latin typeface="OpenSans-Semibold"/>
                  <a:cs typeface="OpenSans-Semibold"/>
                  <a:sym typeface="Helvetica Neue"/>
                </a:rPr>
                <a:t>11</a:t>
              </a:r>
              <a:r>
                <a:rPr sz="878" b="1" kern="0">
                  <a:solidFill>
                    <a:srgbClr val="FFFFFF"/>
                  </a:solidFill>
                  <a:latin typeface="OpenSans-Semibold"/>
                  <a:cs typeface="OpenSans-Semibold"/>
                  <a:sym typeface="Helvetica Neue"/>
                </a:rPr>
                <a:t>	-</a:t>
              </a:r>
              <a:r>
                <a:rPr sz="878" b="1" kern="0" spc="-15">
                  <a:solidFill>
                    <a:srgbClr val="FFFFFF"/>
                  </a:solidFill>
                  <a:latin typeface="OpenSans-Semibold"/>
                  <a:cs typeface="OpenSans-Semibold"/>
                  <a:sym typeface="Helvetica Neue"/>
                </a:rPr>
                <a:t>10</a:t>
              </a:r>
              <a:r>
                <a:rPr sz="878" b="1" kern="0">
                  <a:solidFill>
                    <a:srgbClr val="FFFFFF"/>
                  </a:solidFill>
                  <a:latin typeface="OpenSans-Semibold"/>
                  <a:cs typeface="OpenSans-Semibold"/>
                  <a:sym typeface="Helvetica Neue"/>
                </a:rPr>
                <a:t>	-</a:t>
              </a:r>
              <a:r>
                <a:rPr sz="878" b="1" kern="0" spc="-30">
                  <a:solidFill>
                    <a:srgbClr val="FFFFFF"/>
                  </a:solidFill>
                  <a:latin typeface="OpenSans-Semibold"/>
                  <a:cs typeface="OpenSans-Semibold"/>
                  <a:sym typeface="Helvetica Neue"/>
                </a:rPr>
                <a:t>9</a:t>
              </a:r>
              <a:r>
                <a:rPr sz="878" b="1" kern="0">
                  <a:solidFill>
                    <a:srgbClr val="FFFFFF"/>
                  </a:solidFill>
                  <a:latin typeface="OpenSans-Semibold"/>
                  <a:cs typeface="OpenSans-Semibold"/>
                  <a:sym typeface="Helvetica Neue"/>
                </a:rPr>
                <a:t>	-</a:t>
              </a:r>
              <a:r>
                <a:rPr sz="878" b="1" kern="0" spc="-30">
                  <a:solidFill>
                    <a:srgbClr val="FFFFFF"/>
                  </a:solidFill>
                  <a:latin typeface="OpenSans-Semibold"/>
                  <a:cs typeface="OpenSans-Semibold"/>
                  <a:sym typeface="Helvetica Neue"/>
                </a:rPr>
                <a:t>8</a:t>
              </a:r>
              <a:r>
                <a:rPr sz="878" b="1" kern="0">
                  <a:solidFill>
                    <a:srgbClr val="FFFFFF"/>
                  </a:solidFill>
                  <a:latin typeface="OpenSans-Semibold"/>
                  <a:cs typeface="OpenSans-Semibold"/>
                  <a:sym typeface="Helvetica Neue"/>
                </a:rPr>
                <a:t>	-</a:t>
              </a:r>
              <a:r>
                <a:rPr sz="878" b="1" kern="0" spc="-30">
                  <a:solidFill>
                    <a:srgbClr val="FFFFFF"/>
                  </a:solidFill>
                  <a:latin typeface="OpenSans-Semibold"/>
                  <a:cs typeface="OpenSans-Semibold"/>
                  <a:sym typeface="Helvetica Neue"/>
                </a:rPr>
                <a:t>7</a:t>
              </a:r>
              <a:endParaRPr sz="878" kern="0">
                <a:solidFill>
                  <a:sysClr val="windowText" lastClr="000000"/>
                </a:solidFill>
                <a:latin typeface="OpenSans-Semibold"/>
                <a:cs typeface="OpenSans-Semibold"/>
                <a:sym typeface="Helvetica Neue"/>
              </a:endParaRPr>
            </a:p>
          </p:txBody>
        </p:sp>
        <p:sp>
          <p:nvSpPr>
            <p:cNvPr id="35" name="object 35"/>
            <p:cNvSpPr txBox="1"/>
            <p:nvPr/>
          </p:nvSpPr>
          <p:spPr>
            <a:xfrm>
              <a:off x="9447798" y="5714458"/>
              <a:ext cx="6250304" cy="239680"/>
            </a:xfrm>
            <a:prstGeom prst="rect">
              <a:avLst/>
            </a:prstGeom>
          </p:spPr>
          <p:txBody>
            <a:bodyPr vert="horz" wrap="square" lIns="0" tIns="10002" rIns="0" bIns="0" rtlCol="0">
              <a:spAutoFit/>
            </a:bodyPr>
            <a:lstStyle/>
            <a:p>
              <a:pPr algn="ctr" defTabSz="553944">
                <a:spcBef>
                  <a:spcPts val="79"/>
                </a:spcBef>
                <a:tabLst>
                  <a:tab pos="735129" algn="l"/>
                  <a:tab pos="1470258" algn="l"/>
                  <a:tab pos="2205772" algn="l"/>
                  <a:tab pos="2940902" algn="l"/>
                  <a:tab pos="3676415" algn="l"/>
                </a:tabLst>
              </a:pPr>
              <a:r>
                <a:rPr sz="878" b="1" kern="0">
                  <a:solidFill>
                    <a:sysClr val="windowText" lastClr="000000"/>
                  </a:solidFill>
                  <a:latin typeface="OpenSans-Semibold"/>
                  <a:cs typeface="OpenSans-Semibold"/>
                  <a:sym typeface="Helvetica Neue"/>
                </a:rPr>
                <a:t>-</a:t>
              </a:r>
              <a:r>
                <a:rPr sz="878" b="1" kern="0" spc="-30">
                  <a:solidFill>
                    <a:sysClr val="windowText" lastClr="000000"/>
                  </a:solidFill>
                  <a:latin typeface="OpenSans-Semibold"/>
                  <a:cs typeface="OpenSans-Semibold"/>
                  <a:sym typeface="Helvetica Neue"/>
                </a:rPr>
                <a:t>6</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5</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4</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3</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2</a:t>
              </a:r>
              <a:r>
                <a:rPr sz="878" b="1" kern="0">
                  <a:solidFill>
                    <a:sysClr val="windowText" lastClr="000000"/>
                  </a:solidFill>
                  <a:latin typeface="OpenSans-Semibold"/>
                  <a:cs typeface="OpenSans-Semibold"/>
                  <a:sym typeface="Helvetica Neue"/>
                </a:rPr>
                <a:t>	-</a:t>
              </a:r>
              <a:r>
                <a:rPr sz="878" b="1" kern="0" spc="-30">
                  <a:solidFill>
                    <a:sysClr val="windowText" lastClr="000000"/>
                  </a:solidFill>
                  <a:latin typeface="OpenSans-Semibold"/>
                  <a:cs typeface="OpenSans-Semibold"/>
                  <a:sym typeface="Helvetica Neue"/>
                </a:rPr>
                <a:t>1</a:t>
              </a:r>
              <a:endParaRPr sz="878" kern="0">
                <a:solidFill>
                  <a:sysClr val="windowText" lastClr="000000"/>
                </a:solidFill>
                <a:latin typeface="OpenSans-Semibold"/>
                <a:cs typeface="OpenSans-Semibold"/>
                <a:sym typeface="Helvetica Neue"/>
              </a:endParaRPr>
            </a:p>
          </p:txBody>
        </p:sp>
        <p:sp>
          <p:nvSpPr>
            <p:cNvPr id="36" name="object 36"/>
            <p:cNvSpPr txBox="1"/>
            <p:nvPr/>
          </p:nvSpPr>
          <p:spPr>
            <a:xfrm>
              <a:off x="16760838" y="5714458"/>
              <a:ext cx="120650" cy="239680"/>
            </a:xfrm>
            <a:prstGeom prst="rect">
              <a:avLst/>
            </a:prstGeom>
          </p:spPr>
          <p:txBody>
            <a:bodyPr vert="horz" wrap="square" lIns="0" tIns="10002" rIns="0" bIns="0" rtlCol="0">
              <a:spAutoFit/>
            </a:bodyPr>
            <a:lstStyle/>
            <a:p>
              <a:pPr algn="ctr" defTabSz="553944">
                <a:spcBef>
                  <a:spcPts val="79"/>
                </a:spcBef>
              </a:pPr>
              <a:r>
                <a:rPr sz="878" b="1" kern="0" spc="9">
                  <a:solidFill>
                    <a:srgbClr val="FFFFFF"/>
                  </a:solidFill>
                  <a:latin typeface="OpenSans-Semibold"/>
                  <a:cs typeface="OpenSans-Semibold"/>
                  <a:sym typeface="Helvetica Neue"/>
                </a:rPr>
                <a:t>0</a:t>
              </a:r>
              <a:endParaRPr sz="878" kern="0">
                <a:solidFill>
                  <a:sysClr val="windowText" lastClr="000000"/>
                </a:solidFill>
                <a:latin typeface="OpenSans-Semibold"/>
                <a:cs typeface="OpenSans-Semibold"/>
                <a:sym typeface="Helvetica Neue"/>
              </a:endParaRPr>
            </a:p>
          </p:txBody>
        </p:sp>
        <p:grpSp>
          <p:nvGrpSpPr>
            <p:cNvPr id="66" name="object 66"/>
            <p:cNvGrpSpPr/>
            <p:nvPr/>
          </p:nvGrpSpPr>
          <p:grpSpPr>
            <a:xfrm>
              <a:off x="1213910" y="5474124"/>
              <a:ext cx="17567275" cy="763905"/>
              <a:chOff x="1213910" y="5474124"/>
              <a:chExt cx="17567275" cy="763905"/>
            </a:xfrm>
          </p:grpSpPr>
          <p:sp>
            <p:nvSpPr>
              <p:cNvPr id="67" name="object 67"/>
              <p:cNvSpPr/>
              <p:nvPr/>
            </p:nvSpPr>
            <p:spPr>
              <a:xfrm>
                <a:off x="1213910" y="5474124"/>
                <a:ext cx="17567275" cy="763905"/>
              </a:xfrm>
              <a:custGeom>
                <a:avLst/>
                <a:gdLst/>
                <a:ahLst/>
                <a:cxnLst/>
                <a:rect l="l" t="t" r="r" b="b"/>
                <a:pathLst>
                  <a:path w="17567275" h="763904">
                    <a:moveTo>
                      <a:pt x="17567150" y="763892"/>
                    </a:moveTo>
                    <a:lnTo>
                      <a:pt x="0" y="763892"/>
                    </a:lnTo>
                    <a:lnTo>
                      <a:pt x="0" y="0"/>
                    </a:lnTo>
                    <a:lnTo>
                      <a:pt x="17567150" y="0"/>
                    </a:lnTo>
                    <a:lnTo>
                      <a:pt x="17567150" y="763892"/>
                    </a:lnTo>
                    <a:close/>
                  </a:path>
                </a:pathLst>
              </a:custGeom>
              <a:ln w="21632">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8" name="object 68"/>
              <p:cNvSpPr/>
              <p:nvPr/>
            </p:nvSpPr>
            <p:spPr>
              <a:xfrm>
                <a:off x="9164678" y="5483195"/>
                <a:ext cx="7137400" cy="746760"/>
              </a:xfrm>
              <a:custGeom>
                <a:avLst/>
                <a:gdLst/>
                <a:ahLst/>
                <a:cxnLst/>
                <a:rect l="l" t="t" r="r" b="b"/>
                <a:pathLst>
                  <a:path w="7137400" h="746760">
                    <a:moveTo>
                      <a:pt x="7136965" y="746626"/>
                    </a:moveTo>
                    <a:lnTo>
                      <a:pt x="0" y="746626"/>
                    </a:lnTo>
                    <a:lnTo>
                      <a:pt x="0" y="0"/>
                    </a:lnTo>
                    <a:lnTo>
                      <a:pt x="7136965" y="0"/>
                    </a:lnTo>
                    <a:lnTo>
                      <a:pt x="7136965" y="746626"/>
                    </a:lnTo>
                    <a:close/>
                  </a:path>
                </a:pathLst>
              </a:custGeom>
              <a:ln w="40428">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sp>
          <p:nvSpPr>
            <p:cNvPr id="75" name="object 75"/>
            <p:cNvSpPr txBox="1"/>
            <p:nvPr/>
          </p:nvSpPr>
          <p:spPr>
            <a:xfrm>
              <a:off x="1224727" y="5560443"/>
              <a:ext cx="1612265" cy="597183"/>
            </a:xfrm>
            <a:prstGeom prst="rect">
              <a:avLst/>
            </a:prstGeom>
          </p:spPr>
          <p:txBody>
            <a:bodyPr vert="horz" wrap="square" lIns="0" tIns="28082" rIns="0" bIns="0" rtlCol="0">
              <a:spAutoFit/>
            </a:bodyPr>
            <a:lstStyle/>
            <a:p>
              <a:pPr marL="120406" marR="212345" algn="ctr" defTabSz="553944">
                <a:lnSpc>
                  <a:spcPts val="1296"/>
                </a:lnSpc>
                <a:spcBef>
                  <a:spcPts val="221"/>
                </a:spcBef>
              </a:pPr>
              <a:r>
                <a:rPr sz="1181" b="1" kern="0" spc="-21">
                  <a:solidFill>
                    <a:sysClr val="windowText" lastClr="000000"/>
                  </a:solidFill>
                  <a:latin typeface="OpenSans-Extrabold"/>
                  <a:cs typeface="OpenSans-Extrabold"/>
                  <a:sym typeface="Helvetica Neue"/>
                </a:rPr>
                <a:t>DAYS</a:t>
              </a:r>
              <a:r>
                <a:rPr sz="1181" b="1" kern="0" spc="-61">
                  <a:solidFill>
                    <a:sysClr val="windowText" lastClr="000000"/>
                  </a:solidFill>
                  <a:latin typeface="OpenSans-Extrabold"/>
                  <a:cs typeface="OpenSans-Extrabold"/>
                  <a:sym typeface="Helvetica Neue"/>
                </a:rPr>
                <a:t> </a:t>
              </a:r>
              <a:r>
                <a:rPr sz="1181" b="1" kern="0" spc="-15">
                  <a:solidFill>
                    <a:sysClr val="windowText" lastClr="000000"/>
                  </a:solidFill>
                  <a:latin typeface="OpenSans-Extrabold"/>
                  <a:cs typeface="OpenSans-Extrabold"/>
                  <a:sym typeface="Helvetica Neue"/>
                </a:rPr>
                <a:t>TO </a:t>
              </a:r>
              <a:r>
                <a:rPr sz="1181" b="1" kern="0" spc="-6">
                  <a:solidFill>
                    <a:sysClr val="windowText" lastClr="000000"/>
                  </a:solidFill>
                  <a:latin typeface="OpenSans-Extrabold"/>
                  <a:cs typeface="OpenSans-Extrabold"/>
                  <a:sym typeface="Helvetica Neue"/>
                </a:rPr>
                <a:t>IMPACT</a:t>
              </a:r>
              <a:endParaRPr sz="1181" kern="0">
                <a:solidFill>
                  <a:sysClr val="windowText" lastClr="000000"/>
                </a:solidFill>
                <a:latin typeface="OpenSans-Extrabold"/>
                <a:cs typeface="OpenSans-Extrabold"/>
                <a:sym typeface="Helvetica Neue"/>
              </a:endParaRPr>
            </a:p>
          </p:txBody>
        </p:sp>
      </p:grpSp>
      <p:grpSp>
        <p:nvGrpSpPr>
          <p:cNvPr id="79" name="object 79"/>
          <p:cNvGrpSpPr/>
          <p:nvPr/>
        </p:nvGrpSpPr>
        <p:grpSpPr>
          <a:xfrm>
            <a:off x="9532102" y="1538174"/>
            <a:ext cx="549723" cy="1029432"/>
            <a:chOff x="16292696" y="3736661"/>
            <a:chExt cx="907415" cy="1699260"/>
          </a:xfrm>
        </p:grpSpPr>
        <p:pic>
          <p:nvPicPr>
            <p:cNvPr id="80" name="object 80"/>
            <p:cNvPicPr/>
            <p:nvPr/>
          </p:nvPicPr>
          <p:blipFill>
            <a:blip r:embed="rId2" cstate="email">
              <a:extLst>
                <a:ext uri="{28A0092B-C50C-407E-A947-70E740481C1C}">
                  <a14:useLocalDpi xmlns:a14="http://schemas.microsoft.com/office/drawing/2010/main"/>
                </a:ext>
              </a:extLst>
            </a:blip>
            <a:stretch>
              <a:fillRect/>
            </a:stretch>
          </p:blipFill>
          <p:spPr>
            <a:xfrm>
              <a:off x="16303167" y="4546317"/>
              <a:ext cx="896918" cy="889349"/>
            </a:xfrm>
            <a:prstGeom prst="rect">
              <a:avLst/>
            </a:prstGeom>
          </p:spPr>
        </p:pic>
        <p:pic>
          <p:nvPicPr>
            <p:cNvPr id="81" name="object 81"/>
            <p:cNvPicPr/>
            <p:nvPr/>
          </p:nvPicPr>
          <p:blipFill>
            <a:blip r:embed="rId3" cstate="email">
              <a:extLst>
                <a:ext uri="{28A0092B-C50C-407E-A947-70E740481C1C}">
                  <a14:useLocalDpi xmlns:a14="http://schemas.microsoft.com/office/drawing/2010/main"/>
                </a:ext>
              </a:extLst>
            </a:blip>
            <a:stretch>
              <a:fillRect/>
            </a:stretch>
          </p:blipFill>
          <p:spPr>
            <a:xfrm>
              <a:off x="16292696" y="3736661"/>
              <a:ext cx="826561" cy="830592"/>
            </a:xfrm>
            <a:prstGeom prst="rect">
              <a:avLst/>
            </a:prstGeom>
          </p:spPr>
        </p:pic>
      </p:grpSp>
      <p:grpSp>
        <p:nvGrpSpPr>
          <p:cNvPr id="9" name="Group 8">
            <a:extLst>
              <a:ext uri="{FF2B5EF4-FFF2-40B4-BE49-F238E27FC236}">
                <a16:creationId xmlns:a16="http://schemas.microsoft.com/office/drawing/2014/main" id="{A23B0A02-4738-BD02-52D0-4A5AA77E317B}"/>
              </a:ext>
            </a:extLst>
          </p:cNvPr>
          <p:cNvGrpSpPr/>
          <p:nvPr/>
        </p:nvGrpSpPr>
        <p:grpSpPr>
          <a:xfrm>
            <a:off x="1607151" y="3050185"/>
            <a:ext cx="9432620" cy="2550865"/>
            <a:chOff x="3211157" y="6232500"/>
            <a:chExt cx="15570217" cy="4210657"/>
          </a:xfrm>
        </p:grpSpPr>
        <p:sp>
          <p:nvSpPr>
            <p:cNvPr id="78" name="object 78"/>
            <p:cNvSpPr txBox="1"/>
            <p:nvPr/>
          </p:nvSpPr>
          <p:spPr>
            <a:xfrm>
              <a:off x="16276299" y="6962752"/>
              <a:ext cx="2505075" cy="2315923"/>
            </a:xfrm>
            <a:prstGeom prst="rect">
              <a:avLst/>
            </a:prstGeom>
            <a:solidFill>
              <a:srgbClr val="F4ECD6"/>
            </a:solidFill>
          </p:spPr>
          <p:txBody>
            <a:bodyPr vert="horz" wrap="square" lIns="0" tIns="0" rIns="0" bIns="0" rtlCol="0">
              <a:spAutoFit/>
            </a:bodyPr>
            <a:lstStyle/>
            <a:p>
              <a:pPr algn="ctr" defTabSz="553944"/>
              <a:endParaRPr sz="1636" kern="0">
                <a:solidFill>
                  <a:sysClr val="windowText" lastClr="000000"/>
                </a:solidFill>
                <a:latin typeface="Times New Roman"/>
                <a:cs typeface="Times New Roman"/>
                <a:sym typeface="Helvetica Neue"/>
              </a:endParaRPr>
            </a:p>
            <a:p>
              <a:pPr algn="ctr" defTabSz="553944"/>
              <a:endParaRPr sz="1636" kern="0">
                <a:solidFill>
                  <a:sysClr val="windowText" lastClr="000000"/>
                </a:solidFill>
                <a:latin typeface="Times New Roman"/>
                <a:cs typeface="Times New Roman"/>
                <a:sym typeface="Helvetica Neue"/>
              </a:endParaRPr>
            </a:p>
            <a:p>
              <a:pPr algn="ctr" defTabSz="553944"/>
              <a:endParaRPr sz="1636" kern="0">
                <a:solidFill>
                  <a:sysClr val="windowText" lastClr="000000"/>
                </a:solidFill>
                <a:latin typeface="Times New Roman"/>
                <a:cs typeface="Times New Roman"/>
                <a:sym typeface="Helvetica Neue"/>
              </a:endParaRPr>
            </a:p>
            <a:p>
              <a:pPr algn="ctr" defTabSz="553944"/>
              <a:endParaRPr sz="1636" kern="0">
                <a:solidFill>
                  <a:sysClr val="windowText" lastClr="000000"/>
                </a:solidFill>
                <a:latin typeface="Times New Roman"/>
                <a:cs typeface="Times New Roman"/>
                <a:sym typeface="Helvetica Neue"/>
              </a:endParaRPr>
            </a:p>
            <a:p>
              <a:pPr algn="ctr" defTabSz="553944">
                <a:spcBef>
                  <a:spcPts val="6"/>
                </a:spcBef>
              </a:pPr>
              <a:endParaRPr sz="1393" kern="0">
                <a:solidFill>
                  <a:sysClr val="windowText" lastClr="000000"/>
                </a:solidFill>
                <a:latin typeface="Times New Roman"/>
                <a:cs typeface="Times New Roman"/>
                <a:sym typeface="Helvetica Neue"/>
              </a:endParaRPr>
            </a:p>
            <a:p>
              <a:pPr marL="243889" algn="ctr" defTabSz="553944">
                <a:spcBef>
                  <a:spcPts val="3"/>
                </a:spcBef>
              </a:pPr>
              <a:r>
                <a:rPr sz="1181" b="1" kern="0" spc="-6">
                  <a:solidFill>
                    <a:sysClr val="windowText" lastClr="000000"/>
                  </a:solidFill>
                  <a:latin typeface="OpenSans-Extrabold"/>
                  <a:cs typeface="OpenSans-Extrabold"/>
                  <a:sym typeface="Helvetica Neue"/>
                </a:rPr>
                <a:t>MONITORING</a:t>
              </a:r>
              <a:endParaRPr sz="1181" kern="0">
                <a:solidFill>
                  <a:sysClr val="windowText" lastClr="000000"/>
                </a:solidFill>
                <a:latin typeface="OpenSans-Extrabold"/>
                <a:cs typeface="OpenSans-Extrabold"/>
                <a:sym typeface="Helvetica Neue"/>
              </a:endParaRPr>
            </a:p>
          </p:txBody>
        </p:sp>
        <p:sp>
          <p:nvSpPr>
            <p:cNvPr id="18" name="object 18"/>
            <p:cNvSpPr/>
            <p:nvPr/>
          </p:nvSpPr>
          <p:spPr>
            <a:xfrm>
              <a:off x="16276289" y="6238008"/>
              <a:ext cx="2499360" cy="725170"/>
            </a:xfrm>
            <a:custGeom>
              <a:avLst/>
              <a:gdLst/>
              <a:ahLst/>
              <a:cxnLst/>
              <a:rect l="l" t="t" r="r" b="b"/>
              <a:pathLst>
                <a:path w="2499359" h="725170">
                  <a:moveTo>
                    <a:pt x="2499211" y="0"/>
                  </a:moveTo>
                  <a:lnTo>
                    <a:pt x="0" y="0"/>
                  </a:lnTo>
                  <a:lnTo>
                    <a:pt x="0" y="724742"/>
                  </a:lnTo>
                  <a:lnTo>
                    <a:pt x="2499211" y="724742"/>
                  </a:lnTo>
                  <a:lnTo>
                    <a:pt x="2499211" y="0"/>
                  </a:lnTo>
                  <a:close/>
                </a:path>
              </a:pathLst>
            </a:custGeom>
            <a:solidFill>
              <a:srgbClr val="B26080"/>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nvGrpSpPr>
            <p:cNvPr id="84" name="Group 83">
              <a:extLst>
                <a:ext uri="{FF2B5EF4-FFF2-40B4-BE49-F238E27FC236}">
                  <a16:creationId xmlns:a16="http://schemas.microsoft.com/office/drawing/2014/main" id="{26363426-4CE8-1F18-B98B-21321F2FD7C8}"/>
                </a:ext>
              </a:extLst>
            </p:cNvPr>
            <p:cNvGrpSpPr/>
            <p:nvPr/>
          </p:nvGrpSpPr>
          <p:grpSpPr>
            <a:xfrm>
              <a:off x="16276290" y="6238009"/>
              <a:ext cx="2499360" cy="656834"/>
              <a:chOff x="16276290" y="6238009"/>
              <a:chExt cx="2499360" cy="656834"/>
            </a:xfrm>
          </p:grpSpPr>
          <p:sp>
            <p:nvSpPr>
              <p:cNvPr id="82" name="object 82"/>
              <p:cNvSpPr txBox="1"/>
              <p:nvPr/>
            </p:nvSpPr>
            <p:spPr>
              <a:xfrm>
                <a:off x="16276290" y="6238009"/>
                <a:ext cx="2499360" cy="371378"/>
              </a:xfrm>
              <a:prstGeom prst="rect">
                <a:avLst/>
              </a:prstGeom>
              <a:solidFill>
                <a:srgbClr val="B26080"/>
              </a:solidFill>
            </p:spPr>
            <p:txBody>
              <a:bodyPr vert="horz" wrap="square" lIns="0" tIns="45009" rIns="0" bIns="0" rtlCol="0">
                <a:spAutoFit/>
              </a:bodyPr>
              <a:lstStyle/>
              <a:p>
                <a:pPr marL="116559" algn="ctr" defTabSz="553944">
                  <a:lnSpc>
                    <a:spcPts val="1366"/>
                  </a:lnSpc>
                  <a:spcBef>
                    <a:spcPts val="354"/>
                  </a:spcBef>
                </a:pPr>
                <a:r>
                  <a:rPr sz="1181" b="1" kern="0" spc="-6">
                    <a:solidFill>
                      <a:sysClr val="windowText" lastClr="000000"/>
                    </a:solidFill>
                    <a:latin typeface="OpenSans-Extrabold"/>
                    <a:cs typeface="OpenSans-Extrabold"/>
                    <a:sym typeface="Helvetica Neue"/>
                  </a:rPr>
                  <a:t>EARLY</a:t>
                </a:r>
                <a:r>
                  <a:rPr sz="1181" b="1" kern="0" spc="-58">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RESPONSE</a:t>
                </a:r>
                <a:endParaRPr sz="1181" kern="0">
                  <a:solidFill>
                    <a:sysClr val="windowText" lastClr="000000"/>
                  </a:solidFill>
                  <a:latin typeface="OpenSans-Extrabold"/>
                  <a:cs typeface="OpenSans-Extrabold"/>
                  <a:sym typeface="Helvetica Neue"/>
                </a:endParaRPr>
              </a:p>
            </p:txBody>
          </p:sp>
          <p:sp>
            <p:nvSpPr>
              <p:cNvPr id="83" name="object 83"/>
              <p:cNvSpPr txBox="1"/>
              <p:nvPr/>
            </p:nvSpPr>
            <p:spPr>
              <a:xfrm>
                <a:off x="16276290" y="6598487"/>
                <a:ext cx="2499360" cy="296356"/>
              </a:xfrm>
              <a:prstGeom prst="rect">
                <a:avLst/>
              </a:prstGeom>
              <a:solidFill>
                <a:srgbClr val="B26080"/>
              </a:solidFill>
            </p:spPr>
            <p:txBody>
              <a:bodyPr vert="horz" wrap="square" lIns="0" tIns="0" rIns="0" bIns="0" rtlCol="0">
                <a:spAutoFit/>
              </a:bodyPr>
              <a:lstStyle/>
              <a:p>
                <a:pPr marL="200805" algn="ctr" defTabSz="553944">
                  <a:lnSpc>
                    <a:spcPts val="1351"/>
                  </a:lnSpc>
                </a:pPr>
                <a:r>
                  <a:rPr sz="1181" b="1" kern="0">
                    <a:solidFill>
                      <a:sysClr val="windowText" lastClr="000000"/>
                    </a:solidFill>
                    <a:latin typeface="OpenSans-Extrabold"/>
                    <a:cs typeface="OpenSans-Extrabold"/>
                    <a:sym typeface="Helvetica Neue"/>
                  </a:rPr>
                  <a:t>(CRISIS</a:t>
                </a:r>
                <a:r>
                  <a:rPr sz="1181" b="1" kern="0" spc="-24">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ONSET)</a:t>
                </a:r>
                <a:endParaRPr sz="1181" kern="0">
                  <a:solidFill>
                    <a:sysClr val="windowText" lastClr="000000"/>
                  </a:solidFill>
                  <a:latin typeface="OpenSans-Extrabold"/>
                  <a:cs typeface="OpenSans-Extrabold"/>
                  <a:sym typeface="Helvetica Neue"/>
                </a:endParaRPr>
              </a:p>
            </p:txBody>
          </p:sp>
        </p:grpSp>
        <p:sp>
          <p:nvSpPr>
            <p:cNvPr id="10" name="object 10"/>
            <p:cNvSpPr/>
            <p:nvPr/>
          </p:nvSpPr>
          <p:spPr>
            <a:xfrm>
              <a:off x="3211157" y="6237166"/>
              <a:ext cx="12882245" cy="3352800"/>
            </a:xfrm>
            <a:custGeom>
              <a:avLst/>
              <a:gdLst/>
              <a:ahLst/>
              <a:cxnLst/>
              <a:rect l="l" t="t" r="r" b="b"/>
              <a:pathLst>
                <a:path w="12882244" h="3352800">
                  <a:moveTo>
                    <a:pt x="12881636" y="0"/>
                  </a:moveTo>
                  <a:lnTo>
                    <a:pt x="12631014" y="0"/>
                  </a:lnTo>
                  <a:lnTo>
                    <a:pt x="12631014" y="2189048"/>
                  </a:lnTo>
                  <a:lnTo>
                    <a:pt x="6055398" y="2189048"/>
                  </a:lnTo>
                  <a:lnTo>
                    <a:pt x="6055398" y="0"/>
                  </a:lnTo>
                  <a:lnTo>
                    <a:pt x="0" y="0"/>
                  </a:lnTo>
                  <a:lnTo>
                    <a:pt x="0" y="2189048"/>
                  </a:lnTo>
                  <a:lnTo>
                    <a:pt x="0" y="3352406"/>
                  </a:lnTo>
                  <a:lnTo>
                    <a:pt x="12881636" y="3352406"/>
                  </a:lnTo>
                  <a:lnTo>
                    <a:pt x="12881636" y="2189048"/>
                  </a:lnTo>
                  <a:lnTo>
                    <a:pt x="12881636" y="0"/>
                  </a:lnTo>
                  <a:close/>
                </a:path>
              </a:pathLst>
            </a:custGeom>
            <a:solidFill>
              <a:srgbClr val="4CCAAA"/>
            </a:solidFill>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1" name="object 11"/>
            <p:cNvSpPr/>
            <p:nvPr/>
          </p:nvSpPr>
          <p:spPr>
            <a:xfrm>
              <a:off x="9158327" y="6249546"/>
              <a:ext cx="0" cy="47625"/>
            </a:xfrm>
            <a:custGeom>
              <a:avLst/>
              <a:gdLst/>
              <a:ahLst/>
              <a:cxnLst/>
              <a:rect l="l" t="t" r="r" b="b"/>
              <a:pathLst>
                <a:path h="47625">
                  <a:moveTo>
                    <a:pt x="0" y="0"/>
                  </a:moveTo>
                  <a:lnTo>
                    <a:pt x="0" y="47108"/>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2" name="object 12"/>
            <p:cNvSpPr/>
            <p:nvPr/>
          </p:nvSpPr>
          <p:spPr>
            <a:xfrm>
              <a:off x="9158327" y="6391973"/>
              <a:ext cx="0" cy="3956050"/>
            </a:xfrm>
            <a:custGeom>
              <a:avLst/>
              <a:gdLst/>
              <a:ahLst/>
              <a:cxnLst/>
              <a:rect l="l" t="t" r="r" b="b"/>
              <a:pathLst>
                <a:path h="3956050">
                  <a:moveTo>
                    <a:pt x="0" y="0"/>
                  </a:moveTo>
                  <a:lnTo>
                    <a:pt x="0" y="3955900"/>
                  </a:lnTo>
                </a:path>
              </a:pathLst>
            </a:custGeom>
            <a:ln w="18837">
              <a:solidFill>
                <a:srgbClr val="EF404C"/>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0" name="object 70"/>
            <p:cNvSpPr txBox="1"/>
            <p:nvPr/>
          </p:nvSpPr>
          <p:spPr>
            <a:xfrm>
              <a:off x="3437377" y="6233586"/>
              <a:ext cx="5507990" cy="1284706"/>
            </a:xfrm>
            <a:prstGeom prst="rect">
              <a:avLst/>
            </a:prstGeom>
            <a:solidFill>
              <a:srgbClr val="F8AE91"/>
            </a:solidFill>
          </p:spPr>
          <p:txBody>
            <a:bodyPr vert="horz" wrap="square" lIns="0" tIns="0" rIns="0" bIns="0" rtlCol="0">
              <a:spAutoFit/>
            </a:bodyPr>
            <a:lstStyle/>
            <a:p>
              <a:pPr algn="ctr" defTabSz="553944"/>
              <a:endParaRPr sz="1636" kern="0">
                <a:solidFill>
                  <a:sysClr val="windowText" lastClr="000000"/>
                </a:solidFill>
                <a:latin typeface="Times New Roman"/>
                <a:cs typeface="Times New Roman"/>
                <a:sym typeface="Helvetica Neue"/>
              </a:endParaRPr>
            </a:p>
            <a:p>
              <a:pPr algn="ctr" defTabSz="553944">
                <a:spcBef>
                  <a:spcPts val="6"/>
                </a:spcBef>
              </a:pPr>
              <a:endParaRPr sz="2241" kern="0">
                <a:solidFill>
                  <a:sysClr val="windowText" lastClr="000000"/>
                </a:solidFill>
                <a:latin typeface="Times New Roman"/>
                <a:cs typeface="Times New Roman"/>
                <a:sym typeface="Helvetica Neue"/>
              </a:endParaRPr>
            </a:p>
            <a:p>
              <a:pPr marL="8847" algn="ctr" defTabSz="553944"/>
              <a:r>
                <a:rPr sz="1181" b="1" kern="0" spc="-6">
                  <a:solidFill>
                    <a:sysClr val="windowText" lastClr="000000"/>
                  </a:solidFill>
                  <a:latin typeface="OpenSans-Extrabold"/>
                  <a:cs typeface="OpenSans-Extrabold"/>
                  <a:sym typeface="Helvetica Neue"/>
                </a:rPr>
                <a:t>READINESS</a:t>
              </a:r>
              <a:endParaRPr sz="1181" kern="0">
                <a:solidFill>
                  <a:sysClr val="windowText" lastClr="000000"/>
                </a:solidFill>
                <a:latin typeface="OpenSans-Extrabold"/>
                <a:cs typeface="OpenSans-Extrabold"/>
                <a:sym typeface="Helvetica Neue"/>
              </a:endParaRPr>
            </a:p>
          </p:txBody>
        </p:sp>
        <p:sp>
          <p:nvSpPr>
            <p:cNvPr id="16" name="object 16"/>
            <p:cNvSpPr/>
            <p:nvPr/>
          </p:nvSpPr>
          <p:spPr>
            <a:xfrm>
              <a:off x="16275506" y="6322016"/>
              <a:ext cx="0" cy="3978275"/>
            </a:xfrm>
            <a:custGeom>
              <a:avLst/>
              <a:gdLst/>
              <a:ahLst/>
              <a:cxnLst/>
              <a:rect l="l" t="t" r="r" b="b"/>
              <a:pathLst>
                <a:path h="3978275">
                  <a:moveTo>
                    <a:pt x="0" y="0"/>
                  </a:moveTo>
                  <a:lnTo>
                    <a:pt x="0" y="640734"/>
                  </a:lnTo>
                </a:path>
                <a:path h="3978275">
                  <a:moveTo>
                    <a:pt x="0" y="640734"/>
                  </a:moveTo>
                  <a:lnTo>
                    <a:pt x="0" y="3977669"/>
                  </a:lnTo>
                </a:path>
              </a:pathLst>
            </a:custGeom>
            <a:ln w="18837">
              <a:solidFill>
                <a:srgbClr val="EF404C"/>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1" name="object 71"/>
            <p:cNvSpPr txBox="1"/>
            <p:nvPr/>
          </p:nvSpPr>
          <p:spPr>
            <a:xfrm>
              <a:off x="9266556" y="6244106"/>
              <a:ext cx="6576060" cy="1269466"/>
            </a:xfrm>
            <a:prstGeom prst="rect">
              <a:avLst/>
            </a:prstGeom>
            <a:solidFill>
              <a:srgbClr val="86D3DC"/>
            </a:solidFill>
          </p:spPr>
          <p:txBody>
            <a:bodyPr vert="horz" wrap="square" lIns="0" tIns="0" rIns="0" bIns="0" rtlCol="0">
              <a:spAutoFit/>
            </a:bodyPr>
            <a:lstStyle/>
            <a:p>
              <a:pPr algn="ctr" defTabSz="553944"/>
              <a:endParaRPr sz="1636" kern="0">
                <a:solidFill>
                  <a:sysClr val="windowText" lastClr="000000"/>
                </a:solidFill>
                <a:latin typeface="Times New Roman"/>
                <a:cs typeface="Times New Roman"/>
                <a:sym typeface="Helvetica Neue"/>
              </a:endParaRPr>
            </a:p>
            <a:p>
              <a:pPr algn="ctr" defTabSz="553944">
                <a:spcBef>
                  <a:spcPts val="24"/>
                </a:spcBef>
              </a:pPr>
              <a:endParaRPr sz="2181" kern="0">
                <a:solidFill>
                  <a:sysClr val="windowText" lastClr="000000"/>
                </a:solidFill>
                <a:latin typeface="Times New Roman"/>
                <a:cs typeface="Times New Roman"/>
                <a:sym typeface="Helvetica Neue"/>
              </a:endParaRPr>
            </a:p>
            <a:p>
              <a:pPr marL="249659" algn="ctr" defTabSz="553944"/>
              <a:r>
                <a:rPr sz="1181" b="1" kern="0" spc="-12">
                  <a:solidFill>
                    <a:sysClr val="windowText" lastClr="000000"/>
                  </a:solidFill>
                  <a:latin typeface="OpenSans-Extrabold"/>
                  <a:cs typeface="OpenSans-Extrabold"/>
                  <a:sym typeface="Helvetica Neue"/>
                </a:rPr>
                <a:t>ANTICIPATORY</a:t>
              </a:r>
              <a:r>
                <a:rPr sz="1181" b="1" kern="0">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ACTION</a:t>
              </a:r>
              <a:endParaRPr sz="1181" kern="0">
                <a:solidFill>
                  <a:sysClr val="windowText" lastClr="000000"/>
                </a:solidFill>
                <a:latin typeface="OpenSans-Extrabold"/>
                <a:cs typeface="OpenSans-Extrabold"/>
                <a:sym typeface="Helvetica Neue"/>
              </a:endParaRPr>
            </a:p>
          </p:txBody>
        </p:sp>
        <p:sp>
          <p:nvSpPr>
            <p:cNvPr id="17" name="object 17"/>
            <p:cNvSpPr/>
            <p:nvPr/>
          </p:nvSpPr>
          <p:spPr>
            <a:xfrm>
              <a:off x="16266088" y="6232500"/>
              <a:ext cx="19050" cy="41910"/>
            </a:xfrm>
            <a:custGeom>
              <a:avLst/>
              <a:gdLst/>
              <a:ahLst/>
              <a:cxnLst/>
              <a:rect l="l" t="t" r="r" b="b"/>
              <a:pathLst>
                <a:path w="19050" h="41910">
                  <a:moveTo>
                    <a:pt x="9418" y="5508"/>
                  </a:moveTo>
                  <a:lnTo>
                    <a:pt x="9418" y="41600"/>
                  </a:lnTo>
                </a:path>
                <a:path w="19050" h="41910">
                  <a:moveTo>
                    <a:pt x="0" y="0"/>
                  </a:moveTo>
                  <a:lnTo>
                    <a:pt x="18837" y="0"/>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9" name="object 19"/>
            <p:cNvSpPr/>
            <p:nvPr/>
          </p:nvSpPr>
          <p:spPr>
            <a:xfrm>
              <a:off x="16276292" y="6238012"/>
              <a:ext cx="2499360" cy="725170"/>
            </a:xfrm>
            <a:custGeom>
              <a:avLst/>
              <a:gdLst/>
              <a:ahLst/>
              <a:cxnLst/>
              <a:rect l="l" t="t" r="r" b="b"/>
              <a:pathLst>
                <a:path w="2499359" h="725170">
                  <a:moveTo>
                    <a:pt x="2499211" y="724742"/>
                  </a:moveTo>
                  <a:lnTo>
                    <a:pt x="0" y="724742"/>
                  </a:lnTo>
                  <a:lnTo>
                    <a:pt x="0" y="0"/>
                  </a:lnTo>
                  <a:lnTo>
                    <a:pt x="2499211" y="0"/>
                  </a:lnTo>
                  <a:lnTo>
                    <a:pt x="2499211" y="724742"/>
                  </a:lnTo>
                  <a:close/>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0" name="object 20"/>
            <p:cNvSpPr/>
            <p:nvPr/>
          </p:nvSpPr>
          <p:spPr>
            <a:xfrm>
              <a:off x="3437377" y="6233586"/>
              <a:ext cx="0" cy="2099310"/>
            </a:xfrm>
            <a:custGeom>
              <a:avLst/>
              <a:gdLst/>
              <a:ahLst/>
              <a:cxnLst/>
              <a:rect l="l" t="t" r="r" b="b"/>
              <a:pathLst>
                <a:path h="2099309">
                  <a:moveTo>
                    <a:pt x="0" y="0"/>
                  </a:moveTo>
                  <a:lnTo>
                    <a:pt x="0" y="2098805"/>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1" name="object 21"/>
            <p:cNvSpPr/>
            <p:nvPr/>
          </p:nvSpPr>
          <p:spPr>
            <a:xfrm>
              <a:off x="3437377" y="8379105"/>
              <a:ext cx="47625" cy="47625"/>
            </a:xfrm>
            <a:custGeom>
              <a:avLst/>
              <a:gdLst/>
              <a:ahLst/>
              <a:cxnLst/>
              <a:rect l="l" t="t" r="r" b="b"/>
              <a:pathLst>
                <a:path w="47625" h="47625">
                  <a:moveTo>
                    <a:pt x="0" y="0"/>
                  </a:moveTo>
                  <a:lnTo>
                    <a:pt x="0" y="47108"/>
                  </a:lnTo>
                  <a:lnTo>
                    <a:pt x="47108" y="47108"/>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2" name="object 22"/>
            <p:cNvSpPr/>
            <p:nvPr/>
          </p:nvSpPr>
          <p:spPr>
            <a:xfrm>
              <a:off x="3579460" y="8426208"/>
              <a:ext cx="5271770" cy="0"/>
            </a:xfrm>
            <a:custGeom>
              <a:avLst/>
              <a:gdLst/>
              <a:ahLst/>
              <a:cxnLst/>
              <a:rect l="l" t="t" r="r" b="b"/>
              <a:pathLst>
                <a:path w="5271770">
                  <a:moveTo>
                    <a:pt x="0" y="0"/>
                  </a:moveTo>
                  <a:lnTo>
                    <a:pt x="5271253" y="0"/>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3" name="object 23"/>
            <p:cNvSpPr/>
            <p:nvPr/>
          </p:nvSpPr>
          <p:spPr>
            <a:xfrm>
              <a:off x="8898196" y="8379099"/>
              <a:ext cx="47625" cy="47625"/>
            </a:xfrm>
            <a:custGeom>
              <a:avLst/>
              <a:gdLst/>
              <a:ahLst/>
              <a:cxnLst/>
              <a:rect l="l" t="t" r="r" b="b"/>
              <a:pathLst>
                <a:path w="47625" h="47625">
                  <a:moveTo>
                    <a:pt x="0" y="47108"/>
                  </a:moveTo>
                  <a:lnTo>
                    <a:pt x="47108" y="47108"/>
                  </a:lnTo>
                  <a:lnTo>
                    <a:pt x="47108" y="0"/>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4" name="object 24"/>
            <p:cNvSpPr/>
            <p:nvPr/>
          </p:nvSpPr>
          <p:spPr>
            <a:xfrm>
              <a:off x="8945300" y="6233586"/>
              <a:ext cx="0" cy="2052320"/>
            </a:xfrm>
            <a:custGeom>
              <a:avLst/>
              <a:gdLst/>
              <a:ahLst/>
              <a:cxnLst/>
              <a:rect l="l" t="t" r="r" b="b"/>
              <a:pathLst>
                <a:path h="2052320">
                  <a:moveTo>
                    <a:pt x="0" y="0"/>
                  </a:moveTo>
                  <a:lnTo>
                    <a:pt x="0" y="2052242"/>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5" name="object 25"/>
            <p:cNvSpPr/>
            <p:nvPr/>
          </p:nvSpPr>
          <p:spPr>
            <a:xfrm>
              <a:off x="9266556" y="6244106"/>
              <a:ext cx="0" cy="47625"/>
            </a:xfrm>
            <a:custGeom>
              <a:avLst/>
              <a:gdLst/>
              <a:ahLst/>
              <a:cxnLst/>
              <a:rect l="l" t="t" r="r" b="b"/>
              <a:pathLst>
                <a:path h="47625">
                  <a:moveTo>
                    <a:pt x="0" y="0"/>
                  </a:moveTo>
                  <a:lnTo>
                    <a:pt x="0" y="47108"/>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6" name="object 26"/>
            <p:cNvSpPr/>
            <p:nvPr/>
          </p:nvSpPr>
          <p:spPr>
            <a:xfrm>
              <a:off x="9266556" y="6381987"/>
              <a:ext cx="0" cy="1951989"/>
            </a:xfrm>
            <a:custGeom>
              <a:avLst/>
              <a:gdLst/>
              <a:ahLst/>
              <a:cxnLst/>
              <a:rect l="l" t="t" r="r" b="b"/>
              <a:pathLst>
                <a:path h="1951990">
                  <a:moveTo>
                    <a:pt x="0" y="0"/>
                  </a:moveTo>
                  <a:lnTo>
                    <a:pt x="0" y="1951731"/>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7" name="object 27"/>
            <p:cNvSpPr/>
            <p:nvPr/>
          </p:nvSpPr>
          <p:spPr>
            <a:xfrm>
              <a:off x="9266556" y="8379105"/>
              <a:ext cx="47625" cy="47625"/>
            </a:xfrm>
            <a:custGeom>
              <a:avLst/>
              <a:gdLst/>
              <a:ahLst/>
              <a:cxnLst/>
              <a:rect l="l" t="t" r="r" b="b"/>
              <a:pathLst>
                <a:path w="47625" h="47625">
                  <a:moveTo>
                    <a:pt x="0" y="0"/>
                  </a:moveTo>
                  <a:lnTo>
                    <a:pt x="0" y="47108"/>
                  </a:lnTo>
                  <a:lnTo>
                    <a:pt x="47108" y="47108"/>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8" name="object 28"/>
            <p:cNvSpPr/>
            <p:nvPr/>
          </p:nvSpPr>
          <p:spPr>
            <a:xfrm>
              <a:off x="9407596" y="8426208"/>
              <a:ext cx="6341110" cy="0"/>
            </a:xfrm>
            <a:custGeom>
              <a:avLst/>
              <a:gdLst/>
              <a:ahLst/>
              <a:cxnLst/>
              <a:rect l="l" t="t" r="r" b="b"/>
              <a:pathLst>
                <a:path w="6341109">
                  <a:moveTo>
                    <a:pt x="0" y="0"/>
                  </a:moveTo>
                  <a:lnTo>
                    <a:pt x="6340518" y="0"/>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29" name="object 29"/>
            <p:cNvSpPr/>
            <p:nvPr/>
          </p:nvSpPr>
          <p:spPr>
            <a:xfrm>
              <a:off x="15795081" y="8379099"/>
              <a:ext cx="47625" cy="47625"/>
            </a:xfrm>
            <a:custGeom>
              <a:avLst/>
              <a:gdLst/>
              <a:ahLst/>
              <a:cxnLst/>
              <a:rect l="l" t="t" r="r" b="b"/>
              <a:pathLst>
                <a:path w="47625" h="47625">
                  <a:moveTo>
                    <a:pt x="0" y="47108"/>
                  </a:moveTo>
                  <a:lnTo>
                    <a:pt x="47108" y="47108"/>
                  </a:lnTo>
                  <a:lnTo>
                    <a:pt x="47108" y="0"/>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0" name="object 30"/>
            <p:cNvSpPr/>
            <p:nvPr/>
          </p:nvSpPr>
          <p:spPr>
            <a:xfrm>
              <a:off x="15842187" y="6339674"/>
              <a:ext cx="0" cy="1948814"/>
            </a:xfrm>
            <a:custGeom>
              <a:avLst/>
              <a:gdLst/>
              <a:ahLst/>
              <a:cxnLst/>
              <a:rect l="l" t="t" r="r" b="b"/>
              <a:pathLst>
                <a:path h="1948815">
                  <a:moveTo>
                    <a:pt x="0" y="1948788"/>
                  </a:moveTo>
                  <a:lnTo>
                    <a:pt x="0" y="0"/>
                  </a:lnTo>
                </a:path>
              </a:pathLst>
            </a:custGeom>
            <a:ln w="18837">
              <a:solidFill>
                <a:srgbClr val="000000"/>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31" name="object 31"/>
            <p:cNvSpPr/>
            <p:nvPr/>
          </p:nvSpPr>
          <p:spPr>
            <a:xfrm>
              <a:off x="15842187" y="6247249"/>
              <a:ext cx="0" cy="47625"/>
            </a:xfrm>
            <a:custGeom>
              <a:avLst/>
              <a:gdLst/>
              <a:ahLst/>
              <a:cxnLst/>
              <a:rect l="l" t="t" r="r" b="b"/>
              <a:pathLst>
                <a:path h="47625">
                  <a:moveTo>
                    <a:pt x="0" y="47108"/>
                  </a:moveTo>
                  <a:lnTo>
                    <a:pt x="0" y="0"/>
                  </a:lnTo>
                </a:path>
              </a:pathLst>
            </a:custGeom>
            <a:ln w="18837">
              <a:solidFill>
                <a:srgbClr val="000000"/>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7" name="object 77"/>
            <p:cNvSpPr txBox="1"/>
            <p:nvPr/>
          </p:nvSpPr>
          <p:spPr>
            <a:xfrm>
              <a:off x="3211159" y="8931052"/>
              <a:ext cx="5941060" cy="300597"/>
            </a:xfrm>
            <a:prstGeom prst="rect">
              <a:avLst/>
            </a:prstGeom>
            <a:noFill/>
          </p:spPr>
          <p:txBody>
            <a:bodyPr vert="horz" wrap="square" lIns="0" tIns="385" rIns="0" bIns="0" rtlCol="0">
              <a:spAutoFit/>
            </a:bodyPr>
            <a:lstStyle/>
            <a:p>
              <a:pPr marL="2139607" algn="ctr" defTabSz="553944"/>
              <a:r>
                <a:rPr sz="1181" b="1" kern="0" spc="-6">
                  <a:solidFill>
                    <a:sysClr val="windowText" lastClr="000000"/>
                  </a:solidFill>
                  <a:latin typeface="OpenSans-Extrabold"/>
                  <a:cs typeface="OpenSans-Extrabold"/>
                  <a:sym typeface="Helvetica Neue"/>
                </a:rPr>
                <a:t>FORECASTING</a:t>
              </a:r>
              <a:endParaRPr sz="1181" kern="0">
                <a:solidFill>
                  <a:sysClr val="windowText" lastClr="000000"/>
                </a:solidFill>
                <a:latin typeface="OpenSans-Extrabold"/>
                <a:cs typeface="OpenSans-Extrabold"/>
                <a:sym typeface="Helvetica Neue"/>
              </a:endParaRPr>
            </a:p>
          </p:txBody>
        </p:sp>
        <p:sp>
          <p:nvSpPr>
            <p:cNvPr id="13" name="object 13"/>
            <p:cNvSpPr/>
            <p:nvPr/>
          </p:nvSpPr>
          <p:spPr>
            <a:xfrm>
              <a:off x="9158327" y="10395532"/>
              <a:ext cx="47625" cy="47625"/>
            </a:xfrm>
            <a:custGeom>
              <a:avLst/>
              <a:gdLst/>
              <a:ahLst/>
              <a:cxnLst/>
              <a:rect l="l" t="t" r="r" b="b"/>
              <a:pathLst>
                <a:path w="47625" h="47625">
                  <a:moveTo>
                    <a:pt x="0" y="0"/>
                  </a:moveTo>
                  <a:lnTo>
                    <a:pt x="0" y="47108"/>
                  </a:lnTo>
                  <a:lnTo>
                    <a:pt x="47108" y="47108"/>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4" name="object 14"/>
            <p:cNvSpPr/>
            <p:nvPr/>
          </p:nvSpPr>
          <p:spPr>
            <a:xfrm>
              <a:off x="9299071" y="10442637"/>
              <a:ext cx="6882765" cy="0"/>
            </a:xfrm>
            <a:custGeom>
              <a:avLst/>
              <a:gdLst/>
              <a:ahLst/>
              <a:cxnLst/>
              <a:rect l="l" t="t" r="r" b="b"/>
              <a:pathLst>
                <a:path w="6882765">
                  <a:moveTo>
                    <a:pt x="0" y="0"/>
                  </a:moveTo>
                  <a:lnTo>
                    <a:pt x="6882512" y="0"/>
                  </a:lnTo>
                </a:path>
              </a:pathLst>
            </a:custGeom>
            <a:ln w="18837">
              <a:solidFill>
                <a:srgbClr val="EF404C"/>
              </a:solidFill>
              <a:prstDash val="dash"/>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15" name="object 15"/>
            <p:cNvSpPr/>
            <p:nvPr/>
          </p:nvSpPr>
          <p:spPr>
            <a:xfrm>
              <a:off x="16228400" y="10395528"/>
              <a:ext cx="47625" cy="47625"/>
            </a:xfrm>
            <a:custGeom>
              <a:avLst/>
              <a:gdLst/>
              <a:ahLst/>
              <a:cxnLst/>
              <a:rect l="l" t="t" r="r" b="b"/>
              <a:pathLst>
                <a:path w="47625" h="47625">
                  <a:moveTo>
                    <a:pt x="0" y="47108"/>
                  </a:moveTo>
                  <a:lnTo>
                    <a:pt x="47108" y="47108"/>
                  </a:lnTo>
                  <a:lnTo>
                    <a:pt x="47108" y="0"/>
                  </a:lnTo>
                </a:path>
              </a:pathLst>
            </a:custGeom>
            <a:ln w="18837">
              <a:solidFill>
                <a:srgbClr val="EF404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72" name="object 72"/>
            <p:cNvSpPr txBox="1"/>
            <p:nvPr/>
          </p:nvSpPr>
          <p:spPr>
            <a:xfrm>
              <a:off x="11291134" y="9791852"/>
              <a:ext cx="2861945" cy="315984"/>
            </a:xfrm>
            <a:prstGeom prst="rect">
              <a:avLst/>
            </a:prstGeom>
          </p:spPr>
          <p:txBody>
            <a:bodyPr vert="horz" wrap="square" lIns="0" tIns="9617" rIns="0" bIns="0" rtlCol="0">
              <a:spAutoFit/>
            </a:bodyPr>
            <a:lstStyle/>
            <a:p>
              <a:pPr marL="7694" algn="ctr" defTabSz="553944">
                <a:spcBef>
                  <a:spcPts val="76"/>
                </a:spcBef>
              </a:pPr>
              <a:r>
                <a:rPr sz="1181" b="1" kern="0">
                  <a:solidFill>
                    <a:sysClr val="windowText" lastClr="000000"/>
                  </a:solidFill>
                  <a:latin typeface="OpenSans-Extrabold"/>
                  <a:cs typeface="OpenSans-Extrabold"/>
                  <a:sym typeface="Helvetica Neue"/>
                </a:rPr>
                <a:t>WINDOW</a:t>
              </a:r>
              <a:r>
                <a:rPr sz="1181" b="1" kern="0" spc="-45">
                  <a:solidFill>
                    <a:sysClr val="windowText" lastClr="000000"/>
                  </a:solidFill>
                  <a:latin typeface="OpenSans-Extrabold"/>
                  <a:cs typeface="OpenSans-Extrabold"/>
                  <a:sym typeface="Helvetica Neue"/>
                </a:rPr>
                <a:t> </a:t>
              </a:r>
              <a:r>
                <a:rPr sz="1181" b="1" kern="0">
                  <a:solidFill>
                    <a:sysClr val="windowText" lastClr="000000"/>
                  </a:solidFill>
                  <a:latin typeface="OpenSans-Extrabold"/>
                  <a:cs typeface="OpenSans-Extrabold"/>
                  <a:sym typeface="Helvetica Neue"/>
                </a:rPr>
                <a:t>OF</a:t>
              </a:r>
              <a:r>
                <a:rPr sz="1181" b="1" kern="0" spc="-45">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INTEREST</a:t>
              </a:r>
              <a:endParaRPr sz="1181" kern="0">
                <a:solidFill>
                  <a:sysClr val="windowText" lastClr="000000"/>
                </a:solidFill>
                <a:latin typeface="OpenSans-Extrabold"/>
                <a:cs typeface="OpenSans-Extrabold"/>
                <a:sym typeface="Helvetica Neue"/>
              </a:endParaRPr>
            </a:p>
          </p:txBody>
        </p:sp>
      </p:grpSp>
      <p:grpSp>
        <p:nvGrpSpPr>
          <p:cNvPr id="3" name="object 3"/>
          <p:cNvGrpSpPr/>
          <p:nvPr/>
        </p:nvGrpSpPr>
        <p:grpSpPr>
          <a:xfrm>
            <a:off x="10193759" y="462063"/>
            <a:ext cx="1078671" cy="1289098"/>
            <a:chOff x="17800505" y="188465"/>
            <a:chExt cx="1780539" cy="2127885"/>
          </a:xfrm>
        </p:grpSpPr>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8046047" y="188465"/>
              <a:ext cx="1534612" cy="149312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7800505" y="721454"/>
              <a:ext cx="1668556" cy="1594768"/>
            </a:xfrm>
            <a:prstGeom prst="rect">
              <a:avLst/>
            </a:prstGeom>
          </p:spPr>
        </p:pic>
      </p:grpSp>
      <p:sp>
        <p:nvSpPr>
          <p:cNvPr id="6" name="object 6"/>
          <p:cNvSpPr txBox="1"/>
          <p:nvPr/>
        </p:nvSpPr>
        <p:spPr>
          <a:xfrm>
            <a:off x="9810126" y="5809596"/>
            <a:ext cx="1583771" cy="115430"/>
          </a:xfrm>
          <a:prstGeom prst="rect">
            <a:avLst/>
          </a:prstGeom>
        </p:spPr>
        <p:txBody>
          <a:bodyPr vert="horz" wrap="square" lIns="0" tIns="8078" rIns="0" bIns="0" rtlCol="0">
            <a:spAutoFit/>
          </a:bodyPr>
          <a:lstStyle/>
          <a:p>
            <a:pPr marL="7694" algn="ctr" defTabSz="553944">
              <a:spcBef>
                <a:spcPts val="64"/>
              </a:spcBef>
            </a:pPr>
            <a:r>
              <a:rPr sz="697" b="1" kern="0">
                <a:solidFill>
                  <a:srgbClr val="007ABF"/>
                </a:solidFill>
                <a:latin typeface="OpenSans-Semibold"/>
                <a:cs typeface="OpenSans-Semibold"/>
                <a:sym typeface="Helvetica Neue"/>
              </a:rPr>
              <a:t>WFP</a:t>
            </a:r>
            <a:r>
              <a:rPr sz="697" b="1" kern="0" spc="-21">
                <a:solidFill>
                  <a:srgbClr val="007ABF"/>
                </a:solidFill>
                <a:latin typeface="OpenSans-Semibold"/>
                <a:cs typeface="OpenSans-Semibold"/>
                <a:sym typeface="Helvetica Neue"/>
              </a:rPr>
              <a:t> </a:t>
            </a:r>
            <a:r>
              <a:rPr sz="697" b="1" kern="0">
                <a:solidFill>
                  <a:srgbClr val="007ABF"/>
                </a:solidFill>
                <a:latin typeface="OpenSans-Semibold"/>
                <a:cs typeface="OpenSans-Semibold"/>
                <a:sym typeface="Helvetica Neue"/>
              </a:rPr>
              <a:t>–</a:t>
            </a:r>
            <a:r>
              <a:rPr sz="697" b="1" kern="0" spc="-21">
                <a:solidFill>
                  <a:srgbClr val="007ABF"/>
                </a:solidFill>
                <a:latin typeface="OpenSans-Semibold"/>
                <a:cs typeface="OpenSans-Semibold"/>
                <a:sym typeface="Helvetica Neue"/>
              </a:rPr>
              <a:t> </a:t>
            </a:r>
            <a:r>
              <a:rPr sz="697" b="1" kern="0" spc="-6">
                <a:solidFill>
                  <a:srgbClr val="007ABF"/>
                </a:solidFill>
                <a:latin typeface="OpenSans-Semibold"/>
                <a:cs typeface="OpenSans-Semibold"/>
                <a:sym typeface="Helvetica Neue"/>
              </a:rPr>
              <a:t>Anticipatory</a:t>
            </a:r>
            <a:r>
              <a:rPr sz="697" b="1" kern="0" spc="-18">
                <a:solidFill>
                  <a:srgbClr val="007ABF"/>
                </a:solidFill>
                <a:latin typeface="OpenSans-Semibold"/>
                <a:cs typeface="OpenSans-Semibold"/>
                <a:sym typeface="Helvetica Neue"/>
              </a:rPr>
              <a:t> </a:t>
            </a:r>
            <a:r>
              <a:rPr sz="697" b="1" kern="0" spc="-6">
                <a:solidFill>
                  <a:srgbClr val="007ABF"/>
                </a:solidFill>
                <a:latin typeface="OpenSans-Semibold"/>
                <a:cs typeface="OpenSans-Semibold"/>
                <a:sym typeface="Helvetica Neue"/>
              </a:rPr>
              <a:t>Action:</a:t>
            </a:r>
            <a:r>
              <a:rPr sz="697" b="1" kern="0" spc="-21">
                <a:solidFill>
                  <a:srgbClr val="007ABF"/>
                </a:solidFill>
                <a:latin typeface="OpenSans-Semibold"/>
                <a:cs typeface="OpenSans-Semibold"/>
                <a:sym typeface="Helvetica Neue"/>
              </a:rPr>
              <a:t> </a:t>
            </a:r>
            <a:r>
              <a:rPr sz="697" b="1" kern="0">
                <a:solidFill>
                  <a:srgbClr val="007ABF"/>
                </a:solidFill>
                <a:latin typeface="OpenSans-Semibold"/>
                <a:cs typeface="OpenSans-Semibold"/>
                <a:sym typeface="Helvetica Neue"/>
              </a:rPr>
              <a:t>The</a:t>
            </a:r>
            <a:r>
              <a:rPr sz="697" b="1" kern="0" spc="-18">
                <a:solidFill>
                  <a:srgbClr val="007ABF"/>
                </a:solidFill>
                <a:latin typeface="OpenSans-Semibold"/>
                <a:cs typeface="OpenSans-Semibold"/>
                <a:sym typeface="Helvetica Neue"/>
              </a:rPr>
              <a:t> </a:t>
            </a:r>
            <a:r>
              <a:rPr sz="697" b="1" kern="0" spc="-6">
                <a:solidFill>
                  <a:srgbClr val="007ABF"/>
                </a:solidFill>
                <a:latin typeface="OpenSans-Semibold"/>
                <a:cs typeface="OpenSans-Semibold"/>
                <a:sym typeface="Helvetica Neue"/>
              </a:rPr>
              <a:t>Basics</a:t>
            </a:r>
            <a:endParaRPr sz="697" kern="0">
              <a:solidFill>
                <a:sysClr val="windowText" lastClr="000000"/>
              </a:solidFill>
              <a:latin typeface="OpenSans-Semibold"/>
              <a:cs typeface="OpenSans-Semibold"/>
              <a:sym typeface="Helvetica Neue"/>
            </a:endParaRPr>
          </a:p>
        </p:txBody>
      </p:sp>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6351" y="460055"/>
            <a:ext cx="5895324" cy="578580"/>
          </a:xfrm>
          <a:prstGeom prst="rect">
            <a:avLst/>
          </a:prstGeom>
        </p:spPr>
      </p:pic>
      <p:sp>
        <p:nvSpPr>
          <p:cNvPr id="8" name="object 8"/>
          <p:cNvSpPr txBox="1">
            <a:spLocks noGrp="1"/>
          </p:cNvSpPr>
          <p:nvPr>
            <p:ph type="title"/>
          </p:nvPr>
        </p:nvSpPr>
        <p:spPr>
          <a:xfrm>
            <a:off x="220673" y="558959"/>
            <a:ext cx="5681003" cy="396344"/>
          </a:xfrm>
          <a:prstGeom prst="rect">
            <a:avLst/>
          </a:prstGeom>
        </p:spPr>
        <p:txBody>
          <a:bodyPr vert="horz" wrap="square" lIns="0" tIns="8463" rIns="0" bIns="0" rtlCol="0" anchor="ctr">
            <a:spAutoFit/>
          </a:bodyPr>
          <a:lstStyle/>
          <a:p>
            <a:pPr marL="7620">
              <a:spcBef>
                <a:spcPts val="67"/>
              </a:spcBef>
            </a:pPr>
            <a:r>
              <a:rPr sz="2800">
                <a:solidFill>
                  <a:schemeClr val="bg1"/>
                </a:solidFill>
              </a:rPr>
              <a:t>RAPID-ONSET AA </a:t>
            </a:r>
            <a:r>
              <a:rPr lang="en-GB" sz="2800">
                <a:solidFill>
                  <a:schemeClr val="bg1"/>
                </a:solidFill>
              </a:rPr>
              <a:t>TIMELINE - Floods </a:t>
            </a:r>
            <a:endParaRPr lang="en-US" sz="2800">
              <a:solidFill>
                <a:schemeClr val="bg1"/>
              </a:solidFill>
              <a:ea typeface="Calibri Light"/>
              <a:cs typeface="Calibri Light"/>
            </a:endParaRPr>
          </a:p>
        </p:txBody>
      </p:sp>
      <p:grpSp>
        <p:nvGrpSpPr>
          <p:cNvPr id="38" name="object 38"/>
          <p:cNvGrpSpPr/>
          <p:nvPr/>
        </p:nvGrpSpPr>
        <p:grpSpPr>
          <a:xfrm>
            <a:off x="5138418" y="1714713"/>
            <a:ext cx="621660" cy="634739"/>
            <a:chOff x="9040144" y="4028068"/>
            <a:chExt cx="1026160" cy="1047750"/>
          </a:xfrm>
        </p:grpSpPr>
        <p:sp>
          <p:nvSpPr>
            <p:cNvPr id="39" name="object 39"/>
            <p:cNvSpPr/>
            <p:nvPr/>
          </p:nvSpPr>
          <p:spPr>
            <a:xfrm>
              <a:off x="9103344" y="4292332"/>
              <a:ext cx="502920" cy="415925"/>
            </a:xfrm>
            <a:custGeom>
              <a:avLst/>
              <a:gdLst/>
              <a:ahLst/>
              <a:cxnLst/>
              <a:rect l="l" t="t" r="r" b="b"/>
              <a:pathLst>
                <a:path w="502920" h="415925">
                  <a:moveTo>
                    <a:pt x="502801" y="415589"/>
                  </a:moveTo>
                  <a:lnTo>
                    <a:pt x="444079" y="256656"/>
                  </a:lnTo>
                  <a:lnTo>
                    <a:pt x="407933" y="163466"/>
                  </a:lnTo>
                  <a:lnTo>
                    <a:pt x="379451" y="99827"/>
                  </a:lnTo>
                  <a:lnTo>
                    <a:pt x="343717" y="29548"/>
                  </a:lnTo>
                  <a:lnTo>
                    <a:pt x="290998" y="2685"/>
                  </a:lnTo>
                  <a:lnTo>
                    <a:pt x="270379" y="0"/>
                  </a:lnTo>
                  <a:lnTo>
                    <a:pt x="238448" y="375"/>
                  </a:lnTo>
                  <a:lnTo>
                    <a:pt x="187415" y="1640"/>
                  </a:lnTo>
                  <a:lnTo>
                    <a:pt x="135719" y="3997"/>
                  </a:lnTo>
                  <a:lnTo>
                    <a:pt x="84197" y="14223"/>
                  </a:lnTo>
                  <a:lnTo>
                    <a:pt x="38087" y="54561"/>
                  </a:lnTo>
                  <a:lnTo>
                    <a:pt x="20439" y="92311"/>
                  </a:lnTo>
                  <a:lnTo>
                    <a:pt x="13283" y="115567"/>
                  </a:lnTo>
                  <a:lnTo>
                    <a:pt x="6697" y="135643"/>
                  </a:lnTo>
                  <a:lnTo>
                    <a:pt x="1872" y="149742"/>
                  </a:lnTo>
                  <a:lnTo>
                    <a:pt x="0" y="155063"/>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0" name="object 40"/>
            <p:cNvSpPr/>
            <p:nvPr/>
          </p:nvSpPr>
          <p:spPr>
            <a:xfrm>
              <a:off x="9064620" y="4398249"/>
              <a:ext cx="424815" cy="584200"/>
            </a:xfrm>
            <a:custGeom>
              <a:avLst/>
              <a:gdLst/>
              <a:ahLst/>
              <a:cxnLst/>
              <a:rect l="l" t="t" r="r" b="b"/>
              <a:pathLst>
                <a:path w="424815" h="584200">
                  <a:moveTo>
                    <a:pt x="424764" y="253481"/>
                  </a:moveTo>
                  <a:lnTo>
                    <a:pt x="380252" y="117391"/>
                  </a:lnTo>
                  <a:lnTo>
                    <a:pt x="351771" y="180828"/>
                  </a:lnTo>
                  <a:lnTo>
                    <a:pt x="337145" y="214401"/>
                  </a:lnTo>
                  <a:lnTo>
                    <a:pt x="331757" y="229295"/>
                  </a:lnTo>
                  <a:lnTo>
                    <a:pt x="330987" y="236696"/>
                  </a:lnTo>
                  <a:lnTo>
                    <a:pt x="342583" y="258606"/>
                  </a:lnTo>
                  <a:lnTo>
                    <a:pt x="367932" y="298680"/>
                  </a:lnTo>
                  <a:lnTo>
                    <a:pt x="392870" y="340601"/>
                  </a:lnTo>
                  <a:lnTo>
                    <a:pt x="403236" y="368053"/>
                  </a:lnTo>
                  <a:lnTo>
                    <a:pt x="402202" y="397535"/>
                  </a:lnTo>
                  <a:lnTo>
                    <a:pt x="401490" y="446395"/>
                  </a:lnTo>
                  <a:lnTo>
                    <a:pt x="399737" y="499596"/>
                  </a:lnTo>
                  <a:lnTo>
                    <a:pt x="395582" y="542100"/>
                  </a:lnTo>
                  <a:lnTo>
                    <a:pt x="367419" y="578613"/>
                  </a:lnTo>
                  <a:lnTo>
                    <a:pt x="343028" y="583691"/>
                  </a:lnTo>
                  <a:lnTo>
                    <a:pt x="316537" y="580626"/>
                  </a:lnTo>
                  <a:lnTo>
                    <a:pt x="297835" y="570220"/>
                  </a:lnTo>
                  <a:lnTo>
                    <a:pt x="286952" y="555605"/>
                  </a:lnTo>
                  <a:lnTo>
                    <a:pt x="283920" y="539912"/>
                  </a:lnTo>
                  <a:lnTo>
                    <a:pt x="286218" y="514267"/>
                  </a:lnTo>
                  <a:lnTo>
                    <a:pt x="290097" y="469316"/>
                  </a:lnTo>
                  <a:lnTo>
                    <a:pt x="292804" y="423538"/>
                  </a:lnTo>
                  <a:lnTo>
                    <a:pt x="291585" y="395414"/>
                  </a:lnTo>
                  <a:lnTo>
                    <a:pt x="281544" y="375116"/>
                  </a:lnTo>
                  <a:lnTo>
                    <a:pt x="264629" y="347941"/>
                  </a:lnTo>
                  <a:lnTo>
                    <a:pt x="248328" y="325074"/>
                  </a:lnTo>
                  <a:lnTo>
                    <a:pt x="240131" y="317699"/>
                  </a:lnTo>
                  <a:lnTo>
                    <a:pt x="238872" y="329416"/>
                  </a:lnTo>
                  <a:lnTo>
                    <a:pt x="238225" y="349856"/>
                  </a:lnTo>
                  <a:lnTo>
                    <a:pt x="237987" y="369269"/>
                  </a:lnTo>
                  <a:lnTo>
                    <a:pt x="237953" y="377906"/>
                  </a:lnTo>
                  <a:lnTo>
                    <a:pt x="238324" y="396441"/>
                  </a:lnTo>
                  <a:lnTo>
                    <a:pt x="237306" y="407522"/>
                  </a:lnTo>
                  <a:lnTo>
                    <a:pt x="200066" y="455616"/>
                  </a:lnTo>
                  <a:lnTo>
                    <a:pt x="158001" y="500302"/>
                  </a:lnTo>
                  <a:lnTo>
                    <a:pt x="117050" y="542351"/>
                  </a:lnTo>
                  <a:lnTo>
                    <a:pt x="79438" y="572593"/>
                  </a:lnTo>
                  <a:lnTo>
                    <a:pt x="60364" y="576522"/>
                  </a:lnTo>
                  <a:lnTo>
                    <a:pt x="38561" y="574418"/>
                  </a:lnTo>
                  <a:lnTo>
                    <a:pt x="16358" y="563827"/>
                  </a:lnTo>
                  <a:lnTo>
                    <a:pt x="4462" y="549273"/>
                  </a:lnTo>
                  <a:lnTo>
                    <a:pt x="0" y="531143"/>
                  </a:lnTo>
                  <a:lnTo>
                    <a:pt x="2192" y="513248"/>
                  </a:lnTo>
                  <a:lnTo>
                    <a:pt x="10264" y="499400"/>
                  </a:lnTo>
                  <a:lnTo>
                    <a:pt x="26824" y="482012"/>
                  </a:lnTo>
                  <a:lnTo>
                    <a:pt x="60560" y="446394"/>
                  </a:lnTo>
                  <a:lnTo>
                    <a:pt x="93779" y="411282"/>
                  </a:lnTo>
                  <a:lnTo>
                    <a:pt x="108784" y="395414"/>
                  </a:lnTo>
                  <a:lnTo>
                    <a:pt x="120177" y="384298"/>
                  </a:lnTo>
                  <a:lnTo>
                    <a:pt x="126027" y="376260"/>
                  </a:lnTo>
                  <a:lnTo>
                    <a:pt x="128182" y="367401"/>
                  </a:lnTo>
                  <a:lnTo>
                    <a:pt x="128490" y="353823"/>
                  </a:lnTo>
                  <a:lnTo>
                    <a:pt x="125274" y="325842"/>
                  </a:lnTo>
                  <a:lnTo>
                    <a:pt x="120004" y="282670"/>
                  </a:lnTo>
                  <a:lnTo>
                    <a:pt x="119249" y="233751"/>
                  </a:lnTo>
                  <a:lnTo>
                    <a:pt x="129579" y="188530"/>
                  </a:lnTo>
                  <a:lnTo>
                    <a:pt x="147845" y="145426"/>
                  </a:lnTo>
                  <a:lnTo>
                    <a:pt x="172725" y="83961"/>
                  </a:lnTo>
                  <a:lnTo>
                    <a:pt x="194094" y="28533"/>
                  </a:lnTo>
                  <a:lnTo>
                    <a:pt x="201828" y="3541"/>
                  </a:lnTo>
                  <a:lnTo>
                    <a:pt x="195327" y="1951"/>
                  </a:lnTo>
                  <a:lnTo>
                    <a:pt x="183490" y="668"/>
                  </a:lnTo>
                  <a:lnTo>
                    <a:pt x="170422" y="0"/>
                  </a:lnTo>
                  <a:lnTo>
                    <a:pt x="160228" y="253"/>
                  </a:lnTo>
                  <a:lnTo>
                    <a:pt x="151674" y="7878"/>
                  </a:lnTo>
                  <a:lnTo>
                    <a:pt x="141301" y="26756"/>
                  </a:lnTo>
                  <a:lnTo>
                    <a:pt x="129901" y="53363"/>
                  </a:lnTo>
                  <a:lnTo>
                    <a:pt x="118260" y="84177"/>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1" name="object 41"/>
            <p:cNvSpPr/>
            <p:nvPr/>
          </p:nvSpPr>
          <p:spPr>
            <a:xfrm>
              <a:off x="9051536" y="4437183"/>
              <a:ext cx="847725" cy="420370"/>
            </a:xfrm>
            <a:custGeom>
              <a:avLst/>
              <a:gdLst/>
              <a:ahLst/>
              <a:cxnLst/>
              <a:rect l="l" t="t" r="r" b="b"/>
              <a:pathLst>
                <a:path w="847725" h="420370">
                  <a:moveTo>
                    <a:pt x="0" y="0"/>
                  </a:moveTo>
                  <a:lnTo>
                    <a:pt x="847607" y="419976"/>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2" name="object 42"/>
            <p:cNvSpPr/>
            <p:nvPr/>
          </p:nvSpPr>
          <p:spPr>
            <a:xfrm>
              <a:off x="9814854" y="4818845"/>
              <a:ext cx="240029" cy="73660"/>
            </a:xfrm>
            <a:custGeom>
              <a:avLst/>
              <a:gdLst/>
              <a:ahLst/>
              <a:cxnLst/>
              <a:rect l="l" t="t" r="r" b="b"/>
              <a:pathLst>
                <a:path w="240029" h="73660">
                  <a:moveTo>
                    <a:pt x="0" y="73338"/>
                  </a:moveTo>
                  <a:lnTo>
                    <a:pt x="16009" y="68437"/>
                  </a:lnTo>
                  <a:lnTo>
                    <a:pt x="239720" y="0"/>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3" name="object 43"/>
            <p:cNvSpPr/>
            <p:nvPr/>
          </p:nvSpPr>
          <p:spPr>
            <a:xfrm>
              <a:off x="9833462" y="48889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4" name="object 44"/>
            <p:cNvSpPr/>
            <p:nvPr/>
          </p:nvSpPr>
          <p:spPr>
            <a:xfrm>
              <a:off x="9885274" y="4873575"/>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5" name="object 45"/>
            <p:cNvSpPr/>
            <p:nvPr/>
          </p:nvSpPr>
          <p:spPr>
            <a:xfrm>
              <a:off x="9937086" y="4858249"/>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6" name="object 46"/>
            <p:cNvSpPr/>
            <p:nvPr/>
          </p:nvSpPr>
          <p:spPr>
            <a:xfrm>
              <a:off x="9988899" y="4842925"/>
              <a:ext cx="12065" cy="50800"/>
            </a:xfrm>
            <a:custGeom>
              <a:avLst/>
              <a:gdLst/>
              <a:ahLst/>
              <a:cxnLst/>
              <a:rect l="l" t="t" r="r" b="b"/>
              <a:pathLst>
                <a:path w="12065" h="50800">
                  <a:moveTo>
                    <a:pt x="0" y="0"/>
                  </a:moveTo>
                  <a:lnTo>
                    <a:pt x="5869" y="9097"/>
                  </a:lnTo>
                  <a:lnTo>
                    <a:pt x="9990" y="20249"/>
                  </a:lnTo>
                  <a:lnTo>
                    <a:pt x="11851" y="33865"/>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47" name="object 47"/>
            <p:cNvSpPr/>
            <p:nvPr/>
          </p:nvSpPr>
          <p:spPr>
            <a:xfrm>
              <a:off x="10040711" y="48276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pic>
          <p:nvPicPr>
            <p:cNvPr id="48" name="object 48"/>
            <p:cNvPicPr/>
            <p:nvPr/>
          </p:nvPicPr>
          <p:blipFill>
            <a:blip r:embed="rId7" cstate="email">
              <a:extLst>
                <a:ext uri="{28A0092B-C50C-407E-A947-70E740481C1C}">
                  <a14:useLocalDpi xmlns:a14="http://schemas.microsoft.com/office/drawing/2010/main"/>
                </a:ext>
              </a:extLst>
            </a:blip>
            <a:stretch>
              <a:fillRect/>
            </a:stretch>
          </p:blipFill>
          <p:spPr>
            <a:xfrm>
              <a:off x="9341530" y="4028068"/>
              <a:ext cx="246086" cy="246107"/>
            </a:xfrm>
            <a:prstGeom prst="rect">
              <a:avLst/>
            </a:prstGeom>
          </p:spPr>
        </p:pic>
        <p:pic>
          <p:nvPicPr>
            <p:cNvPr id="49" name="object 49"/>
            <p:cNvPicPr/>
            <p:nvPr/>
          </p:nvPicPr>
          <p:blipFill>
            <a:blip r:embed="rId8" cstate="email">
              <a:extLst>
                <a:ext uri="{28A0092B-C50C-407E-A947-70E740481C1C}">
                  <a14:useLocalDpi xmlns:a14="http://schemas.microsoft.com/office/drawing/2010/main"/>
                </a:ext>
              </a:extLst>
            </a:blip>
            <a:stretch>
              <a:fillRect/>
            </a:stretch>
          </p:blipFill>
          <p:spPr>
            <a:xfrm>
              <a:off x="9553889" y="4866952"/>
              <a:ext cx="177396" cy="107773"/>
            </a:xfrm>
            <a:prstGeom prst="rect">
              <a:avLst/>
            </a:prstGeom>
          </p:spPr>
        </p:pic>
        <p:sp>
          <p:nvSpPr>
            <p:cNvPr id="50" name="object 50"/>
            <p:cNvSpPr/>
            <p:nvPr/>
          </p:nvSpPr>
          <p:spPr>
            <a:xfrm>
              <a:off x="9868519" y="4979246"/>
              <a:ext cx="60960" cy="85090"/>
            </a:xfrm>
            <a:custGeom>
              <a:avLst/>
              <a:gdLst/>
              <a:ahLst/>
              <a:cxnLst/>
              <a:rect l="l" t="t" r="r" b="b"/>
              <a:pathLst>
                <a:path w="60959" h="85089">
                  <a:moveTo>
                    <a:pt x="1320" y="84988"/>
                  </a:moveTo>
                  <a:lnTo>
                    <a:pt x="164" y="72470"/>
                  </a:lnTo>
                  <a:lnTo>
                    <a:pt x="0" y="54695"/>
                  </a:lnTo>
                  <a:lnTo>
                    <a:pt x="3407" y="35135"/>
                  </a:lnTo>
                  <a:lnTo>
                    <a:pt x="12964" y="17263"/>
                  </a:lnTo>
                  <a:lnTo>
                    <a:pt x="27663" y="5685"/>
                  </a:lnTo>
                  <a:lnTo>
                    <a:pt x="42463" y="857"/>
                  </a:lnTo>
                  <a:lnTo>
                    <a:pt x="53890" y="0"/>
                  </a:lnTo>
                  <a:lnTo>
                    <a:pt x="58470" y="331"/>
                  </a:lnTo>
                  <a:lnTo>
                    <a:pt x="60701" y="16042"/>
                  </a:lnTo>
                  <a:lnTo>
                    <a:pt x="60452" y="26790"/>
                  </a:lnTo>
                  <a:lnTo>
                    <a:pt x="35696" y="69360"/>
                  </a:lnTo>
                  <a:lnTo>
                    <a:pt x="1320" y="84988"/>
                  </a:lnTo>
                  <a:close/>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1" name="object 51"/>
            <p:cNvSpPr/>
            <p:nvPr/>
          </p:nvSpPr>
          <p:spPr>
            <a:xfrm>
              <a:off x="9774611" y="4979246"/>
              <a:ext cx="60960" cy="85090"/>
            </a:xfrm>
            <a:custGeom>
              <a:avLst/>
              <a:gdLst/>
              <a:ahLst/>
              <a:cxnLst/>
              <a:rect l="l" t="t" r="r" b="b"/>
              <a:pathLst>
                <a:path w="60959" h="85089">
                  <a:moveTo>
                    <a:pt x="59380" y="84988"/>
                  </a:moveTo>
                  <a:lnTo>
                    <a:pt x="60537" y="72470"/>
                  </a:lnTo>
                  <a:lnTo>
                    <a:pt x="60701" y="54695"/>
                  </a:lnTo>
                  <a:lnTo>
                    <a:pt x="57294" y="35135"/>
                  </a:lnTo>
                  <a:lnTo>
                    <a:pt x="47737" y="17263"/>
                  </a:lnTo>
                  <a:lnTo>
                    <a:pt x="33037" y="5685"/>
                  </a:lnTo>
                  <a:lnTo>
                    <a:pt x="18237" y="857"/>
                  </a:lnTo>
                  <a:lnTo>
                    <a:pt x="6811" y="0"/>
                  </a:lnTo>
                  <a:lnTo>
                    <a:pt x="2230" y="331"/>
                  </a:lnTo>
                  <a:lnTo>
                    <a:pt x="0" y="16042"/>
                  </a:lnTo>
                  <a:lnTo>
                    <a:pt x="249" y="26790"/>
                  </a:lnTo>
                  <a:lnTo>
                    <a:pt x="25004" y="69360"/>
                  </a:lnTo>
                  <a:lnTo>
                    <a:pt x="59380" y="84988"/>
                  </a:lnTo>
                  <a:close/>
                </a:path>
              </a:pathLst>
            </a:custGeom>
            <a:ln w="22784">
              <a:solidFill>
                <a:srgbClr val="007DBC"/>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grpSp>
        <p:nvGrpSpPr>
          <p:cNvPr id="89" name="Group 88">
            <a:extLst>
              <a:ext uri="{FF2B5EF4-FFF2-40B4-BE49-F238E27FC236}">
                <a16:creationId xmlns:a16="http://schemas.microsoft.com/office/drawing/2014/main" id="{1529EA51-2928-9B0C-361B-1E38229843E6}"/>
              </a:ext>
            </a:extLst>
          </p:cNvPr>
          <p:cNvGrpSpPr/>
          <p:nvPr/>
        </p:nvGrpSpPr>
        <p:grpSpPr>
          <a:xfrm>
            <a:off x="8498277" y="1239372"/>
            <a:ext cx="760533" cy="633067"/>
            <a:chOff x="14586185" y="3243432"/>
            <a:chExt cx="1255395" cy="1044989"/>
          </a:xfrm>
        </p:grpSpPr>
        <p:sp>
          <p:nvSpPr>
            <p:cNvPr id="52" name="object 52"/>
            <p:cNvSpPr/>
            <p:nvPr/>
          </p:nvSpPr>
          <p:spPr>
            <a:xfrm>
              <a:off x="14586185" y="3243432"/>
              <a:ext cx="1255395" cy="711835"/>
            </a:xfrm>
            <a:custGeom>
              <a:avLst/>
              <a:gdLst/>
              <a:ahLst/>
              <a:cxnLst/>
              <a:rect l="l" t="t" r="r" b="b"/>
              <a:pathLst>
                <a:path w="1255394" h="711835">
                  <a:moveTo>
                    <a:pt x="221752" y="711266"/>
                  </a:moveTo>
                  <a:lnTo>
                    <a:pt x="948358" y="711266"/>
                  </a:lnTo>
                  <a:lnTo>
                    <a:pt x="997585" y="710144"/>
                  </a:lnTo>
                  <a:lnTo>
                    <a:pt x="1044424" y="706312"/>
                  </a:lnTo>
                  <a:lnTo>
                    <a:pt x="1088226" y="699065"/>
                  </a:lnTo>
                  <a:lnTo>
                    <a:pt x="1128341" y="687701"/>
                  </a:lnTo>
                  <a:lnTo>
                    <a:pt x="1164117" y="671517"/>
                  </a:lnTo>
                  <a:lnTo>
                    <a:pt x="1220056" y="621879"/>
                  </a:lnTo>
                  <a:lnTo>
                    <a:pt x="1238918" y="587018"/>
                  </a:lnTo>
                  <a:lnTo>
                    <a:pt x="1250841" y="544527"/>
                  </a:lnTo>
                  <a:lnTo>
                    <a:pt x="1255176" y="493702"/>
                  </a:lnTo>
                  <a:lnTo>
                    <a:pt x="1249864" y="433394"/>
                  </a:lnTo>
                  <a:lnTo>
                    <a:pt x="1234330" y="382881"/>
                  </a:lnTo>
                  <a:lnTo>
                    <a:pt x="1210315" y="341516"/>
                  </a:lnTo>
                  <a:lnTo>
                    <a:pt x="1179560" y="308650"/>
                  </a:lnTo>
                  <a:lnTo>
                    <a:pt x="1143808" y="283637"/>
                  </a:lnTo>
                  <a:lnTo>
                    <a:pt x="1104799" y="265828"/>
                  </a:lnTo>
                  <a:lnTo>
                    <a:pt x="1064274" y="254576"/>
                  </a:lnTo>
                  <a:lnTo>
                    <a:pt x="1023977" y="249234"/>
                  </a:lnTo>
                  <a:lnTo>
                    <a:pt x="985647" y="249154"/>
                  </a:lnTo>
                  <a:lnTo>
                    <a:pt x="951026" y="253689"/>
                  </a:lnTo>
                  <a:lnTo>
                    <a:pt x="921856" y="262190"/>
                  </a:lnTo>
                  <a:lnTo>
                    <a:pt x="919268" y="230868"/>
                  </a:lnTo>
                  <a:lnTo>
                    <a:pt x="893674" y="162443"/>
                  </a:lnTo>
                  <a:lnTo>
                    <a:pt x="870752" y="127964"/>
                  </a:lnTo>
                  <a:lnTo>
                    <a:pt x="841136" y="95057"/>
                  </a:lnTo>
                  <a:lnTo>
                    <a:pt x="804868" y="65033"/>
                  </a:lnTo>
                  <a:lnTo>
                    <a:pt x="761991" y="39203"/>
                  </a:lnTo>
                  <a:lnTo>
                    <a:pt x="712545" y="18880"/>
                  </a:lnTo>
                  <a:lnTo>
                    <a:pt x="656573" y="5375"/>
                  </a:lnTo>
                  <a:lnTo>
                    <a:pt x="594118" y="0"/>
                  </a:lnTo>
                  <a:lnTo>
                    <a:pt x="530076" y="3104"/>
                  </a:lnTo>
                  <a:lnTo>
                    <a:pt x="472900" y="13557"/>
                  </a:lnTo>
                  <a:lnTo>
                    <a:pt x="422390" y="30384"/>
                  </a:lnTo>
                  <a:lnTo>
                    <a:pt x="378348" y="52608"/>
                  </a:lnTo>
                  <a:lnTo>
                    <a:pt x="340572" y="79253"/>
                  </a:lnTo>
                  <a:lnTo>
                    <a:pt x="308863" y="109345"/>
                  </a:lnTo>
                  <a:lnTo>
                    <a:pt x="283022" y="141906"/>
                  </a:lnTo>
                  <a:lnTo>
                    <a:pt x="262849" y="175962"/>
                  </a:lnTo>
                  <a:lnTo>
                    <a:pt x="238707" y="244654"/>
                  </a:lnTo>
                  <a:lnTo>
                    <a:pt x="234338" y="277338"/>
                  </a:lnTo>
                  <a:lnTo>
                    <a:pt x="234838" y="307614"/>
                  </a:lnTo>
                  <a:lnTo>
                    <a:pt x="240008" y="334505"/>
                  </a:lnTo>
                  <a:lnTo>
                    <a:pt x="249646" y="357036"/>
                  </a:lnTo>
                  <a:lnTo>
                    <a:pt x="209632" y="339659"/>
                  </a:lnTo>
                  <a:lnTo>
                    <a:pt x="167493" y="334131"/>
                  </a:lnTo>
                  <a:lnTo>
                    <a:pt x="125549" y="339750"/>
                  </a:lnTo>
                  <a:lnTo>
                    <a:pt x="86123" y="355813"/>
                  </a:lnTo>
                  <a:lnTo>
                    <a:pt x="51533" y="381617"/>
                  </a:lnTo>
                  <a:lnTo>
                    <a:pt x="24102" y="416459"/>
                  </a:lnTo>
                  <a:lnTo>
                    <a:pt x="6151" y="459636"/>
                  </a:lnTo>
                  <a:lnTo>
                    <a:pt x="0" y="510445"/>
                  </a:lnTo>
                  <a:lnTo>
                    <a:pt x="2988" y="552705"/>
                  </a:lnTo>
                  <a:lnTo>
                    <a:pt x="11591" y="591240"/>
                  </a:lnTo>
                  <a:lnTo>
                    <a:pt x="48541" y="654782"/>
                  </a:lnTo>
                  <a:lnTo>
                    <a:pt x="78341" y="678611"/>
                  </a:lnTo>
                  <a:lnTo>
                    <a:pt x="116659" y="696360"/>
                  </a:lnTo>
                  <a:lnTo>
                    <a:pt x="164220" y="707441"/>
                  </a:lnTo>
                  <a:lnTo>
                    <a:pt x="221752" y="711266"/>
                  </a:lnTo>
                  <a:close/>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3" name="object 53"/>
            <p:cNvSpPr/>
            <p:nvPr/>
          </p:nvSpPr>
          <p:spPr>
            <a:xfrm>
              <a:off x="14740549"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4" name="object 54"/>
            <p:cNvSpPr/>
            <p:nvPr/>
          </p:nvSpPr>
          <p:spPr>
            <a:xfrm>
              <a:off x="15151777"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5" name="object 55"/>
            <p:cNvSpPr/>
            <p:nvPr/>
          </p:nvSpPr>
          <p:spPr>
            <a:xfrm>
              <a:off x="15548182"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grpSp>
        <p:nvGrpSpPr>
          <p:cNvPr id="90" name="Group 89">
            <a:extLst>
              <a:ext uri="{FF2B5EF4-FFF2-40B4-BE49-F238E27FC236}">
                <a16:creationId xmlns:a16="http://schemas.microsoft.com/office/drawing/2014/main" id="{B79186E7-C683-0E36-5574-ED9895C510DC}"/>
              </a:ext>
            </a:extLst>
          </p:cNvPr>
          <p:cNvGrpSpPr/>
          <p:nvPr/>
        </p:nvGrpSpPr>
        <p:grpSpPr>
          <a:xfrm>
            <a:off x="1607274" y="1352981"/>
            <a:ext cx="572477" cy="530373"/>
            <a:chOff x="3211360" y="3430964"/>
            <a:chExt cx="944975" cy="875475"/>
          </a:xfrm>
        </p:grpSpPr>
        <p:sp>
          <p:nvSpPr>
            <p:cNvPr id="56" name="object 56"/>
            <p:cNvSpPr/>
            <p:nvPr/>
          </p:nvSpPr>
          <p:spPr>
            <a:xfrm>
              <a:off x="3683771" y="3430964"/>
              <a:ext cx="0" cy="126364"/>
            </a:xfrm>
            <a:custGeom>
              <a:avLst/>
              <a:gdLst/>
              <a:ahLst/>
              <a:cxnLst/>
              <a:rect l="l" t="t" r="r" b="b"/>
              <a:pathLst>
                <a:path h="126364">
                  <a:moveTo>
                    <a:pt x="0" y="0"/>
                  </a:moveTo>
                  <a:lnTo>
                    <a:pt x="0" y="125776"/>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8" name="object 58"/>
            <p:cNvSpPr/>
            <p:nvPr/>
          </p:nvSpPr>
          <p:spPr>
            <a:xfrm>
              <a:off x="3469196" y="3646708"/>
              <a:ext cx="427990" cy="425450"/>
            </a:xfrm>
            <a:custGeom>
              <a:avLst/>
              <a:gdLst/>
              <a:ahLst/>
              <a:cxnLst/>
              <a:rect l="l" t="t" r="r" b="b"/>
              <a:pathLst>
                <a:path w="427989" h="425450">
                  <a:moveTo>
                    <a:pt x="427651" y="212569"/>
                  </a:moveTo>
                  <a:lnTo>
                    <a:pt x="422004" y="261309"/>
                  </a:lnTo>
                  <a:lnTo>
                    <a:pt x="405918" y="306052"/>
                  </a:lnTo>
                  <a:lnTo>
                    <a:pt x="380676" y="345521"/>
                  </a:lnTo>
                  <a:lnTo>
                    <a:pt x="347562" y="378439"/>
                  </a:lnTo>
                  <a:lnTo>
                    <a:pt x="307860" y="403533"/>
                  </a:lnTo>
                  <a:lnTo>
                    <a:pt x="262853" y="419524"/>
                  </a:lnTo>
                  <a:lnTo>
                    <a:pt x="213825" y="425138"/>
                  </a:lnTo>
                  <a:lnTo>
                    <a:pt x="164798" y="419524"/>
                  </a:lnTo>
                  <a:lnTo>
                    <a:pt x="119791" y="403533"/>
                  </a:lnTo>
                  <a:lnTo>
                    <a:pt x="80089" y="378439"/>
                  </a:lnTo>
                  <a:lnTo>
                    <a:pt x="46975" y="345521"/>
                  </a:lnTo>
                  <a:lnTo>
                    <a:pt x="21733" y="306052"/>
                  </a:lnTo>
                  <a:lnTo>
                    <a:pt x="5647" y="261309"/>
                  </a:lnTo>
                  <a:lnTo>
                    <a:pt x="0" y="212569"/>
                  </a:lnTo>
                  <a:lnTo>
                    <a:pt x="5647" y="163828"/>
                  </a:lnTo>
                  <a:lnTo>
                    <a:pt x="21733" y="119086"/>
                  </a:lnTo>
                  <a:lnTo>
                    <a:pt x="46975" y="79617"/>
                  </a:lnTo>
                  <a:lnTo>
                    <a:pt x="80089" y="46698"/>
                  </a:lnTo>
                  <a:lnTo>
                    <a:pt x="119791" y="21605"/>
                  </a:lnTo>
                  <a:lnTo>
                    <a:pt x="164798" y="5614"/>
                  </a:lnTo>
                  <a:lnTo>
                    <a:pt x="213825" y="0"/>
                  </a:lnTo>
                  <a:lnTo>
                    <a:pt x="262853" y="5614"/>
                  </a:lnTo>
                  <a:lnTo>
                    <a:pt x="307860" y="21605"/>
                  </a:lnTo>
                  <a:lnTo>
                    <a:pt x="347562" y="46698"/>
                  </a:lnTo>
                  <a:lnTo>
                    <a:pt x="380676" y="79617"/>
                  </a:lnTo>
                  <a:lnTo>
                    <a:pt x="405918" y="119086"/>
                  </a:lnTo>
                  <a:lnTo>
                    <a:pt x="422004" y="163828"/>
                  </a:lnTo>
                  <a:lnTo>
                    <a:pt x="427651" y="212569"/>
                  </a:lnTo>
                  <a:close/>
                </a:path>
              </a:pathLst>
            </a:custGeom>
            <a:ln w="48815">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59" name="object 59"/>
            <p:cNvSpPr/>
            <p:nvPr/>
          </p:nvSpPr>
          <p:spPr>
            <a:xfrm>
              <a:off x="3907546" y="3556745"/>
              <a:ext cx="99695" cy="94615"/>
            </a:xfrm>
            <a:custGeom>
              <a:avLst/>
              <a:gdLst/>
              <a:ahLst/>
              <a:cxnLst/>
              <a:rect l="l" t="t" r="r" b="b"/>
              <a:pathLst>
                <a:path w="99695" h="94614">
                  <a:moveTo>
                    <a:pt x="0" y="94332"/>
                  </a:moveTo>
                  <a:lnTo>
                    <a:pt x="99452"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0" name="object 60"/>
            <p:cNvSpPr/>
            <p:nvPr/>
          </p:nvSpPr>
          <p:spPr>
            <a:xfrm>
              <a:off x="4002030" y="3855468"/>
              <a:ext cx="154305" cy="0"/>
            </a:xfrm>
            <a:custGeom>
              <a:avLst/>
              <a:gdLst/>
              <a:ahLst/>
              <a:cxnLst/>
              <a:rect l="l" t="t" r="r" b="b"/>
              <a:pathLst>
                <a:path w="154304">
                  <a:moveTo>
                    <a:pt x="0" y="0"/>
                  </a:moveTo>
                  <a:lnTo>
                    <a:pt x="154152"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1" name="object 61"/>
            <p:cNvSpPr/>
            <p:nvPr/>
          </p:nvSpPr>
          <p:spPr>
            <a:xfrm>
              <a:off x="3912519" y="4070340"/>
              <a:ext cx="104775" cy="110489"/>
            </a:xfrm>
            <a:custGeom>
              <a:avLst/>
              <a:gdLst/>
              <a:ahLst/>
              <a:cxnLst/>
              <a:rect l="l" t="t" r="r" b="b"/>
              <a:pathLst>
                <a:path w="104775" h="110489">
                  <a:moveTo>
                    <a:pt x="0" y="0"/>
                  </a:moveTo>
                  <a:lnTo>
                    <a:pt x="104426" y="110049"/>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2" name="object 62"/>
            <p:cNvSpPr/>
            <p:nvPr/>
          </p:nvSpPr>
          <p:spPr>
            <a:xfrm>
              <a:off x="3345624" y="3556745"/>
              <a:ext cx="99695" cy="94615"/>
            </a:xfrm>
            <a:custGeom>
              <a:avLst/>
              <a:gdLst/>
              <a:ahLst/>
              <a:cxnLst/>
              <a:rect l="l" t="t" r="r" b="b"/>
              <a:pathLst>
                <a:path w="99695" h="94614">
                  <a:moveTo>
                    <a:pt x="99452" y="94332"/>
                  </a:moveTo>
                  <a:lnTo>
                    <a:pt x="0"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3" name="object 63"/>
            <p:cNvSpPr/>
            <p:nvPr/>
          </p:nvSpPr>
          <p:spPr>
            <a:xfrm>
              <a:off x="3211360" y="3855468"/>
              <a:ext cx="154305" cy="0"/>
            </a:xfrm>
            <a:custGeom>
              <a:avLst/>
              <a:gdLst/>
              <a:ahLst/>
              <a:cxnLst/>
              <a:rect l="l" t="t" r="r" b="b"/>
              <a:pathLst>
                <a:path w="154304">
                  <a:moveTo>
                    <a:pt x="154152" y="0"/>
                  </a:moveTo>
                  <a:lnTo>
                    <a:pt x="0" y="0"/>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4" name="object 64"/>
            <p:cNvSpPr/>
            <p:nvPr/>
          </p:nvSpPr>
          <p:spPr>
            <a:xfrm>
              <a:off x="3335678" y="4070340"/>
              <a:ext cx="104775" cy="110489"/>
            </a:xfrm>
            <a:custGeom>
              <a:avLst/>
              <a:gdLst/>
              <a:ahLst/>
              <a:cxnLst/>
              <a:rect l="l" t="t" r="r" b="b"/>
              <a:pathLst>
                <a:path w="104775" h="110489">
                  <a:moveTo>
                    <a:pt x="104426" y="0"/>
                  </a:moveTo>
                  <a:lnTo>
                    <a:pt x="0" y="110049"/>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sp>
          <p:nvSpPr>
            <p:cNvPr id="65" name="object 65"/>
            <p:cNvSpPr/>
            <p:nvPr/>
          </p:nvSpPr>
          <p:spPr>
            <a:xfrm>
              <a:off x="3673825" y="4169914"/>
              <a:ext cx="0" cy="136525"/>
            </a:xfrm>
            <a:custGeom>
              <a:avLst/>
              <a:gdLst/>
              <a:ahLst/>
              <a:cxnLst/>
              <a:rect l="l" t="t" r="r" b="b"/>
              <a:pathLst>
                <a:path h="136525">
                  <a:moveTo>
                    <a:pt x="0" y="0"/>
                  </a:moveTo>
                  <a:lnTo>
                    <a:pt x="0" y="136268"/>
                  </a:lnTo>
                </a:path>
              </a:pathLst>
            </a:custGeom>
            <a:ln w="53118">
              <a:solidFill>
                <a:srgbClr val="F47847"/>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sp>
        <p:nvSpPr>
          <p:cNvPr id="76" name="object 76"/>
          <p:cNvSpPr txBox="1"/>
          <p:nvPr/>
        </p:nvSpPr>
        <p:spPr>
          <a:xfrm>
            <a:off x="4893667" y="1287031"/>
            <a:ext cx="1010967" cy="191427"/>
          </a:xfrm>
          <a:prstGeom prst="rect">
            <a:avLst/>
          </a:prstGeom>
        </p:spPr>
        <p:txBody>
          <a:bodyPr vert="horz" wrap="square" lIns="0" tIns="9617" rIns="0" bIns="0" rtlCol="0">
            <a:spAutoFit/>
          </a:bodyPr>
          <a:lstStyle/>
          <a:p>
            <a:pPr marL="7694" algn="ctr" defTabSz="553944">
              <a:spcBef>
                <a:spcPts val="76"/>
              </a:spcBef>
            </a:pPr>
            <a:r>
              <a:rPr sz="1181" b="1" kern="0" spc="-6">
                <a:solidFill>
                  <a:sysClr val="windowText" lastClr="000000"/>
                </a:solidFill>
                <a:latin typeface="OpenSans-Extrabold"/>
                <a:cs typeface="OpenSans-Extrabold"/>
                <a:sym typeface="Helvetica Neue"/>
              </a:rPr>
              <a:t>HARVESTING</a:t>
            </a:r>
            <a:endParaRPr sz="1181" kern="0">
              <a:solidFill>
                <a:sysClr val="windowText" lastClr="000000"/>
              </a:solidFill>
              <a:latin typeface="OpenSans-Extrabold"/>
              <a:cs typeface="OpenSans-Extrabold"/>
              <a:sym typeface="Helvetica Neue"/>
            </a:endParaRPr>
          </a:p>
        </p:txBody>
      </p:sp>
      <p:grpSp>
        <p:nvGrpSpPr>
          <p:cNvPr id="87" name="Group 86">
            <a:extLst>
              <a:ext uri="{FF2B5EF4-FFF2-40B4-BE49-F238E27FC236}">
                <a16:creationId xmlns:a16="http://schemas.microsoft.com/office/drawing/2014/main" id="{D4CF2DF2-05A2-0FCA-4639-C71BFCADD0D8}"/>
              </a:ext>
            </a:extLst>
          </p:cNvPr>
          <p:cNvGrpSpPr/>
          <p:nvPr/>
        </p:nvGrpSpPr>
        <p:grpSpPr>
          <a:xfrm>
            <a:off x="5861622" y="2168810"/>
            <a:ext cx="3660714" cy="274272"/>
            <a:chOff x="10233919" y="4777638"/>
            <a:chExt cx="6042660" cy="452734"/>
          </a:xfrm>
        </p:grpSpPr>
        <p:sp>
          <p:nvSpPr>
            <p:cNvPr id="73" name="object 73"/>
            <p:cNvSpPr txBox="1"/>
            <p:nvPr/>
          </p:nvSpPr>
          <p:spPr>
            <a:xfrm>
              <a:off x="11291135" y="4777638"/>
              <a:ext cx="3606801" cy="315984"/>
            </a:xfrm>
            <a:prstGeom prst="rect">
              <a:avLst/>
            </a:prstGeom>
          </p:spPr>
          <p:txBody>
            <a:bodyPr vert="horz" wrap="square" lIns="0" tIns="9617" rIns="0" bIns="0" rtlCol="0">
              <a:spAutoFit/>
            </a:bodyPr>
            <a:lstStyle/>
            <a:p>
              <a:pPr marL="7694" algn="ctr" defTabSz="553944">
                <a:spcBef>
                  <a:spcPts val="76"/>
                </a:spcBef>
              </a:pPr>
              <a:r>
                <a:rPr sz="1181" b="1" kern="0">
                  <a:solidFill>
                    <a:sysClr val="windowText" lastClr="000000"/>
                  </a:solidFill>
                  <a:latin typeface="OpenSans-Extrabold"/>
                  <a:cs typeface="OpenSans-Extrabold"/>
                  <a:sym typeface="Helvetica Neue"/>
                </a:rPr>
                <a:t>HURRICANE/FLOOD</a:t>
              </a:r>
              <a:r>
                <a:rPr sz="1181" b="1" kern="0" spc="103">
                  <a:solidFill>
                    <a:sysClr val="windowText" lastClr="000000"/>
                  </a:solidFill>
                  <a:latin typeface="OpenSans-Extrabold"/>
                  <a:cs typeface="OpenSans-Extrabold"/>
                  <a:sym typeface="Helvetica Neue"/>
                </a:rPr>
                <a:t> </a:t>
              </a:r>
              <a:r>
                <a:rPr sz="1181" b="1" kern="0" spc="-6">
                  <a:solidFill>
                    <a:sysClr val="windowText" lastClr="000000"/>
                  </a:solidFill>
                  <a:latin typeface="OpenSans-Extrabold"/>
                  <a:cs typeface="OpenSans-Extrabold"/>
                  <a:sym typeface="Helvetica Neue"/>
                </a:rPr>
                <a:t>SEASON</a:t>
              </a:r>
              <a:endParaRPr sz="1181" kern="0">
                <a:solidFill>
                  <a:sysClr val="windowText" lastClr="000000"/>
                </a:solidFill>
                <a:latin typeface="OpenSans-Extrabold"/>
                <a:cs typeface="OpenSans-Extrabold"/>
                <a:sym typeface="Helvetica Neue"/>
              </a:endParaRPr>
            </a:p>
          </p:txBody>
        </p:sp>
        <p:sp>
          <p:nvSpPr>
            <p:cNvPr id="86" name="object 69">
              <a:extLst>
                <a:ext uri="{FF2B5EF4-FFF2-40B4-BE49-F238E27FC236}">
                  <a16:creationId xmlns:a16="http://schemas.microsoft.com/office/drawing/2014/main" id="{D1619F22-F835-4C5B-77CA-E479F50EE2B7}"/>
                </a:ext>
              </a:extLst>
            </p:cNvPr>
            <p:cNvSpPr/>
            <p:nvPr/>
          </p:nvSpPr>
          <p:spPr>
            <a:xfrm>
              <a:off x="10233919" y="5230372"/>
              <a:ext cx="6042660" cy="0"/>
            </a:xfrm>
            <a:custGeom>
              <a:avLst/>
              <a:gdLst/>
              <a:ahLst/>
              <a:cxnLst/>
              <a:rect l="l" t="t" r="r" b="b"/>
              <a:pathLst>
                <a:path w="6042659">
                  <a:moveTo>
                    <a:pt x="0" y="0"/>
                  </a:moveTo>
                  <a:lnTo>
                    <a:pt x="6042370" y="0"/>
                  </a:lnTo>
                </a:path>
              </a:pathLst>
            </a:custGeom>
            <a:ln w="73421">
              <a:solidFill>
                <a:srgbClr val="36B5C5"/>
              </a:solidFill>
            </a:ln>
          </p:spPr>
          <p:txBody>
            <a:bodyPr wrap="square" lIns="0" tIns="0" rIns="0" bIns="0" rtlCol="0"/>
            <a:lstStyle/>
            <a:p>
              <a:pPr algn="ctr" defTabSz="553944"/>
              <a:endParaRPr sz="1090" kern="0">
                <a:solidFill>
                  <a:sysClr val="windowText" lastClr="000000"/>
                </a:solidFill>
                <a:latin typeface="Helvetica Neue"/>
                <a:sym typeface="Helvetica Neue"/>
              </a:endParaRPr>
            </a:p>
          </p:txBody>
        </p:sp>
      </p:grpSp>
      <p:sp>
        <p:nvSpPr>
          <p:cNvPr id="57" name="TextBox 56">
            <a:extLst>
              <a:ext uri="{FF2B5EF4-FFF2-40B4-BE49-F238E27FC236}">
                <a16:creationId xmlns:a16="http://schemas.microsoft.com/office/drawing/2014/main" id="{524EEAD0-FAA6-0D4D-5E8F-37F45F183CDE}"/>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91" name="Straight Connector 90">
            <a:extLst>
              <a:ext uri="{FF2B5EF4-FFF2-40B4-BE49-F238E27FC236}">
                <a16:creationId xmlns:a16="http://schemas.microsoft.com/office/drawing/2014/main" id="{DDDA56B1-7834-5B26-2829-B7518C1EAD2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3" name="Straight Connector 92">
            <a:extLst>
              <a:ext uri="{FF2B5EF4-FFF2-40B4-BE49-F238E27FC236}">
                <a16:creationId xmlns:a16="http://schemas.microsoft.com/office/drawing/2014/main" id="{0B8E51B7-6192-65D8-022F-5E1C3E796DF0}"/>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95" name="Picture 10" descr="A grey rectangular sign with blue text&#10;&#10;Description automatically generated">
            <a:extLst>
              <a:ext uri="{FF2B5EF4-FFF2-40B4-BE49-F238E27FC236}">
                <a16:creationId xmlns:a16="http://schemas.microsoft.com/office/drawing/2014/main" id="{C6716DEF-B615-B843-714E-700EC3FBA93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97" name="Picture 15" descr="A black background with green text&#10;&#10;Description automatically generated">
            <a:extLst>
              <a:ext uri="{FF2B5EF4-FFF2-40B4-BE49-F238E27FC236}">
                <a16:creationId xmlns:a16="http://schemas.microsoft.com/office/drawing/2014/main" id="{FA1E21AE-5320-FFCE-342E-8D75C17827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08EF13-3AE6-48E8-8FFB-0C6B04D4FA33}"/>
              </a:ext>
            </a:extLst>
          </p:cNvPr>
          <p:cNvSpPr txBox="1"/>
          <p:nvPr/>
        </p:nvSpPr>
        <p:spPr>
          <a:xfrm>
            <a:off x="409320" y="1301000"/>
            <a:ext cx="5609643" cy="4093428"/>
          </a:xfrm>
          <a:prstGeom prst="rect">
            <a:avLst/>
          </a:prstGeom>
          <a:noFill/>
        </p:spPr>
        <p:txBody>
          <a:bodyPr wrap="square" lIns="91440" tIns="45720" rIns="91440" bIns="45720" rtlCol="0" anchor="t">
            <a:spAutoFit/>
          </a:bodyPr>
          <a:lstStyle/>
          <a:p>
            <a:pPr marL="285750" indent="-285750">
              <a:spcAft>
                <a:spcPts val="800"/>
              </a:spcAft>
              <a:buFont typeface="Arial" panose="020B0604020202020204" pitchFamily="34" charset="0"/>
              <a:buChar char="•"/>
            </a:pPr>
            <a:r>
              <a:rPr lang="en-GB" sz="2000" b="1" i="1">
                <a:solidFill>
                  <a:schemeClr val="bg1"/>
                </a:solidFill>
                <a:effectLst/>
                <a:latin typeface="+mj-lt"/>
                <a:ea typeface="Calibri" panose="020F0502020204030204" pitchFamily="34" charset="0"/>
                <a:cs typeface="Arial"/>
              </a:rPr>
              <a:t>WHO Guideline</a:t>
            </a:r>
            <a:r>
              <a:rPr lang="en-GB" sz="2000" i="1">
                <a:solidFill>
                  <a:schemeClr val="bg1"/>
                </a:solidFill>
                <a:effectLst/>
                <a:latin typeface="+mj-lt"/>
                <a:ea typeface="Calibri" panose="020F0502020204030204" pitchFamily="34" charset="0"/>
                <a:cs typeface="Arial"/>
              </a:rPr>
              <a:t> </a:t>
            </a:r>
            <a:r>
              <a:rPr lang="en-GB" sz="2000">
                <a:solidFill>
                  <a:schemeClr val="bg1"/>
                </a:solidFill>
                <a:effectLst/>
                <a:latin typeface="+mj-lt"/>
                <a:ea typeface="Calibri" panose="020F0502020204030204" pitchFamily="34" charset="0"/>
                <a:cs typeface="Arial"/>
              </a:rPr>
              <a:t>- an opportunity to foster programmatic shifts for wasting, under Government leadership</a:t>
            </a:r>
          </a:p>
          <a:p>
            <a:pPr marL="285750" indent="-285750">
              <a:spcAft>
                <a:spcPts val="800"/>
              </a:spcAft>
              <a:buFont typeface="Arial" panose="020B0604020202020204" pitchFamily="34" charset="0"/>
              <a:buChar char="•"/>
            </a:pPr>
            <a:endParaRPr lang="en-GB" sz="2000">
              <a:solidFill>
                <a:schemeClr val="bg1"/>
              </a:solidFill>
              <a:latin typeface="+mj-lt"/>
              <a:ea typeface="Calibri" panose="020F0502020204030204" pitchFamily="34" charset="0"/>
              <a:cs typeface="Arial"/>
            </a:endParaRPr>
          </a:p>
          <a:p>
            <a:pPr marL="285750" indent="-285750">
              <a:spcAft>
                <a:spcPts val="800"/>
              </a:spcAft>
              <a:buFont typeface="Arial" panose="020B0604020202020204" pitchFamily="34" charset="0"/>
              <a:buChar char="•"/>
            </a:pPr>
            <a:endParaRPr lang="en-GB" sz="2000">
              <a:solidFill>
                <a:schemeClr val="bg1"/>
              </a:solidFill>
              <a:effectLst/>
              <a:latin typeface="+mj-lt"/>
              <a:ea typeface="Calibri" panose="020F0502020204030204" pitchFamily="34" charset="0"/>
              <a:cs typeface="Arial"/>
            </a:endParaRPr>
          </a:p>
          <a:p>
            <a:pPr marL="285750" indent="-285750">
              <a:spcAft>
                <a:spcPts val="800"/>
              </a:spcAft>
              <a:buFont typeface="Arial" panose="020B0604020202020204" pitchFamily="34" charset="0"/>
              <a:buChar char="•"/>
            </a:pPr>
            <a:r>
              <a:rPr lang="en-GB" sz="2000" b="1" i="1">
                <a:solidFill>
                  <a:schemeClr val="bg1"/>
                </a:solidFill>
                <a:latin typeface="+mj-lt"/>
                <a:cs typeface="Arial"/>
              </a:rPr>
              <a:t>Targeting to the most vulnerable - </a:t>
            </a:r>
            <a:r>
              <a:rPr lang="en-GB" sz="2000">
                <a:solidFill>
                  <a:schemeClr val="bg1"/>
                </a:solidFill>
                <a:latin typeface="+mj-lt"/>
                <a:cs typeface="Arial"/>
              </a:rPr>
              <a:t>increased needs and decreased resources</a:t>
            </a:r>
          </a:p>
          <a:p>
            <a:pPr marL="285750" indent="-285750">
              <a:spcAft>
                <a:spcPts val="800"/>
              </a:spcAft>
              <a:buFont typeface="Arial" panose="020B0604020202020204" pitchFamily="34" charset="0"/>
              <a:buChar char="•"/>
            </a:pPr>
            <a:endParaRPr lang="en-GB" sz="2000">
              <a:solidFill>
                <a:schemeClr val="bg1"/>
              </a:solidFill>
              <a:latin typeface="+mj-lt"/>
              <a:cs typeface="Arial"/>
            </a:endParaRPr>
          </a:p>
          <a:p>
            <a:pPr>
              <a:spcAft>
                <a:spcPts val="800"/>
              </a:spcAft>
            </a:pPr>
            <a:r>
              <a:rPr lang="en-GB" sz="2000">
                <a:solidFill>
                  <a:schemeClr val="bg1"/>
                </a:solidFill>
                <a:latin typeface="+mj-lt"/>
                <a:cs typeface="Arial"/>
              </a:rPr>
              <a:t> </a:t>
            </a:r>
          </a:p>
          <a:p>
            <a:pPr marL="285750" indent="-285750">
              <a:spcAft>
                <a:spcPts val="800"/>
              </a:spcAft>
              <a:buFont typeface="Arial" panose="020B0604020202020204" pitchFamily="34" charset="0"/>
              <a:buChar char="•"/>
            </a:pPr>
            <a:r>
              <a:rPr lang="en-GB" sz="2000" b="1" i="1">
                <a:solidFill>
                  <a:schemeClr val="bg1"/>
                </a:solidFill>
                <a:latin typeface="+mj-lt"/>
                <a:cs typeface="Arial"/>
              </a:rPr>
              <a:t>Prevention</a:t>
            </a:r>
            <a:r>
              <a:rPr lang="en-GB" sz="2000">
                <a:solidFill>
                  <a:schemeClr val="bg1"/>
                </a:solidFill>
                <a:latin typeface="+mj-lt"/>
                <a:cs typeface="Arial"/>
              </a:rPr>
              <a:t> - strengthened programming linked with management</a:t>
            </a:r>
          </a:p>
        </p:txBody>
      </p:sp>
      <p:sp>
        <p:nvSpPr>
          <p:cNvPr id="8" name="TextBox 7">
            <a:extLst>
              <a:ext uri="{FF2B5EF4-FFF2-40B4-BE49-F238E27FC236}">
                <a16:creationId xmlns:a16="http://schemas.microsoft.com/office/drawing/2014/main" id="{8EC5D00F-8ECD-3CDD-2514-9B30BBCDCB43}"/>
              </a:ext>
            </a:extLst>
          </p:cNvPr>
          <p:cNvSpPr txBox="1"/>
          <p:nvPr/>
        </p:nvSpPr>
        <p:spPr>
          <a:xfrm>
            <a:off x="622999" y="437650"/>
            <a:ext cx="3999244" cy="507831"/>
          </a:xfrm>
          <a:prstGeom prst="rect">
            <a:avLst/>
          </a:prstGeom>
          <a:noFill/>
        </p:spPr>
        <p:txBody>
          <a:bodyPr wrap="square" lIns="91440" tIns="45720" rIns="91440" bIns="45720" rtlCol="0" anchor="t">
            <a:spAutoFit/>
          </a:bodyPr>
          <a:lstStyle/>
          <a:p>
            <a:pPr defTabSz="914126">
              <a:lnSpc>
                <a:spcPct val="90000"/>
              </a:lnSpc>
              <a:spcBef>
                <a:spcPct val="0"/>
              </a:spcBef>
            </a:pPr>
            <a:r>
              <a:rPr lang="en-US" sz="3000" b="1">
                <a:solidFill>
                  <a:srgbClr val="FFC000"/>
                </a:solidFill>
                <a:latin typeface="Arial" panose="020B0604020202020204" pitchFamily="34" charset="0"/>
                <a:ea typeface="Open Sans ExtraBold"/>
                <a:cs typeface="Arial" panose="020B0604020202020204" pitchFamily="34" charset="0"/>
              </a:rPr>
              <a:t>A new opportunity</a:t>
            </a:r>
            <a:endParaRPr lang="en-US" sz="3000" b="1">
              <a:solidFill>
                <a:srgbClr val="0070C0"/>
              </a:solidFill>
              <a:latin typeface="Arial" panose="020B0604020202020204" pitchFamily="34" charset="0"/>
              <a:ea typeface="Open Sans ExtraBold"/>
              <a:cs typeface="Arial" panose="020B0604020202020204" pitchFamily="34" charset="0"/>
            </a:endParaRPr>
          </a:p>
        </p:txBody>
      </p:sp>
      <p:pic>
        <p:nvPicPr>
          <p:cNvPr id="3074" name="Picture 2">
            <a:extLst>
              <a:ext uri="{FF2B5EF4-FFF2-40B4-BE49-F238E27FC236}">
                <a16:creationId xmlns:a16="http://schemas.microsoft.com/office/drawing/2014/main" id="{8DEBA5B5-306D-8923-422A-C0DA266E5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412" y="1205948"/>
            <a:ext cx="5871587" cy="4287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84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999E6907-D969-9C56-BD44-31AEFDA8021C}"/>
              </a:ext>
            </a:extLst>
          </p:cNvPr>
          <p:cNvPicPr/>
          <p:nvPr/>
        </p:nvPicPr>
        <p:blipFill>
          <a:blip r:embed="rId3" cstate="email">
            <a:extLst>
              <a:ext uri="{28A0092B-C50C-407E-A947-70E740481C1C}">
                <a14:useLocalDpi xmlns:a14="http://schemas.microsoft.com/office/drawing/2010/main"/>
              </a:ext>
            </a:extLst>
          </a:blip>
          <a:stretch>
            <a:fillRect/>
          </a:stretch>
        </p:blipFill>
        <p:spPr>
          <a:xfrm>
            <a:off x="6351" y="206529"/>
            <a:ext cx="8982075" cy="989959"/>
          </a:xfrm>
          <a:prstGeom prst="rect">
            <a:avLst/>
          </a:prstGeom>
        </p:spPr>
      </p:pic>
      <p:sp>
        <p:nvSpPr>
          <p:cNvPr id="9" name="object 19">
            <a:extLst>
              <a:ext uri="{FF2B5EF4-FFF2-40B4-BE49-F238E27FC236}">
                <a16:creationId xmlns:a16="http://schemas.microsoft.com/office/drawing/2014/main" id="{4DA6A4C3-F241-56ED-E325-D67FBB3BDC49}"/>
              </a:ext>
            </a:extLst>
          </p:cNvPr>
          <p:cNvSpPr txBox="1">
            <a:spLocks/>
          </p:cNvSpPr>
          <p:nvPr/>
        </p:nvSpPr>
        <p:spPr>
          <a:xfrm>
            <a:off x="288999" y="328888"/>
            <a:ext cx="8421317" cy="876954"/>
          </a:xfrm>
          <a:prstGeom prst="rect">
            <a:avLst/>
          </a:prstGeom>
        </p:spPr>
        <p:txBody>
          <a:bodyPr vert="horz" wrap="square" lIns="0" tIns="8471" rIns="0" bIns="0" rtlCol="0" anchor="ctr">
            <a:spAutoFit/>
          </a:bodyPr>
          <a:lstStyle>
            <a:lvl1pPr>
              <a:defRPr sz="2244" b="0" i="0">
                <a:solidFill>
                  <a:schemeClr val="bg1"/>
                </a:solidFill>
                <a:latin typeface="HALDEN SOLID"/>
                <a:ea typeface="+mj-ea"/>
                <a:cs typeface="HALDEN SOLID"/>
              </a:defRPr>
            </a:lvl1pPr>
          </a:lstStyle>
          <a:p>
            <a:pPr marL="7701" algn="ctr">
              <a:spcBef>
                <a:spcPts val="67"/>
              </a:spcBef>
            </a:pPr>
            <a:r>
              <a:rPr lang="en-GB" sz="2800" kern="0">
                <a:solidFill>
                  <a:sysClr val="window" lastClr="FFFFFF"/>
                </a:solidFill>
                <a:sym typeface="Helvetica Neue"/>
              </a:rPr>
              <a:t>Example – AA to mitigate EL NINO’s FLOOD IMPACT in SOMALIA</a:t>
            </a:r>
          </a:p>
        </p:txBody>
      </p:sp>
      <p:pic>
        <p:nvPicPr>
          <p:cNvPr id="39" name="Image 38">
            <a:extLst>
              <a:ext uri="{FF2B5EF4-FFF2-40B4-BE49-F238E27FC236}">
                <a16:creationId xmlns:a16="http://schemas.microsoft.com/office/drawing/2014/main" id="{B22B90A5-5F04-1F90-7CF7-D5A2C9F07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1" y="1607137"/>
            <a:ext cx="5627077" cy="3160059"/>
          </a:xfrm>
          <a:prstGeom prst="rect">
            <a:avLst/>
          </a:prstGeom>
        </p:spPr>
      </p:pic>
      <p:sp>
        <p:nvSpPr>
          <p:cNvPr id="41" name="ZoneTexte 40">
            <a:extLst>
              <a:ext uri="{FF2B5EF4-FFF2-40B4-BE49-F238E27FC236}">
                <a16:creationId xmlns:a16="http://schemas.microsoft.com/office/drawing/2014/main" id="{8D652E38-C7BE-45A8-3A5B-E401E51C5A2B}"/>
              </a:ext>
            </a:extLst>
          </p:cNvPr>
          <p:cNvSpPr txBox="1"/>
          <p:nvPr/>
        </p:nvSpPr>
        <p:spPr>
          <a:xfrm>
            <a:off x="6081995" y="1382745"/>
            <a:ext cx="5627077" cy="45243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WFP and the Somali Disaster Management Agency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SoDMA</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p>
          <a:p>
            <a:pPr marL="285750" indent="-285750" defTabSz="412750" hangingPunct="0">
              <a:buFont typeface="Arial" panose="020B0604020202020204" pitchFamily="34" charset="0"/>
              <a:buChar char="•"/>
            </a:pPr>
            <a:endPar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7 districts prone to floods in Somalia, namely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Beletweyne</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Bulo</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Burto</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Jalalaqsi</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Jowhar</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Mahaday</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Baardhere</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Luuq</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and </a:t>
            </a:r>
            <a:r>
              <a:rPr lang="en-GB" sz="1600"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Afgooye</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p>
          <a:p>
            <a:pPr marL="285750" indent="-285750" defTabSz="412750" hangingPunct="0">
              <a:buFont typeface="Arial" panose="020B0604020202020204" pitchFamily="34" charset="0"/>
              <a:buChar char="•"/>
            </a:pPr>
            <a:endPar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Multi-year funding and investment in Anticipatory Action systems by the Government of Germany.</a:t>
            </a:r>
          </a:p>
          <a:p>
            <a:pPr marL="285750" indent="-285750" defTabSz="412750" hangingPunct="0">
              <a:buFont typeface="Arial" panose="020B0604020202020204" pitchFamily="34" charset="0"/>
              <a:buChar char="•"/>
            </a:pPr>
            <a:endPar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750" indent="-285750" defTabSz="412750" hangingPunct="0">
              <a:buFont typeface="Arial" panose="020B0604020202020204" pitchFamily="34" charset="0"/>
              <a:buChar char="•"/>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Objective: to safeguard the lives and livelihoods of people in anticipation of floods by: </a:t>
            </a:r>
          </a:p>
          <a:p>
            <a:pPr marL="620713" lvl="8" indent="-350838" defTabSz="412750" hangingPunct="0">
              <a:buFont typeface="+mj-lt"/>
              <a:buAutoNum type="arabicPeriod"/>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increasing the </a:t>
            </a:r>
            <a:r>
              <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awareness and access to timely and useful early warning information</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and advisories related to floods</a:t>
            </a:r>
          </a:p>
          <a:p>
            <a:pPr marL="620713" lvl="8" indent="-350838" defTabSz="412750" hangingPunct="0">
              <a:buFont typeface="+mj-lt"/>
              <a:buAutoNum type="arabicPeriod"/>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maintaining </a:t>
            </a:r>
            <a:r>
              <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improved food and nutrition consumption status</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p>
          <a:p>
            <a:pPr marL="620713" lvl="8" indent="-350838" defTabSz="412750" hangingPunct="0">
              <a:buFont typeface="+mj-lt"/>
              <a:buAutoNum type="arabicPeriod"/>
            </a:pP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incurring </a:t>
            </a:r>
            <a:r>
              <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minimal damage/loss of lives</a:t>
            </a:r>
            <a:r>
              <a:rPr lang="en-GB" sz="1600"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endParaRPr lang="en-GB" sz="1600"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 name="object 11">
            <a:extLst>
              <a:ext uri="{FF2B5EF4-FFF2-40B4-BE49-F238E27FC236}">
                <a16:creationId xmlns:a16="http://schemas.microsoft.com/office/drawing/2014/main" id="{08D52C41-3192-EF50-3BC1-06E8694D3E54}"/>
              </a:ext>
            </a:extLst>
          </p:cNvPr>
          <p:cNvSpPr/>
          <p:nvPr/>
        </p:nvSpPr>
        <p:spPr>
          <a:xfrm>
            <a:off x="9183040" y="315590"/>
            <a:ext cx="904238" cy="904684"/>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8BB90"/>
          </a:solidFill>
        </p:spPr>
        <p:txBody>
          <a:bodyPr wrap="square" lIns="0" tIns="0" rIns="0" bIns="0" rtlCol="0"/>
          <a:lstStyle/>
          <a:p>
            <a:pPr algn="ctr" defTabSz="412750" hangingPunct="0"/>
            <a:endParaRPr sz="1400" b="1" kern="0">
              <a:solidFill>
                <a:srgbClr val="000000"/>
              </a:solidFill>
              <a:latin typeface="Helvetica Neue"/>
              <a:sym typeface="Helvetica Neue"/>
            </a:endParaRPr>
          </a:p>
        </p:txBody>
      </p:sp>
      <p:sp>
        <p:nvSpPr>
          <p:cNvPr id="4" name="TextBox 3">
            <a:extLst>
              <a:ext uri="{FF2B5EF4-FFF2-40B4-BE49-F238E27FC236}">
                <a16:creationId xmlns:a16="http://schemas.microsoft.com/office/drawing/2014/main" id="{BDA1C80F-DD89-E12B-C42E-CF6AA1F815CB}"/>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B0B44683-9779-E847-261D-AEB801EE741D}"/>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B444C0EF-2243-25F6-F77C-84D70659E0D7}"/>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2" name="Picture 10" descr="A grey rectangular sign with blue text&#10;&#10;Description automatically generated">
            <a:extLst>
              <a:ext uri="{FF2B5EF4-FFF2-40B4-BE49-F238E27FC236}">
                <a16:creationId xmlns:a16="http://schemas.microsoft.com/office/drawing/2014/main" id="{25A6CA1A-B6A5-3ABE-CD57-581659F067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4" name="Picture 15" descr="A black background with green text&#10;&#10;Description automatically generated">
            <a:extLst>
              <a:ext uri="{FF2B5EF4-FFF2-40B4-BE49-F238E27FC236}">
                <a16:creationId xmlns:a16="http://schemas.microsoft.com/office/drawing/2014/main" id="{70207A83-317E-1F1B-9366-7FD41C51CE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spTree>
    <p:extLst>
      <p:ext uri="{BB962C8B-B14F-4D97-AF65-F5344CB8AC3E}">
        <p14:creationId xmlns:p14="http://schemas.microsoft.com/office/powerpoint/2010/main" val="33964680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11">
            <a:extLst>
              <a:ext uri="{FF2B5EF4-FFF2-40B4-BE49-F238E27FC236}">
                <a16:creationId xmlns:a16="http://schemas.microsoft.com/office/drawing/2014/main" id="{358D8D41-38B9-411B-5101-BCD586E75F59}"/>
              </a:ext>
            </a:extLst>
          </p:cNvPr>
          <p:cNvSpPr/>
          <p:nvPr/>
        </p:nvSpPr>
        <p:spPr>
          <a:xfrm>
            <a:off x="9183040" y="315590"/>
            <a:ext cx="904238" cy="904684"/>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8BB90"/>
          </a:solidFill>
        </p:spPr>
        <p:txBody>
          <a:bodyPr wrap="square" lIns="0" tIns="0" rIns="0" bIns="0" rtlCol="0"/>
          <a:lstStyle/>
          <a:p>
            <a:pPr algn="ctr" defTabSz="412750" hangingPunct="0"/>
            <a:endParaRPr sz="1400" b="1" kern="0">
              <a:solidFill>
                <a:srgbClr val="000000"/>
              </a:solidFill>
              <a:latin typeface="Helvetica Neue"/>
              <a:sym typeface="Helvetica Neue"/>
            </a:endParaRPr>
          </a:p>
        </p:txBody>
      </p:sp>
      <p:sp>
        <p:nvSpPr>
          <p:cNvPr id="57" name="Rectangle 56">
            <a:extLst>
              <a:ext uri="{FF2B5EF4-FFF2-40B4-BE49-F238E27FC236}">
                <a16:creationId xmlns:a16="http://schemas.microsoft.com/office/drawing/2014/main" id="{23D5DE1D-62F0-053D-E121-3EDE4E1E1546}"/>
              </a:ext>
            </a:extLst>
          </p:cNvPr>
          <p:cNvSpPr/>
          <p:nvPr/>
        </p:nvSpPr>
        <p:spPr>
          <a:xfrm>
            <a:off x="3555" y="1738221"/>
            <a:ext cx="2327385" cy="729607"/>
          </a:xfrm>
          <a:prstGeom prst="rect">
            <a:avLst/>
          </a:prstGeom>
          <a:solidFill>
            <a:srgbClr val="00B385"/>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sp>
        <p:nvSpPr>
          <p:cNvPr id="60" name="Title 3">
            <a:extLst>
              <a:ext uri="{FF2B5EF4-FFF2-40B4-BE49-F238E27FC236}">
                <a16:creationId xmlns:a16="http://schemas.microsoft.com/office/drawing/2014/main" id="{FB5DD10F-F479-7C9A-3C43-BE96B7F5FFDF}"/>
              </a:ext>
            </a:extLst>
          </p:cNvPr>
          <p:cNvSpPr txBox="1">
            <a:spLocks/>
          </p:cNvSpPr>
          <p:nvPr/>
        </p:nvSpPr>
        <p:spPr>
          <a:xfrm>
            <a:off x="11370" y="1735201"/>
            <a:ext cx="2089291" cy="579143"/>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600">
                <a:solidFill>
                  <a:srgbClr val="FFFFFE"/>
                </a:solidFill>
                <a:latin typeface="Open Sans" panose="020B0606030504020204" pitchFamily="34" charset="0"/>
                <a:ea typeface="Open Sans" panose="020B0606030504020204" pitchFamily="34" charset="0"/>
                <a:cs typeface="Open Sans" panose="020B0606030504020204" pitchFamily="34" charset="0"/>
                <a:sym typeface="Helvetica Neue"/>
              </a:rPr>
              <a:t>Anticipatory Action Plan for floods developed </a:t>
            </a:r>
            <a:endParaRPr lang="en-US" sz="3200" b="0" kern="1400" spc="230">
              <a:solidFill>
                <a:srgbClr val="FFFFFE"/>
              </a:solidFill>
              <a:latin typeface="HALDEN SOLID" pitchFamily="2" charset="0"/>
              <a:sym typeface="Helvetica Neue"/>
            </a:endParaRPr>
          </a:p>
        </p:txBody>
      </p:sp>
      <p:cxnSp>
        <p:nvCxnSpPr>
          <p:cNvPr id="61" name="Straight Connector 3">
            <a:extLst>
              <a:ext uri="{FF2B5EF4-FFF2-40B4-BE49-F238E27FC236}">
                <a16:creationId xmlns:a16="http://schemas.microsoft.com/office/drawing/2014/main" id="{D0042E26-E2BE-539E-3723-1220733D9DF8}"/>
              </a:ext>
            </a:extLst>
          </p:cNvPr>
          <p:cNvCxnSpPr>
            <a:cxnSpLocks/>
          </p:cNvCxnSpPr>
          <p:nvPr/>
        </p:nvCxnSpPr>
        <p:spPr>
          <a:xfrm>
            <a:off x="2222013" y="4915425"/>
            <a:ext cx="8834375" cy="5454"/>
          </a:xfrm>
          <a:prstGeom prst="line">
            <a:avLst/>
          </a:prstGeom>
          <a:noFill/>
          <a:ln w="28575" cap="flat" cmpd="sng" algn="ctr">
            <a:solidFill>
              <a:srgbClr val="70D4BB"/>
            </a:solidFill>
            <a:prstDash val="solid"/>
            <a:miter lim="800000"/>
          </a:ln>
          <a:effectLst/>
        </p:spPr>
      </p:cxnSp>
      <p:sp>
        <p:nvSpPr>
          <p:cNvPr id="62" name="Isosceles Triangle 4">
            <a:extLst>
              <a:ext uri="{FF2B5EF4-FFF2-40B4-BE49-F238E27FC236}">
                <a16:creationId xmlns:a16="http://schemas.microsoft.com/office/drawing/2014/main" id="{F34290CC-1CE3-80D3-36C2-3F1FBC1291C7}"/>
              </a:ext>
            </a:extLst>
          </p:cNvPr>
          <p:cNvSpPr/>
          <p:nvPr/>
        </p:nvSpPr>
        <p:spPr>
          <a:xfrm rot="5400000">
            <a:off x="11039636" y="4825362"/>
            <a:ext cx="242903" cy="209399"/>
          </a:xfrm>
          <a:prstGeom prst="triangle">
            <a:avLst/>
          </a:prstGeom>
          <a:solidFill>
            <a:srgbClr val="70D4BB"/>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cxnSp>
        <p:nvCxnSpPr>
          <p:cNvPr id="63" name="Straight Connector 8">
            <a:extLst>
              <a:ext uri="{FF2B5EF4-FFF2-40B4-BE49-F238E27FC236}">
                <a16:creationId xmlns:a16="http://schemas.microsoft.com/office/drawing/2014/main" id="{2887F9C6-F751-7F48-9A0C-EF9E7FA5A66D}"/>
              </a:ext>
            </a:extLst>
          </p:cNvPr>
          <p:cNvCxnSpPr>
            <a:cxnSpLocks/>
          </p:cNvCxnSpPr>
          <p:nvPr/>
        </p:nvCxnSpPr>
        <p:spPr>
          <a:xfrm>
            <a:off x="1129043" y="4501843"/>
            <a:ext cx="0" cy="419036"/>
          </a:xfrm>
          <a:prstGeom prst="line">
            <a:avLst/>
          </a:prstGeom>
          <a:noFill/>
          <a:ln w="28575" cap="flat" cmpd="sng" algn="ctr">
            <a:solidFill>
              <a:srgbClr val="70D4BB"/>
            </a:solidFill>
            <a:prstDash val="dash"/>
            <a:miter lim="800000"/>
          </a:ln>
          <a:effectLst/>
        </p:spPr>
      </p:cxnSp>
      <p:cxnSp>
        <p:nvCxnSpPr>
          <p:cNvPr id="64" name="Straight Connector 28">
            <a:extLst>
              <a:ext uri="{FF2B5EF4-FFF2-40B4-BE49-F238E27FC236}">
                <a16:creationId xmlns:a16="http://schemas.microsoft.com/office/drawing/2014/main" id="{96E134F3-251B-A00F-21F7-1509FB06EFBD}"/>
              </a:ext>
            </a:extLst>
          </p:cNvPr>
          <p:cNvCxnSpPr>
            <a:cxnSpLocks/>
          </p:cNvCxnSpPr>
          <p:nvPr/>
        </p:nvCxnSpPr>
        <p:spPr>
          <a:xfrm>
            <a:off x="3718659" y="4260624"/>
            <a:ext cx="0" cy="657131"/>
          </a:xfrm>
          <a:prstGeom prst="line">
            <a:avLst/>
          </a:prstGeom>
          <a:noFill/>
          <a:ln w="28575" cap="flat" cmpd="sng" algn="ctr">
            <a:solidFill>
              <a:schemeClr val="accent1">
                <a:lumMod val="20000"/>
                <a:lumOff val="80000"/>
              </a:schemeClr>
            </a:solidFill>
            <a:prstDash val="dash"/>
            <a:miter lim="800000"/>
          </a:ln>
          <a:effectLst/>
        </p:spPr>
      </p:cxnSp>
      <p:cxnSp>
        <p:nvCxnSpPr>
          <p:cNvPr id="65" name="Straight Connector 29">
            <a:extLst>
              <a:ext uri="{FF2B5EF4-FFF2-40B4-BE49-F238E27FC236}">
                <a16:creationId xmlns:a16="http://schemas.microsoft.com/office/drawing/2014/main" id="{DA834A7F-C23A-2065-1244-4C0D985A8F14}"/>
              </a:ext>
            </a:extLst>
          </p:cNvPr>
          <p:cNvCxnSpPr>
            <a:cxnSpLocks/>
            <a:stCxn id="73" idx="2"/>
          </p:cNvCxnSpPr>
          <p:nvPr/>
        </p:nvCxnSpPr>
        <p:spPr>
          <a:xfrm>
            <a:off x="6283053" y="4185977"/>
            <a:ext cx="0" cy="738028"/>
          </a:xfrm>
          <a:prstGeom prst="line">
            <a:avLst/>
          </a:prstGeom>
          <a:noFill/>
          <a:ln w="28575" cap="flat" cmpd="sng" algn="ctr">
            <a:solidFill>
              <a:srgbClr val="C00000"/>
            </a:solidFill>
            <a:prstDash val="dash"/>
            <a:miter lim="800000"/>
          </a:ln>
          <a:effectLst/>
        </p:spPr>
      </p:cxnSp>
      <p:sp>
        <p:nvSpPr>
          <p:cNvPr id="67" name="Rectangle 66">
            <a:extLst>
              <a:ext uri="{FF2B5EF4-FFF2-40B4-BE49-F238E27FC236}">
                <a16:creationId xmlns:a16="http://schemas.microsoft.com/office/drawing/2014/main" id="{B2BA370F-8B41-C7B1-460F-099563B805B5}"/>
              </a:ext>
            </a:extLst>
          </p:cNvPr>
          <p:cNvSpPr/>
          <p:nvPr/>
        </p:nvSpPr>
        <p:spPr>
          <a:xfrm>
            <a:off x="2804843" y="1743455"/>
            <a:ext cx="2089291" cy="708327"/>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sp>
        <p:nvSpPr>
          <p:cNvPr id="69" name="TextBox 34">
            <a:extLst>
              <a:ext uri="{FF2B5EF4-FFF2-40B4-BE49-F238E27FC236}">
                <a16:creationId xmlns:a16="http://schemas.microsoft.com/office/drawing/2014/main" id="{833760DD-D44C-9878-EB65-37181D535947}"/>
              </a:ext>
            </a:extLst>
          </p:cNvPr>
          <p:cNvSpPr txBox="1"/>
          <p:nvPr/>
        </p:nvSpPr>
        <p:spPr>
          <a:xfrm>
            <a:off x="2814222" y="2444741"/>
            <a:ext cx="2065152" cy="1815882"/>
          </a:xfrm>
          <a:prstGeom prst="rect">
            <a:avLst/>
          </a:prstGeom>
          <a:noFill/>
          <a:ln w="28575">
            <a:solidFill>
              <a:schemeClr val="accent1">
                <a:lumMod val="20000"/>
                <a:lumOff val="80000"/>
              </a:schemeClr>
            </a:solidFill>
          </a:ln>
        </p:spPr>
        <p:txBody>
          <a:bodyPr wrap="square" rtlCol="0">
            <a:spAutoFit/>
          </a:bodyPr>
          <a:lstStyle/>
          <a:p>
            <a:r>
              <a:rPr lang="en-GB" sz="1400">
                <a:solidFill>
                  <a:srgbClr val="FFFFFF">
                    <a:lumMod val="50000"/>
                  </a:srgbClr>
                </a:solidFill>
                <a:latin typeface="Open Sans" panose="020B0606030504020204" pitchFamily="34" charset="0"/>
                <a:ea typeface="Open Sans" panose="020B0606030504020204" pitchFamily="34" charset="0"/>
                <a:cs typeface="Open Sans" panose="020B0606030504020204" pitchFamily="34" charset="0"/>
                <a:sym typeface="Helvetica Neue"/>
              </a:rPr>
              <a:t>community engagement, HHs’ targeting and registration, esp. involving minority groups, and development of early warning messages </a:t>
            </a:r>
          </a:p>
        </p:txBody>
      </p:sp>
      <p:sp>
        <p:nvSpPr>
          <p:cNvPr id="70" name="Title 3">
            <a:extLst>
              <a:ext uri="{FF2B5EF4-FFF2-40B4-BE49-F238E27FC236}">
                <a16:creationId xmlns:a16="http://schemas.microsoft.com/office/drawing/2014/main" id="{AE1B5D12-3633-48BE-C02B-22A99738EF56}"/>
              </a:ext>
            </a:extLst>
          </p:cNvPr>
          <p:cNvSpPr txBox="1">
            <a:spLocks/>
          </p:cNvSpPr>
          <p:nvPr/>
        </p:nvSpPr>
        <p:spPr>
          <a:xfrm>
            <a:off x="2773285" y="1757833"/>
            <a:ext cx="2089290" cy="688711"/>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600">
                <a:solidFill>
                  <a:srgbClr val="FFFFFE"/>
                </a:solidFill>
                <a:latin typeface="Open Sans" panose="020B0606030504020204" pitchFamily="34" charset="0"/>
                <a:ea typeface="Open Sans" panose="020B0606030504020204" pitchFamily="34" charset="0"/>
                <a:cs typeface="Open Sans" panose="020B0606030504020204" pitchFamily="34" charset="0"/>
                <a:sym typeface="Helvetica Neue"/>
              </a:rPr>
              <a:t>Minimal preparedness actions </a:t>
            </a:r>
            <a:endParaRPr lang="en-US" sz="3200" b="0" kern="1400" spc="230">
              <a:solidFill>
                <a:srgbClr val="FFFFFE"/>
              </a:solidFill>
              <a:latin typeface="HALDEN SOLID" pitchFamily="2" charset="0"/>
              <a:sym typeface="Helvetica Neue"/>
            </a:endParaRPr>
          </a:p>
        </p:txBody>
      </p:sp>
      <p:sp>
        <p:nvSpPr>
          <p:cNvPr id="72" name="Rectangle 71">
            <a:extLst>
              <a:ext uri="{FF2B5EF4-FFF2-40B4-BE49-F238E27FC236}">
                <a16:creationId xmlns:a16="http://schemas.microsoft.com/office/drawing/2014/main" id="{BBC20EBF-A160-D977-AD31-58CFAE772915}"/>
              </a:ext>
            </a:extLst>
          </p:cNvPr>
          <p:cNvSpPr/>
          <p:nvPr/>
        </p:nvSpPr>
        <p:spPr>
          <a:xfrm>
            <a:off x="5234640" y="1722542"/>
            <a:ext cx="2080027" cy="745281"/>
          </a:xfrm>
          <a:prstGeom prst="rect">
            <a:avLst/>
          </a:prstGeom>
          <a:solidFill>
            <a:schemeClr val="accent6">
              <a:lumMod val="50000"/>
            </a:schemeClr>
          </a:solidFill>
          <a:ln w="12700" cap="flat" cmpd="sng" algn="ctr">
            <a:noFill/>
            <a:prstDash val="solid"/>
            <a:miter lim="800000"/>
          </a:ln>
          <a:effectLst/>
        </p:spPr>
        <p:txBody>
          <a:bodyPr rtlCol="0" anchor="ctr"/>
          <a:lstStyle/>
          <a:p>
            <a:pPr algn="ctr"/>
            <a:endParaRPr lang="en-GB">
              <a:solidFill>
                <a:srgbClr val="FFFFFF"/>
              </a:solidFill>
              <a:latin typeface="Calibri" panose="020F0502020204030204"/>
              <a:sym typeface="Helvetica Neue"/>
            </a:endParaRPr>
          </a:p>
        </p:txBody>
      </p:sp>
      <p:sp>
        <p:nvSpPr>
          <p:cNvPr id="73" name="Rectangle 72">
            <a:extLst>
              <a:ext uri="{FF2B5EF4-FFF2-40B4-BE49-F238E27FC236}">
                <a16:creationId xmlns:a16="http://schemas.microsoft.com/office/drawing/2014/main" id="{64B043BF-6DFD-E317-ACDA-9582184F590F}"/>
              </a:ext>
            </a:extLst>
          </p:cNvPr>
          <p:cNvSpPr/>
          <p:nvPr/>
        </p:nvSpPr>
        <p:spPr>
          <a:xfrm>
            <a:off x="5251439" y="2446545"/>
            <a:ext cx="2063229" cy="1739433"/>
          </a:xfrm>
          <a:prstGeom prst="rect">
            <a:avLst/>
          </a:prstGeom>
          <a:noFill/>
          <a:ln w="28575" cap="flat" cmpd="sng" algn="ctr">
            <a:solidFill>
              <a:srgbClr val="C00000"/>
            </a:solidFill>
            <a:prstDash val="solid"/>
            <a:miter lim="800000"/>
          </a:ln>
          <a:effectLst/>
        </p:spPr>
        <p:txBody>
          <a:bodyPr rtlCol="0" anchor="ctr"/>
          <a:lstStyle/>
          <a:p>
            <a:pPr algn="ctr"/>
            <a:endParaRPr lang="en-GB">
              <a:solidFill>
                <a:srgbClr val="FFFFFF">
                  <a:lumMod val="50000"/>
                </a:srgbClr>
              </a:solidFill>
              <a:latin typeface="Calibri" panose="020F0502020204030204"/>
              <a:sym typeface="Helvetica Neue"/>
            </a:endParaRPr>
          </a:p>
        </p:txBody>
      </p:sp>
      <p:sp>
        <p:nvSpPr>
          <p:cNvPr id="74" name="TextBox 39">
            <a:extLst>
              <a:ext uri="{FF2B5EF4-FFF2-40B4-BE49-F238E27FC236}">
                <a16:creationId xmlns:a16="http://schemas.microsoft.com/office/drawing/2014/main" id="{C2AD6972-0F12-7B0D-2609-676AA9488FC7}"/>
              </a:ext>
            </a:extLst>
          </p:cNvPr>
          <p:cNvSpPr txBox="1"/>
          <p:nvPr/>
        </p:nvSpPr>
        <p:spPr>
          <a:xfrm>
            <a:off x="5251438" y="2535436"/>
            <a:ext cx="2046431" cy="1600438"/>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1600" b="0" kern="1200">
                <a:solidFill>
                  <a:srgbClr val="008868"/>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400">
                <a:solidFill>
                  <a:srgbClr val="FFFFFF">
                    <a:lumMod val="50000"/>
                  </a:srgbClr>
                </a:solidFill>
                <a:sym typeface="Helvetica Neue"/>
              </a:rPr>
              <a:t>flood forecasts indicated  that the trigger for readiness and activation of AA would be reached within </a:t>
            </a:r>
            <a:r>
              <a:rPr lang="en-GB" sz="1400" b="1">
                <a:solidFill>
                  <a:srgbClr val="FFFFFF">
                    <a:lumMod val="50000"/>
                  </a:srgbClr>
                </a:solidFill>
                <a:sym typeface="Helvetica Neue"/>
              </a:rPr>
              <a:t>10 days </a:t>
            </a:r>
            <a:r>
              <a:rPr lang="en-GB" sz="1400">
                <a:solidFill>
                  <a:srgbClr val="FFFFFF">
                    <a:lumMod val="50000"/>
                  </a:srgbClr>
                </a:solidFill>
                <a:sym typeface="Helvetica Neue"/>
              </a:rPr>
              <a:t>in the target districts.</a:t>
            </a:r>
          </a:p>
        </p:txBody>
      </p:sp>
      <p:sp>
        <p:nvSpPr>
          <p:cNvPr id="75" name="Title 3">
            <a:extLst>
              <a:ext uri="{FF2B5EF4-FFF2-40B4-BE49-F238E27FC236}">
                <a16:creationId xmlns:a16="http://schemas.microsoft.com/office/drawing/2014/main" id="{410CDA59-0BA9-546C-844C-A9B4487FC13A}"/>
              </a:ext>
            </a:extLst>
          </p:cNvPr>
          <p:cNvSpPr txBox="1">
            <a:spLocks/>
          </p:cNvSpPr>
          <p:nvPr/>
        </p:nvSpPr>
        <p:spPr>
          <a:xfrm>
            <a:off x="5093278" y="1840831"/>
            <a:ext cx="2343886" cy="419036"/>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en-US" sz="3600" b="0" kern="1400" spc="230">
                <a:solidFill>
                  <a:srgbClr val="FFFFFE"/>
                </a:solidFill>
                <a:latin typeface="HALDEN SOLID" pitchFamily="2" charset="0"/>
                <a:sym typeface="Helvetica Neue"/>
              </a:rPr>
              <a:t>Alert </a:t>
            </a:r>
          </a:p>
        </p:txBody>
      </p:sp>
      <p:sp>
        <p:nvSpPr>
          <p:cNvPr id="77" name="Title 3">
            <a:extLst>
              <a:ext uri="{FF2B5EF4-FFF2-40B4-BE49-F238E27FC236}">
                <a16:creationId xmlns:a16="http://schemas.microsoft.com/office/drawing/2014/main" id="{BDE1C5FA-E340-578D-6F08-E71A05A3F8D3}"/>
              </a:ext>
            </a:extLst>
          </p:cNvPr>
          <p:cNvSpPr txBox="1">
            <a:spLocks/>
          </p:cNvSpPr>
          <p:nvPr/>
        </p:nvSpPr>
        <p:spPr>
          <a:xfrm>
            <a:off x="308822" y="5074366"/>
            <a:ext cx="1443564" cy="41903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914400" eaLnBrk="1" hangingPunct="1">
              <a:lnSpc>
                <a:spcPct val="90000"/>
              </a:lnSpc>
              <a:spcBef>
                <a:spcPct val="0"/>
              </a:spcBef>
              <a:defRPr sz="1800" kern="1200">
                <a:solidFill>
                  <a:srgbClr val="00B385"/>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it-IT" b="1">
                <a:sym typeface="Helvetica Neue"/>
              </a:rPr>
              <a:t>First semester of 2023</a:t>
            </a:r>
            <a:endParaRPr lang="en-US" b="1">
              <a:sym typeface="Helvetica Neue"/>
            </a:endParaRPr>
          </a:p>
        </p:txBody>
      </p:sp>
      <p:sp>
        <p:nvSpPr>
          <p:cNvPr id="78" name="Title 3">
            <a:extLst>
              <a:ext uri="{FF2B5EF4-FFF2-40B4-BE49-F238E27FC236}">
                <a16:creationId xmlns:a16="http://schemas.microsoft.com/office/drawing/2014/main" id="{7AD674DF-21EE-635E-99DC-6DE6D7E854E2}"/>
              </a:ext>
            </a:extLst>
          </p:cNvPr>
          <p:cNvSpPr txBox="1">
            <a:spLocks/>
          </p:cNvSpPr>
          <p:nvPr/>
        </p:nvSpPr>
        <p:spPr>
          <a:xfrm>
            <a:off x="3247717" y="5030024"/>
            <a:ext cx="941884" cy="419036"/>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800">
                <a:solidFill>
                  <a:srgbClr val="00B385"/>
                </a:solidFill>
                <a:latin typeface="Open Sans" panose="020B0606030504020204" pitchFamily="34" charset="0"/>
                <a:ea typeface="Open Sans" panose="020B0606030504020204" pitchFamily="34" charset="0"/>
                <a:cs typeface="Open Sans" panose="020B0606030504020204" pitchFamily="34" charset="0"/>
                <a:sym typeface="Helvetica Neue"/>
              </a:rPr>
              <a:t>Sept 2023 </a:t>
            </a:r>
            <a:endParaRPr lang="en-US" sz="3600" b="0" kern="1400" spc="230">
              <a:solidFill>
                <a:srgbClr val="00B385"/>
              </a:solidFill>
              <a:latin typeface="HALDEN SOLID" pitchFamily="2" charset="0"/>
              <a:sym typeface="Helvetica Neue"/>
            </a:endParaRPr>
          </a:p>
        </p:txBody>
      </p:sp>
      <p:sp>
        <p:nvSpPr>
          <p:cNvPr id="79" name="Title 3">
            <a:extLst>
              <a:ext uri="{FF2B5EF4-FFF2-40B4-BE49-F238E27FC236}">
                <a16:creationId xmlns:a16="http://schemas.microsoft.com/office/drawing/2014/main" id="{2B21E0BE-D46E-03CA-CCB6-5EC0FB78F15C}"/>
              </a:ext>
            </a:extLst>
          </p:cNvPr>
          <p:cNvSpPr txBox="1">
            <a:spLocks/>
          </p:cNvSpPr>
          <p:nvPr/>
        </p:nvSpPr>
        <p:spPr>
          <a:xfrm>
            <a:off x="5494038" y="5030024"/>
            <a:ext cx="1423779" cy="419036"/>
          </a:xfrm>
          <a:prstGeom prst="rect">
            <a:avLst/>
          </a:prstGeom>
          <a:ln>
            <a:noFill/>
          </a:ln>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800">
                <a:solidFill>
                  <a:srgbClr val="C00000"/>
                </a:solidFill>
                <a:latin typeface="Open Sans" panose="020B0606030504020204" pitchFamily="34" charset="0"/>
                <a:ea typeface="Open Sans" panose="020B0606030504020204" pitchFamily="34" charset="0"/>
                <a:cs typeface="Open Sans" panose="020B0606030504020204" pitchFamily="34" charset="0"/>
                <a:sym typeface="Helvetica Neue"/>
              </a:rPr>
              <a:t>10 Oct 2023</a:t>
            </a:r>
            <a:endParaRPr lang="en-US" sz="3600" b="0" kern="1400" spc="230">
              <a:solidFill>
                <a:srgbClr val="C00000"/>
              </a:solidFill>
              <a:latin typeface="HALDEN SOLID" pitchFamily="2" charset="0"/>
              <a:sym typeface="Helvetica Neue"/>
            </a:endParaRPr>
          </a:p>
        </p:txBody>
      </p:sp>
      <p:sp>
        <p:nvSpPr>
          <p:cNvPr id="2" name="ZoneTexte 1">
            <a:extLst>
              <a:ext uri="{FF2B5EF4-FFF2-40B4-BE49-F238E27FC236}">
                <a16:creationId xmlns:a16="http://schemas.microsoft.com/office/drawing/2014/main" id="{8B07908B-9DE7-F7B7-411B-B0FD32B0DE46}"/>
              </a:ext>
            </a:extLst>
          </p:cNvPr>
          <p:cNvSpPr txBox="1"/>
          <p:nvPr/>
        </p:nvSpPr>
        <p:spPr>
          <a:xfrm>
            <a:off x="-14609" y="2474820"/>
            <a:ext cx="2369612" cy="2031325"/>
          </a:xfrm>
          <a:prstGeom prst="rect">
            <a:avLst/>
          </a:prstGeom>
          <a:noFill/>
          <a:ln w="28575" cap="flat">
            <a:solidFill>
              <a:srgbClr val="18BB90"/>
            </a:solid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2750" hangingPunct="0"/>
            <a:r>
              <a:rPr lang="en-GB" sz="1400" b="1" kern="0">
                <a:solidFill>
                  <a:srgbClr val="FFFFFF">
                    <a:lumMod val="50000"/>
                  </a:srgbClr>
                </a:solidFill>
                <a:latin typeface="Open Sans" panose="020B0606030504020204" pitchFamily="34" charset="0"/>
                <a:sym typeface="Helvetica Neue"/>
              </a:rPr>
              <a:t>Triggers thresholds based on river risk levels (4.5 to 7.5 m) </a:t>
            </a:r>
            <a:r>
              <a:rPr lang="en-GB" sz="1400" kern="0">
                <a:solidFill>
                  <a:srgbClr val="FFFFFF">
                    <a:lumMod val="50000"/>
                  </a:srgbClr>
                </a:solidFill>
                <a:latin typeface="Open Sans" panose="020B0606030504020204" pitchFamily="34" charset="0"/>
                <a:sym typeface="Helvetica Neue"/>
              </a:rPr>
              <a:t>established by the Somalia Water and Land Information Management’s Flood and Response Information Management System</a:t>
            </a:r>
            <a:endParaRPr lang="en-GB" sz="1400" b="1" kern="0">
              <a:solidFill>
                <a:srgbClr val="FFFFFF">
                  <a:lumMod val="50000"/>
                </a:srgbClr>
              </a:solidFill>
              <a:latin typeface="Helvetica Neue"/>
              <a:sym typeface="Helvetica Neue"/>
            </a:endParaRPr>
          </a:p>
        </p:txBody>
      </p:sp>
      <p:sp>
        <p:nvSpPr>
          <p:cNvPr id="12" name="Title 3">
            <a:extLst>
              <a:ext uri="{FF2B5EF4-FFF2-40B4-BE49-F238E27FC236}">
                <a16:creationId xmlns:a16="http://schemas.microsoft.com/office/drawing/2014/main" id="{7DF9FA41-B3E6-98E3-9AA0-6E9D0EE71D49}"/>
              </a:ext>
            </a:extLst>
          </p:cNvPr>
          <p:cNvSpPr txBox="1">
            <a:spLocks/>
          </p:cNvSpPr>
          <p:nvPr/>
        </p:nvSpPr>
        <p:spPr>
          <a:xfrm>
            <a:off x="7884175" y="5074366"/>
            <a:ext cx="3020597" cy="419036"/>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8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12</a:t>
            </a:r>
            <a:r>
              <a:rPr lang="it-IT" sz="1800" baseline="300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th</a:t>
            </a:r>
            <a:r>
              <a:rPr lang="it-IT" sz="18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 to 24</a:t>
            </a:r>
            <a:r>
              <a:rPr lang="it-IT" sz="1800" baseline="300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th</a:t>
            </a:r>
            <a:r>
              <a:rPr lang="it-IT" sz="18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 Oct 2023</a:t>
            </a:r>
            <a:endParaRPr lang="en-US" sz="3600" b="0" kern="1400" spc="230">
              <a:solidFill>
                <a:srgbClr val="0070C0"/>
              </a:solidFill>
              <a:latin typeface="HALDEN SOLID" pitchFamily="2" charset="0"/>
              <a:sym typeface="Helvetica Neue"/>
            </a:endParaRPr>
          </a:p>
        </p:txBody>
      </p:sp>
      <p:sp>
        <p:nvSpPr>
          <p:cNvPr id="19" name="Rectangle 18">
            <a:extLst>
              <a:ext uri="{FF2B5EF4-FFF2-40B4-BE49-F238E27FC236}">
                <a16:creationId xmlns:a16="http://schemas.microsoft.com/office/drawing/2014/main" id="{096DA623-4D24-9DE7-7069-7CFDEB6F27D0}"/>
              </a:ext>
            </a:extLst>
          </p:cNvPr>
          <p:cNvSpPr/>
          <p:nvPr/>
        </p:nvSpPr>
        <p:spPr>
          <a:xfrm>
            <a:off x="8041003" y="1755525"/>
            <a:ext cx="2891253" cy="729607"/>
          </a:xfrm>
          <a:prstGeom prst="rect">
            <a:avLst/>
          </a:prstGeom>
          <a:solidFill>
            <a:srgbClr val="0070C0"/>
          </a:solidFill>
          <a:ln w="12700" cap="flat" cmpd="sng" algn="ctr">
            <a:noFill/>
            <a:prstDash val="solid"/>
            <a:miter lim="800000"/>
          </a:ln>
          <a:effectLst/>
        </p:spPr>
        <p:txBody>
          <a:bodyPr rtlCol="0" anchor="ctr"/>
          <a:lstStyle/>
          <a:p>
            <a:pPr algn="ctr"/>
            <a:endParaRPr lang="en-GB">
              <a:solidFill>
                <a:srgbClr val="36B5C5"/>
              </a:solidFill>
              <a:latin typeface="Calibri" panose="020F0502020204030204"/>
              <a:sym typeface="Helvetica Neue"/>
            </a:endParaRPr>
          </a:p>
        </p:txBody>
      </p:sp>
      <p:sp>
        <p:nvSpPr>
          <p:cNvPr id="20" name="ZoneTexte 19">
            <a:extLst>
              <a:ext uri="{FF2B5EF4-FFF2-40B4-BE49-F238E27FC236}">
                <a16:creationId xmlns:a16="http://schemas.microsoft.com/office/drawing/2014/main" id="{72AAD880-C8F3-44B6-F927-7B0A39990AB8}"/>
              </a:ext>
            </a:extLst>
          </p:cNvPr>
          <p:cNvSpPr txBox="1"/>
          <p:nvPr/>
        </p:nvSpPr>
        <p:spPr>
          <a:xfrm>
            <a:off x="8041002" y="2482263"/>
            <a:ext cx="2891254" cy="2246769"/>
          </a:xfrm>
          <a:prstGeom prst="rect">
            <a:avLst/>
          </a:prstGeom>
          <a:noFill/>
          <a:ln w="28575" cap="flat">
            <a:solidFill>
              <a:srgbClr val="0070C0"/>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93663" indent="-93663" defTabSz="412750" hangingPunct="0">
              <a:buFont typeface="Arial" panose="020B0604020202020204" pitchFamily="34" charset="0"/>
              <a:buChar char="•"/>
            </a:pPr>
            <a:r>
              <a:rPr lang="en-GB" sz="1400" kern="0">
                <a:solidFill>
                  <a:srgbClr val="FFFFFF">
                    <a:lumMod val="50000"/>
                  </a:srgbClr>
                </a:solidFill>
                <a:latin typeface="Open Sans" panose="020B0606030504020204" pitchFamily="34" charset="0"/>
                <a:sym typeface="Helvetica Neue"/>
              </a:rPr>
              <a:t>Dissemination of </a:t>
            </a:r>
            <a:r>
              <a:rPr lang="en-GB" sz="1400" b="1" kern="0">
                <a:solidFill>
                  <a:srgbClr val="FFFFFF">
                    <a:lumMod val="50000"/>
                  </a:srgbClr>
                </a:solidFill>
                <a:latin typeface="Open Sans" panose="020B0606030504020204" pitchFamily="34" charset="0"/>
                <a:sym typeface="Helvetica Neue"/>
              </a:rPr>
              <a:t>Early Warning Messages </a:t>
            </a:r>
            <a:r>
              <a:rPr lang="en-GB" sz="1400" kern="0">
                <a:solidFill>
                  <a:srgbClr val="FFFFFF">
                    <a:lumMod val="50000"/>
                  </a:srgbClr>
                </a:solidFill>
                <a:latin typeface="Open Sans" panose="020B0606030504020204" pitchFamily="34" charset="0"/>
                <a:sym typeface="Helvetica Neue"/>
              </a:rPr>
              <a:t>to 442,209 people through loudspeakers and radio broadcasts.</a:t>
            </a:r>
          </a:p>
          <a:p>
            <a:pPr marL="93663" indent="-93663" defTabSz="412750" hangingPunct="0">
              <a:buFont typeface="Arial" panose="020B0604020202020204" pitchFamily="34" charset="0"/>
              <a:buChar char="•"/>
            </a:pPr>
            <a:r>
              <a:rPr lang="en-GB" sz="1400" kern="0">
                <a:solidFill>
                  <a:srgbClr val="FFFFFF">
                    <a:lumMod val="50000"/>
                  </a:srgbClr>
                </a:solidFill>
                <a:latin typeface="Open Sans" panose="020B0606030504020204" pitchFamily="34" charset="0"/>
                <a:sym typeface="Helvetica Neue"/>
              </a:rPr>
              <a:t>Distribution of </a:t>
            </a:r>
            <a:r>
              <a:rPr lang="en-GB" sz="1400" b="1" kern="0">
                <a:solidFill>
                  <a:srgbClr val="FFFFFF">
                    <a:lumMod val="50000"/>
                  </a:srgbClr>
                </a:solidFill>
                <a:latin typeface="Open Sans" panose="020B0606030504020204" pitchFamily="34" charset="0"/>
                <a:sym typeface="Helvetica Neue"/>
              </a:rPr>
              <a:t>unconditional cash transfers </a:t>
            </a:r>
            <a:r>
              <a:rPr lang="en-GB" sz="1400" kern="0">
                <a:solidFill>
                  <a:srgbClr val="FFFFFF">
                    <a:lumMod val="50000"/>
                  </a:srgbClr>
                </a:solidFill>
                <a:latin typeface="Open Sans" panose="020B0606030504020204" pitchFamily="34" charset="0"/>
                <a:sym typeface="Helvetica Neue"/>
              </a:rPr>
              <a:t>to 218,718 people (incl. 59% women) </a:t>
            </a:r>
          </a:p>
          <a:p>
            <a:pPr marL="93663" indent="-93663" defTabSz="412750" hangingPunct="0">
              <a:buFont typeface="Arial" panose="020B0604020202020204" pitchFamily="34" charset="0"/>
              <a:buChar char="•"/>
            </a:pPr>
            <a:r>
              <a:rPr lang="en-GB" sz="1400" kern="0">
                <a:solidFill>
                  <a:srgbClr val="FFFFFF">
                    <a:lumMod val="50000"/>
                  </a:srgbClr>
                </a:solidFill>
                <a:latin typeface="Open Sans" panose="020B0606030504020204" pitchFamily="34" charset="0"/>
                <a:sym typeface="Helvetica Neue"/>
              </a:rPr>
              <a:t>Strategic </a:t>
            </a:r>
            <a:r>
              <a:rPr lang="en-GB" sz="1400" b="1" kern="0">
                <a:solidFill>
                  <a:srgbClr val="0070C0"/>
                </a:solidFill>
                <a:latin typeface="Open Sans" panose="020B0606030504020204" pitchFamily="34" charset="0"/>
                <a:sym typeface="Helvetica Neue"/>
              </a:rPr>
              <a:t>pre-positioning of nutrition commodities and boats </a:t>
            </a:r>
          </a:p>
        </p:txBody>
      </p:sp>
      <p:cxnSp>
        <p:nvCxnSpPr>
          <p:cNvPr id="21" name="Straight Connector 29">
            <a:extLst>
              <a:ext uri="{FF2B5EF4-FFF2-40B4-BE49-F238E27FC236}">
                <a16:creationId xmlns:a16="http://schemas.microsoft.com/office/drawing/2014/main" id="{8ED8C4E5-2741-CF9E-C422-6DF0E71BD264}"/>
              </a:ext>
            </a:extLst>
          </p:cNvPr>
          <p:cNvCxnSpPr>
            <a:cxnSpLocks/>
            <a:stCxn id="20" idx="2"/>
          </p:cNvCxnSpPr>
          <p:nvPr/>
        </p:nvCxnSpPr>
        <p:spPr>
          <a:xfrm>
            <a:off x="9486629" y="4729032"/>
            <a:ext cx="0" cy="203703"/>
          </a:xfrm>
          <a:prstGeom prst="line">
            <a:avLst/>
          </a:prstGeom>
          <a:noFill/>
          <a:ln w="28575" cap="flat" cmpd="sng" algn="ctr">
            <a:solidFill>
              <a:srgbClr val="0070C0"/>
            </a:solidFill>
            <a:prstDash val="dash"/>
            <a:miter lim="800000"/>
          </a:ln>
          <a:effectLst/>
        </p:spPr>
      </p:cxnSp>
      <p:cxnSp>
        <p:nvCxnSpPr>
          <p:cNvPr id="25" name="Connecteur droit 24">
            <a:extLst>
              <a:ext uri="{FF2B5EF4-FFF2-40B4-BE49-F238E27FC236}">
                <a16:creationId xmlns:a16="http://schemas.microsoft.com/office/drawing/2014/main" id="{D30C4D7F-1B14-2A01-E686-EC6BA6A44780}"/>
              </a:ext>
            </a:extLst>
          </p:cNvPr>
          <p:cNvCxnSpPr/>
          <p:nvPr/>
        </p:nvCxnSpPr>
        <p:spPr>
          <a:xfrm flipH="1">
            <a:off x="132722" y="4910647"/>
            <a:ext cx="2089291" cy="0"/>
          </a:xfrm>
          <a:prstGeom prst="line">
            <a:avLst/>
          </a:prstGeom>
          <a:noFill/>
          <a:ln w="28575" cap="flat">
            <a:solidFill>
              <a:srgbClr val="18BB90"/>
            </a:solidFill>
            <a:prstDash val="dash"/>
            <a:miter lim="400000"/>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id="{99CBC346-E040-74A8-DD5B-8111A6679234}"/>
              </a:ext>
            </a:extLst>
          </p:cNvPr>
          <p:cNvCxnSpPr>
            <a:cxnSpLocks/>
          </p:cNvCxnSpPr>
          <p:nvPr/>
        </p:nvCxnSpPr>
        <p:spPr>
          <a:xfrm>
            <a:off x="7935741" y="4910648"/>
            <a:ext cx="3022131" cy="11383"/>
          </a:xfrm>
          <a:prstGeom prst="line">
            <a:avLst/>
          </a:prstGeom>
          <a:noFill/>
          <a:ln w="57150" cap="flat">
            <a:solidFill>
              <a:srgbClr val="0070C0"/>
            </a:solidFill>
            <a:prstDash val="solid"/>
            <a:miter lim="400000"/>
          </a:ln>
          <a:effectLst/>
          <a:sp3d/>
        </p:spPr>
        <p:style>
          <a:lnRef idx="0">
            <a:scrgbClr r="0" g="0" b="0"/>
          </a:lnRef>
          <a:fillRef idx="0">
            <a:scrgbClr r="0" g="0" b="0"/>
          </a:fillRef>
          <a:effectRef idx="0">
            <a:scrgbClr r="0" g="0" b="0"/>
          </a:effectRef>
          <a:fontRef idx="none"/>
        </p:style>
      </p:cxnSp>
      <p:sp>
        <p:nvSpPr>
          <p:cNvPr id="33" name="Content Placeholder 2">
            <a:extLst>
              <a:ext uri="{FF2B5EF4-FFF2-40B4-BE49-F238E27FC236}">
                <a16:creationId xmlns:a16="http://schemas.microsoft.com/office/drawing/2014/main" id="{E1700270-1A8C-15C6-B75C-C7E87732E0E1}"/>
              </a:ext>
            </a:extLst>
          </p:cNvPr>
          <p:cNvSpPr txBox="1">
            <a:spLocks/>
          </p:cNvSpPr>
          <p:nvPr/>
        </p:nvSpPr>
        <p:spPr>
          <a:xfrm>
            <a:off x="7935740" y="1824401"/>
            <a:ext cx="3101776" cy="3565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GB" sz="1800" b="1">
                <a:solidFill>
                  <a:srgbClr val="FFFFFF"/>
                </a:solidFill>
                <a:sym typeface="Helvetica Neue"/>
              </a:rPr>
              <a:t>Anticipatory Action implemented </a:t>
            </a:r>
          </a:p>
        </p:txBody>
      </p:sp>
      <p:pic>
        <p:nvPicPr>
          <p:cNvPr id="35" name="Image 34">
            <a:extLst>
              <a:ext uri="{FF2B5EF4-FFF2-40B4-BE49-F238E27FC236}">
                <a16:creationId xmlns:a16="http://schemas.microsoft.com/office/drawing/2014/main" id="{D03A2AE5-B5EF-7151-1117-50068D69D398}"/>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17860" y="1179767"/>
            <a:ext cx="1091279" cy="1072989"/>
          </a:xfrm>
          <a:prstGeom prst="rect">
            <a:avLst/>
          </a:prstGeom>
        </p:spPr>
      </p:pic>
      <p:grpSp>
        <p:nvGrpSpPr>
          <p:cNvPr id="36" name="object 2">
            <a:extLst>
              <a:ext uri="{FF2B5EF4-FFF2-40B4-BE49-F238E27FC236}">
                <a16:creationId xmlns:a16="http://schemas.microsoft.com/office/drawing/2014/main" id="{ADF3607A-0892-6CB6-BCF3-4C20DC3B4317}"/>
              </a:ext>
            </a:extLst>
          </p:cNvPr>
          <p:cNvGrpSpPr/>
          <p:nvPr/>
        </p:nvGrpSpPr>
        <p:grpSpPr>
          <a:xfrm>
            <a:off x="5035494" y="1285071"/>
            <a:ext cx="676388" cy="701892"/>
            <a:chOff x="9664622" y="2743372"/>
            <a:chExt cx="1329055" cy="1299845"/>
          </a:xfrm>
        </p:grpSpPr>
        <p:pic>
          <p:nvPicPr>
            <p:cNvPr id="38" name="object 3">
              <a:extLst>
                <a:ext uri="{FF2B5EF4-FFF2-40B4-BE49-F238E27FC236}">
                  <a16:creationId xmlns:a16="http://schemas.microsoft.com/office/drawing/2014/main" id="{E1B6FC5D-D599-EEF3-3ADD-59DE752097F6}"/>
                </a:ext>
              </a:extLst>
            </p:cNvPr>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64622" y="2743372"/>
              <a:ext cx="1328665" cy="1299251"/>
            </a:xfrm>
            <a:prstGeom prst="rect">
              <a:avLst/>
            </a:prstGeom>
          </p:spPr>
        </p:pic>
        <p:pic>
          <p:nvPicPr>
            <p:cNvPr id="40" name="object 4">
              <a:extLst>
                <a:ext uri="{FF2B5EF4-FFF2-40B4-BE49-F238E27FC236}">
                  <a16:creationId xmlns:a16="http://schemas.microsoft.com/office/drawing/2014/main" id="{43D92A22-8CB8-15D0-3DAC-81A89DD30C9C}"/>
                </a:ext>
              </a:extLst>
            </p:cNvPr>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253264" y="3627336"/>
              <a:ext cx="111001" cy="111640"/>
            </a:xfrm>
            <a:prstGeom prst="rect">
              <a:avLst/>
            </a:prstGeom>
          </p:spPr>
        </p:pic>
        <p:sp>
          <p:nvSpPr>
            <p:cNvPr id="42" name="object 5">
              <a:extLst>
                <a:ext uri="{FF2B5EF4-FFF2-40B4-BE49-F238E27FC236}">
                  <a16:creationId xmlns:a16="http://schemas.microsoft.com/office/drawing/2014/main" id="{2F617D9D-63C7-FD49-3900-DFE0EC9A02C1}"/>
                </a:ext>
              </a:extLst>
            </p:cNvPr>
            <p:cNvSpPr/>
            <p:nvPr/>
          </p:nvSpPr>
          <p:spPr>
            <a:xfrm>
              <a:off x="10143946" y="3188243"/>
              <a:ext cx="212090" cy="388620"/>
            </a:xfrm>
            <a:custGeom>
              <a:avLst/>
              <a:gdLst/>
              <a:ahLst/>
              <a:cxnLst/>
              <a:rect l="l" t="t" r="r" b="b"/>
              <a:pathLst>
                <a:path w="212090" h="388620">
                  <a:moveTo>
                    <a:pt x="172813" y="0"/>
                  </a:moveTo>
                  <a:lnTo>
                    <a:pt x="30116" y="18784"/>
                  </a:lnTo>
                  <a:lnTo>
                    <a:pt x="15246" y="24394"/>
                  </a:lnTo>
                  <a:lnTo>
                    <a:pt x="4799" y="35472"/>
                  </a:lnTo>
                  <a:lnTo>
                    <a:pt x="0" y="49962"/>
                  </a:lnTo>
                  <a:lnTo>
                    <a:pt x="2075" y="65809"/>
                  </a:lnTo>
                  <a:lnTo>
                    <a:pt x="114176" y="365978"/>
                  </a:lnTo>
                  <a:lnTo>
                    <a:pt x="129671" y="384460"/>
                  </a:lnTo>
                  <a:lnTo>
                    <a:pt x="151367" y="388446"/>
                  </a:lnTo>
                  <a:lnTo>
                    <a:pt x="171295" y="378983"/>
                  </a:lnTo>
                  <a:lnTo>
                    <a:pt x="181483" y="357120"/>
                  </a:lnTo>
                  <a:lnTo>
                    <a:pt x="212079" y="38155"/>
                  </a:lnTo>
                  <a:lnTo>
                    <a:pt x="209975" y="22315"/>
                  </a:lnTo>
                  <a:lnTo>
                    <a:pt x="201587" y="9563"/>
                  </a:lnTo>
                  <a:lnTo>
                    <a:pt x="188628" y="1569"/>
                  </a:lnTo>
                  <a:lnTo>
                    <a:pt x="172813" y="0"/>
                  </a:lnTo>
                  <a:close/>
                </a:path>
              </a:pathLst>
            </a:custGeom>
            <a:solidFill>
              <a:srgbClr val="FFFFFF"/>
            </a:solidFill>
          </p:spPr>
          <p:txBody>
            <a:bodyPr wrap="square" lIns="0" tIns="0" rIns="0" bIns="0" rtlCol="0"/>
            <a:lstStyle/>
            <a:p>
              <a:pPr algn="ctr" defTabSz="412750" hangingPunct="0"/>
              <a:endParaRPr sz="1400" b="1" kern="0">
                <a:solidFill>
                  <a:srgbClr val="000000"/>
                </a:solidFill>
                <a:latin typeface="Helvetica Neue"/>
                <a:sym typeface="Helvetica Neue"/>
              </a:endParaRPr>
            </a:p>
          </p:txBody>
        </p:sp>
      </p:grpSp>
      <p:sp>
        <p:nvSpPr>
          <p:cNvPr id="4" name="TextBox 3">
            <a:extLst>
              <a:ext uri="{FF2B5EF4-FFF2-40B4-BE49-F238E27FC236}">
                <a16:creationId xmlns:a16="http://schemas.microsoft.com/office/drawing/2014/main" id="{02D2063D-A553-228A-9915-34D0D2E75973}"/>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kern="0" spc="-100">
                <a:solidFill>
                  <a:srgbClr val="D8D8D8"/>
                </a:solidFill>
                <a:latin typeface="Calibri"/>
                <a:cs typeface="Calibri"/>
              </a:rPr>
              <a:t>MENA Regional</a:t>
            </a:r>
            <a:endParaRPr lang="en-US" kern="0">
              <a:solidFill>
                <a:srgbClr val="D8D8D8"/>
              </a:solidFill>
              <a:cs typeface="Calibri"/>
            </a:endParaRPr>
          </a:p>
          <a:p>
            <a:pPr algn="l"/>
            <a:r>
              <a:rPr lang="en-US" sz="1200" b="0" kern="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F779D9EE-805E-FAC1-CAC8-4EDEF6DE0480}"/>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44870F77-9895-F1A8-D488-7EE43D33D80F}"/>
              </a:ext>
            </a:extLst>
          </p:cNvPr>
          <p:cNvCxnSpPr>
            <a:cxnSpLocks/>
          </p:cNvCxnSpPr>
          <p:nvPr/>
        </p:nvCxnSpPr>
        <p:spPr>
          <a:xfrm flipH="1">
            <a:off x="9605418" y="6093247"/>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Picture 10" descr="A grey rectangular sign with blue text&#10;&#10;Description automatically generated">
            <a:extLst>
              <a:ext uri="{FF2B5EF4-FFF2-40B4-BE49-F238E27FC236}">
                <a16:creationId xmlns:a16="http://schemas.microsoft.com/office/drawing/2014/main" id="{9B72BB37-2664-F23E-C9C3-E54A02D83A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56409" y="6069530"/>
            <a:ext cx="1079649" cy="665642"/>
          </a:xfrm>
          <a:prstGeom prst="rect">
            <a:avLst/>
          </a:prstGeom>
        </p:spPr>
      </p:pic>
      <p:pic>
        <p:nvPicPr>
          <p:cNvPr id="15" name="Picture 15" descr="A black background with green text&#10;&#10;Description automatically generated">
            <a:extLst>
              <a:ext uri="{FF2B5EF4-FFF2-40B4-BE49-F238E27FC236}">
                <a16:creationId xmlns:a16="http://schemas.microsoft.com/office/drawing/2014/main" id="{DFADF1C6-1013-AF32-7F39-F19A10132C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81979" y="6179617"/>
            <a:ext cx="1275893" cy="452120"/>
          </a:xfrm>
          <a:prstGeom prst="rect">
            <a:avLst/>
          </a:prstGeom>
        </p:spPr>
      </p:pic>
      <p:pic>
        <p:nvPicPr>
          <p:cNvPr id="17" name="object 3" descr="A green background with white dots&#10;&#10;Description automatically generated">
            <a:extLst>
              <a:ext uri="{FF2B5EF4-FFF2-40B4-BE49-F238E27FC236}">
                <a16:creationId xmlns:a16="http://schemas.microsoft.com/office/drawing/2014/main" id="{B5E53FA0-153B-5752-68A4-43F36D91A155}"/>
              </a:ext>
            </a:extLst>
          </p:cNvPr>
          <p:cNvPicPr/>
          <p:nvPr/>
        </p:nvPicPr>
        <p:blipFill>
          <a:blip r:embed="rId8" cstate="email">
            <a:extLst>
              <a:ext uri="{28A0092B-C50C-407E-A947-70E740481C1C}">
                <a14:useLocalDpi xmlns:a14="http://schemas.microsoft.com/office/drawing/2010/main"/>
              </a:ext>
            </a:extLst>
          </a:blip>
          <a:stretch>
            <a:fillRect/>
          </a:stretch>
        </p:blipFill>
        <p:spPr>
          <a:xfrm>
            <a:off x="6351" y="206529"/>
            <a:ext cx="8982075" cy="989959"/>
          </a:xfrm>
          <a:prstGeom prst="rect">
            <a:avLst/>
          </a:prstGeom>
        </p:spPr>
      </p:pic>
      <p:sp>
        <p:nvSpPr>
          <p:cNvPr id="22" name="object 19">
            <a:extLst>
              <a:ext uri="{FF2B5EF4-FFF2-40B4-BE49-F238E27FC236}">
                <a16:creationId xmlns:a16="http://schemas.microsoft.com/office/drawing/2014/main" id="{503EB0DA-1890-9162-D673-9FDAF951C581}"/>
              </a:ext>
            </a:extLst>
          </p:cNvPr>
          <p:cNvSpPr txBox="1">
            <a:spLocks/>
          </p:cNvSpPr>
          <p:nvPr/>
        </p:nvSpPr>
        <p:spPr>
          <a:xfrm>
            <a:off x="288999" y="328888"/>
            <a:ext cx="8421317" cy="876954"/>
          </a:xfrm>
          <a:prstGeom prst="rect">
            <a:avLst/>
          </a:prstGeom>
        </p:spPr>
        <p:txBody>
          <a:bodyPr vert="horz" wrap="square" lIns="0" tIns="8471" rIns="0" bIns="0" rtlCol="0" anchor="ctr">
            <a:spAutoFit/>
          </a:bodyPr>
          <a:lstStyle>
            <a:lvl1pPr>
              <a:defRPr sz="2244" b="0" i="0">
                <a:solidFill>
                  <a:schemeClr val="bg1"/>
                </a:solidFill>
                <a:latin typeface="HALDEN SOLID"/>
                <a:ea typeface="+mj-ea"/>
                <a:cs typeface="HALDEN SOLID"/>
              </a:defRPr>
            </a:lvl1pPr>
          </a:lstStyle>
          <a:p>
            <a:pPr marL="7701" algn="ctr">
              <a:spcBef>
                <a:spcPts val="67"/>
              </a:spcBef>
            </a:pPr>
            <a:r>
              <a:rPr lang="en-GB" sz="2800" kern="0">
                <a:solidFill>
                  <a:sysClr val="window" lastClr="FFFFFF"/>
                </a:solidFill>
                <a:sym typeface="Helvetica Neue"/>
              </a:rPr>
              <a:t>Example – AA to mitigate EL NINO’s FLOOD IMPACT in SOMALIA</a:t>
            </a:r>
          </a:p>
        </p:txBody>
      </p:sp>
    </p:spTree>
    <p:extLst>
      <p:ext uri="{BB962C8B-B14F-4D97-AF65-F5344CB8AC3E}">
        <p14:creationId xmlns:p14="http://schemas.microsoft.com/office/powerpoint/2010/main" val="22671578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3" cstate="email">
            <a:extLst>
              <a:ext uri="{28A0092B-C50C-407E-A947-70E740481C1C}">
                <a14:useLocalDpi xmlns:a14="http://schemas.microsoft.com/office/drawing/2010/main"/>
              </a:ext>
            </a:extLst>
          </a:blip>
          <a:stretch>
            <a:fillRect/>
          </a:stretch>
        </p:blipFill>
        <p:spPr>
          <a:xfrm>
            <a:off x="-13305" y="299137"/>
            <a:ext cx="9470456" cy="579143"/>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736" y="159883"/>
            <a:ext cx="8981790" cy="930036"/>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4492"/>
            <a:r>
              <a:rPr lang="en-GB" sz="2800" err="1">
                <a:solidFill>
                  <a:prstClr val="white"/>
                </a:solidFill>
                <a:latin typeface="HALDEN SOLID" pitchFamily="2" charset="0"/>
              </a:rPr>
              <a:t>ExAmple</a:t>
            </a:r>
            <a:r>
              <a:rPr lang="en-GB" sz="2800">
                <a:solidFill>
                  <a:prstClr val="white"/>
                </a:solidFill>
                <a:latin typeface="HALDEN SOLID" pitchFamily="2" charset="0"/>
              </a:rPr>
              <a:t>: aa to reduce the impact of drought in Chad</a:t>
            </a:r>
            <a:endParaRPr lang="en-US" sz="2800">
              <a:solidFill>
                <a:prstClr val="white"/>
              </a:solidFill>
              <a:latin typeface="HALDEN SOLID" pitchFamily="2" charset="0"/>
            </a:endParaRPr>
          </a:p>
        </p:txBody>
      </p:sp>
      <p:sp>
        <p:nvSpPr>
          <p:cNvPr id="4" name="TextBox 3">
            <a:extLst>
              <a:ext uri="{FF2B5EF4-FFF2-40B4-BE49-F238E27FC236}">
                <a16:creationId xmlns:a16="http://schemas.microsoft.com/office/drawing/2014/main" id="{5359A8EB-6ECC-9319-3D8B-84DE6F90AC1A}"/>
              </a:ext>
            </a:extLst>
          </p:cNvPr>
          <p:cNvSpPr txBox="1"/>
          <p:nvPr/>
        </p:nvSpPr>
        <p:spPr>
          <a:xfrm>
            <a:off x="174736" y="1501402"/>
            <a:ext cx="6140338" cy="4708981"/>
          </a:xfrm>
          <a:prstGeom prst="rect">
            <a:avLst/>
          </a:prstGeom>
          <a:noFill/>
        </p:spPr>
        <p:txBody>
          <a:bodyPr wrap="square" rtlCol="0">
            <a:spAutoFit/>
          </a:bodyPr>
          <a:lstStyle/>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Significant impact of drought on people's economy and livelihoods</a:t>
            </a:r>
          </a:p>
          <a:p>
            <a:pPr marL="173279" indent="-173279" algn="just" defTabSz="554492">
              <a:buFont typeface="Arial" panose="020B0604020202020204" pitchFamily="34" charset="0"/>
              <a:buChar char="•"/>
            </a:pPr>
            <a:endPar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Demonstrate how anticipatory collective humanitarian action through a package of multi-sectoral activities reduces the humanitarian impact of drought on people at risk.</a:t>
            </a:r>
          </a:p>
          <a:p>
            <a:pPr marL="173279" indent="-173279" algn="just" defTabSz="554492">
              <a:buFont typeface="Arial" panose="020B0604020202020204" pitchFamily="34" charset="0"/>
              <a:buChar char="•"/>
            </a:pPr>
            <a:endPar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In the event of severe drought, humanitarian needs often arise earlier than usual and with greater intensity. </a:t>
            </a:r>
          </a:p>
          <a:p>
            <a:pPr marL="173279" indent="-173279" algn="just" defTabSz="554492">
              <a:buFont typeface="Arial" panose="020B0604020202020204" pitchFamily="34" charset="0"/>
              <a:buChar char="•"/>
            </a:pPr>
            <a:endPar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r>
              <a:rPr lang="en-GB"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Multisectoral package: food security and livelihoods; water, sanitation and hygiene; nutrition; protection; health.</a:t>
            </a:r>
            <a:endParaRPr lang="fr-FR" sz="20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11D7B3FC-4E10-177C-5E3C-FFDF56AB60D3}"/>
              </a:ext>
            </a:extLst>
          </p:cNvPr>
          <p:cNvPicPr>
            <a:picLocks noChangeAspect="1"/>
          </p:cNvPicPr>
          <p:nvPr/>
        </p:nvPicPr>
        <p:blipFill>
          <a:blip r:embed="rId4"/>
          <a:stretch>
            <a:fillRect/>
          </a:stretch>
        </p:blipFill>
        <p:spPr>
          <a:xfrm>
            <a:off x="6744788" y="1501402"/>
            <a:ext cx="5272476" cy="4581600"/>
          </a:xfrm>
          <a:prstGeom prst="rect">
            <a:avLst/>
          </a:prstGeom>
        </p:spPr>
      </p:pic>
      <p:sp>
        <p:nvSpPr>
          <p:cNvPr id="3" name="TextBox 2">
            <a:extLst>
              <a:ext uri="{FF2B5EF4-FFF2-40B4-BE49-F238E27FC236}">
                <a16:creationId xmlns:a16="http://schemas.microsoft.com/office/drawing/2014/main" id="{D62CB51F-8313-7AE1-FCAE-66BC12641F0B}"/>
              </a:ext>
            </a:extLst>
          </p:cNvPr>
          <p:cNvSpPr txBox="1"/>
          <p:nvPr/>
        </p:nvSpPr>
        <p:spPr>
          <a:xfrm>
            <a:off x="6744788" y="5379386"/>
            <a:ext cx="5272476" cy="830997"/>
          </a:xfrm>
          <a:prstGeom prst="rect">
            <a:avLst/>
          </a:prstGeom>
          <a:solidFill>
            <a:schemeClr val="bg1"/>
          </a:solidFill>
        </p:spPr>
        <p:txBody>
          <a:bodyPr wrap="square">
            <a:spAutoFit/>
          </a:bodyPr>
          <a:lstStyle/>
          <a:p>
            <a:r>
              <a:rPr lang="en-US" sz="1600" i="1">
                <a:latin typeface="Open Sans" panose="020B0606030504020204" pitchFamily="34" charset="0"/>
                <a:ea typeface="Open Sans" panose="020B0606030504020204" pitchFamily="34" charset="0"/>
                <a:cs typeface="Open Sans" panose="020B0606030504020204" pitchFamily="34" charset="0"/>
              </a:rPr>
              <a:t>Precipitation anomalies for July-August-September </a:t>
            </a:r>
          </a:p>
          <a:p>
            <a:r>
              <a:rPr lang="en-US" sz="1600" i="1">
                <a:latin typeface="Open Sans" panose="020B0606030504020204" pitchFamily="34" charset="0"/>
                <a:ea typeface="Open Sans" panose="020B0606030504020204" pitchFamily="34" charset="0"/>
                <a:cs typeface="Open Sans" panose="020B0606030504020204" pitchFamily="34" charset="0"/>
              </a:rPr>
              <a:t>(NB: the humanitarian effects of these anomalies were felt the following year)</a:t>
            </a:r>
          </a:p>
        </p:txBody>
      </p:sp>
    </p:spTree>
    <p:extLst>
      <p:ext uri="{BB962C8B-B14F-4D97-AF65-F5344CB8AC3E}">
        <p14:creationId xmlns:p14="http://schemas.microsoft.com/office/powerpoint/2010/main" val="2707967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3" cstate="email">
            <a:extLst>
              <a:ext uri="{28A0092B-C50C-407E-A947-70E740481C1C}">
                <a14:useLocalDpi xmlns:a14="http://schemas.microsoft.com/office/drawing/2010/main"/>
              </a:ext>
            </a:extLst>
          </a:blip>
          <a:stretch>
            <a:fillRect/>
          </a:stretch>
        </p:blipFill>
        <p:spPr>
          <a:xfrm>
            <a:off x="-13305" y="299137"/>
            <a:ext cx="9470456" cy="579143"/>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736" y="159883"/>
            <a:ext cx="8981790" cy="930036"/>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4492"/>
            <a:r>
              <a:rPr lang="en-GB" sz="2800" err="1">
                <a:solidFill>
                  <a:prstClr val="white"/>
                </a:solidFill>
                <a:latin typeface="HALDEN SOLID" pitchFamily="2" charset="0"/>
              </a:rPr>
              <a:t>ExAmple</a:t>
            </a:r>
            <a:r>
              <a:rPr lang="en-GB" sz="2800">
                <a:solidFill>
                  <a:prstClr val="white"/>
                </a:solidFill>
                <a:latin typeface="HALDEN SOLID" pitchFamily="2" charset="0"/>
              </a:rPr>
              <a:t>: aa to reduce the impact of drought in Chad</a:t>
            </a:r>
            <a:endParaRPr lang="en-US" sz="2800">
              <a:solidFill>
                <a:prstClr val="white"/>
              </a:solidFill>
              <a:latin typeface="HALDEN SOLID" pitchFamily="2" charset="0"/>
            </a:endParaRPr>
          </a:p>
        </p:txBody>
      </p:sp>
      <p:sp>
        <p:nvSpPr>
          <p:cNvPr id="4" name="TextBox 3">
            <a:extLst>
              <a:ext uri="{FF2B5EF4-FFF2-40B4-BE49-F238E27FC236}">
                <a16:creationId xmlns:a16="http://schemas.microsoft.com/office/drawing/2014/main" id="{5359A8EB-6ECC-9319-3D8B-84DE6F90AC1A}"/>
              </a:ext>
            </a:extLst>
          </p:cNvPr>
          <p:cNvSpPr txBox="1"/>
          <p:nvPr/>
        </p:nvSpPr>
        <p:spPr>
          <a:xfrm>
            <a:off x="174736" y="1073976"/>
            <a:ext cx="11269552" cy="1772024"/>
          </a:xfrm>
          <a:prstGeom prst="rect">
            <a:avLst/>
          </a:prstGeom>
          <a:noFill/>
        </p:spPr>
        <p:txBody>
          <a:bodyPr wrap="square" rtlCol="0">
            <a:spAutoFit/>
          </a:bodyPr>
          <a:lstStyle/>
          <a:p>
            <a:pPr marL="173279" indent="-173279" algn="just" defTabSz="554492">
              <a:buFont typeface="Arial" panose="020B0604020202020204" pitchFamily="34" charset="0"/>
              <a:buChar char="•"/>
            </a:pPr>
            <a:endParaRPr lang="fr-FR"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defTabSz="554492">
              <a:buFont typeface="Arial" panose="020B0604020202020204" pitchFamily="34" charset="0"/>
              <a:buChar char="•"/>
            </a:pPr>
            <a:r>
              <a:rPr lang="en-GB"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Three windows of opportunity: two aimed at </a:t>
            </a:r>
            <a:r>
              <a:rPr lang="en-GB" sz="1819"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protecting agricultural and pastoral livelihoods</a:t>
            </a:r>
            <a:r>
              <a:rPr lang="en-GB"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and one aimed primarily at </a:t>
            </a:r>
            <a:r>
              <a:rPr lang="en-GB" sz="1819"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reducing early humanitarian impacts</a:t>
            </a:r>
            <a:r>
              <a:rPr lang="en-GB"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p>
          <a:p>
            <a:pPr marL="173279" indent="-173279" algn="just" defTabSz="554492">
              <a:buFont typeface="Arial" panose="020B0604020202020204" pitchFamily="34" charset="0"/>
              <a:buChar char="•"/>
            </a:pPr>
            <a:endParaRPr lang="fr-FR"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r>
              <a:rPr lang="fr-FR" sz="1819"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Trigger model</a:t>
            </a:r>
            <a:endParaRPr lang="fr-FR" sz="1819">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279" indent="-173279" algn="just" defTabSz="554492">
              <a:buFont typeface="Arial" panose="020B0604020202020204" pitchFamily="34" charset="0"/>
              <a:buChar char="•"/>
            </a:pPr>
            <a:endParaRPr lang="fr-FR" sz="1819"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179DC1B2-D9CB-8CFD-8F8E-9F26B37A7A4A}"/>
              </a:ext>
            </a:extLst>
          </p:cNvPr>
          <p:cNvSpPr/>
          <p:nvPr/>
        </p:nvSpPr>
        <p:spPr>
          <a:xfrm>
            <a:off x="3156551" y="2553782"/>
            <a:ext cx="3119439" cy="20075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Open Sans" panose="020B0606030504020204" pitchFamily="34" charset="0"/>
                <a:ea typeface="Open Sans" panose="020B0606030504020204" pitchFamily="34" charset="0"/>
                <a:cs typeface="Open Sans" panose="020B0606030504020204" pitchFamily="34" charset="0"/>
              </a:rPr>
              <a:t>42.5% probability that total precipitation for the July-August-September period will be below average</a:t>
            </a:r>
            <a:r>
              <a:rPr lang="fr-FR" sz="16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endParaRPr lang="en-US" sz="1600"/>
          </a:p>
        </p:txBody>
      </p:sp>
      <p:sp>
        <p:nvSpPr>
          <p:cNvPr id="3" name="Rectangle 2">
            <a:extLst>
              <a:ext uri="{FF2B5EF4-FFF2-40B4-BE49-F238E27FC236}">
                <a16:creationId xmlns:a16="http://schemas.microsoft.com/office/drawing/2014/main" id="{CFBCF7FC-5123-2755-DC7C-15723F0EF2B4}"/>
              </a:ext>
            </a:extLst>
          </p:cNvPr>
          <p:cNvSpPr/>
          <p:nvPr/>
        </p:nvSpPr>
        <p:spPr>
          <a:xfrm>
            <a:off x="480026" y="3207762"/>
            <a:ext cx="2352677" cy="6996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err="1">
                <a:solidFill>
                  <a:schemeClr val="bg1"/>
                </a:solidFill>
                <a:latin typeface="Open Sans" panose="020B0606030504020204" pitchFamily="34" charset="0"/>
                <a:ea typeface="Open Sans" panose="020B0606030504020204" pitchFamily="34" charset="0"/>
                <a:cs typeface="Open Sans" panose="020B0606030504020204" pitchFamily="34" charset="0"/>
              </a:rPr>
              <a:t>Rainfall</a:t>
            </a:r>
            <a:r>
              <a:rPr lang="fr-FR" sz="1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1800" b="1" err="1">
                <a:solidFill>
                  <a:schemeClr val="bg1"/>
                </a:solidFill>
                <a:latin typeface="Open Sans" panose="020B0606030504020204" pitchFamily="34" charset="0"/>
                <a:ea typeface="Open Sans" panose="020B0606030504020204" pitchFamily="34" charset="0"/>
                <a:cs typeface="Open Sans" panose="020B0606030504020204" pitchFamily="34" charset="0"/>
              </a:rPr>
              <a:t>forecast</a:t>
            </a:r>
            <a:endParaRPr lang="en-US"/>
          </a:p>
        </p:txBody>
      </p:sp>
      <p:sp>
        <p:nvSpPr>
          <p:cNvPr id="5" name="Rectangle 4">
            <a:extLst>
              <a:ext uri="{FF2B5EF4-FFF2-40B4-BE49-F238E27FC236}">
                <a16:creationId xmlns:a16="http://schemas.microsoft.com/office/drawing/2014/main" id="{49408FC6-B215-E7E8-116D-79F6435BD24B}"/>
              </a:ext>
            </a:extLst>
          </p:cNvPr>
          <p:cNvSpPr/>
          <p:nvPr/>
        </p:nvSpPr>
        <p:spPr>
          <a:xfrm>
            <a:off x="480026" y="5002974"/>
            <a:ext cx="2352677" cy="69960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err="1">
                <a:solidFill>
                  <a:schemeClr val="bg1"/>
                </a:solidFill>
                <a:latin typeface="Open Sans" panose="020B0606030504020204" pitchFamily="34" charset="0"/>
                <a:ea typeface="Open Sans" panose="020B0606030504020204" pitchFamily="34" charset="0"/>
                <a:cs typeface="Open Sans" panose="020B0606030504020204" pitchFamily="34" charset="0"/>
              </a:rPr>
              <a:t>Biomass</a:t>
            </a:r>
            <a:r>
              <a:rPr lang="fr-FR" b="1">
                <a:solidFill>
                  <a:schemeClr val="bg1"/>
                </a:solidFill>
                <a:latin typeface="Open Sans" panose="020B0606030504020204" pitchFamily="34" charset="0"/>
                <a:ea typeface="Open Sans" panose="020B0606030504020204" pitchFamily="34" charset="0"/>
                <a:cs typeface="Open Sans" panose="020B0606030504020204" pitchFamily="34" charset="0"/>
              </a:rPr>
              <a:t> observation</a:t>
            </a:r>
            <a:endParaRPr lang="en-US"/>
          </a:p>
        </p:txBody>
      </p:sp>
      <p:sp>
        <p:nvSpPr>
          <p:cNvPr id="9" name="Rectangle 8">
            <a:extLst>
              <a:ext uri="{FF2B5EF4-FFF2-40B4-BE49-F238E27FC236}">
                <a16:creationId xmlns:a16="http://schemas.microsoft.com/office/drawing/2014/main" id="{AC6391F4-C890-2CE5-AB50-C8D201DBD171}"/>
              </a:ext>
            </a:extLst>
          </p:cNvPr>
          <p:cNvSpPr/>
          <p:nvPr/>
        </p:nvSpPr>
        <p:spPr>
          <a:xfrm>
            <a:off x="3156553" y="4845120"/>
            <a:ext cx="3119437" cy="101531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Open Sans" panose="020B0606030504020204" pitchFamily="34" charset="0"/>
                <a:ea typeface="Open Sans" panose="020B0606030504020204" pitchFamily="34" charset="0"/>
                <a:cs typeface="Open Sans" panose="020B0606030504020204" pitchFamily="34" charset="0"/>
              </a:rPr>
              <a:t>Threshold of at least 80% anomaly</a:t>
            </a:r>
            <a:endParaRPr lang="fr-FR"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FC8DE7B-C11A-DFFB-240F-2C667140E5CE}"/>
              </a:ext>
            </a:extLst>
          </p:cNvPr>
          <p:cNvSpPr/>
          <p:nvPr/>
        </p:nvSpPr>
        <p:spPr>
          <a:xfrm>
            <a:off x="6782607" y="2702598"/>
            <a:ext cx="1643062" cy="476250"/>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March or April</a:t>
            </a:r>
          </a:p>
        </p:txBody>
      </p:sp>
      <p:sp>
        <p:nvSpPr>
          <p:cNvPr id="11" name="Rectangle 10">
            <a:extLst>
              <a:ext uri="{FF2B5EF4-FFF2-40B4-BE49-F238E27FC236}">
                <a16:creationId xmlns:a16="http://schemas.microsoft.com/office/drawing/2014/main" id="{4DC16547-09AC-BB7D-BF06-DA9B7716F1F4}"/>
              </a:ext>
            </a:extLst>
          </p:cNvPr>
          <p:cNvSpPr/>
          <p:nvPr/>
        </p:nvSpPr>
        <p:spPr>
          <a:xfrm>
            <a:off x="6782607" y="3875992"/>
            <a:ext cx="1643062" cy="476250"/>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May or June</a:t>
            </a:r>
          </a:p>
        </p:txBody>
      </p:sp>
      <p:sp>
        <p:nvSpPr>
          <p:cNvPr id="12" name="Rectangle 11">
            <a:extLst>
              <a:ext uri="{FF2B5EF4-FFF2-40B4-BE49-F238E27FC236}">
                <a16:creationId xmlns:a16="http://schemas.microsoft.com/office/drawing/2014/main" id="{14C0832C-39F9-B591-A36A-F9D3B41E8A97}"/>
              </a:ext>
            </a:extLst>
          </p:cNvPr>
          <p:cNvSpPr/>
          <p:nvPr/>
        </p:nvSpPr>
        <p:spPr>
          <a:xfrm>
            <a:off x="6782609" y="5114651"/>
            <a:ext cx="1643062" cy="476250"/>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September</a:t>
            </a:r>
          </a:p>
        </p:txBody>
      </p:sp>
      <p:sp>
        <p:nvSpPr>
          <p:cNvPr id="14" name="Rectangle: Rounded Corners 13">
            <a:extLst>
              <a:ext uri="{FF2B5EF4-FFF2-40B4-BE49-F238E27FC236}">
                <a16:creationId xmlns:a16="http://schemas.microsoft.com/office/drawing/2014/main" id="{8CCE5476-3744-04A4-AEB2-A0C7A286FBDA}"/>
              </a:ext>
            </a:extLst>
          </p:cNvPr>
          <p:cNvSpPr/>
          <p:nvPr/>
        </p:nvSpPr>
        <p:spPr>
          <a:xfrm>
            <a:off x="9395427" y="2440684"/>
            <a:ext cx="2362199" cy="100007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Activities in "window 1" are triggered </a:t>
            </a:r>
            <a:endParaRPr lang="fr-FR" sz="16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Rounded Corners 14">
            <a:extLst>
              <a:ext uri="{FF2B5EF4-FFF2-40B4-BE49-F238E27FC236}">
                <a16:creationId xmlns:a16="http://schemas.microsoft.com/office/drawing/2014/main" id="{A2523C00-8A40-64B8-16ED-06A939DD36D5}"/>
              </a:ext>
            </a:extLst>
          </p:cNvPr>
          <p:cNvSpPr/>
          <p:nvPr/>
        </p:nvSpPr>
        <p:spPr>
          <a:xfrm>
            <a:off x="9395426" y="3614067"/>
            <a:ext cx="2362199" cy="100007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Activities in "window 2" are triggered </a:t>
            </a:r>
            <a:endParaRPr lang="fr-FR" sz="1600" b="1">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27F116BB-BDDB-554F-F4D3-DB0E944B20DB}"/>
              </a:ext>
            </a:extLst>
          </p:cNvPr>
          <p:cNvSpPr/>
          <p:nvPr/>
        </p:nvSpPr>
        <p:spPr>
          <a:xfrm>
            <a:off x="9395426" y="4860355"/>
            <a:ext cx="2362199" cy="100007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Activities in "window 3" are triggered </a:t>
            </a:r>
            <a:endParaRPr lang="fr-FR"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Arrow Connector 19">
            <a:extLst>
              <a:ext uri="{FF2B5EF4-FFF2-40B4-BE49-F238E27FC236}">
                <a16:creationId xmlns:a16="http://schemas.microsoft.com/office/drawing/2014/main" id="{6C6EA94E-CC74-CFDC-3636-9D604A33EC4F}"/>
              </a:ext>
            </a:extLst>
          </p:cNvPr>
          <p:cNvCxnSpPr>
            <a:stCxn id="10" idx="3"/>
            <a:endCxn id="14" idx="1"/>
          </p:cNvCxnSpPr>
          <p:nvPr/>
        </p:nvCxnSpPr>
        <p:spPr>
          <a:xfrm>
            <a:off x="8425669" y="2940723"/>
            <a:ext cx="969758"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B1062C7-AC8A-B5AF-D544-F9A6F452E175}"/>
              </a:ext>
            </a:extLst>
          </p:cNvPr>
          <p:cNvCxnSpPr>
            <a:cxnSpLocks/>
            <a:stCxn id="11" idx="3"/>
            <a:endCxn id="15" idx="1"/>
          </p:cNvCxnSpPr>
          <p:nvPr/>
        </p:nvCxnSpPr>
        <p:spPr>
          <a:xfrm flipV="1">
            <a:off x="8425669" y="4114106"/>
            <a:ext cx="969757" cy="11"/>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608E743-ADCD-0864-2118-26B9BDD90EDE}"/>
              </a:ext>
            </a:extLst>
          </p:cNvPr>
          <p:cNvCxnSpPr>
            <a:cxnSpLocks/>
            <a:stCxn id="12" idx="3"/>
            <a:endCxn id="16" idx="1"/>
          </p:cNvCxnSpPr>
          <p:nvPr/>
        </p:nvCxnSpPr>
        <p:spPr>
          <a:xfrm>
            <a:off x="8425671" y="5352776"/>
            <a:ext cx="969755" cy="7618"/>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BA27AFCE-50C0-45D5-DAAC-5C407A60DA85}"/>
              </a:ext>
            </a:extLst>
          </p:cNvPr>
          <p:cNvSpPr/>
          <p:nvPr/>
        </p:nvSpPr>
        <p:spPr>
          <a:xfrm>
            <a:off x="405323" y="6106676"/>
            <a:ext cx="2473379"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Sécurité alimentaire et moyens d’existence</a:t>
            </a:r>
          </a:p>
        </p:txBody>
      </p:sp>
      <p:sp>
        <p:nvSpPr>
          <p:cNvPr id="41" name="Rectangle: Rounded Corners 40">
            <a:extLst>
              <a:ext uri="{FF2B5EF4-FFF2-40B4-BE49-F238E27FC236}">
                <a16:creationId xmlns:a16="http://schemas.microsoft.com/office/drawing/2014/main" id="{F493F249-E447-9EFF-11B8-DD6283DB950E}"/>
              </a:ext>
            </a:extLst>
          </p:cNvPr>
          <p:cNvSpPr/>
          <p:nvPr/>
        </p:nvSpPr>
        <p:spPr>
          <a:xfrm>
            <a:off x="3156552" y="6098733"/>
            <a:ext cx="2248826"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Eau, assainissement et hygiène</a:t>
            </a:r>
          </a:p>
        </p:txBody>
      </p:sp>
      <p:sp>
        <p:nvSpPr>
          <p:cNvPr id="42" name="Rectangle: Rounded Corners 41">
            <a:extLst>
              <a:ext uri="{FF2B5EF4-FFF2-40B4-BE49-F238E27FC236}">
                <a16:creationId xmlns:a16="http://schemas.microsoft.com/office/drawing/2014/main" id="{1E956CE7-75FE-AFDE-9FFE-DD56A1F11AF8}"/>
              </a:ext>
            </a:extLst>
          </p:cNvPr>
          <p:cNvSpPr/>
          <p:nvPr/>
        </p:nvSpPr>
        <p:spPr>
          <a:xfrm>
            <a:off x="5683227" y="6106676"/>
            <a:ext cx="1643062"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Nutrition</a:t>
            </a:r>
          </a:p>
        </p:txBody>
      </p:sp>
      <p:sp>
        <p:nvSpPr>
          <p:cNvPr id="43" name="Rectangle: Rounded Corners 42">
            <a:extLst>
              <a:ext uri="{FF2B5EF4-FFF2-40B4-BE49-F238E27FC236}">
                <a16:creationId xmlns:a16="http://schemas.microsoft.com/office/drawing/2014/main" id="{28A19BDB-AA5E-C87F-6CC6-5E6C9B8EA76F}"/>
              </a:ext>
            </a:extLst>
          </p:cNvPr>
          <p:cNvSpPr/>
          <p:nvPr/>
        </p:nvSpPr>
        <p:spPr>
          <a:xfrm>
            <a:off x="7604139" y="6106677"/>
            <a:ext cx="1791288"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Protection</a:t>
            </a:r>
          </a:p>
        </p:txBody>
      </p:sp>
      <p:sp>
        <p:nvSpPr>
          <p:cNvPr id="44" name="Rectangle: Rounded Corners 43">
            <a:extLst>
              <a:ext uri="{FF2B5EF4-FFF2-40B4-BE49-F238E27FC236}">
                <a16:creationId xmlns:a16="http://schemas.microsoft.com/office/drawing/2014/main" id="{226FD340-1811-62A8-FD82-88A9FE7A17DD}"/>
              </a:ext>
            </a:extLst>
          </p:cNvPr>
          <p:cNvSpPr/>
          <p:nvPr/>
        </p:nvSpPr>
        <p:spPr>
          <a:xfrm>
            <a:off x="9673277" y="6098732"/>
            <a:ext cx="1542409" cy="599383"/>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Santé</a:t>
            </a:r>
          </a:p>
        </p:txBody>
      </p:sp>
    </p:spTree>
    <p:extLst>
      <p:ext uri="{BB962C8B-B14F-4D97-AF65-F5344CB8AC3E}">
        <p14:creationId xmlns:p14="http://schemas.microsoft.com/office/powerpoint/2010/main" val="50507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9" grpId="0" animBg="1"/>
      <p:bldP spid="10" grpId="0" animBg="1"/>
      <p:bldP spid="11" grpId="0" animBg="1"/>
      <p:bldP spid="12" grpId="0" animBg="1"/>
      <p:bldP spid="14" grpId="0" animBg="1"/>
      <p:bldP spid="15" grpId="0" animBg="1"/>
      <p:bldP spid="16" grpId="0" animBg="1"/>
      <p:bldP spid="39" grpId="0" animBg="1"/>
      <p:bldP spid="41"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C8B325-8D50-B87C-F4D5-D459BCD940EE}"/>
              </a:ext>
            </a:extLst>
          </p:cNvPr>
          <p:cNvSpPr txBox="1">
            <a:spLocks/>
          </p:cNvSpPr>
          <p:nvPr/>
        </p:nvSpPr>
        <p:spPr>
          <a:xfrm>
            <a:off x="174736" y="159883"/>
            <a:ext cx="7414030" cy="930036"/>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4492"/>
            <a:r>
              <a:rPr lang="en-GB" sz="2800" err="1">
                <a:solidFill>
                  <a:prstClr val="white"/>
                </a:solidFill>
                <a:latin typeface="HALDEN SOLID" pitchFamily="2" charset="0"/>
              </a:rPr>
              <a:t>Lutter</a:t>
            </a:r>
            <a:r>
              <a:rPr lang="en-GB" sz="2800">
                <a:solidFill>
                  <a:prstClr val="white"/>
                </a:solidFill>
                <a:latin typeface="HALDEN SOLID" pitchFamily="2" charset="0"/>
              </a:rPr>
              <a:t> </a:t>
            </a:r>
            <a:r>
              <a:rPr lang="en-GB" sz="2800" err="1">
                <a:solidFill>
                  <a:prstClr val="white"/>
                </a:solidFill>
                <a:latin typeface="HALDEN SOLID" pitchFamily="2" charset="0"/>
              </a:rPr>
              <a:t>contre</a:t>
            </a:r>
            <a:r>
              <a:rPr lang="en-GB" sz="2800">
                <a:solidFill>
                  <a:prstClr val="white"/>
                </a:solidFill>
                <a:latin typeface="HALDEN SOLID" pitchFamily="2" charset="0"/>
              </a:rPr>
              <a:t> la </a:t>
            </a:r>
            <a:r>
              <a:rPr lang="en-GB" sz="2800" err="1">
                <a:solidFill>
                  <a:prstClr val="white"/>
                </a:solidFill>
                <a:latin typeface="HALDEN SOLID" pitchFamily="2" charset="0"/>
              </a:rPr>
              <a:t>secheresse</a:t>
            </a:r>
            <a:r>
              <a:rPr lang="en-GB" sz="2800">
                <a:solidFill>
                  <a:prstClr val="white"/>
                </a:solidFill>
                <a:latin typeface="HALDEN SOLID" pitchFamily="2" charset="0"/>
              </a:rPr>
              <a:t> – Tchad</a:t>
            </a:r>
            <a:endParaRPr lang="en-US" sz="2800">
              <a:solidFill>
                <a:prstClr val="white"/>
              </a:solidFill>
              <a:latin typeface="HALDEN SOLID" pitchFamily="2" charset="0"/>
            </a:endParaRPr>
          </a:p>
        </p:txBody>
      </p:sp>
      <p:pic>
        <p:nvPicPr>
          <p:cNvPr id="3" name="Picture 2">
            <a:extLst>
              <a:ext uri="{FF2B5EF4-FFF2-40B4-BE49-F238E27FC236}">
                <a16:creationId xmlns:a16="http://schemas.microsoft.com/office/drawing/2014/main" id="{B06EB564-B612-7DB2-C823-5BA5DA74C4E2}"/>
              </a:ext>
            </a:extLst>
          </p:cNvPr>
          <p:cNvPicPr>
            <a:picLocks noChangeAspect="1"/>
          </p:cNvPicPr>
          <p:nvPr/>
        </p:nvPicPr>
        <p:blipFill>
          <a:blip r:embed="rId2"/>
          <a:stretch>
            <a:fillRect/>
          </a:stretch>
        </p:blipFill>
        <p:spPr>
          <a:xfrm>
            <a:off x="281836" y="-20987"/>
            <a:ext cx="11628328" cy="6899974"/>
          </a:xfrm>
          <a:prstGeom prst="rect">
            <a:avLst/>
          </a:prstGeom>
        </p:spPr>
      </p:pic>
    </p:spTree>
    <p:extLst>
      <p:ext uri="{BB962C8B-B14F-4D97-AF65-F5344CB8AC3E}">
        <p14:creationId xmlns:p14="http://schemas.microsoft.com/office/powerpoint/2010/main" val="4155237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B3E02C-DB37-48FB-A999-ACDEB369FEF2}"/>
              </a:ext>
            </a:extLst>
          </p:cNvPr>
          <p:cNvSpPr txBox="1"/>
          <p:nvPr/>
        </p:nvSpPr>
        <p:spPr>
          <a:xfrm>
            <a:off x="580989" y="1558890"/>
            <a:ext cx="6318480" cy="1754597"/>
          </a:xfrm>
          <a:prstGeom prst="rect">
            <a:avLst/>
          </a:prstGeom>
        </p:spPr>
        <p:txBody>
          <a:bodyPr vert="horz" lIns="91440" tIns="45720" rIns="91440" bIns="45720" rtlCol="0" anchor="ctr">
            <a:normAutofit/>
          </a:bodyPr>
          <a:lstStyle/>
          <a:p>
            <a:pPr marL="457200" indent="-228600">
              <a:lnSpc>
                <a:spcPct val="110000"/>
              </a:lnSpc>
              <a:spcAft>
                <a:spcPts val="600"/>
              </a:spcAft>
              <a:buFont typeface="Arial" panose="020B0604020202020204" pitchFamily="34" charset="0"/>
              <a:buChar char="•"/>
            </a:pPr>
            <a:endParaRPr lang="en-US"/>
          </a:p>
        </p:txBody>
      </p:sp>
      <p:pic>
        <p:nvPicPr>
          <p:cNvPr id="2" name="object 57">
            <a:extLst>
              <a:ext uri="{FF2B5EF4-FFF2-40B4-BE49-F238E27FC236}">
                <a16:creationId xmlns:a16="http://schemas.microsoft.com/office/drawing/2014/main" id="{B636FB32-F2E5-758A-C62E-951869A85557}"/>
              </a:ext>
            </a:extLst>
          </p:cNvPr>
          <p:cNvPicPr/>
          <p:nvPr/>
        </p:nvPicPr>
        <p:blipFill>
          <a:blip r:embed="rId3" cstate="email">
            <a:extLst>
              <a:ext uri="{28A0092B-C50C-407E-A947-70E740481C1C}">
                <a14:useLocalDpi xmlns:a14="http://schemas.microsoft.com/office/drawing/2010/main"/>
              </a:ext>
            </a:extLst>
          </a:blip>
          <a:stretch>
            <a:fillRect/>
          </a:stretch>
        </p:blipFill>
        <p:spPr>
          <a:xfrm>
            <a:off x="-13305" y="285885"/>
            <a:ext cx="8397770" cy="579143"/>
          </a:xfrm>
          <a:prstGeom prst="rect">
            <a:avLst/>
          </a:prstGeom>
        </p:spPr>
      </p:pic>
      <p:sp>
        <p:nvSpPr>
          <p:cNvPr id="3" name="Title 1">
            <a:extLst>
              <a:ext uri="{FF2B5EF4-FFF2-40B4-BE49-F238E27FC236}">
                <a16:creationId xmlns:a16="http://schemas.microsoft.com/office/drawing/2014/main" id="{538227DB-E282-5A9D-02FA-E4FF6AE9CD1F}"/>
              </a:ext>
            </a:extLst>
          </p:cNvPr>
          <p:cNvSpPr txBox="1">
            <a:spLocks/>
          </p:cNvSpPr>
          <p:nvPr/>
        </p:nvSpPr>
        <p:spPr>
          <a:xfrm>
            <a:off x="57889" y="285884"/>
            <a:ext cx="9098218" cy="469490"/>
          </a:xfrm>
          <a:prstGeom prst="rect">
            <a:avLst/>
          </a:prstGeom>
        </p:spPr>
        <p:txBody>
          <a:bodyPr vert="horz" lIns="91434" tIns="45717" rIns="91434" bIns="45717" rtlCol="0" anchor="ctr">
            <a:normAutofit/>
          </a:bodyPr>
          <a:lstStyle>
            <a:defPPr>
              <a:defRPr lang="en-US"/>
            </a:defPPr>
            <a:lvl1pPr defTabSz="554492">
              <a:lnSpc>
                <a:spcPct val="90000"/>
              </a:lnSpc>
              <a:spcBef>
                <a:spcPct val="0"/>
              </a:spcBef>
              <a:buNone/>
              <a:defRPr sz="2668">
                <a:solidFill>
                  <a:prstClr val="white"/>
                </a:solidFill>
                <a:latin typeface="HALDEN SOLID" pitchFamily="2" charset="0"/>
                <a:ea typeface="+mj-ea"/>
                <a:cs typeface="+mj-cs"/>
              </a:defRPr>
            </a:lvl1pPr>
          </a:lstStyle>
          <a:p>
            <a:r>
              <a:rPr lang="en-GB"/>
              <a:t>AA in the MENA REGION  ….. A few pointers </a:t>
            </a:r>
            <a:endParaRPr lang="en-US"/>
          </a:p>
        </p:txBody>
      </p:sp>
      <p:sp>
        <p:nvSpPr>
          <p:cNvPr id="4" name="ZoneTexte 3">
            <a:extLst>
              <a:ext uri="{FF2B5EF4-FFF2-40B4-BE49-F238E27FC236}">
                <a16:creationId xmlns:a16="http://schemas.microsoft.com/office/drawing/2014/main" id="{BEB97B2A-F43C-CD36-F3FC-FC8AB3BABD07}"/>
              </a:ext>
            </a:extLst>
          </p:cNvPr>
          <p:cNvSpPr txBox="1"/>
          <p:nvPr/>
        </p:nvSpPr>
        <p:spPr>
          <a:xfrm flipH="1">
            <a:off x="748083" y="1441028"/>
            <a:ext cx="10862927" cy="5324535"/>
          </a:xfrm>
          <a:prstGeom prst="rect">
            <a:avLst/>
          </a:prstGeom>
          <a:noFill/>
        </p:spPr>
        <p:txBody>
          <a:bodyPr wrap="square" rtlCol="0">
            <a:spAutoFit/>
          </a:bodyPr>
          <a:lstStyle/>
          <a:p>
            <a:pPr marL="285750" indent="-285750">
              <a:buFont typeface="Wingdings" panose="05000000000000000000" pitchFamily="2" charset="2"/>
              <a:buChar char="§"/>
            </a:pPr>
            <a:r>
              <a:rPr lang="en-GB" sz="2000">
                <a:latin typeface="Open Sans" panose="020B0606030504020204" pitchFamily="34" charset="0"/>
                <a:ea typeface="Open Sans" panose="020B0606030504020204" pitchFamily="34" charset="0"/>
                <a:cs typeface="Open Sans" panose="020B0606030504020204" pitchFamily="34" charset="0"/>
              </a:rPr>
              <a:t>AA still very new concept for the region – currently work on readiness only </a:t>
            </a:r>
          </a:p>
          <a:p>
            <a:pPr marL="285750" indent="-285750">
              <a:buFont typeface="Wingdings" panose="05000000000000000000" pitchFamily="2" charset="2"/>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sz="2000">
                <a:latin typeface="Open Sans" panose="020B0606030504020204" pitchFamily="34" charset="0"/>
                <a:ea typeface="Open Sans" panose="020B0606030504020204" pitchFamily="34" charset="0"/>
                <a:cs typeface="Open Sans" panose="020B0606030504020204" pitchFamily="34" charset="0"/>
              </a:rPr>
              <a:t>Most MENA countries don’t have a proper forecasting / Early Warning systems in place </a:t>
            </a:r>
          </a:p>
          <a:p>
            <a:pPr marL="285750" indent="-285750">
              <a:buFont typeface="Wingdings" panose="05000000000000000000" pitchFamily="2" charset="2"/>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sz="2000">
                <a:latin typeface="Open Sans" panose="020B0606030504020204" pitchFamily="34" charset="0"/>
                <a:ea typeface="Open Sans" panose="020B0606030504020204" pitchFamily="34" charset="0"/>
                <a:cs typeface="Open Sans" panose="020B0606030504020204" pitchFamily="34" charset="0"/>
              </a:rPr>
              <a:t>Need first  to develop climate information services in order to produce forecasts for different target groups</a:t>
            </a:r>
          </a:p>
          <a:p>
            <a:pPr marL="285750" indent="-285750">
              <a:buFont typeface="Wingdings" panose="05000000000000000000" pitchFamily="2" charset="2"/>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sz="2000">
                <a:latin typeface="Open Sans" panose="020B0606030504020204" pitchFamily="34" charset="0"/>
                <a:ea typeface="Open Sans" panose="020B0606030504020204" pitchFamily="34" charset="0"/>
                <a:cs typeface="Open Sans" panose="020B0606030504020204" pitchFamily="34" charset="0"/>
              </a:rPr>
              <a:t>Growing issue around climate-induced displacement and climate security</a:t>
            </a:r>
          </a:p>
          <a:p>
            <a:pPr marL="285750" indent="-285750">
              <a:buFont typeface="Wingdings" panose="05000000000000000000" pitchFamily="2" charset="2"/>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sz="2000">
                <a:latin typeface="Open Sans" panose="020B0606030504020204" pitchFamily="34" charset="0"/>
                <a:ea typeface="Open Sans" panose="020B0606030504020204" pitchFamily="34" charset="0"/>
                <a:cs typeface="Open Sans" panose="020B0606030504020204" pitchFamily="34" charset="0"/>
              </a:rPr>
              <a:t>YEMEN: multi-hazard ((flash) floods; drought; cyclones) - only country with OCHA presence -  multi-stakeholder working group to develop national plans  </a:t>
            </a:r>
            <a:r>
              <a:rPr lang="en-GB" sz="200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o</a:t>
            </a:r>
            <a:r>
              <a:rPr lang="en-GB" sz="2000">
                <a:latin typeface="Open Sans" panose="020B0606030504020204" pitchFamily="34" charset="0"/>
                <a:ea typeface="Open Sans" panose="020B0606030504020204" pitchFamily="34" charset="0"/>
                <a:cs typeface="Open Sans" panose="020B0606030504020204" pitchFamily="34" charset="0"/>
              </a:rPr>
              <a:t>pportunities for NCCs to engage?</a:t>
            </a:r>
          </a:p>
          <a:p>
            <a:pPr marL="285750" indent="-285750">
              <a:buFont typeface="Wingdings" panose="05000000000000000000" pitchFamily="2" charset="2"/>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sz="2000">
                <a:latin typeface="Open Sans" panose="020B0606030504020204" pitchFamily="34" charset="0"/>
                <a:ea typeface="Open Sans" panose="020B0606030504020204" pitchFamily="34" charset="0"/>
                <a:cs typeface="Open Sans" panose="020B0606030504020204" pitchFamily="34" charset="0"/>
              </a:rPr>
              <a:t>Other countries: </a:t>
            </a:r>
            <a:r>
              <a:rPr lang="en-GB" sz="2000" err="1">
                <a:latin typeface="Open Sans" panose="020B0606030504020204" pitchFamily="34" charset="0"/>
                <a:ea typeface="Open Sans" panose="020B0606030504020204" pitchFamily="34" charset="0"/>
                <a:cs typeface="Open Sans" panose="020B0606030504020204" pitchFamily="34" charset="0"/>
              </a:rPr>
              <a:t>Irak</a:t>
            </a:r>
            <a:r>
              <a:rPr lang="en-GB" sz="2000">
                <a:latin typeface="Open Sans" panose="020B0606030504020204" pitchFamily="34" charset="0"/>
                <a:ea typeface="Open Sans" panose="020B0606030504020204" pitchFamily="34" charset="0"/>
                <a:cs typeface="Open Sans" panose="020B0606030504020204" pitchFamily="34" charset="0"/>
              </a:rPr>
              <a:t> (WFP/Drought). Syria and Palestine (IFRC)</a:t>
            </a:r>
          </a:p>
          <a:p>
            <a:pPr marL="285750" indent="-285750">
              <a:buFont typeface="Wingdings" panose="05000000000000000000" pitchFamily="2" charset="2"/>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sz="2000">
                <a:latin typeface="Open Sans" panose="020B0606030504020204" pitchFamily="34" charset="0"/>
                <a:ea typeface="Open Sans" panose="020B0606030504020204" pitchFamily="34" charset="0"/>
                <a:cs typeface="Open Sans" panose="020B0606030504020204" pitchFamily="34" charset="0"/>
              </a:rPr>
              <a:t>At regional level: opportunity to be part of the Community of Practice</a:t>
            </a:r>
          </a:p>
          <a:p>
            <a:pPr marL="285750" indent="-285750">
              <a:buFont typeface="Wingdings" panose="05000000000000000000" pitchFamily="2" charset="2"/>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97522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lgn="ctr" defTabSz="412750" hangingPunct="0">
              <a:defRPr b="0">
                <a:solidFill>
                  <a:srgbClr val="A4D233"/>
                </a:solidFill>
                <a:latin typeface="+mn-lt"/>
                <a:ea typeface="+mn-ea"/>
                <a:cs typeface="+mn-cs"/>
                <a:sym typeface="Helvetica Neue Medium"/>
              </a:defRPr>
            </a:pPr>
            <a:endParaRPr sz="1400" kern="0">
              <a:solidFill>
                <a:srgbClr val="A4D233"/>
              </a:solidFill>
              <a:latin typeface="Helvetica Neue Medium"/>
              <a:sym typeface="Helvetica Neue Medium"/>
            </a:endParaRPr>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hangingPunct="0"/>
            <a:r>
              <a:rPr kern="0">
                <a:solidFill>
                  <a:srgbClr val="455F51"/>
                </a:solidFill>
              </a:rPr>
              <a:t>Thank you</a:t>
            </a:r>
            <a:endParaRPr lang="en-US" kern="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kern="0" spc="-100">
                <a:solidFill>
                  <a:srgbClr val="808080"/>
                </a:solidFill>
                <a:latin typeface="Calibri"/>
                <a:cs typeface="Calibri"/>
              </a:rPr>
              <a:t>MENA Regional</a:t>
            </a:r>
            <a:endParaRPr lang="en-US" kern="0">
              <a:cs typeface="Calibri"/>
            </a:endParaRPr>
          </a:p>
          <a:p>
            <a:pPr algn="l"/>
            <a:r>
              <a:rPr lang="en-NL" sz="1800" b="0" kern="0" spc="-100">
                <a:solidFill>
                  <a:srgbClr val="808080"/>
                </a:solidFill>
                <a:latin typeface="Calibri"/>
                <a:cs typeface="Calibri"/>
              </a:rPr>
              <a:t>Meeting</a:t>
            </a:r>
            <a:endParaRPr lang="en-US" sz="1800" b="0" kern="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015670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EADBA9A9-5261-1E66-B862-B569ED148683}"/>
              </a:ext>
            </a:extLst>
          </p:cNvPr>
          <p:cNvSpPr txBox="1"/>
          <p:nvPr/>
        </p:nvSpPr>
        <p:spPr>
          <a:xfrm>
            <a:off x="6096001" y="1553846"/>
            <a:ext cx="3912989" cy="245866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Calibri"/>
                <a:ea typeface="+mj-ea"/>
                <a:cs typeface="Calibri"/>
              </a:rPr>
              <a:t>Nutrition in Emergencies and the Climate Crisis</a:t>
            </a:r>
          </a:p>
        </p:txBody>
      </p:sp>
      <p:sp>
        <p:nvSpPr>
          <p:cNvPr id="7" name="TextBox 6">
            <a:extLst>
              <a:ext uri="{FF2B5EF4-FFF2-40B4-BE49-F238E27FC236}">
                <a16:creationId xmlns:a16="http://schemas.microsoft.com/office/drawing/2014/main" id="{46F15353-574B-9729-C113-68EDE3D0273D}"/>
              </a:ext>
            </a:extLst>
          </p:cNvPr>
          <p:cNvSpPr txBox="1"/>
          <p:nvPr/>
        </p:nvSpPr>
        <p:spPr>
          <a:xfrm>
            <a:off x="6269991" y="5035461"/>
            <a:ext cx="4024225" cy="10617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Diane Holland (GNC)</a:t>
            </a:r>
            <a:endParaRPr lang="en-US" sz="2400" dirty="0"/>
          </a:p>
          <a:p>
            <a:pPr defTabSz="914400">
              <a:lnSpc>
                <a:spcPct val="90000"/>
              </a:lnSpc>
              <a:spcBef>
                <a:spcPct val="0"/>
              </a:spcBef>
              <a:spcAft>
                <a:spcPts val="600"/>
              </a:spcAft>
              <a:defRPr sz="2400" b="0">
                <a:latin typeface="Arial"/>
                <a:ea typeface="Arial"/>
                <a:cs typeface="Arial"/>
                <a:sym typeface="Arial"/>
              </a:defRPr>
            </a:pPr>
            <a:r>
              <a:rPr lang="en-US" sz="2000" kern="1200" dirty="0">
                <a:solidFill>
                  <a:srgbClr val="455F51"/>
                </a:solidFill>
                <a:latin typeface="Calibri"/>
                <a:cs typeface="Calibri"/>
              </a:rPr>
              <a:t>March 2024</a:t>
            </a:r>
            <a:endParaRPr lang="en-US" sz="2400" dirty="0"/>
          </a:p>
        </p:txBody>
      </p:sp>
      <p:pic>
        <p:nvPicPr>
          <p:cNvPr id="3" name="Picture 2">
            <a:extLst>
              <a:ext uri="{FF2B5EF4-FFF2-40B4-BE49-F238E27FC236}">
                <a16:creationId xmlns:a16="http://schemas.microsoft.com/office/drawing/2014/main" id="{DA1A996F-2B39-AE9F-5402-0A5244501D0F}"/>
              </a:ext>
            </a:extLst>
          </p:cNvPr>
          <p:cNvPicPr>
            <a:picLocks noChangeAspect="1"/>
          </p:cNvPicPr>
          <p:nvPr/>
        </p:nvPicPr>
        <p:blipFill rotWithShape="1">
          <a:blip r:embed="rId3"/>
          <a:srcRect l="25056" r="28595" b="1"/>
          <a:stretch/>
        </p:blipFill>
        <p:spPr>
          <a:xfrm>
            <a:off x="6350" y="1571"/>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230297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8011" y="6143330"/>
            <a:ext cx="5407988"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sz="1800" dirty="0">
                <a:solidFill>
                  <a:srgbClr val="808080"/>
                </a:solidFill>
              </a:rPr>
              <a:t>Session Title:</a:t>
            </a:r>
            <a:r>
              <a:rPr lang="en-US" sz="1800" dirty="0">
                <a:solidFill>
                  <a:srgbClr val="808080"/>
                </a:solidFill>
              </a:rPr>
              <a:t> NIE and the Climate Crisis </a:t>
            </a:r>
            <a:r>
              <a:rPr sz="1800" dirty="0">
                <a:solidFill>
                  <a:srgbClr val="808080"/>
                </a:solidFill>
              </a:rPr>
              <a:t> </a:t>
            </a:r>
            <a:br>
              <a:rPr sz="1800" dirty="0"/>
            </a:br>
            <a:r>
              <a:rPr sz="1800" dirty="0">
                <a:solidFill>
                  <a:srgbClr val="808080"/>
                </a:solidFill>
              </a:rPr>
              <a:t>Date:</a:t>
            </a:r>
            <a:r>
              <a:rPr lang="en-US" sz="1800" dirty="0">
                <a:solidFill>
                  <a:srgbClr val="808080"/>
                </a:solidFill>
              </a:rPr>
              <a:t> 19 Feb 2024 </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24589" y="80320"/>
            <a:ext cx="11599102"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a:solidFill>
                  <a:srgbClr val="455F51"/>
                </a:solidFill>
                <a:latin typeface="+mj-lt"/>
              </a:rPr>
              <a:t>Overlapping climate</a:t>
            </a:r>
            <a:r>
              <a:rPr lang="en-US" sz="2400" b="0" i="0" u="none" strike="noStrike" baseline="0">
                <a:solidFill>
                  <a:srgbClr val="455F51"/>
                </a:solidFill>
                <a:latin typeface="+mj-lt"/>
              </a:rPr>
              <a:t> and environmental hazards, shocks and stresses</a:t>
            </a:r>
            <a:r>
              <a:rPr lang="en-US" sz="2400" b="0">
                <a:solidFill>
                  <a:srgbClr val="455F51"/>
                </a:solidFill>
                <a:latin typeface="+mj-lt"/>
              </a:rPr>
              <a:t> </a:t>
            </a:r>
          </a:p>
          <a:p>
            <a:r>
              <a:rPr lang="en-US" sz="2400" b="0">
                <a:solidFill>
                  <a:srgbClr val="455F51"/>
                </a:solidFill>
                <a:latin typeface="+mj-lt"/>
              </a:rPr>
              <a:t>and an evolving nutrition crisis</a:t>
            </a:r>
            <a:endParaRPr lang="en-US" sz="2400" b="0" i="0" u="none" strike="noStrike" cap="none" spc="0" normalizeH="0" baseline="0">
              <a:ln>
                <a:noFill/>
              </a:ln>
              <a:solidFill>
                <a:srgbClr val="455F51"/>
              </a:solidFill>
              <a:effectLst/>
              <a:uFillTx/>
              <a:latin typeface="+mj-lt"/>
              <a:ea typeface="Helvetica Neue"/>
              <a:cs typeface="Helvetica Neue"/>
            </a:endParaRPr>
          </a:p>
        </p:txBody>
      </p:sp>
      <p:sp>
        <p:nvSpPr>
          <p:cNvPr id="17" name="TextBox 16">
            <a:extLst>
              <a:ext uri="{FF2B5EF4-FFF2-40B4-BE49-F238E27FC236}">
                <a16:creationId xmlns:a16="http://schemas.microsoft.com/office/drawing/2014/main" id="{FAA440FD-20BD-BA0B-C4E2-F056750D81BE}"/>
              </a:ext>
            </a:extLst>
          </p:cNvPr>
          <p:cNvSpPr txBox="1"/>
          <p:nvPr/>
        </p:nvSpPr>
        <p:spPr>
          <a:xfrm>
            <a:off x="6610350" y="237861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6590" y="3668932"/>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1088299" y="3266687"/>
            <a:ext cx="1007168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3" name="Picture 12">
            <a:extLst>
              <a:ext uri="{FF2B5EF4-FFF2-40B4-BE49-F238E27FC236}">
                <a16:creationId xmlns:a16="http://schemas.microsoft.com/office/drawing/2014/main" id="{A723E188-CBE9-B904-D987-476583D21282}"/>
              </a:ext>
            </a:extLst>
          </p:cNvPr>
          <p:cNvPicPr>
            <a:picLocks noChangeAspect="1"/>
          </p:cNvPicPr>
          <p:nvPr/>
        </p:nvPicPr>
        <p:blipFill>
          <a:blip r:embed="rId5"/>
          <a:stretch>
            <a:fillRect/>
          </a:stretch>
        </p:blipFill>
        <p:spPr>
          <a:xfrm>
            <a:off x="173642" y="1806934"/>
            <a:ext cx="5599133" cy="3405137"/>
          </a:xfrm>
          <a:prstGeom prst="rect">
            <a:avLst/>
          </a:prstGeom>
        </p:spPr>
      </p:pic>
      <p:sp>
        <p:nvSpPr>
          <p:cNvPr id="14" name="TextBox 13">
            <a:extLst>
              <a:ext uri="{FF2B5EF4-FFF2-40B4-BE49-F238E27FC236}">
                <a16:creationId xmlns:a16="http://schemas.microsoft.com/office/drawing/2014/main" id="{6068AA67-5181-6859-BF14-4573E175B8BB}"/>
              </a:ext>
            </a:extLst>
          </p:cNvPr>
          <p:cNvSpPr txBox="1"/>
          <p:nvPr/>
        </p:nvSpPr>
        <p:spPr>
          <a:xfrm>
            <a:off x="264276" y="6096073"/>
            <a:ext cx="5520423" cy="684803"/>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sz="1400" b="0" i="1" u="none" strike="noStrike" baseline="0">
                <a:solidFill>
                  <a:srgbClr val="211D1E"/>
                </a:solidFill>
                <a:latin typeface="+mn-lt"/>
              </a:rPr>
              <a:t>The Climate Crisis is a Child Rights Crisis:: Introducing the Children’s Climate Risk Index. New York: United Nations Children’s Fund (UNICEF), 2021.</a:t>
            </a:r>
            <a:endParaRPr kumimoji="0" lang="en-US" sz="1400"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5" name="TextBox 4">
            <a:extLst>
              <a:ext uri="{FF2B5EF4-FFF2-40B4-BE49-F238E27FC236}">
                <a16:creationId xmlns:a16="http://schemas.microsoft.com/office/drawing/2014/main" id="{A0A9DD4E-18A3-BA45-A583-55217E1B2218}"/>
              </a:ext>
            </a:extLst>
          </p:cNvPr>
          <p:cNvSpPr txBox="1"/>
          <p:nvPr/>
        </p:nvSpPr>
        <p:spPr>
          <a:xfrm>
            <a:off x="-86416" y="1253304"/>
            <a:ext cx="6121050"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1400" i="0" u="none" strike="noStrike" baseline="0">
                <a:solidFill>
                  <a:srgbClr val="2C2925"/>
                </a:solidFill>
              </a:rPr>
              <a:t>Climate and Environmental Hazards, Shocks and Stresses</a:t>
            </a:r>
            <a:r>
              <a:rPr lang="en-US" sz="1400">
                <a:solidFill>
                  <a:srgbClr val="2C2925"/>
                </a:solidFill>
              </a:rPr>
              <a:t> </a:t>
            </a:r>
            <a:endParaRPr kumimoji="0" lang="en-US" sz="1100"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7" name="Picture 6">
            <a:extLst>
              <a:ext uri="{FF2B5EF4-FFF2-40B4-BE49-F238E27FC236}">
                <a16:creationId xmlns:a16="http://schemas.microsoft.com/office/drawing/2014/main" id="{2A23FC95-5B23-300B-A002-21717FF2B9CA}"/>
              </a:ext>
            </a:extLst>
          </p:cNvPr>
          <p:cNvPicPr>
            <a:picLocks noChangeAspect="1"/>
          </p:cNvPicPr>
          <p:nvPr/>
        </p:nvPicPr>
        <p:blipFill>
          <a:blip r:embed="rId6"/>
          <a:stretch>
            <a:fillRect/>
          </a:stretch>
        </p:blipFill>
        <p:spPr>
          <a:xfrm>
            <a:off x="5764658" y="1725899"/>
            <a:ext cx="6478420" cy="3886065"/>
          </a:xfrm>
          <a:prstGeom prst="rect">
            <a:avLst/>
          </a:prstGeom>
        </p:spPr>
      </p:pic>
      <p:sp>
        <p:nvSpPr>
          <p:cNvPr id="10" name="TextBox 11">
            <a:extLst>
              <a:ext uri="{FF2B5EF4-FFF2-40B4-BE49-F238E27FC236}">
                <a16:creationId xmlns:a16="http://schemas.microsoft.com/office/drawing/2014/main" id="{D863146C-475C-AC07-33BB-C6CCF9F29A99}"/>
              </a:ext>
            </a:extLst>
          </p:cNvPr>
          <p:cNvSpPr txBox="1"/>
          <p:nvPr/>
        </p:nvSpPr>
        <p:spPr>
          <a:xfrm>
            <a:off x="6604000" y="6062255"/>
            <a:ext cx="4562707" cy="684803"/>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kumimoji="0" lang="en-US" sz="1400"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sz="1400" b="0" i="1" u="none" strike="noStrike" baseline="0">
                <a:solidFill>
                  <a:srgbClr val="090304"/>
                </a:solidFill>
                <a:latin typeface="+mn-lt"/>
              </a:rPr>
              <a:t>UNICEF (2019). The State of the World’s Children 2019. Children, Food and Nutrition: Growing well in a changing world. UNICEF, New York.</a:t>
            </a:r>
            <a:endParaRPr kumimoji="0" lang="en-US" sz="1400"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12" name="TextBox 4">
            <a:extLst>
              <a:ext uri="{FF2B5EF4-FFF2-40B4-BE49-F238E27FC236}">
                <a16:creationId xmlns:a16="http://schemas.microsoft.com/office/drawing/2014/main" id="{1DC9D031-8DA8-3E93-F5A6-0A8B31292855}"/>
              </a:ext>
            </a:extLst>
          </p:cNvPr>
          <p:cNvSpPr txBox="1"/>
          <p:nvPr/>
        </p:nvSpPr>
        <p:spPr>
          <a:xfrm>
            <a:off x="5420317" y="1150745"/>
            <a:ext cx="6928440"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sz="1400" b="1" i="0" u="none" strike="noStrike" baseline="0">
                <a:solidFill>
                  <a:srgbClr val="120D09"/>
                </a:solidFill>
              </a:rPr>
              <a:t>Prevalence of children under 5 who are not growing well (stunted,</a:t>
            </a:r>
            <a:endParaRPr lang="en-US" sz="1400"/>
          </a:p>
          <a:p>
            <a:r>
              <a:rPr lang="en-US" sz="1400">
                <a:solidFill>
                  <a:srgbClr val="120D09"/>
                </a:solidFill>
              </a:rPr>
              <a:t> </a:t>
            </a:r>
            <a:r>
              <a:rPr lang="en-US" sz="1400" b="1" i="0" u="none" strike="noStrike" baseline="0">
                <a:solidFill>
                  <a:srgbClr val="120D09"/>
                </a:solidFill>
              </a:rPr>
              <a:t>wasted or overweight), 2018</a:t>
            </a:r>
            <a:endParaRPr lang="en-US" sz="1400" b="1" i="0" u="none" strike="noStrike" cap="none" spc="0" normalizeH="0" baseline="0">
              <a:ln>
                <a:noFill/>
              </a:ln>
              <a:solidFill>
                <a:srgbClr val="000000"/>
              </a:solidFill>
              <a:effectLst/>
              <a:uFillTx/>
              <a:ea typeface="Helvetica Neue"/>
              <a:cs typeface="Helvetica Neue"/>
            </a:endParaRPr>
          </a:p>
        </p:txBody>
      </p:sp>
    </p:spTree>
    <p:extLst>
      <p:ext uri="{BB962C8B-B14F-4D97-AF65-F5344CB8AC3E}">
        <p14:creationId xmlns:p14="http://schemas.microsoft.com/office/powerpoint/2010/main" val="26752253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4" name="Content Placeholder 5">
            <a:extLst>
              <a:ext uri="{FF2B5EF4-FFF2-40B4-BE49-F238E27FC236}">
                <a16:creationId xmlns:a16="http://schemas.microsoft.com/office/drawing/2014/main" id="{BB26BFC8-408A-5C4C-F2D0-CDF7AF26B280}"/>
              </a:ext>
            </a:extLst>
          </p:cNvPr>
          <p:cNvPicPr>
            <a:picLocks noChangeAspect="1"/>
          </p:cNvPicPr>
          <p:nvPr/>
        </p:nvPicPr>
        <p:blipFill>
          <a:blip r:embed="rId4"/>
          <a:stretch>
            <a:fillRect/>
          </a:stretch>
        </p:blipFill>
        <p:spPr>
          <a:xfrm>
            <a:off x="1675597" y="725625"/>
            <a:ext cx="8939323" cy="5906113"/>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273423" y="-43396"/>
            <a:ext cx="11599102"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a:solidFill>
                  <a:srgbClr val="455F51"/>
                </a:solidFill>
              </a:rPr>
              <a:t>Leading to increased risks and impacts: </a:t>
            </a:r>
            <a:endParaRPr lang="en-US" sz="1400" err="1">
              <a:solidFill>
                <a:srgbClr val="455F51"/>
              </a:solidFill>
            </a:endParaRPr>
          </a:p>
          <a:p>
            <a:r>
              <a:rPr lang="en-US" sz="2400" b="0">
                <a:solidFill>
                  <a:srgbClr val="455F51"/>
                </a:solidFill>
              </a:rPr>
              <a:t>malnutrition, displacement, morbidity and mortality</a:t>
            </a:r>
            <a:endParaRPr lang="en-US" sz="1400">
              <a:solidFill>
                <a:srgbClr val="455F51"/>
              </a:solidFill>
            </a:endParaRPr>
          </a:p>
        </p:txBody>
      </p:sp>
    </p:spTree>
    <p:extLst>
      <p:ext uri="{BB962C8B-B14F-4D97-AF65-F5344CB8AC3E}">
        <p14:creationId xmlns:p14="http://schemas.microsoft.com/office/powerpoint/2010/main" val="3551868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6B131F-2887-6CD7-F174-8AB221FEB68D}"/>
              </a:ext>
            </a:extLst>
          </p:cNvPr>
          <p:cNvSpPr txBox="1">
            <a:spLocks noGrp="1"/>
          </p:cNvSpPr>
          <p:nvPr>
            <p:ph idx="1"/>
          </p:nvPr>
        </p:nvSpPr>
        <p:spPr>
          <a:xfrm>
            <a:off x="653821" y="1517015"/>
            <a:ext cx="10542587" cy="4588628"/>
          </a:xfrm>
          <a:prstGeom prst="rect">
            <a:avLst/>
          </a:prstGeom>
          <a:noFill/>
        </p:spPr>
        <p:txBody>
          <a:bodyPr vert="horz" wrap="square" lIns="91440" tIns="45720" rIns="91440" bIns="45720" rtlCol="0" anchor="t">
            <a:spAutoFit/>
          </a:bodyPr>
          <a:lstStyle/>
          <a:p>
            <a:pPr marL="285750" lvl="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Prevention and treatment </a:t>
            </a:r>
            <a:r>
              <a:rPr lang="en-US" sz="1950" b="1">
                <a:solidFill>
                  <a:srgbClr val="000000"/>
                </a:solidFill>
                <a:latin typeface="Arial"/>
                <a:ea typeface="Open Sans"/>
                <a:cs typeface="Arial"/>
              </a:rPr>
              <a:t>as standard for the same populations</a:t>
            </a:r>
          </a:p>
          <a:p>
            <a:pPr marL="28575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UNICEF and WFP will ensure a </a:t>
            </a:r>
            <a:r>
              <a:rPr lang="en-US" sz="1950" b="1">
                <a:solidFill>
                  <a:srgbClr val="000000"/>
                </a:solidFill>
                <a:latin typeface="Arial"/>
                <a:ea typeface="Open Sans"/>
                <a:cs typeface="Arial"/>
              </a:rPr>
              <a:t>complementary set of preventive actions </a:t>
            </a:r>
            <a:r>
              <a:rPr lang="en-US" sz="1950">
                <a:solidFill>
                  <a:srgbClr val="000000"/>
                </a:solidFill>
                <a:latin typeface="Arial"/>
                <a:ea typeface="Open Sans"/>
                <a:cs typeface="Arial"/>
              </a:rPr>
              <a:t>for young children and pregnant and breastfeeding women </a:t>
            </a:r>
            <a:endParaRPr lang="en-US" sz="1950">
              <a:solidFill>
                <a:srgbClr val="000000"/>
              </a:solidFill>
              <a:latin typeface="Arial" panose="020B0604020202020204" pitchFamily="34" charset="0"/>
              <a:cs typeface="Arial" panose="020B0604020202020204" pitchFamily="34" charset="0"/>
            </a:endParaRPr>
          </a:p>
          <a:p>
            <a:pPr marL="28575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UNICEF will lead on supporting national governments to provide services to enable children with </a:t>
            </a:r>
            <a:r>
              <a:rPr lang="en-US" sz="1950" b="1">
                <a:solidFill>
                  <a:srgbClr val="000000"/>
                </a:solidFill>
                <a:latin typeface="Arial"/>
                <a:ea typeface="Open Sans"/>
                <a:cs typeface="Arial"/>
              </a:rPr>
              <a:t>severe wasting and children with moderate wasting at higher risk of death recover using ready-to-use therapeutic food (RUTF) </a:t>
            </a:r>
            <a:endParaRPr lang="en-US" sz="1950" b="1">
              <a:solidFill>
                <a:srgbClr val="000000"/>
              </a:solidFill>
              <a:latin typeface="Arial" panose="020B0604020202020204" pitchFamily="34" charset="0"/>
              <a:cs typeface="Arial" panose="020B0604020202020204" pitchFamily="34" charset="0"/>
            </a:endParaRPr>
          </a:p>
          <a:p>
            <a:pPr marL="28575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WFP will use a diverse range of interventions </a:t>
            </a:r>
            <a:r>
              <a:rPr lang="en-US" sz="1950" b="1">
                <a:solidFill>
                  <a:srgbClr val="000000"/>
                </a:solidFill>
                <a:latin typeface="Arial"/>
                <a:ea typeface="Open Sans"/>
                <a:cs typeface="Arial"/>
              </a:rPr>
              <a:t>to supplement other children with moderate wasting </a:t>
            </a:r>
            <a:r>
              <a:rPr lang="en-US" sz="1950">
                <a:solidFill>
                  <a:srgbClr val="000000"/>
                </a:solidFill>
                <a:latin typeface="Arial"/>
                <a:ea typeface="Open Sans"/>
                <a:cs typeface="Arial"/>
              </a:rPr>
              <a:t>to ensure their additional dietary needs for recovery </a:t>
            </a:r>
            <a:r>
              <a:rPr lang="en-US" sz="1950" b="1">
                <a:solidFill>
                  <a:srgbClr val="000000"/>
                </a:solidFill>
                <a:latin typeface="Arial"/>
                <a:ea typeface="Open Sans"/>
                <a:cs typeface="Arial"/>
              </a:rPr>
              <a:t>(RUSF or local nutrient dense  foods)</a:t>
            </a:r>
          </a:p>
          <a:p>
            <a:pPr marL="285750" lvl="0" indent="-285750">
              <a:lnSpc>
                <a:spcPct val="107000"/>
              </a:lnSpc>
              <a:spcAft>
                <a:spcPts val="800"/>
              </a:spcAft>
              <a:buClr>
                <a:srgbClr val="FFC000"/>
              </a:buClr>
              <a:buFont typeface="Arial" panose="020B0604020202020204" pitchFamily="34" charset="0"/>
              <a:buChar char="•"/>
            </a:pPr>
            <a:r>
              <a:rPr lang="en-US" sz="1950">
                <a:solidFill>
                  <a:srgbClr val="000000"/>
                </a:solidFill>
                <a:latin typeface="Arial"/>
                <a:ea typeface="Open Sans"/>
                <a:cs typeface="Arial"/>
              </a:rPr>
              <a:t>WFP will lead on supporting support communities to ensure access to </a:t>
            </a:r>
            <a:r>
              <a:rPr lang="en-US" sz="1950" b="1">
                <a:solidFill>
                  <a:srgbClr val="000000"/>
                </a:solidFill>
                <a:latin typeface="Arial"/>
                <a:ea typeface="Open Sans"/>
                <a:cs typeface="Arial"/>
              </a:rPr>
              <a:t>nutritious family foods through food assistance </a:t>
            </a:r>
            <a:r>
              <a:rPr lang="en-US" sz="1950">
                <a:solidFill>
                  <a:srgbClr val="000000"/>
                </a:solidFill>
                <a:latin typeface="Arial"/>
                <a:ea typeface="Open Sans"/>
                <a:cs typeface="Arial"/>
              </a:rPr>
              <a:t>to vulnerable households</a:t>
            </a:r>
          </a:p>
        </p:txBody>
      </p:sp>
      <p:sp>
        <p:nvSpPr>
          <p:cNvPr id="5" name="TextBox 4">
            <a:extLst>
              <a:ext uri="{FF2B5EF4-FFF2-40B4-BE49-F238E27FC236}">
                <a16:creationId xmlns:a16="http://schemas.microsoft.com/office/drawing/2014/main" id="{31E225F8-58F6-433C-45D1-9228524E6A9E}"/>
              </a:ext>
            </a:extLst>
          </p:cNvPr>
          <p:cNvSpPr txBox="1"/>
          <p:nvPr/>
        </p:nvSpPr>
        <p:spPr>
          <a:xfrm>
            <a:off x="413657" y="469827"/>
            <a:ext cx="11364685" cy="535531"/>
          </a:xfrm>
          <a:prstGeom prst="rect">
            <a:avLst/>
          </a:prstGeom>
          <a:noFill/>
        </p:spPr>
        <p:txBody>
          <a:bodyPr wrap="square" lIns="91440" tIns="45720" rIns="91440" bIns="45720" rtlCol="0" anchor="t">
            <a:spAutoFit/>
          </a:bodyPr>
          <a:lstStyle/>
          <a:p>
            <a:pPr defTabSz="914126">
              <a:lnSpc>
                <a:spcPct val="90000"/>
              </a:lnSpc>
              <a:spcBef>
                <a:spcPct val="0"/>
              </a:spcBef>
            </a:pPr>
            <a:r>
              <a:rPr lang="en-US" sz="3200" b="1">
                <a:solidFill>
                  <a:srgbClr val="FFC000"/>
                </a:solidFill>
                <a:latin typeface="Arial" panose="020B0604020202020204" pitchFamily="34" charset="0"/>
                <a:ea typeface="Open Sans ExtraBold"/>
                <a:cs typeface="Arial" panose="020B0604020202020204" pitchFamily="34" charset="0"/>
              </a:rPr>
              <a:t>Agreed shifts in programming for children with wasting</a:t>
            </a:r>
            <a:r>
              <a:rPr lang="en-US" sz="3200" b="1">
                <a:solidFill>
                  <a:srgbClr val="0070C0"/>
                </a:solidFill>
                <a:latin typeface="Arial" panose="020B0604020202020204" pitchFamily="34" charset="0"/>
                <a:ea typeface="Open Sans ExtraBold"/>
                <a:cs typeface="Arial" panose="020B0604020202020204" pitchFamily="34" charset="0"/>
              </a:rPr>
              <a:t> </a:t>
            </a:r>
          </a:p>
        </p:txBody>
      </p:sp>
    </p:spTree>
    <p:extLst>
      <p:ext uri="{BB962C8B-B14F-4D97-AF65-F5344CB8AC3E}">
        <p14:creationId xmlns:p14="http://schemas.microsoft.com/office/powerpoint/2010/main" val="1039976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24589" y="18766"/>
            <a:ext cx="11599102"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2800" b="0">
                <a:solidFill>
                  <a:srgbClr val="455F51"/>
                </a:solidFill>
              </a:rPr>
              <a:t>A collective architecture to address the climate and nutrition crises, though gaps remain to be addressed</a:t>
            </a:r>
            <a:endParaRPr kumimoji="0" lang="en-US" sz="2800" b="0" i="0"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2C62BEDD-CF96-761C-CCDB-2E0D887C034D}"/>
              </a:ext>
            </a:extLst>
          </p:cNvPr>
          <p:cNvSpPr txBox="1"/>
          <p:nvPr/>
        </p:nvSpPr>
        <p:spPr>
          <a:xfrm>
            <a:off x="487745" y="1194534"/>
            <a:ext cx="5945384" cy="52398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a:solidFill>
                  <a:srgbClr val="211D1E"/>
                </a:solidFill>
                <a:latin typeface="+mj-lt"/>
              </a:rPr>
              <a:t>Climate governance architecture</a:t>
            </a:r>
          </a:p>
          <a:p>
            <a:pPr marL="285750" indent="-285750" algn="l">
              <a:buFont typeface="Wingdings" panose="05000000000000000000" pitchFamily="2" charset="2"/>
              <a:buChar char="ü"/>
            </a:pPr>
            <a:endParaRPr lang="en-US" sz="1800" b="0">
              <a:solidFill>
                <a:srgbClr val="211D1E"/>
              </a:solidFill>
              <a:latin typeface="+mj-lt"/>
            </a:endParaRPr>
          </a:p>
          <a:p>
            <a:pPr marL="285750" marR="0" indent="-285750" algn="l" defTabSz="41275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United Nations Framework Convention on Climate Change (UNFCC)</a:t>
            </a:r>
            <a:endParaRPr lang="en-US" sz="1400"/>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solidFill>
                  <a:srgbClr val="211D1E"/>
                </a:solidFill>
                <a:latin typeface="+mj-lt"/>
              </a:rPr>
              <a:t>Paris Climate Agreement</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Nationally Determined Contributions (NDCs)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National Adaptation </a:t>
            </a:r>
            <a:r>
              <a:rPr lang="en-US" sz="1800" b="0" i="0" u="none" strike="noStrike" baseline="0" err="1">
                <a:solidFill>
                  <a:srgbClr val="211D1E"/>
                </a:solidFill>
                <a:latin typeface="+mj-lt"/>
              </a:rPr>
              <a:t>Programmes</a:t>
            </a:r>
            <a:r>
              <a:rPr lang="en-US" sz="1800" b="0" i="0" u="none" strike="noStrike" baseline="0">
                <a:solidFill>
                  <a:srgbClr val="211D1E"/>
                </a:solidFill>
                <a:latin typeface="+mj-lt"/>
              </a:rPr>
              <a:t> of Action (NAPAs) and  National Adaptation Plans (NAPs)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Conference of Parties (COP)</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Intergovernmental Panel on Climate Change (IPCC)</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Sustainable Development Goals (SDGs)</a:t>
            </a: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7" name="Picture 6">
            <a:extLst>
              <a:ext uri="{FF2B5EF4-FFF2-40B4-BE49-F238E27FC236}">
                <a16:creationId xmlns:a16="http://schemas.microsoft.com/office/drawing/2014/main" id="{F9D23487-BD71-37C8-147D-6C76771ED464}"/>
              </a:ext>
            </a:extLst>
          </p:cNvPr>
          <p:cNvPicPr>
            <a:picLocks noChangeAspect="1"/>
          </p:cNvPicPr>
          <p:nvPr/>
        </p:nvPicPr>
        <p:blipFill>
          <a:blip r:embed="rId5"/>
          <a:stretch>
            <a:fillRect/>
          </a:stretch>
        </p:blipFill>
        <p:spPr>
          <a:xfrm>
            <a:off x="6359909" y="3148121"/>
            <a:ext cx="5706506" cy="5587978"/>
          </a:xfrm>
          <a:prstGeom prst="rect">
            <a:avLst/>
          </a:prstGeom>
        </p:spPr>
      </p:pic>
      <p:sp>
        <p:nvSpPr>
          <p:cNvPr id="9" name="TextBox 8">
            <a:extLst>
              <a:ext uri="{FF2B5EF4-FFF2-40B4-BE49-F238E27FC236}">
                <a16:creationId xmlns:a16="http://schemas.microsoft.com/office/drawing/2014/main" id="{B73B6E49-1C50-880E-B01F-B9344D2A467A}"/>
              </a:ext>
            </a:extLst>
          </p:cNvPr>
          <p:cNvSpPr txBox="1"/>
          <p:nvPr/>
        </p:nvSpPr>
        <p:spPr>
          <a:xfrm>
            <a:off x="6359909" y="1084653"/>
            <a:ext cx="5291662" cy="24699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a:solidFill>
                  <a:schemeClr val="tx1"/>
                </a:solidFill>
              </a:rPr>
              <a:t>Opportunities to strengthen at country level</a:t>
            </a:r>
            <a:endParaRPr lang="en-US" sz="1400">
              <a:solidFill>
                <a:schemeClr val="tx1"/>
              </a:solidFill>
            </a:endParaRPr>
          </a:p>
          <a:p>
            <a:pPr algn="l"/>
            <a:endParaRPr lang="en-US" sz="1800" b="0">
              <a:solidFill>
                <a:schemeClr val="tx1"/>
              </a:solidFill>
            </a:endParaRPr>
          </a:p>
          <a:p>
            <a:pPr algn="l"/>
            <a:r>
              <a:rPr lang="en-US" sz="1800" b="0">
                <a:solidFill>
                  <a:schemeClr val="tx1"/>
                </a:solidFill>
              </a:rPr>
              <a:t>Limited</a:t>
            </a:r>
            <a:r>
              <a:rPr kumimoji="0" lang="en-US" sz="1800" b="0" i="0" u="none" strike="noStrike" cap="none" spc="0" normalizeH="0" baseline="0">
                <a:ln>
                  <a:noFill/>
                </a:ln>
                <a:solidFill>
                  <a:schemeClr val="tx1"/>
                </a:solidFill>
                <a:effectLst/>
                <a:uFillTx/>
                <a:latin typeface="Helvetica Neue"/>
                <a:ea typeface="Helvetica Neue"/>
                <a:cs typeface="Helvetica Neue"/>
                <a:sym typeface="Helvetica Neue"/>
              </a:rPr>
              <a:t> nutrition &amp; climate overlap in only:</a:t>
            </a:r>
            <a:endParaRPr lang="en-US" sz="1400">
              <a:solidFill>
                <a:schemeClr val="tx1"/>
              </a:solidFill>
            </a:endParaRPr>
          </a:p>
          <a:p>
            <a:pPr marL="0" marR="0" indent="0" algn="l" defTabSz="412750" rtl="0" fontAlgn="auto" latinLnBrk="0" hangingPunct="0">
              <a:lnSpc>
                <a:spcPct val="100000"/>
              </a:lnSpc>
              <a:spcBef>
                <a:spcPts val="0"/>
              </a:spcBef>
              <a:spcAft>
                <a:spcPts val="0"/>
              </a:spcAft>
              <a:buClrTx/>
              <a:buSzTx/>
              <a:buFontTx/>
              <a:buNone/>
              <a:tabLst/>
            </a:pPr>
            <a:endParaRPr lang="en-US" sz="1800" b="0">
              <a:solidFill>
                <a:schemeClr val="tx1"/>
              </a:solidFill>
            </a:endParaRP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2% of National Determined Contributions</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16% of National Action Plans</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1% of official development assistance</a:t>
            </a: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713200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497B4-33D3-76B7-6230-690DFAFA40EC}"/>
              </a:ext>
            </a:extLst>
          </p:cNvPr>
          <p:cNvPicPr>
            <a:picLocks noChangeAspect="1"/>
          </p:cNvPicPr>
          <p:nvPr/>
        </p:nvPicPr>
        <p:blipFill>
          <a:blip r:embed="rId3"/>
          <a:stretch>
            <a:fillRect/>
          </a:stretch>
        </p:blipFill>
        <p:spPr>
          <a:xfrm>
            <a:off x="669555" y="410581"/>
            <a:ext cx="10824588" cy="6034755"/>
          </a:xfrm>
          <a:prstGeom prst="rect">
            <a:avLst/>
          </a:prstGeom>
        </p:spPr>
      </p:pic>
      <p:sp>
        <p:nvSpPr>
          <p:cNvPr id="7" name="TextBox 6">
            <a:extLst>
              <a:ext uri="{FF2B5EF4-FFF2-40B4-BE49-F238E27FC236}">
                <a16:creationId xmlns:a16="http://schemas.microsoft.com/office/drawing/2014/main" id="{08A9648D-D4FF-C143-9AB7-CEB2F3E6A608}"/>
              </a:ext>
            </a:extLst>
          </p:cNvPr>
          <p:cNvSpPr txBox="1"/>
          <p:nvPr/>
        </p:nvSpPr>
        <p:spPr>
          <a:xfrm>
            <a:off x="282298" y="135336"/>
            <a:ext cx="11599102"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a:ln>
                  <a:noFill/>
                </a:ln>
                <a:solidFill>
                  <a:srgbClr val="455F51"/>
                </a:solidFill>
                <a:effectLst/>
                <a:uFillTx/>
                <a:latin typeface="Helvetica Neue"/>
                <a:ea typeface="Helvetica Neue"/>
                <a:cs typeface="Helvetica Neue"/>
                <a:sym typeface="Helvetica Neue"/>
              </a:rPr>
              <a:t>A systems approach to addressing </a:t>
            </a:r>
            <a:r>
              <a:rPr lang="en-US" sz="2800" b="0">
                <a:solidFill>
                  <a:srgbClr val="455F51"/>
                </a:solidFill>
              </a:rPr>
              <a:t>the crises of climate and nutrition</a:t>
            </a:r>
            <a:endParaRPr kumimoji="0" lang="en-US" sz="2800" b="0" i="0"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1589CC27-3699-75DF-88A2-D1B49F9F208F}"/>
              </a:ext>
            </a:extLst>
          </p:cNvPr>
          <p:cNvSpPr txBox="1"/>
          <p:nvPr/>
        </p:nvSpPr>
        <p:spPr>
          <a:xfrm>
            <a:off x="1528740" y="6316118"/>
            <a:ext cx="10763450"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400"/>
              <a:t>From FAO. 2023. Climate action and nutrition – Pathways to impact. Rome. https://doi.org/10.4060/cc8415en</a:t>
            </a:r>
            <a:endParaRPr lang="en-US" sz="1400" i="0" u="none" strike="noStrike" cap="none" spc="0" normalizeH="0" baseline="0">
              <a:ln>
                <a:noFill/>
              </a:ln>
              <a:solidFill>
                <a:srgbClr val="000000"/>
              </a:solidFill>
              <a:effectLst/>
              <a:uFillTx/>
              <a:latin typeface="Helvetica Neue"/>
              <a:ea typeface="Helvetica Neue"/>
              <a:cs typeface="Helvetica Neue"/>
            </a:endParaRPr>
          </a:p>
        </p:txBody>
      </p:sp>
    </p:spTree>
    <p:extLst>
      <p:ext uri="{BB962C8B-B14F-4D97-AF65-F5344CB8AC3E}">
        <p14:creationId xmlns:p14="http://schemas.microsoft.com/office/powerpoint/2010/main" val="33750429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0" name="Picture 9">
            <a:extLst>
              <a:ext uri="{FF2B5EF4-FFF2-40B4-BE49-F238E27FC236}">
                <a16:creationId xmlns:a16="http://schemas.microsoft.com/office/drawing/2014/main" id="{AD5D5D4C-B086-7FD9-F041-424B5ACE6158}"/>
              </a:ext>
            </a:extLst>
          </p:cNvPr>
          <p:cNvPicPr>
            <a:picLocks noChangeAspect="1"/>
          </p:cNvPicPr>
          <p:nvPr/>
        </p:nvPicPr>
        <p:blipFill>
          <a:blip r:embed="rId4"/>
          <a:stretch>
            <a:fillRect/>
          </a:stretch>
        </p:blipFill>
        <p:spPr>
          <a:xfrm>
            <a:off x="4807421" y="1535170"/>
            <a:ext cx="1876499" cy="2634583"/>
          </a:xfrm>
          <a:prstGeom prst="rect">
            <a:avLst/>
          </a:prstGeom>
        </p:spPr>
      </p:pic>
      <p:sp>
        <p:nvSpPr>
          <p:cNvPr id="13" name="TextBox 12">
            <a:extLst>
              <a:ext uri="{FF2B5EF4-FFF2-40B4-BE49-F238E27FC236}">
                <a16:creationId xmlns:a16="http://schemas.microsoft.com/office/drawing/2014/main" id="{C5C5BBD5-87B0-A3F3-4131-90EF4325490E}"/>
              </a:ext>
            </a:extLst>
          </p:cNvPr>
          <p:cNvSpPr txBox="1"/>
          <p:nvPr/>
        </p:nvSpPr>
        <p:spPr>
          <a:xfrm>
            <a:off x="344660" y="163511"/>
            <a:ext cx="11316270" cy="1815882"/>
          </a:xfrm>
          <a:prstGeom prst="rect">
            <a:avLst/>
          </a:prstGeom>
          <a:noFill/>
        </p:spPr>
        <p:txBody>
          <a:bodyPr wrap="square" lIns="91440" tIns="45720" rIns="91440" bIns="45720" rtlCol="0" anchor="t">
            <a:spAutoFit/>
          </a:bodyPr>
          <a:lstStyle/>
          <a:p>
            <a:pPr algn="l"/>
            <a:r>
              <a:rPr lang="en-US" sz="2800" b="0"/>
              <a:t>An opportunity to amplify </a:t>
            </a:r>
            <a:endParaRPr lang="en-US" sz="2800"/>
          </a:p>
          <a:p>
            <a:pPr marL="457200" indent="-457200" algn="l">
              <a:buFont typeface="Arial"/>
              <a:buChar char="•"/>
            </a:pPr>
            <a:r>
              <a:rPr lang="en-US" sz="2800" b="0"/>
              <a:t>decades of experience addressing climate shocks </a:t>
            </a:r>
            <a:endParaRPr lang="en-US" sz="2800"/>
          </a:p>
          <a:p>
            <a:pPr marL="457200" indent="-457200" algn="l">
              <a:buFont typeface="Arial"/>
              <a:buChar char="•"/>
            </a:pPr>
            <a:r>
              <a:rPr lang="en-US" sz="2800" b="0"/>
              <a:t>organizational and collective commitments for NIE and the climate crisis</a:t>
            </a:r>
            <a:endParaRPr lang="en-US" sz="2800"/>
          </a:p>
        </p:txBody>
      </p:sp>
      <p:pic>
        <p:nvPicPr>
          <p:cNvPr id="20" name="Picture 19" descr="A person carrying a child in a flooded area&#10;&#10;Description automatically generated">
            <a:extLst>
              <a:ext uri="{FF2B5EF4-FFF2-40B4-BE49-F238E27FC236}">
                <a16:creationId xmlns:a16="http://schemas.microsoft.com/office/drawing/2014/main" id="{2F60B652-154D-25F0-1917-0A76046AA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907" y="4244358"/>
            <a:ext cx="1766001" cy="2308483"/>
          </a:xfrm>
          <a:prstGeom prst="rect">
            <a:avLst/>
          </a:prstGeom>
        </p:spPr>
      </p:pic>
      <p:pic>
        <p:nvPicPr>
          <p:cNvPr id="9" name="Picture 8">
            <a:extLst>
              <a:ext uri="{FF2B5EF4-FFF2-40B4-BE49-F238E27FC236}">
                <a16:creationId xmlns:a16="http://schemas.microsoft.com/office/drawing/2014/main" id="{7C2FF10A-4082-F8A3-8377-6B0800D12CD5}"/>
              </a:ext>
            </a:extLst>
          </p:cNvPr>
          <p:cNvPicPr>
            <a:picLocks noChangeAspect="1"/>
          </p:cNvPicPr>
          <p:nvPr/>
        </p:nvPicPr>
        <p:blipFill>
          <a:blip r:embed="rId6"/>
          <a:stretch>
            <a:fillRect/>
          </a:stretch>
        </p:blipFill>
        <p:spPr>
          <a:xfrm>
            <a:off x="6690046" y="1492308"/>
            <a:ext cx="1768017" cy="2324520"/>
          </a:xfrm>
          <a:prstGeom prst="rect">
            <a:avLst/>
          </a:prstGeom>
        </p:spPr>
      </p:pic>
      <p:pic>
        <p:nvPicPr>
          <p:cNvPr id="15" name="Picture 14">
            <a:extLst>
              <a:ext uri="{FF2B5EF4-FFF2-40B4-BE49-F238E27FC236}">
                <a16:creationId xmlns:a16="http://schemas.microsoft.com/office/drawing/2014/main" id="{E89D46F0-87FB-1BEE-9B65-69764E5A01EE}"/>
              </a:ext>
            </a:extLst>
          </p:cNvPr>
          <p:cNvPicPr>
            <a:picLocks noChangeAspect="1"/>
          </p:cNvPicPr>
          <p:nvPr/>
        </p:nvPicPr>
        <p:blipFill>
          <a:blip r:embed="rId7"/>
          <a:stretch>
            <a:fillRect/>
          </a:stretch>
        </p:blipFill>
        <p:spPr>
          <a:xfrm>
            <a:off x="4696620" y="4179763"/>
            <a:ext cx="1881371" cy="2580091"/>
          </a:xfrm>
          <a:prstGeom prst="rect">
            <a:avLst/>
          </a:prstGeom>
        </p:spPr>
      </p:pic>
      <p:pic>
        <p:nvPicPr>
          <p:cNvPr id="28" name="Picture 27">
            <a:extLst>
              <a:ext uri="{FF2B5EF4-FFF2-40B4-BE49-F238E27FC236}">
                <a16:creationId xmlns:a16="http://schemas.microsoft.com/office/drawing/2014/main" id="{6A71F0EB-3DCF-9BFB-3705-005D268176FB}"/>
              </a:ext>
            </a:extLst>
          </p:cNvPr>
          <p:cNvPicPr>
            <a:picLocks noChangeAspect="1"/>
          </p:cNvPicPr>
          <p:nvPr/>
        </p:nvPicPr>
        <p:blipFill>
          <a:blip r:embed="rId8"/>
          <a:stretch>
            <a:fillRect/>
          </a:stretch>
        </p:blipFill>
        <p:spPr>
          <a:xfrm>
            <a:off x="8460992" y="4244358"/>
            <a:ext cx="1800685" cy="2218253"/>
          </a:xfrm>
          <a:prstGeom prst="rect">
            <a:avLst/>
          </a:prstGeom>
        </p:spPr>
      </p:pic>
      <p:pic>
        <p:nvPicPr>
          <p:cNvPr id="30" name="Picture 29">
            <a:extLst>
              <a:ext uri="{FF2B5EF4-FFF2-40B4-BE49-F238E27FC236}">
                <a16:creationId xmlns:a16="http://schemas.microsoft.com/office/drawing/2014/main" id="{BBDD8128-2D6B-FB2A-4EBC-AB6BAB1ABF7D}"/>
              </a:ext>
            </a:extLst>
          </p:cNvPr>
          <p:cNvPicPr>
            <a:picLocks noChangeAspect="1"/>
          </p:cNvPicPr>
          <p:nvPr/>
        </p:nvPicPr>
        <p:blipFill>
          <a:blip r:embed="rId9"/>
          <a:stretch>
            <a:fillRect/>
          </a:stretch>
        </p:blipFill>
        <p:spPr>
          <a:xfrm>
            <a:off x="10436019" y="1552857"/>
            <a:ext cx="3403270" cy="2319437"/>
          </a:xfrm>
          <a:prstGeom prst="rect">
            <a:avLst/>
          </a:prstGeom>
        </p:spPr>
      </p:pic>
      <p:pic>
        <p:nvPicPr>
          <p:cNvPr id="2" name="Picture 1" descr="A group of people standing in a pile of sacks&#10;&#10;Description automatically generated">
            <a:extLst>
              <a:ext uri="{FF2B5EF4-FFF2-40B4-BE49-F238E27FC236}">
                <a16:creationId xmlns:a16="http://schemas.microsoft.com/office/drawing/2014/main" id="{A2E47C72-2745-C0A1-3B23-4885E25A00BE}"/>
              </a:ext>
            </a:extLst>
          </p:cNvPr>
          <p:cNvPicPr>
            <a:picLocks noChangeAspect="1"/>
          </p:cNvPicPr>
          <p:nvPr/>
        </p:nvPicPr>
        <p:blipFill>
          <a:blip r:embed="rId10"/>
          <a:stretch>
            <a:fillRect/>
          </a:stretch>
        </p:blipFill>
        <p:spPr>
          <a:xfrm>
            <a:off x="8589083" y="1560746"/>
            <a:ext cx="1659436" cy="2306514"/>
          </a:xfrm>
          <a:prstGeom prst="rect">
            <a:avLst/>
          </a:prstGeom>
        </p:spPr>
      </p:pic>
      <p:pic>
        <p:nvPicPr>
          <p:cNvPr id="3" name="Picture 2" descr="A group of people walking on a dirt path near a river&#10;&#10;Description automatically generated">
            <a:extLst>
              <a:ext uri="{FF2B5EF4-FFF2-40B4-BE49-F238E27FC236}">
                <a16:creationId xmlns:a16="http://schemas.microsoft.com/office/drawing/2014/main" id="{D5AAD3EF-8509-9332-DBE7-0C0FFA726F0E}"/>
              </a:ext>
            </a:extLst>
          </p:cNvPr>
          <p:cNvPicPr>
            <a:picLocks noChangeAspect="1"/>
          </p:cNvPicPr>
          <p:nvPr/>
        </p:nvPicPr>
        <p:blipFill>
          <a:blip r:embed="rId11"/>
          <a:stretch>
            <a:fillRect/>
          </a:stretch>
        </p:blipFill>
        <p:spPr>
          <a:xfrm>
            <a:off x="10367915" y="4086921"/>
            <a:ext cx="1891824" cy="2521048"/>
          </a:xfrm>
          <a:prstGeom prst="rect">
            <a:avLst/>
          </a:prstGeom>
        </p:spPr>
      </p:pic>
      <p:pic>
        <p:nvPicPr>
          <p:cNvPr id="6" name="Picture 5">
            <a:extLst>
              <a:ext uri="{FF2B5EF4-FFF2-40B4-BE49-F238E27FC236}">
                <a16:creationId xmlns:a16="http://schemas.microsoft.com/office/drawing/2014/main" id="{616EEA20-059D-7C87-A7CF-B81B2CC16AAE}"/>
              </a:ext>
            </a:extLst>
          </p:cNvPr>
          <p:cNvPicPr>
            <a:picLocks noChangeAspect="1"/>
          </p:cNvPicPr>
          <p:nvPr/>
        </p:nvPicPr>
        <p:blipFill>
          <a:blip r:embed="rId12"/>
          <a:stretch>
            <a:fillRect/>
          </a:stretch>
        </p:blipFill>
        <p:spPr>
          <a:xfrm>
            <a:off x="252064" y="2008448"/>
            <a:ext cx="4183041" cy="3612811"/>
          </a:xfrm>
          <a:prstGeom prst="rect">
            <a:avLst/>
          </a:prstGeom>
        </p:spPr>
      </p:pic>
    </p:spTree>
    <p:extLst>
      <p:ext uri="{BB962C8B-B14F-4D97-AF65-F5344CB8AC3E}">
        <p14:creationId xmlns:p14="http://schemas.microsoft.com/office/powerpoint/2010/main" val="26572651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60AA-39BC-4361-22F0-6ED15E687982}"/>
              </a:ext>
            </a:extLst>
          </p:cNvPr>
          <p:cNvSpPr>
            <a:spLocks noGrp="1"/>
          </p:cNvSpPr>
          <p:nvPr>
            <p:ph type="title"/>
          </p:nvPr>
        </p:nvSpPr>
        <p:spPr>
          <a:xfrm>
            <a:off x="634519" y="-64844"/>
            <a:ext cx="10504646" cy="1324182"/>
          </a:xfrm>
        </p:spPr>
        <p:txBody>
          <a:bodyPr>
            <a:normAutofit/>
          </a:bodyPr>
          <a:lstStyle/>
          <a:p>
            <a:r>
              <a:rPr lang="en-US" sz="3600">
                <a:solidFill>
                  <a:srgbClr val="455F51"/>
                </a:solidFill>
              </a:rPr>
              <a:t>GNC Climate Crisis Working Group</a:t>
            </a:r>
          </a:p>
        </p:txBody>
      </p:sp>
      <p:sp>
        <p:nvSpPr>
          <p:cNvPr id="3" name="Content Placeholder 2">
            <a:extLst>
              <a:ext uri="{FF2B5EF4-FFF2-40B4-BE49-F238E27FC236}">
                <a16:creationId xmlns:a16="http://schemas.microsoft.com/office/drawing/2014/main" id="{B4897EA8-DFF9-6CCF-DCC7-4E9F7D2C0A00}"/>
              </a:ext>
            </a:extLst>
          </p:cNvPr>
          <p:cNvSpPr>
            <a:spLocks noGrp="1"/>
          </p:cNvSpPr>
          <p:nvPr>
            <p:ph idx="1"/>
          </p:nvPr>
        </p:nvSpPr>
        <p:spPr>
          <a:xfrm>
            <a:off x="843677" y="1192959"/>
            <a:ext cx="10504646" cy="5247565"/>
          </a:xfrm>
        </p:spPr>
        <p:txBody>
          <a:bodyPr>
            <a:noAutofit/>
          </a:bodyPr>
          <a:lstStyle/>
          <a:p>
            <a:pPr algn="l"/>
            <a:r>
              <a:rPr lang="en-US" sz="2000" b="1"/>
              <a:t>Established 2022 </a:t>
            </a:r>
            <a:endParaRPr lang="en-US" sz="2000"/>
          </a:p>
          <a:p>
            <a:pPr marL="457200" indent="-457200" algn="l">
              <a:buFont typeface="Arial" panose="020B0604020202020204" pitchFamily="34" charset="0"/>
              <a:buChar char="•"/>
            </a:pPr>
            <a:r>
              <a:rPr lang="en-US" sz="2000"/>
              <a:t>Raise awareness on nutrition and climate crisis</a:t>
            </a:r>
          </a:p>
          <a:p>
            <a:pPr marL="457200" indent="-457200" algn="l">
              <a:buFont typeface="Arial" panose="020B0604020202020204" pitchFamily="34" charset="0"/>
              <a:buChar char="•"/>
            </a:pPr>
            <a:r>
              <a:rPr lang="en-US" sz="2000"/>
              <a:t>Stimulate technical consultation</a:t>
            </a:r>
          </a:p>
          <a:p>
            <a:pPr marL="457200" indent="-457200" algn="l">
              <a:buFont typeface="Arial" panose="020B0604020202020204" pitchFamily="34" charset="0"/>
              <a:buChar char="•"/>
            </a:pPr>
            <a:r>
              <a:rPr lang="en-US" sz="2000"/>
              <a:t>Coordinate actions to address gaps in guidance, partnerships and action</a:t>
            </a:r>
          </a:p>
          <a:p>
            <a:pPr algn="l"/>
            <a:endParaRPr lang="en-US" sz="2000"/>
          </a:p>
          <a:p>
            <a:pPr algn="l"/>
            <a:r>
              <a:rPr lang="en-US" sz="2000" b="1"/>
              <a:t>2022 Survey </a:t>
            </a:r>
            <a:r>
              <a:rPr lang="en-US" sz="2000"/>
              <a:t>confirmed interest and diversity of concerns</a:t>
            </a:r>
          </a:p>
          <a:p>
            <a:pPr algn="l"/>
            <a:endParaRPr lang="en-US" sz="2000"/>
          </a:p>
          <a:p>
            <a:pPr algn="l"/>
            <a:r>
              <a:rPr lang="en-US" sz="2000" b="1"/>
              <a:t>Workplan buckets</a:t>
            </a:r>
          </a:p>
          <a:p>
            <a:pPr marL="457200" indent="-457200" algn="l">
              <a:buFont typeface="Arial" panose="020B0604020202020204" pitchFamily="34" charset="0"/>
              <a:buChar char="•"/>
            </a:pPr>
            <a:r>
              <a:rPr lang="en-US" sz="2000"/>
              <a:t>Preparedness/resilience - increasing number of emergencies, more climatic events; resilience; including conflict linked with climate change and climate refugees/displaced </a:t>
            </a:r>
          </a:p>
          <a:p>
            <a:pPr marL="457200" indent="-457200" algn="l">
              <a:buFont typeface="Arial" panose="020B0604020202020204" pitchFamily="34" charset="0"/>
              <a:buChar char="•"/>
            </a:pPr>
            <a:r>
              <a:rPr lang="en-US" sz="2000"/>
              <a:t>Food systems and nutrition &amp; nutrition programming </a:t>
            </a:r>
          </a:p>
          <a:p>
            <a:pPr marL="457200" indent="-457200" algn="l">
              <a:buFont typeface="Arial" panose="020B0604020202020204" pitchFamily="34" charset="0"/>
              <a:buChar char="•"/>
            </a:pPr>
            <a:r>
              <a:rPr lang="en-US" sz="2000"/>
              <a:t>Environmental justice, anti-racism and </a:t>
            </a:r>
            <a:r>
              <a:rPr lang="en-US" sz="2000" err="1"/>
              <a:t>localisation</a:t>
            </a:r>
            <a:r>
              <a:rPr lang="en-US" sz="2000"/>
              <a:t> </a:t>
            </a:r>
          </a:p>
          <a:p>
            <a:pPr marL="457200" indent="-457200" algn="l">
              <a:buFont typeface="Arial" panose="020B0604020202020204" pitchFamily="34" charset="0"/>
              <a:buChar char="•"/>
            </a:pPr>
            <a:r>
              <a:rPr lang="en-US" sz="2000"/>
              <a:t>Environmental impact - reducing impact of programming </a:t>
            </a:r>
            <a:endParaRPr lang="en-GB" sz="2000"/>
          </a:p>
          <a:p>
            <a:endParaRPr lang="en-US" sz="2000"/>
          </a:p>
          <a:p>
            <a:endParaRPr lang="en-US" sz="2000"/>
          </a:p>
          <a:p>
            <a:endParaRPr lang="en-US" sz="2000"/>
          </a:p>
        </p:txBody>
      </p:sp>
    </p:spTree>
    <p:extLst>
      <p:ext uri="{BB962C8B-B14F-4D97-AF65-F5344CB8AC3E}">
        <p14:creationId xmlns:p14="http://schemas.microsoft.com/office/powerpoint/2010/main" val="1499930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F290-2F32-916E-259B-62F99D7B8DC7}"/>
              </a:ext>
            </a:extLst>
          </p:cNvPr>
          <p:cNvSpPr>
            <a:spLocks noGrp="1"/>
          </p:cNvSpPr>
          <p:nvPr>
            <p:ph type="title"/>
          </p:nvPr>
        </p:nvSpPr>
        <p:spPr>
          <a:xfrm>
            <a:off x="200738" y="-503139"/>
            <a:ext cx="4751279" cy="1324182"/>
          </a:xfrm>
        </p:spPr>
        <p:txBody>
          <a:bodyPr>
            <a:normAutofit/>
          </a:bodyPr>
          <a:lstStyle/>
          <a:p>
            <a:r>
              <a:rPr lang="en-US" sz="3200">
                <a:solidFill>
                  <a:srgbClr val="455F51"/>
                </a:solidFill>
              </a:rPr>
              <a:t>2022 Survey themes</a:t>
            </a:r>
          </a:p>
        </p:txBody>
      </p:sp>
      <p:sp>
        <p:nvSpPr>
          <p:cNvPr id="3" name="Content Placeholder 2">
            <a:extLst>
              <a:ext uri="{FF2B5EF4-FFF2-40B4-BE49-F238E27FC236}">
                <a16:creationId xmlns:a16="http://schemas.microsoft.com/office/drawing/2014/main" id="{5EBECD90-7A85-0B05-D99F-96FB29F9C1C4}"/>
              </a:ext>
            </a:extLst>
          </p:cNvPr>
          <p:cNvSpPr>
            <a:spLocks noGrp="1"/>
          </p:cNvSpPr>
          <p:nvPr>
            <p:ph idx="1"/>
          </p:nvPr>
        </p:nvSpPr>
        <p:spPr>
          <a:xfrm>
            <a:off x="448674" y="1210805"/>
            <a:ext cx="4255409" cy="5004845"/>
          </a:xfrm>
        </p:spPr>
        <p:txBody>
          <a:bodyPr>
            <a:normAutofit/>
          </a:bodyPr>
          <a:lstStyle/>
          <a:p>
            <a:r>
              <a:rPr lang="en-US" sz="2398"/>
              <a:t>Evidence</a:t>
            </a:r>
          </a:p>
          <a:p>
            <a:endParaRPr lang="en-US" sz="2398"/>
          </a:p>
          <a:p>
            <a:r>
              <a:rPr lang="en-US" sz="2398"/>
              <a:t>Nutrition programming</a:t>
            </a:r>
          </a:p>
          <a:p>
            <a:endParaRPr lang="en-US" sz="2398"/>
          </a:p>
          <a:p>
            <a:r>
              <a:rPr lang="en-US" sz="2398"/>
              <a:t>Advocacy- emphasis on food systems and environment, and issues beyond nutrition (energy)</a:t>
            </a:r>
          </a:p>
          <a:p>
            <a:endParaRPr lang="en-US" sz="2398"/>
          </a:p>
          <a:p>
            <a:r>
              <a:rPr lang="en-US" sz="2398"/>
              <a:t>Supply chain localization and waste management</a:t>
            </a:r>
          </a:p>
          <a:p>
            <a:endParaRPr lang="en-US" sz="2398"/>
          </a:p>
          <a:p>
            <a:r>
              <a:rPr lang="en-US" sz="2398"/>
              <a:t>Sustainable local solutions</a:t>
            </a:r>
          </a:p>
          <a:p>
            <a:endParaRPr lang="en-US"/>
          </a:p>
        </p:txBody>
      </p:sp>
      <p:pic>
        <p:nvPicPr>
          <p:cNvPr id="4" name="Picture 3">
            <a:extLst>
              <a:ext uri="{FF2B5EF4-FFF2-40B4-BE49-F238E27FC236}">
                <a16:creationId xmlns:a16="http://schemas.microsoft.com/office/drawing/2014/main" id="{DFEA114E-97EB-B1C1-DD01-CF7890D6292E}"/>
              </a:ext>
            </a:extLst>
          </p:cNvPr>
          <p:cNvPicPr>
            <a:picLocks noChangeAspect="1"/>
          </p:cNvPicPr>
          <p:nvPr/>
        </p:nvPicPr>
        <p:blipFill>
          <a:blip r:embed="rId2"/>
          <a:stretch>
            <a:fillRect/>
          </a:stretch>
        </p:blipFill>
        <p:spPr>
          <a:xfrm>
            <a:off x="4810104" y="-2979634"/>
            <a:ext cx="7375546" cy="9834062"/>
          </a:xfrm>
          <a:prstGeom prst="rect">
            <a:avLst/>
          </a:prstGeom>
        </p:spPr>
      </p:pic>
    </p:spTree>
    <p:extLst>
      <p:ext uri="{BB962C8B-B14F-4D97-AF65-F5344CB8AC3E}">
        <p14:creationId xmlns:p14="http://schemas.microsoft.com/office/powerpoint/2010/main" val="473601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CCB95-E6DE-87B9-3615-10064117A0AE}"/>
              </a:ext>
            </a:extLst>
          </p:cNvPr>
          <p:cNvSpPr txBox="1"/>
          <p:nvPr/>
        </p:nvSpPr>
        <p:spPr>
          <a:xfrm>
            <a:off x="435359" y="160672"/>
            <a:ext cx="7548343"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455F51"/>
                </a:solidFill>
                <a:effectLst/>
                <a:uFillTx/>
                <a:latin typeface="Helvetica Neue"/>
                <a:ea typeface="Helvetica Neue"/>
                <a:cs typeface="Helvetica Neue"/>
                <a:sym typeface="Helvetica Neue"/>
              </a:rPr>
              <a:t>GNC action</a:t>
            </a:r>
            <a:r>
              <a:rPr lang="en-US" sz="3600" b="0">
                <a:solidFill>
                  <a:srgbClr val="455F51"/>
                </a:solidFill>
              </a:rPr>
              <a:t>: </a:t>
            </a:r>
            <a:r>
              <a:rPr kumimoji="0" lang="en-US" sz="3600" b="0" i="0" u="none" strike="noStrike" cap="none" spc="0" normalizeH="0" baseline="0">
                <a:ln>
                  <a:noFill/>
                </a:ln>
                <a:solidFill>
                  <a:srgbClr val="455F51"/>
                </a:solidFill>
                <a:effectLst/>
                <a:uFillTx/>
                <a:latin typeface="Helvetica Neue"/>
                <a:ea typeface="Helvetica Neue"/>
                <a:cs typeface="Helvetica Neue"/>
                <a:sym typeface="Helvetica Neue"/>
              </a:rPr>
              <a:t>NIE and climate crisis (Jan-June 2024)</a:t>
            </a:r>
          </a:p>
        </p:txBody>
      </p:sp>
      <p:graphicFrame>
        <p:nvGraphicFramePr>
          <p:cNvPr id="7" name="Diagram 6">
            <a:extLst>
              <a:ext uri="{FF2B5EF4-FFF2-40B4-BE49-F238E27FC236}">
                <a16:creationId xmlns:a16="http://schemas.microsoft.com/office/drawing/2014/main" id="{5F1D52AF-D40F-E8EA-BE08-79B123766A32}"/>
              </a:ext>
            </a:extLst>
          </p:cNvPr>
          <p:cNvGraphicFramePr/>
          <p:nvPr/>
        </p:nvGraphicFramePr>
        <p:xfrm>
          <a:off x="2901175" y="581874"/>
          <a:ext cx="8452242" cy="4641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DEE48EC5-8C45-82F8-7BF0-1E63F961E33D}"/>
              </a:ext>
            </a:extLst>
          </p:cNvPr>
          <p:cNvPicPr>
            <a:picLocks noChangeAspect="1"/>
          </p:cNvPicPr>
          <p:nvPr/>
        </p:nvPicPr>
        <p:blipFill>
          <a:blip r:embed="rId8"/>
          <a:stretch>
            <a:fillRect/>
          </a:stretch>
        </p:blipFill>
        <p:spPr>
          <a:xfrm>
            <a:off x="435359" y="3130973"/>
            <a:ext cx="2198554" cy="1899498"/>
          </a:xfrm>
          <a:prstGeom prst="rect">
            <a:avLst/>
          </a:prstGeom>
        </p:spPr>
      </p:pic>
      <p:sp>
        <p:nvSpPr>
          <p:cNvPr id="27" name="Arrow: Right 26">
            <a:extLst>
              <a:ext uri="{FF2B5EF4-FFF2-40B4-BE49-F238E27FC236}">
                <a16:creationId xmlns:a16="http://schemas.microsoft.com/office/drawing/2014/main" id="{575FEA21-916B-D888-98FE-0F9E1BEDDB50}"/>
              </a:ext>
            </a:extLst>
          </p:cNvPr>
          <p:cNvSpPr/>
          <p:nvPr/>
        </p:nvSpPr>
        <p:spPr>
          <a:xfrm>
            <a:off x="3135964" y="4380825"/>
            <a:ext cx="7976934" cy="1146468"/>
          </a:xfrm>
          <a:prstGeom prst="rightArrow">
            <a:avLst/>
          </a:prstGeom>
          <a:solidFill>
            <a:srgbClr val="92D05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TextBox 27">
            <a:extLst>
              <a:ext uri="{FF2B5EF4-FFF2-40B4-BE49-F238E27FC236}">
                <a16:creationId xmlns:a16="http://schemas.microsoft.com/office/drawing/2014/main" id="{5611CAC1-9FAB-6F1F-F4CF-499AD7E9453C}"/>
              </a:ext>
            </a:extLst>
          </p:cNvPr>
          <p:cNvSpPr txBox="1"/>
          <p:nvPr/>
        </p:nvSpPr>
        <p:spPr>
          <a:xfrm>
            <a:off x="4052405" y="4773672"/>
            <a:ext cx="6144052" cy="315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chemeClr val="bg1"/>
                </a:solidFill>
                <a:effectLst/>
                <a:uFillTx/>
                <a:latin typeface="Helvetica Neue"/>
                <a:ea typeface="Helvetica Neue"/>
                <a:cs typeface="Helvetica Neue"/>
                <a:sym typeface="Helvetica Neue"/>
              </a:rPr>
              <a:t>GNC Climate and Nutrition Working Group</a:t>
            </a:r>
          </a:p>
        </p:txBody>
      </p:sp>
      <p:sp>
        <p:nvSpPr>
          <p:cNvPr id="5" name="TextBox 4">
            <a:extLst>
              <a:ext uri="{FF2B5EF4-FFF2-40B4-BE49-F238E27FC236}">
                <a16:creationId xmlns:a16="http://schemas.microsoft.com/office/drawing/2014/main" id="{60B847F3-B7AF-16DC-BA37-E51B513872CE}"/>
              </a:ext>
            </a:extLst>
          </p:cNvPr>
          <p:cNvSpPr txBox="1"/>
          <p:nvPr/>
        </p:nvSpPr>
        <p:spPr>
          <a:xfrm>
            <a:off x="427121" y="1945732"/>
            <a:ext cx="2198553" cy="992579"/>
          </a:xfrm>
          <a:prstGeom prst="rect">
            <a:avLst/>
          </a:prstGeom>
          <a:solidFill>
            <a:srgbClr val="9CCB38"/>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User needs</a:t>
            </a:r>
          </a:p>
          <a:p>
            <a:pPr marL="0" marR="0" indent="0" algn="ctr" defTabSz="412750" rtl="0" fontAlgn="auto" latinLnBrk="0" hangingPunct="0">
              <a:lnSpc>
                <a:spcPct val="100000"/>
              </a:lnSpc>
              <a:spcBef>
                <a:spcPts val="0"/>
              </a:spcBef>
              <a:spcAft>
                <a:spcPts val="0"/>
              </a:spcAft>
              <a:buClrTx/>
              <a:buSzTx/>
              <a:buFontTx/>
              <a:buNone/>
              <a:tabLst/>
            </a:pPr>
            <a:endParaRPr lang="en-US" sz="1400" b="0"/>
          </a:p>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9" name="Right Brace 8">
            <a:extLst>
              <a:ext uri="{FF2B5EF4-FFF2-40B4-BE49-F238E27FC236}">
                <a16:creationId xmlns:a16="http://schemas.microsoft.com/office/drawing/2014/main" id="{DDDD8FAE-4C97-50BB-935C-11D3960FDB9F}"/>
              </a:ext>
            </a:extLst>
          </p:cNvPr>
          <p:cNvSpPr/>
          <p:nvPr/>
        </p:nvSpPr>
        <p:spPr>
          <a:xfrm>
            <a:off x="2594785" y="1630233"/>
            <a:ext cx="284480" cy="3597534"/>
          </a:xfrm>
          <a:prstGeom prst="righ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40" name="Picture 39" descr="A close-up of a brochure&#10;&#10;Description automatically generated">
            <a:extLst>
              <a:ext uri="{FF2B5EF4-FFF2-40B4-BE49-F238E27FC236}">
                <a16:creationId xmlns:a16="http://schemas.microsoft.com/office/drawing/2014/main" id="{1DBFD548-8613-82D0-24A5-64CD14E2868F}"/>
              </a:ext>
            </a:extLst>
          </p:cNvPr>
          <p:cNvPicPr>
            <a:picLocks noChangeAspect="1"/>
          </p:cNvPicPr>
          <p:nvPr/>
        </p:nvPicPr>
        <p:blipFill>
          <a:blip r:embed="rId9"/>
          <a:stretch>
            <a:fillRect/>
          </a:stretch>
        </p:blipFill>
        <p:spPr>
          <a:xfrm>
            <a:off x="3095847" y="5232881"/>
            <a:ext cx="5144297" cy="6858000"/>
          </a:xfrm>
          <a:prstGeom prst="rect">
            <a:avLst/>
          </a:prstGeom>
        </p:spPr>
      </p:pic>
    </p:spTree>
    <p:extLst>
      <p:ext uri="{BB962C8B-B14F-4D97-AF65-F5344CB8AC3E}">
        <p14:creationId xmlns:p14="http://schemas.microsoft.com/office/powerpoint/2010/main" val="32909124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4"/>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5"/>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5" name="TextBox 3">
            <a:extLst>
              <a:ext uri="{FF2B5EF4-FFF2-40B4-BE49-F238E27FC236}">
                <a16:creationId xmlns:a16="http://schemas.microsoft.com/office/drawing/2014/main" id="{C268C904-2A4D-7ED0-E292-EA75CBF3AD8D}"/>
              </a:ext>
            </a:extLst>
          </p:cNvPr>
          <p:cNvSpPr txBox="1"/>
          <p:nvPr/>
        </p:nvSpPr>
        <p:spPr>
          <a:xfrm>
            <a:off x="10565515"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800" b="0" spc="-100">
                <a:solidFill>
                  <a:srgbClr val="808080"/>
                </a:solidFill>
                <a:latin typeface="Calibri"/>
                <a:cs typeface="Calibri"/>
              </a:rPr>
              <a:t>MENA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spTree>
    <p:extLst>
      <p:ext uri="{BB962C8B-B14F-4D97-AF65-F5344CB8AC3E}">
        <p14:creationId xmlns:p14="http://schemas.microsoft.com/office/powerpoint/2010/main" val="4225140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up of coffee with steam and coffee beans&#10;&#10;Description automatically generated">
            <a:extLst>
              <a:ext uri="{FF2B5EF4-FFF2-40B4-BE49-F238E27FC236}">
                <a16:creationId xmlns:a16="http://schemas.microsoft.com/office/drawing/2014/main" id="{868A3748-4EAB-0091-D2F4-3BEC59A92373}"/>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3" name="Oval 2">
            <a:extLst>
              <a:ext uri="{FF2B5EF4-FFF2-40B4-BE49-F238E27FC236}">
                <a16:creationId xmlns:a16="http://schemas.microsoft.com/office/drawing/2014/main" id="{904F4FE0-114D-A0B8-9784-9F2C9710184B}"/>
              </a:ext>
            </a:extLst>
          </p:cNvPr>
          <p:cNvSpPr/>
          <p:nvPr/>
        </p:nvSpPr>
        <p:spPr>
          <a:xfrm>
            <a:off x="664723" y="551234"/>
            <a:ext cx="3242553" cy="2415702"/>
          </a:xfrm>
          <a:prstGeom prst="ellipse">
            <a:avLst/>
          </a:prstGeom>
          <a:solidFill>
            <a:srgbClr val="F2F2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cs typeface="Calibri"/>
              </a:rPr>
              <a:t>COFFEE BREAK</a:t>
            </a:r>
          </a:p>
        </p:txBody>
      </p:sp>
    </p:spTree>
    <p:extLst>
      <p:ext uri="{BB962C8B-B14F-4D97-AF65-F5344CB8AC3E}">
        <p14:creationId xmlns:p14="http://schemas.microsoft.com/office/powerpoint/2010/main" val="2258235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holding a child&#10;&#10;Description automatically generated">
            <a:extLst>
              <a:ext uri="{FF2B5EF4-FFF2-40B4-BE49-F238E27FC236}">
                <a16:creationId xmlns:a16="http://schemas.microsoft.com/office/drawing/2014/main" id="{7A6455D0-7F4F-E497-692A-367177664544}"/>
              </a:ext>
            </a:extLst>
          </p:cNvPr>
          <p:cNvPicPr>
            <a:picLocks noChangeAspect="1"/>
          </p:cNvPicPr>
          <p:nvPr/>
        </p:nvPicPr>
        <p:blipFill rotWithShape="1">
          <a:blip r:embed="rId3"/>
          <a:srcRect l="5884" r="-1" b="-1"/>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369740" y="1943261"/>
            <a:ext cx="3822189" cy="189991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rmAutofit fontScale="92500"/>
          </a:bodyPr>
          <a:lstStyle/>
          <a:p>
            <a:pPr>
              <a:lnSpc>
                <a:spcPct val="90000"/>
              </a:lnSpc>
              <a:spcBef>
                <a:spcPct val="0"/>
              </a:spcBef>
              <a:spcAft>
                <a:spcPts val="600"/>
              </a:spcAft>
              <a:defRPr sz="2400" b="0">
                <a:latin typeface="Arial"/>
                <a:ea typeface="Arial"/>
                <a:cs typeface="Arial"/>
                <a:sym typeface="Arial"/>
              </a:defRPr>
            </a:pPr>
            <a:r>
              <a:rPr lang="en-US" sz="4000" dirty="0">
                <a:solidFill>
                  <a:srgbClr val="455F51"/>
                </a:solidFill>
                <a:latin typeface="+mj-lt"/>
                <a:ea typeface="+mj-ea"/>
                <a:cs typeface="+mj-cs"/>
              </a:rPr>
              <a:t>Assessing Functionality of Nutrition Services </a:t>
            </a:r>
            <a:endParaRPr lang="en-US" sz="4000" dirty="0">
              <a:solidFill>
                <a:srgbClr val="455F51"/>
              </a:solidFill>
              <a:latin typeface="+mj-lt"/>
              <a:ea typeface="+mj-ea"/>
              <a:cs typeface="Calibri Light"/>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8372136" y="5242393"/>
            <a:ext cx="3822189" cy="118509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p>
            <a:pPr algn="ctr">
              <a:lnSpc>
                <a:spcPct val="90000"/>
              </a:lnSpc>
              <a:spcBef>
                <a:spcPct val="0"/>
              </a:spcBef>
              <a:spcAft>
                <a:spcPts val="600"/>
              </a:spcAft>
              <a:defRPr sz="2400" b="0">
                <a:latin typeface="Arial"/>
                <a:ea typeface="Arial"/>
                <a:cs typeface="Arial"/>
                <a:sym typeface="Arial"/>
              </a:defRPr>
            </a:pPr>
            <a:r>
              <a:rPr lang="en-US" sz="1600" b="0">
                <a:solidFill>
                  <a:srgbClr val="808080"/>
                </a:solidFill>
              </a:rPr>
              <a:t>Sudan Nutrition Cluster Coordinator</a:t>
            </a:r>
            <a:endParaRPr lang="en-US" sz="1600">
              <a:solidFill>
                <a:srgbClr val="808080"/>
              </a:solidFill>
            </a:endParaRPr>
          </a:p>
          <a:p>
            <a:pPr algn="ctr">
              <a:lnSpc>
                <a:spcPct val="90000"/>
              </a:lnSpc>
              <a:spcBef>
                <a:spcPct val="0"/>
              </a:spcBef>
              <a:spcAft>
                <a:spcPts val="600"/>
              </a:spcAft>
              <a:defRPr sz="2400" b="0">
                <a:latin typeface="Arial"/>
                <a:ea typeface="Arial"/>
                <a:cs typeface="Arial"/>
                <a:sym typeface="Arial"/>
              </a:defRPr>
            </a:pPr>
            <a:r>
              <a:rPr lang="en-US" sz="1600">
                <a:solidFill>
                  <a:srgbClr val="808080"/>
                </a:solidFill>
              </a:rPr>
              <a:t>12</a:t>
            </a:r>
            <a:r>
              <a:rPr lang="en-US" sz="1600" baseline="30000">
                <a:solidFill>
                  <a:srgbClr val="808080"/>
                </a:solidFill>
              </a:rPr>
              <a:t>th</a:t>
            </a:r>
            <a:r>
              <a:rPr lang="en-US" sz="1600">
                <a:solidFill>
                  <a:srgbClr val="808080"/>
                </a:solidFill>
              </a:rPr>
              <a:t> March 2024</a:t>
            </a:r>
          </a:p>
        </p:txBody>
      </p:sp>
    </p:spTree>
    <p:extLst>
      <p:ext uri="{BB962C8B-B14F-4D97-AF65-F5344CB8AC3E}">
        <p14:creationId xmlns:p14="http://schemas.microsoft.com/office/powerpoint/2010/main" val="7891321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5" name="Content Placeholder 2">
            <a:extLst>
              <a:ext uri="{FF2B5EF4-FFF2-40B4-BE49-F238E27FC236}">
                <a16:creationId xmlns:a16="http://schemas.microsoft.com/office/drawing/2014/main" id="{65486F76-6361-413A-5166-C5657774530C}"/>
              </a:ext>
            </a:extLst>
          </p:cNvPr>
          <p:cNvSpPr txBox="1">
            <a:spLocks/>
          </p:cNvSpPr>
          <p:nvPr/>
        </p:nvSpPr>
        <p:spPr>
          <a:xfrm>
            <a:off x="120658" y="1047821"/>
            <a:ext cx="12064993" cy="5354531"/>
          </a:xfrm>
          <a:prstGeom prst="rect">
            <a:avLst/>
          </a:prstGeom>
        </p:spPr>
        <p:txBody>
          <a:bodyPr lIns="91440" tIns="45720" rIns="91440" bIns="45720" anchor="t">
            <a:normAutofit lnSpcReduction="10000"/>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457200" algn="l" hangingPunct="1">
              <a:lnSpc>
                <a:spcPct val="110000"/>
              </a:lnSpc>
              <a:spcBef>
                <a:spcPts val="100"/>
              </a:spcBef>
              <a:spcAft>
                <a:spcPts val="100"/>
              </a:spcAft>
              <a:buFont typeface="Arial" panose="020B0604020202020204" pitchFamily="34" charset="0"/>
              <a:buChar char="•"/>
            </a:pPr>
            <a:r>
              <a:rPr lang="en-US" sz="2800">
                <a:latin typeface="Arial" panose="020B0604020202020204" pitchFamily="34" charset="0"/>
                <a:cs typeface="Arial" panose="020B0604020202020204" pitchFamily="34" charset="0"/>
              </a:rPr>
              <a:t>Consultation meetings with all nutrition cluster partners </a:t>
            </a:r>
          </a:p>
          <a:p>
            <a:pPr marL="457200" algn="l" hangingPunct="1">
              <a:lnSpc>
                <a:spcPct val="110000"/>
              </a:lnSpc>
              <a:spcBef>
                <a:spcPts val="100"/>
              </a:spcBef>
              <a:spcAft>
                <a:spcPts val="100"/>
              </a:spcAft>
              <a:buFont typeface="Arial" panose="020B0604020202020204" pitchFamily="34" charset="0"/>
              <a:buChar char="•"/>
            </a:pPr>
            <a:r>
              <a:rPr lang="en-US" sz="2800">
                <a:latin typeface="Arial" panose="020B0604020202020204" pitchFamily="34" charset="0"/>
                <a:cs typeface="Arial" panose="020B0604020202020204" pitchFamily="34" charset="0"/>
              </a:rPr>
              <a:t>Defining what functional/operational sites mean - In Sudan, they must meet four elements:</a:t>
            </a:r>
          </a:p>
          <a:p>
            <a:pPr algn="l" hangingPunct="1">
              <a:spcBef>
                <a:spcPts val="100"/>
              </a:spcBef>
              <a:spcAft>
                <a:spcPts val="100"/>
              </a:spcAft>
            </a:pPr>
            <a:endParaRPr lang="en-US" sz="2000">
              <a:latin typeface="Arial" panose="020B0604020202020204" pitchFamily="34" charset="0"/>
              <a:cs typeface="Arial" panose="020B0604020202020204" pitchFamily="34" charset="0"/>
            </a:endParaRPr>
          </a:p>
          <a:p>
            <a:pPr marL="1005840" lvl="1" algn="just" hangingPunct="1">
              <a:spcBef>
                <a:spcPts val="100"/>
              </a:spcBef>
              <a:spcAft>
                <a:spcPts val="100"/>
              </a:spcAft>
              <a:buFont typeface="Arial" panose="020B0604020202020204" pitchFamily="34" charset="0"/>
              <a:buChar char="•"/>
            </a:pPr>
            <a:r>
              <a:rPr lang="en-US" sz="2000">
                <a:latin typeface="Arial" panose="020B0604020202020204" pitchFamily="34" charset="0"/>
                <a:cs typeface="Arial" panose="020B0604020202020204" pitchFamily="34" charset="0"/>
              </a:rPr>
              <a:t>Availability of trained technical staff</a:t>
            </a:r>
          </a:p>
          <a:p>
            <a:pPr marL="1005840" lvl="8" indent="0" algn="just" hangingPunct="1">
              <a:spcBef>
                <a:spcPts val="100"/>
              </a:spcBef>
              <a:spcAft>
                <a:spcPts val="100"/>
              </a:spcAft>
              <a:buFont typeface="Arial" panose="020B0604020202020204" pitchFamily="34" charset="0"/>
              <a:buChar char="•"/>
            </a:pPr>
            <a:r>
              <a:rPr lang="en-US" sz="2000">
                <a:latin typeface="Arial" panose="020B0604020202020204" pitchFamily="34" charset="0"/>
                <a:cs typeface="Arial" panose="020B0604020202020204" pitchFamily="34" charset="0"/>
              </a:rPr>
              <a:t>Availability of supplies (RUTF, RUSF, </a:t>
            </a:r>
            <a:r>
              <a:rPr lang="en-US" sz="2000" err="1">
                <a:latin typeface="Arial" panose="020B0604020202020204" pitchFamily="34" charset="0"/>
                <a:cs typeface="Arial" panose="020B0604020202020204" pitchFamily="34" charset="0"/>
              </a:rPr>
              <a:t>PlumpyDoz</a:t>
            </a:r>
            <a:r>
              <a:rPr lang="en-US" sz="2000">
                <a:latin typeface="Arial" panose="020B0604020202020204" pitchFamily="34" charset="0"/>
                <a:cs typeface="Arial" panose="020B0604020202020204" pitchFamily="34" charset="0"/>
              </a:rPr>
              <a:t>®, SAM kits)</a:t>
            </a:r>
          </a:p>
          <a:p>
            <a:pPr marL="1005840" lvl="8" indent="0" algn="just" hangingPunct="1">
              <a:spcBef>
                <a:spcPts val="100"/>
              </a:spcBef>
              <a:spcAft>
                <a:spcPts val="100"/>
              </a:spcAft>
              <a:buFont typeface="Arial" panose="020B0604020202020204" pitchFamily="34" charset="0"/>
              <a:buChar char="•"/>
            </a:pPr>
            <a:r>
              <a:rPr lang="en-US" sz="2000">
                <a:latin typeface="Arial" panose="020B0604020202020204" pitchFamily="34" charset="0"/>
                <a:cs typeface="Arial" panose="020B0604020202020204" pitchFamily="34" charset="0"/>
              </a:rPr>
              <a:t>Accessibility </a:t>
            </a:r>
          </a:p>
          <a:p>
            <a:pPr marL="1005840" lvl="8" indent="0" algn="just" hangingPunct="1">
              <a:lnSpc>
                <a:spcPct val="110000"/>
              </a:lnSpc>
              <a:spcBef>
                <a:spcPts val="100"/>
              </a:spcBef>
              <a:spcAft>
                <a:spcPts val="100"/>
              </a:spcAft>
              <a:buFont typeface="Arial" panose="020B0604020202020204" pitchFamily="34" charset="0"/>
              <a:buChar char="•"/>
            </a:pPr>
            <a:r>
              <a:rPr lang="en-US" sz="2000">
                <a:latin typeface="Arial" panose="020B0604020202020204" pitchFamily="34" charset="0"/>
                <a:cs typeface="Arial" panose="020B0604020202020204" pitchFamily="34" charset="0"/>
              </a:rPr>
              <a:t>Regularly </a:t>
            </a:r>
            <a:r>
              <a:rPr lang="en-US" sz="2000" i="1">
                <a:latin typeface="Arial" panose="020B0604020202020204" pitchFamily="34" charset="0"/>
                <a:cs typeface="Arial" panose="020B0604020202020204" pitchFamily="34" charset="0"/>
              </a:rPr>
              <a:t>open</a:t>
            </a:r>
            <a:r>
              <a:rPr lang="en-US" sz="2000">
                <a:latin typeface="Arial" panose="020B0604020202020204" pitchFamily="34" charset="0"/>
                <a:cs typeface="Arial" panose="020B0604020202020204" pitchFamily="34" charset="0"/>
              </a:rPr>
              <a:t> to be able to provide services to beneficiaries </a:t>
            </a:r>
          </a:p>
          <a:p>
            <a:pPr lvl="8" indent="0" algn="just" hangingPunct="1">
              <a:lnSpc>
                <a:spcPct val="110000"/>
              </a:lnSpc>
              <a:spcBef>
                <a:spcPts val="100"/>
              </a:spcBef>
              <a:spcAft>
                <a:spcPts val="100"/>
              </a:spcAft>
            </a:pPr>
            <a:endParaRPr lang="en-US" sz="2000">
              <a:latin typeface="Arial" panose="020B0604020202020204" pitchFamily="34" charset="0"/>
              <a:cs typeface="Arial" panose="020B0604020202020204" pitchFamily="34" charset="0"/>
            </a:endParaRPr>
          </a:p>
          <a:p>
            <a:pPr marL="457200" algn="l" hangingPunct="1">
              <a:lnSpc>
                <a:spcPct val="110000"/>
              </a:lnSpc>
              <a:spcBef>
                <a:spcPts val="100"/>
              </a:spcBef>
              <a:spcAft>
                <a:spcPts val="100"/>
              </a:spcAft>
              <a:buFont typeface="Arial" panose="020B0604020202020204" pitchFamily="34" charset="0"/>
              <a:buChar char="•"/>
            </a:pPr>
            <a:r>
              <a:rPr lang="en-US" sz="2800">
                <a:latin typeface="Arial" panose="020B0604020202020204" pitchFamily="34" charset="0"/>
                <a:cs typeface="Arial" panose="020B0604020202020204" pitchFamily="34" charset="0"/>
              </a:rPr>
              <a:t>Any facility that does not meet all 4 elements is </a:t>
            </a:r>
            <a:r>
              <a:rPr lang="en-US" sz="2800" i="1">
                <a:latin typeface="Arial" panose="020B0604020202020204" pitchFamily="34" charset="0"/>
                <a:cs typeface="Arial" panose="020B0604020202020204" pitchFamily="34" charset="0"/>
              </a:rPr>
              <a:t>partially functional</a:t>
            </a:r>
            <a:r>
              <a:rPr lang="en-US" sz="2800">
                <a:latin typeface="Arial" panose="020B0604020202020204" pitchFamily="34" charset="0"/>
                <a:cs typeface="Arial" panose="020B0604020202020204" pitchFamily="34" charset="0"/>
              </a:rPr>
              <a:t> </a:t>
            </a:r>
          </a:p>
          <a:p>
            <a:pPr marL="457200" algn="l" hangingPunct="1">
              <a:lnSpc>
                <a:spcPct val="110000"/>
              </a:lnSpc>
              <a:spcBef>
                <a:spcPts val="100"/>
              </a:spcBef>
              <a:spcAft>
                <a:spcPts val="100"/>
              </a:spcAft>
              <a:buFont typeface="Arial" panose="020B0604020202020204" pitchFamily="34" charset="0"/>
              <a:buChar char="•"/>
            </a:pPr>
            <a:r>
              <a:rPr lang="en-US" sz="2800">
                <a:latin typeface="Arial" panose="020B0604020202020204" pitchFamily="34" charset="0"/>
                <a:cs typeface="Arial" panose="020B0604020202020204" pitchFamily="34" charset="0"/>
              </a:rPr>
              <a:t>Utilization of the services by beneficiaries </a:t>
            </a:r>
            <a:endParaRPr lang="en-US" sz="2800">
              <a:highlight>
                <a:srgbClr val="FFFF00"/>
              </a:highlight>
              <a:latin typeface="Arial" panose="020B0604020202020204" pitchFamily="34" charset="0"/>
              <a:cs typeface="Arial" panose="020B0604020202020204" pitchFamily="34" charset="0"/>
            </a:endParaRPr>
          </a:p>
          <a:p>
            <a:pPr marL="457200" algn="l" hangingPunct="1">
              <a:lnSpc>
                <a:spcPct val="110000"/>
              </a:lnSpc>
              <a:spcBef>
                <a:spcPts val="100"/>
              </a:spcBef>
              <a:spcAft>
                <a:spcPts val="100"/>
              </a:spcAft>
              <a:buFont typeface="Arial" panose="020B0604020202020204" pitchFamily="34" charset="0"/>
              <a:buChar char="•"/>
            </a:pPr>
            <a:r>
              <a:rPr lang="en-US" sz="2800">
                <a:latin typeface="Arial" panose="020B0604020202020204" pitchFamily="34" charset="0"/>
                <a:cs typeface="Arial" panose="020B0604020202020204" pitchFamily="34" charset="0"/>
              </a:rPr>
              <a:t>Closed/non- operational sites – sites/services that are not being provided due to insecurity/access </a:t>
            </a:r>
          </a:p>
        </p:txBody>
      </p:sp>
      <p:sp>
        <p:nvSpPr>
          <p:cNvPr id="2" name="TextBox 1">
            <a:extLst>
              <a:ext uri="{FF2B5EF4-FFF2-40B4-BE49-F238E27FC236}">
                <a16:creationId xmlns:a16="http://schemas.microsoft.com/office/drawing/2014/main" id="{04568466-596A-1A6A-CB3B-6ABDD6C2BF38}"/>
              </a:ext>
            </a:extLst>
          </p:cNvPr>
          <p:cNvSpPr txBox="1"/>
          <p:nvPr/>
        </p:nvSpPr>
        <p:spPr>
          <a:xfrm>
            <a:off x="-145982" y="-582"/>
            <a:ext cx="12491295" cy="715581"/>
          </a:xfrm>
          <a:prstGeom prst="rect">
            <a:avLst/>
          </a:prstGeom>
          <a:solidFill>
            <a:srgbClr val="808080">
              <a:alpha val="5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endParaRPr lang="en-US" sz="800" b="0">
              <a:solidFill>
                <a:schemeClr val="bg1"/>
              </a:solidFill>
              <a:latin typeface="Arial"/>
              <a:cs typeface="Arial"/>
            </a:endParaRPr>
          </a:p>
          <a:p>
            <a:pPr defTabSz="412750"/>
            <a:r>
              <a:rPr lang="en-US" sz="2800">
                <a:solidFill>
                  <a:schemeClr val="bg1"/>
                </a:solidFill>
                <a:latin typeface="Arial"/>
                <a:cs typeface="Arial"/>
              </a:rPr>
              <a:t> </a:t>
            </a:r>
            <a:r>
              <a:rPr lang="en-US" sz="2800" b="0" baseline="0">
                <a:solidFill>
                  <a:schemeClr val="bg1"/>
                </a:solidFill>
                <a:latin typeface="Arial"/>
                <a:cs typeface="Arial"/>
              </a:rPr>
              <a:t>Common understanding of functionality among all partners</a:t>
            </a:r>
            <a:r>
              <a:rPr lang="en-US" sz="2800" b="0">
                <a:solidFill>
                  <a:schemeClr val="bg1"/>
                </a:solidFill>
                <a:latin typeface="Arial"/>
                <a:ea typeface="Arial"/>
                <a:cs typeface="Arial"/>
              </a:rPr>
              <a:t>​</a:t>
            </a:r>
            <a:endParaRPr lang="en-US" sz="1400">
              <a:solidFill>
                <a:schemeClr val="bg1"/>
              </a:solidFill>
            </a:endParaRPr>
          </a:p>
          <a:p>
            <a:endParaRPr lang="en-US" sz="800" b="0">
              <a:solidFill>
                <a:schemeClr val="bg1"/>
              </a:solidFill>
              <a:latin typeface="Arial"/>
              <a:cs typeface="Arial"/>
            </a:endParaRPr>
          </a:p>
        </p:txBody>
      </p:sp>
      <p:sp>
        <p:nvSpPr>
          <p:cNvPr id="7"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11601864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7A5A66-0BAF-6DF4-7217-2ACA20D28E1B}"/>
              </a:ext>
            </a:extLst>
          </p:cNvPr>
          <p:cNvSpPr txBox="1"/>
          <p:nvPr/>
        </p:nvSpPr>
        <p:spPr>
          <a:xfrm>
            <a:off x="6317418" y="1030540"/>
            <a:ext cx="1227114" cy="922945"/>
          </a:xfrm>
          <a:prstGeom prst="rect">
            <a:avLst/>
          </a:prstGeom>
          <a:noFill/>
        </p:spPr>
        <p:txBody>
          <a:bodyPr wrap="square" rtlCol="0">
            <a:spAutoFit/>
          </a:bodyPr>
          <a:lstStyle/>
          <a:p>
            <a:pPr defTabSz="914126"/>
            <a:r>
              <a:rPr lang="en-US" sz="1799" b="1">
                <a:solidFill>
                  <a:prstClr val="white"/>
                </a:solidFill>
                <a:latin typeface="Arial" panose="020B0604020202020204" pitchFamily="34" charset="0"/>
                <a:cs typeface="Arial" panose="020B0604020202020204" pitchFamily="34" charset="0"/>
              </a:rPr>
              <a:t>Alignment with WHO</a:t>
            </a:r>
          </a:p>
        </p:txBody>
      </p:sp>
      <p:sp>
        <p:nvSpPr>
          <p:cNvPr id="5" name="TextBox 4">
            <a:extLst>
              <a:ext uri="{FF2B5EF4-FFF2-40B4-BE49-F238E27FC236}">
                <a16:creationId xmlns:a16="http://schemas.microsoft.com/office/drawing/2014/main" id="{944AA148-E633-9152-F961-B0CFC4ED99A7}"/>
              </a:ext>
            </a:extLst>
          </p:cNvPr>
          <p:cNvSpPr txBox="1"/>
          <p:nvPr/>
        </p:nvSpPr>
        <p:spPr>
          <a:xfrm>
            <a:off x="303742" y="358227"/>
            <a:ext cx="10855373" cy="590931"/>
          </a:xfrm>
          <a:prstGeom prst="rect">
            <a:avLst/>
          </a:prstGeom>
          <a:noFill/>
        </p:spPr>
        <p:txBody>
          <a:bodyPr wrap="square" lIns="91440" tIns="45720" rIns="91440" bIns="45720" rtlCol="0" anchor="t">
            <a:spAutoFit/>
          </a:bodyPr>
          <a:lstStyle/>
          <a:p>
            <a:pPr defTabSz="914126">
              <a:lnSpc>
                <a:spcPct val="90000"/>
              </a:lnSpc>
              <a:spcBef>
                <a:spcPct val="0"/>
              </a:spcBef>
            </a:pPr>
            <a:r>
              <a:rPr lang="en-US" sz="3600" b="1">
                <a:solidFill>
                  <a:srgbClr val="FFC000"/>
                </a:solidFill>
                <a:latin typeface="Arial" panose="020B0604020202020204" pitchFamily="34" charset="0"/>
                <a:ea typeface="Open Sans ExtraBold"/>
                <a:cs typeface="Arial" panose="020B0604020202020204" pitchFamily="34" charset="0"/>
              </a:rPr>
              <a:t>Some key principles and ways of working</a:t>
            </a:r>
            <a:endParaRPr lang="en-US" sz="2800" b="1">
              <a:solidFill>
                <a:srgbClr val="0070C0"/>
              </a:solidFill>
              <a:latin typeface="Arial" panose="020B0604020202020204" pitchFamily="34" charset="0"/>
              <a:ea typeface="Open Sans ExtraBold"/>
              <a:cs typeface="Arial" panose="020B0604020202020204" pitchFamily="34" charset="0"/>
            </a:endParaRPr>
          </a:p>
        </p:txBody>
      </p:sp>
      <p:sp>
        <p:nvSpPr>
          <p:cNvPr id="4" name="TextBox 3">
            <a:extLst>
              <a:ext uri="{FF2B5EF4-FFF2-40B4-BE49-F238E27FC236}">
                <a16:creationId xmlns:a16="http://schemas.microsoft.com/office/drawing/2014/main" id="{33BC3550-74CB-17A3-9BDE-FDF6E4794ED0}"/>
              </a:ext>
            </a:extLst>
          </p:cNvPr>
          <p:cNvSpPr txBox="1"/>
          <p:nvPr/>
        </p:nvSpPr>
        <p:spPr>
          <a:xfrm>
            <a:off x="500833" y="3566493"/>
            <a:ext cx="11311972" cy="2862322"/>
          </a:xfrm>
          <a:prstGeom prst="rect">
            <a:avLst/>
          </a:prstGeom>
          <a:noFill/>
        </p:spPr>
        <p:txBody>
          <a:bodyPr wrap="square" lIns="91440" tIns="45720" rIns="91440" bIns="45720" anchor="t">
            <a:spAutoFit/>
          </a:bodyPr>
          <a:lstStyle/>
          <a:p>
            <a:pPr marL="342900" indent="-342900" defTabSz="914126">
              <a:buFont typeface="Arial"/>
              <a:buChar char="•"/>
            </a:pPr>
            <a:r>
              <a:rPr lang="en-US" sz="2000" b="1" spc="60">
                <a:solidFill>
                  <a:srgbClr val="000204"/>
                </a:solidFill>
                <a:latin typeface="Arial"/>
                <a:ea typeface="Open Sans"/>
                <a:cs typeface="Arial"/>
              </a:rPr>
              <a:t>Management and prevention interventions </a:t>
            </a:r>
            <a:r>
              <a:rPr lang="en-US" sz="2000" spc="60">
                <a:solidFill>
                  <a:srgbClr val="000204"/>
                </a:solidFill>
                <a:latin typeface="Arial"/>
                <a:ea typeface="Open Sans"/>
                <a:cs typeface="Arial"/>
              </a:rPr>
              <a:t>to feature as standard package in food insecure humanitarian settings</a:t>
            </a:r>
          </a:p>
          <a:p>
            <a:pPr marL="342900" indent="-342900" defTabSz="914126">
              <a:buFont typeface="Arial"/>
              <a:buChar char="•"/>
            </a:pPr>
            <a:endParaRPr lang="en-US" sz="2000" spc="60">
              <a:solidFill>
                <a:srgbClr val="000204"/>
              </a:solidFill>
              <a:latin typeface="Arial" panose="020B0604020202020204" pitchFamily="34" charset="0"/>
              <a:ea typeface="Open Sans"/>
              <a:cs typeface="Arial" panose="020B0604020202020204" pitchFamily="34" charset="0"/>
            </a:endParaRPr>
          </a:p>
          <a:p>
            <a:pPr marL="342900" indent="-342900" defTabSz="914126">
              <a:buFont typeface="Arial"/>
              <a:buChar char="•"/>
            </a:pPr>
            <a:r>
              <a:rPr lang="en-US" sz="2000" b="1" spc="60">
                <a:solidFill>
                  <a:srgbClr val="000204"/>
                </a:solidFill>
                <a:latin typeface="Arial"/>
                <a:ea typeface="Open Sans"/>
                <a:cs typeface="Arial"/>
              </a:rPr>
              <a:t>Management of wasting:</a:t>
            </a:r>
          </a:p>
          <a:p>
            <a:pPr marL="800100" lvl="1" indent="-342900" defTabSz="914126">
              <a:buFont typeface="Arial"/>
              <a:buChar char="•"/>
            </a:pPr>
            <a:r>
              <a:rPr lang="en-US" sz="2000" b="1" spc="60">
                <a:solidFill>
                  <a:srgbClr val="000204"/>
                </a:solidFill>
                <a:latin typeface="Arial"/>
                <a:ea typeface="Open Sans"/>
                <a:cs typeface="Arial"/>
              </a:rPr>
              <a:t>UNICEF: </a:t>
            </a:r>
            <a:r>
              <a:rPr lang="en-US" spc="60">
                <a:solidFill>
                  <a:srgbClr val="000204"/>
                </a:solidFill>
                <a:latin typeface="Arial"/>
                <a:ea typeface="Open Sans"/>
                <a:cs typeface="Arial"/>
              </a:rPr>
              <a:t>Children with wasting at higher risk of mortality (SAM and MAM at higher risk- SFF)</a:t>
            </a:r>
            <a:endParaRPr lang="en-US" sz="2000" spc="60">
              <a:solidFill>
                <a:srgbClr val="000204"/>
              </a:solidFill>
              <a:latin typeface="Arial"/>
              <a:ea typeface="Open Sans"/>
              <a:cs typeface="Arial"/>
            </a:endParaRPr>
          </a:p>
          <a:p>
            <a:pPr marL="800100" lvl="1" indent="-342900" defTabSz="914126">
              <a:buFont typeface="Arial"/>
              <a:buChar char="•"/>
            </a:pPr>
            <a:r>
              <a:rPr lang="en-US" sz="2000" b="1" spc="60">
                <a:solidFill>
                  <a:srgbClr val="000204"/>
                </a:solidFill>
                <a:latin typeface="Arial"/>
                <a:ea typeface="Open Sans"/>
                <a:cs typeface="Arial"/>
              </a:rPr>
              <a:t>WFP:  </a:t>
            </a:r>
            <a:r>
              <a:rPr lang="en-US" sz="2000" spc="60">
                <a:solidFill>
                  <a:srgbClr val="000204"/>
                </a:solidFill>
                <a:latin typeface="Arial"/>
                <a:ea typeface="Open Sans"/>
                <a:cs typeface="Arial"/>
              </a:rPr>
              <a:t>Other c</a:t>
            </a:r>
            <a:r>
              <a:rPr lang="en-US" spc="60">
                <a:solidFill>
                  <a:srgbClr val="000204"/>
                </a:solidFill>
                <a:latin typeface="Arial"/>
                <a:ea typeface="Open Sans"/>
                <a:cs typeface="Arial"/>
              </a:rPr>
              <a:t>hildren with wasting (SFF or local nutrient- dense foods)</a:t>
            </a:r>
            <a:endParaRPr lang="en-US" b="1" spc="60">
              <a:solidFill>
                <a:srgbClr val="000204"/>
              </a:solidFill>
              <a:latin typeface="Arial"/>
              <a:ea typeface="Open Sans"/>
              <a:cs typeface="Arial"/>
            </a:endParaRPr>
          </a:p>
          <a:p>
            <a:pPr marL="342900" indent="-342900" defTabSz="914126">
              <a:buFont typeface="Arial"/>
              <a:buChar char="•"/>
            </a:pPr>
            <a:endParaRPr lang="en-US" sz="2000" spc="60">
              <a:solidFill>
                <a:srgbClr val="000204"/>
              </a:solidFill>
              <a:latin typeface="Arial" panose="020B0604020202020204" pitchFamily="34" charset="0"/>
              <a:ea typeface="Open Sans"/>
              <a:cs typeface="Arial" panose="020B0604020202020204" pitchFamily="34" charset="0"/>
            </a:endParaRPr>
          </a:p>
          <a:p>
            <a:pPr marL="342900" indent="-342900" defTabSz="914126">
              <a:buFont typeface="Arial"/>
              <a:buChar char="•"/>
            </a:pPr>
            <a:r>
              <a:rPr lang="en-US" sz="2000" b="1" spc="60">
                <a:solidFill>
                  <a:srgbClr val="000204"/>
                </a:solidFill>
                <a:latin typeface="Arial"/>
                <a:ea typeface="Open Sans"/>
                <a:cs typeface="Arial"/>
              </a:rPr>
              <a:t>Nutritionally adequate food or social assistance </a:t>
            </a:r>
            <a:r>
              <a:rPr lang="en-US" sz="2000" spc="60">
                <a:solidFill>
                  <a:srgbClr val="000204"/>
                </a:solidFill>
                <a:latin typeface="Arial"/>
                <a:ea typeface="Open Sans"/>
                <a:cs typeface="Arial"/>
              </a:rPr>
              <a:t>will form the fundamental basis of an effective humanitarian nutrition response </a:t>
            </a:r>
            <a:endParaRPr lang="en-US" sz="2000" spc="60">
              <a:solidFill>
                <a:srgbClr val="000204"/>
              </a:solidFill>
              <a:latin typeface="Arial" panose="020B0604020202020204" pitchFamily="34" charset="0"/>
              <a:ea typeface="Open Sans"/>
              <a:cs typeface="Arial" panose="020B0604020202020204" pitchFamily="34" charset="0"/>
            </a:endParaRPr>
          </a:p>
        </p:txBody>
      </p:sp>
      <p:sp>
        <p:nvSpPr>
          <p:cNvPr id="6" name="TextBox 5">
            <a:extLst>
              <a:ext uri="{FF2B5EF4-FFF2-40B4-BE49-F238E27FC236}">
                <a16:creationId xmlns:a16="http://schemas.microsoft.com/office/drawing/2014/main" id="{DC3482C5-DD59-89D9-C9CB-145ADD46273C}"/>
              </a:ext>
            </a:extLst>
          </p:cNvPr>
          <p:cNvSpPr txBox="1"/>
          <p:nvPr/>
        </p:nvSpPr>
        <p:spPr>
          <a:xfrm>
            <a:off x="303742" y="1221103"/>
            <a:ext cx="11549167" cy="1938992"/>
          </a:xfrm>
          <a:prstGeom prst="rect">
            <a:avLst/>
          </a:prstGeom>
          <a:solidFill>
            <a:srgbClr val="F5EBD7"/>
          </a:solidFill>
        </p:spPr>
        <p:txBody>
          <a:bodyPr wrap="square" lIns="91440" tIns="45720" rIns="91440" bIns="45720" rtlCol="0" anchor="t">
            <a:spAutoFit/>
          </a:bodyPr>
          <a:lstStyle/>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Context-specific approach: co-created with government</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Prioritization of needs: IPC, GAM, hotspots, other aggravating factors</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Transfer modalities: informed-by market functionality and other assessments</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Not forgetting hard to reach populations</a:t>
            </a:r>
          </a:p>
          <a:p>
            <a:pPr marL="800100" lvl="1" indent="-342900" defTabSz="914126">
              <a:spcAft>
                <a:spcPts val="600"/>
              </a:spcAft>
              <a:buClr>
                <a:srgbClr val="E49E23"/>
              </a:buClr>
              <a:buFont typeface="Courier New" panose="02070309020205020404" pitchFamily="49" charset="0"/>
              <a:buChar char="o"/>
            </a:pPr>
            <a:r>
              <a:rPr lang="en-US" sz="2000">
                <a:solidFill>
                  <a:srgbClr val="000204"/>
                </a:solidFill>
                <a:latin typeface="Arial"/>
                <a:ea typeface="Open Sans"/>
                <a:cs typeface="Arial"/>
              </a:rPr>
              <a:t>Multisectoral approach and platforms</a:t>
            </a:r>
          </a:p>
        </p:txBody>
      </p:sp>
    </p:spTree>
    <p:custDataLst>
      <p:tags r:id="rId1"/>
    </p:custDataLst>
    <p:extLst>
      <p:ext uri="{BB962C8B-B14F-4D97-AF65-F5344CB8AC3E}">
        <p14:creationId xmlns:p14="http://schemas.microsoft.com/office/powerpoint/2010/main" val="2440955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7" name="Content Placeholder 2">
            <a:extLst>
              <a:ext uri="{FF2B5EF4-FFF2-40B4-BE49-F238E27FC236}">
                <a16:creationId xmlns:a16="http://schemas.microsoft.com/office/drawing/2014/main" id="{CC038F0F-3F83-5747-2249-199F9A43B506}"/>
              </a:ext>
            </a:extLst>
          </p:cNvPr>
          <p:cNvSpPr txBox="1">
            <a:spLocks/>
          </p:cNvSpPr>
          <p:nvPr/>
        </p:nvSpPr>
        <p:spPr>
          <a:xfrm>
            <a:off x="246391" y="1572233"/>
            <a:ext cx="11699219" cy="3609405"/>
          </a:xfrm>
          <a:prstGeom prst="rect">
            <a:avLst/>
          </a:prstGeom>
        </p:spPr>
        <p:txBody>
          <a:bodyPr lIns="91440" tIns="45720" rIns="91440" bIns="45720" anchor="t"/>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457200" indent="-457200" algn="l" hangingPunct="1">
              <a:buFont typeface="Arial" panose="020B0604020202020204" pitchFamily="34" charset="0"/>
              <a:buChar char="•"/>
            </a:pPr>
            <a:r>
              <a:rPr lang="en-US" sz="2600"/>
              <a:t>Capacity assessment tool (4Ws) was developed (</a:t>
            </a:r>
            <a:r>
              <a:rPr lang="en-US" sz="2600">
                <a:hlinkClick r:id="rId4"/>
              </a:rPr>
              <a:t>Nutrition Sector Rapid Capacity Assessment</a:t>
            </a:r>
            <a:r>
              <a:rPr lang="en-US" sz="2600"/>
              <a:t>)</a:t>
            </a:r>
          </a:p>
          <a:p>
            <a:pPr marL="457200" indent="-457200" algn="l" hangingPunct="1">
              <a:buFont typeface="Arial" panose="020B0604020202020204" pitchFamily="34" charset="0"/>
              <a:buChar char="•"/>
            </a:pPr>
            <a:r>
              <a:rPr lang="en-US" sz="2600"/>
              <a:t>Incorporating the rapid capacity assessment tool into the Activity Info</a:t>
            </a:r>
          </a:p>
          <a:p>
            <a:pPr marL="457200" indent="-457200" algn="l" hangingPunct="1">
              <a:buFont typeface="Arial" panose="020B0604020202020204" pitchFamily="34" charset="0"/>
              <a:buChar char="•"/>
            </a:pPr>
            <a:endParaRPr lang="en-US" sz="2600"/>
          </a:p>
          <a:p>
            <a:pPr hangingPunct="1"/>
            <a:endParaRPr lang="en-US" sz="2600"/>
          </a:p>
        </p:txBody>
      </p:sp>
      <p:pic>
        <p:nvPicPr>
          <p:cNvPr id="5" name="Picture 4">
            <a:extLst>
              <a:ext uri="{FF2B5EF4-FFF2-40B4-BE49-F238E27FC236}">
                <a16:creationId xmlns:a16="http://schemas.microsoft.com/office/drawing/2014/main" id="{DF684C01-EA55-4E90-B3CC-21241560BBD5}"/>
              </a:ext>
            </a:extLst>
          </p:cNvPr>
          <p:cNvPicPr>
            <a:picLocks noChangeAspect="1"/>
          </p:cNvPicPr>
          <p:nvPr/>
        </p:nvPicPr>
        <p:blipFill>
          <a:blip r:embed="rId5"/>
          <a:stretch>
            <a:fillRect/>
          </a:stretch>
        </p:blipFill>
        <p:spPr>
          <a:xfrm>
            <a:off x="135351" y="3286674"/>
            <a:ext cx="11921299" cy="2156184"/>
          </a:xfrm>
          <a:prstGeom prst="rect">
            <a:avLst/>
          </a:prstGeom>
        </p:spPr>
      </p:pic>
      <p:sp>
        <p:nvSpPr>
          <p:cNvPr id="9" name="TextBox 8">
            <a:extLst>
              <a:ext uri="{FF2B5EF4-FFF2-40B4-BE49-F238E27FC236}">
                <a16:creationId xmlns:a16="http://schemas.microsoft.com/office/drawing/2014/main" id="{A0A91DC9-414E-3DB7-8E97-CF53A8979851}"/>
              </a:ext>
            </a:extLst>
          </p:cNvPr>
          <p:cNvSpPr txBox="1"/>
          <p:nvPr/>
        </p:nvSpPr>
        <p:spPr>
          <a:xfrm>
            <a:off x="-145982" y="-582"/>
            <a:ext cx="12491295" cy="715581"/>
          </a:xfrm>
          <a:prstGeom prst="rect">
            <a:avLst/>
          </a:prstGeom>
          <a:solidFill>
            <a:srgbClr val="808080">
              <a:alpha val="5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endParaRPr lang="en-US" sz="800" b="0">
              <a:solidFill>
                <a:schemeClr val="bg1"/>
              </a:solidFill>
              <a:latin typeface="Arial"/>
              <a:cs typeface="Arial"/>
            </a:endParaRPr>
          </a:p>
          <a:p>
            <a:r>
              <a:rPr lang="en-US" sz="2800">
                <a:solidFill>
                  <a:schemeClr val="bg1"/>
                </a:solidFill>
                <a:latin typeface="Arial"/>
                <a:cs typeface="Arial"/>
              </a:rPr>
              <a:t> </a:t>
            </a:r>
            <a:r>
              <a:rPr lang="en-US" sz="2800" b="0">
                <a:solidFill>
                  <a:schemeClr val="bg1"/>
                </a:solidFill>
                <a:latin typeface="Arial"/>
                <a:cs typeface="Arial"/>
              </a:rPr>
              <a:t>Functionality of Data Collection tools</a:t>
            </a:r>
            <a:endParaRPr lang="en-US" sz="1400">
              <a:solidFill>
                <a:schemeClr val="bg1"/>
              </a:solidFill>
            </a:endParaRPr>
          </a:p>
          <a:p>
            <a:endParaRPr lang="en-US" sz="800" b="0">
              <a:solidFill>
                <a:schemeClr val="bg1"/>
              </a:solidFill>
              <a:latin typeface="Arial"/>
              <a:cs typeface="Arial"/>
            </a:endParaRPr>
          </a:p>
        </p:txBody>
      </p:sp>
      <p:sp>
        <p:nvSpPr>
          <p:cNvPr id="10"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
        <p:nvSpPr>
          <p:cNvPr id="2" name="TextBox 1">
            <a:extLst>
              <a:ext uri="{FF2B5EF4-FFF2-40B4-BE49-F238E27FC236}">
                <a16:creationId xmlns:a16="http://schemas.microsoft.com/office/drawing/2014/main" id="{DE791677-EE90-C4A6-2AA8-3998F641E716}"/>
              </a:ext>
            </a:extLst>
          </p:cNvPr>
          <p:cNvSpPr txBox="1"/>
          <p:nvPr/>
        </p:nvSpPr>
        <p:spPr>
          <a:xfrm>
            <a:off x="-472622" y="5567430"/>
            <a:ext cx="4455886"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NL" sz="1400" b="0" i="0" u="none" strike="noStrike" cap="none" spc="0" normalizeH="0" baseline="0">
                <a:ln>
                  <a:noFill/>
                </a:ln>
                <a:solidFill>
                  <a:srgbClr val="000000"/>
                </a:solidFill>
                <a:effectLst/>
                <a:uFillTx/>
                <a:latin typeface="Helvetica Neue"/>
                <a:ea typeface="Helvetica Neue"/>
                <a:cs typeface="Helvetica Neue"/>
                <a:sym typeface="Helvetica Neue"/>
              </a:rPr>
              <a:t>(Snap shot of the assessment tool) </a:t>
            </a:r>
          </a:p>
        </p:txBody>
      </p:sp>
    </p:spTree>
    <p:extLst>
      <p:ext uri="{BB962C8B-B14F-4D97-AF65-F5344CB8AC3E}">
        <p14:creationId xmlns:p14="http://schemas.microsoft.com/office/powerpoint/2010/main" val="1078755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Content Placeholder 2">
            <a:extLst>
              <a:ext uri="{FF2B5EF4-FFF2-40B4-BE49-F238E27FC236}">
                <a16:creationId xmlns:a16="http://schemas.microsoft.com/office/drawing/2014/main" id="{D11C0D69-B419-99B5-CDFD-710CF4918ADC}"/>
              </a:ext>
            </a:extLst>
          </p:cNvPr>
          <p:cNvSpPr txBox="1">
            <a:spLocks/>
          </p:cNvSpPr>
          <p:nvPr/>
        </p:nvSpPr>
        <p:spPr>
          <a:xfrm>
            <a:off x="838851" y="967085"/>
            <a:ext cx="11035641" cy="4351338"/>
          </a:xfrm>
          <a:prstGeom prst="rect">
            <a:avLst/>
          </a:prstGeom>
        </p:spPr>
        <p:txBody>
          <a:bodyPr lIns="91440" tIns="45720" rIns="91440" bIns="45720" anchor="t"/>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Initially – weekly reporting for NGO partners  </a:t>
            </a:r>
            <a:endParaRPr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lgn="l" defTabSz="914400" hangingPunct="1">
              <a:lnSpc>
                <a:spcPct val="90000"/>
              </a:lnSpc>
              <a:spcBef>
                <a:spcPts val="1000"/>
              </a:spcBef>
              <a:buFont typeface="Arial" panose="020B0604020202020204" pitchFamily="34" charset="0"/>
              <a:buChar char="•"/>
              <a:defRPr/>
            </a:pPr>
            <a:r>
              <a:rPr lang="en-US" sz="2800" kern="1200">
                <a:solidFill>
                  <a:prstClr val="black"/>
                </a:solidFill>
                <a:latin typeface="Arial" panose="020B0604020202020204" pitchFamily="34" charset="0"/>
                <a:ea typeface="+mn-ea"/>
                <a:cs typeface="Arial" panose="020B0604020202020204" pitchFamily="34" charset="0"/>
              </a:rPr>
              <a:t>Fortnightly</a:t>
            </a:r>
            <a:endParaRPr lang="en-US" sz="2600">
              <a:solidFill>
                <a:prstClr val="black"/>
              </a:solidFill>
              <a:latin typeface="Arial" panose="020B0604020202020204" pitchFamily="34" charset="0"/>
              <a:ea typeface="Calibri"/>
              <a:cs typeface="Arial" panose="020B0604020202020204" pitchFamily="34" charset="0"/>
            </a:endParaRPr>
          </a:p>
          <a:p>
            <a:pPr marL="571500" lvl="5" indent="-342900" algn="l" defTabSz="914400">
              <a:lnSpc>
                <a:spcPct val="90000"/>
              </a:lnSpc>
              <a:spcBef>
                <a:spcPts val="1000"/>
              </a:spcBef>
              <a:buFont typeface="Courier New" panose="020B0604020202020204" pitchFamily="34" charset="0"/>
              <a:buChar char="o"/>
              <a:defRPr/>
            </a:pPr>
            <a:r>
              <a:rPr lang="en-US" sz="2400" kern="1200">
                <a:solidFill>
                  <a:prstClr val="black"/>
                </a:solidFill>
                <a:latin typeface="Arial" panose="020B0604020202020204" pitchFamily="34" charset="0"/>
                <a:ea typeface="Calibri"/>
                <a:cs typeface="Arial" panose="020B0604020202020204" pitchFamily="34" charset="0"/>
              </a:rPr>
              <a:t>For NGO partners- have few sites to monitor </a:t>
            </a:r>
            <a:endParaRPr lang="en-US" sz="2600">
              <a:solidFill>
                <a:prstClr val="black"/>
              </a:solidFill>
              <a:latin typeface="Arial" panose="020B0604020202020204" pitchFamily="34" charset="0"/>
              <a:ea typeface="Calibri"/>
              <a:cs typeface="Arial" panose="020B0604020202020204" pitchFamily="34" charset="0"/>
            </a:endParaRPr>
          </a:p>
          <a:p>
            <a:pPr marL="457200" lvl="1" algn="l" defTabSz="914400">
              <a:lnSpc>
                <a:spcPct val="90000"/>
              </a:lnSpc>
              <a:spcBef>
                <a:spcPts val="500"/>
              </a:spcBef>
              <a:defRPr/>
            </a:pPr>
            <a:endParaRPr lang="en-US" sz="2400" kern="1200">
              <a:solidFill>
                <a:prstClr val="black"/>
              </a:solidFill>
              <a:latin typeface="Arial" panose="020B0604020202020204" pitchFamily="34" charset="0"/>
              <a:ea typeface="Calibri"/>
              <a:cs typeface="Arial" panose="020B0604020202020204" pitchFamily="34" charset="0"/>
            </a:endParaRPr>
          </a:p>
          <a:p>
            <a:pPr marL="228600" lvl="3" indent="-228600" algn="l" defTabSz="914400" hangingPunct="1">
              <a:lnSpc>
                <a:spcPct val="90000"/>
              </a:lnSpc>
              <a:spcBef>
                <a:spcPts val="1000"/>
              </a:spcBef>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Monthly or once</a:t>
            </a:r>
            <a:r>
              <a:rPr lang="en-US" sz="2800" kern="1200">
                <a:solidFill>
                  <a:prstClr val="black"/>
                </a:solidFill>
                <a:latin typeface="Arial" panose="020B0604020202020204" pitchFamily="34" charset="0"/>
                <a:ea typeface="+mn-ea"/>
                <a:cs typeface="Arial" panose="020B0604020202020204" pitchFamily="34" charset="0"/>
              </a:rPr>
              <a:t> every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two months</a:t>
            </a:r>
            <a:r>
              <a:rPr lang="en-US" sz="2800" kern="1200">
                <a:solidFill>
                  <a:prstClr val="black"/>
                </a:solidFill>
                <a:latin typeface="Arial" panose="020B0604020202020204" pitchFamily="34" charset="0"/>
                <a:ea typeface="+mn-ea"/>
                <a:cs typeface="Arial" panose="020B0604020202020204" pitchFamily="34" charset="0"/>
              </a:rPr>
              <a:t> </a:t>
            </a:r>
            <a:endParaRPr lang="en-US" sz="2600">
              <a:solidFill>
                <a:prstClr val="black"/>
              </a:solidFill>
              <a:latin typeface="Arial" panose="020B0604020202020204" pitchFamily="34" charset="0"/>
              <a:ea typeface="Calibri"/>
              <a:cs typeface="Arial" panose="020B0604020202020204" pitchFamily="34" charset="0"/>
            </a:endParaRPr>
          </a:p>
          <a:p>
            <a:pPr marL="571500" lvl="5" indent="-342900" algn="l" defTabSz="914400">
              <a:lnSpc>
                <a:spcPct val="90000"/>
              </a:lnSpc>
              <a:spcBef>
                <a:spcPts val="1000"/>
              </a:spcBef>
              <a:buFont typeface="Courier New" panose="020B0604020202020204" pitchFamily="34" charset="0"/>
              <a:buChar char="o"/>
              <a:defRPr/>
            </a:pPr>
            <a:r>
              <a:rPr lang="en-US" sz="2400" kern="1200">
                <a:solidFill>
                  <a:prstClr val="black"/>
                </a:solidFill>
                <a:latin typeface="Arial" panose="020B0604020202020204" pitchFamily="34" charset="0"/>
                <a:ea typeface="Calibri"/>
                <a:cs typeface="Arial" panose="020B0604020202020204" pitchFamily="34" charset="0"/>
              </a:rPr>
              <a:t>For partners leading entire program at national level</a:t>
            </a:r>
            <a:endParaRPr lang="en-US" sz="2600">
              <a:solidFill>
                <a:prstClr val="black"/>
              </a:solidFill>
              <a:latin typeface="Arial" panose="020B0604020202020204" pitchFamily="34" charset="0"/>
              <a:cs typeface="Arial" panose="020B0604020202020204" pitchFamily="34" charset="0"/>
            </a:endParaRPr>
          </a:p>
          <a:p>
            <a:pPr marL="228600" lvl="5" indent="0" algn="l" defTabSz="914400">
              <a:lnSpc>
                <a:spcPct val="90000"/>
              </a:lnSpc>
              <a:spcBef>
                <a:spcPts val="1000"/>
              </a:spcBef>
              <a:defRPr/>
            </a:pPr>
            <a:endParaRPr lang="en-US" sz="2400" kern="120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a:ln>
                  <a:noFill/>
                </a:ln>
                <a:solidFill>
                  <a:srgbClr val="455F51"/>
                </a:solidFill>
                <a:effectLst/>
                <a:uLnTx/>
                <a:uFillTx/>
                <a:latin typeface="Arial" panose="020B0604020202020204" pitchFamily="34" charset="0"/>
                <a:ea typeface="+mn-ea"/>
                <a:cs typeface="Arial" panose="020B0604020202020204" pitchFamily="34" charset="0"/>
              </a:rPr>
              <a:t>Updating stakeholders</a:t>
            </a:r>
            <a:endParaRPr lang="en-US" sz="2800" b="0" i="0" u="sng" strike="noStrike" kern="1200" cap="none" spc="0" normalizeH="0" baseline="0" noProof="0">
              <a:ln>
                <a:noFill/>
              </a:ln>
              <a:solidFill>
                <a:srgbClr val="455F5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Presentation</a:t>
            </a:r>
            <a:endParaRPr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685800" lvl="1" indent="-228600" algn="l" defTabSz="914400" hangingPunct="1">
              <a:lnSpc>
                <a:spcPct val="90000"/>
              </a:lnSpc>
              <a:spcBef>
                <a:spcPts val="500"/>
              </a:spcBef>
              <a:buFont typeface="Courier New" panose="020B0604020202020204" pitchFamily="34" charset="0"/>
              <a:buChar char="o"/>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Maps indicating partners operational presence (green and orange)</a:t>
            </a:r>
            <a:r>
              <a:rPr lang="en-US" sz="2400" kern="1200">
                <a:solidFill>
                  <a:prstClr val="black"/>
                </a:solidFill>
                <a:latin typeface="Arial" panose="020B0604020202020204" pitchFamily="34" charset="0"/>
                <a:ea typeface="+mn-ea"/>
                <a:cs typeface="Arial" panose="020B0604020202020204" pitchFamily="34" charset="0"/>
              </a:rPr>
              <a:t> </a:t>
            </a:r>
            <a:endParaRPr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Table: summary based on NGO and lead agencies reporting</a:t>
            </a:r>
            <a:endParaRPr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lgn="l" hangingPunct="1"/>
            <a:endParaRPr lang="en-US" sz="2600"/>
          </a:p>
        </p:txBody>
      </p:sp>
      <p:sp>
        <p:nvSpPr>
          <p:cNvPr id="7" name="TextBox 6">
            <a:extLst>
              <a:ext uri="{FF2B5EF4-FFF2-40B4-BE49-F238E27FC236}">
                <a16:creationId xmlns:a16="http://schemas.microsoft.com/office/drawing/2014/main" id="{AC9C6BA4-B029-B477-2592-AEA181CD060B}"/>
              </a:ext>
            </a:extLst>
          </p:cNvPr>
          <p:cNvSpPr txBox="1"/>
          <p:nvPr/>
        </p:nvSpPr>
        <p:spPr>
          <a:xfrm>
            <a:off x="-145982" y="-582"/>
            <a:ext cx="12491295" cy="715581"/>
          </a:xfrm>
          <a:prstGeom prst="rect">
            <a:avLst/>
          </a:prstGeom>
          <a:solidFill>
            <a:srgbClr val="808080">
              <a:alpha val="5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endParaRPr lang="en-US" sz="800" b="0">
              <a:solidFill>
                <a:schemeClr val="bg1"/>
              </a:solidFill>
              <a:latin typeface="Arial"/>
              <a:cs typeface="Arial"/>
            </a:endParaRPr>
          </a:p>
          <a:p>
            <a:r>
              <a:rPr lang="en-US" sz="2800">
                <a:solidFill>
                  <a:schemeClr val="bg1"/>
                </a:solidFill>
                <a:latin typeface="Arial"/>
                <a:cs typeface="Arial"/>
              </a:rPr>
              <a:t> </a:t>
            </a:r>
            <a:r>
              <a:rPr lang="en-US" sz="2800" b="0">
                <a:solidFill>
                  <a:schemeClr val="bg1"/>
                </a:solidFill>
                <a:latin typeface="Arial"/>
                <a:cs typeface="Arial"/>
              </a:rPr>
              <a:t>Frequency of collecting information</a:t>
            </a:r>
            <a:endParaRPr lang="en-US" sz="1400">
              <a:solidFill>
                <a:schemeClr val="bg1"/>
              </a:solidFill>
            </a:endParaRPr>
          </a:p>
          <a:p>
            <a:endParaRPr lang="en-US" sz="800" b="0">
              <a:solidFill>
                <a:schemeClr val="bg1"/>
              </a:solidFill>
              <a:latin typeface="Arial"/>
              <a:cs typeface="Arial"/>
            </a:endParaRPr>
          </a:p>
        </p:txBody>
      </p:sp>
      <p:sp>
        <p:nvSpPr>
          <p:cNvPr id="9"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30091390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grpSp>
        <p:nvGrpSpPr>
          <p:cNvPr id="741" name="Group 740">
            <a:extLst>
              <a:ext uri="{FF2B5EF4-FFF2-40B4-BE49-F238E27FC236}">
                <a16:creationId xmlns:a16="http://schemas.microsoft.com/office/drawing/2014/main" id="{C5253430-D630-820F-7B20-ADCAFC26C53A}"/>
              </a:ext>
            </a:extLst>
          </p:cNvPr>
          <p:cNvGrpSpPr/>
          <p:nvPr/>
        </p:nvGrpSpPr>
        <p:grpSpPr>
          <a:xfrm>
            <a:off x="1692163" y="850460"/>
            <a:ext cx="9034770" cy="5640974"/>
            <a:chOff x="870126" y="449407"/>
            <a:chExt cx="11025038" cy="6339742"/>
          </a:xfrm>
        </p:grpSpPr>
        <p:sp>
          <p:nvSpPr>
            <p:cNvPr id="597" name="Admin 1 - Abyei PCA">
              <a:extLst>
                <a:ext uri="{FF2B5EF4-FFF2-40B4-BE49-F238E27FC236}">
                  <a16:creationId xmlns:a16="http://schemas.microsoft.com/office/drawing/2014/main" id="{480284D4-CF6E-71FC-B59F-BAF19ADE48D5}"/>
                </a:ext>
              </a:extLst>
            </p:cNvPr>
            <p:cNvSpPr>
              <a:spLocks/>
            </p:cNvSpPr>
            <p:nvPr/>
          </p:nvSpPr>
          <p:spPr bwMode="auto">
            <a:xfrm>
              <a:off x="5073124" y="6022071"/>
              <a:ext cx="504299" cy="356816"/>
            </a:xfrm>
            <a:custGeom>
              <a:avLst/>
              <a:gdLst>
                <a:gd name="T0" fmla="*/ 300 w 318"/>
                <a:gd name="T1" fmla="*/ 154 h 225"/>
                <a:gd name="T2" fmla="*/ 288 w 318"/>
                <a:gd name="T3" fmla="*/ 163 h 225"/>
                <a:gd name="T4" fmla="*/ 281 w 318"/>
                <a:gd name="T5" fmla="*/ 170 h 225"/>
                <a:gd name="T6" fmla="*/ 275 w 318"/>
                <a:gd name="T7" fmla="*/ 177 h 225"/>
                <a:gd name="T8" fmla="*/ 272 w 318"/>
                <a:gd name="T9" fmla="*/ 179 h 225"/>
                <a:gd name="T10" fmla="*/ 270 w 318"/>
                <a:gd name="T11" fmla="*/ 182 h 225"/>
                <a:gd name="T12" fmla="*/ 268 w 318"/>
                <a:gd name="T13" fmla="*/ 182 h 225"/>
                <a:gd name="T14" fmla="*/ 268 w 318"/>
                <a:gd name="T15" fmla="*/ 184 h 225"/>
                <a:gd name="T16" fmla="*/ 266 w 318"/>
                <a:gd name="T17" fmla="*/ 184 h 225"/>
                <a:gd name="T18" fmla="*/ 263 w 318"/>
                <a:gd name="T19" fmla="*/ 186 h 225"/>
                <a:gd name="T20" fmla="*/ 263 w 318"/>
                <a:gd name="T21" fmla="*/ 188 h 225"/>
                <a:gd name="T22" fmla="*/ 263 w 318"/>
                <a:gd name="T23" fmla="*/ 193 h 225"/>
                <a:gd name="T24" fmla="*/ 261 w 318"/>
                <a:gd name="T25" fmla="*/ 195 h 225"/>
                <a:gd name="T26" fmla="*/ 259 w 318"/>
                <a:gd name="T27" fmla="*/ 197 h 225"/>
                <a:gd name="T28" fmla="*/ 261 w 318"/>
                <a:gd name="T29" fmla="*/ 197 h 225"/>
                <a:gd name="T30" fmla="*/ 256 w 318"/>
                <a:gd name="T31" fmla="*/ 202 h 225"/>
                <a:gd name="T32" fmla="*/ 252 w 318"/>
                <a:gd name="T33" fmla="*/ 209 h 225"/>
                <a:gd name="T34" fmla="*/ 252 w 318"/>
                <a:gd name="T35" fmla="*/ 209 h 225"/>
                <a:gd name="T36" fmla="*/ 252 w 318"/>
                <a:gd name="T37" fmla="*/ 225 h 225"/>
                <a:gd name="T38" fmla="*/ 198 w 318"/>
                <a:gd name="T39" fmla="*/ 225 h 225"/>
                <a:gd name="T40" fmla="*/ 191 w 318"/>
                <a:gd name="T41" fmla="*/ 225 h 225"/>
                <a:gd name="T42" fmla="*/ 143 w 318"/>
                <a:gd name="T43" fmla="*/ 225 h 225"/>
                <a:gd name="T44" fmla="*/ 118 w 318"/>
                <a:gd name="T45" fmla="*/ 225 h 225"/>
                <a:gd name="T46" fmla="*/ 57 w 318"/>
                <a:gd name="T47" fmla="*/ 225 h 225"/>
                <a:gd name="T48" fmla="*/ 55 w 318"/>
                <a:gd name="T49" fmla="*/ 220 h 225"/>
                <a:gd name="T50" fmla="*/ 23 w 318"/>
                <a:gd name="T51" fmla="*/ 161 h 225"/>
                <a:gd name="T52" fmla="*/ 18 w 318"/>
                <a:gd name="T53" fmla="*/ 154 h 225"/>
                <a:gd name="T54" fmla="*/ 18 w 318"/>
                <a:gd name="T55" fmla="*/ 152 h 225"/>
                <a:gd name="T56" fmla="*/ 18 w 318"/>
                <a:gd name="T57" fmla="*/ 152 h 225"/>
                <a:gd name="T58" fmla="*/ 14 w 318"/>
                <a:gd name="T59" fmla="*/ 143 h 225"/>
                <a:gd name="T60" fmla="*/ 0 w 318"/>
                <a:gd name="T61" fmla="*/ 120 h 225"/>
                <a:gd name="T62" fmla="*/ 0 w 318"/>
                <a:gd name="T63" fmla="*/ 118 h 225"/>
                <a:gd name="T64" fmla="*/ 0 w 318"/>
                <a:gd name="T65" fmla="*/ 118 h 225"/>
                <a:gd name="T66" fmla="*/ 0 w 318"/>
                <a:gd name="T67" fmla="*/ 118 h 225"/>
                <a:gd name="T68" fmla="*/ 0 w 318"/>
                <a:gd name="T69" fmla="*/ 102 h 225"/>
                <a:gd name="T70" fmla="*/ 46 w 318"/>
                <a:gd name="T71" fmla="*/ 3 h 225"/>
                <a:gd name="T72" fmla="*/ 143 w 318"/>
                <a:gd name="T73" fmla="*/ 0 h 225"/>
                <a:gd name="T74" fmla="*/ 209 w 318"/>
                <a:gd name="T75" fmla="*/ 0 h 225"/>
                <a:gd name="T76" fmla="*/ 318 w 318"/>
                <a:gd name="T77" fmla="*/ 3 h 225"/>
                <a:gd name="T78" fmla="*/ 318 w 318"/>
                <a:gd name="T79" fmla="*/ 123 h 225"/>
                <a:gd name="T80" fmla="*/ 318 w 318"/>
                <a:gd name="T81" fmla="*/ 136 h 225"/>
                <a:gd name="T82" fmla="*/ 315 w 318"/>
                <a:gd name="T83" fmla="*/ 136 h 225"/>
                <a:gd name="T84" fmla="*/ 311 w 318"/>
                <a:gd name="T85" fmla="*/ 143 h 225"/>
                <a:gd name="T86" fmla="*/ 304 w 318"/>
                <a:gd name="T87" fmla="*/ 15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8" h="225">
                  <a:moveTo>
                    <a:pt x="304" y="150"/>
                  </a:moveTo>
                  <a:lnTo>
                    <a:pt x="300" y="154"/>
                  </a:lnTo>
                  <a:lnTo>
                    <a:pt x="293" y="159"/>
                  </a:lnTo>
                  <a:lnTo>
                    <a:pt x="288" y="163"/>
                  </a:lnTo>
                  <a:lnTo>
                    <a:pt x="281" y="170"/>
                  </a:lnTo>
                  <a:lnTo>
                    <a:pt x="281" y="170"/>
                  </a:lnTo>
                  <a:lnTo>
                    <a:pt x="279" y="172"/>
                  </a:lnTo>
                  <a:lnTo>
                    <a:pt x="275" y="177"/>
                  </a:lnTo>
                  <a:lnTo>
                    <a:pt x="272" y="179"/>
                  </a:lnTo>
                  <a:lnTo>
                    <a:pt x="272" y="179"/>
                  </a:lnTo>
                  <a:lnTo>
                    <a:pt x="272" y="179"/>
                  </a:lnTo>
                  <a:lnTo>
                    <a:pt x="270" y="182"/>
                  </a:lnTo>
                  <a:lnTo>
                    <a:pt x="270" y="182"/>
                  </a:lnTo>
                  <a:lnTo>
                    <a:pt x="268" y="182"/>
                  </a:lnTo>
                  <a:lnTo>
                    <a:pt x="268" y="182"/>
                  </a:lnTo>
                  <a:lnTo>
                    <a:pt x="268" y="184"/>
                  </a:lnTo>
                  <a:lnTo>
                    <a:pt x="266" y="184"/>
                  </a:lnTo>
                  <a:lnTo>
                    <a:pt x="266" y="184"/>
                  </a:lnTo>
                  <a:lnTo>
                    <a:pt x="263" y="186"/>
                  </a:lnTo>
                  <a:lnTo>
                    <a:pt x="263" y="186"/>
                  </a:lnTo>
                  <a:lnTo>
                    <a:pt x="263" y="186"/>
                  </a:lnTo>
                  <a:lnTo>
                    <a:pt x="263" y="188"/>
                  </a:lnTo>
                  <a:lnTo>
                    <a:pt x="263" y="191"/>
                  </a:lnTo>
                  <a:lnTo>
                    <a:pt x="263" y="193"/>
                  </a:lnTo>
                  <a:lnTo>
                    <a:pt x="261" y="193"/>
                  </a:lnTo>
                  <a:lnTo>
                    <a:pt x="261" y="195"/>
                  </a:lnTo>
                  <a:lnTo>
                    <a:pt x="261" y="195"/>
                  </a:lnTo>
                  <a:lnTo>
                    <a:pt x="259" y="197"/>
                  </a:lnTo>
                  <a:lnTo>
                    <a:pt x="259" y="197"/>
                  </a:lnTo>
                  <a:lnTo>
                    <a:pt x="261" y="197"/>
                  </a:lnTo>
                  <a:lnTo>
                    <a:pt x="259" y="200"/>
                  </a:lnTo>
                  <a:lnTo>
                    <a:pt x="256" y="202"/>
                  </a:lnTo>
                  <a:lnTo>
                    <a:pt x="254" y="206"/>
                  </a:lnTo>
                  <a:lnTo>
                    <a:pt x="252" y="209"/>
                  </a:lnTo>
                  <a:lnTo>
                    <a:pt x="252" y="209"/>
                  </a:lnTo>
                  <a:lnTo>
                    <a:pt x="252" y="209"/>
                  </a:lnTo>
                  <a:lnTo>
                    <a:pt x="254" y="225"/>
                  </a:lnTo>
                  <a:lnTo>
                    <a:pt x="252" y="225"/>
                  </a:lnTo>
                  <a:lnTo>
                    <a:pt x="252" y="225"/>
                  </a:lnTo>
                  <a:lnTo>
                    <a:pt x="198" y="225"/>
                  </a:lnTo>
                  <a:lnTo>
                    <a:pt x="198" y="225"/>
                  </a:lnTo>
                  <a:lnTo>
                    <a:pt x="191" y="225"/>
                  </a:lnTo>
                  <a:lnTo>
                    <a:pt x="143" y="225"/>
                  </a:lnTo>
                  <a:lnTo>
                    <a:pt x="143" y="225"/>
                  </a:lnTo>
                  <a:lnTo>
                    <a:pt x="143" y="225"/>
                  </a:lnTo>
                  <a:lnTo>
                    <a:pt x="118" y="225"/>
                  </a:lnTo>
                  <a:lnTo>
                    <a:pt x="57" y="225"/>
                  </a:lnTo>
                  <a:lnTo>
                    <a:pt x="57" y="225"/>
                  </a:lnTo>
                  <a:lnTo>
                    <a:pt x="55" y="225"/>
                  </a:lnTo>
                  <a:lnTo>
                    <a:pt x="55" y="220"/>
                  </a:lnTo>
                  <a:lnTo>
                    <a:pt x="39" y="191"/>
                  </a:lnTo>
                  <a:lnTo>
                    <a:pt x="23" y="161"/>
                  </a:lnTo>
                  <a:lnTo>
                    <a:pt x="23" y="159"/>
                  </a:lnTo>
                  <a:lnTo>
                    <a:pt x="18" y="154"/>
                  </a:lnTo>
                  <a:lnTo>
                    <a:pt x="18" y="152"/>
                  </a:lnTo>
                  <a:lnTo>
                    <a:pt x="18" y="152"/>
                  </a:lnTo>
                  <a:lnTo>
                    <a:pt x="18" y="152"/>
                  </a:lnTo>
                  <a:lnTo>
                    <a:pt x="18" y="152"/>
                  </a:lnTo>
                  <a:lnTo>
                    <a:pt x="18" y="152"/>
                  </a:lnTo>
                  <a:lnTo>
                    <a:pt x="14" y="143"/>
                  </a:lnTo>
                  <a:lnTo>
                    <a:pt x="9" y="139"/>
                  </a:lnTo>
                  <a:lnTo>
                    <a:pt x="0" y="120"/>
                  </a:lnTo>
                  <a:lnTo>
                    <a:pt x="0" y="118"/>
                  </a:lnTo>
                  <a:lnTo>
                    <a:pt x="0" y="118"/>
                  </a:lnTo>
                  <a:lnTo>
                    <a:pt x="0" y="118"/>
                  </a:lnTo>
                  <a:lnTo>
                    <a:pt x="0" y="118"/>
                  </a:lnTo>
                  <a:lnTo>
                    <a:pt x="0" y="118"/>
                  </a:lnTo>
                  <a:lnTo>
                    <a:pt x="0" y="118"/>
                  </a:lnTo>
                  <a:lnTo>
                    <a:pt x="0" y="105"/>
                  </a:lnTo>
                  <a:lnTo>
                    <a:pt x="0" y="102"/>
                  </a:lnTo>
                  <a:lnTo>
                    <a:pt x="0" y="3"/>
                  </a:lnTo>
                  <a:lnTo>
                    <a:pt x="46" y="3"/>
                  </a:lnTo>
                  <a:lnTo>
                    <a:pt x="105" y="0"/>
                  </a:lnTo>
                  <a:lnTo>
                    <a:pt x="143" y="0"/>
                  </a:lnTo>
                  <a:lnTo>
                    <a:pt x="186" y="0"/>
                  </a:lnTo>
                  <a:lnTo>
                    <a:pt x="209" y="0"/>
                  </a:lnTo>
                  <a:lnTo>
                    <a:pt x="304" y="3"/>
                  </a:lnTo>
                  <a:lnTo>
                    <a:pt x="318" y="3"/>
                  </a:lnTo>
                  <a:lnTo>
                    <a:pt x="318" y="5"/>
                  </a:lnTo>
                  <a:lnTo>
                    <a:pt x="318" y="123"/>
                  </a:lnTo>
                  <a:lnTo>
                    <a:pt x="318" y="134"/>
                  </a:lnTo>
                  <a:lnTo>
                    <a:pt x="318" y="136"/>
                  </a:lnTo>
                  <a:lnTo>
                    <a:pt x="318" y="136"/>
                  </a:lnTo>
                  <a:lnTo>
                    <a:pt x="315" y="136"/>
                  </a:lnTo>
                  <a:lnTo>
                    <a:pt x="313" y="141"/>
                  </a:lnTo>
                  <a:lnTo>
                    <a:pt x="311" y="143"/>
                  </a:lnTo>
                  <a:lnTo>
                    <a:pt x="306" y="148"/>
                  </a:lnTo>
                  <a:lnTo>
                    <a:pt x="304" y="15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598" name="Admin 1 - Aj Jazirah">
              <a:extLst>
                <a:ext uri="{FF2B5EF4-FFF2-40B4-BE49-F238E27FC236}">
                  <a16:creationId xmlns:a16="http://schemas.microsoft.com/office/drawing/2014/main" id="{B363B0E5-C738-A186-B1AB-FA41388C301A}"/>
                </a:ext>
              </a:extLst>
            </p:cNvPr>
            <p:cNvSpPr>
              <a:spLocks/>
            </p:cNvSpPr>
            <p:nvPr/>
          </p:nvSpPr>
          <p:spPr bwMode="auto">
            <a:xfrm>
              <a:off x="7018957" y="3747968"/>
              <a:ext cx="830983" cy="821468"/>
            </a:xfrm>
            <a:custGeom>
              <a:avLst/>
              <a:gdLst>
                <a:gd name="T0" fmla="*/ 344 w 524"/>
                <a:gd name="T1" fmla="*/ 13 h 518"/>
                <a:gd name="T2" fmla="*/ 360 w 524"/>
                <a:gd name="T3" fmla="*/ 45 h 518"/>
                <a:gd name="T4" fmla="*/ 417 w 524"/>
                <a:gd name="T5" fmla="*/ 70 h 518"/>
                <a:gd name="T6" fmla="*/ 483 w 524"/>
                <a:gd name="T7" fmla="*/ 129 h 518"/>
                <a:gd name="T8" fmla="*/ 503 w 524"/>
                <a:gd name="T9" fmla="*/ 237 h 518"/>
                <a:gd name="T10" fmla="*/ 458 w 524"/>
                <a:gd name="T11" fmla="*/ 303 h 518"/>
                <a:gd name="T12" fmla="*/ 456 w 524"/>
                <a:gd name="T13" fmla="*/ 321 h 518"/>
                <a:gd name="T14" fmla="*/ 442 w 524"/>
                <a:gd name="T15" fmla="*/ 348 h 518"/>
                <a:gd name="T16" fmla="*/ 435 w 524"/>
                <a:gd name="T17" fmla="*/ 373 h 518"/>
                <a:gd name="T18" fmla="*/ 437 w 524"/>
                <a:gd name="T19" fmla="*/ 398 h 518"/>
                <a:gd name="T20" fmla="*/ 388 w 524"/>
                <a:gd name="T21" fmla="*/ 382 h 518"/>
                <a:gd name="T22" fmla="*/ 358 w 524"/>
                <a:gd name="T23" fmla="*/ 371 h 518"/>
                <a:gd name="T24" fmla="*/ 351 w 524"/>
                <a:gd name="T25" fmla="*/ 405 h 518"/>
                <a:gd name="T26" fmla="*/ 342 w 524"/>
                <a:gd name="T27" fmla="*/ 416 h 518"/>
                <a:gd name="T28" fmla="*/ 344 w 524"/>
                <a:gd name="T29" fmla="*/ 436 h 518"/>
                <a:gd name="T30" fmla="*/ 331 w 524"/>
                <a:gd name="T31" fmla="*/ 439 h 518"/>
                <a:gd name="T32" fmla="*/ 335 w 524"/>
                <a:gd name="T33" fmla="*/ 455 h 518"/>
                <a:gd name="T34" fmla="*/ 338 w 524"/>
                <a:gd name="T35" fmla="*/ 464 h 518"/>
                <a:gd name="T36" fmla="*/ 331 w 524"/>
                <a:gd name="T37" fmla="*/ 475 h 518"/>
                <a:gd name="T38" fmla="*/ 347 w 524"/>
                <a:gd name="T39" fmla="*/ 489 h 518"/>
                <a:gd name="T40" fmla="*/ 335 w 524"/>
                <a:gd name="T41" fmla="*/ 511 h 518"/>
                <a:gd name="T42" fmla="*/ 308 w 524"/>
                <a:gd name="T43" fmla="*/ 500 h 518"/>
                <a:gd name="T44" fmla="*/ 308 w 524"/>
                <a:gd name="T45" fmla="*/ 468 h 518"/>
                <a:gd name="T46" fmla="*/ 308 w 524"/>
                <a:gd name="T47" fmla="*/ 448 h 518"/>
                <a:gd name="T48" fmla="*/ 290 w 524"/>
                <a:gd name="T49" fmla="*/ 443 h 518"/>
                <a:gd name="T50" fmla="*/ 288 w 524"/>
                <a:gd name="T51" fmla="*/ 430 h 518"/>
                <a:gd name="T52" fmla="*/ 272 w 524"/>
                <a:gd name="T53" fmla="*/ 418 h 518"/>
                <a:gd name="T54" fmla="*/ 254 w 524"/>
                <a:gd name="T55" fmla="*/ 387 h 518"/>
                <a:gd name="T56" fmla="*/ 224 w 524"/>
                <a:gd name="T57" fmla="*/ 382 h 518"/>
                <a:gd name="T58" fmla="*/ 193 w 524"/>
                <a:gd name="T59" fmla="*/ 396 h 518"/>
                <a:gd name="T60" fmla="*/ 204 w 524"/>
                <a:gd name="T61" fmla="*/ 455 h 518"/>
                <a:gd name="T62" fmla="*/ 186 w 524"/>
                <a:gd name="T63" fmla="*/ 455 h 518"/>
                <a:gd name="T64" fmla="*/ 170 w 524"/>
                <a:gd name="T65" fmla="*/ 466 h 518"/>
                <a:gd name="T66" fmla="*/ 147 w 524"/>
                <a:gd name="T67" fmla="*/ 482 h 518"/>
                <a:gd name="T68" fmla="*/ 129 w 524"/>
                <a:gd name="T69" fmla="*/ 516 h 518"/>
                <a:gd name="T70" fmla="*/ 104 w 524"/>
                <a:gd name="T71" fmla="*/ 502 h 518"/>
                <a:gd name="T72" fmla="*/ 91 w 524"/>
                <a:gd name="T73" fmla="*/ 482 h 518"/>
                <a:gd name="T74" fmla="*/ 88 w 524"/>
                <a:gd name="T75" fmla="*/ 446 h 518"/>
                <a:gd name="T76" fmla="*/ 68 w 524"/>
                <a:gd name="T77" fmla="*/ 418 h 518"/>
                <a:gd name="T78" fmla="*/ 50 w 524"/>
                <a:gd name="T79" fmla="*/ 389 h 518"/>
                <a:gd name="T80" fmla="*/ 27 w 524"/>
                <a:gd name="T81" fmla="*/ 339 h 518"/>
                <a:gd name="T82" fmla="*/ 32 w 524"/>
                <a:gd name="T83" fmla="*/ 314 h 518"/>
                <a:gd name="T84" fmla="*/ 18 w 524"/>
                <a:gd name="T85" fmla="*/ 274 h 518"/>
                <a:gd name="T86" fmla="*/ 9 w 524"/>
                <a:gd name="T87" fmla="*/ 244 h 518"/>
                <a:gd name="T88" fmla="*/ 7 w 524"/>
                <a:gd name="T89" fmla="*/ 215 h 518"/>
                <a:gd name="T90" fmla="*/ 32 w 524"/>
                <a:gd name="T91" fmla="*/ 219 h 518"/>
                <a:gd name="T92" fmla="*/ 54 w 524"/>
                <a:gd name="T93" fmla="*/ 181 h 518"/>
                <a:gd name="T94" fmla="*/ 54 w 524"/>
                <a:gd name="T95" fmla="*/ 140 h 518"/>
                <a:gd name="T96" fmla="*/ 54 w 524"/>
                <a:gd name="T97" fmla="*/ 104 h 518"/>
                <a:gd name="T98" fmla="*/ 59 w 524"/>
                <a:gd name="T99" fmla="*/ 74 h 518"/>
                <a:gd name="T100" fmla="*/ 86 w 524"/>
                <a:gd name="T101" fmla="*/ 61 h 518"/>
                <a:gd name="T102" fmla="*/ 106 w 524"/>
                <a:gd name="T103" fmla="*/ 16 h 518"/>
                <a:gd name="T104" fmla="*/ 118 w 524"/>
                <a:gd name="T105" fmla="*/ 31 h 518"/>
                <a:gd name="T106" fmla="*/ 138 w 524"/>
                <a:gd name="T107" fmla="*/ 38 h 518"/>
                <a:gd name="T108" fmla="*/ 152 w 524"/>
                <a:gd name="T109" fmla="*/ 47 h 518"/>
                <a:gd name="T110" fmla="*/ 186 w 524"/>
                <a:gd name="T111" fmla="*/ 49 h 518"/>
                <a:gd name="T112" fmla="*/ 231 w 524"/>
                <a:gd name="T113" fmla="*/ 68 h 518"/>
                <a:gd name="T114" fmla="*/ 279 w 524"/>
                <a:gd name="T115" fmla="*/ 2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 h="518">
                  <a:moveTo>
                    <a:pt x="331" y="2"/>
                  </a:moveTo>
                  <a:lnTo>
                    <a:pt x="331" y="6"/>
                  </a:lnTo>
                  <a:lnTo>
                    <a:pt x="333" y="6"/>
                  </a:lnTo>
                  <a:lnTo>
                    <a:pt x="338" y="9"/>
                  </a:lnTo>
                  <a:lnTo>
                    <a:pt x="340" y="11"/>
                  </a:lnTo>
                  <a:lnTo>
                    <a:pt x="342" y="11"/>
                  </a:lnTo>
                  <a:lnTo>
                    <a:pt x="342" y="13"/>
                  </a:lnTo>
                  <a:lnTo>
                    <a:pt x="344" y="13"/>
                  </a:lnTo>
                  <a:lnTo>
                    <a:pt x="344" y="16"/>
                  </a:lnTo>
                  <a:lnTo>
                    <a:pt x="347" y="18"/>
                  </a:lnTo>
                  <a:lnTo>
                    <a:pt x="349" y="27"/>
                  </a:lnTo>
                  <a:lnTo>
                    <a:pt x="351" y="36"/>
                  </a:lnTo>
                  <a:lnTo>
                    <a:pt x="351" y="43"/>
                  </a:lnTo>
                  <a:lnTo>
                    <a:pt x="354" y="45"/>
                  </a:lnTo>
                  <a:lnTo>
                    <a:pt x="356" y="45"/>
                  </a:lnTo>
                  <a:lnTo>
                    <a:pt x="360" y="45"/>
                  </a:lnTo>
                  <a:lnTo>
                    <a:pt x="369" y="45"/>
                  </a:lnTo>
                  <a:lnTo>
                    <a:pt x="374" y="47"/>
                  </a:lnTo>
                  <a:lnTo>
                    <a:pt x="376" y="47"/>
                  </a:lnTo>
                  <a:lnTo>
                    <a:pt x="383" y="52"/>
                  </a:lnTo>
                  <a:lnTo>
                    <a:pt x="385" y="54"/>
                  </a:lnTo>
                  <a:lnTo>
                    <a:pt x="392" y="59"/>
                  </a:lnTo>
                  <a:lnTo>
                    <a:pt x="401" y="63"/>
                  </a:lnTo>
                  <a:lnTo>
                    <a:pt x="417" y="70"/>
                  </a:lnTo>
                  <a:lnTo>
                    <a:pt x="426" y="72"/>
                  </a:lnTo>
                  <a:lnTo>
                    <a:pt x="446" y="81"/>
                  </a:lnTo>
                  <a:lnTo>
                    <a:pt x="458" y="88"/>
                  </a:lnTo>
                  <a:lnTo>
                    <a:pt x="460" y="90"/>
                  </a:lnTo>
                  <a:lnTo>
                    <a:pt x="465" y="97"/>
                  </a:lnTo>
                  <a:lnTo>
                    <a:pt x="474" y="113"/>
                  </a:lnTo>
                  <a:lnTo>
                    <a:pt x="476" y="117"/>
                  </a:lnTo>
                  <a:lnTo>
                    <a:pt x="483" y="129"/>
                  </a:lnTo>
                  <a:lnTo>
                    <a:pt x="485" y="133"/>
                  </a:lnTo>
                  <a:lnTo>
                    <a:pt x="490" y="140"/>
                  </a:lnTo>
                  <a:lnTo>
                    <a:pt x="494" y="147"/>
                  </a:lnTo>
                  <a:lnTo>
                    <a:pt x="501" y="160"/>
                  </a:lnTo>
                  <a:lnTo>
                    <a:pt x="514" y="181"/>
                  </a:lnTo>
                  <a:lnTo>
                    <a:pt x="524" y="199"/>
                  </a:lnTo>
                  <a:lnTo>
                    <a:pt x="517" y="217"/>
                  </a:lnTo>
                  <a:lnTo>
                    <a:pt x="503" y="237"/>
                  </a:lnTo>
                  <a:lnTo>
                    <a:pt x="476" y="276"/>
                  </a:lnTo>
                  <a:lnTo>
                    <a:pt x="474" y="280"/>
                  </a:lnTo>
                  <a:lnTo>
                    <a:pt x="471" y="283"/>
                  </a:lnTo>
                  <a:lnTo>
                    <a:pt x="469" y="285"/>
                  </a:lnTo>
                  <a:lnTo>
                    <a:pt x="467" y="289"/>
                  </a:lnTo>
                  <a:lnTo>
                    <a:pt x="462" y="294"/>
                  </a:lnTo>
                  <a:lnTo>
                    <a:pt x="460" y="298"/>
                  </a:lnTo>
                  <a:lnTo>
                    <a:pt x="458" y="303"/>
                  </a:lnTo>
                  <a:lnTo>
                    <a:pt x="456" y="305"/>
                  </a:lnTo>
                  <a:lnTo>
                    <a:pt x="453" y="305"/>
                  </a:lnTo>
                  <a:lnTo>
                    <a:pt x="449" y="303"/>
                  </a:lnTo>
                  <a:lnTo>
                    <a:pt x="446" y="303"/>
                  </a:lnTo>
                  <a:lnTo>
                    <a:pt x="444" y="305"/>
                  </a:lnTo>
                  <a:lnTo>
                    <a:pt x="444" y="307"/>
                  </a:lnTo>
                  <a:lnTo>
                    <a:pt x="451" y="312"/>
                  </a:lnTo>
                  <a:lnTo>
                    <a:pt x="456" y="321"/>
                  </a:lnTo>
                  <a:lnTo>
                    <a:pt x="458" y="323"/>
                  </a:lnTo>
                  <a:lnTo>
                    <a:pt x="458" y="326"/>
                  </a:lnTo>
                  <a:lnTo>
                    <a:pt x="456" y="330"/>
                  </a:lnTo>
                  <a:lnTo>
                    <a:pt x="453" y="337"/>
                  </a:lnTo>
                  <a:lnTo>
                    <a:pt x="451" y="339"/>
                  </a:lnTo>
                  <a:lnTo>
                    <a:pt x="446" y="344"/>
                  </a:lnTo>
                  <a:lnTo>
                    <a:pt x="444" y="346"/>
                  </a:lnTo>
                  <a:lnTo>
                    <a:pt x="442" y="348"/>
                  </a:lnTo>
                  <a:lnTo>
                    <a:pt x="440" y="350"/>
                  </a:lnTo>
                  <a:lnTo>
                    <a:pt x="435" y="353"/>
                  </a:lnTo>
                  <a:lnTo>
                    <a:pt x="433" y="355"/>
                  </a:lnTo>
                  <a:lnTo>
                    <a:pt x="428" y="357"/>
                  </a:lnTo>
                  <a:lnTo>
                    <a:pt x="428" y="360"/>
                  </a:lnTo>
                  <a:lnTo>
                    <a:pt x="428" y="362"/>
                  </a:lnTo>
                  <a:lnTo>
                    <a:pt x="431" y="366"/>
                  </a:lnTo>
                  <a:lnTo>
                    <a:pt x="435" y="373"/>
                  </a:lnTo>
                  <a:lnTo>
                    <a:pt x="435" y="375"/>
                  </a:lnTo>
                  <a:lnTo>
                    <a:pt x="437" y="375"/>
                  </a:lnTo>
                  <a:lnTo>
                    <a:pt x="437" y="378"/>
                  </a:lnTo>
                  <a:lnTo>
                    <a:pt x="440" y="382"/>
                  </a:lnTo>
                  <a:lnTo>
                    <a:pt x="444" y="387"/>
                  </a:lnTo>
                  <a:lnTo>
                    <a:pt x="444" y="391"/>
                  </a:lnTo>
                  <a:lnTo>
                    <a:pt x="444" y="396"/>
                  </a:lnTo>
                  <a:lnTo>
                    <a:pt x="437" y="398"/>
                  </a:lnTo>
                  <a:lnTo>
                    <a:pt x="435" y="398"/>
                  </a:lnTo>
                  <a:lnTo>
                    <a:pt x="435" y="396"/>
                  </a:lnTo>
                  <a:lnTo>
                    <a:pt x="431" y="393"/>
                  </a:lnTo>
                  <a:lnTo>
                    <a:pt x="428" y="393"/>
                  </a:lnTo>
                  <a:lnTo>
                    <a:pt x="428" y="396"/>
                  </a:lnTo>
                  <a:lnTo>
                    <a:pt x="426" y="396"/>
                  </a:lnTo>
                  <a:lnTo>
                    <a:pt x="408" y="389"/>
                  </a:lnTo>
                  <a:lnTo>
                    <a:pt x="388" y="382"/>
                  </a:lnTo>
                  <a:lnTo>
                    <a:pt x="376" y="378"/>
                  </a:lnTo>
                  <a:lnTo>
                    <a:pt x="374" y="378"/>
                  </a:lnTo>
                  <a:lnTo>
                    <a:pt x="374" y="375"/>
                  </a:lnTo>
                  <a:lnTo>
                    <a:pt x="372" y="369"/>
                  </a:lnTo>
                  <a:lnTo>
                    <a:pt x="365" y="369"/>
                  </a:lnTo>
                  <a:lnTo>
                    <a:pt x="363" y="369"/>
                  </a:lnTo>
                  <a:lnTo>
                    <a:pt x="360" y="369"/>
                  </a:lnTo>
                  <a:lnTo>
                    <a:pt x="358" y="371"/>
                  </a:lnTo>
                  <a:lnTo>
                    <a:pt x="356" y="380"/>
                  </a:lnTo>
                  <a:lnTo>
                    <a:pt x="351" y="384"/>
                  </a:lnTo>
                  <a:lnTo>
                    <a:pt x="347" y="384"/>
                  </a:lnTo>
                  <a:lnTo>
                    <a:pt x="344" y="389"/>
                  </a:lnTo>
                  <a:lnTo>
                    <a:pt x="347" y="393"/>
                  </a:lnTo>
                  <a:lnTo>
                    <a:pt x="351" y="400"/>
                  </a:lnTo>
                  <a:lnTo>
                    <a:pt x="351" y="403"/>
                  </a:lnTo>
                  <a:lnTo>
                    <a:pt x="351" y="405"/>
                  </a:lnTo>
                  <a:lnTo>
                    <a:pt x="351" y="407"/>
                  </a:lnTo>
                  <a:lnTo>
                    <a:pt x="351" y="409"/>
                  </a:lnTo>
                  <a:lnTo>
                    <a:pt x="349" y="409"/>
                  </a:lnTo>
                  <a:lnTo>
                    <a:pt x="344" y="409"/>
                  </a:lnTo>
                  <a:lnTo>
                    <a:pt x="342" y="409"/>
                  </a:lnTo>
                  <a:lnTo>
                    <a:pt x="340" y="412"/>
                  </a:lnTo>
                  <a:lnTo>
                    <a:pt x="340" y="414"/>
                  </a:lnTo>
                  <a:lnTo>
                    <a:pt x="342" y="416"/>
                  </a:lnTo>
                  <a:lnTo>
                    <a:pt x="344" y="418"/>
                  </a:lnTo>
                  <a:lnTo>
                    <a:pt x="347" y="423"/>
                  </a:lnTo>
                  <a:lnTo>
                    <a:pt x="347" y="425"/>
                  </a:lnTo>
                  <a:lnTo>
                    <a:pt x="347" y="427"/>
                  </a:lnTo>
                  <a:lnTo>
                    <a:pt x="347" y="430"/>
                  </a:lnTo>
                  <a:lnTo>
                    <a:pt x="347" y="432"/>
                  </a:lnTo>
                  <a:lnTo>
                    <a:pt x="347" y="434"/>
                  </a:lnTo>
                  <a:lnTo>
                    <a:pt x="344" y="436"/>
                  </a:lnTo>
                  <a:lnTo>
                    <a:pt x="342" y="439"/>
                  </a:lnTo>
                  <a:lnTo>
                    <a:pt x="340" y="439"/>
                  </a:lnTo>
                  <a:lnTo>
                    <a:pt x="340" y="441"/>
                  </a:lnTo>
                  <a:lnTo>
                    <a:pt x="338" y="441"/>
                  </a:lnTo>
                  <a:lnTo>
                    <a:pt x="338" y="439"/>
                  </a:lnTo>
                  <a:lnTo>
                    <a:pt x="335" y="439"/>
                  </a:lnTo>
                  <a:lnTo>
                    <a:pt x="333" y="439"/>
                  </a:lnTo>
                  <a:lnTo>
                    <a:pt x="331" y="439"/>
                  </a:lnTo>
                  <a:lnTo>
                    <a:pt x="329" y="439"/>
                  </a:lnTo>
                  <a:lnTo>
                    <a:pt x="329" y="441"/>
                  </a:lnTo>
                  <a:lnTo>
                    <a:pt x="326" y="441"/>
                  </a:lnTo>
                  <a:lnTo>
                    <a:pt x="326" y="446"/>
                  </a:lnTo>
                  <a:lnTo>
                    <a:pt x="326" y="448"/>
                  </a:lnTo>
                  <a:lnTo>
                    <a:pt x="329" y="448"/>
                  </a:lnTo>
                  <a:lnTo>
                    <a:pt x="331" y="452"/>
                  </a:lnTo>
                  <a:lnTo>
                    <a:pt x="335" y="455"/>
                  </a:lnTo>
                  <a:lnTo>
                    <a:pt x="338" y="455"/>
                  </a:lnTo>
                  <a:lnTo>
                    <a:pt x="340" y="455"/>
                  </a:lnTo>
                  <a:lnTo>
                    <a:pt x="342" y="457"/>
                  </a:lnTo>
                  <a:lnTo>
                    <a:pt x="344" y="459"/>
                  </a:lnTo>
                  <a:lnTo>
                    <a:pt x="344" y="461"/>
                  </a:lnTo>
                  <a:lnTo>
                    <a:pt x="342" y="464"/>
                  </a:lnTo>
                  <a:lnTo>
                    <a:pt x="340" y="464"/>
                  </a:lnTo>
                  <a:lnTo>
                    <a:pt x="338" y="464"/>
                  </a:lnTo>
                  <a:lnTo>
                    <a:pt x="335" y="464"/>
                  </a:lnTo>
                  <a:lnTo>
                    <a:pt x="333" y="464"/>
                  </a:lnTo>
                  <a:lnTo>
                    <a:pt x="331" y="466"/>
                  </a:lnTo>
                  <a:lnTo>
                    <a:pt x="329" y="466"/>
                  </a:lnTo>
                  <a:lnTo>
                    <a:pt x="326" y="468"/>
                  </a:lnTo>
                  <a:lnTo>
                    <a:pt x="326" y="470"/>
                  </a:lnTo>
                  <a:lnTo>
                    <a:pt x="329" y="473"/>
                  </a:lnTo>
                  <a:lnTo>
                    <a:pt x="331" y="475"/>
                  </a:lnTo>
                  <a:lnTo>
                    <a:pt x="333" y="475"/>
                  </a:lnTo>
                  <a:lnTo>
                    <a:pt x="340" y="475"/>
                  </a:lnTo>
                  <a:lnTo>
                    <a:pt x="342" y="475"/>
                  </a:lnTo>
                  <a:lnTo>
                    <a:pt x="344" y="477"/>
                  </a:lnTo>
                  <a:lnTo>
                    <a:pt x="344" y="482"/>
                  </a:lnTo>
                  <a:lnTo>
                    <a:pt x="344" y="484"/>
                  </a:lnTo>
                  <a:lnTo>
                    <a:pt x="347" y="484"/>
                  </a:lnTo>
                  <a:lnTo>
                    <a:pt x="347" y="489"/>
                  </a:lnTo>
                  <a:lnTo>
                    <a:pt x="342" y="491"/>
                  </a:lnTo>
                  <a:lnTo>
                    <a:pt x="342" y="493"/>
                  </a:lnTo>
                  <a:lnTo>
                    <a:pt x="340" y="495"/>
                  </a:lnTo>
                  <a:lnTo>
                    <a:pt x="338" y="498"/>
                  </a:lnTo>
                  <a:lnTo>
                    <a:pt x="338" y="500"/>
                  </a:lnTo>
                  <a:lnTo>
                    <a:pt x="335" y="502"/>
                  </a:lnTo>
                  <a:lnTo>
                    <a:pt x="335" y="507"/>
                  </a:lnTo>
                  <a:lnTo>
                    <a:pt x="335" y="511"/>
                  </a:lnTo>
                  <a:lnTo>
                    <a:pt x="333" y="511"/>
                  </a:lnTo>
                  <a:lnTo>
                    <a:pt x="326" y="511"/>
                  </a:lnTo>
                  <a:lnTo>
                    <a:pt x="324" y="507"/>
                  </a:lnTo>
                  <a:lnTo>
                    <a:pt x="322" y="507"/>
                  </a:lnTo>
                  <a:lnTo>
                    <a:pt x="319" y="507"/>
                  </a:lnTo>
                  <a:lnTo>
                    <a:pt x="310" y="504"/>
                  </a:lnTo>
                  <a:lnTo>
                    <a:pt x="308" y="504"/>
                  </a:lnTo>
                  <a:lnTo>
                    <a:pt x="308" y="500"/>
                  </a:lnTo>
                  <a:lnTo>
                    <a:pt x="306" y="495"/>
                  </a:lnTo>
                  <a:lnTo>
                    <a:pt x="301" y="495"/>
                  </a:lnTo>
                  <a:lnTo>
                    <a:pt x="301" y="486"/>
                  </a:lnTo>
                  <a:lnTo>
                    <a:pt x="301" y="482"/>
                  </a:lnTo>
                  <a:lnTo>
                    <a:pt x="304" y="479"/>
                  </a:lnTo>
                  <a:lnTo>
                    <a:pt x="304" y="473"/>
                  </a:lnTo>
                  <a:lnTo>
                    <a:pt x="306" y="470"/>
                  </a:lnTo>
                  <a:lnTo>
                    <a:pt x="308" y="468"/>
                  </a:lnTo>
                  <a:lnTo>
                    <a:pt x="308" y="466"/>
                  </a:lnTo>
                  <a:lnTo>
                    <a:pt x="310" y="457"/>
                  </a:lnTo>
                  <a:lnTo>
                    <a:pt x="313" y="455"/>
                  </a:lnTo>
                  <a:lnTo>
                    <a:pt x="313" y="448"/>
                  </a:lnTo>
                  <a:lnTo>
                    <a:pt x="310" y="443"/>
                  </a:lnTo>
                  <a:lnTo>
                    <a:pt x="308" y="443"/>
                  </a:lnTo>
                  <a:lnTo>
                    <a:pt x="308" y="446"/>
                  </a:lnTo>
                  <a:lnTo>
                    <a:pt x="308" y="448"/>
                  </a:lnTo>
                  <a:lnTo>
                    <a:pt x="306" y="448"/>
                  </a:lnTo>
                  <a:lnTo>
                    <a:pt x="306" y="446"/>
                  </a:lnTo>
                  <a:lnTo>
                    <a:pt x="306" y="443"/>
                  </a:lnTo>
                  <a:lnTo>
                    <a:pt x="304" y="443"/>
                  </a:lnTo>
                  <a:lnTo>
                    <a:pt x="301" y="443"/>
                  </a:lnTo>
                  <a:lnTo>
                    <a:pt x="299" y="443"/>
                  </a:lnTo>
                  <a:lnTo>
                    <a:pt x="295" y="443"/>
                  </a:lnTo>
                  <a:lnTo>
                    <a:pt x="290" y="443"/>
                  </a:lnTo>
                  <a:lnTo>
                    <a:pt x="290" y="446"/>
                  </a:lnTo>
                  <a:lnTo>
                    <a:pt x="288" y="446"/>
                  </a:lnTo>
                  <a:lnTo>
                    <a:pt x="285" y="446"/>
                  </a:lnTo>
                  <a:lnTo>
                    <a:pt x="285" y="443"/>
                  </a:lnTo>
                  <a:lnTo>
                    <a:pt x="285" y="441"/>
                  </a:lnTo>
                  <a:lnTo>
                    <a:pt x="285" y="436"/>
                  </a:lnTo>
                  <a:lnTo>
                    <a:pt x="285" y="432"/>
                  </a:lnTo>
                  <a:lnTo>
                    <a:pt x="288" y="430"/>
                  </a:lnTo>
                  <a:lnTo>
                    <a:pt x="288" y="427"/>
                  </a:lnTo>
                  <a:lnTo>
                    <a:pt x="285" y="425"/>
                  </a:lnTo>
                  <a:lnTo>
                    <a:pt x="283" y="425"/>
                  </a:lnTo>
                  <a:lnTo>
                    <a:pt x="279" y="425"/>
                  </a:lnTo>
                  <a:lnTo>
                    <a:pt x="276" y="423"/>
                  </a:lnTo>
                  <a:lnTo>
                    <a:pt x="272" y="423"/>
                  </a:lnTo>
                  <a:lnTo>
                    <a:pt x="272" y="421"/>
                  </a:lnTo>
                  <a:lnTo>
                    <a:pt x="272" y="418"/>
                  </a:lnTo>
                  <a:lnTo>
                    <a:pt x="270" y="414"/>
                  </a:lnTo>
                  <a:lnTo>
                    <a:pt x="267" y="409"/>
                  </a:lnTo>
                  <a:lnTo>
                    <a:pt x="265" y="407"/>
                  </a:lnTo>
                  <a:lnTo>
                    <a:pt x="265" y="405"/>
                  </a:lnTo>
                  <a:lnTo>
                    <a:pt x="265" y="400"/>
                  </a:lnTo>
                  <a:lnTo>
                    <a:pt x="263" y="396"/>
                  </a:lnTo>
                  <a:lnTo>
                    <a:pt x="258" y="391"/>
                  </a:lnTo>
                  <a:lnTo>
                    <a:pt x="254" y="387"/>
                  </a:lnTo>
                  <a:lnTo>
                    <a:pt x="251" y="384"/>
                  </a:lnTo>
                  <a:lnTo>
                    <a:pt x="242" y="378"/>
                  </a:lnTo>
                  <a:lnTo>
                    <a:pt x="240" y="378"/>
                  </a:lnTo>
                  <a:lnTo>
                    <a:pt x="236" y="378"/>
                  </a:lnTo>
                  <a:lnTo>
                    <a:pt x="231" y="380"/>
                  </a:lnTo>
                  <a:lnTo>
                    <a:pt x="229" y="380"/>
                  </a:lnTo>
                  <a:lnTo>
                    <a:pt x="227" y="382"/>
                  </a:lnTo>
                  <a:lnTo>
                    <a:pt x="224" y="382"/>
                  </a:lnTo>
                  <a:lnTo>
                    <a:pt x="222" y="384"/>
                  </a:lnTo>
                  <a:lnTo>
                    <a:pt x="222" y="387"/>
                  </a:lnTo>
                  <a:lnTo>
                    <a:pt x="220" y="387"/>
                  </a:lnTo>
                  <a:lnTo>
                    <a:pt x="217" y="387"/>
                  </a:lnTo>
                  <a:lnTo>
                    <a:pt x="213" y="387"/>
                  </a:lnTo>
                  <a:lnTo>
                    <a:pt x="206" y="387"/>
                  </a:lnTo>
                  <a:lnTo>
                    <a:pt x="193" y="387"/>
                  </a:lnTo>
                  <a:lnTo>
                    <a:pt x="193" y="396"/>
                  </a:lnTo>
                  <a:lnTo>
                    <a:pt x="193" y="405"/>
                  </a:lnTo>
                  <a:lnTo>
                    <a:pt x="193" y="416"/>
                  </a:lnTo>
                  <a:lnTo>
                    <a:pt x="193" y="423"/>
                  </a:lnTo>
                  <a:lnTo>
                    <a:pt x="193" y="436"/>
                  </a:lnTo>
                  <a:lnTo>
                    <a:pt x="193" y="441"/>
                  </a:lnTo>
                  <a:lnTo>
                    <a:pt x="204" y="450"/>
                  </a:lnTo>
                  <a:lnTo>
                    <a:pt x="206" y="455"/>
                  </a:lnTo>
                  <a:lnTo>
                    <a:pt x="204" y="455"/>
                  </a:lnTo>
                  <a:lnTo>
                    <a:pt x="202" y="452"/>
                  </a:lnTo>
                  <a:lnTo>
                    <a:pt x="199" y="452"/>
                  </a:lnTo>
                  <a:lnTo>
                    <a:pt x="199" y="450"/>
                  </a:lnTo>
                  <a:lnTo>
                    <a:pt x="197" y="450"/>
                  </a:lnTo>
                  <a:lnTo>
                    <a:pt x="195" y="450"/>
                  </a:lnTo>
                  <a:lnTo>
                    <a:pt x="193" y="450"/>
                  </a:lnTo>
                  <a:lnTo>
                    <a:pt x="190" y="452"/>
                  </a:lnTo>
                  <a:lnTo>
                    <a:pt x="186" y="455"/>
                  </a:lnTo>
                  <a:lnTo>
                    <a:pt x="183" y="455"/>
                  </a:lnTo>
                  <a:lnTo>
                    <a:pt x="181" y="457"/>
                  </a:lnTo>
                  <a:lnTo>
                    <a:pt x="179" y="457"/>
                  </a:lnTo>
                  <a:lnTo>
                    <a:pt x="179" y="459"/>
                  </a:lnTo>
                  <a:lnTo>
                    <a:pt x="177" y="459"/>
                  </a:lnTo>
                  <a:lnTo>
                    <a:pt x="174" y="461"/>
                  </a:lnTo>
                  <a:lnTo>
                    <a:pt x="172" y="464"/>
                  </a:lnTo>
                  <a:lnTo>
                    <a:pt x="170" y="466"/>
                  </a:lnTo>
                  <a:lnTo>
                    <a:pt x="168" y="468"/>
                  </a:lnTo>
                  <a:lnTo>
                    <a:pt x="165" y="470"/>
                  </a:lnTo>
                  <a:lnTo>
                    <a:pt x="163" y="475"/>
                  </a:lnTo>
                  <a:lnTo>
                    <a:pt x="161" y="479"/>
                  </a:lnTo>
                  <a:lnTo>
                    <a:pt x="154" y="477"/>
                  </a:lnTo>
                  <a:lnTo>
                    <a:pt x="154" y="473"/>
                  </a:lnTo>
                  <a:lnTo>
                    <a:pt x="149" y="473"/>
                  </a:lnTo>
                  <a:lnTo>
                    <a:pt x="147" y="482"/>
                  </a:lnTo>
                  <a:lnTo>
                    <a:pt x="147" y="484"/>
                  </a:lnTo>
                  <a:lnTo>
                    <a:pt x="145" y="491"/>
                  </a:lnTo>
                  <a:lnTo>
                    <a:pt x="140" y="495"/>
                  </a:lnTo>
                  <a:lnTo>
                    <a:pt x="138" y="500"/>
                  </a:lnTo>
                  <a:lnTo>
                    <a:pt x="136" y="504"/>
                  </a:lnTo>
                  <a:lnTo>
                    <a:pt x="134" y="507"/>
                  </a:lnTo>
                  <a:lnTo>
                    <a:pt x="131" y="511"/>
                  </a:lnTo>
                  <a:lnTo>
                    <a:pt x="129" y="516"/>
                  </a:lnTo>
                  <a:lnTo>
                    <a:pt x="125" y="518"/>
                  </a:lnTo>
                  <a:lnTo>
                    <a:pt x="118" y="511"/>
                  </a:lnTo>
                  <a:lnTo>
                    <a:pt x="118" y="507"/>
                  </a:lnTo>
                  <a:lnTo>
                    <a:pt x="113" y="504"/>
                  </a:lnTo>
                  <a:lnTo>
                    <a:pt x="111" y="504"/>
                  </a:lnTo>
                  <a:lnTo>
                    <a:pt x="109" y="504"/>
                  </a:lnTo>
                  <a:lnTo>
                    <a:pt x="106" y="502"/>
                  </a:lnTo>
                  <a:lnTo>
                    <a:pt x="104" y="502"/>
                  </a:lnTo>
                  <a:lnTo>
                    <a:pt x="104" y="498"/>
                  </a:lnTo>
                  <a:lnTo>
                    <a:pt x="102" y="498"/>
                  </a:lnTo>
                  <a:lnTo>
                    <a:pt x="102" y="495"/>
                  </a:lnTo>
                  <a:lnTo>
                    <a:pt x="102" y="493"/>
                  </a:lnTo>
                  <a:lnTo>
                    <a:pt x="100" y="491"/>
                  </a:lnTo>
                  <a:lnTo>
                    <a:pt x="97" y="484"/>
                  </a:lnTo>
                  <a:lnTo>
                    <a:pt x="97" y="482"/>
                  </a:lnTo>
                  <a:lnTo>
                    <a:pt x="91" y="482"/>
                  </a:lnTo>
                  <a:lnTo>
                    <a:pt x="88" y="482"/>
                  </a:lnTo>
                  <a:lnTo>
                    <a:pt x="88" y="477"/>
                  </a:lnTo>
                  <a:lnTo>
                    <a:pt x="91" y="473"/>
                  </a:lnTo>
                  <a:lnTo>
                    <a:pt x="97" y="466"/>
                  </a:lnTo>
                  <a:lnTo>
                    <a:pt x="97" y="461"/>
                  </a:lnTo>
                  <a:lnTo>
                    <a:pt x="95" y="459"/>
                  </a:lnTo>
                  <a:lnTo>
                    <a:pt x="95" y="457"/>
                  </a:lnTo>
                  <a:lnTo>
                    <a:pt x="88" y="446"/>
                  </a:lnTo>
                  <a:lnTo>
                    <a:pt x="91" y="441"/>
                  </a:lnTo>
                  <a:lnTo>
                    <a:pt x="86" y="441"/>
                  </a:lnTo>
                  <a:lnTo>
                    <a:pt x="86" y="439"/>
                  </a:lnTo>
                  <a:lnTo>
                    <a:pt x="86" y="436"/>
                  </a:lnTo>
                  <a:lnTo>
                    <a:pt x="86" y="421"/>
                  </a:lnTo>
                  <a:lnTo>
                    <a:pt x="77" y="421"/>
                  </a:lnTo>
                  <a:lnTo>
                    <a:pt x="75" y="423"/>
                  </a:lnTo>
                  <a:lnTo>
                    <a:pt x="68" y="418"/>
                  </a:lnTo>
                  <a:lnTo>
                    <a:pt x="70" y="416"/>
                  </a:lnTo>
                  <a:lnTo>
                    <a:pt x="66" y="414"/>
                  </a:lnTo>
                  <a:lnTo>
                    <a:pt x="61" y="416"/>
                  </a:lnTo>
                  <a:lnTo>
                    <a:pt x="54" y="412"/>
                  </a:lnTo>
                  <a:lnTo>
                    <a:pt x="54" y="409"/>
                  </a:lnTo>
                  <a:lnTo>
                    <a:pt x="50" y="405"/>
                  </a:lnTo>
                  <a:lnTo>
                    <a:pt x="47" y="396"/>
                  </a:lnTo>
                  <a:lnTo>
                    <a:pt x="50" y="389"/>
                  </a:lnTo>
                  <a:lnTo>
                    <a:pt x="41" y="373"/>
                  </a:lnTo>
                  <a:lnTo>
                    <a:pt x="41" y="371"/>
                  </a:lnTo>
                  <a:lnTo>
                    <a:pt x="38" y="369"/>
                  </a:lnTo>
                  <a:lnTo>
                    <a:pt x="36" y="362"/>
                  </a:lnTo>
                  <a:lnTo>
                    <a:pt x="34" y="355"/>
                  </a:lnTo>
                  <a:lnTo>
                    <a:pt x="29" y="350"/>
                  </a:lnTo>
                  <a:lnTo>
                    <a:pt x="25" y="344"/>
                  </a:lnTo>
                  <a:lnTo>
                    <a:pt x="27" y="339"/>
                  </a:lnTo>
                  <a:lnTo>
                    <a:pt x="29" y="337"/>
                  </a:lnTo>
                  <a:lnTo>
                    <a:pt x="29" y="335"/>
                  </a:lnTo>
                  <a:lnTo>
                    <a:pt x="32" y="330"/>
                  </a:lnTo>
                  <a:lnTo>
                    <a:pt x="34" y="326"/>
                  </a:lnTo>
                  <a:lnTo>
                    <a:pt x="38" y="321"/>
                  </a:lnTo>
                  <a:lnTo>
                    <a:pt x="34" y="317"/>
                  </a:lnTo>
                  <a:lnTo>
                    <a:pt x="32" y="317"/>
                  </a:lnTo>
                  <a:lnTo>
                    <a:pt x="32" y="314"/>
                  </a:lnTo>
                  <a:lnTo>
                    <a:pt x="32" y="312"/>
                  </a:lnTo>
                  <a:lnTo>
                    <a:pt x="29" y="307"/>
                  </a:lnTo>
                  <a:lnTo>
                    <a:pt x="27" y="305"/>
                  </a:lnTo>
                  <a:lnTo>
                    <a:pt x="22" y="296"/>
                  </a:lnTo>
                  <a:lnTo>
                    <a:pt x="20" y="292"/>
                  </a:lnTo>
                  <a:lnTo>
                    <a:pt x="18" y="285"/>
                  </a:lnTo>
                  <a:lnTo>
                    <a:pt x="18" y="276"/>
                  </a:lnTo>
                  <a:lnTo>
                    <a:pt x="18" y="274"/>
                  </a:lnTo>
                  <a:lnTo>
                    <a:pt x="16" y="271"/>
                  </a:lnTo>
                  <a:lnTo>
                    <a:pt x="16" y="269"/>
                  </a:lnTo>
                  <a:lnTo>
                    <a:pt x="18" y="269"/>
                  </a:lnTo>
                  <a:lnTo>
                    <a:pt x="18" y="262"/>
                  </a:lnTo>
                  <a:lnTo>
                    <a:pt x="16" y="255"/>
                  </a:lnTo>
                  <a:lnTo>
                    <a:pt x="13" y="253"/>
                  </a:lnTo>
                  <a:lnTo>
                    <a:pt x="9" y="249"/>
                  </a:lnTo>
                  <a:lnTo>
                    <a:pt x="9" y="244"/>
                  </a:lnTo>
                  <a:lnTo>
                    <a:pt x="2" y="242"/>
                  </a:lnTo>
                  <a:lnTo>
                    <a:pt x="0" y="240"/>
                  </a:lnTo>
                  <a:lnTo>
                    <a:pt x="0" y="237"/>
                  </a:lnTo>
                  <a:lnTo>
                    <a:pt x="0" y="231"/>
                  </a:lnTo>
                  <a:lnTo>
                    <a:pt x="0" y="226"/>
                  </a:lnTo>
                  <a:lnTo>
                    <a:pt x="0" y="221"/>
                  </a:lnTo>
                  <a:lnTo>
                    <a:pt x="4" y="217"/>
                  </a:lnTo>
                  <a:lnTo>
                    <a:pt x="7" y="215"/>
                  </a:lnTo>
                  <a:lnTo>
                    <a:pt x="9" y="215"/>
                  </a:lnTo>
                  <a:lnTo>
                    <a:pt x="16" y="212"/>
                  </a:lnTo>
                  <a:lnTo>
                    <a:pt x="25" y="212"/>
                  </a:lnTo>
                  <a:lnTo>
                    <a:pt x="27" y="215"/>
                  </a:lnTo>
                  <a:lnTo>
                    <a:pt x="32" y="217"/>
                  </a:lnTo>
                  <a:lnTo>
                    <a:pt x="29" y="221"/>
                  </a:lnTo>
                  <a:lnTo>
                    <a:pt x="32" y="221"/>
                  </a:lnTo>
                  <a:lnTo>
                    <a:pt x="32" y="219"/>
                  </a:lnTo>
                  <a:lnTo>
                    <a:pt x="34" y="215"/>
                  </a:lnTo>
                  <a:lnTo>
                    <a:pt x="36" y="212"/>
                  </a:lnTo>
                  <a:lnTo>
                    <a:pt x="38" y="206"/>
                  </a:lnTo>
                  <a:lnTo>
                    <a:pt x="41" y="201"/>
                  </a:lnTo>
                  <a:lnTo>
                    <a:pt x="43" y="197"/>
                  </a:lnTo>
                  <a:lnTo>
                    <a:pt x="50" y="190"/>
                  </a:lnTo>
                  <a:lnTo>
                    <a:pt x="52" y="188"/>
                  </a:lnTo>
                  <a:lnTo>
                    <a:pt x="54" y="181"/>
                  </a:lnTo>
                  <a:lnTo>
                    <a:pt x="57" y="176"/>
                  </a:lnTo>
                  <a:lnTo>
                    <a:pt x="57" y="172"/>
                  </a:lnTo>
                  <a:lnTo>
                    <a:pt x="57" y="167"/>
                  </a:lnTo>
                  <a:lnTo>
                    <a:pt x="57" y="165"/>
                  </a:lnTo>
                  <a:lnTo>
                    <a:pt x="57" y="163"/>
                  </a:lnTo>
                  <a:lnTo>
                    <a:pt x="54" y="156"/>
                  </a:lnTo>
                  <a:lnTo>
                    <a:pt x="52" y="149"/>
                  </a:lnTo>
                  <a:lnTo>
                    <a:pt x="54" y="140"/>
                  </a:lnTo>
                  <a:lnTo>
                    <a:pt x="54" y="131"/>
                  </a:lnTo>
                  <a:lnTo>
                    <a:pt x="52" y="131"/>
                  </a:lnTo>
                  <a:lnTo>
                    <a:pt x="52" y="129"/>
                  </a:lnTo>
                  <a:lnTo>
                    <a:pt x="54" y="126"/>
                  </a:lnTo>
                  <a:lnTo>
                    <a:pt x="57" y="117"/>
                  </a:lnTo>
                  <a:lnTo>
                    <a:pt x="57" y="115"/>
                  </a:lnTo>
                  <a:lnTo>
                    <a:pt x="57" y="108"/>
                  </a:lnTo>
                  <a:lnTo>
                    <a:pt x="54" y="104"/>
                  </a:lnTo>
                  <a:lnTo>
                    <a:pt x="47" y="99"/>
                  </a:lnTo>
                  <a:lnTo>
                    <a:pt x="45" y="95"/>
                  </a:lnTo>
                  <a:lnTo>
                    <a:pt x="45" y="88"/>
                  </a:lnTo>
                  <a:lnTo>
                    <a:pt x="45" y="86"/>
                  </a:lnTo>
                  <a:lnTo>
                    <a:pt x="47" y="79"/>
                  </a:lnTo>
                  <a:lnTo>
                    <a:pt x="50" y="74"/>
                  </a:lnTo>
                  <a:lnTo>
                    <a:pt x="52" y="72"/>
                  </a:lnTo>
                  <a:lnTo>
                    <a:pt x="59" y="74"/>
                  </a:lnTo>
                  <a:lnTo>
                    <a:pt x="61" y="74"/>
                  </a:lnTo>
                  <a:lnTo>
                    <a:pt x="70" y="74"/>
                  </a:lnTo>
                  <a:lnTo>
                    <a:pt x="75" y="77"/>
                  </a:lnTo>
                  <a:lnTo>
                    <a:pt x="88" y="77"/>
                  </a:lnTo>
                  <a:lnTo>
                    <a:pt x="86" y="63"/>
                  </a:lnTo>
                  <a:lnTo>
                    <a:pt x="84" y="63"/>
                  </a:lnTo>
                  <a:lnTo>
                    <a:pt x="84" y="61"/>
                  </a:lnTo>
                  <a:lnTo>
                    <a:pt x="86" y="61"/>
                  </a:lnTo>
                  <a:lnTo>
                    <a:pt x="84" y="52"/>
                  </a:lnTo>
                  <a:lnTo>
                    <a:pt x="95" y="47"/>
                  </a:lnTo>
                  <a:lnTo>
                    <a:pt x="97" y="47"/>
                  </a:lnTo>
                  <a:lnTo>
                    <a:pt x="88" y="25"/>
                  </a:lnTo>
                  <a:lnTo>
                    <a:pt x="97" y="20"/>
                  </a:lnTo>
                  <a:lnTo>
                    <a:pt x="95" y="16"/>
                  </a:lnTo>
                  <a:lnTo>
                    <a:pt x="100" y="13"/>
                  </a:lnTo>
                  <a:lnTo>
                    <a:pt x="106" y="16"/>
                  </a:lnTo>
                  <a:lnTo>
                    <a:pt x="109" y="18"/>
                  </a:lnTo>
                  <a:lnTo>
                    <a:pt x="109" y="20"/>
                  </a:lnTo>
                  <a:lnTo>
                    <a:pt x="111" y="22"/>
                  </a:lnTo>
                  <a:lnTo>
                    <a:pt x="113" y="22"/>
                  </a:lnTo>
                  <a:lnTo>
                    <a:pt x="115" y="25"/>
                  </a:lnTo>
                  <a:lnTo>
                    <a:pt x="115" y="27"/>
                  </a:lnTo>
                  <a:lnTo>
                    <a:pt x="115" y="29"/>
                  </a:lnTo>
                  <a:lnTo>
                    <a:pt x="118" y="31"/>
                  </a:lnTo>
                  <a:lnTo>
                    <a:pt x="120" y="31"/>
                  </a:lnTo>
                  <a:lnTo>
                    <a:pt x="125" y="34"/>
                  </a:lnTo>
                  <a:lnTo>
                    <a:pt x="127" y="34"/>
                  </a:lnTo>
                  <a:lnTo>
                    <a:pt x="129" y="34"/>
                  </a:lnTo>
                  <a:lnTo>
                    <a:pt x="134" y="36"/>
                  </a:lnTo>
                  <a:lnTo>
                    <a:pt x="136" y="36"/>
                  </a:lnTo>
                  <a:lnTo>
                    <a:pt x="138" y="36"/>
                  </a:lnTo>
                  <a:lnTo>
                    <a:pt x="138" y="38"/>
                  </a:lnTo>
                  <a:lnTo>
                    <a:pt x="140" y="38"/>
                  </a:lnTo>
                  <a:lnTo>
                    <a:pt x="143" y="38"/>
                  </a:lnTo>
                  <a:lnTo>
                    <a:pt x="143" y="40"/>
                  </a:lnTo>
                  <a:lnTo>
                    <a:pt x="145" y="43"/>
                  </a:lnTo>
                  <a:lnTo>
                    <a:pt x="147" y="43"/>
                  </a:lnTo>
                  <a:lnTo>
                    <a:pt x="149" y="43"/>
                  </a:lnTo>
                  <a:lnTo>
                    <a:pt x="149" y="45"/>
                  </a:lnTo>
                  <a:lnTo>
                    <a:pt x="152" y="47"/>
                  </a:lnTo>
                  <a:lnTo>
                    <a:pt x="156" y="52"/>
                  </a:lnTo>
                  <a:lnTo>
                    <a:pt x="159" y="54"/>
                  </a:lnTo>
                  <a:lnTo>
                    <a:pt x="163" y="54"/>
                  </a:lnTo>
                  <a:lnTo>
                    <a:pt x="165" y="54"/>
                  </a:lnTo>
                  <a:lnTo>
                    <a:pt x="170" y="54"/>
                  </a:lnTo>
                  <a:lnTo>
                    <a:pt x="177" y="52"/>
                  </a:lnTo>
                  <a:lnTo>
                    <a:pt x="181" y="52"/>
                  </a:lnTo>
                  <a:lnTo>
                    <a:pt x="186" y="49"/>
                  </a:lnTo>
                  <a:lnTo>
                    <a:pt x="193" y="47"/>
                  </a:lnTo>
                  <a:lnTo>
                    <a:pt x="195" y="47"/>
                  </a:lnTo>
                  <a:lnTo>
                    <a:pt x="206" y="49"/>
                  </a:lnTo>
                  <a:lnTo>
                    <a:pt x="215" y="65"/>
                  </a:lnTo>
                  <a:lnTo>
                    <a:pt x="222" y="68"/>
                  </a:lnTo>
                  <a:lnTo>
                    <a:pt x="227" y="68"/>
                  </a:lnTo>
                  <a:lnTo>
                    <a:pt x="229" y="68"/>
                  </a:lnTo>
                  <a:lnTo>
                    <a:pt x="231" y="68"/>
                  </a:lnTo>
                  <a:lnTo>
                    <a:pt x="233" y="63"/>
                  </a:lnTo>
                  <a:lnTo>
                    <a:pt x="233" y="49"/>
                  </a:lnTo>
                  <a:lnTo>
                    <a:pt x="233" y="47"/>
                  </a:lnTo>
                  <a:lnTo>
                    <a:pt x="247" y="40"/>
                  </a:lnTo>
                  <a:lnTo>
                    <a:pt x="249" y="38"/>
                  </a:lnTo>
                  <a:lnTo>
                    <a:pt x="258" y="20"/>
                  </a:lnTo>
                  <a:lnTo>
                    <a:pt x="276" y="22"/>
                  </a:lnTo>
                  <a:lnTo>
                    <a:pt x="279" y="22"/>
                  </a:lnTo>
                  <a:lnTo>
                    <a:pt x="290" y="18"/>
                  </a:lnTo>
                  <a:lnTo>
                    <a:pt x="308" y="6"/>
                  </a:lnTo>
                  <a:lnTo>
                    <a:pt x="319" y="0"/>
                  </a:lnTo>
                  <a:lnTo>
                    <a:pt x="331" y="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599" name="Admn 1 - Blue Nile">
              <a:extLst>
                <a:ext uri="{FF2B5EF4-FFF2-40B4-BE49-F238E27FC236}">
                  <a16:creationId xmlns:a16="http://schemas.microsoft.com/office/drawing/2014/main" id="{500A46E2-2A39-59DF-456E-10BB104AED3D}"/>
                </a:ext>
              </a:extLst>
            </p:cNvPr>
            <p:cNvSpPr>
              <a:spLocks/>
            </p:cNvSpPr>
            <p:nvPr/>
          </p:nvSpPr>
          <p:spPr bwMode="auto">
            <a:xfrm>
              <a:off x="7356742" y="4996028"/>
              <a:ext cx="840499" cy="1317839"/>
            </a:xfrm>
            <a:custGeom>
              <a:avLst/>
              <a:gdLst>
                <a:gd name="T0" fmla="*/ 394 w 530"/>
                <a:gd name="T1" fmla="*/ 12 h 831"/>
                <a:gd name="T2" fmla="*/ 440 w 530"/>
                <a:gd name="T3" fmla="*/ 32 h 831"/>
                <a:gd name="T4" fmla="*/ 462 w 530"/>
                <a:gd name="T5" fmla="*/ 91 h 831"/>
                <a:gd name="T6" fmla="*/ 474 w 530"/>
                <a:gd name="T7" fmla="*/ 129 h 831"/>
                <a:gd name="T8" fmla="*/ 499 w 530"/>
                <a:gd name="T9" fmla="*/ 188 h 831"/>
                <a:gd name="T10" fmla="*/ 519 w 530"/>
                <a:gd name="T11" fmla="*/ 222 h 831"/>
                <a:gd name="T12" fmla="*/ 524 w 530"/>
                <a:gd name="T13" fmla="*/ 240 h 831"/>
                <a:gd name="T14" fmla="*/ 528 w 530"/>
                <a:gd name="T15" fmla="*/ 279 h 831"/>
                <a:gd name="T16" fmla="*/ 519 w 530"/>
                <a:gd name="T17" fmla="*/ 308 h 831"/>
                <a:gd name="T18" fmla="*/ 494 w 530"/>
                <a:gd name="T19" fmla="*/ 349 h 831"/>
                <a:gd name="T20" fmla="*/ 487 w 530"/>
                <a:gd name="T21" fmla="*/ 358 h 831"/>
                <a:gd name="T22" fmla="*/ 496 w 530"/>
                <a:gd name="T23" fmla="*/ 360 h 831"/>
                <a:gd name="T24" fmla="*/ 503 w 530"/>
                <a:gd name="T25" fmla="*/ 369 h 831"/>
                <a:gd name="T26" fmla="*/ 494 w 530"/>
                <a:gd name="T27" fmla="*/ 439 h 831"/>
                <a:gd name="T28" fmla="*/ 501 w 530"/>
                <a:gd name="T29" fmla="*/ 453 h 831"/>
                <a:gd name="T30" fmla="*/ 476 w 530"/>
                <a:gd name="T31" fmla="*/ 473 h 831"/>
                <a:gd name="T32" fmla="*/ 465 w 530"/>
                <a:gd name="T33" fmla="*/ 494 h 831"/>
                <a:gd name="T34" fmla="*/ 447 w 530"/>
                <a:gd name="T35" fmla="*/ 505 h 831"/>
                <a:gd name="T36" fmla="*/ 449 w 530"/>
                <a:gd name="T37" fmla="*/ 494 h 831"/>
                <a:gd name="T38" fmla="*/ 449 w 530"/>
                <a:gd name="T39" fmla="*/ 491 h 831"/>
                <a:gd name="T40" fmla="*/ 426 w 530"/>
                <a:gd name="T41" fmla="*/ 475 h 831"/>
                <a:gd name="T42" fmla="*/ 403 w 530"/>
                <a:gd name="T43" fmla="*/ 455 h 831"/>
                <a:gd name="T44" fmla="*/ 351 w 530"/>
                <a:gd name="T45" fmla="*/ 491 h 831"/>
                <a:gd name="T46" fmla="*/ 320 w 530"/>
                <a:gd name="T47" fmla="*/ 534 h 831"/>
                <a:gd name="T48" fmla="*/ 313 w 530"/>
                <a:gd name="T49" fmla="*/ 550 h 831"/>
                <a:gd name="T50" fmla="*/ 315 w 530"/>
                <a:gd name="T51" fmla="*/ 586 h 831"/>
                <a:gd name="T52" fmla="*/ 329 w 530"/>
                <a:gd name="T53" fmla="*/ 634 h 831"/>
                <a:gd name="T54" fmla="*/ 326 w 530"/>
                <a:gd name="T55" fmla="*/ 652 h 831"/>
                <a:gd name="T56" fmla="*/ 311 w 530"/>
                <a:gd name="T57" fmla="*/ 672 h 831"/>
                <a:gd name="T58" fmla="*/ 295 w 530"/>
                <a:gd name="T59" fmla="*/ 720 h 831"/>
                <a:gd name="T60" fmla="*/ 272 w 530"/>
                <a:gd name="T61" fmla="*/ 786 h 831"/>
                <a:gd name="T62" fmla="*/ 263 w 530"/>
                <a:gd name="T63" fmla="*/ 831 h 831"/>
                <a:gd name="T64" fmla="*/ 229 w 530"/>
                <a:gd name="T65" fmla="*/ 829 h 831"/>
                <a:gd name="T66" fmla="*/ 206 w 530"/>
                <a:gd name="T67" fmla="*/ 831 h 831"/>
                <a:gd name="T68" fmla="*/ 204 w 530"/>
                <a:gd name="T69" fmla="*/ 810 h 831"/>
                <a:gd name="T70" fmla="*/ 204 w 530"/>
                <a:gd name="T71" fmla="*/ 792 h 831"/>
                <a:gd name="T72" fmla="*/ 209 w 530"/>
                <a:gd name="T73" fmla="*/ 772 h 831"/>
                <a:gd name="T74" fmla="*/ 213 w 530"/>
                <a:gd name="T75" fmla="*/ 758 h 831"/>
                <a:gd name="T76" fmla="*/ 222 w 530"/>
                <a:gd name="T77" fmla="*/ 752 h 831"/>
                <a:gd name="T78" fmla="*/ 224 w 530"/>
                <a:gd name="T79" fmla="*/ 743 h 831"/>
                <a:gd name="T80" fmla="*/ 227 w 530"/>
                <a:gd name="T81" fmla="*/ 727 h 831"/>
                <a:gd name="T82" fmla="*/ 231 w 530"/>
                <a:gd name="T83" fmla="*/ 711 h 831"/>
                <a:gd name="T84" fmla="*/ 231 w 530"/>
                <a:gd name="T85" fmla="*/ 697 h 831"/>
                <a:gd name="T86" fmla="*/ 231 w 530"/>
                <a:gd name="T87" fmla="*/ 681 h 831"/>
                <a:gd name="T88" fmla="*/ 227 w 530"/>
                <a:gd name="T89" fmla="*/ 668 h 831"/>
                <a:gd name="T90" fmla="*/ 227 w 530"/>
                <a:gd name="T91" fmla="*/ 654 h 831"/>
                <a:gd name="T92" fmla="*/ 209 w 530"/>
                <a:gd name="T93" fmla="*/ 650 h 831"/>
                <a:gd name="T94" fmla="*/ 179 w 530"/>
                <a:gd name="T95" fmla="*/ 604 h 831"/>
                <a:gd name="T96" fmla="*/ 97 w 530"/>
                <a:gd name="T97" fmla="*/ 521 h 831"/>
                <a:gd name="T98" fmla="*/ 29 w 530"/>
                <a:gd name="T99" fmla="*/ 439 h 831"/>
                <a:gd name="T100" fmla="*/ 0 w 530"/>
                <a:gd name="T101" fmla="*/ 254 h 831"/>
                <a:gd name="T102" fmla="*/ 59 w 530"/>
                <a:gd name="T103" fmla="*/ 193 h 831"/>
                <a:gd name="T104" fmla="*/ 218 w 530"/>
                <a:gd name="T105" fmla="*/ 107 h 831"/>
                <a:gd name="T106" fmla="*/ 254 w 530"/>
                <a:gd name="T107" fmla="*/ 79 h 831"/>
                <a:gd name="T108" fmla="*/ 256 w 530"/>
                <a:gd name="T109" fmla="*/ 77 h 831"/>
                <a:gd name="T110" fmla="*/ 265 w 530"/>
                <a:gd name="T111" fmla="*/ 66 h 831"/>
                <a:gd name="T112" fmla="*/ 279 w 530"/>
                <a:gd name="T113" fmla="*/ 50 h 831"/>
                <a:gd name="T114" fmla="*/ 290 w 530"/>
                <a:gd name="T115" fmla="*/ 34 h 831"/>
                <a:gd name="T116" fmla="*/ 301 w 530"/>
                <a:gd name="T117" fmla="*/ 27 h 831"/>
                <a:gd name="T118" fmla="*/ 333 w 530"/>
                <a:gd name="T119" fmla="*/ 18 h 831"/>
                <a:gd name="T120" fmla="*/ 356 w 530"/>
                <a:gd name="T121"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0" h="831">
                  <a:moveTo>
                    <a:pt x="365" y="3"/>
                  </a:moveTo>
                  <a:lnTo>
                    <a:pt x="367" y="5"/>
                  </a:lnTo>
                  <a:lnTo>
                    <a:pt x="374" y="5"/>
                  </a:lnTo>
                  <a:lnTo>
                    <a:pt x="376" y="7"/>
                  </a:lnTo>
                  <a:lnTo>
                    <a:pt x="379" y="7"/>
                  </a:lnTo>
                  <a:lnTo>
                    <a:pt x="381" y="7"/>
                  </a:lnTo>
                  <a:lnTo>
                    <a:pt x="388" y="9"/>
                  </a:lnTo>
                  <a:lnTo>
                    <a:pt x="394" y="12"/>
                  </a:lnTo>
                  <a:lnTo>
                    <a:pt x="401" y="12"/>
                  </a:lnTo>
                  <a:lnTo>
                    <a:pt x="406" y="12"/>
                  </a:lnTo>
                  <a:lnTo>
                    <a:pt x="408" y="12"/>
                  </a:lnTo>
                  <a:lnTo>
                    <a:pt x="413" y="14"/>
                  </a:lnTo>
                  <a:lnTo>
                    <a:pt x="417" y="16"/>
                  </a:lnTo>
                  <a:lnTo>
                    <a:pt x="422" y="18"/>
                  </a:lnTo>
                  <a:lnTo>
                    <a:pt x="426" y="25"/>
                  </a:lnTo>
                  <a:lnTo>
                    <a:pt x="440" y="32"/>
                  </a:lnTo>
                  <a:lnTo>
                    <a:pt x="447" y="39"/>
                  </a:lnTo>
                  <a:lnTo>
                    <a:pt x="449" y="43"/>
                  </a:lnTo>
                  <a:lnTo>
                    <a:pt x="453" y="50"/>
                  </a:lnTo>
                  <a:lnTo>
                    <a:pt x="456" y="57"/>
                  </a:lnTo>
                  <a:lnTo>
                    <a:pt x="458" y="68"/>
                  </a:lnTo>
                  <a:lnTo>
                    <a:pt x="458" y="70"/>
                  </a:lnTo>
                  <a:lnTo>
                    <a:pt x="462" y="86"/>
                  </a:lnTo>
                  <a:lnTo>
                    <a:pt x="462" y="91"/>
                  </a:lnTo>
                  <a:lnTo>
                    <a:pt x="465" y="93"/>
                  </a:lnTo>
                  <a:lnTo>
                    <a:pt x="465" y="95"/>
                  </a:lnTo>
                  <a:lnTo>
                    <a:pt x="467" y="102"/>
                  </a:lnTo>
                  <a:lnTo>
                    <a:pt x="467" y="107"/>
                  </a:lnTo>
                  <a:lnTo>
                    <a:pt x="469" y="111"/>
                  </a:lnTo>
                  <a:lnTo>
                    <a:pt x="469" y="118"/>
                  </a:lnTo>
                  <a:lnTo>
                    <a:pt x="469" y="118"/>
                  </a:lnTo>
                  <a:lnTo>
                    <a:pt x="474" y="129"/>
                  </a:lnTo>
                  <a:lnTo>
                    <a:pt x="474" y="136"/>
                  </a:lnTo>
                  <a:lnTo>
                    <a:pt x="476" y="141"/>
                  </a:lnTo>
                  <a:lnTo>
                    <a:pt x="476" y="147"/>
                  </a:lnTo>
                  <a:lnTo>
                    <a:pt x="483" y="163"/>
                  </a:lnTo>
                  <a:lnTo>
                    <a:pt x="483" y="165"/>
                  </a:lnTo>
                  <a:lnTo>
                    <a:pt x="487" y="172"/>
                  </a:lnTo>
                  <a:lnTo>
                    <a:pt x="496" y="184"/>
                  </a:lnTo>
                  <a:lnTo>
                    <a:pt x="499" y="188"/>
                  </a:lnTo>
                  <a:lnTo>
                    <a:pt x="506" y="199"/>
                  </a:lnTo>
                  <a:lnTo>
                    <a:pt x="515" y="215"/>
                  </a:lnTo>
                  <a:lnTo>
                    <a:pt x="517" y="220"/>
                  </a:lnTo>
                  <a:lnTo>
                    <a:pt x="519" y="222"/>
                  </a:lnTo>
                  <a:lnTo>
                    <a:pt x="519" y="222"/>
                  </a:lnTo>
                  <a:lnTo>
                    <a:pt x="519" y="222"/>
                  </a:lnTo>
                  <a:lnTo>
                    <a:pt x="519" y="222"/>
                  </a:lnTo>
                  <a:lnTo>
                    <a:pt x="519" y="222"/>
                  </a:lnTo>
                  <a:lnTo>
                    <a:pt x="519" y="224"/>
                  </a:lnTo>
                  <a:lnTo>
                    <a:pt x="521" y="229"/>
                  </a:lnTo>
                  <a:lnTo>
                    <a:pt x="521" y="229"/>
                  </a:lnTo>
                  <a:lnTo>
                    <a:pt x="524" y="233"/>
                  </a:lnTo>
                  <a:lnTo>
                    <a:pt x="524" y="236"/>
                  </a:lnTo>
                  <a:lnTo>
                    <a:pt x="524" y="236"/>
                  </a:lnTo>
                  <a:lnTo>
                    <a:pt x="524" y="238"/>
                  </a:lnTo>
                  <a:lnTo>
                    <a:pt x="524" y="240"/>
                  </a:lnTo>
                  <a:lnTo>
                    <a:pt x="526" y="242"/>
                  </a:lnTo>
                  <a:lnTo>
                    <a:pt x="526" y="242"/>
                  </a:lnTo>
                  <a:lnTo>
                    <a:pt x="528" y="245"/>
                  </a:lnTo>
                  <a:lnTo>
                    <a:pt x="530" y="247"/>
                  </a:lnTo>
                  <a:lnTo>
                    <a:pt x="530" y="249"/>
                  </a:lnTo>
                  <a:lnTo>
                    <a:pt x="530" y="261"/>
                  </a:lnTo>
                  <a:lnTo>
                    <a:pt x="528" y="274"/>
                  </a:lnTo>
                  <a:lnTo>
                    <a:pt x="528" y="279"/>
                  </a:lnTo>
                  <a:lnTo>
                    <a:pt x="528" y="281"/>
                  </a:lnTo>
                  <a:lnTo>
                    <a:pt x="526" y="285"/>
                  </a:lnTo>
                  <a:lnTo>
                    <a:pt x="524" y="292"/>
                  </a:lnTo>
                  <a:lnTo>
                    <a:pt x="521" y="294"/>
                  </a:lnTo>
                  <a:lnTo>
                    <a:pt x="521" y="294"/>
                  </a:lnTo>
                  <a:lnTo>
                    <a:pt x="521" y="294"/>
                  </a:lnTo>
                  <a:lnTo>
                    <a:pt x="521" y="301"/>
                  </a:lnTo>
                  <a:lnTo>
                    <a:pt x="519" y="308"/>
                  </a:lnTo>
                  <a:lnTo>
                    <a:pt x="519" y="308"/>
                  </a:lnTo>
                  <a:lnTo>
                    <a:pt x="512" y="319"/>
                  </a:lnTo>
                  <a:lnTo>
                    <a:pt x="503" y="331"/>
                  </a:lnTo>
                  <a:lnTo>
                    <a:pt x="503" y="333"/>
                  </a:lnTo>
                  <a:lnTo>
                    <a:pt x="496" y="346"/>
                  </a:lnTo>
                  <a:lnTo>
                    <a:pt x="496" y="349"/>
                  </a:lnTo>
                  <a:lnTo>
                    <a:pt x="496" y="349"/>
                  </a:lnTo>
                  <a:lnTo>
                    <a:pt x="494" y="349"/>
                  </a:lnTo>
                  <a:lnTo>
                    <a:pt x="494" y="351"/>
                  </a:lnTo>
                  <a:lnTo>
                    <a:pt x="494" y="353"/>
                  </a:lnTo>
                  <a:lnTo>
                    <a:pt x="494" y="353"/>
                  </a:lnTo>
                  <a:lnTo>
                    <a:pt x="494" y="356"/>
                  </a:lnTo>
                  <a:lnTo>
                    <a:pt x="490" y="356"/>
                  </a:lnTo>
                  <a:lnTo>
                    <a:pt x="490" y="356"/>
                  </a:lnTo>
                  <a:lnTo>
                    <a:pt x="487" y="358"/>
                  </a:lnTo>
                  <a:lnTo>
                    <a:pt x="487" y="358"/>
                  </a:lnTo>
                  <a:lnTo>
                    <a:pt x="487" y="358"/>
                  </a:lnTo>
                  <a:lnTo>
                    <a:pt x="490" y="360"/>
                  </a:lnTo>
                  <a:lnTo>
                    <a:pt x="490" y="360"/>
                  </a:lnTo>
                  <a:lnTo>
                    <a:pt x="492" y="360"/>
                  </a:lnTo>
                  <a:lnTo>
                    <a:pt x="494" y="360"/>
                  </a:lnTo>
                  <a:lnTo>
                    <a:pt x="494" y="360"/>
                  </a:lnTo>
                  <a:lnTo>
                    <a:pt x="496" y="360"/>
                  </a:lnTo>
                  <a:lnTo>
                    <a:pt x="496" y="360"/>
                  </a:lnTo>
                  <a:lnTo>
                    <a:pt x="496" y="360"/>
                  </a:lnTo>
                  <a:lnTo>
                    <a:pt x="499" y="360"/>
                  </a:lnTo>
                  <a:lnTo>
                    <a:pt x="499" y="362"/>
                  </a:lnTo>
                  <a:lnTo>
                    <a:pt x="499" y="362"/>
                  </a:lnTo>
                  <a:lnTo>
                    <a:pt x="501" y="365"/>
                  </a:lnTo>
                  <a:lnTo>
                    <a:pt x="503" y="367"/>
                  </a:lnTo>
                  <a:lnTo>
                    <a:pt x="503" y="367"/>
                  </a:lnTo>
                  <a:lnTo>
                    <a:pt x="503" y="369"/>
                  </a:lnTo>
                  <a:lnTo>
                    <a:pt x="503" y="369"/>
                  </a:lnTo>
                  <a:lnTo>
                    <a:pt x="508" y="371"/>
                  </a:lnTo>
                  <a:lnTo>
                    <a:pt x="499" y="410"/>
                  </a:lnTo>
                  <a:lnTo>
                    <a:pt x="496" y="423"/>
                  </a:lnTo>
                  <a:lnTo>
                    <a:pt x="494" y="435"/>
                  </a:lnTo>
                  <a:lnTo>
                    <a:pt x="494" y="435"/>
                  </a:lnTo>
                  <a:lnTo>
                    <a:pt x="492" y="439"/>
                  </a:lnTo>
                  <a:lnTo>
                    <a:pt x="494" y="439"/>
                  </a:lnTo>
                  <a:lnTo>
                    <a:pt x="496" y="439"/>
                  </a:lnTo>
                  <a:lnTo>
                    <a:pt x="496" y="442"/>
                  </a:lnTo>
                  <a:lnTo>
                    <a:pt x="496" y="444"/>
                  </a:lnTo>
                  <a:lnTo>
                    <a:pt x="496" y="444"/>
                  </a:lnTo>
                  <a:lnTo>
                    <a:pt x="499" y="446"/>
                  </a:lnTo>
                  <a:lnTo>
                    <a:pt x="501" y="448"/>
                  </a:lnTo>
                  <a:lnTo>
                    <a:pt x="501" y="451"/>
                  </a:lnTo>
                  <a:lnTo>
                    <a:pt x="501" y="453"/>
                  </a:lnTo>
                  <a:lnTo>
                    <a:pt x="501" y="453"/>
                  </a:lnTo>
                  <a:lnTo>
                    <a:pt x="499" y="453"/>
                  </a:lnTo>
                  <a:lnTo>
                    <a:pt x="499" y="453"/>
                  </a:lnTo>
                  <a:lnTo>
                    <a:pt x="499" y="453"/>
                  </a:lnTo>
                  <a:lnTo>
                    <a:pt x="499" y="455"/>
                  </a:lnTo>
                  <a:lnTo>
                    <a:pt x="499" y="455"/>
                  </a:lnTo>
                  <a:lnTo>
                    <a:pt x="485" y="466"/>
                  </a:lnTo>
                  <a:lnTo>
                    <a:pt x="476" y="473"/>
                  </a:lnTo>
                  <a:lnTo>
                    <a:pt x="474" y="475"/>
                  </a:lnTo>
                  <a:lnTo>
                    <a:pt x="472" y="478"/>
                  </a:lnTo>
                  <a:lnTo>
                    <a:pt x="469" y="478"/>
                  </a:lnTo>
                  <a:lnTo>
                    <a:pt x="469" y="482"/>
                  </a:lnTo>
                  <a:lnTo>
                    <a:pt x="469" y="485"/>
                  </a:lnTo>
                  <a:lnTo>
                    <a:pt x="469" y="489"/>
                  </a:lnTo>
                  <a:lnTo>
                    <a:pt x="467" y="491"/>
                  </a:lnTo>
                  <a:lnTo>
                    <a:pt x="465" y="494"/>
                  </a:lnTo>
                  <a:lnTo>
                    <a:pt x="462" y="494"/>
                  </a:lnTo>
                  <a:lnTo>
                    <a:pt x="458" y="496"/>
                  </a:lnTo>
                  <a:lnTo>
                    <a:pt x="456" y="496"/>
                  </a:lnTo>
                  <a:lnTo>
                    <a:pt x="453" y="496"/>
                  </a:lnTo>
                  <a:lnTo>
                    <a:pt x="453" y="498"/>
                  </a:lnTo>
                  <a:lnTo>
                    <a:pt x="451" y="503"/>
                  </a:lnTo>
                  <a:lnTo>
                    <a:pt x="449" y="503"/>
                  </a:lnTo>
                  <a:lnTo>
                    <a:pt x="447" y="505"/>
                  </a:lnTo>
                  <a:lnTo>
                    <a:pt x="444" y="503"/>
                  </a:lnTo>
                  <a:lnTo>
                    <a:pt x="444" y="503"/>
                  </a:lnTo>
                  <a:lnTo>
                    <a:pt x="444" y="500"/>
                  </a:lnTo>
                  <a:lnTo>
                    <a:pt x="447" y="500"/>
                  </a:lnTo>
                  <a:lnTo>
                    <a:pt x="447" y="498"/>
                  </a:lnTo>
                  <a:lnTo>
                    <a:pt x="449" y="498"/>
                  </a:lnTo>
                  <a:lnTo>
                    <a:pt x="449" y="496"/>
                  </a:lnTo>
                  <a:lnTo>
                    <a:pt x="449" y="494"/>
                  </a:lnTo>
                  <a:lnTo>
                    <a:pt x="449" y="494"/>
                  </a:lnTo>
                  <a:lnTo>
                    <a:pt x="449" y="494"/>
                  </a:lnTo>
                  <a:lnTo>
                    <a:pt x="449" y="494"/>
                  </a:lnTo>
                  <a:lnTo>
                    <a:pt x="449" y="491"/>
                  </a:lnTo>
                  <a:lnTo>
                    <a:pt x="449" y="491"/>
                  </a:lnTo>
                  <a:lnTo>
                    <a:pt x="449" y="491"/>
                  </a:lnTo>
                  <a:lnTo>
                    <a:pt x="449" y="491"/>
                  </a:lnTo>
                  <a:lnTo>
                    <a:pt x="449" y="491"/>
                  </a:lnTo>
                  <a:lnTo>
                    <a:pt x="444" y="491"/>
                  </a:lnTo>
                  <a:lnTo>
                    <a:pt x="442" y="491"/>
                  </a:lnTo>
                  <a:lnTo>
                    <a:pt x="440" y="491"/>
                  </a:lnTo>
                  <a:lnTo>
                    <a:pt x="440" y="489"/>
                  </a:lnTo>
                  <a:lnTo>
                    <a:pt x="435" y="485"/>
                  </a:lnTo>
                  <a:lnTo>
                    <a:pt x="431" y="480"/>
                  </a:lnTo>
                  <a:lnTo>
                    <a:pt x="431" y="480"/>
                  </a:lnTo>
                  <a:lnTo>
                    <a:pt x="426" y="475"/>
                  </a:lnTo>
                  <a:lnTo>
                    <a:pt x="424" y="473"/>
                  </a:lnTo>
                  <a:lnTo>
                    <a:pt x="422" y="471"/>
                  </a:lnTo>
                  <a:lnTo>
                    <a:pt x="419" y="469"/>
                  </a:lnTo>
                  <a:lnTo>
                    <a:pt x="419" y="469"/>
                  </a:lnTo>
                  <a:lnTo>
                    <a:pt x="417" y="466"/>
                  </a:lnTo>
                  <a:lnTo>
                    <a:pt x="415" y="464"/>
                  </a:lnTo>
                  <a:lnTo>
                    <a:pt x="413" y="462"/>
                  </a:lnTo>
                  <a:lnTo>
                    <a:pt x="403" y="455"/>
                  </a:lnTo>
                  <a:lnTo>
                    <a:pt x="397" y="448"/>
                  </a:lnTo>
                  <a:lnTo>
                    <a:pt x="394" y="451"/>
                  </a:lnTo>
                  <a:lnTo>
                    <a:pt x="374" y="464"/>
                  </a:lnTo>
                  <a:lnTo>
                    <a:pt x="372" y="466"/>
                  </a:lnTo>
                  <a:lnTo>
                    <a:pt x="369" y="469"/>
                  </a:lnTo>
                  <a:lnTo>
                    <a:pt x="360" y="475"/>
                  </a:lnTo>
                  <a:lnTo>
                    <a:pt x="360" y="475"/>
                  </a:lnTo>
                  <a:lnTo>
                    <a:pt x="351" y="491"/>
                  </a:lnTo>
                  <a:lnTo>
                    <a:pt x="345" y="505"/>
                  </a:lnTo>
                  <a:lnTo>
                    <a:pt x="342" y="509"/>
                  </a:lnTo>
                  <a:lnTo>
                    <a:pt x="342" y="512"/>
                  </a:lnTo>
                  <a:lnTo>
                    <a:pt x="340" y="512"/>
                  </a:lnTo>
                  <a:lnTo>
                    <a:pt x="331" y="523"/>
                  </a:lnTo>
                  <a:lnTo>
                    <a:pt x="329" y="523"/>
                  </a:lnTo>
                  <a:lnTo>
                    <a:pt x="322" y="532"/>
                  </a:lnTo>
                  <a:lnTo>
                    <a:pt x="320" y="534"/>
                  </a:lnTo>
                  <a:lnTo>
                    <a:pt x="317" y="537"/>
                  </a:lnTo>
                  <a:lnTo>
                    <a:pt x="315" y="537"/>
                  </a:lnTo>
                  <a:lnTo>
                    <a:pt x="315" y="539"/>
                  </a:lnTo>
                  <a:lnTo>
                    <a:pt x="317" y="539"/>
                  </a:lnTo>
                  <a:lnTo>
                    <a:pt x="317" y="543"/>
                  </a:lnTo>
                  <a:lnTo>
                    <a:pt x="315" y="543"/>
                  </a:lnTo>
                  <a:lnTo>
                    <a:pt x="313" y="548"/>
                  </a:lnTo>
                  <a:lnTo>
                    <a:pt x="313" y="550"/>
                  </a:lnTo>
                  <a:lnTo>
                    <a:pt x="313" y="555"/>
                  </a:lnTo>
                  <a:lnTo>
                    <a:pt x="315" y="559"/>
                  </a:lnTo>
                  <a:lnTo>
                    <a:pt x="317" y="564"/>
                  </a:lnTo>
                  <a:lnTo>
                    <a:pt x="317" y="568"/>
                  </a:lnTo>
                  <a:lnTo>
                    <a:pt x="320" y="573"/>
                  </a:lnTo>
                  <a:lnTo>
                    <a:pt x="320" y="575"/>
                  </a:lnTo>
                  <a:lnTo>
                    <a:pt x="315" y="584"/>
                  </a:lnTo>
                  <a:lnTo>
                    <a:pt x="315" y="586"/>
                  </a:lnTo>
                  <a:lnTo>
                    <a:pt x="317" y="595"/>
                  </a:lnTo>
                  <a:lnTo>
                    <a:pt x="317" y="595"/>
                  </a:lnTo>
                  <a:lnTo>
                    <a:pt x="322" y="609"/>
                  </a:lnTo>
                  <a:lnTo>
                    <a:pt x="324" y="620"/>
                  </a:lnTo>
                  <a:lnTo>
                    <a:pt x="326" y="623"/>
                  </a:lnTo>
                  <a:lnTo>
                    <a:pt x="326" y="627"/>
                  </a:lnTo>
                  <a:lnTo>
                    <a:pt x="329" y="632"/>
                  </a:lnTo>
                  <a:lnTo>
                    <a:pt x="329" y="634"/>
                  </a:lnTo>
                  <a:lnTo>
                    <a:pt x="329" y="636"/>
                  </a:lnTo>
                  <a:lnTo>
                    <a:pt x="329" y="638"/>
                  </a:lnTo>
                  <a:lnTo>
                    <a:pt x="329" y="641"/>
                  </a:lnTo>
                  <a:lnTo>
                    <a:pt x="326" y="643"/>
                  </a:lnTo>
                  <a:lnTo>
                    <a:pt x="329" y="647"/>
                  </a:lnTo>
                  <a:lnTo>
                    <a:pt x="329" y="650"/>
                  </a:lnTo>
                  <a:lnTo>
                    <a:pt x="326" y="652"/>
                  </a:lnTo>
                  <a:lnTo>
                    <a:pt x="326" y="652"/>
                  </a:lnTo>
                  <a:lnTo>
                    <a:pt x="324" y="654"/>
                  </a:lnTo>
                  <a:lnTo>
                    <a:pt x="324" y="659"/>
                  </a:lnTo>
                  <a:lnTo>
                    <a:pt x="324" y="661"/>
                  </a:lnTo>
                  <a:lnTo>
                    <a:pt x="326" y="663"/>
                  </a:lnTo>
                  <a:lnTo>
                    <a:pt x="320" y="666"/>
                  </a:lnTo>
                  <a:lnTo>
                    <a:pt x="317" y="668"/>
                  </a:lnTo>
                  <a:lnTo>
                    <a:pt x="317" y="668"/>
                  </a:lnTo>
                  <a:lnTo>
                    <a:pt x="311" y="672"/>
                  </a:lnTo>
                  <a:lnTo>
                    <a:pt x="306" y="675"/>
                  </a:lnTo>
                  <a:lnTo>
                    <a:pt x="301" y="679"/>
                  </a:lnTo>
                  <a:lnTo>
                    <a:pt x="299" y="679"/>
                  </a:lnTo>
                  <a:lnTo>
                    <a:pt x="297" y="697"/>
                  </a:lnTo>
                  <a:lnTo>
                    <a:pt x="295" y="706"/>
                  </a:lnTo>
                  <a:lnTo>
                    <a:pt x="295" y="711"/>
                  </a:lnTo>
                  <a:lnTo>
                    <a:pt x="295" y="713"/>
                  </a:lnTo>
                  <a:lnTo>
                    <a:pt x="295" y="720"/>
                  </a:lnTo>
                  <a:lnTo>
                    <a:pt x="295" y="722"/>
                  </a:lnTo>
                  <a:lnTo>
                    <a:pt x="292" y="727"/>
                  </a:lnTo>
                  <a:lnTo>
                    <a:pt x="286" y="743"/>
                  </a:lnTo>
                  <a:lnTo>
                    <a:pt x="283" y="749"/>
                  </a:lnTo>
                  <a:lnTo>
                    <a:pt x="281" y="754"/>
                  </a:lnTo>
                  <a:lnTo>
                    <a:pt x="279" y="758"/>
                  </a:lnTo>
                  <a:lnTo>
                    <a:pt x="279" y="763"/>
                  </a:lnTo>
                  <a:lnTo>
                    <a:pt x="272" y="786"/>
                  </a:lnTo>
                  <a:lnTo>
                    <a:pt x="270" y="795"/>
                  </a:lnTo>
                  <a:lnTo>
                    <a:pt x="267" y="797"/>
                  </a:lnTo>
                  <a:lnTo>
                    <a:pt x="265" y="806"/>
                  </a:lnTo>
                  <a:lnTo>
                    <a:pt x="263" y="810"/>
                  </a:lnTo>
                  <a:lnTo>
                    <a:pt x="263" y="819"/>
                  </a:lnTo>
                  <a:lnTo>
                    <a:pt x="265" y="831"/>
                  </a:lnTo>
                  <a:lnTo>
                    <a:pt x="263" y="831"/>
                  </a:lnTo>
                  <a:lnTo>
                    <a:pt x="263" y="831"/>
                  </a:lnTo>
                  <a:lnTo>
                    <a:pt x="258" y="831"/>
                  </a:lnTo>
                  <a:lnTo>
                    <a:pt x="256" y="831"/>
                  </a:lnTo>
                  <a:lnTo>
                    <a:pt x="252" y="831"/>
                  </a:lnTo>
                  <a:lnTo>
                    <a:pt x="245" y="831"/>
                  </a:lnTo>
                  <a:lnTo>
                    <a:pt x="238" y="831"/>
                  </a:lnTo>
                  <a:lnTo>
                    <a:pt x="236" y="831"/>
                  </a:lnTo>
                  <a:lnTo>
                    <a:pt x="229" y="829"/>
                  </a:lnTo>
                  <a:lnTo>
                    <a:pt x="229" y="829"/>
                  </a:lnTo>
                  <a:lnTo>
                    <a:pt x="220" y="829"/>
                  </a:lnTo>
                  <a:lnTo>
                    <a:pt x="218" y="829"/>
                  </a:lnTo>
                  <a:lnTo>
                    <a:pt x="213" y="829"/>
                  </a:lnTo>
                  <a:lnTo>
                    <a:pt x="211" y="829"/>
                  </a:lnTo>
                  <a:lnTo>
                    <a:pt x="211" y="829"/>
                  </a:lnTo>
                  <a:lnTo>
                    <a:pt x="211" y="829"/>
                  </a:lnTo>
                  <a:lnTo>
                    <a:pt x="211" y="831"/>
                  </a:lnTo>
                  <a:lnTo>
                    <a:pt x="206" y="831"/>
                  </a:lnTo>
                  <a:lnTo>
                    <a:pt x="206" y="831"/>
                  </a:lnTo>
                  <a:lnTo>
                    <a:pt x="206" y="829"/>
                  </a:lnTo>
                  <a:lnTo>
                    <a:pt x="206" y="829"/>
                  </a:lnTo>
                  <a:lnTo>
                    <a:pt x="206" y="826"/>
                  </a:lnTo>
                  <a:lnTo>
                    <a:pt x="204" y="819"/>
                  </a:lnTo>
                  <a:lnTo>
                    <a:pt x="204" y="817"/>
                  </a:lnTo>
                  <a:lnTo>
                    <a:pt x="204" y="815"/>
                  </a:lnTo>
                  <a:lnTo>
                    <a:pt x="204" y="810"/>
                  </a:lnTo>
                  <a:lnTo>
                    <a:pt x="204" y="808"/>
                  </a:lnTo>
                  <a:lnTo>
                    <a:pt x="204" y="804"/>
                  </a:lnTo>
                  <a:lnTo>
                    <a:pt x="204" y="801"/>
                  </a:lnTo>
                  <a:lnTo>
                    <a:pt x="204" y="799"/>
                  </a:lnTo>
                  <a:lnTo>
                    <a:pt x="204" y="797"/>
                  </a:lnTo>
                  <a:lnTo>
                    <a:pt x="204" y="797"/>
                  </a:lnTo>
                  <a:lnTo>
                    <a:pt x="204" y="795"/>
                  </a:lnTo>
                  <a:lnTo>
                    <a:pt x="204" y="792"/>
                  </a:lnTo>
                  <a:lnTo>
                    <a:pt x="204" y="790"/>
                  </a:lnTo>
                  <a:lnTo>
                    <a:pt x="206" y="786"/>
                  </a:lnTo>
                  <a:lnTo>
                    <a:pt x="206" y="783"/>
                  </a:lnTo>
                  <a:lnTo>
                    <a:pt x="206" y="781"/>
                  </a:lnTo>
                  <a:lnTo>
                    <a:pt x="206" y="779"/>
                  </a:lnTo>
                  <a:lnTo>
                    <a:pt x="209" y="776"/>
                  </a:lnTo>
                  <a:lnTo>
                    <a:pt x="209" y="774"/>
                  </a:lnTo>
                  <a:lnTo>
                    <a:pt x="209" y="772"/>
                  </a:lnTo>
                  <a:lnTo>
                    <a:pt x="211" y="770"/>
                  </a:lnTo>
                  <a:lnTo>
                    <a:pt x="211" y="767"/>
                  </a:lnTo>
                  <a:lnTo>
                    <a:pt x="211" y="765"/>
                  </a:lnTo>
                  <a:lnTo>
                    <a:pt x="211" y="763"/>
                  </a:lnTo>
                  <a:lnTo>
                    <a:pt x="211" y="761"/>
                  </a:lnTo>
                  <a:lnTo>
                    <a:pt x="211" y="761"/>
                  </a:lnTo>
                  <a:lnTo>
                    <a:pt x="213" y="758"/>
                  </a:lnTo>
                  <a:lnTo>
                    <a:pt x="213" y="758"/>
                  </a:lnTo>
                  <a:lnTo>
                    <a:pt x="213" y="756"/>
                  </a:lnTo>
                  <a:lnTo>
                    <a:pt x="215" y="756"/>
                  </a:lnTo>
                  <a:lnTo>
                    <a:pt x="215" y="756"/>
                  </a:lnTo>
                  <a:lnTo>
                    <a:pt x="218" y="756"/>
                  </a:lnTo>
                  <a:lnTo>
                    <a:pt x="220" y="756"/>
                  </a:lnTo>
                  <a:lnTo>
                    <a:pt x="220" y="754"/>
                  </a:lnTo>
                  <a:lnTo>
                    <a:pt x="220" y="754"/>
                  </a:lnTo>
                  <a:lnTo>
                    <a:pt x="222" y="752"/>
                  </a:lnTo>
                  <a:lnTo>
                    <a:pt x="222" y="752"/>
                  </a:lnTo>
                  <a:lnTo>
                    <a:pt x="222" y="749"/>
                  </a:lnTo>
                  <a:lnTo>
                    <a:pt x="222" y="749"/>
                  </a:lnTo>
                  <a:lnTo>
                    <a:pt x="224" y="747"/>
                  </a:lnTo>
                  <a:lnTo>
                    <a:pt x="224" y="747"/>
                  </a:lnTo>
                  <a:lnTo>
                    <a:pt x="224" y="745"/>
                  </a:lnTo>
                  <a:lnTo>
                    <a:pt x="224" y="743"/>
                  </a:lnTo>
                  <a:lnTo>
                    <a:pt x="224" y="743"/>
                  </a:lnTo>
                  <a:lnTo>
                    <a:pt x="224" y="740"/>
                  </a:lnTo>
                  <a:lnTo>
                    <a:pt x="224" y="738"/>
                  </a:lnTo>
                  <a:lnTo>
                    <a:pt x="227" y="736"/>
                  </a:lnTo>
                  <a:lnTo>
                    <a:pt x="227" y="733"/>
                  </a:lnTo>
                  <a:lnTo>
                    <a:pt x="227" y="731"/>
                  </a:lnTo>
                  <a:lnTo>
                    <a:pt x="229" y="729"/>
                  </a:lnTo>
                  <a:lnTo>
                    <a:pt x="227" y="727"/>
                  </a:lnTo>
                  <a:lnTo>
                    <a:pt x="227" y="727"/>
                  </a:lnTo>
                  <a:lnTo>
                    <a:pt x="229" y="724"/>
                  </a:lnTo>
                  <a:lnTo>
                    <a:pt x="229" y="724"/>
                  </a:lnTo>
                  <a:lnTo>
                    <a:pt x="231" y="722"/>
                  </a:lnTo>
                  <a:lnTo>
                    <a:pt x="231" y="718"/>
                  </a:lnTo>
                  <a:lnTo>
                    <a:pt x="231" y="715"/>
                  </a:lnTo>
                  <a:lnTo>
                    <a:pt x="231" y="713"/>
                  </a:lnTo>
                  <a:lnTo>
                    <a:pt x="231" y="711"/>
                  </a:lnTo>
                  <a:lnTo>
                    <a:pt x="231" y="711"/>
                  </a:lnTo>
                  <a:lnTo>
                    <a:pt x="231" y="709"/>
                  </a:lnTo>
                  <a:lnTo>
                    <a:pt x="231" y="709"/>
                  </a:lnTo>
                  <a:lnTo>
                    <a:pt x="231" y="706"/>
                  </a:lnTo>
                  <a:lnTo>
                    <a:pt x="231" y="704"/>
                  </a:lnTo>
                  <a:lnTo>
                    <a:pt x="231" y="704"/>
                  </a:lnTo>
                  <a:lnTo>
                    <a:pt x="231" y="702"/>
                  </a:lnTo>
                  <a:lnTo>
                    <a:pt x="231" y="700"/>
                  </a:lnTo>
                  <a:lnTo>
                    <a:pt x="231" y="697"/>
                  </a:lnTo>
                  <a:lnTo>
                    <a:pt x="233" y="695"/>
                  </a:lnTo>
                  <a:lnTo>
                    <a:pt x="233" y="695"/>
                  </a:lnTo>
                  <a:lnTo>
                    <a:pt x="233" y="693"/>
                  </a:lnTo>
                  <a:lnTo>
                    <a:pt x="233" y="690"/>
                  </a:lnTo>
                  <a:lnTo>
                    <a:pt x="233" y="688"/>
                  </a:lnTo>
                  <a:lnTo>
                    <a:pt x="231" y="686"/>
                  </a:lnTo>
                  <a:lnTo>
                    <a:pt x="231" y="681"/>
                  </a:lnTo>
                  <a:lnTo>
                    <a:pt x="231" y="681"/>
                  </a:lnTo>
                  <a:lnTo>
                    <a:pt x="233" y="679"/>
                  </a:lnTo>
                  <a:lnTo>
                    <a:pt x="233" y="677"/>
                  </a:lnTo>
                  <a:lnTo>
                    <a:pt x="231" y="677"/>
                  </a:lnTo>
                  <a:lnTo>
                    <a:pt x="231" y="675"/>
                  </a:lnTo>
                  <a:lnTo>
                    <a:pt x="229" y="672"/>
                  </a:lnTo>
                  <a:lnTo>
                    <a:pt x="227" y="670"/>
                  </a:lnTo>
                  <a:lnTo>
                    <a:pt x="227" y="668"/>
                  </a:lnTo>
                  <a:lnTo>
                    <a:pt x="227" y="668"/>
                  </a:lnTo>
                  <a:lnTo>
                    <a:pt x="227" y="663"/>
                  </a:lnTo>
                  <a:lnTo>
                    <a:pt x="227" y="663"/>
                  </a:lnTo>
                  <a:lnTo>
                    <a:pt x="224" y="661"/>
                  </a:lnTo>
                  <a:lnTo>
                    <a:pt x="224" y="659"/>
                  </a:lnTo>
                  <a:lnTo>
                    <a:pt x="224" y="659"/>
                  </a:lnTo>
                  <a:lnTo>
                    <a:pt x="227" y="659"/>
                  </a:lnTo>
                  <a:lnTo>
                    <a:pt x="227" y="657"/>
                  </a:lnTo>
                  <a:lnTo>
                    <a:pt x="227" y="654"/>
                  </a:lnTo>
                  <a:lnTo>
                    <a:pt x="224" y="652"/>
                  </a:lnTo>
                  <a:lnTo>
                    <a:pt x="222" y="650"/>
                  </a:lnTo>
                  <a:lnTo>
                    <a:pt x="220" y="650"/>
                  </a:lnTo>
                  <a:lnTo>
                    <a:pt x="218" y="650"/>
                  </a:lnTo>
                  <a:lnTo>
                    <a:pt x="215" y="650"/>
                  </a:lnTo>
                  <a:lnTo>
                    <a:pt x="213" y="650"/>
                  </a:lnTo>
                  <a:lnTo>
                    <a:pt x="211" y="650"/>
                  </a:lnTo>
                  <a:lnTo>
                    <a:pt x="209" y="650"/>
                  </a:lnTo>
                  <a:lnTo>
                    <a:pt x="206" y="650"/>
                  </a:lnTo>
                  <a:lnTo>
                    <a:pt x="206" y="650"/>
                  </a:lnTo>
                  <a:lnTo>
                    <a:pt x="206" y="647"/>
                  </a:lnTo>
                  <a:lnTo>
                    <a:pt x="204" y="647"/>
                  </a:lnTo>
                  <a:lnTo>
                    <a:pt x="202" y="643"/>
                  </a:lnTo>
                  <a:lnTo>
                    <a:pt x="197" y="634"/>
                  </a:lnTo>
                  <a:lnTo>
                    <a:pt x="184" y="611"/>
                  </a:lnTo>
                  <a:lnTo>
                    <a:pt x="179" y="604"/>
                  </a:lnTo>
                  <a:lnTo>
                    <a:pt x="179" y="602"/>
                  </a:lnTo>
                  <a:lnTo>
                    <a:pt x="170" y="595"/>
                  </a:lnTo>
                  <a:lnTo>
                    <a:pt x="161" y="589"/>
                  </a:lnTo>
                  <a:lnTo>
                    <a:pt x="161" y="586"/>
                  </a:lnTo>
                  <a:lnTo>
                    <a:pt x="145" y="575"/>
                  </a:lnTo>
                  <a:lnTo>
                    <a:pt x="143" y="575"/>
                  </a:lnTo>
                  <a:lnTo>
                    <a:pt x="109" y="532"/>
                  </a:lnTo>
                  <a:lnTo>
                    <a:pt x="97" y="521"/>
                  </a:lnTo>
                  <a:lnTo>
                    <a:pt x="93" y="516"/>
                  </a:lnTo>
                  <a:lnTo>
                    <a:pt x="86" y="514"/>
                  </a:lnTo>
                  <a:lnTo>
                    <a:pt x="59" y="505"/>
                  </a:lnTo>
                  <a:lnTo>
                    <a:pt x="23" y="494"/>
                  </a:lnTo>
                  <a:lnTo>
                    <a:pt x="27" y="482"/>
                  </a:lnTo>
                  <a:lnTo>
                    <a:pt x="34" y="469"/>
                  </a:lnTo>
                  <a:lnTo>
                    <a:pt x="29" y="446"/>
                  </a:lnTo>
                  <a:lnTo>
                    <a:pt x="29" y="439"/>
                  </a:lnTo>
                  <a:lnTo>
                    <a:pt x="27" y="423"/>
                  </a:lnTo>
                  <a:lnTo>
                    <a:pt x="27" y="421"/>
                  </a:lnTo>
                  <a:lnTo>
                    <a:pt x="18" y="365"/>
                  </a:lnTo>
                  <a:lnTo>
                    <a:pt x="16" y="356"/>
                  </a:lnTo>
                  <a:lnTo>
                    <a:pt x="9" y="319"/>
                  </a:lnTo>
                  <a:lnTo>
                    <a:pt x="9" y="292"/>
                  </a:lnTo>
                  <a:lnTo>
                    <a:pt x="4" y="272"/>
                  </a:lnTo>
                  <a:lnTo>
                    <a:pt x="0" y="254"/>
                  </a:lnTo>
                  <a:lnTo>
                    <a:pt x="9" y="224"/>
                  </a:lnTo>
                  <a:lnTo>
                    <a:pt x="9" y="224"/>
                  </a:lnTo>
                  <a:lnTo>
                    <a:pt x="9" y="222"/>
                  </a:lnTo>
                  <a:lnTo>
                    <a:pt x="11" y="222"/>
                  </a:lnTo>
                  <a:lnTo>
                    <a:pt x="27" y="211"/>
                  </a:lnTo>
                  <a:lnTo>
                    <a:pt x="34" y="208"/>
                  </a:lnTo>
                  <a:lnTo>
                    <a:pt x="41" y="204"/>
                  </a:lnTo>
                  <a:lnTo>
                    <a:pt x="59" y="193"/>
                  </a:lnTo>
                  <a:lnTo>
                    <a:pt x="68" y="186"/>
                  </a:lnTo>
                  <a:lnTo>
                    <a:pt x="118" y="156"/>
                  </a:lnTo>
                  <a:lnTo>
                    <a:pt x="125" y="154"/>
                  </a:lnTo>
                  <a:lnTo>
                    <a:pt x="127" y="154"/>
                  </a:lnTo>
                  <a:lnTo>
                    <a:pt x="159" y="134"/>
                  </a:lnTo>
                  <a:lnTo>
                    <a:pt x="163" y="129"/>
                  </a:lnTo>
                  <a:lnTo>
                    <a:pt x="195" y="111"/>
                  </a:lnTo>
                  <a:lnTo>
                    <a:pt x="218" y="107"/>
                  </a:lnTo>
                  <a:lnTo>
                    <a:pt x="218" y="104"/>
                  </a:lnTo>
                  <a:lnTo>
                    <a:pt x="231" y="95"/>
                  </a:lnTo>
                  <a:lnTo>
                    <a:pt x="238" y="93"/>
                  </a:lnTo>
                  <a:lnTo>
                    <a:pt x="243" y="91"/>
                  </a:lnTo>
                  <a:lnTo>
                    <a:pt x="249" y="84"/>
                  </a:lnTo>
                  <a:lnTo>
                    <a:pt x="252" y="82"/>
                  </a:lnTo>
                  <a:lnTo>
                    <a:pt x="254" y="79"/>
                  </a:lnTo>
                  <a:lnTo>
                    <a:pt x="254" y="79"/>
                  </a:lnTo>
                  <a:lnTo>
                    <a:pt x="254" y="79"/>
                  </a:lnTo>
                  <a:lnTo>
                    <a:pt x="254" y="79"/>
                  </a:lnTo>
                  <a:lnTo>
                    <a:pt x="254" y="79"/>
                  </a:lnTo>
                  <a:lnTo>
                    <a:pt x="254" y="79"/>
                  </a:lnTo>
                  <a:lnTo>
                    <a:pt x="254" y="79"/>
                  </a:lnTo>
                  <a:lnTo>
                    <a:pt x="254" y="79"/>
                  </a:lnTo>
                  <a:lnTo>
                    <a:pt x="254" y="77"/>
                  </a:lnTo>
                  <a:lnTo>
                    <a:pt x="256" y="77"/>
                  </a:lnTo>
                  <a:lnTo>
                    <a:pt x="256" y="77"/>
                  </a:lnTo>
                  <a:lnTo>
                    <a:pt x="258" y="75"/>
                  </a:lnTo>
                  <a:lnTo>
                    <a:pt x="258" y="75"/>
                  </a:lnTo>
                  <a:lnTo>
                    <a:pt x="258" y="75"/>
                  </a:lnTo>
                  <a:lnTo>
                    <a:pt x="258" y="73"/>
                  </a:lnTo>
                  <a:lnTo>
                    <a:pt x="263" y="68"/>
                  </a:lnTo>
                  <a:lnTo>
                    <a:pt x="263" y="68"/>
                  </a:lnTo>
                  <a:lnTo>
                    <a:pt x="265" y="66"/>
                  </a:lnTo>
                  <a:lnTo>
                    <a:pt x="267" y="64"/>
                  </a:lnTo>
                  <a:lnTo>
                    <a:pt x="270" y="64"/>
                  </a:lnTo>
                  <a:lnTo>
                    <a:pt x="270" y="61"/>
                  </a:lnTo>
                  <a:lnTo>
                    <a:pt x="274" y="59"/>
                  </a:lnTo>
                  <a:lnTo>
                    <a:pt x="274" y="59"/>
                  </a:lnTo>
                  <a:lnTo>
                    <a:pt x="279" y="55"/>
                  </a:lnTo>
                  <a:lnTo>
                    <a:pt x="279" y="52"/>
                  </a:lnTo>
                  <a:lnTo>
                    <a:pt x="279" y="50"/>
                  </a:lnTo>
                  <a:lnTo>
                    <a:pt x="281" y="48"/>
                  </a:lnTo>
                  <a:lnTo>
                    <a:pt x="283" y="46"/>
                  </a:lnTo>
                  <a:lnTo>
                    <a:pt x="283" y="43"/>
                  </a:lnTo>
                  <a:lnTo>
                    <a:pt x="286" y="39"/>
                  </a:lnTo>
                  <a:lnTo>
                    <a:pt x="286" y="39"/>
                  </a:lnTo>
                  <a:lnTo>
                    <a:pt x="290" y="34"/>
                  </a:lnTo>
                  <a:lnTo>
                    <a:pt x="290" y="34"/>
                  </a:lnTo>
                  <a:lnTo>
                    <a:pt x="290" y="34"/>
                  </a:lnTo>
                  <a:lnTo>
                    <a:pt x="295" y="30"/>
                  </a:lnTo>
                  <a:lnTo>
                    <a:pt x="295" y="27"/>
                  </a:lnTo>
                  <a:lnTo>
                    <a:pt x="295" y="27"/>
                  </a:lnTo>
                  <a:lnTo>
                    <a:pt x="295" y="27"/>
                  </a:lnTo>
                  <a:lnTo>
                    <a:pt x="295" y="27"/>
                  </a:lnTo>
                  <a:lnTo>
                    <a:pt x="297" y="25"/>
                  </a:lnTo>
                  <a:lnTo>
                    <a:pt x="299" y="25"/>
                  </a:lnTo>
                  <a:lnTo>
                    <a:pt x="301" y="27"/>
                  </a:lnTo>
                  <a:lnTo>
                    <a:pt x="304" y="30"/>
                  </a:lnTo>
                  <a:lnTo>
                    <a:pt x="306" y="27"/>
                  </a:lnTo>
                  <a:lnTo>
                    <a:pt x="311" y="27"/>
                  </a:lnTo>
                  <a:lnTo>
                    <a:pt x="313" y="30"/>
                  </a:lnTo>
                  <a:lnTo>
                    <a:pt x="313" y="30"/>
                  </a:lnTo>
                  <a:lnTo>
                    <a:pt x="324" y="25"/>
                  </a:lnTo>
                  <a:lnTo>
                    <a:pt x="326" y="23"/>
                  </a:lnTo>
                  <a:lnTo>
                    <a:pt x="333" y="18"/>
                  </a:lnTo>
                  <a:lnTo>
                    <a:pt x="338" y="16"/>
                  </a:lnTo>
                  <a:lnTo>
                    <a:pt x="340" y="14"/>
                  </a:lnTo>
                  <a:lnTo>
                    <a:pt x="349" y="9"/>
                  </a:lnTo>
                  <a:lnTo>
                    <a:pt x="351" y="7"/>
                  </a:lnTo>
                  <a:lnTo>
                    <a:pt x="354" y="3"/>
                  </a:lnTo>
                  <a:lnTo>
                    <a:pt x="354" y="3"/>
                  </a:lnTo>
                  <a:lnTo>
                    <a:pt x="356" y="0"/>
                  </a:lnTo>
                  <a:lnTo>
                    <a:pt x="356" y="0"/>
                  </a:lnTo>
                  <a:lnTo>
                    <a:pt x="360" y="0"/>
                  </a:lnTo>
                  <a:lnTo>
                    <a:pt x="360" y="0"/>
                  </a:lnTo>
                  <a:lnTo>
                    <a:pt x="363" y="3"/>
                  </a:lnTo>
                  <a:lnTo>
                    <a:pt x="365" y="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00" name="Admin 1 - Central Darfur">
              <a:extLst>
                <a:ext uri="{FF2B5EF4-FFF2-40B4-BE49-F238E27FC236}">
                  <a16:creationId xmlns:a16="http://schemas.microsoft.com/office/drawing/2014/main" id="{92FE1129-D0FF-B349-A105-9BD18D91F293}"/>
                </a:ext>
              </a:extLst>
            </p:cNvPr>
            <p:cNvSpPr>
              <a:spLocks/>
            </p:cNvSpPr>
            <p:nvPr/>
          </p:nvSpPr>
          <p:spPr bwMode="auto">
            <a:xfrm>
              <a:off x="2800605" y="4566264"/>
              <a:ext cx="927721" cy="1091062"/>
            </a:xfrm>
            <a:custGeom>
              <a:avLst/>
              <a:gdLst>
                <a:gd name="T0" fmla="*/ 309 w 585"/>
                <a:gd name="T1" fmla="*/ 22 h 688"/>
                <a:gd name="T2" fmla="*/ 334 w 585"/>
                <a:gd name="T3" fmla="*/ 45 h 688"/>
                <a:gd name="T4" fmla="*/ 354 w 585"/>
                <a:gd name="T5" fmla="*/ 52 h 688"/>
                <a:gd name="T6" fmla="*/ 372 w 585"/>
                <a:gd name="T7" fmla="*/ 49 h 688"/>
                <a:gd name="T8" fmla="*/ 393 w 585"/>
                <a:gd name="T9" fmla="*/ 59 h 688"/>
                <a:gd name="T10" fmla="*/ 418 w 585"/>
                <a:gd name="T11" fmla="*/ 86 h 688"/>
                <a:gd name="T12" fmla="*/ 431 w 585"/>
                <a:gd name="T13" fmla="*/ 79 h 688"/>
                <a:gd name="T14" fmla="*/ 461 w 585"/>
                <a:gd name="T15" fmla="*/ 79 h 688"/>
                <a:gd name="T16" fmla="*/ 481 w 585"/>
                <a:gd name="T17" fmla="*/ 52 h 688"/>
                <a:gd name="T18" fmla="*/ 520 w 585"/>
                <a:gd name="T19" fmla="*/ 38 h 688"/>
                <a:gd name="T20" fmla="*/ 545 w 585"/>
                <a:gd name="T21" fmla="*/ 38 h 688"/>
                <a:gd name="T22" fmla="*/ 570 w 585"/>
                <a:gd name="T23" fmla="*/ 36 h 688"/>
                <a:gd name="T24" fmla="*/ 585 w 585"/>
                <a:gd name="T25" fmla="*/ 43 h 688"/>
                <a:gd name="T26" fmla="*/ 567 w 585"/>
                <a:gd name="T27" fmla="*/ 79 h 688"/>
                <a:gd name="T28" fmla="*/ 560 w 585"/>
                <a:gd name="T29" fmla="*/ 90 h 688"/>
                <a:gd name="T30" fmla="*/ 542 w 585"/>
                <a:gd name="T31" fmla="*/ 99 h 688"/>
                <a:gd name="T32" fmla="*/ 515 w 585"/>
                <a:gd name="T33" fmla="*/ 113 h 688"/>
                <a:gd name="T34" fmla="*/ 499 w 585"/>
                <a:gd name="T35" fmla="*/ 122 h 688"/>
                <a:gd name="T36" fmla="*/ 495 w 585"/>
                <a:gd name="T37" fmla="*/ 142 h 688"/>
                <a:gd name="T38" fmla="*/ 479 w 585"/>
                <a:gd name="T39" fmla="*/ 160 h 688"/>
                <a:gd name="T40" fmla="*/ 434 w 585"/>
                <a:gd name="T41" fmla="*/ 190 h 688"/>
                <a:gd name="T42" fmla="*/ 404 w 585"/>
                <a:gd name="T43" fmla="*/ 199 h 688"/>
                <a:gd name="T44" fmla="*/ 368 w 585"/>
                <a:gd name="T45" fmla="*/ 203 h 688"/>
                <a:gd name="T46" fmla="*/ 352 w 585"/>
                <a:gd name="T47" fmla="*/ 228 h 688"/>
                <a:gd name="T48" fmla="*/ 334 w 585"/>
                <a:gd name="T49" fmla="*/ 251 h 688"/>
                <a:gd name="T50" fmla="*/ 329 w 585"/>
                <a:gd name="T51" fmla="*/ 314 h 688"/>
                <a:gd name="T52" fmla="*/ 309 w 585"/>
                <a:gd name="T53" fmla="*/ 398 h 688"/>
                <a:gd name="T54" fmla="*/ 322 w 585"/>
                <a:gd name="T55" fmla="*/ 416 h 688"/>
                <a:gd name="T56" fmla="*/ 322 w 585"/>
                <a:gd name="T57" fmla="*/ 466 h 688"/>
                <a:gd name="T58" fmla="*/ 316 w 585"/>
                <a:gd name="T59" fmla="*/ 502 h 688"/>
                <a:gd name="T60" fmla="*/ 318 w 585"/>
                <a:gd name="T61" fmla="*/ 547 h 688"/>
                <a:gd name="T62" fmla="*/ 322 w 585"/>
                <a:gd name="T63" fmla="*/ 579 h 688"/>
                <a:gd name="T64" fmla="*/ 302 w 585"/>
                <a:gd name="T65" fmla="*/ 602 h 688"/>
                <a:gd name="T66" fmla="*/ 266 w 585"/>
                <a:gd name="T67" fmla="*/ 617 h 688"/>
                <a:gd name="T68" fmla="*/ 225 w 585"/>
                <a:gd name="T69" fmla="*/ 633 h 688"/>
                <a:gd name="T70" fmla="*/ 177 w 585"/>
                <a:gd name="T71" fmla="*/ 647 h 688"/>
                <a:gd name="T72" fmla="*/ 150 w 585"/>
                <a:gd name="T73" fmla="*/ 672 h 688"/>
                <a:gd name="T74" fmla="*/ 103 w 585"/>
                <a:gd name="T75" fmla="*/ 688 h 688"/>
                <a:gd name="T76" fmla="*/ 118 w 585"/>
                <a:gd name="T77" fmla="*/ 636 h 688"/>
                <a:gd name="T78" fmla="*/ 105 w 585"/>
                <a:gd name="T79" fmla="*/ 595 h 688"/>
                <a:gd name="T80" fmla="*/ 50 w 585"/>
                <a:gd name="T81" fmla="*/ 561 h 688"/>
                <a:gd name="T82" fmla="*/ 16 w 585"/>
                <a:gd name="T83" fmla="*/ 543 h 688"/>
                <a:gd name="T84" fmla="*/ 21 w 585"/>
                <a:gd name="T85" fmla="*/ 409 h 688"/>
                <a:gd name="T86" fmla="*/ 14 w 585"/>
                <a:gd name="T87" fmla="*/ 400 h 688"/>
                <a:gd name="T88" fmla="*/ 37 w 585"/>
                <a:gd name="T89" fmla="*/ 317 h 688"/>
                <a:gd name="T90" fmla="*/ 16 w 585"/>
                <a:gd name="T91" fmla="*/ 244 h 688"/>
                <a:gd name="T92" fmla="*/ 53 w 585"/>
                <a:gd name="T93" fmla="*/ 197 h 688"/>
                <a:gd name="T94" fmla="*/ 68 w 585"/>
                <a:gd name="T95" fmla="*/ 181 h 688"/>
                <a:gd name="T96" fmla="*/ 87 w 585"/>
                <a:gd name="T97" fmla="*/ 172 h 688"/>
                <a:gd name="T98" fmla="*/ 96 w 585"/>
                <a:gd name="T99" fmla="*/ 158 h 688"/>
                <a:gd name="T100" fmla="*/ 114 w 585"/>
                <a:gd name="T101" fmla="*/ 135 h 688"/>
                <a:gd name="T102" fmla="*/ 121 w 585"/>
                <a:gd name="T103" fmla="*/ 113 h 688"/>
                <a:gd name="T104" fmla="*/ 130 w 585"/>
                <a:gd name="T105" fmla="*/ 99 h 688"/>
                <a:gd name="T106" fmla="*/ 141 w 585"/>
                <a:gd name="T107" fmla="*/ 83 h 688"/>
                <a:gd name="T108" fmla="*/ 175 w 585"/>
                <a:gd name="T109" fmla="*/ 45 h 688"/>
                <a:gd name="T110" fmla="*/ 193 w 585"/>
                <a:gd name="T111" fmla="*/ 36 h 688"/>
                <a:gd name="T112" fmla="*/ 229 w 585"/>
                <a:gd name="T113" fmla="*/ 18 h 688"/>
                <a:gd name="T114" fmla="*/ 261 w 585"/>
                <a:gd name="T115" fmla="*/ 4 h 688"/>
                <a:gd name="T116" fmla="*/ 282 w 585"/>
                <a:gd name="T117" fmla="*/ 1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5" h="688">
                  <a:moveTo>
                    <a:pt x="286" y="16"/>
                  </a:moveTo>
                  <a:lnTo>
                    <a:pt x="286" y="18"/>
                  </a:lnTo>
                  <a:lnTo>
                    <a:pt x="288" y="18"/>
                  </a:lnTo>
                  <a:lnTo>
                    <a:pt x="291" y="20"/>
                  </a:lnTo>
                  <a:lnTo>
                    <a:pt x="295" y="20"/>
                  </a:lnTo>
                  <a:lnTo>
                    <a:pt x="297" y="20"/>
                  </a:lnTo>
                  <a:lnTo>
                    <a:pt x="300" y="22"/>
                  </a:lnTo>
                  <a:lnTo>
                    <a:pt x="304" y="22"/>
                  </a:lnTo>
                  <a:lnTo>
                    <a:pt x="307" y="22"/>
                  </a:lnTo>
                  <a:lnTo>
                    <a:pt x="309" y="22"/>
                  </a:lnTo>
                  <a:lnTo>
                    <a:pt x="311" y="25"/>
                  </a:lnTo>
                  <a:lnTo>
                    <a:pt x="316" y="25"/>
                  </a:lnTo>
                  <a:lnTo>
                    <a:pt x="322" y="27"/>
                  </a:lnTo>
                  <a:lnTo>
                    <a:pt x="325" y="29"/>
                  </a:lnTo>
                  <a:lnTo>
                    <a:pt x="327" y="29"/>
                  </a:lnTo>
                  <a:lnTo>
                    <a:pt x="329" y="31"/>
                  </a:lnTo>
                  <a:lnTo>
                    <a:pt x="331" y="34"/>
                  </a:lnTo>
                  <a:lnTo>
                    <a:pt x="331" y="40"/>
                  </a:lnTo>
                  <a:lnTo>
                    <a:pt x="331" y="43"/>
                  </a:lnTo>
                  <a:lnTo>
                    <a:pt x="334" y="45"/>
                  </a:lnTo>
                  <a:lnTo>
                    <a:pt x="336" y="47"/>
                  </a:lnTo>
                  <a:lnTo>
                    <a:pt x="338" y="47"/>
                  </a:lnTo>
                  <a:lnTo>
                    <a:pt x="341" y="49"/>
                  </a:lnTo>
                  <a:lnTo>
                    <a:pt x="343" y="49"/>
                  </a:lnTo>
                  <a:lnTo>
                    <a:pt x="345" y="49"/>
                  </a:lnTo>
                  <a:lnTo>
                    <a:pt x="347" y="49"/>
                  </a:lnTo>
                  <a:lnTo>
                    <a:pt x="347" y="52"/>
                  </a:lnTo>
                  <a:lnTo>
                    <a:pt x="350" y="52"/>
                  </a:lnTo>
                  <a:lnTo>
                    <a:pt x="352" y="52"/>
                  </a:lnTo>
                  <a:lnTo>
                    <a:pt x="354" y="52"/>
                  </a:lnTo>
                  <a:lnTo>
                    <a:pt x="356" y="52"/>
                  </a:lnTo>
                  <a:lnTo>
                    <a:pt x="359" y="52"/>
                  </a:lnTo>
                  <a:lnTo>
                    <a:pt x="361" y="52"/>
                  </a:lnTo>
                  <a:lnTo>
                    <a:pt x="361" y="49"/>
                  </a:lnTo>
                  <a:lnTo>
                    <a:pt x="363" y="49"/>
                  </a:lnTo>
                  <a:lnTo>
                    <a:pt x="365" y="47"/>
                  </a:lnTo>
                  <a:lnTo>
                    <a:pt x="368" y="47"/>
                  </a:lnTo>
                  <a:lnTo>
                    <a:pt x="370" y="47"/>
                  </a:lnTo>
                  <a:lnTo>
                    <a:pt x="370" y="49"/>
                  </a:lnTo>
                  <a:lnTo>
                    <a:pt x="372" y="49"/>
                  </a:lnTo>
                  <a:lnTo>
                    <a:pt x="372" y="52"/>
                  </a:lnTo>
                  <a:lnTo>
                    <a:pt x="375" y="52"/>
                  </a:lnTo>
                  <a:lnTo>
                    <a:pt x="377" y="54"/>
                  </a:lnTo>
                  <a:lnTo>
                    <a:pt x="379" y="54"/>
                  </a:lnTo>
                  <a:lnTo>
                    <a:pt x="381" y="56"/>
                  </a:lnTo>
                  <a:lnTo>
                    <a:pt x="384" y="56"/>
                  </a:lnTo>
                  <a:lnTo>
                    <a:pt x="386" y="56"/>
                  </a:lnTo>
                  <a:lnTo>
                    <a:pt x="388" y="59"/>
                  </a:lnTo>
                  <a:lnTo>
                    <a:pt x="390" y="59"/>
                  </a:lnTo>
                  <a:lnTo>
                    <a:pt x="393" y="59"/>
                  </a:lnTo>
                  <a:lnTo>
                    <a:pt x="393" y="61"/>
                  </a:lnTo>
                  <a:lnTo>
                    <a:pt x="395" y="61"/>
                  </a:lnTo>
                  <a:lnTo>
                    <a:pt x="397" y="61"/>
                  </a:lnTo>
                  <a:lnTo>
                    <a:pt x="399" y="61"/>
                  </a:lnTo>
                  <a:lnTo>
                    <a:pt x="399" y="63"/>
                  </a:lnTo>
                  <a:lnTo>
                    <a:pt x="402" y="65"/>
                  </a:lnTo>
                  <a:lnTo>
                    <a:pt x="406" y="72"/>
                  </a:lnTo>
                  <a:lnTo>
                    <a:pt x="413" y="79"/>
                  </a:lnTo>
                  <a:lnTo>
                    <a:pt x="418" y="83"/>
                  </a:lnTo>
                  <a:lnTo>
                    <a:pt x="418" y="86"/>
                  </a:lnTo>
                  <a:lnTo>
                    <a:pt x="420" y="86"/>
                  </a:lnTo>
                  <a:lnTo>
                    <a:pt x="420" y="88"/>
                  </a:lnTo>
                  <a:lnTo>
                    <a:pt x="420" y="86"/>
                  </a:lnTo>
                  <a:lnTo>
                    <a:pt x="422" y="86"/>
                  </a:lnTo>
                  <a:lnTo>
                    <a:pt x="424" y="83"/>
                  </a:lnTo>
                  <a:lnTo>
                    <a:pt x="424" y="81"/>
                  </a:lnTo>
                  <a:lnTo>
                    <a:pt x="427" y="81"/>
                  </a:lnTo>
                  <a:lnTo>
                    <a:pt x="427" y="79"/>
                  </a:lnTo>
                  <a:lnTo>
                    <a:pt x="429" y="79"/>
                  </a:lnTo>
                  <a:lnTo>
                    <a:pt x="431" y="79"/>
                  </a:lnTo>
                  <a:lnTo>
                    <a:pt x="434" y="79"/>
                  </a:lnTo>
                  <a:lnTo>
                    <a:pt x="436" y="79"/>
                  </a:lnTo>
                  <a:lnTo>
                    <a:pt x="440" y="79"/>
                  </a:lnTo>
                  <a:lnTo>
                    <a:pt x="445" y="79"/>
                  </a:lnTo>
                  <a:lnTo>
                    <a:pt x="447" y="79"/>
                  </a:lnTo>
                  <a:lnTo>
                    <a:pt x="449" y="79"/>
                  </a:lnTo>
                  <a:lnTo>
                    <a:pt x="456" y="81"/>
                  </a:lnTo>
                  <a:lnTo>
                    <a:pt x="458" y="81"/>
                  </a:lnTo>
                  <a:lnTo>
                    <a:pt x="461" y="81"/>
                  </a:lnTo>
                  <a:lnTo>
                    <a:pt x="461" y="79"/>
                  </a:lnTo>
                  <a:lnTo>
                    <a:pt x="461" y="77"/>
                  </a:lnTo>
                  <a:lnTo>
                    <a:pt x="461" y="74"/>
                  </a:lnTo>
                  <a:lnTo>
                    <a:pt x="463" y="68"/>
                  </a:lnTo>
                  <a:lnTo>
                    <a:pt x="465" y="61"/>
                  </a:lnTo>
                  <a:lnTo>
                    <a:pt x="465" y="59"/>
                  </a:lnTo>
                  <a:lnTo>
                    <a:pt x="465" y="56"/>
                  </a:lnTo>
                  <a:lnTo>
                    <a:pt x="468" y="56"/>
                  </a:lnTo>
                  <a:lnTo>
                    <a:pt x="474" y="54"/>
                  </a:lnTo>
                  <a:lnTo>
                    <a:pt x="479" y="52"/>
                  </a:lnTo>
                  <a:lnTo>
                    <a:pt x="481" y="52"/>
                  </a:lnTo>
                  <a:lnTo>
                    <a:pt x="483" y="52"/>
                  </a:lnTo>
                  <a:lnTo>
                    <a:pt x="486" y="49"/>
                  </a:lnTo>
                  <a:lnTo>
                    <a:pt x="488" y="49"/>
                  </a:lnTo>
                  <a:lnTo>
                    <a:pt x="490" y="49"/>
                  </a:lnTo>
                  <a:lnTo>
                    <a:pt x="492" y="49"/>
                  </a:lnTo>
                  <a:lnTo>
                    <a:pt x="492" y="47"/>
                  </a:lnTo>
                  <a:lnTo>
                    <a:pt x="495" y="47"/>
                  </a:lnTo>
                  <a:lnTo>
                    <a:pt x="497" y="47"/>
                  </a:lnTo>
                  <a:lnTo>
                    <a:pt x="506" y="43"/>
                  </a:lnTo>
                  <a:lnTo>
                    <a:pt x="520" y="38"/>
                  </a:lnTo>
                  <a:lnTo>
                    <a:pt x="522" y="38"/>
                  </a:lnTo>
                  <a:lnTo>
                    <a:pt x="529" y="38"/>
                  </a:lnTo>
                  <a:lnTo>
                    <a:pt x="531" y="38"/>
                  </a:lnTo>
                  <a:lnTo>
                    <a:pt x="533" y="40"/>
                  </a:lnTo>
                  <a:lnTo>
                    <a:pt x="536" y="40"/>
                  </a:lnTo>
                  <a:lnTo>
                    <a:pt x="538" y="40"/>
                  </a:lnTo>
                  <a:lnTo>
                    <a:pt x="540" y="40"/>
                  </a:lnTo>
                  <a:lnTo>
                    <a:pt x="542" y="40"/>
                  </a:lnTo>
                  <a:lnTo>
                    <a:pt x="545" y="40"/>
                  </a:lnTo>
                  <a:lnTo>
                    <a:pt x="545" y="38"/>
                  </a:lnTo>
                  <a:lnTo>
                    <a:pt x="547" y="38"/>
                  </a:lnTo>
                  <a:lnTo>
                    <a:pt x="549" y="38"/>
                  </a:lnTo>
                  <a:lnTo>
                    <a:pt x="551" y="38"/>
                  </a:lnTo>
                  <a:lnTo>
                    <a:pt x="554" y="38"/>
                  </a:lnTo>
                  <a:lnTo>
                    <a:pt x="556" y="38"/>
                  </a:lnTo>
                  <a:lnTo>
                    <a:pt x="558" y="38"/>
                  </a:lnTo>
                  <a:lnTo>
                    <a:pt x="560" y="38"/>
                  </a:lnTo>
                  <a:lnTo>
                    <a:pt x="565" y="36"/>
                  </a:lnTo>
                  <a:lnTo>
                    <a:pt x="567" y="36"/>
                  </a:lnTo>
                  <a:lnTo>
                    <a:pt x="570" y="36"/>
                  </a:lnTo>
                  <a:lnTo>
                    <a:pt x="572" y="36"/>
                  </a:lnTo>
                  <a:lnTo>
                    <a:pt x="574" y="36"/>
                  </a:lnTo>
                  <a:lnTo>
                    <a:pt x="576" y="36"/>
                  </a:lnTo>
                  <a:lnTo>
                    <a:pt x="579" y="36"/>
                  </a:lnTo>
                  <a:lnTo>
                    <a:pt x="579" y="38"/>
                  </a:lnTo>
                  <a:lnTo>
                    <a:pt x="581" y="38"/>
                  </a:lnTo>
                  <a:lnTo>
                    <a:pt x="581" y="40"/>
                  </a:lnTo>
                  <a:lnTo>
                    <a:pt x="583" y="40"/>
                  </a:lnTo>
                  <a:lnTo>
                    <a:pt x="583" y="43"/>
                  </a:lnTo>
                  <a:lnTo>
                    <a:pt x="585" y="43"/>
                  </a:lnTo>
                  <a:lnTo>
                    <a:pt x="585" y="45"/>
                  </a:lnTo>
                  <a:lnTo>
                    <a:pt x="585" y="47"/>
                  </a:lnTo>
                  <a:lnTo>
                    <a:pt x="585" y="52"/>
                  </a:lnTo>
                  <a:lnTo>
                    <a:pt x="581" y="56"/>
                  </a:lnTo>
                  <a:lnTo>
                    <a:pt x="576" y="65"/>
                  </a:lnTo>
                  <a:lnTo>
                    <a:pt x="572" y="70"/>
                  </a:lnTo>
                  <a:lnTo>
                    <a:pt x="572" y="72"/>
                  </a:lnTo>
                  <a:lnTo>
                    <a:pt x="570" y="77"/>
                  </a:lnTo>
                  <a:lnTo>
                    <a:pt x="567" y="77"/>
                  </a:lnTo>
                  <a:lnTo>
                    <a:pt x="567" y="79"/>
                  </a:lnTo>
                  <a:lnTo>
                    <a:pt x="567" y="81"/>
                  </a:lnTo>
                  <a:lnTo>
                    <a:pt x="565" y="81"/>
                  </a:lnTo>
                  <a:lnTo>
                    <a:pt x="567" y="81"/>
                  </a:lnTo>
                  <a:lnTo>
                    <a:pt x="567" y="83"/>
                  </a:lnTo>
                  <a:lnTo>
                    <a:pt x="565" y="83"/>
                  </a:lnTo>
                  <a:lnTo>
                    <a:pt x="565" y="86"/>
                  </a:lnTo>
                  <a:lnTo>
                    <a:pt x="563" y="86"/>
                  </a:lnTo>
                  <a:lnTo>
                    <a:pt x="563" y="88"/>
                  </a:lnTo>
                  <a:lnTo>
                    <a:pt x="560" y="88"/>
                  </a:lnTo>
                  <a:lnTo>
                    <a:pt x="560" y="90"/>
                  </a:lnTo>
                  <a:lnTo>
                    <a:pt x="558" y="90"/>
                  </a:lnTo>
                  <a:lnTo>
                    <a:pt x="556" y="90"/>
                  </a:lnTo>
                  <a:lnTo>
                    <a:pt x="556" y="92"/>
                  </a:lnTo>
                  <a:lnTo>
                    <a:pt x="554" y="92"/>
                  </a:lnTo>
                  <a:lnTo>
                    <a:pt x="554" y="95"/>
                  </a:lnTo>
                  <a:lnTo>
                    <a:pt x="551" y="95"/>
                  </a:lnTo>
                  <a:lnTo>
                    <a:pt x="549" y="95"/>
                  </a:lnTo>
                  <a:lnTo>
                    <a:pt x="545" y="97"/>
                  </a:lnTo>
                  <a:lnTo>
                    <a:pt x="542" y="97"/>
                  </a:lnTo>
                  <a:lnTo>
                    <a:pt x="542" y="99"/>
                  </a:lnTo>
                  <a:lnTo>
                    <a:pt x="540" y="102"/>
                  </a:lnTo>
                  <a:lnTo>
                    <a:pt x="538" y="102"/>
                  </a:lnTo>
                  <a:lnTo>
                    <a:pt x="536" y="102"/>
                  </a:lnTo>
                  <a:lnTo>
                    <a:pt x="533" y="104"/>
                  </a:lnTo>
                  <a:lnTo>
                    <a:pt x="531" y="106"/>
                  </a:lnTo>
                  <a:lnTo>
                    <a:pt x="529" y="106"/>
                  </a:lnTo>
                  <a:lnTo>
                    <a:pt x="524" y="108"/>
                  </a:lnTo>
                  <a:lnTo>
                    <a:pt x="522" y="111"/>
                  </a:lnTo>
                  <a:lnTo>
                    <a:pt x="520" y="111"/>
                  </a:lnTo>
                  <a:lnTo>
                    <a:pt x="515" y="113"/>
                  </a:lnTo>
                  <a:lnTo>
                    <a:pt x="515" y="115"/>
                  </a:lnTo>
                  <a:lnTo>
                    <a:pt x="513" y="117"/>
                  </a:lnTo>
                  <a:lnTo>
                    <a:pt x="513" y="120"/>
                  </a:lnTo>
                  <a:lnTo>
                    <a:pt x="511" y="120"/>
                  </a:lnTo>
                  <a:lnTo>
                    <a:pt x="508" y="120"/>
                  </a:lnTo>
                  <a:lnTo>
                    <a:pt x="508" y="117"/>
                  </a:lnTo>
                  <a:lnTo>
                    <a:pt x="506" y="117"/>
                  </a:lnTo>
                  <a:lnTo>
                    <a:pt x="504" y="120"/>
                  </a:lnTo>
                  <a:lnTo>
                    <a:pt x="502" y="122"/>
                  </a:lnTo>
                  <a:lnTo>
                    <a:pt x="499" y="122"/>
                  </a:lnTo>
                  <a:lnTo>
                    <a:pt x="499" y="124"/>
                  </a:lnTo>
                  <a:lnTo>
                    <a:pt x="499" y="126"/>
                  </a:lnTo>
                  <a:lnTo>
                    <a:pt x="499" y="129"/>
                  </a:lnTo>
                  <a:lnTo>
                    <a:pt x="499" y="131"/>
                  </a:lnTo>
                  <a:lnTo>
                    <a:pt x="497" y="133"/>
                  </a:lnTo>
                  <a:lnTo>
                    <a:pt x="497" y="135"/>
                  </a:lnTo>
                  <a:lnTo>
                    <a:pt x="497" y="138"/>
                  </a:lnTo>
                  <a:lnTo>
                    <a:pt x="495" y="138"/>
                  </a:lnTo>
                  <a:lnTo>
                    <a:pt x="495" y="140"/>
                  </a:lnTo>
                  <a:lnTo>
                    <a:pt x="495" y="142"/>
                  </a:lnTo>
                  <a:lnTo>
                    <a:pt x="495" y="145"/>
                  </a:lnTo>
                  <a:lnTo>
                    <a:pt x="495" y="147"/>
                  </a:lnTo>
                  <a:lnTo>
                    <a:pt x="495" y="149"/>
                  </a:lnTo>
                  <a:lnTo>
                    <a:pt x="497" y="151"/>
                  </a:lnTo>
                  <a:lnTo>
                    <a:pt x="497" y="156"/>
                  </a:lnTo>
                  <a:lnTo>
                    <a:pt x="492" y="156"/>
                  </a:lnTo>
                  <a:lnTo>
                    <a:pt x="486" y="158"/>
                  </a:lnTo>
                  <a:lnTo>
                    <a:pt x="483" y="158"/>
                  </a:lnTo>
                  <a:lnTo>
                    <a:pt x="481" y="158"/>
                  </a:lnTo>
                  <a:lnTo>
                    <a:pt x="479" y="160"/>
                  </a:lnTo>
                  <a:lnTo>
                    <a:pt x="472" y="160"/>
                  </a:lnTo>
                  <a:lnTo>
                    <a:pt x="468" y="163"/>
                  </a:lnTo>
                  <a:lnTo>
                    <a:pt x="465" y="163"/>
                  </a:lnTo>
                  <a:lnTo>
                    <a:pt x="465" y="165"/>
                  </a:lnTo>
                  <a:lnTo>
                    <a:pt x="454" y="169"/>
                  </a:lnTo>
                  <a:lnTo>
                    <a:pt x="449" y="169"/>
                  </a:lnTo>
                  <a:lnTo>
                    <a:pt x="436" y="183"/>
                  </a:lnTo>
                  <a:lnTo>
                    <a:pt x="436" y="188"/>
                  </a:lnTo>
                  <a:lnTo>
                    <a:pt x="434" y="188"/>
                  </a:lnTo>
                  <a:lnTo>
                    <a:pt x="434" y="190"/>
                  </a:lnTo>
                  <a:lnTo>
                    <a:pt x="434" y="192"/>
                  </a:lnTo>
                  <a:lnTo>
                    <a:pt x="431" y="192"/>
                  </a:lnTo>
                  <a:lnTo>
                    <a:pt x="429" y="194"/>
                  </a:lnTo>
                  <a:lnTo>
                    <a:pt x="424" y="194"/>
                  </a:lnTo>
                  <a:lnTo>
                    <a:pt x="420" y="199"/>
                  </a:lnTo>
                  <a:lnTo>
                    <a:pt x="415" y="199"/>
                  </a:lnTo>
                  <a:lnTo>
                    <a:pt x="413" y="199"/>
                  </a:lnTo>
                  <a:lnTo>
                    <a:pt x="409" y="199"/>
                  </a:lnTo>
                  <a:lnTo>
                    <a:pt x="406" y="199"/>
                  </a:lnTo>
                  <a:lnTo>
                    <a:pt x="404" y="199"/>
                  </a:lnTo>
                  <a:lnTo>
                    <a:pt x="402" y="199"/>
                  </a:lnTo>
                  <a:lnTo>
                    <a:pt x="399" y="199"/>
                  </a:lnTo>
                  <a:lnTo>
                    <a:pt x="397" y="201"/>
                  </a:lnTo>
                  <a:lnTo>
                    <a:pt x="395" y="201"/>
                  </a:lnTo>
                  <a:lnTo>
                    <a:pt x="390" y="201"/>
                  </a:lnTo>
                  <a:lnTo>
                    <a:pt x="379" y="203"/>
                  </a:lnTo>
                  <a:lnTo>
                    <a:pt x="377" y="203"/>
                  </a:lnTo>
                  <a:lnTo>
                    <a:pt x="375" y="203"/>
                  </a:lnTo>
                  <a:lnTo>
                    <a:pt x="370" y="203"/>
                  </a:lnTo>
                  <a:lnTo>
                    <a:pt x="368" y="203"/>
                  </a:lnTo>
                  <a:lnTo>
                    <a:pt x="365" y="206"/>
                  </a:lnTo>
                  <a:lnTo>
                    <a:pt x="363" y="206"/>
                  </a:lnTo>
                  <a:lnTo>
                    <a:pt x="361" y="206"/>
                  </a:lnTo>
                  <a:lnTo>
                    <a:pt x="363" y="206"/>
                  </a:lnTo>
                  <a:lnTo>
                    <a:pt x="363" y="208"/>
                  </a:lnTo>
                  <a:lnTo>
                    <a:pt x="359" y="210"/>
                  </a:lnTo>
                  <a:lnTo>
                    <a:pt x="354" y="215"/>
                  </a:lnTo>
                  <a:lnTo>
                    <a:pt x="354" y="219"/>
                  </a:lnTo>
                  <a:lnTo>
                    <a:pt x="352" y="226"/>
                  </a:lnTo>
                  <a:lnTo>
                    <a:pt x="352" y="228"/>
                  </a:lnTo>
                  <a:lnTo>
                    <a:pt x="350" y="228"/>
                  </a:lnTo>
                  <a:lnTo>
                    <a:pt x="350" y="231"/>
                  </a:lnTo>
                  <a:lnTo>
                    <a:pt x="347" y="231"/>
                  </a:lnTo>
                  <a:lnTo>
                    <a:pt x="338" y="235"/>
                  </a:lnTo>
                  <a:lnTo>
                    <a:pt x="336" y="235"/>
                  </a:lnTo>
                  <a:lnTo>
                    <a:pt x="334" y="235"/>
                  </a:lnTo>
                  <a:lnTo>
                    <a:pt x="334" y="237"/>
                  </a:lnTo>
                  <a:lnTo>
                    <a:pt x="334" y="240"/>
                  </a:lnTo>
                  <a:lnTo>
                    <a:pt x="334" y="244"/>
                  </a:lnTo>
                  <a:lnTo>
                    <a:pt x="334" y="251"/>
                  </a:lnTo>
                  <a:lnTo>
                    <a:pt x="331" y="255"/>
                  </a:lnTo>
                  <a:lnTo>
                    <a:pt x="331" y="258"/>
                  </a:lnTo>
                  <a:lnTo>
                    <a:pt x="331" y="260"/>
                  </a:lnTo>
                  <a:lnTo>
                    <a:pt x="331" y="271"/>
                  </a:lnTo>
                  <a:lnTo>
                    <a:pt x="331" y="280"/>
                  </a:lnTo>
                  <a:lnTo>
                    <a:pt x="331" y="283"/>
                  </a:lnTo>
                  <a:lnTo>
                    <a:pt x="331" y="285"/>
                  </a:lnTo>
                  <a:lnTo>
                    <a:pt x="334" y="294"/>
                  </a:lnTo>
                  <a:lnTo>
                    <a:pt x="336" y="301"/>
                  </a:lnTo>
                  <a:lnTo>
                    <a:pt x="329" y="314"/>
                  </a:lnTo>
                  <a:lnTo>
                    <a:pt x="320" y="344"/>
                  </a:lnTo>
                  <a:lnTo>
                    <a:pt x="320" y="346"/>
                  </a:lnTo>
                  <a:lnTo>
                    <a:pt x="318" y="353"/>
                  </a:lnTo>
                  <a:lnTo>
                    <a:pt x="316" y="357"/>
                  </a:lnTo>
                  <a:lnTo>
                    <a:pt x="313" y="371"/>
                  </a:lnTo>
                  <a:lnTo>
                    <a:pt x="309" y="382"/>
                  </a:lnTo>
                  <a:lnTo>
                    <a:pt x="309" y="387"/>
                  </a:lnTo>
                  <a:lnTo>
                    <a:pt x="309" y="389"/>
                  </a:lnTo>
                  <a:lnTo>
                    <a:pt x="309" y="396"/>
                  </a:lnTo>
                  <a:lnTo>
                    <a:pt x="309" y="398"/>
                  </a:lnTo>
                  <a:lnTo>
                    <a:pt x="309" y="400"/>
                  </a:lnTo>
                  <a:lnTo>
                    <a:pt x="311" y="403"/>
                  </a:lnTo>
                  <a:lnTo>
                    <a:pt x="311" y="405"/>
                  </a:lnTo>
                  <a:lnTo>
                    <a:pt x="311" y="407"/>
                  </a:lnTo>
                  <a:lnTo>
                    <a:pt x="313" y="407"/>
                  </a:lnTo>
                  <a:lnTo>
                    <a:pt x="318" y="409"/>
                  </a:lnTo>
                  <a:lnTo>
                    <a:pt x="320" y="412"/>
                  </a:lnTo>
                  <a:lnTo>
                    <a:pt x="322" y="414"/>
                  </a:lnTo>
                  <a:lnTo>
                    <a:pt x="325" y="414"/>
                  </a:lnTo>
                  <a:lnTo>
                    <a:pt x="322" y="416"/>
                  </a:lnTo>
                  <a:lnTo>
                    <a:pt x="320" y="421"/>
                  </a:lnTo>
                  <a:lnTo>
                    <a:pt x="320" y="423"/>
                  </a:lnTo>
                  <a:lnTo>
                    <a:pt x="322" y="436"/>
                  </a:lnTo>
                  <a:lnTo>
                    <a:pt x="327" y="450"/>
                  </a:lnTo>
                  <a:lnTo>
                    <a:pt x="325" y="457"/>
                  </a:lnTo>
                  <a:lnTo>
                    <a:pt x="327" y="459"/>
                  </a:lnTo>
                  <a:lnTo>
                    <a:pt x="327" y="461"/>
                  </a:lnTo>
                  <a:lnTo>
                    <a:pt x="327" y="464"/>
                  </a:lnTo>
                  <a:lnTo>
                    <a:pt x="325" y="464"/>
                  </a:lnTo>
                  <a:lnTo>
                    <a:pt x="322" y="466"/>
                  </a:lnTo>
                  <a:lnTo>
                    <a:pt x="320" y="468"/>
                  </a:lnTo>
                  <a:lnTo>
                    <a:pt x="318" y="468"/>
                  </a:lnTo>
                  <a:lnTo>
                    <a:pt x="316" y="470"/>
                  </a:lnTo>
                  <a:lnTo>
                    <a:pt x="316" y="473"/>
                  </a:lnTo>
                  <a:lnTo>
                    <a:pt x="318" y="475"/>
                  </a:lnTo>
                  <a:lnTo>
                    <a:pt x="320" y="479"/>
                  </a:lnTo>
                  <a:lnTo>
                    <a:pt x="318" y="482"/>
                  </a:lnTo>
                  <a:lnTo>
                    <a:pt x="318" y="486"/>
                  </a:lnTo>
                  <a:lnTo>
                    <a:pt x="316" y="500"/>
                  </a:lnTo>
                  <a:lnTo>
                    <a:pt x="316" y="502"/>
                  </a:lnTo>
                  <a:lnTo>
                    <a:pt x="316" y="513"/>
                  </a:lnTo>
                  <a:lnTo>
                    <a:pt x="316" y="516"/>
                  </a:lnTo>
                  <a:lnTo>
                    <a:pt x="316" y="518"/>
                  </a:lnTo>
                  <a:lnTo>
                    <a:pt x="316" y="520"/>
                  </a:lnTo>
                  <a:lnTo>
                    <a:pt x="316" y="522"/>
                  </a:lnTo>
                  <a:lnTo>
                    <a:pt x="316" y="532"/>
                  </a:lnTo>
                  <a:lnTo>
                    <a:pt x="316" y="534"/>
                  </a:lnTo>
                  <a:lnTo>
                    <a:pt x="316" y="536"/>
                  </a:lnTo>
                  <a:lnTo>
                    <a:pt x="318" y="543"/>
                  </a:lnTo>
                  <a:lnTo>
                    <a:pt x="318" y="547"/>
                  </a:lnTo>
                  <a:lnTo>
                    <a:pt x="318" y="550"/>
                  </a:lnTo>
                  <a:lnTo>
                    <a:pt x="320" y="556"/>
                  </a:lnTo>
                  <a:lnTo>
                    <a:pt x="320" y="561"/>
                  </a:lnTo>
                  <a:lnTo>
                    <a:pt x="320" y="563"/>
                  </a:lnTo>
                  <a:lnTo>
                    <a:pt x="320" y="568"/>
                  </a:lnTo>
                  <a:lnTo>
                    <a:pt x="320" y="570"/>
                  </a:lnTo>
                  <a:lnTo>
                    <a:pt x="320" y="572"/>
                  </a:lnTo>
                  <a:lnTo>
                    <a:pt x="322" y="574"/>
                  </a:lnTo>
                  <a:lnTo>
                    <a:pt x="322" y="577"/>
                  </a:lnTo>
                  <a:lnTo>
                    <a:pt x="322" y="579"/>
                  </a:lnTo>
                  <a:lnTo>
                    <a:pt x="318" y="581"/>
                  </a:lnTo>
                  <a:lnTo>
                    <a:pt x="316" y="581"/>
                  </a:lnTo>
                  <a:lnTo>
                    <a:pt x="311" y="584"/>
                  </a:lnTo>
                  <a:lnTo>
                    <a:pt x="309" y="586"/>
                  </a:lnTo>
                  <a:lnTo>
                    <a:pt x="307" y="588"/>
                  </a:lnTo>
                  <a:lnTo>
                    <a:pt x="304" y="590"/>
                  </a:lnTo>
                  <a:lnTo>
                    <a:pt x="302" y="593"/>
                  </a:lnTo>
                  <a:lnTo>
                    <a:pt x="302" y="595"/>
                  </a:lnTo>
                  <a:lnTo>
                    <a:pt x="302" y="599"/>
                  </a:lnTo>
                  <a:lnTo>
                    <a:pt x="302" y="602"/>
                  </a:lnTo>
                  <a:lnTo>
                    <a:pt x="302" y="604"/>
                  </a:lnTo>
                  <a:lnTo>
                    <a:pt x="300" y="604"/>
                  </a:lnTo>
                  <a:lnTo>
                    <a:pt x="297" y="606"/>
                  </a:lnTo>
                  <a:lnTo>
                    <a:pt x="293" y="608"/>
                  </a:lnTo>
                  <a:lnTo>
                    <a:pt x="288" y="611"/>
                  </a:lnTo>
                  <a:lnTo>
                    <a:pt x="284" y="613"/>
                  </a:lnTo>
                  <a:lnTo>
                    <a:pt x="277" y="613"/>
                  </a:lnTo>
                  <a:lnTo>
                    <a:pt x="275" y="613"/>
                  </a:lnTo>
                  <a:lnTo>
                    <a:pt x="268" y="615"/>
                  </a:lnTo>
                  <a:lnTo>
                    <a:pt x="266" y="617"/>
                  </a:lnTo>
                  <a:lnTo>
                    <a:pt x="263" y="617"/>
                  </a:lnTo>
                  <a:lnTo>
                    <a:pt x="257" y="620"/>
                  </a:lnTo>
                  <a:lnTo>
                    <a:pt x="250" y="622"/>
                  </a:lnTo>
                  <a:lnTo>
                    <a:pt x="248" y="624"/>
                  </a:lnTo>
                  <a:lnTo>
                    <a:pt x="243" y="624"/>
                  </a:lnTo>
                  <a:lnTo>
                    <a:pt x="241" y="624"/>
                  </a:lnTo>
                  <a:lnTo>
                    <a:pt x="232" y="627"/>
                  </a:lnTo>
                  <a:lnTo>
                    <a:pt x="227" y="627"/>
                  </a:lnTo>
                  <a:lnTo>
                    <a:pt x="225" y="631"/>
                  </a:lnTo>
                  <a:lnTo>
                    <a:pt x="225" y="633"/>
                  </a:lnTo>
                  <a:lnTo>
                    <a:pt x="223" y="638"/>
                  </a:lnTo>
                  <a:lnTo>
                    <a:pt x="223" y="640"/>
                  </a:lnTo>
                  <a:lnTo>
                    <a:pt x="220" y="642"/>
                  </a:lnTo>
                  <a:lnTo>
                    <a:pt x="218" y="645"/>
                  </a:lnTo>
                  <a:lnTo>
                    <a:pt x="218" y="647"/>
                  </a:lnTo>
                  <a:lnTo>
                    <a:pt x="211" y="649"/>
                  </a:lnTo>
                  <a:lnTo>
                    <a:pt x="202" y="651"/>
                  </a:lnTo>
                  <a:lnTo>
                    <a:pt x="195" y="651"/>
                  </a:lnTo>
                  <a:lnTo>
                    <a:pt x="189" y="651"/>
                  </a:lnTo>
                  <a:lnTo>
                    <a:pt x="177" y="647"/>
                  </a:lnTo>
                  <a:lnTo>
                    <a:pt x="171" y="645"/>
                  </a:lnTo>
                  <a:lnTo>
                    <a:pt x="164" y="649"/>
                  </a:lnTo>
                  <a:lnTo>
                    <a:pt x="164" y="651"/>
                  </a:lnTo>
                  <a:lnTo>
                    <a:pt x="161" y="654"/>
                  </a:lnTo>
                  <a:lnTo>
                    <a:pt x="159" y="656"/>
                  </a:lnTo>
                  <a:lnTo>
                    <a:pt x="157" y="658"/>
                  </a:lnTo>
                  <a:lnTo>
                    <a:pt x="157" y="660"/>
                  </a:lnTo>
                  <a:lnTo>
                    <a:pt x="155" y="663"/>
                  </a:lnTo>
                  <a:lnTo>
                    <a:pt x="152" y="667"/>
                  </a:lnTo>
                  <a:lnTo>
                    <a:pt x="150" y="672"/>
                  </a:lnTo>
                  <a:lnTo>
                    <a:pt x="146" y="674"/>
                  </a:lnTo>
                  <a:lnTo>
                    <a:pt x="143" y="676"/>
                  </a:lnTo>
                  <a:lnTo>
                    <a:pt x="137" y="679"/>
                  </a:lnTo>
                  <a:lnTo>
                    <a:pt x="134" y="681"/>
                  </a:lnTo>
                  <a:lnTo>
                    <a:pt x="132" y="681"/>
                  </a:lnTo>
                  <a:lnTo>
                    <a:pt x="127" y="683"/>
                  </a:lnTo>
                  <a:lnTo>
                    <a:pt x="123" y="683"/>
                  </a:lnTo>
                  <a:lnTo>
                    <a:pt x="114" y="685"/>
                  </a:lnTo>
                  <a:lnTo>
                    <a:pt x="107" y="688"/>
                  </a:lnTo>
                  <a:lnTo>
                    <a:pt x="103" y="688"/>
                  </a:lnTo>
                  <a:lnTo>
                    <a:pt x="98" y="688"/>
                  </a:lnTo>
                  <a:lnTo>
                    <a:pt x="96" y="688"/>
                  </a:lnTo>
                  <a:lnTo>
                    <a:pt x="103" y="670"/>
                  </a:lnTo>
                  <a:lnTo>
                    <a:pt x="103" y="667"/>
                  </a:lnTo>
                  <a:lnTo>
                    <a:pt x="105" y="660"/>
                  </a:lnTo>
                  <a:lnTo>
                    <a:pt x="109" y="654"/>
                  </a:lnTo>
                  <a:lnTo>
                    <a:pt x="112" y="647"/>
                  </a:lnTo>
                  <a:lnTo>
                    <a:pt x="114" y="642"/>
                  </a:lnTo>
                  <a:lnTo>
                    <a:pt x="116" y="636"/>
                  </a:lnTo>
                  <a:lnTo>
                    <a:pt x="118" y="636"/>
                  </a:lnTo>
                  <a:lnTo>
                    <a:pt x="118" y="631"/>
                  </a:lnTo>
                  <a:lnTo>
                    <a:pt x="116" y="627"/>
                  </a:lnTo>
                  <a:lnTo>
                    <a:pt x="116" y="615"/>
                  </a:lnTo>
                  <a:lnTo>
                    <a:pt x="116" y="613"/>
                  </a:lnTo>
                  <a:lnTo>
                    <a:pt x="112" y="611"/>
                  </a:lnTo>
                  <a:lnTo>
                    <a:pt x="109" y="608"/>
                  </a:lnTo>
                  <a:lnTo>
                    <a:pt x="105" y="608"/>
                  </a:lnTo>
                  <a:lnTo>
                    <a:pt x="103" y="606"/>
                  </a:lnTo>
                  <a:lnTo>
                    <a:pt x="105" y="597"/>
                  </a:lnTo>
                  <a:lnTo>
                    <a:pt x="105" y="595"/>
                  </a:lnTo>
                  <a:lnTo>
                    <a:pt x="105" y="579"/>
                  </a:lnTo>
                  <a:lnTo>
                    <a:pt x="73" y="581"/>
                  </a:lnTo>
                  <a:lnTo>
                    <a:pt x="68" y="584"/>
                  </a:lnTo>
                  <a:lnTo>
                    <a:pt x="64" y="584"/>
                  </a:lnTo>
                  <a:lnTo>
                    <a:pt x="62" y="574"/>
                  </a:lnTo>
                  <a:lnTo>
                    <a:pt x="59" y="570"/>
                  </a:lnTo>
                  <a:lnTo>
                    <a:pt x="57" y="568"/>
                  </a:lnTo>
                  <a:lnTo>
                    <a:pt x="55" y="565"/>
                  </a:lnTo>
                  <a:lnTo>
                    <a:pt x="53" y="563"/>
                  </a:lnTo>
                  <a:lnTo>
                    <a:pt x="50" y="561"/>
                  </a:lnTo>
                  <a:lnTo>
                    <a:pt x="48" y="561"/>
                  </a:lnTo>
                  <a:lnTo>
                    <a:pt x="41" y="559"/>
                  </a:lnTo>
                  <a:lnTo>
                    <a:pt x="39" y="559"/>
                  </a:lnTo>
                  <a:lnTo>
                    <a:pt x="34" y="556"/>
                  </a:lnTo>
                  <a:lnTo>
                    <a:pt x="30" y="556"/>
                  </a:lnTo>
                  <a:lnTo>
                    <a:pt x="28" y="554"/>
                  </a:lnTo>
                  <a:lnTo>
                    <a:pt x="25" y="552"/>
                  </a:lnTo>
                  <a:lnTo>
                    <a:pt x="23" y="550"/>
                  </a:lnTo>
                  <a:lnTo>
                    <a:pt x="21" y="545"/>
                  </a:lnTo>
                  <a:lnTo>
                    <a:pt x="16" y="543"/>
                  </a:lnTo>
                  <a:lnTo>
                    <a:pt x="14" y="541"/>
                  </a:lnTo>
                  <a:lnTo>
                    <a:pt x="12" y="538"/>
                  </a:lnTo>
                  <a:lnTo>
                    <a:pt x="10" y="532"/>
                  </a:lnTo>
                  <a:lnTo>
                    <a:pt x="0" y="522"/>
                  </a:lnTo>
                  <a:lnTo>
                    <a:pt x="0" y="502"/>
                  </a:lnTo>
                  <a:lnTo>
                    <a:pt x="3" y="489"/>
                  </a:lnTo>
                  <a:lnTo>
                    <a:pt x="7" y="464"/>
                  </a:lnTo>
                  <a:lnTo>
                    <a:pt x="10" y="459"/>
                  </a:lnTo>
                  <a:lnTo>
                    <a:pt x="19" y="423"/>
                  </a:lnTo>
                  <a:lnTo>
                    <a:pt x="21" y="409"/>
                  </a:lnTo>
                  <a:lnTo>
                    <a:pt x="21" y="407"/>
                  </a:lnTo>
                  <a:lnTo>
                    <a:pt x="23" y="407"/>
                  </a:lnTo>
                  <a:lnTo>
                    <a:pt x="21" y="407"/>
                  </a:lnTo>
                  <a:lnTo>
                    <a:pt x="19" y="407"/>
                  </a:lnTo>
                  <a:lnTo>
                    <a:pt x="16" y="409"/>
                  </a:lnTo>
                  <a:lnTo>
                    <a:pt x="14" y="409"/>
                  </a:lnTo>
                  <a:lnTo>
                    <a:pt x="12" y="409"/>
                  </a:lnTo>
                  <a:lnTo>
                    <a:pt x="10" y="407"/>
                  </a:lnTo>
                  <a:lnTo>
                    <a:pt x="12" y="405"/>
                  </a:lnTo>
                  <a:lnTo>
                    <a:pt x="14" y="400"/>
                  </a:lnTo>
                  <a:lnTo>
                    <a:pt x="19" y="398"/>
                  </a:lnTo>
                  <a:lnTo>
                    <a:pt x="19" y="396"/>
                  </a:lnTo>
                  <a:lnTo>
                    <a:pt x="28" y="382"/>
                  </a:lnTo>
                  <a:lnTo>
                    <a:pt x="30" y="378"/>
                  </a:lnTo>
                  <a:lnTo>
                    <a:pt x="34" y="371"/>
                  </a:lnTo>
                  <a:lnTo>
                    <a:pt x="41" y="360"/>
                  </a:lnTo>
                  <a:lnTo>
                    <a:pt x="46" y="353"/>
                  </a:lnTo>
                  <a:lnTo>
                    <a:pt x="48" y="344"/>
                  </a:lnTo>
                  <a:lnTo>
                    <a:pt x="46" y="335"/>
                  </a:lnTo>
                  <a:lnTo>
                    <a:pt x="37" y="317"/>
                  </a:lnTo>
                  <a:lnTo>
                    <a:pt x="37" y="314"/>
                  </a:lnTo>
                  <a:lnTo>
                    <a:pt x="37" y="310"/>
                  </a:lnTo>
                  <a:lnTo>
                    <a:pt x="37" y="305"/>
                  </a:lnTo>
                  <a:lnTo>
                    <a:pt x="37" y="298"/>
                  </a:lnTo>
                  <a:lnTo>
                    <a:pt x="39" y="294"/>
                  </a:lnTo>
                  <a:lnTo>
                    <a:pt x="28" y="267"/>
                  </a:lnTo>
                  <a:lnTo>
                    <a:pt x="25" y="262"/>
                  </a:lnTo>
                  <a:lnTo>
                    <a:pt x="23" y="255"/>
                  </a:lnTo>
                  <a:lnTo>
                    <a:pt x="19" y="251"/>
                  </a:lnTo>
                  <a:lnTo>
                    <a:pt x="16" y="244"/>
                  </a:lnTo>
                  <a:lnTo>
                    <a:pt x="16" y="235"/>
                  </a:lnTo>
                  <a:lnTo>
                    <a:pt x="19" y="233"/>
                  </a:lnTo>
                  <a:lnTo>
                    <a:pt x="25" y="228"/>
                  </a:lnTo>
                  <a:lnTo>
                    <a:pt x="30" y="224"/>
                  </a:lnTo>
                  <a:lnTo>
                    <a:pt x="30" y="221"/>
                  </a:lnTo>
                  <a:lnTo>
                    <a:pt x="32" y="217"/>
                  </a:lnTo>
                  <a:lnTo>
                    <a:pt x="34" y="210"/>
                  </a:lnTo>
                  <a:lnTo>
                    <a:pt x="34" y="208"/>
                  </a:lnTo>
                  <a:lnTo>
                    <a:pt x="46" y="201"/>
                  </a:lnTo>
                  <a:lnTo>
                    <a:pt x="53" y="197"/>
                  </a:lnTo>
                  <a:lnTo>
                    <a:pt x="55" y="192"/>
                  </a:lnTo>
                  <a:lnTo>
                    <a:pt x="57" y="192"/>
                  </a:lnTo>
                  <a:lnTo>
                    <a:pt x="59" y="190"/>
                  </a:lnTo>
                  <a:lnTo>
                    <a:pt x="62" y="190"/>
                  </a:lnTo>
                  <a:lnTo>
                    <a:pt x="62" y="188"/>
                  </a:lnTo>
                  <a:lnTo>
                    <a:pt x="64" y="185"/>
                  </a:lnTo>
                  <a:lnTo>
                    <a:pt x="64" y="183"/>
                  </a:lnTo>
                  <a:lnTo>
                    <a:pt x="64" y="181"/>
                  </a:lnTo>
                  <a:lnTo>
                    <a:pt x="66" y="181"/>
                  </a:lnTo>
                  <a:lnTo>
                    <a:pt x="68" y="181"/>
                  </a:lnTo>
                  <a:lnTo>
                    <a:pt x="71" y="181"/>
                  </a:lnTo>
                  <a:lnTo>
                    <a:pt x="71" y="178"/>
                  </a:lnTo>
                  <a:lnTo>
                    <a:pt x="73" y="178"/>
                  </a:lnTo>
                  <a:lnTo>
                    <a:pt x="73" y="176"/>
                  </a:lnTo>
                  <a:lnTo>
                    <a:pt x="75" y="174"/>
                  </a:lnTo>
                  <a:lnTo>
                    <a:pt x="78" y="174"/>
                  </a:lnTo>
                  <a:lnTo>
                    <a:pt x="80" y="174"/>
                  </a:lnTo>
                  <a:lnTo>
                    <a:pt x="82" y="174"/>
                  </a:lnTo>
                  <a:lnTo>
                    <a:pt x="84" y="172"/>
                  </a:lnTo>
                  <a:lnTo>
                    <a:pt x="87" y="172"/>
                  </a:lnTo>
                  <a:lnTo>
                    <a:pt x="89" y="172"/>
                  </a:lnTo>
                  <a:lnTo>
                    <a:pt x="91" y="169"/>
                  </a:lnTo>
                  <a:lnTo>
                    <a:pt x="93" y="169"/>
                  </a:lnTo>
                  <a:lnTo>
                    <a:pt x="93" y="167"/>
                  </a:lnTo>
                  <a:lnTo>
                    <a:pt x="96" y="165"/>
                  </a:lnTo>
                  <a:lnTo>
                    <a:pt x="96" y="163"/>
                  </a:lnTo>
                  <a:lnTo>
                    <a:pt x="96" y="160"/>
                  </a:lnTo>
                  <a:lnTo>
                    <a:pt x="93" y="160"/>
                  </a:lnTo>
                  <a:lnTo>
                    <a:pt x="93" y="158"/>
                  </a:lnTo>
                  <a:lnTo>
                    <a:pt x="96" y="158"/>
                  </a:lnTo>
                  <a:lnTo>
                    <a:pt x="98" y="158"/>
                  </a:lnTo>
                  <a:lnTo>
                    <a:pt x="96" y="156"/>
                  </a:lnTo>
                  <a:lnTo>
                    <a:pt x="93" y="151"/>
                  </a:lnTo>
                  <a:lnTo>
                    <a:pt x="89" y="149"/>
                  </a:lnTo>
                  <a:lnTo>
                    <a:pt x="93" y="147"/>
                  </a:lnTo>
                  <a:lnTo>
                    <a:pt x="96" y="142"/>
                  </a:lnTo>
                  <a:lnTo>
                    <a:pt x="100" y="142"/>
                  </a:lnTo>
                  <a:lnTo>
                    <a:pt x="105" y="145"/>
                  </a:lnTo>
                  <a:lnTo>
                    <a:pt x="107" y="142"/>
                  </a:lnTo>
                  <a:lnTo>
                    <a:pt x="114" y="135"/>
                  </a:lnTo>
                  <a:lnTo>
                    <a:pt x="114" y="131"/>
                  </a:lnTo>
                  <a:lnTo>
                    <a:pt x="112" y="129"/>
                  </a:lnTo>
                  <a:lnTo>
                    <a:pt x="107" y="124"/>
                  </a:lnTo>
                  <a:lnTo>
                    <a:pt x="109" y="122"/>
                  </a:lnTo>
                  <a:lnTo>
                    <a:pt x="112" y="120"/>
                  </a:lnTo>
                  <a:lnTo>
                    <a:pt x="114" y="117"/>
                  </a:lnTo>
                  <a:lnTo>
                    <a:pt x="114" y="115"/>
                  </a:lnTo>
                  <a:lnTo>
                    <a:pt x="116" y="115"/>
                  </a:lnTo>
                  <a:lnTo>
                    <a:pt x="118" y="115"/>
                  </a:lnTo>
                  <a:lnTo>
                    <a:pt x="121" y="113"/>
                  </a:lnTo>
                  <a:lnTo>
                    <a:pt x="123" y="113"/>
                  </a:lnTo>
                  <a:lnTo>
                    <a:pt x="123" y="111"/>
                  </a:lnTo>
                  <a:lnTo>
                    <a:pt x="121" y="111"/>
                  </a:lnTo>
                  <a:lnTo>
                    <a:pt x="121" y="108"/>
                  </a:lnTo>
                  <a:lnTo>
                    <a:pt x="123" y="108"/>
                  </a:lnTo>
                  <a:lnTo>
                    <a:pt x="125" y="108"/>
                  </a:lnTo>
                  <a:lnTo>
                    <a:pt x="125" y="106"/>
                  </a:lnTo>
                  <a:lnTo>
                    <a:pt x="127" y="104"/>
                  </a:lnTo>
                  <a:lnTo>
                    <a:pt x="130" y="102"/>
                  </a:lnTo>
                  <a:lnTo>
                    <a:pt x="130" y="99"/>
                  </a:lnTo>
                  <a:lnTo>
                    <a:pt x="130" y="97"/>
                  </a:lnTo>
                  <a:lnTo>
                    <a:pt x="132" y="97"/>
                  </a:lnTo>
                  <a:lnTo>
                    <a:pt x="132" y="92"/>
                  </a:lnTo>
                  <a:lnTo>
                    <a:pt x="132" y="90"/>
                  </a:lnTo>
                  <a:lnTo>
                    <a:pt x="130" y="86"/>
                  </a:lnTo>
                  <a:lnTo>
                    <a:pt x="130" y="83"/>
                  </a:lnTo>
                  <a:lnTo>
                    <a:pt x="132" y="81"/>
                  </a:lnTo>
                  <a:lnTo>
                    <a:pt x="137" y="81"/>
                  </a:lnTo>
                  <a:lnTo>
                    <a:pt x="139" y="81"/>
                  </a:lnTo>
                  <a:lnTo>
                    <a:pt x="141" y="83"/>
                  </a:lnTo>
                  <a:lnTo>
                    <a:pt x="143" y="83"/>
                  </a:lnTo>
                  <a:lnTo>
                    <a:pt x="146" y="81"/>
                  </a:lnTo>
                  <a:lnTo>
                    <a:pt x="150" y="79"/>
                  </a:lnTo>
                  <a:lnTo>
                    <a:pt x="152" y="79"/>
                  </a:lnTo>
                  <a:lnTo>
                    <a:pt x="166" y="74"/>
                  </a:lnTo>
                  <a:lnTo>
                    <a:pt x="171" y="72"/>
                  </a:lnTo>
                  <a:lnTo>
                    <a:pt x="173" y="68"/>
                  </a:lnTo>
                  <a:lnTo>
                    <a:pt x="175" y="49"/>
                  </a:lnTo>
                  <a:lnTo>
                    <a:pt x="175" y="47"/>
                  </a:lnTo>
                  <a:lnTo>
                    <a:pt x="175" y="45"/>
                  </a:lnTo>
                  <a:lnTo>
                    <a:pt x="175" y="43"/>
                  </a:lnTo>
                  <a:lnTo>
                    <a:pt x="177" y="43"/>
                  </a:lnTo>
                  <a:lnTo>
                    <a:pt x="180" y="40"/>
                  </a:lnTo>
                  <a:lnTo>
                    <a:pt x="180" y="38"/>
                  </a:lnTo>
                  <a:lnTo>
                    <a:pt x="182" y="38"/>
                  </a:lnTo>
                  <a:lnTo>
                    <a:pt x="182" y="36"/>
                  </a:lnTo>
                  <a:lnTo>
                    <a:pt x="184" y="36"/>
                  </a:lnTo>
                  <a:lnTo>
                    <a:pt x="186" y="36"/>
                  </a:lnTo>
                  <a:lnTo>
                    <a:pt x="189" y="36"/>
                  </a:lnTo>
                  <a:lnTo>
                    <a:pt x="193" y="36"/>
                  </a:lnTo>
                  <a:lnTo>
                    <a:pt x="195" y="34"/>
                  </a:lnTo>
                  <a:lnTo>
                    <a:pt x="198" y="31"/>
                  </a:lnTo>
                  <a:lnTo>
                    <a:pt x="202" y="29"/>
                  </a:lnTo>
                  <a:lnTo>
                    <a:pt x="209" y="25"/>
                  </a:lnTo>
                  <a:lnTo>
                    <a:pt x="214" y="22"/>
                  </a:lnTo>
                  <a:lnTo>
                    <a:pt x="216" y="22"/>
                  </a:lnTo>
                  <a:lnTo>
                    <a:pt x="218" y="20"/>
                  </a:lnTo>
                  <a:lnTo>
                    <a:pt x="220" y="18"/>
                  </a:lnTo>
                  <a:lnTo>
                    <a:pt x="223" y="16"/>
                  </a:lnTo>
                  <a:lnTo>
                    <a:pt x="229" y="18"/>
                  </a:lnTo>
                  <a:lnTo>
                    <a:pt x="239" y="2"/>
                  </a:lnTo>
                  <a:lnTo>
                    <a:pt x="243" y="2"/>
                  </a:lnTo>
                  <a:lnTo>
                    <a:pt x="248" y="2"/>
                  </a:lnTo>
                  <a:lnTo>
                    <a:pt x="250" y="2"/>
                  </a:lnTo>
                  <a:lnTo>
                    <a:pt x="252" y="2"/>
                  </a:lnTo>
                  <a:lnTo>
                    <a:pt x="254" y="2"/>
                  </a:lnTo>
                  <a:lnTo>
                    <a:pt x="254" y="0"/>
                  </a:lnTo>
                  <a:lnTo>
                    <a:pt x="257" y="2"/>
                  </a:lnTo>
                  <a:lnTo>
                    <a:pt x="259" y="2"/>
                  </a:lnTo>
                  <a:lnTo>
                    <a:pt x="261" y="4"/>
                  </a:lnTo>
                  <a:lnTo>
                    <a:pt x="263" y="4"/>
                  </a:lnTo>
                  <a:lnTo>
                    <a:pt x="263" y="6"/>
                  </a:lnTo>
                  <a:lnTo>
                    <a:pt x="268" y="9"/>
                  </a:lnTo>
                  <a:lnTo>
                    <a:pt x="270" y="9"/>
                  </a:lnTo>
                  <a:lnTo>
                    <a:pt x="273" y="11"/>
                  </a:lnTo>
                  <a:lnTo>
                    <a:pt x="275" y="11"/>
                  </a:lnTo>
                  <a:lnTo>
                    <a:pt x="277" y="11"/>
                  </a:lnTo>
                  <a:lnTo>
                    <a:pt x="279" y="13"/>
                  </a:lnTo>
                  <a:lnTo>
                    <a:pt x="282" y="13"/>
                  </a:lnTo>
                  <a:lnTo>
                    <a:pt x="282" y="16"/>
                  </a:lnTo>
                  <a:lnTo>
                    <a:pt x="284" y="16"/>
                  </a:lnTo>
                  <a:lnTo>
                    <a:pt x="286" y="1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01" name="Admin 1 - East Darfur">
              <a:extLst>
                <a:ext uri="{FF2B5EF4-FFF2-40B4-BE49-F238E27FC236}">
                  <a16:creationId xmlns:a16="http://schemas.microsoft.com/office/drawing/2014/main" id="{5A9A9BC2-782D-A3B1-8DF2-F484E80C86A4}"/>
                </a:ext>
              </a:extLst>
            </p:cNvPr>
            <p:cNvSpPr>
              <a:spLocks/>
            </p:cNvSpPr>
            <p:nvPr/>
          </p:nvSpPr>
          <p:spPr bwMode="auto">
            <a:xfrm>
              <a:off x="3977304" y="4820000"/>
              <a:ext cx="987983" cy="1497039"/>
            </a:xfrm>
            <a:custGeom>
              <a:avLst/>
              <a:gdLst>
                <a:gd name="T0" fmla="*/ 75 w 623"/>
                <a:gd name="T1" fmla="*/ 23 h 944"/>
                <a:gd name="T2" fmla="*/ 86 w 623"/>
                <a:gd name="T3" fmla="*/ 30 h 944"/>
                <a:gd name="T4" fmla="*/ 97 w 623"/>
                <a:gd name="T5" fmla="*/ 37 h 944"/>
                <a:gd name="T6" fmla="*/ 113 w 623"/>
                <a:gd name="T7" fmla="*/ 43 h 944"/>
                <a:gd name="T8" fmla="*/ 134 w 623"/>
                <a:gd name="T9" fmla="*/ 55 h 944"/>
                <a:gd name="T10" fmla="*/ 156 w 623"/>
                <a:gd name="T11" fmla="*/ 61 h 944"/>
                <a:gd name="T12" fmla="*/ 190 w 623"/>
                <a:gd name="T13" fmla="*/ 107 h 944"/>
                <a:gd name="T14" fmla="*/ 202 w 623"/>
                <a:gd name="T15" fmla="*/ 116 h 944"/>
                <a:gd name="T16" fmla="*/ 215 w 623"/>
                <a:gd name="T17" fmla="*/ 127 h 944"/>
                <a:gd name="T18" fmla="*/ 215 w 623"/>
                <a:gd name="T19" fmla="*/ 152 h 944"/>
                <a:gd name="T20" fmla="*/ 195 w 623"/>
                <a:gd name="T21" fmla="*/ 152 h 944"/>
                <a:gd name="T22" fmla="*/ 174 w 623"/>
                <a:gd name="T23" fmla="*/ 154 h 944"/>
                <a:gd name="T24" fmla="*/ 163 w 623"/>
                <a:gd name="T25" fmla="*/ 161 h 944"/>
                <a:gd name="T26" fmla="*/ 179 w 623"/>
                <a:gd name="T27" fmla="*/ 184 h 944"/>
                <a:gd name="T28" fmla="*/ 186 w 623"/>
                <a:gd name="T29" fmla="*/ 204 h 944"/>
                <a:gd name="T30" fmla="*/ 202 w 623"/>
                <a:gd name="T31" fmla="*/ 211 h 944"/>
                <a:gd name="T32" fmla="*/ 229 w 623"/>
                <a:gd name="T33" fmla="*/ 236 h 944"/>
                <a:gd name="T34" fmla="*/ 242 w 623"/>
                <a:gd name="T35" fmla="*/ 247 h 944"/>
                <a:gd name="T36" fmla="*/ 288 w 623"/>
                <a:gd name="T37" fmla="*/ 297 h 944"/>
                <a:gd name="T38" fmla="*/ 347 w 623"/>
                <a:gd name="T39" fmla="*/ 301 h 944"/>
                <a:gd name="T40" fmla="*/ 392 w 623"/>
                <a:gd name="T41" fmla="*/ 319 h 944"/>
                <a:gd name="T42" fmla="*/ 406 w 623"/>
                <a:gd name="T43" fmla="*/ 329 h 944"/>
                <a:gd name="T44" fmla="*/ 442 w 623"/>
                <a:gd name="T45" fmla="*/ 329 h 944"/>
                <a:gd name="T46" fmla="*/ 474 w 623"/>
                <a:gd name="T47" fmla="*/ 319 h 944"/>
                <a:gd name="T48" fmla="*/ 524 w 623"/>
                <a:gd name="T49" fmla="*/ 331 h 944"/>
                <a:gd name="T50" fmla="*/ 528 w 623"/>
                <a:gd name="T51" fmla="*/ 369 h 944"/>
                <a:gd name="T52" fmla="*/ 530 w 623"/>
                <a:gd name="T53" fmla="*/ 417 h 944"/>
                <a:gd name="T54" fmla="*/ 533 w 623"/>
                <a:gd name="T55" fmla="*/ 435 h 944"/>
                <a:gd name="T56" fmla="*/ 535 w 623"/>
                <a:gd name="T57" fmla="*/ 467 h 944"/>
                <a:gd name="T58" fmla="*/ 535 w 623"/>
                <a:gd name="T59" fmla="*/ 482 h 944"/>
                <a:gd name="T60" fmla="*/ 539 w 623"/>
                <a:gd name="T61" fmla="*/ 498 h 944"/>
                <a:gd name="T62" fmla="*/ 544 w 623"/>
                <a:gd name="T63" fmla="*/ 516 h 944"/>
                <a:gd name="T64" fmla="*/ 546 w 623"/>
                <a:gd name="T65" fmla="*/ 596 h 944"/>
                <a:gd name="T66" fmla="*/ 594 w 623"/>
                <a:gd name="T67" fmla="*/ 781 h 944"/>
                <a:gd name="T68" fmla="*/ 616 w 623"/>
                <a:gd name="T69" fmla="*/ 897 h 944"/>
                <a:gd name="T70" fmla="*/ 580 w 623"/>
                <a:gd name="T71" fmla="*/ 906 h 944"/>
                <a:gd name="T72" fmla="*/ 478 w 623"/>
                <a:gd name="T73" fmla="*/ 912 h 944"/>
                <a:gd name="T74" fmla="*/ 431 w 623"/>
                <a:gd name="T75" fmla="*/ 928 h 944"/>
                <a:gd name="T76" fmla="*/ 385 w 623"/>
                <a:gd name="T77" fmla="*/ 944 h 944"/>
                <a:gd name="T78" fmla="*/ 344 w 623"/>
                <a:gd name="T79" fmla="*/ 937 h 944"/>
                <a:gd name="T80" fmla="*/ 306 w 623"/>
                <a:gd name="T81" fmla="*/ 926 h 944"/>
                <a:gd name="T82" fmla="*/ 276 w 623"/>
                <a:gd name="T83" fmla="*/ 903 h 944"/>
                <a:gd name="T84" fmla="*/ 251 w 623"/>
                <a:gd name="T85" fmla="*/ 831 h 944"/>
                <a:gd name="T86" fmla="*/ 220 w 623"/>
                <a:gd name="T87" fmla="*/ 799 h 944"/>
                <a:gd name="T88" fmla="*/ 202 w 623"/>
                <a:gd name="T89" fmla="*/ 781 h 944"/>
                <a:gd name="T90" fmla="*/ 179 w 623"/>
                <a:gd name="T91" fmla="*/ 749 h 944"/>
                <a:gd name="T92" fmla="*/ 174 w 623"/>
                <a:gd name="T93" fmla="*/ 704 h 944"/>
                <a:gd name="T94" fmla="*/ 125 w 623"/>
                <a:gd name="T95" fmla="*/ 589 h 944"/>
                <a:gd name="T96" fmla="*/ 115 w 623"/>
                <a:gd name="T97" fmla="*/ 525 h 944"/>
                <a:gd name="T98" fmla="*/ 100 w 623"/>
                <a:gd name="T99" fmla="*/ 503 h 944"/>
                <a:gd name="T100" fmla="*/ 77 w 623"/>
                <a:gd name="T101" fmla="*/ 500 h 944"/>
                <a:gd name="T102" fmla="*/ 66 w 623"/>
                <a:gd name="T103" fmla="*/ 444 h 944"/>
                <a:gd name="T104" fmla="*/ 2 w 623"/>
                <a:gd name="T105" fmla="*/ 378 h 944"/>
                <a:gd name="T106" fmla="*/ 4 w 623"/>
                <a:gd name="T107" fmla="*/ 299 h 944"/>
                <a:gd name="T108" fmla="*/ 7 w 623"/>
                <a:gd name="T109" fmla="*/ 247 h 944"/>
                <a:gd name="T110" fmla="*/ 7 w 623"/>
                <a:gd name="T111" fmla="*/ 206 h 944"/>
                <a:gd name="T112" fmla="*/ 45 w 623"/>
                <a:gd name="T113" fmla="*/ 154 h 944"/>
                <a:gd name="T114" fmla="*/ 36 w 623"/>
                <a:gd name="T115" fmla="*/ 109 h 944"/>
                <a:gd name="T116" fmla="*/ 47 w 623"/>
                <a:gd name="T117" fmla="*/ 71 h 944"/>
                <a:gd name="T118" fmla="*/ 45 w 623"/>
                <a:gd name="T119" fmla="*/ 12 h 944"/>
                <a:gd name="T120" fmla="*/ 52 w 623"/>
                <a:gd name="T12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3" h="944">
                  <a:moveTo>
                    <a:pt x="63" y="3"/>
                  </a:moveTo>
                  <a:lnTo>
                    <a:pt x="66" y="5"/>
                  </a:lnTo>
                  <a:lnTo>
                    <a:pt x="68" y="5"/>
                  </a:lnTo>
                  <a:lnTo>
                    <a:pt x="70" y="5"/>
                  </a:lnTo>
                  <a:lnTo>
                    <a:pt x="72" y="5"/>
                  </a:lnTo>
                  <a:lnTo>
                    <a:pt x="75" y="5"/>
                  </a:lnTo>
                  <a:lnTo>
                    <a:pt x="75" y="16"/>
                  </a:lnTo>
                  <a:lnTo>
                    <a:pt x="75" y="23"/>
                  </a:lnTo>
                  <a:lnTo>
                    <a:pt x="77" y="23"/>
                  </a:lnTo>
                  <a:lnTo>
                    <a:pt x="77" y="25"/>
                  </a:lnTo>
                  <a:lnTo>
                    <a:pt x="77" y="28"/>
                  </a:lnTo>
                  <a:lnTo>
                    <a:pt x="79" y="28"/>
                  </a:lnTo>
                  <a:lnTo>
                    <a:pt x="79" y="30"/>
                  </a:lnTo>
                  <a:lnTo>
                    <a:pt x="81" y="30"/>
                  </a:lnTo>
                  <a:lnTo>
                    <a:pt x="84" y="30"/>
                  </a:lnTo>
                  <a:lnTo>
                    <a:pt x="86" y="30"/>
                  </a:lnTo>
                  <a:lnTo>
                    <a:pt x="86" y="32"/>
                  </a:lnTo>
                  <a:lnTo>
                    <a:pt x="88" y="32"/>
                  </a:lnTo>
                  <a:lnTo>
                    <a:pt x="91" y="32"/>
                  </a:lnTo>
                  <a:lnTo>
                    <a:pt x="91" y="34"/>
                  </a:lnTo>
                  <a:lnTo>
                    <a:pt x="93" y="34"/>
                  </a:lnTo>
                  <a:lnTo>
                    <a:pt x="95" y="34"/>
                  </a:lnTo>
                  <a:lnTo>
                    <a:pt x="95" y="37"/>
                  </a:lnTo>
                  <a:lnTo>
                    <a:pt x="97" y="37"/>
                  </a:lnTo>
                  <a:lnTo>
                    <a:pt x="100" y="37"/>
                  </a:lnTo>
                  <a:lnTo>
                    <a:pt x="102" y="37"/>
                  </a:lnTo>
                  <a:lnTo>
                    <a:pt x="102" y="39"/>
                  </a:lnTo>
                  <a:lnTo>
                    <a:pt x="104" y="39"/>
                  </a:lnTo>
                  <a:lnTo>
                    <a:pt x="106" y="41"/>
                  </a:lnTo>
                  <a:lnTo>
                    <a:pt x="109" y="41"/>
                  </a:lnTo>
                  <a:lnTo>
                    <a:pt x="111" y="43"/>
                  </a:lnTo>
                  <a:lnTo>
                    <a:pt x="113" y="43"/>
                  </a:lnTo>
                  <a:lnTo>
                    <a:pt x="118" y="46"/>
                  </a:lnTo>
                  <a:lnTo>
                    <a:pt x="120" y="48"/>
                  </a:lnTo>
                  <a:lnTo>
                    <a:pt x="122" y="48"/>
                  </a:lnTo>
                  <a:lnTo>
                    <a:pt x="125" y="50"/>
                  </a:lnTo>
                  <a:lnTo>
                    <a:pt x="129" y="52"/>
                  </a:lnTo>
                  <a:lnTo>
                    <a:pt x="129" y="55"/>
                  </a:lnTo>
                  <a:lnTo>
                    <a:pt x="131" y="55"/>
                  </a:lnTo>
                  <a:lnTo>
                    <a:pt x="134" y="55"/>
                  </a:lnTo>
                  <a:lnTo>
                    <a:pt x="136" y="52"/>
                  </a:lnTo>
                  <a:lnTo>
                    <a:pt x="138" y="52"/>
                  </a:lnTo>
                  <a:lnTo>
                    <a:pt x="140" y="52"/>
                  </a:lnTo>
                  <a:lnTo>
                    <a:pt x="143" y="52"/>
                  </a:lnTo>
                  <a:lnTo>
                    <a:pt x="145" y="52"/>
                  </a:lnTo>
                  <a:lnTo>
                    <a:pt x="152" y="57"/>
                  </a:lnTo>
                  <a:lnTo>
                    <a:pt x="154" y="59"/>
                  </a:lnTo>
                  <a:lnTo>
                    <a:pt x="156" y="61"/>
                  </a:lnTo>
                  <a:lnTo>
                    <a:pt x="156" y="64"/>
                  </a:lnTo>
                  <a:lnTo>
                    <a:pt x="159" y="66"/>
                  </a:lnTo>
                  <a:lnTo>
                    <a:pt x="165" y="71"/>
                  </a:lnTo>
                  <a:lnTo>
                    <a:pt x="170" y="75"/>
                  </a:lnTo>
                  <a:lnTo>
                    <a:pt x="174" y="80"/>
                  </a:lnTo>
                  <a:lnTo>
                    <a:pt x="179" y="86"/>
                  </a:lnTo>
                  <a:lnTo>
                    <a:pt x="183" y="95"/>
                  </a:lnTo>
                  <a:lnTo>
                    <a:pt x="190" y="107"/>
                  </a:lnTo>
                  <a:lnTo>
                    <a:pt x="193" y="109"/>
                  </a:lnTo>
                  <a:lnTo>
                    <a:pt x="195" y="109"/>
                  </a:lnTo>
                  <a:lnTo>
                    <a:pt x="195" y="111"/>
                  </a:lnTo>
                  <a:lnTo>
                    <a:pt x="197" y="111"/>
                  </a:lnTo>
                  <a:lnTo>
                    <a:pt x="197" y="114"/>
                  </a:lnTo>
                  <a:lnTo>
                    <a:pt x="199" y="114"/>
                  </a:lnTo>
                  <a:lnTo>
                    <a:pt x="199" y="116"/>
                  </a:lnTo>
                  <a:lnTo>
                    <a:pt x="202" y="116"/>
                  </a:lnTo>
                  <a:lnTo>
                    <a:pt x="204" y="118"/>
                  </a:lnTo>
                  <a:lnTo>
                    <a:pt x="206" y="118"/>
                  </a:lnTo>
                  <a:lnTo>
                    <a:pt x="206" y="120"/>
                  </a:lnTo>
                  <a:lnTo>
                    <a:pt x="208" y="123"/>
                  </a:lnTo>
                  <a:lnTo>
                    <a:pt x="211" y="123"/>
                  </a:lnTo>
                  <a:lnTo>
                    <a:pt x="211" y="125"/>
                  </a:lnTo>
                  <a:lnTo>
                    <a:pt x="213" y="125"/>
                  </a:lnTo>
                  <a:lnTo>
                    <a:pt x="215" y="127"/>
                  </a:lnTo>
                  <a:lnTo>
                    <a:pt x="217" y="132"/>
                  </a:lnTo>
                  <a:lnTo>
                    <a:pt x="217" y="134"/>
                  </a:lnTo>
                  <a:lnTo>
                    <a:pt x="217" y="138"/>
                  </a:lnTo>
                  <a:lnTo>
                    <a:pt x="217" y="143"/>
                  </a:lnTo>
                  <a:lnTo>
                    <a:pt x="217" y="145"/>
                  </a:lnTo>
                  <a:lnTo>
                    <a:pt x="217" y="147"/>
                  </a:lnTo>
                  <a:lnTo>
                    <a:pt x="217" y="152"/>
                  </a:lnTo>
                  <a:lnTo>
                    <a:pt x="215" y="152"/>
                  </a:lnTo>
                  <a:lnTo>
                    <a:pt x="211" y="152"/>
                  </a:lnTo>
                  <a:lnTo>
                    <a:pt x="208" y="152"/>
                  </a:lnTo>
                  <a:lnTo>
                    <a:pt x="206" y="152"/>
                  </a:lnTo>
                  <a:lnTo>
                    <a:pt x="202" y="152"/>
                  </a:lnTo>
                  <a:lnTo>
                    <a:pt x="199" y="150"/>
                  </a:lnTo>
                  <a:lnTo>
                    <a:pt x="197" y="150"/>
                  </a:lnTo>
                  <a:lnTo>
                    <a:pt x="197" y="152"/>
                  </a:lnTo>
                  <a:lnTo>
                    <a:pt x="195" y="152"/>
                  </a:lnTo>
                  <a:lnTo>
                    <a:pt x="190" y="154"/>
                  </a:lnTo>
                  <a:lnTo>
                    <a:pt x="186" y="157"/>
                  </a:lnTo>
                  <a:lnTo>
                    <a:pt x="183" y="157"/>
                  </a:lnTo>
                  <a:lnTo>
                    <a:pt x="181" y="157"/>
                  </a:lnTo>
                  <a:lnTo>
                    <a:pt x="179" y="157"/>
                  </a:lnTo>
                  <a:lnTo>
                    <a:pt x="177" y="157"/>
                  </a:lnTo>
                  <a:lnTo>
                    <a:pt x="174" y="157"/>
                  </a:lnTo>
                  <a:lnTo>
                    <a:pt x="174" y="154"/>
                  </a:lnTo>
                  <a:lnTo>
                    <a:pt x="172" y="154"/>
                  </a:lnTo>
                  <a:lnTo>
                    <a:pt x="170" y="154"/>
                  </a:lnTo>
                  <a:lnTo>
                    <a:pt x="170" y="157"/>
                  </a:lnTo>
                  <a:lnTo>
                    <a:pt x="168" y="157"/>
                  </a:lnTo>
                  <a:lnTo>
                    <a:pt x="165" y="157"/>
                  </a:lnTo>
                  <a:lnTo>
                    <a:pt x="165" y="159"/>
                  </a:lnTo>
                  <a:lnTo>
                    <a:pt x="163" y="159"/>
                  </a:lnTo>
                  <a:lnTo>
                    <a:pt x="163" y="161"/>
                  </a:lnTo>
                  <a:lnTo>
                    <a:pt x="165" y="166"/>
                  </a:lnTo>
                  <a:lnTo>
                    <a:pt x="165" y="168"/>
                  </a:lnTo>
                  <a:lnTo>
                    <a:pt x="168" y="170"/>
                  </a:lnTo>
                  <a:lnTo>
                    <a:pt x="170" y="172"/>
                  </a:lnTo>
                  <a:lnTo>
                    <a:pt x="170" y="175"/>
                  </a:lnTo>
                  <a:lnTo>
                    <a:pt x="174" y="177"/>
                  </a:lnTo>
                  <a:lnTo>
                    <a:pt x="177" y="179"/>
                  </a:lnTo>
                  <a:lnTo>
                    <a:pt x="179" y="184"/>
                  </a:lnTo>
                  <a:lnTo>
                    <a:pt x="181" y="184"/>
                  </a:lnTo>
                  <a:lnTo>
                    <a:pt x="181" y="186"/>
                  </a:lnTo>
                  <a:lnTo>
                    <a:pt x="181" y="190"/>
                  </a:lnTo>
                  <a:lnTo>
                    <a:pt x="181" y="193"/>
                  </a:lnTo>
                  <a:lnTo>
                    <a:pt x="181" y="195"/>
                  </a:lnTo>
                  <a:lnTo>
                    <a:pt x="183" y="197"/>
                  </a:lnTo>
                  <a:lnTo>
                    <a:pt x="183" y="200"/>
                  </a:lnTo>
                  <a:lnTo>
                    <a:pt x="186" y="204"/>
                  </a:lnTo>
                  <a:lnTo>
                    <a:pt x="190" y="204"/>
                  </a:lnTo>
                  <a:lnTo>
                    <a:pt x="193" y="204"/>
                  </a:lnTo>
                  <a:lnTo>
                    <a:pt x="195" y="204"/>
                  </a:lnTo>
                  <a:lnTo>
                    <a:pt x="197" y="204"/>
                  </a:lnTo>
                  <a:lnTo>
                    <a:pt x="199" y="204"/>
                  </a:lnTo>
                  <a:lnTo>
                    <a:pt x="202" y="206"/>
                  </a:lnTo>
                  <a:lnTo>
                    <a:pt x="202" y="209"/>
                  </a:lnTo>
                  <a:lnTo>
                    <a:pt x="202" y="211"/>
                  </a:lnTo>
                  <a:lnTo>
                    <a:pt x="202" y="213"/>
                  </a:lnTo>
                  <a:lnTo>
                    <a:pt x="204" y="218"/>
                  </a:lnTo>
                  <a:lnTo>
                    <a:pt x="208" y="222"/>
                  </a:lnTo>
                  <a:lnTo>
                    <a:pt x="208" y="224"/>
                  </a:lnTo>
                  <a:lnTo>
                    <a:pt x="211" y="229"/>
                  </a:lnTo>
                  <a:lnTo>
                    <a:pt x="213" y="231"/>
                  </a:lnTo>
                  <a:lnTo>
                    <a:pt x="215" y="233"/>
                  </a:lnTo>
                  <a:lnTo>
                    <a:pt x="229" y="236"/>
                  </a:lnTo>
                  <a:lnTo>
                    <a:pt x="231" y="238"/>
                  </a:lnTo>
                  <a:lnTo>
                    <a:pt x="233" y="238"/>
                  </a:lnTo>
                  <a:lnTo>
                    <a:pt x="236" y="238"/>
                  </a:lnTo>
                  <a:lnTo>
                    <a:pt x="238" y="238"/>
                  </a:lnTo>
                  <a:lnTo>
                    <a:pt x="240" y="243"/>
                  </a:lnTo>
                  <a:lnTo>
                    <a:pt x="240" y="245"/>
                  </a:lnTo>
                  <a:lnTo>
                    <a:pt x="242" y="245"/>
                  </a:lnTo>
                  <a:lnTo>
                    <a:pt x="242" y="247"/>
                  </a:lnTo>
                  <a:lnTo>
                    <a:pt x="247" y="254"/>
                  </a:lnTo>
                  <a:lnTo>
                    <a:pt x="249" y="256"/>
                  </a:lnTo>
                  <a:lnTo>
                    <a:pt x="249" y="258"/>
                  </a:lnTo>
                  <a:lnTo>
                    <a:pt x="251" y="263"/>
                  </a:lnTo>
                  <a:lnTo>
                    <a:pt x="249" y="279"/>
                  </a:lnTo>
                  <a:lnTo>
                    <a:pt x="258" y="281"/>
                  </a:lnTo>
                  <a:lnTo>
                    <a:pt x="276" y="290"/>
                  </a:lnTo>
                  <a:lnTo>
                    <a:pt x="288" y="297"/>
                  </a:lnTo>
                  <a:lnTo>
                    <a:pt x="304" y="299"/>
                  </a:lnTo>
                  <a:lnTo>
                    <a:pt x="315" y="299"/>
                  </a:lnTo>
                  <a:lnTo>
                    <a:pt x="326" y="299"/>
                  </a:lnTo>
                  <a:lnTo>
                    <a:pt x="333" y="301"/>
                  </a:lnTo>
                  <a:lnTo>
                    <a:pt x="340" y="301"/>
                  </a:lnTo>
                  <a:lnTo>
                    <a:pt x="342" y="301"/>
                  </a:lnTo>
                  <a:lnTo>
                    <a:pt x="344" y="301"/>
                  </a:lnTo>
                  <a:lnTo>
                    <a:pt x="347" y="301"/>
                  </a:lnTo>
                  <a:lnTo>
                    <a:pt x="354" y="304"/>
                  </a:lnTo>
                  <a:lnTo>
                    <a:pt x="360" y="304"/>
                  </a:lnTo>
                  <a:lnTo>
                    <a:pt x="365" y="306"/>
                  </a:lnTo>
                  <a:lnTo>
                    <a:pt x="369" y="308"/>
                  </a:lnTo>
                  <a:lnTo>
                    <a:pt x="374" y="310"/>
                  </a:lnTo>
                  <a:lnTo>
                    <a:pt x="383" y="315"/>
                  </a:lnTo>
                  <a:lnTo>
                    <a:pt x="388" y="317"/>
                  </a:lnTo>
                  <a:lnTo>
                    <a:pt x="392" y="319"/>
                  </a:lnTo>
                  <a:lnTo>
                    <a:pt x="394" y="319"/>
                  </a:lnTo>
                  <a:lnTo>
                    <a:pt x="397" y="322"/>
                  </a:lnTo>
                  <a:lnTo>
                    <a:pt x="399" y="324"/>
                  </a:lnTo>
                  <a:lnTo>
                    <a:pt x="399" y="326"/>
                  </a:lnTo>
                  <a:lnTo>
                    <a:pt x="401" y="326"/>
                  </a:lnTo>
                  <a:lnTo>
                    <a:pt x="403" y="326"/>
                  </a:lnTo>
                  <a:lnTo>
                    <a:pt x="406" y="326"/>
                  </a:lnTo>
                  <a:lnTo>
                    <a:pt x="406" y="329"/>
                  </a:lnTo>
                  <a:lnTo>
                    <a:pt x="412" y="331"/>
                  </a:lnTo>
                  <a:lnTo>
                    <a:pt x="417" y="331"/>
                  </a:lnTo>
                  <a:lnTo>
                    <a:pt x="426" y="331"/>
                  </a:lnTo>
                  <a:lnTo>
                    <a:pt x="431" y="331"/>
                  </a:lnTo>
                  <a:lnTo>
                    <a:pt x="433" y="331"/>
                  </a:lnTo>
                  <a:lnTo>
                    <a:pt x="435" y="331"/>
                  </a:lnTo>
                  <a:lnTo>
                    <a:pt x="440" y="329"/>
                  </a:lnTo>
                  <a:lnTo>
                    <a:pt x="442" y="329"/>
                  </a:lnTo>
                  <a:lnTo>
                    <a:pt x="444" y="326"/>
                  </a:lnTo>
                  <a:lnTo>
                    <a:pt x="449" y="324"/>
                  </a:lnTo>
                  <a:lnTo>
                    <a:pt x="451" y="324"/>
                  </a:lnTo>
                  <a:lnTo>
                    <a:pt x="453" y="324"/>
                  </a:lnTo>
                  <a:lnTo>
                    <a:pt x="456" y="322"/>
                  </a:lnTo>
                  <a:lnTo>
                    <a:pt x="462" y="322"/>
                  </a:lnTo>
                  <a:lnTo>
                    <a:pt x="467" y="322"/>
                  </a:lnTo>
                  <a:lnTo>
                    <a:pt x="474" y="319"/>
                  </a:lnTo>
                  <a:lnTo>
                    <a:pt x="480" y="319"/>
                  </a:lnTo>
                  <a:lnTo>
                    <a:pt x="485" y="319"/>
                  </a:lnTo>
                  <a:lnTo>
                    <a:pt x="499" y="319"/>
                  </a:lnTo>
                  <a:lnTo>
                    <a:pt x="508" y="322"/>
                  </a:lnTo>
                  <a:lnTo>
                    <a:pt x="512" y="322"/>
                  </a:lnTo>
                  <a:lnTo>
                    <a:pt x="524" y="326"/>
                  </a:lnTo>
                  <a:lnTo>
                    <a:pt x="524" y="329"/>
                  </a:lnTo>
                  <a:lnTo>
                    <a:pt x="524" y="331"/>
                  </a:lnTo>
                  <a:lnTo>
                    <a:pt x="526" y="340"/>
                  </a:lnTo>
                  <a:lnTo>
                    <a:pt x="526" y="342"/>
                  </a:lnTo>
                  <a:lnTo>
                    <a:pt x="526" y="344"/>
                  </a:lnTo>
                  <a:lnTo>
                    <a:pt x="526" y="349"/>
                  </a:lnTo>
                  <a:lnTo>
                    <a:pt x="526" y="356"/>
                  </a:lnTo>
                  <a:lnTo>
                    <a:pt x="526" y="358"/>
                  </a:lnTo>
                  <a:lnTo>
                    <a:pt x="528" y="367"/>
                  </a:lnTo>
                  <a:lnTo>
                    <a:pt x="528" y="369"/>
                  </a:lnTo>
                  <a:lnTo>
                    <a:pt x="528" y="378"/>
                  </a:lnTo>
                  <a:lnTo>
                    <a:pt x="530" y="390"/>
                  </a:lnTo>
                  <a:lnTo>
                    <a:pt x="530" y="396"/>
                  </a:lnTo>
                  <a:lnTo>
                    <a:pt x="530" y="403"/>
                  </a:lnTo>
                  <a:lnTo>
                    <a:pt x="530" y="408"/>
                  </a:lnTo>
                  <a:lnTo>
                    <a:pt x="530" y="410"/>
                  </a:lnTo>
                  <a:lnTo>
                    <a:pt x="530" y="412"/>
                  </a:lnTo>
                  <a:lnTo>
                    <a:pt x="530" y="417"/>
                  </a:lnTo>
                  <a:lnTo>
                    <a:pt x="533" y="419"/>
                  </a:lnTo>
                  <a:lnTo>
                    <a:pt x="533" y="421"/>
                  </a:lnTo>
                  <a:lnTo>
                    <a:pt x="533" y="424"/>
                  </a:lnTo>
                  <a:lnTo>
                    <a:pt x="533" y="426"/>
                  </a:lnTo>
                  <a:lnTo>
                    <a:pt x="533" y="428"/>
                  </a:lnTo>
                  <a:lnTo>
                    <a:pt x="533" y="430"/>
                  </a:lnTo>
                  <a:lnTo>
                    <a:pt x="533" y="433"/>
                  </a:lnTo>
                  <a:lnTo>
                    <a:pt x="533" y="435"/>
                  </a:lnTo>
                  <a:lnTo>
                    <a:pt x="533" y="437"/>
                  </a:lnTo>
                  <a:lnTo>
                    <a:pt x="533" y="439"/>
                  </a:lnTo>
                  <a:lnTo>
                    <a:pt x="533" y="446"/>
                  </a:lnTo>
                  <a:lnTo>
                    <a:pt x="535" y="451"/>
                  </a:lnTo>
                  <a:lnTo>
                    <a:pt x="535" y="455"/>
                  </a:lnTo>
                  <a:lnTo>
                    <a:pt x="535" y="460"/>
                  </a:lnTo>
                  <a:lnTo>
                    <a:pt x="535" y="464"/>
                  </a:lnTo>
                  <a:lnTo>
                    <a:pt x="535" y="467"/>
                  </a:lnTo>
                  <a:lnTo>
                    <a:pt x="535" y="469"/>
                  </a:lnTo>
                  <a:lnTo>
                    <a:pt x="533" y="471"/>
                  </a:lnTo>
                  <a:lnTo>
                    <a:pt x="533" y="473"/>
                  </a:lnTo>
                  <a:lnTo>
                    <a:pt x="533" y="476"/>
                  </a:lnTo>
                  <a:lnTo>
                    <a:pt x="533" y="478"/>
                  </a:lnTo>
                  <a:lnTo>
                    <a:pt x="533" y="480"/>
                  </a:lnTo>
                  <a:lnTo>
                    <a:pt x="533" y="482"/>
                  </a:lnTo>
                  <a:lnTo>
                    <a:pt x="535" y="482"/>
                  </a:lnTo>
                  <a:lnTo>
                    <a:pt x="535" y="485"/>
                  </a:lnTo>
                  <a:lnTo>
                    <a:pt x="535" y="487"/>
                  </a:lnTo>
                  <a:lnTo>
                    <a:pt x="535" y="489"/>
                  </a:lnTo>
                  <a:lnTo>
                    <a:pt x="537" y="489"/>
                  </a:lnTo>
                  <a:lnTo>
                    <a:pt x="537" y="491"/>
                  </a:lnTo>
                  <a:lnTo>
                    <a:pt x="537" y="496"/>
                  </a:lnTo>
                  <a:lnTo>
                    <a:pt x="537" y="498"/>
                  </a:lnTo>
                  <a:lnTo>
                    <a:pt x="539" y="498"/>
                  </a:lnTo>
                  <a:lnTo>
                    <a:pt x="539" y="500"/>
                  </a:lnTo>
                  <a:lnTo>
                    <a:pt x="539" y="503"/>
                  </a:lnTo>
                  <a:lnTo>
                    <a:pt x="539" y="505"/>
                  </a:lnTo>
                  <a:lnTo>
                    <a:pt x="542" y="507"/>
                  </a:lnTo>
                  <a:lnTo>
                    <a:pt x="542" y="510"/>
                  </a:lnTo>
                  <a:lnTo>
                    <a:pt x="542" y="512"/>
                  </a:lnTo>
                  <a:lnTo>
                    <a:pt x="544" y="514"/>
                  </a:lnTo>
                  <a:lnTo>
                    <a:pt x="544" y="516"/>
                  </a:lnTo>
                  <a:lnTo>
                    <a:pt x="544" y="519"/>
                  </a:lnTo>
                  <a:lnTo>
                    <a:pt x="546" y="519"/>
                  </a:lnTo>
                  <a:lnTo>
                    <a:pt x="546" y="521"/>
                  </a:lnTo>
                  <a:lnTo>
                    <a:pt x="544" y="548"/>
                  </a:lnTo>
                  <a:lnTo>
                    <a:pt x="535" y="573"/>
                  </a:lnTo>
                  <a:lnTo>
                    <a:pt x="544" y="586"/>
                  </a:lnTo>
                  <a:lnTo>
                    <a:pt x="546" y="593"/>
                  </a:lnTo>
                  <a:lnTo>
                    <a:pt x="546" y="596"/>
                  </a:lnTo>
                  <a:lnTo>
                    <a:pt x="558" y="623"/>
                  </a:lnTo>
                  <a:lnTo>
                    <a:pt x="578" y="659"/>
                  </a:lnTo>
                  <a:lnTo>
                    <a:pt x="585" y="679"/>
                  </a:lnTo>
                  <a:lnTo>
                    <a:pt x="594" y="700"/>
                  </a:lnTo>
                  <a:lnTo>
                    <a:pt x="589" y="725"/>
                  </a:lnTo>
                  <a:lnTo>
                    <a:pt x="587" y="734"/>
                  </a:lnTo>
                  <a:lnTo>
                    <a:pt x="587" y="740"/>
                  </a:lnTo>
                  <a:lnTo>
                    <a:pt x="594" y="781"/>
                  </a:lnTo>
                  <a:lnTo>
                    <a:pt x="596" y="808"/>
                  </a:lnTo>
                  <a:lnTo>
                    <a:pt x="596" y="817"/>
                  </a:lnTo>
                  <a:lnTo>
                    <a:pt x="596" y="820"/>
                  </a:lnTo>
                  <a:lnTo>
                    <a:pt x="596" y="824"/>
                  </a:lnTo>
                  <a:lnTo>
                    <a:pt x="596" y="860"/>
                  </a:lnTo>
                  <a:lnTo>
                    <a:pt x="598" y="863"/>
                  </a:lnTo>
                  <a:lnTo>
                    <a:pt x="598" y="865"/>
                  </a:lnTo>
                  <a:lnTo>
                    <a:pt x="616" y="897"/>
                  </a:lnTo>
                  <a:lnTo>
                    <a:pt x="619" y="901"/>
                  </a:lnTo>
                  <a:lnTo>
                    <a:pt x="621" y="903"/>
                  </a:lnTo>
                  <a:lnTo>
                    <a:pt x="623" y="910"/>
                  </a:lnTo>
                  <a:lnTo>
                    <a:pt x="612" y="908"/>
                  </a:lnTo>
                  <a:lnTo>
                    <a:pt x="605" y="908"/>
                  </a:lnTo>
                  <a:lnTo>
                    <a:pt x="594" y="908"/>
                  </a:lnTo>
                  <a:lnTo>
                    <a:pt x="592" y="908"/>
                  </a:lnTo>
                  <a:lnTo>
                    <a:pt x="580" y="906"/>
                  </a:lnTo>
                  <a:lnTo>
                    <a:pt x="571" y="908"/>
                  </a:lnTo>
                  <a:lnTo>
                    <a:pt x="555" y="908"/>
                  </a:lnTo>
                  <a:lnTo>
                    <a:pt x="528" y="906"/>
                  </a:lnTo>
                  <a:lnTo>
                    <a:pt x="514" y="906"/>
                  </a:lnTo>
                  <a:lnTo>
                    <a:pt x="503" y="908"/>
                  </a:lnTo>
                  <a:lnTo>
                    <a:pt x="501" y="908"/>
                  </a:lnTo>
                  <a:lnTo>
                    <a:pt x="487" y="908"/>
                  </a:lnTo>
                  <a:lnTo>
                    <a:pt x="478" y="912"/>
                  </a:lnTo>
                  <a:lnTo>
                    <a:pt x="471" y="915"/>
                  </a:lnTo>
                  <a:lnTo>
                    <a:pt x="469" y="915"/>
                  </a:lnTo>
                  <a:lnTo>
                    <a:pt x="467" y="917"/>
                  </a:lnTo>
                  <a:lnTo>
                    <a:pt x="465" y="917"/>
                  </a:lnTo>
                  <a:lnTo>
                    <a:pt x="458" y="919"/>
                  </a:lnTo>
                  <a:lnTo>
                    <a:pt x="451" y="921"/>
                  </a:lnTo>
                  <a:lnTo>
                    <a:pt x="442" y="924"/>
                  </a:lnTo>
                  <a:lnTo>
                    <a:pt x="431" y="928"/>
                  </a:lnTo>
                  <a:lnTo>
                    <a:pt x="428" y="930"/>
                  </a:lnTo>
                  <a:lnTo>
                    <a:pt x="424" y="933"/>
                  </a:lnTo>
                  <a:lnTo>
                    <a:pt x="417" y="935"/>
                  </a:lnTo>
                  <a:lnTo>
                    <a:pt x="408" y="940"/>
                  </a:lnTo>
                  <a:lnTo>
                    <a:pt x="399" y="944"/>
                  </a:lnTo>
                  <a:lnTo>
                    <a:pt x="397" y="944"/>
                  </a:lnTo>
                  <a:lnTo>
                    <a:pt x="392" y="944"/>
                  </a:lnTo>
                  <a:lnTo>
                    <a:pt x="385" y="944"/>
                  </a:lnTo>
                  <a:lnTo>
                    <a:pt x="378" y="944"/>
                  </a:lnTo>
                  <a:lnTo>
                    <a:pt x="374" y="944"/>
                  </a:lnTo>
                  <a:lnTo>
                    <a:pt x="367" y="942"/>
                  </a:lnTo>
                  <a:lnTo>
                    <a:pt x="363" y="942"/>
                  </a:lnTo>
                  <a:lnTo>
                    <a:pt x="358" y="940"/>
                  </a:lnTo>
                  <a:lnTo>
                    <a:pt x="356" y="940"/>
                  </a:lnTo>
                  <a:lnTo>
                    <a:pt x="349" y="937"/>
                  </a:lnTo>
                  <a:lnTo>
                    <a:pt x="344" y="937"/>
                  </a:lnTo>
                  <a:lnTo>
                    <a:pt x="338" y="935"/>
                  </a:lnTo>
                  <a:lnTo>
                    <a:pt x="331" y="933"/>
                  </a:lnTo>
                  <a:lnTo>
                    <a:pt x="326" y="933"/>
                  </a:lnTo>
                  <a:lnTo>
                    <a:pt x="322" y="930"/>
                  </a:lnTo>
                  <a:lnTo>
                    <a:pt x="319" y="930"/>
                  </a:lnTo>
                  <a:lnTo>
                    <a:pt x="315" y="928"/>
                  </a:lnTo>
                  <a:lnTo>
                    <a:pt x="310" y="928"/>
                  </a:lnTo>
                  <a:lnTo>
                    <a:pt x="306" y="926"/>
                  </a:lnTo>
                  <a:lnTo>
                    <a:pt x="301" y="924"/>
                  </a:lnTo>
                  <a:lnTo>
                    <a:pt x="295" y="921"/>
                  </a:lnTo>
                  <a:lnTo>
                    <a:pt x="292" y="919"/>
                  </a:lnTo>
                  <a:lnTo>
                    <a:pt x="288" y="915"/>
                  </a:lnTo>
                  <a:lnTo>
                    <a:pt x="281" y="912"/>
                  </a:lnTo>
                  <a:lnTo>
                    <a:pt x="279" y="906"/>
                  </a:lnTo>
                  <a:lnTo>
                    <a:pt x="279" y="903"/>
                  </a:lnTo>
                  <a:lnTo>
                    <a:pt x="276" y="903"/>
                  </a:lnTo>
                  <a:lnTo>
                    <a:pt x="274" y="897"/>
                  </a:lnTo>
                  <a:lnTo>
                    <a:pt x="272" y="890"/>
                  </a:lnTo>
                  <a:lnTo>
                    <a:pt x="267" y="878"/>
                  </a:lnTo>
                  <a:lnTo>
                    <a:pt x="265" y="874"/>
                  </a:lnTo>
                  <a:lnTo>
                    <a:pt x="261" y="856"/>
                  </a:lnTo>
                  <a:lnTo>
                    <a:pt x="258" y="847"/>
                  </a:lnTo>
                  <a:lnTo>
                    <a:pt x="256" y="842"/>
                  </a:lnTo>
                  <a:lnTo>
                    <a:pt x="251" y="831"/>
                  </a:lnTo>
                  <a:lnTo>
                    <a:pt x="247" y="826"/>
                  </a:lnTo>
                  <a:lnTo>
                    <a:pt x="242" y="822"/>
                  </a:lnTo>
                  <a:lnTo>
                    <a:pt x="236" y="817"/>
                  </a:lnTo>
                  <a:lnTo>
                    <a:pt x="227" y="808"/>
                  </a:lnTo>
                  <a:lnTo>
                    <a:pt x="224" y="806"/>
                  </a:lnTo>
                  <a:lnTo>
                    <a:pt x="224" y="804"/>
                  </a:lnTo>
                  <a:lnTo>
                    <a:pt x="222" y="801"/>
                  </a:lnTo>
                  <a:lnTo>
                    <a:pt x="220" y="799"/>
                  </a:lnTo>
                  <a:lnTo>
                    <a:pt x="220" y="797"/>
                  </a:lnTo>
                  <a:lnTo>
                    <a:pt x="220" y="795"/>
                  </a:lnTo>
                  <a:lnTo>
                    <a:pt x="217" y="792"/>
                  </a:lnTo>
                  <a:lnTo>
                    <a:pt x="215" y="790"/>
                  </a:lnTo>
                  <a:lnTo>
                    <a:pt x="213" y="788"/>
                  </a:lnTo>
                  <a:lnTo>
                    <a:pt x="211" y="786"/>
                  </a:lnTo>
                  <a:lnTo>
                    <a:pt x="206" y="781"/>
                  </a:lnTo>
                  <a:lnTo>
                    <a:pt x="202" y="781"/>
                  </a:lnTo>
                  <a:lnTo>
                    <a:pt x="199" y="777"/>
                  </a:lnTo>
                  <a:lnTo>
                    <a:pt x="190" y="774"/>
                  </a:lnTo>
                  <a:lnTo>
                    <a:pt x="190" y="768"/>
                  </a:lnTo>
                  <a:lnTo>
                    <a:pt x="179" y="768"/>
                  </a:lnTo>
                  <a:lnTo>
                    <a:pt x="179" y="761"/>
                  </a:lnTo>
                  <a:lnTo>
                    <a:pt x="179" y="756"/>
                  </a:lnTo>
                  <a:lnTo>
                    <a:pt x="179" y="754"/>
                  </a:lnTo>
                  <a:lnTo>
                    <a:pt x="179" y="749"/>
                  </a:lnTo>
                  <a:lnTo>
                    <a:pt x="179" y="743"/>
                  </a:lnTo>
                  <a:lnTo>
                    <a:pt x="179" y="738"/>
                  </a:lnTo>
                  <a:lnTo>
                    <a:pt x="179" y="734"/>
                  </a:lnTo>
                  <a:lnTo>
                    <a:pt x="179" y="725"/>
                  </a:lnTo>
                  <a:lnTo>
                    <a:pt x="179" y="718"/>
                  </a:lnTo>
                  <a:lnTo>
                    <a:pt x="179" y="711"/>
                  </a:lnTo>
                  <a:lnTo>
                    <a:pt x="177" y="704"/>
                  </a:lnTo>
                  <a:lnTo>
                    <a:pt x="174" y="704"/>
                  </a:lnTo>
                  <a:lnTo>
                    <a:pt x="177" y="702"/>
                  </a:lnTo>
                  <a:lnTo>
                    <a:pt x="186" y="670"/>
                  </a:lnTo>
                  <a:lnTo>
                    <a:pt x="152" y="627"/>
                  </a:lnTo>
                  <a:lnTo>
                    <a:pt x="140" y="616"/>
                  </a:lnTo>
                  <a:lnTo>
                    <a:pt x="136" y="609"/>
                  </a:lnTo>
                  <a:lnTo>
                    <a:pt x="131" y="600"/>
                  </a:lnTo>
                  <a:lnTo>
                    <a:pt x="129" y="598"/>
                  </a:lnTo>
                  <a:lnTo>
                    <a:pt x="125" y="589"/>
                  </a:lnTo>
                  <a:lnTo>
                    <a:pt x="111" y="553"/>
                  </a:lnTo>
                  <a:lnTo>
                    <a:pt x="111" y="548"/>
                  </a:lnTo>
                  <a:lnTo>
                    <a:pt x="111" y="546"/>
                  </a:lnTo>
                  <a:lnTo>
                    <a:pt x="113" y="541"/>
                  </a:lnTo>
                  <a:lnTo>
                    <a:pt x="115" y="539"/>
                  </a:lnTo>
                  <a:lnTo>
                    <a:pt x="115" y="532"/>
                  </a:lnTo>
                  <a:lnTo>
                    <a:pt x="115" y="530"/>
                  </a:lnTo>
                  <a:lnTo>
                    <a:pt x="115" y="525"/>
                  </a:lnTo>
                  <a:lnTo>
                    <a:pt x="113" y="521"/>
                  </a:lnTo>
                  <a:lnTo>
                    <a:pt x="113" y="519"/>
                  </a:lnTo>
                  <a:lnTo>
                    <a:pt x="111" y="519"/>
                  </a:lnTo>
                  <a:lnTo>
                    <a:pt x="109" y="514"/>
                  </a:lnTo>
                  <a:lnTo>
                    <a:pt x="104" y="507"/>
                  </a:lnTo>
                  <a:lnTo>
                    <a:pt x="102" y="507"/>
                  </a:lnTo>
                  <a:lnTo>
                    <a:pt x="102" y="505"/>
                  </a:lnTo>
                  <a:lnTo>
                    <a:pt x="100" y="503"/>
                  </a:lnTo>
                  <a:lnTo>
                    <a:pt x="97" y="498"/>
                  </a:lnTo>
                  <a:lnTo>
                    <a:pt x="95" y="498"/>
                  </a:lnTo>
                  <a:lnTo>
                    <a:pt x="95" y="496"/>
                  </a:lnTo>
                  <a:lnTo>
                    <a:pt x="95" y="494"/>
                  </a:lnTo>
                  <a:lnTo>
                    <a:pt x="91" y="496"/>
                  </a:lnTo>
                  <a:lnTo>
                    <a:pt x="88" y="498"/>
                  </a:lnTo>
                  <a:lnTo>
                    <a:pt x="84" y="500"/>
                  </a:lnTo>
                  <a:lnTo>
                    <a:pt x="77" y="500"/>
                  </a:lnTo>
                  <a:lnTo>
                    <a:pt x="75" y="498"/>
                  </a:lnTo>
                  <a:lnTo>
                    <a:pt x="70" y="491"/>
                  </a:lnTo>
                  <a:lnTo>
                    <a:pt x="68" y="485"/>
                  </a:lnTo>
                  <a:lnTo>
                    <a:pt x="68" y="480"/>
                  </a:lnTo>
                  <a:lnTo>
                    <a:pt x="68" y="467"/>
                  </a:lnTo>
                  <a:lnTo>
                    <a:pt x="70" y="457"/>
                  </a:lnTo>
                  <a:lnTo>
                    <a:pt x="70" y="451"/>
                  </a:lnTo>
                  <a:lnTo>
                    <a:pt x="66" y="444"/>
                  </a:lnTo>
                  <a:lnTo>
                    <a:pt x="61" y="439"/>
                  </a:lnTo>
                  <a:lnTo>
                    <a:pt x="27" y="426"/>
                  </a:lnTo>
                  <a:lnTo>
                    <a:pt x="23" y="421"/>
                  </a:lnTo>
                  <a:lnTo>
                    <a:pt x="7" y="392"/>
                  </a:lnTo>
                  <a:lnTo>
                    <a:pt x="4" y="387"/>
                  </a:lnTo>
                  <a:lnTo>
                    <a:pt x="4" y="383"/>
                  </a:lnTo>
                  <a:lnTo>
                    <a:pt x="2" y="381"/>
                  </a:lnTo>
                  <a:lnTo>
                    <a:pt x="2" y="378"/>
                  </a:lnTo>
                  <a:lnTo>
                    <a:pt x="0" y="362"/>
                  </a:lnTo>
                  <a:lnTo>
                    <a:pt x="0" y="344"/>
                  </a:lnTo>
                  <a:lnTo>
                    <a:pt x="0" y="340"/>
                  </a:lnTo>
                  <a:lnTo>
                    <a:pt x="0" y="319"/>
                  </a:lnTo>
                  <a:lnTo>
                    <a:pt x="0" y="315"/>
                  </a:lnTo>
                  <a:lnTo>
                    <a:pt x="2" y="313"/>
                  </a:lnTo>
                  <a:lnTo>
                    <a:pt x="2" y="310"/>
                  </a:lnTo>
                  <a:lnTo>
                    <a:pt x="4" y="299"/>
                  </a:lnTo>
                  <a:lnTo>
                    <a:pt x="4" y="297"/>
                  </a:lnTo>
                  <a:lnTo>
                    <a:pt x="4" y="292"/>
                  </a:lnTo>
                  <a:lnTo>
                    <a:pt x="7" y="283"/>
                  </a:lnTo>
                  <a:lnTo>
                    <a:pt x="7" y="270"/>
                  </a:lnTo>
                  <a:lnTo>
                    <a:pt x="7" y="263"/>
                  </a:lnTo>
                  <a:lnTo>
                    <a:pt x="7" y="261"/>
                  </a:lnTo>
                  <a:lnTo>
                    <a:pt x="7" y="252"/>
                  </a:lnTo>
                  <a:lnTo>
                    <a:pt x="7" y="247"/>
                  </a:lnTo>
                  <a:lnTo>
                    <a:pt x="7" y="245"/>
                  </a:lnTo>
                  <a:lnTo>
                    <a:pt x="7" y="238"/>
                  </a:lnTo>
                  <a:lnTo>
                    <a:pt x="7" y="236"/>
                  </a:lnTo>
                  <a:lnTo>
                    <a:pt x="4" y="218"/>
                  </a:lnTo>
                  <a:lnTo>
                    <a:pt x="7" y="213"/>
                  </a:lnTo>
                  <a:lnTo>
                    <a:pt x="7" y="211"/>
                  </a:lnTo>
                  <a:lnTo>
                    <a:pt x="7" y="209"/>
                  </a:lnTo>
                  <a:lnTo>
                    <a:pt x="7" y="206"/>
                  </a:lnTo>
                  <a:lnTo>
                    <a:pt x="13" y="202"/>
                  </a:lnTo>
                  <a:lnTo>
                    <a:pt x="20" y="197"/>
                  </a:lnTo>
                  <a:lnTo>
                    <a:pt x="34" y="184"/>
                  </a:lnTo>
                  <a:lnTo>
                    <a:pt x="36" y="177"/>
                  </a:lnTo>
                  <a:lnTo>
                    <a:pt x="38" y="175"/>
                  </a:lnTo>
                  <a:lnTo>
                    <a:pt x="38" y="170"/>
                  </a:lnTo>
                  <a:lnTo>
                    <a:pt x="41" y="166"/>
                  </a:lnTo>
                  <a:lnTo>
                    <a:pt x="45" y="154"/>
                  </a:lnTo>
                  <a:lnTo>
                    <a:pt x="45" y="150"/>
                  </a:lnTo>
                  <a:lnTo>
                    <a:pt x="43" y="143"/>
                  </a:lnTo>
                  <a:lnTo>
                    <a:pt x="41" y="138"/>
                  </a:lnTo>
                  <a:lnTo>
                    <a:pt x="38" y="136"/>
                  </a:lnTo>
                  <a:lnTo>
                    <a:pt x="36" y="127"/>
                  </a:lnTo>
                  <a:lnTo>
                    <a:pt x="36" y="125"/>
                  </a:lnTo>
                  <a:lnTo>
                    <a:pt x="34" y="118"/>
                  </a:lnTo>
                  <a:lnTo>
                    <a:pt x="36" y="109"/>
                  </a:lnTo>
                  <a:lnTo>
                    <a:pt x="36" y="102"/>
                  </a:lnTo>
                  <a:lnTo>
                    <a:pt x="43" y="95"/>
                  </a:lnTo>
                  <a:lnTo>
                    <a:pt x="50" y="93"/>
                  </a:lnTo>
                  <a:lnTo>
                    <a:pt x="52" y="86"/>
                  </a:lnTo>
                  <a:lnTo>
                    <a:pt x="50" y="82"/>
                  </a:lnTo>
                  <a:lnTo>
                    <a:pt x="47" y="77"/>
                  </a:lnTo>
                  <a:lnTo>
                    <a:pt x="47" y="75"/>
                  </a:lnTo>
                  <a:lnTo>
                    <a:pt x="47" y="71"/>
                  </a:lnTo>
                  <a:lnTo>
                    <a:pt x="47" y="48"/>
                  </a:lnTo>
                  <a:lnTo>
                    <a:pt x="47" y="37"/>
                  </a:lnTo>
                  <a:lnTo>
                    <a:pt x="47" y="34"/>
                  </a:lnTo>
                  <a:lnTo>
                    <a:pt x="47" y="25"/>
                  </a:lnTo>
                  <a:lnTo>
                    <a:pt x="47" y="23"/>
                  </a:lnTo>
                  <a:lnTo>
                    <a:pt x="45" y="21"/>
                  </a:lnTo>
                  <a:lnTo>
                    <a:pt x="45" y="18"/>
                  </a:lnTo>
                  <a:lnTo>
                    <a:pt x="45" y="12"/>
                  </a:lnTo>
                  <a:lnTo>
                    <a:pt x="45" y="9"/>
                  </a:lnTo>
                  <a:lnTo>
                    <a:pt x="45" y="7"/>
                  </a:lnTo>
                  <a:lnTo>
                    <a:pt x="45" y="5"/>
                  </a:lnTo>
                  <a:lnTo>
                    <a:pt x="45" y="3"/>
                  </a:lnTo>
                  <a:lnTo>
                    <a:pt x="47" y="3"/>
                  </a:lnTo>
                  <a:lnTo>
                    <a:pt x="47" y="0"/>
                  </a:lnTo>
                  <a:lnTo>
                    <a:pt x="50" y="0"/>
                  </a:lnTo>
                  <a:lnTo>
                    <a:pt x="52" y="0"/>
                  </a:lnTo>
                  <a:lnTo>
                    <a:pt x="54" y="0"/>
                  </a:lnTo>
                  <a:lnTo>
                    <a:pt x="57" y="0"/>
                  </a:lnTo>
                  <a:lnTo>
                    <a:pt x="59" y="3"/>
                  </a:lnTo>
                  <a:lnTo>
                    <a:pt x="61" y="3"/>
                  </a:lnTo>
                  <a:lnTo>
                    <a:pt x="63" y="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02" name="Admin 1 - Gedaref">
              <a:extLst>
                <a:ext uri="{FF2B5EF4-FFF2-40B4-BE49-F238E27FC236}">
                  <a16:creationId xmlns:a16="http://schemas.microsoft.com/office/drawing/2014/main" id="{FCB7C328-24E9-74C8-EEB9-037E7CAAF3F2}"/>
                </a:ext>
              </a:extLst>
            </p:cNvPr>
            <p:cNvSpPr>
              <a:spLocks/>
            </p:cNvSpPr>
            <p:nvPr/>
          </p:nvSpPr>
          <p:spPr bwMode="auto">
            <a:xfrm>
              <a:off x="7543872" y="3617928"/>
              <a:ext cx="1279779" cy="1335283"/>
            </a:xfrm>
            <a:custGeom>
              <a:avLst/>
              <a:gdLst>
                <a:gd name="T0" fmla="*/ 310 w 807"/>
                <a:gd name="T1" fmla="*/ 68 h 842"/>
                <a:gd name="T2" fmla="*/ 460 w 807"/>
                <a:gd name="T3" fmla="*/ 165 h 842"/>
                <a:gd name="T4" fmla="*/ 573 w 807"/>
                <a:gd name="T5" fmla="*/ 236 h 842"/>
                <a:gd name="T6" fmla="*/ 616 w 807"/>
                <a:gd name="T7" fmla="*/ 245 h 842"/>
                <a:gd name="T8" fmla="*/ 637 w 807"/>
                <a:gd name="T9" fmla="*/ 256 h 842"/>
                <a:gd name="T10" fmla="*/ 637 w 807"/>
                <a:gd name="T11" fmla="*/ 279 h 842"/>
                <a:gd name="T12" fmla="*/ 628 w 807"/>
                <a:gd name="T13" fmla="*/ 294 h 842"/>
                <a:gd name="T14" fmla="*/ 628 w 807"/>
                <a:gd name="T15" fmla="*/ 317 h 842"/>
                <a:gd name="T16" fmla="*/ 628 w 807"/>
                <a:gd name="T17" fmla="*/ 333 h 842"/>
                <a:gd name="T18" fmla="*/ 630 w 807"/>
                <a:gd name="T19" fmla="*/ 353 h 842"/>
                <a:gd name="T20" fmla="*/ 623 w 807"/>
                <a:gd name="T21" fmla="*/ 378 h 842"/>
                <a:gd name="T22" fmla="*/ 621 w 807"/>
                <a:gd name="T23" fmla="*/ 394 h 842"/>
                <a:gd name="T24" fmla="*/ 632 w 807"/>
                <a:gd name="T25" fmla="*/ 408 h 842"/>
                <a:gd name="T26" fmla="*/ 655 w 807"/>
                <a:gd name="T27" fmla="*/ 414 h 842"/>
                <a:gd name="T28" fmla="*/ 675 w 807"/>
                <a:gd name="T29" fmla="*/ 423 h 842"/>
                <a:gd name="T30" fmla="*/ 703 w 807"/>
                <a:gd name="T31" fmla="*/ 417 h 842"/>
                <a:gd name="T32" fmla="*/ 728 w 807"/>
                <a:gd name="T33" fmla="*/ 408 h 842"/>
                <a:gd name="T34" fmla="*/ 750 w 807"/>
                <a:gd name="T35" fmla="*/ 403 h 842"/>
                <a:gd name="T36" fmla="*/ 768 w 807"/>
                <a:gd name="T37" fmla="*/ 412 h 842"/>
                <a:gd name="T38" fmla="*/ 784 w 807"/>
                <a:gd name="T39" fmla="*/ 419 h 842"/>
                <a:gd name="T40" fmla="*/ 784 w 807"/>
                <a:gd name="T41" fmla="*/ 485 h 842"/>
                <a:gd name="T42" fmla="*/ 787 w 807"/>
                <a:gd name="T43" fmla="*/ 534 h 842"/>
                <a:gd name="T44" fmla="*/ 764 w 807"/>
                <a:gd name="T45" fmla="*/ 598 h 842"/>
                <a:gd name="T46" fmla="*/ 734 w 807"/>
                <a:gd name="T47" fmla="*/ 654 h 842"/>
                <a:gd name="T48" fmla="*/ 716 w 807"/>
                <a:gd name="T49" fmla="*/ 713 h 842"/>
                <a:gd name="T50" fmla="*/ 705 w 807"/>
                <a:gd name="T51" fmla="*/ 754 h 842"/>
                <a:gd name="T52" fmla="*/ 707 w 807"/>
                <a:gd name="T53" fmla="*/ 776 h 842"/>
                <a:gd name="T54" fmla="*/ 696 w 807"/>
                <a:gd name="T55" fmla="*/ 835 h 842"/>
                <a:gd name="T56" fmla="*/ 682 w 807"/>
                <a:gd name="T57" fmla="*/ 826 h 842"/>
                <a:gd name="T58" fmla="*/ 660 w 807"/>
                <a:gd name="T59" fmla="*/ 826 h 842"/>
                <a:gd name="T60" fmla="*/ 596 w 807"/>
                <a:gd name="T61" fmla="*/ 838 h 842"/>
                <a:gd name="T62" fmla="*/ 580 w 807"/>
                <a:gd name="T63" fmla="*/ 840 h 842"/>
                <a:gd name="T64" fmla="*/ 560 w 807"/>
                <a:gd name="T65" fmla="*/ 833 h 842"/>
                <a:gd name="T66" fmla="*/ 499 w 807"/>
                <a:gd name="T67" fmla="*/ 826 h 842"/>
                <a:gd name="T68" fmla="*/ 424 w 807"/>
                <a:gd name="T69" fmla="*/ 786 h 842"/>
                <a:gd name="T70" fmla="*/ 403 w 807"/>
                <a:gd name="T71" fmla="*/ 779 h 842"/>
                <a:gd name="T72" fmla="*/ 365 w 807"/>
                <a:gd name="T73" fmla="*/ 756 h 842"/>
                <a:gd name="T74" fmla="*/ 349 w 807"/>
                <a:gd name="T75" fmla="*/ 738 h 842"/>
                <a:gd name="T76" fmla="*/ 338 w 807"/>
                <a:gd name="T77" fmla="*/ 709 h 842"/>
                <a:gd name="T78" fmla="*/ 324 w 807"/>
                <a:gd name="T79" fmla="*/ 697 h 842"/>
                <a:gd name="T80" fmla="*/ 310 w 807"/>
                <a:gd name="T81" fmla="*/ 702 h 842"/>
                <a:gd name="T82" fmla="*/ 297 w 807"/>
                <a:gd name="T83" fmla="*/ 697 h 842"/>
                <a:gd name="T84" fmla="*/ 283 w 807"/>
                <a:gd name="T85" fmla="*/ 684 h 842"/>
                <a:gd name="T86" fmla="*/ 245 w 807"/>
                <a:gd name="T87" fmla="*/ 645 h 842"/>
                <a:gd name="T88" fmla="*/ 159 w 807"/>
                <a:gd name="T89" fmla="*/ 546 h 842"/>
                <a:gd name="T90" fmla="*/ 143 w 807"/>
                <a:gd name="T91" fmla="*/ 530 h 842"/>
                <a:gd name="T92" fmla="*/ 136 w 807"/>
                <a:gd name="T93" fmla="*/ 505 h 842"/>
                <a:gd name="T94" fmla="*/ 125 w 807"/>
                <a:gd name="T95" fmla="*/ 482 h 842"/>
                <a:gd name="T96" fmla="*/ 106 w 807"/>
                <a:gd name="T97" fmla="*/ 460 h 842"/>
                <a:gd name="T98" fmla="*/ 109 w 807"/>
                <a:gd name="T99" fmla="*/ 432 h 842"/>
                <a:gd name="T100" fmla="*/ 120 w 807"/>
                <a:gd name="T101" fmla="*/ 394 h 842"/>
                <a:gd name="T102" fmla="*/ 136 w 807"/>
                <a:gd name="T103" fmla="*/ 371 h 842"/>
                <a:gd name="T104" fmla="*/ 163 w 807"/>
                <a:gd name="T105" fmla="*/ 229 h 842"/>
                <a:gd name="T106" fmla="*/ 95 w 807"/>
                <a:gd name="T107" fmla="*/ 154 h 842"/>
                <a:gd name="T108" fmla="*/ 25 w 807"/>
                <a:gd name="T109" fmla="*/ 127 h 842"/>
                <a:gd name="T110" fmla="*/ 9 w 807"/>
                <a:gd name="T111" fmla="*/ 93 h 842"/>
                <a:gd name="T112" fmla="*/ 4 w 807"/>
                <a:gd name="T113" fmla="*/ 55 h 842"/>
                <a:gd name="T114" fmla="*/ 25 w 807"/>
                <a:gd name="T115" fmla="*/ 21 h 842"/>
                <a:gd name="T116" fmla="*/ 45 w 807"/>
                <a:gd name="T117" fmla="*/ 18 h 842"/>
                <a:gd name="T118" fmla="*/ 134 w 807"/>
                <a:gd name="T119" fmla="*/ 7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7" h="842">
                  <a:moveTo>
                    <a:pt x="161" y="14"/>
                  </a:moveTo>
                  <a:lnTo>
                    <a:pt x="195" y="18"/>
                  </a:lnTo>
                  <a:lnTo>
                    <a:pt x="215" y="23"/>
                  </a:lnTo>
                  <a:lnTo>
                    <a:pt x="220" y="23"/>
                  </a:lnTo>
                  <a:lnTo>
                    <a:pt x="233" y="30"/>
                  </a:lnTo>
                  <a:lnTo>
                    <a:pt x="256" y="41"/>
                  </a:lnTo>
                  <a:lnTo>
                    <a:pt x="256" y="43"/>
                  </a:lnTo>
                  <a:lnTo>
                    <a:pt x="281" y="50"/>
                  </a:lnTo>
                  <a:lnTo>
                    <a:pt x="304" y="61"/>
                  </a:lnTo>
                  <a:lnTo>
                    <a:pt x="310" y="68"/>
                  </a:lnTo>
                  <a:lnTo>
                    <a:pt x="326" y="84"/>
                  </a:lnTo>
                  <a:lnTo>
                    <a:pt x="329" y="86"/>
                  </a:lnTo>
                  <a:lnTo>
                    <a:pt x="331" y="88"/>
                  </a:lnTo>
                  <a:lnTo>
                    <a:pt x="335" y="88"/>
                  </a:lnTo>
                  <a:lnTo>
                    <a:pt x="335" y="91"/>
                  </a:lnTo>
                  <a:lnTo>
                    <a:pt x="344" y="95"/>
                  </a:lnTo>
                  <a:lnTo>
                    <a:pt x="349" y="100"/>
                  </a:lnTo>
                  <a:lnTo>
                    <a:pt x="369" y="111"/>
                  </a:lnTo>
                  <a:lnTo>
                    <a:pt x="403" y="131"/>
                  </a:lnTo>
                  <a:lnTo>
                    <a:pt x="460" y="165"/>
                  </a:lnTo>
                  <a:lnTo>
                    <a:pt x="496" y="188"/>
                  </a:lnTo>
                  <a:lnTo>
                    <a:pt x="517" y="199"/>
                  </a:lnTo>
                  <a:lnTo>
                    <a:pt x="519" y="202"/>
                  </a:lnTo>
                  <a:lnTo>
                    <a:pt x="539" y="213"/>
                  </a:lnTo>
                  <a:lnTo>
                    <a:pt x="542" y="215"/>
                  </a:lnTo>
                  <a:lnTo>
                    <a:pt x="548" y="220"/>
                  </a:lnTo>
                  <a:lnTo>
                    <a:pt x="553" y="222"/>
                  </a:lnTo>
                  <a:lnTo>
                    <a:pt x="562" y="229"/>
                  </a:lnTo>
                  <a:lnTo>
                    <a:pt x="567" y="231"/>
                  </a:lnTo>
                  <a:lnTo>
                    <a:pt x="573" y="236"/>
                  </a:lnTo>
                  <a:lnTo>
                    <a:pt x="580" y="240"/>
                  </a:lnTo>
                  <a:lnTo>
                    <a:pt x="585" y="242"/>
                  </a:lnTo>
                  <a:lnTo>
                    <a:pt x="589" y="242"/>
                  </a:lnTo>
                  <a:lnTo>
                    <a:pt x="596" y="242"/>
                  </a:lnTo>
                  <a:lnTo>
                    <a:pt x="601" y="242"/>
                  </a:lnTo>
                  <a:lnTo>
                    <a:pt x="607" y="242"/>
                  </a:lnTo>
                  <a:lnTo>
                    <a:pt x="610" y="242"/>
                  </a:lnTo>
                  <a:lnTo>
                    <a:pt x="610" y="245"/>
                  </a:lnTo>
                  <a:lnTo>
                    <a:pt x="612" y="245"/>
                  </a:lnTo>
                  <a:lnTo>
                    <a:pt x="616" y="245"/>
                  </a:lnTo>
                  <a:lnTo>
                    <a:pt x="621" y="245"/>
                  </a:lnTo>
                  <a:lnTo>
                    <a:pt x="623" y="247"/>
                  </a:lnTo>
                  <a:lnTo>
                    <a:pt x="626" y="247"/>
                  </a:lnTo>
                  <a:lnTo>
                    <a:pt x="628" y="247"/>
                  </a:lnTo>
                  <a:lnTo>
                    <a:pt x="632" y="247"/>
                  </a:lnTo>
                  <a:lnTo>
                    <a:pt x="635" y="249"/>
                  </a:lnTo>
                  <a:lnTo>
                    <a:pt x="637" y="249"/>
                  </a:lnTo>
                  <a:lnTo>
                    <a:pt x="637" y="251"/>
                  </a:lnTo>
                  <a:lnTo>
                    <a:pt x="637" y="254"/>
                  </a:lnTo>
                  <a:lnTo>
                    <a:pt x="637" y="256"/>
                  </a:lnTo>
                  <a:lnTo>
                    <a:pt x="637" y="258"/>
                  </a:lnTo>
                  <a:lnTo>
                    <a:pt x="637" y="260"/>
                  </a:lnTo>
                  <a:lnTo>
                    <a:pt x="639" y="260"/>
                  </a:lnTo>
                  <a:lnTo>
                    <a:pt x="639" y="263"/>
                  </a:lnTo>
                  <a:lnTo>
                    <a:pt x="639" y="265"/>
                  </a:lnTo>
                  <a:lnTo>
                    <a:pt x="641" y="267"/>
                  </a:lnTo>
                  <a:lnTo>
                    <a:pt x="641" y="270"/>
                  </a:lnTo>
                  <a:lnTo>
                    <a:pt x="639" y="274"/>
                  </a:lnTo>
                  <a:lnTo>
                    <a:pt x="639" y="279"/>
                  </a:lnTo>
                  <a:lnTo>
                    <a:pt x="637" y="279"/>
                  </a:lnTo>
                  <a:lnTo>
                    <a:pt x="637" y="281"/>
                  </a:lnTo>
                  <a:lnTo>
                    <a:pt x="635" y="281"/>
                  </a:lnTo>
                  <a:lnTo>
                    <a:pt x="635" y="283"/>
                  </a:lnTo>
                  <a:lnTo>
                    <a:pt x="635" y="285"/>
                  </a:lnTo>
                  <a:lnTo>
                    <a:pt x="635" y="288"/>
                  </a:lnTo>
                  <a:lnTo>
                    <a:pt x="632" y="288"/>
                  </a:lnTo>
                  <a:lnTo>
                    <a:pt x="632" y="290"/>
                  </a:lnTo>
                  <a:lnTo>
                    <a:pt x="630" y="292"/>
                  </a:lnTo>
                  <a:lnTo>
                    <a:pt x="630" y="294"/>
                  </a:lnTo>
                  <a:lnTo>
                    <a:pt x="628" y="294"/>
                  </a:lnTo>
                  <a:lnTo>
                    <a:pt x="628" y="297"/>
                  </a:lnTo>
                  <a:lnTo>
                    <a:pt x="628" y="299"/>
                  </a:lnTo>
                  <a:lnTo>
                    <a:pt x="628" y="301"/>
                  </a:lnTo>
                  <a:lnTo>
                    <a:pt x="628" y="303"/>
                  </a:lnTo>
                  <a:lnTo>
                    <a:pt x="628" y="306"/>
                  </a:lnTo>
                  <a:lnTo>
                    <a:pt x="630" y="308"/>
                  </a:lnTo>
                  <a:lnTo>
                    <a:pt x="630" y="313"/>
                  </a:lnTo>
                  <a:lnTo>
                    <a:pt x="630" y="315"/>
                  </a:lnTo>
                  <a:lnTo>
                    <a:pt x="628" y="315"/>
                  </a:lnTo>
                  <a:lnTo>
                    <a:pt x="628" y="317"/>
                  </a:lnTo>
                  <a:lnTo>
                    <a:pt x="630" y="317"/>
                  </a:lnTo>
                  <a:lnTo>
                    <a:pt x="630" y="319"/>
                  </a:lnTo>
                  <a:lnTo>
                    <a:pt x="630" y="322"/>
                  </a:lnTo>
                  <a:lnTo>
                    <a:pt x="632" y="322"/>
                  </a:lnTo>
                  <a:lnTo>
                    <a:pt x="632" y="324"/>
                  </a:lnTo>
                  <a:lnTo>
                    <a:pt x="632" y="326"/>
                  </a:lnTo>
                  <a:lnTo>
                    <a:pt x="632" y="328"/>
                  </a:lnTo>
                  <a:lnTo>
                    <a:pt x="630" y="331"/>
                  </a:lnTo>
                  <a:lnTo>
                    <a:pt x="628" y="331"/>
                  </a:lnTo>
                  <a:lnTo>
                    <a:pt x="628" y="333"/>
                  </a:lnTo>
                  <a:lnTo>
                    <a:pt x="628" y="335"/>
                  </a:lnTo>
                  <a:lnTo>
                    <a:pt x="626" y="335"/>
                  </a:lnTo>
                  <a:lnTo>
                    <a:pt x="626" y="337"/>
                  </a:lnTo>
                  <a:lnTo>
                    <a:pt x="626" y="340"/>
                  </a:lnTo>
                  <a:lnTo>
                    <a:pt x="626" y="342"/>
                  </a:lnTo>
                  <a:lnTo>
                    <a:pt x="626" y="344"/>
                  </a:lnTo>
                  <a:lnTo>
                    <a:pt x="628" y="344"/>
                  </a:lnTo>
                  <a:lnTo>
                    <a:pt x="628" y="346"/>
                  </a:lnTo>
                  <a:lnTo>
                    <a:pt x="630" y="349"/>
                  </a:lnTo>
                  <a:lnTo>
                    <a:pt x="630" y="353"/>
                  </a:lnTo>
                  <a:lnTo>
                    <a:pt x="628" y="358"/>
                  </a:lnTo>
                  <a:lnTo>
                    <a:pt x="628" y="360"/>
                  </a:lnTo>
                  <a:lnTo>
                    <a:pt x="628" y="362"/>
                  </a:lnTo>
                  <a:lnTo>
                    <a:pt x="628" y="367"/>
                  </a:lnTo>
                  <a:lnTo>
                    <a:pt x="626" y="367"/>
                  </a:lnTo>
                  <a:lnTo>
                    <a:pt x="626" y="369"/>
                  </a:lnTo>
                  <a:lnTo>
                    <a:pt x="626" y="371"/>
                  </a:lnTo>
                  <a:lnTo>
                    <a:pt x="626" y="374"/>
                  </a:lnTo>
                  <a:lnTo>
                    <a:pt x="623" y="376"/>
                  </a:lnTo>
                  <a:lnTo>
                    <a:pt x="623" y="378"/>
                  </a:lnTo>
                  <a:lnTo>
                    <a:pt x="623" y="380"/>
                  </a:lnTo>
                  <a:lnTo>
                    <a:pt x="621" y="380"/>
                  </a:lnTo>
                  <a:lnTo>
                    <a:pt x="621" y="383"/>
                  </a:lnTo>
                  <a:lnTo>
                    <a:pt x="621" y="385"/>
                  </a:lnTo>
                  <a:lnTo>
                    <a:pt x="619" y="385"/>
                  </a:lnTo>
                  <a:lnTo>
                    <a:pt x="619" y="387"/>
                  </a:lnTo>
                  <a:lnTo>
                    <a:pt x="621" y="387"/>
                  </a:lnTo>
                  <a:lnTo>
                    <a:pt x="621" y="389"/>
                  </a:lnTo>
                  <a:lnTo>
                    <a:pt x="621" y="392"/>
                  </a:lnTo>
                  <a:lnTo>
                    <a:pt x="621" y="394"/>
                  </a:lnTo>
                  <a:lnTo>
                    <a:pt x="621" y="396"/>
                  </a:lnTo>
                  <a:lnTo>
                    <a:pt x="621" y="399"/>
                  </a:lnTo>
                  <a:lnTo>
                    <a:pt x="621" y="401"/>
                  </a:lnTo>
                  <a:lnTo>
                    <a:pt x="623" y="401"/>
                  </a:lnTo>
                  <a:lnTo>
                    <a:pt x="626" y="401"/>
                  </a:lnTo>
                  <a:lnTo>
                    <a:pt x="628" y="403"/>
                  </a:lnTo>
                  <a:lnTo>
                    <a:pt x="630" y="403"/>
                  </a:lnTo>
                  <a:lnTo>
                    <a:pt x="630" y="405"/>
                  </a:lnTo>
                  <a:lnTo>
                    <a:pt x="632" y="405"/>
                  </a:lnTo>
                  <a:lnTo>
                    <a:pt x="632" y="408"/>
                  </a:lnTo>
                  <a:lnTo>
                    <a:pt x="635" y="408"/>
                  </a:lnTo>
                  <a:lnTo>
                    <a:pt x="637" y="408"/>
                  </a:lnTo>
                  <a:lnTo>
                    <a:pt x="639" y="410"/>
                  </a:lnTo>
                  <a:lnTo>
                    <a:pt x="641" y="410"/>
                  </a:lnTo>
                  <a:lnTo>
                    <a:pt x="644" y="410"/>
                  </a:lnTo>
                  <a:lnTo>
                    <a:pt x="646" y="412"/>
                  </a:lnTo>
                  <a:lnTo>
                    <a:pt x="648" y="412"/>
                  </a:lnTo>
                  <a:lnTo>
                    <a:pt x="650" y="412"/>
                  </a:lnTo>
                  <a:lnTo>
                    <a:pt x="653" y="412"/>
                  </a:lnTo>
                  <a:lnTo>
                    <a:pt x="655" y="414"/>
                  </a:lnTo>
                  <a:lnTo>
                    <a:pt x="657" y="414"/>
                  </a:lnTo>
                  <a:lnTo>
                    <a:pt x="657" y="417"/>
                  </a:lnTo>
                  <a:lnTo>
                    <a:pt x="660" y="417"/>
                  </a:lnTo>
                  <a:lnTo>
                    <a:pt x="662" y="419"/>
                  </a:lnTo>
                  <a:lnTo>
                    <a:pt x="664" y="419"/>
                  </a:lnTo>
                  <a:lnTo>
                    <a:pt x="664" y="421"/>
                  </a:lnTo>
                  <a:lnTo>
                    <a:pt x="666" y="421"/>
                  </a:lnTo>
                  <a:lnTo>
                    <a:pt x="669" y="421"/>
                  </a:lnTo>
                  <a:lnTo>
                    <a:pt x="671" y="423"/>
                  </a:lnTo>
                  <a:lnTo>
                    <a:pt x="675" y="423"/>
                  </a:lnTo>
                  <a:lnTo>
                    <a:pt x="678" y="423"/>
                  </a:lnTo>
                  <a:lnTo>
                    <a:pt x="680" y="423"/>
                  </a:lnTo>
                  <a:lnTo>
                    <a:pt x="682" y="423"/>
                  </a:lnTo>
                  <a:lnTo>
                    <a:pt x="685" y="421"/>
                  </a:lnTo>
                  <a:lnTo>
                    <a:pt x="687" y="421"/>
                  </a:lnTo>
                  <a:lnTo>
                    <a:pt x="689" y="421"/>
                  </a:lnTo>
                  <a:lnTo>
                    <a:pt x="691" y="419"/>
                  </a:lnTo>
                  <a:lnTo>
                    <a:pt x="696" y="419"/>
                  </a:lnTo>
                  <a:lnTo>
                    <a:pt x="700" y="417"/>
                  </a:lnTo>
                  <a:lnTo>
                    <a:pt x="703" y="417"/>
                  </a:lnTo>
                  <a:lnTo>
                    <a:pt x="705" y="417"/>
                  </a:lnTo>
                  <a:lnTo>
                    <a:pt x="707" y="414"/>
                  </a:lnTo>
                  <a:lnTo>
                    <a:pt x="709" y="414"/>
                  </a:lnTo>
                  <a:lnTo>
                    <a:pt x="712" y="414"/>
                  </a:lnTo>
                  <a:lnTo>
                    <a:pt x="714" y="412"/>
                  </a:lnTo>
                  <a:lnTo>
                    <a:pt x="719" y="410"/>
                  </a:lnTo>
                  <a:lnTo>
                    <a:pt x="721" y="410"/>
                  </a:lnTo>
                  <a:lnTo>
                    <a:pt x="723" y="410"/>
                  </a:lnTo>
                  <a:lnTo>
                    <a:pt x="725" y="410"/>
                  </a:lnTo>
                  <a:lnTo>
                    <a:pt x="728" y="408"/>
                  </a:lnTo>
                  <a:lnTo>
                    <a:pt x="730" y="408"/>
                  </a:lnTo>
                  <a:lnTo>
                    <a:pt x="732" y="408"/>
                  </a:lnTo>
                  <a:lnTo>
                    <a:pt x="734" y="405"/>
                  </a:lnTo>
                  <a:lnTo>
                    <a:pt x="737" y="405"/>
                  </a:lnTo>
                  <a:lnTo>
                    <a:pt x="739" y="405"/>
                  </a:lnTo>
                  <a:lnTo>
                    <a:pt x="741" y="405"/>
                  </a:lnTo>
                  <a:lnTo>
                    <a:pt x="743" y="403"/>
                  </a:lnTo>
                  <a:lnTo>
                    <a:pt x="746" y="403"/>
                  </a:lnTo>
                  <a:lnTo>
                    <a:pt x="748" y="403"/>
                  </a:lnTo>
                  <a:lnTo>
                    <a:pt x="750" y="403"/>
                  </a:lnTo>
                  <a:lnTo>
                    <a:pt x="753" y="403"/>
                  </a:lnTo>
                  <a:lnTo>
                    <a:pt x="755" y="403"/>
                  </a:lnTo>
                  <a:lnTo>
                    <a:pt x="757" y="403"/>
                  </a:lnTo>
                  <a:lnTo>
                    <a:pt x="757" y="405"/>
                  </a:lnTo>
                  <a:lnTo>
                    <a:pt x="759" y="405"/>
                  </a:lnTo>
                  <a:lnTo>
                    <a:pt x="762" y="408"/>
                  </a:lnTo>
                  <a:lnTo>
                    <a:pt x="764" y="408"/>
                  </a:lnTo>
                  <a:lnTo>
                    <a:pt x="766" y="408"/>
                  </a:lnTo>
                  <a:lnTo>
                    <a:pt x="766" y="410"/>
                  </a:lnTo>
                  <a:lnTo>
                    <a:pt x="768" y="412"/>
                  </a:lnTo>
                  <a:lnTo>
                    <a:pt x="771" y="412"/>
                  </a:lnTo>
                  <a:lnTo>
                    <a:pt x="773" y="412"/>
                  </a:lnTo>
                  <a:lnTo>
                    <a:pt x="773" y="414"/>
                  </a:lnTo>
                  <a:lnTo>
                    <a:pt x="775" y="414"/>
                  </a:lnTo>
                  <a:lnTo>
                    <a:pt x="777" y="414"/>
                  </a:lnTo>
                  <a:lnTo>
                    <a:pt x="777" y="417"/>
                  </a:lnTo>
                  <a:lnTo>
                    <a:pt x="780" y="417"/>
                  </a:lnTo>
                  <a:lnTo>
                    <a:pt x="782" y="417"/>
                  </a:lnTo>
                  <a:lnTo>
                    <a:pt x="784" y="417"/>
                  </a:lnTo>
                  <a:lnTo>
                    <a:pt x="784" y="419"/>
                  </a:lnTo>
                  <a:lnTo>
                    <a:pt x="787" y="419"/>
                  </a:lnTo>
                  <a:lnTo>
                    <a:pt x="793" y="419"/>
                  </a:lnTo>
                  <a:lnTo>
                    <a:pt x="800" y="419"/>
                  </a:lnTo>
                  <a:lnTo>
                    <a:pt x="807" y="419"/>
                  </a:lnTo>
                  <a:lnTo>
                    <a:pt x="807" y="421"/>
                  </a:lnTo>
                  <a:lnTo>
                    <a:pt x="805" y="428"/>
                  </a:lnTo>
                  <a:lnTo>
                    <a:pt x="802" y="430"/>
                  </a:lnTo>
                  <a:lnTo>
                    <a:pt x="793" y="457"/>
                  </a:lnTo>
                  <a:lnTo>
                    <a:pt x="787" y="480"/>
                  </a:lnTo>
                  <a:lnTo>
                    <a:pt x="784" y="485"/>
                  </a:lnTo>
                  <a:lnTo>
                    <a:pt x="789" y="500"/>
                  </a:lnTo>
                  <a:lnTo>
                    <a:pt x="789" y="503"/>
                  </a:lnTo>
                  <a:lnTo>
                    <a:pt x="791" y="509"/>
                  </a:lnTo>
                  <a:lnTo>
                    <a:pt x="793" y="518"/>
                  </a:lnTo>
                  <a:lnTo>
                    <a:pt x="793" y="523"/>
                  </a:lnTo>
                  <a:lnTo>
                    <a:pt x="793" y="525"/>
                  </a:lnTo>
                  <a:lnTo>
                    <a:pt x="791" y="528"/>
                  </a:lnTo>
                  <a:lnTo>
                    <a:pt x="789" y="530"/>
                  </a:lnTo>
                  <a:lnTo>
                    <a:pt x="787" y="532"/>
                  </a:lnTo>
                  <a:lnTo>
                    <a:pt x="787" y="534"/>
                  </a:lnTo>
                  <a:lnTo>
                    <a:pt x="787" y="537"/>
                  </a:lnTo>
                  <a:lnTo>
                    <a:pt x="784" y="539"/>
                  </a:lnTo>
                  <a:lnTo>
                    <a:pt x="782" y="539"/>
                  </a:lnTo>
                  <a:lnTo>
                    <a:pt x="782" y="541"/>
                  </a:lnTo>
                  <a:lnTo>
                    <a:pt x="780" y="541"/>
                  </a:lnTo>
                  <a:lnTo>
                    <a:pt x="775" y="557"/>
                  </a:lnTo>
                  <a:lnTo>
                    <a:pt x="771" y="571"/>
                  </a:lnTo>
                  <a:lnTo>
                    <a:pt x="768" y="575"/>
                  </a:lnTo>
                  <a:lnTo>
                    <a:pt x="764" y="595"/>
                  </a:lnTo>
                  <a:lnTo>
                    <a:pt x="764" y="598"/>
                  </a:lnTo>
                  <a:lnTo>
                    <a:pt x="762" y="602"/>
                  </a:lnTo>
                  <a:lnTo>
                    <a:pt x="762" y="604"/>
                  </a:lnTo>
                  <a:lnTo>
                    <a:pt x="759" y="604"/>
                  </a:lnTo>
                  <a:lnTo>
                    <a:pt x="759" y="607"/>
                  </a:lnTo>
                  <a:lnTo>
                    <a:pt x="748" y="627"/>
                  </a:lnTo>
                  <a:lnTo>
                    <a:pt x="746" y="629"/>
                  </a:lnTo>
                  <a:lnTo>
                    <a:pt x="739" y="641"/>
                  </a:lnTo>
                  <a:lnTo>
                    <a:pt x="737" y="645"/>
                  </a:lnTo>
                  <a:lnTo>
                    <a:pt x="737" y="647"/>
                  </a:lnTo>
                  <a:lnTo>
                    <a:pt x="734" y="654"/>
                  </a:lnTo>
                  <a:lnTo>
                    <a:pt x="732" y="661"/>
                  </a:lnTo>
                  <a:lnTo>
                    <a:pt x="732" y="663"/>
                  </a:lnTo>
                  <a:lnTo>
                    <a:pt x="730" y="668"/>
                  </a:lnTo>
                  <a:lnTo>
                    <a:pt x="728" y="672"/>
                  </a:lnTo>
                  <a:lnTo>
                    <a:pt x="728" y="677"/>
                  </a:lnTo>
                  <a:lnTo>
                    <a:pt x="725" y="681"/>
                  </a:lnTo>
                  <a:lnTo>
                    <a:pt x="723" y="693"/>
                  </a:lnTo>
                  <a:lnTo>
                    <a:pt x="719" y="704"/>
                  </a:lnTo>
                  <a:lnTo>
                    <a:pt x="719" y="711"/>
                  </a:lnTo>
                  <a:lnTo>
                    <a:pt x="716" y="713"/>
                  </a:lnTo>
                  <a:lnTo>
                    <a:pt x="716" y="720"/>
                  </a:lnTo>
                  <a:lnTo>
                    <a:pt x="714" y="724"/>
                  </a:lnTo>
                  <a:lnTo>
                    <a:pt x="712" y="731"/>
                  </a:lnTo>
                  <a:lnTo>
                    <a:pt x="709" y="736"/>
                  </a:lnTo>
                  <a:lnTo>
                    <a:pt x="709" y="738"/>
                  </a:lnTo>
                  <a:lnTo>
                    <a:pt x="709" y="743"/>
                  </a:lnTo>
                  <a:lnTo>
                    <a:pt x="707" y="745"/>
                  </a:lnTo>
                  <a:lnTo>
                    <a:pt x="707" y="749"/>
                  </a:lnTo>
                  <a:lnTo>
                    <a:pt x="705" y="749"/>
                  </a:lnTo>
                  <a:lnTo>
                    <a:pt x="705" y="754"/>
                  </a:lnTo>
                  <a:lnTo>
                    <a:pt x="703" y="756"/>
                  </a:lnTo>
                  <a:lnTo>
                    <a:pt x="703" y="758"/>
                  </a:lnTo>
                  <a:lnTo>
                    <a:pt x="700" y="761"/>
                  </a:lnTo>
                  <a:lnTo>
                    <a:pt x="703" y="761"/>
                  </a:lnTo>
                  <a:lnTo>
                    <a:pt x="703" y="763"/>
                  </a:lnTo>
                  <a:lnTo>
                    <a:pt x="700" y="765"/>
                  </a:lnTo>
                  <a:lnTo>
                    <a:pt x="700" y="770"/>
                  </a:lnTo>
                  <a:lnTo>
                    <a:pt x="703" y="772"/>
                  </a:lnTo>
                  <a:lnTo>
                    <a:pt x="705" y="774"/>
                  </a:lnTo>
                  <a:lnTo>
                    <a:pt x="707" y="776"/>
                  </a:lnTo>
                  <a:lnTo>
                    <a:pt x="709" y="779"/>
                  </a:lnTo>
                  <a:lnTo>
                    <a:pt x="709" y="788"/>
                  </a:lnTo>
                  <a:lnTo>
                    <a:pt x="707" y="795"/>
                  </a:lnTo>
                  <a:lnTo>
                    <a:pt x="707" y="808"/>
                  </a:lnTo>
                  <a:lnTo>
                    <a:pt x="707" y="822"/>
                  </a:lnTo>
                  <a:lnTo>
                    <a:pt x="705" y="831"/>
                  </a:lnTo>
                  <a:lnTo>
                    <a:pt x="705" y="833"/>
                  </a:lnTo>
                  <a:lnTo>
                    <a:pt x="700" y="833"/>
                  </a:lnTo>
                  <a:lnTo>
                    <a:pt x="698" y="835"/>
                  </a:lnTo>
                  <a:lnTo>
                    <a:pt x="696" y="835"/>
                  </a:lnTo>
                  <a:lnTo>
                    <a:pt x="694" y="835"/>
                  </a:lnTo>
                  <a:lnTo>
                    <a:pt x="691" y="835"/>
                  </a:lnTo>
                  <a:lnTo>
                    <a:pt x="689" y="835"/>
                  </a:lnTo>
                  <a:lnTo>
                    <a:pt x="689" y="833"/>
                  </a:lnTo>
                  <a:lnTo>
                    <a:pt x="689" y="831"/>
                  </a:lnTo>
                  <a:lnTo>
                    <a:pt x="689" y="829"/>
                  </a:lnTo>
                  <a:lnTo>
                    <a:pt x="687" y="829"/>
                  </a:lnTo>
                  <a:lnTo>
                    <a:pt x="685" y="829"/>
                  </a:lnTo>
                  <a:lnTo>
                    <a:pt x="682" y="829"/>
                  </a:lnTo>
                  <a:lnTo>
                    <a:pt x="682" y="826"/>
                  </a:lnTo>
                  <a:lnTo>
                    <a:pt x="680" y="826"/>
                  </a:lnTo>
                  <a:lnTo>
                    <a:pt x="678" y="826"/>
                  </a:lnTo>
                  <a:lnTo>
                    <a:pt x="675" y="826"/>
                  </a:lnTo>
                  <a:lnTo>
                    <a:pt x="673" y="826"/>
                  </a:lnTo>
                  <a:lnTo>
                    <a:pt x="671" y="826"/>
                  </a:lnTo>
                  <a:lnTo>
                    <a:pt x="669" y="826"/>
                  </a:lnTo>
                  <a:lnTo>
                    <a:pt x="666" y="826"/>
                  </a:lnTo>
                  <a:lnTo>
                    <a:pt x="664" y="826"/>
                  </a:lnTo>
                  <a:lnTo>
                    <a:pt x="662" y="826"/>
                  </a:lnTo>
                  <a:lnTo>
                    <a:pt x="660" y="826"/>
                  </a:lnTo>
                  <a:lnTo>
                    <a:pt x="657" y="826"/>
                  </a:lnTo>
                  <a:lnTo>
                    <a:pt x="650" y="826"/>
                  </a:lnTo>
                  <a:lnTo>
                    <a:pt x="650" y="829"/>
                  </a:lnTo>
                  <a:lnTo>
                    <a:pt x="630" y="833"/>
                  </a:lnTo>
                  <a:lnTo>
                    <a:pt x="621" y="835"/>
                  </a:lnTo>
                  <a:lnTo>
                    <a:pt x="607" y="840"/>
                  </a:lnTo>
                  <a:lnTo>
                    <a:pt x="603" y="840"/>
                  </a:lnTo>
                  <a:lnTo>
                    <a:pt x="598" y="842"/>
                  </a:lnTo>
                  <a:lnTo>
                    <a:pt x="598" y="840"/>
                  </a:lnTo>
                  <a:lnTo>
                    <a:pt x="596" y="838"/>
                  </a:lnTo>
                  <a:lnTo>
                    <a:pt x="596" y="840"/>
                  </a:lnTo>
                  <a:lnTo>
                    <a:pt x="596" y="842"/>
                  </a:lnTo>
                  <a:lnTo>
                    <a:pt x="594" y="842"/>
                  </a:lnTo>
                  <a:lnTo>
                    <a:pt x="592" y="842"/>
                  </a:lnTo>
                  <a:lnTo>
                    <a:pt x="589" y="842"/>
                  </a:lnTo>
                  <a:lnTo>
                    <a:pt x="587" y="842"/>
                  </a:lnTo>
                  <a:lnTo>
                    <a:pt x="587" y="840"/>
                  </a:lnTo>
                  <a:lnTo>
                    <a:pt x="585" y="840"/>
                  </a:lnTo>
                  <a:lnTo>
                    <a:pt x="582" y="840"/>
                  </a:lnTo>
                  <a:lnTo>
                    <a:pt x="580" y="840"/>
                  </a:lnTo>
                  <a:lnTo>
                    <a:pt x="578" y="840"/>
                  </a:lnTo>
                  <a:lnTo>
                    <a:pt x="576" y="840"/>
                  </a:lnTo>
                  <a:lnTo>
                    <a:pt x="573" y="840"/>
                  </a:lnTo>
                  <a:lnTo>
                    <a:pt x="571" y="838"/>
                  </a:lnTo>
                  <a:lnTo>
                    <a:pt x="569" y="838"/>
                  </a:lnTo>
                  <a:lnTo>
                    <a:pt x="567" y="838"/>
                  </a:lnTo>
                  <a:lnTo>
                    <a:pt x="564" y="838"/>
                  </a:lnTo>
                  <a:lnTo>
                    <a:pt x="562" y="835"/>
                  </a:lnTo>
                  <a:lnTo>
                    <a:pt x="562" y="833"/>
                  </a:lnTo>
                  <a:lnTo>
                    <a:pt x="560" y="833"/>
                  </a:lnTo>
                  <a:lnTo>
                    <a:pt x="558" y="833"/>
                  </a:lnTo>
                  <a:lnTo>
                    <a:pt x="555" y="833"/>
                  </a:lnTo>
                  <a:lnTo>
                    <a:pt x="553" y="831"/>
                  </a:lnTo>
                  <a:lnTo>
                    <a:pt x="551" y="829"/>
                  </a:lnTo>
                  <a:lnTo>
                    <a:pt x="546" y="829"/>
                  </a:lnTo>
                  <a:lnTo>
                    <a:pt x="544" y="829"/>
                  </a:lnTo>
                  <a:lnTo>
                    <a:pt x="542" y="824"/>
                  </a:lnTo>
                  <a:lnTo>
                    <a:pt x="526" y="826"/>
                  </a:lnTo>
                  <a:lnTo>
                    <a:pt x="508" y="826"/>
                  </a:lnTo>
                  <a:lnTo>
                    <a:pt x="499" y="826"/>
                  </a:lnTo>
                  <a:lnTo>
                    <a:pt x="485" y="824"/>
                  </a:lnTo>
                  <a:lnTo>
                    <a:pt x="480" y="822"/>
                  </a:lnTo>
                  <a:lnTo>
                    <a:pt x="462" y="813"/>
                  </a:lnTo>
                  <a:lnTo>
                    <a:pt x="451" y="810"/>
                  </a:lnTo>
                  <a:lnTo>
                    <a:pt x="449" y="808"/>
                  </a:lnTo>
                  <a:lnTo>
                    <a:pt x="446" y="806"/>
                  </a:lnTo>
                  <a:lnTo>
                    <a:pt x="442" y="801"/>
                  </a:lnTo>
                  <a:lnTo>
                    <a:pt x="435" y="797"/>
                  </a:lnTo>
                  <a:lnTo>
                    <a:pt x="431" y="790"/>
                  </a:lnTo>
                  <a:lnTo>
                    <a:pt x="424" y="786"/>
                  </a:lnTo>
                  <a:lnTo>
                    <a:pt x="424" y="783"/>
                  </a:lnTo>
                  <a:lnTo>
                    <a:pt x="419" y="779"/>
                  </a:lnTo>
                  <a:lnTo>
                    <a:pt x="417" y="779"/>
                  </a:lnTo>
                  <a:lnTo>
                    <a:pt x="417" y="776"/>
                  </a:lnTo>
                  <a:lnTo>
                    <a:pt x="415" y="779"/>
                  </a:lnTo>
                  <a:lnTo>
                    <a:pt x="412" y="779"/>
                  </a:lnTo>
                  <a:lnTo>
                    <a:pt x="410" y="779"/>
                  </a:lnTo>
                  <a:lnTo>
                    <a:pt x="408" y="779"/>
                  </a:lnTo>
                  <a:lnTo>
                    <a:pt x="406" y="779"/>
                  </a:lnTo>
                  <a:lnTo>
                    <a:pt x="403" y="779"/>
                  </a:lnTo>
                  <a:lnTo>
                    <a:pt x="403" y="776"/>
                  </a:lnTo>
                  <a:lnTo>
                    <a:pt x="401" y="776"/>
                  </a:lnTo>
                  <a:lnTo>
                    <a:pt x="397" y="779"/>
                  </a:lnTo>
                  <a:lnTo>
                    <a:pt x="392" y="779"/>
                  </a:lnTo>
                  <a:lnTo>
                    <a:pt x="390" y="776"/>
                  </a:lnTo>
                  <a:lnTo>
                    <a:pt x="388" y="776"/>
                  </a:lnTo>
                  <a:lnTo>
                    <a:pt x="381" y="772"/>
                  </a:lnTo>
                  <a:lnTo>
                    <a:pt x="369" y="763"/>
                  </a:lnTo>
                  <a:lnTo>
                    <a:pt x="365" y="758"/>
                  </a:lnTo>
                  <a:lnTo>
                    <a:pt x="365" y="756"/>
                  </a:lnTo>
                  <a:lnTo>
                    <a:pt x="363" y="756"/>
                  </a:lnTo>
                  <a:lnTo>
                    <a:pt x="360" y="752"/>
                  </a:lnTo>
                  <a:lnTo>
                    <a:pt x="360" y="749"/>
                  </a:lnTo>
                  <a:lnTo>
                    <a:pt x="358" y="749"/>
                  </a:lnTo>
                  <a:lnTo>
                    <a:pt x="358" y="745"/>
                  </a:lnTo>
                  <a:lnTo>
                    <a:pt x="356" y="743"/>
                  </a:lnTo>
                  <a:lnTo>
                    <a:pt x="354" y="743"/>
                  </a:lnTo>
                  <a:lnTo>
                    <a:pt x="351" y="743"/>
                  </a:lnTo>
                  <a:lnTo>
                    <a:pt x="351" y="740"/>
                  </a:lnTo>
                  <a:lnTo>
                    <a:pt x="349" y="738"/>
                  </a:lnTo>
                  <a:lnTo>
                    <a:pt x="349" y="736"/>
                  </a:lnTo>
                  <a:lnTo>
                    <a:pt x="347" y="731"/>
                  </a:lnTo>
                  <a:lnTo>
                    <a:pt x="347" y="727"/>
                  </a:lnTo>
                  <a:lnTo>
                    <a:pt x="344" y="724"/>
                  </a:lnTo>
                  <a:lnTo>
                    <a:pt x="342" y="722"/>
                  </a:lnTo>
                  <a:lnTo>
                    <a:pt x="344" y="718"/>
                  </a:lnTo>
                  <a:lnTo>
                    <a:pt x="344" y="715"/>
                  </a:lnTo>
                  <a:lnTo>
                    <a:pt x="342" y="713"/>
                  </a:lnTo>
                  <a:lnTo>
                    <a:pt x="340" y="713"/>
                  </a:lnTo>
                  <a:lnTo>
                    <a:pt x="338" y="709"/>
                  </a:lnTo>
                  <a:lnTo>
                    <a:pt x="338" y="706"/>
                  </a:lnTo>
                  <a:lnTo>
                    <a:pt x="338" y="704"/>
                  </a:lnTo>
                  <a:lnTo>
                    <a:pt x="333" y="702"/>
                  </a:lnTo>
                  <a:lnTo>
                    <a:pt x="333" y="704"/>
                  </a:lnTo>
                  <a:lnTo>
                    <a:pt x="331" y="704"/>
                  </a:lnTo>
                  <a:lnTo>
                    <a:pt x="331" y="702"/>
                  </a:lnTo>
                  <a:lnTo>
                    <a:pt x="329" y="700"/>
                  </a:lnTo>
                  <a:lnTo>
                    <a:pt x="329" y="697"/>
                  </a:lnTo>
                  <a:lnTo>
                    <a:pt x="326" y="697"/>
                  </a:lnTo>
                  <a:lnTo>
                    <a:pt x="324" y="697"/>
                  </a:lnTo>
                  <a:lnTo>
                    <a:pt x="322" y="697"/>
                  </a:lnTo>
                  <a:lnTo>
                    <a:pt x="319" y="700"/>
                  </a:lnTo>
                  <a:lnTo>
                    <a:pt x="319" y="702"/>
                  </a:lnTo>
                  <a:lnTo>
                    <a:pt x="317" y="700"/>
                  </a:lnTo>
                  <a:lnTo>
                    <a:pt x="317" y="697"/>
                  </a:lnTo>
                  <a:lnTo>
                    <a:pt x="315" y="697"/>
                  </a:lnTo>
                  <a:lnTo>
                    <a:pt x="313" y="697"/>
                  </a:lnTo>
                  <a:lnTo>
                    <a:pt x="313" y="700"/>
                  </a:lnTo>
                  <a:lnTo>
                    <a:pt x="313" y="702"/>
                  </a:lnTo>
                  <a:lnTo>
                    <a:pt x="310" y="702"/>
                  </a:lnTo>
                  <a:lnTo>
                    <a:pt x="310" y="700"/>
                  </a:lnTo>
                  <a:lnTo>
                    <a:pt x="310" y="697"/>
                  </a:lnTo>
                  <a:lnTo>
                    <a:pt x="308" y="697"/>
                  </a:lnTo>
                  <a:lnTo>
                    <a:pt x="306" y="697"/>
                  </a:lnTo>
                  <a:lnTo>
                    <a:pt x="304" y="697"/>
                  </a:lnTo>
                  <a:lnTo>
                    <a:pt x="304" y="700"/>
                  </a:lnTo>
                  <a:lnTo>
                    <a:pt x="301" y="700"/>
                  </a:lnTo>
                  <a:lnTo>
                    <a:pt x="299" y="700"/>
                  </a:lnTo>
                  <a:lnTo>
                    <a:pt x="299" y="697"/>
                  </a:lnTo>
                  <a:lnTo>
                    <a:pt x="297" y="697"/>
                  </a:lnTo>
                  <a:lnTo>
                    <a:pt x="295" y="695"/>
                  </a:lnTo>
                  <a:lnTo>
                    <a:pt x="292" y="695"/>
                  </a:lnTo>
                  <a:lnTo>
                    <a:pt x="290" y="693"/>
                  </a:lnTo>
                  <a:lnTo>
                    <a:pt x="290" y="690"/>
                  </a:lnTo>
                  <a:lnTo>
                    <a:pt x="290" y="688"/>
                  </a:lnTo>
                  <a:lnTo>
                    <a:pt x="290" y="686"/>
                  </a:lnTo>
                  <a:lnTo>
                    <a:pt x="290" y="684"/>
                  </a:lnTo>
                  <a:lnTo>
                    <a:pt x="288" y="684"/>
                  </a:lnTo>
                  <a:lnTo>
                    <a:pt x="285" y="684"/>
                  </a:lnTo>
                  <a:lnTo>
                    <a:pt x="283" y="684"/>
                  </a:lnTo>
                  <a:lnTo>
                    <a:pt x="283" y="681"/>
                  </a:lnTo>
                  <a:lnTo>
                    <a:pt x="283" y="679"/>
                  </a:lnTo>
                  <a:lnTo>
                    <a:pt x="281" y="679"/>
                  </a:lnTo>
                  <a:lnTo>
                    <a:pt x="279" y="679"/>
                  </a:lnTo>
                  <a:lnTo>
                    <a:pt x="276" y="679"/>
                  </a:lnTo>
                  <a:lnTo>
                    <a:pt x="274" y="679"/>
                  </a:lnTo>
                  <a:lnTo>
                    <a:pt x="272" y="679"/>
                  </a:lnTo>
                  <a:lnTo>
                    <a:pt x="272" y="677"/>
                  </a:lnTo>
                  <a:lnTo>
                    <a:pt x="270" y="675"/>
                  </a:lnTo>
                  <a:lnTo>
                    <a:pt x="245" y="645"/>
                  </a:lnTo>
                  <a:lnTo>
                    <a:pt x="236" y="636"/>
                  </a:lnTo>
                  <a:lnTo>
                    <a:pt x="227" y="627"/>
                  </a:lnTo>
                  <a:lnTo>
                    <a:pt x="224" y="625"/>
                  </a:lnTo>
                  <a:lnTo>
                    <a:pt x="217" y="618"/>
                  </a:lnTo>
                  <a:lnTo>
                    <a:pt x="199" y="593"/>
                  </a:lnTo>
                  <a:lnTo>
                    <a:pt x="195" y="586"/>
                  </a:lnTo>
                  <a:lnTo>
                    <a:pt x="190" y="577"/>
                  </a:lnTo>
                  <a:lnTo>
                    <a:pt x="186" y="573"/>
                  </a:lnTo>
                  <a:lnTo>
                    <a:pt x="159" y="548"/>
                  </a:lnTo>
                  <a:lnTo>
                    <a:pt x="159" y="546"/>
                  </a:lnTo>
                  <a:lnTo>
                    <a:pt x="156" y="546"/>
                  </a:lnTo>
                  <a:lnTo>
                    <a:pt x="156" y="543"/>
                  </a:lnTo>
                  <a:lnTo>
                    <a:pt x="154" y="541"/>
                  </a:lnTo>
                  <a:lnTo>
                    <a:pt x="154" y="539"/>
                  </a:lnTo>
                  <a:lnTo>
                    <a:pt x="152" y="539"/>
                  </a:lnTo>
                  <a:lnTo>
                    <a:pt x="152" y="534"/>
                  </a:lnTo>
                  <a:lnTo>
                    <a:pt x="149" y="532"/>
                  </a:lnTo>
                  <a:lnTo>
                    <a:pt x="145" y="532"/>
                  </a:lnTo>
                  <a:lnTo>
                    <a:pt x="145" y="530"/>
                  </a:lnTo>
                  <a:lnTo>
                    <a:pt x="143" y="530"/>
                  </a:lnTo>
                  <a:lnTo>
                    <a:pt x="143" y="525"/>
                  </a:lnTo>
                  <a:lnTo>
                    <a:pt x="143" y="523"/>
                  </a:lnTo>
                  <a:lnTo>
                    <a:pt x="140" y="518"/>
                  </a:lnTo>
                  <a:lnTo>
                    <a:pt x="140" y="516"/>
                  </a:lnTo>
                  <a:lnTo>
                    <a:pt x="140" y="514"/>
                  </a:lnTo>
                  <a:lnTo>
                    <a:pt x="138" y="512"/>
                  </a:lnTo>
                  <a:lnTo>
                    <a:pt x="138" y="509"/>
                  </a:lnTo>
                  <a:lnTo>
                    <a:pt x="136" y="509"/>
                  </a:lnTo>
                  <a:lnTo>
                    <a:pt x="138" y="507"/>
                  </a:lnTo>
                  <a:lnTo>
                    <a:pt x="136" y="505"/>
                  </a:lnTo>
                  <a:lnTo>
                    <a:pt x="136" y="503"/>
                  </a:lnTo>
                  <a:lnTo>
                    <a:pt x="134" y="500"/>
                  </a:lnTo>
                  <a:lnTo>
                    <a:pt x="134" y="498"/>
                  </a:lnTo>
                  <a:lnTo>
                    <a:pt x="131" y="498"/>
                  </a:lnTo>
                  <a:lnTo>
                    <a:pt x="129" y="496"/>
                  </a:lnTo>
                  <a:lnTo>
                    <a:pt x="127" y="491"/>
                  </a:lnTo>
                  <a:lnTo>
                    <a:pt x="127" y="489"/>
                  </a:lnTo>
                  <a:lnTo>
                    <a:pt x="127" y="487"/>
                  </a:lnTo>
                  <a:lnTo>
                    <a:pt x="127" y="485"/>
                  </a:lnTo>
                  <a:lnTo>
                    <a:pt x="125" y="482"/>
                  </a:lnTo>
                  <a:lnTo>
                    <a:pt x="120" y="482"/>
                  </a:lnTo>
                  <a:lnTo>
                    <a:pt x="118" y="482"/>
                  </a:lnTo>
                  <a:lnTo>
                    <a:pt x="115" y="480"/>
                  </a:lnTo>
                  <a:lnTo>
                    <a:pt x="113" y="478"/>
                  </a:lnTo>
                  <a:lnTo>
                    <a:pt x="106" y="480"/>
                  </a:lnTo>
                  <a:lnTo>
                    <a:pt x="113" y="478"/>
                  </a:lnTo>
                  <a:lnTo>
                    <a:pt x="113" y="473"/>
                  </a:lnTo>
                  <a:lnTo>
                    <a:pt x="113" y="469"/>
                  </a:lnTo>
                  <a:lnTo>
                    <a:pt x="109" y="464"/>
                  </a:lnTo>
                  <a:lnTo>
                    <a:pt x="106" y="460"/>
                  </a:lnTo>
                  <a:lnTo>
                    <a:pt x="106" y="457"/>
                  </a:lnTo>
                  <a:lnTo>
                    <a:pt x="104" y="457"/>
                  </a:lnTo>
                  <a:lnTo>
                    <a:pt x="104" y="455"/>
                  </a:lnTo>
                  <a:lnTo>
                    <a:pt x="100" y="448"/>
                  </a:lnTo>
                  <a:lnTo>
                    <a:pt x="97" y="444"/>
                  </a:lnTo>
                  <a:lnTo>
                    <a:pt x="97" y="442"/>
                  </a:lnTo>
                  <a:lnTo>
                    <a:pt x="97" y="439"/>
                  </a:lnTo>
                  <a:lnTo>
                    <a:pt x="102" y="437"/>
                  </a:lnTo>
                  <a:lnTo>
                    <a:pt x="104" y="435"/>
                  </a:lnTo>
                  <a:lnTo>
                    <a:pt x="109" y="432"/>
                  </a:lnTo>
                  <a:lnTo>
                    <a:pt x="111" y="430"/>
                  </a:lnTo>
                  <a:lnTo>
                    <a:pt x="113" y="428"/>
                  </a:lnTo>
                  <a:lnTo>
                    <a:pt x="115" y="426"/>
                  </a:lnTo>
                  <a:lnTo>
                    <a:pt x="120" y="421"/>
                  </a:lnTo>
                  <a:lnTo>
                    <a:pt x="122" y="419"/>
                  </a:lnTo>
                  <a:lnTo>
                    <a:pt x="125" y="412"/>
                  </a:lnTo>
                  <a:lnTo>
                    <a:pt x="127" y="408"/>
                  </a:lnTo>
                  <a:lnTo>
                    <a:pt x="127" y="405"/>
                  </a:lnTo>
                  <a:lnTo>
                    <a:pt x="125" y="403"/>
                  </a:lnTo>
                  <a:lnTo>
                    <a:pt x="120" y="394"/>
                  </a:lnTo>
                  <a:lnTo>
                    <a:pt x="113" y="389"/>
                  </a:lnTo>
                  <a:lnTo>
                    <a:pt x="113" y="387"/>
                  </a:lnTo>
                  <a:lnTo>
                    <a:pt x="115" y="385"/>
                  </a:lnTo>
                  <a:lnTo>
                    <a:pt x="118" y="385"/>
                  </a:lnTo>
                  <a:lnTo>
                    <a:pt x="122" y="387"/>
                  </a:lnTo>
                  <a:lnTo>
                    <a:pt x="125" y="387"/>
                  </a:lnTo>
                  <a:lnTo>
                    <a:pt x="127" y="385"/>
                  </a:lnTo>
                  <a:lnTo>
                    <a:pt x="129" y="380"/>
                  </a:lnTo>
                  <a:lnTo>
                    <a:pt x="131" y="376"/>
                  </a:lnTo>
                  <a:lnTo>
                    <a:pt x="136" y="371"/>
                  </a:lnTo>
                  <a:lnTo>
                    <a:pt x="138" y="367"/>
                  </a:lnTo>
                  <a:lnTo>
                    <a:pt x="140" y="365"/>
                  </a:lnTo>
                  <a:lnTo>
                    <a:pt x="143" y="362"/>
                  </a:lnTo>
                  <a:lnTo>
                    <a:pt x="145" y="358"/>
                  </a:lnTo>
                  <a:lnTo>
                    <a:pt x="172" y="319"/>
                  </a:lnTo>
                  <a:lnTo>
                    <a:pt x="186" y="299"/>
                  </a:lnTo>
                  <a:lnTo>
                    <a:pt x="193" y="281"/>
                  </a:lnTo>
                  <a:lnTo>
                    <a:pt x="183" y="263"/>
                  </a:lnTo>
                  <a:lnTo>
                    <a:pt x="170" y="242"/>
                  </a:lnTo>
                  <a:lnTo>
                    <a:pt x="163" y="229"/>
                  </a:lnTo>
                  <a:lnTo>
                    <a:pt x="159" y="222"/>
                  </a:lnTo>
                  <a:lnTo>
                    <a:pt x="154" y="215"/>
                  </a:lnTo>
                  <a:lnTo>
                    <a:pt x="152" y="211"/>
                  </a:lnTo>
                  <a:lnTo>
                    <a:pt x="145" y="199"/>
                  </a:lnTo>
                  <a:lnTo>
                    <a:pt x="143" y="195"/>
                  </a:lnTo>
                  <a:lnTo>
                    <a:pt x="134" y="179"/>
                  </a:lnTo>
                  <a:lnTo>
                    <a:pt x="129" y="172"/>
                  </a:lnTo>
                  <a:lnTo>
                    <a:pt x="127" y="170"/>
                  </a:lnTo>
                  <a:lnTo>
                    <a:pt x="115" y="163"/>
                  </a:lnTo>
                  <a:lnTo>
                    <a:pt x="95" y="154"/>
                  </a:lnTo>
                  <a:lnTo>
                    <a:pt x="86" y="152"/>
                  </a:lnTo>
                  <a:lnTo>
                    <a:pt x="70" y="145"/>
                  </a:lnTo>
                  <a:lnTo>
                    <a:pt x="61" y="141"/>
                  </a:lnTo>
                  <a:lnTo>
                    <a:pt x="54" y="136"/>
                  </a:lnTo>
                  <a:lnTo>
                    <a:pt x="52" y="134"/>
                  </a:lnTo>
                  <a:lnTo>
                    <a:pt x="45" y="129"/>
                  </a:lnTo>
                  <a:lnTo>
                    <a:pt x="43" y="129"/>
                  </a:lnTo>
                  <a:lnTo>
                    <a:pt x="38" y="127"/>
                  </a:lnTo>
                  <a:lnTo>
                    <a:pt x="29" y="127"/>
                  </a:lnTo>
                  <a:lnTo>
                    <a:pt x="25" y="127"/>
                  </a:lnTo>
                  <a:lnTo>
                    <a:pt x="23" y="127"/>
                  </a:lnTo>
                  <a:lnTo>
                    <a:pt x="20" y="125"/>
                  </a:lnTo>
                  <a:lnTo>
                    <a:pt x="20" y="118"/>
                  </a:lnTo>
                  <a:lnTo>
                    <a:pt x="18" y="109"/>
                  </a:lnTo>
                  <a:lnTo>
                    <a:pt x="16" y="100"/>
                  </a:lnTo>
                  <a:lnTo>
                    <a:pt x="13" y="98"/>
                  </a:lnTo>
                  <a:lnTo>
                    <a:pt x="13" y="95"/>
                  </a:lnTo>
                  <a:lnTo>
                    <a:pt x="11" y="95"/>
                  </a:lnTo>
                  <a:lnTo>
                    <a:pt x="11" y="93"/>
                  </a:lnTo>
                  <a:lnTo>
                    <a:pt x="9" y="93"/>
                  </a:lnTo>
                  <a:lnTo>
                    <a:pt x="7" y="91"/>
                  </a:lnTo>
                  <a:lnTo>
                    <a:pt x="2" y="88"/>
                  </a:lnTo>
                  <a:lnTo>
                    <a:pt x="0" y="88"/>
                  </a:lnTo>
                  <a:lnTo>
                    <a:pt x="0" y="84"/>
                  </a:lnTo>
                  <a:lnTo>
                    <a:pt x="0" y="77"/>
                  </a:lnTo>
                  <a:lnTo>
                    <a:pt x="0" y="73"/>
                  </a:lnTo>
                  <a:lnTo>
                    <a:pt x="0" y="66"/>
                  </a:lnTo>
                  <a:lnTo>
                    <a:pt x="0" y="61"/>
                  </a:lnTo>
                  <a:lnTo>
                    <a:pt x="2" y="59"/>
                  </a:lnTo>
                  <a:lnTo>
                    <a:pt x="4" y="55"/>
                  </a:lnTo>
                  <a:lnTo>
                    <a:pt x="7" y="50"/>
                  </a:lnTo>
                  <a:lnTo>
                    <a:pt x="11" y="43"/>
                  </a:lnTo>
                  <a:lnTo>
                    <a:pt x="11" y="39"/>
                  </a:lnTo>
                  <a:lnTo>
                    <a:pt x="13" y="32"/>
                  </a:lnTo>
                  <a:lnTo>
                    <a:pt x="16" y="30"/>
                  </a:lnTo>
                  <a:lnTo>
                    <a:pt x="18" y="27"/>
                  </a:lnTo>
                  <a:lnTo>
                    <a:pt x="20" y="27"/>
                  </a:lnTo>
                  <a:lnTo>
                    <a:pt x="23" y="25"/>
                  </a:lnTo>
                  <a:lnTo>
                    <a:pt x="25" y="23"/>
                  </a:lnTo>
                  <a:lnTo>
                    <a:pt x="25" y="21"/>
                  </a:lnTo>
                  <a:lnTo>
                    <a:pt x="27" y="21"/>
                  </a:lnTo>
                  <a:lnTo>
                    <a:pt x="29" y="21"/>
                  </a:lnTo>
                  <a:lnTo>
                    <a:pt x="32" y="21"/>
                  </a:lnTo>
                  <a:lnTo>
                    <a:pt x="34" y="21"/>
                  </a:lnTo>
                  <a:lnTo>
                    <a:pt x="36" y="23"/>
                  </a:lnTo>
                  <a:lnTo>
                    <a:pt x="38" y="21"/>
                  </a:lnTo>
                  <a:lnTo>
                    <a:pt x="41" y="21"/>
                  </a:lnTo>
                  <a:lnTo>
                    <a:pt x="43" y="21"/>
                  </a:lnTo>
                  <a:lnTo>
                    <a:pt x="43" y="18"/>
                  </a:lnTo>
                  <a:lnTo>
                    <a:pt x="45" y="18"/>
                  </a:lnTo>
                  <a:lnTo>
                    <a:pt x="47" y="16"/>
                  </a:lnTo>
                  <a:lnTo>
                    <a:pt x="50" y="16"/>
                  </a:lnTo>
                  <a:lnTo>
                    <a:pt x="52" y="16"/>
                  </a:lnTo>
                  <a:lnTo>
                    <a:pt x="54" y="14"/>
                  </a:lnTo>
                  <a:lnTo>
                    <a:pt x="61" y="14"/>
                  </a:lnTo>
                  <a:lnTo>
                    <a:pt x="70" y="12"/>
                  </a:lnTo>
                  <a:lnTo>
                    <a:pt x="95" y="5"/>
                  </a:lnTo>
                  <a:lnTo>
                    <a:pt x="113" y="0"/>
                  </a:lnTo>
                  <a:lnTo>
                    <a:pt x="125" y="5"/>
                  </a:lnTo>
                  <a:lnTo>
                    <a:pt x="134" y="7"/>
                  </a:lnTo>
                  <a:lnTo>
                    <a:pt x="138" y="9"/>
                  </a:lnTo>
                  <a:lnTo>
                    <a:pt x="140" y="9"/>
                  </a:lnTo>
                  <a:lnTo>
                    <a:pt x="145" y="9"/>
                  </a:lnTo>
                  <a:lnTo>
                    <a:pt x="147" y="9"/>
                  </a:lnTo>
                  <a:lnTo>
                    <a:pt x="152" y="12"/>
                  </a:lnTo>
                  <a:lnTo>
                    <a:pt x="161" y="1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03" name="Admin 1 - Kassala">
              <a:extLst>
                <a:ext uri="{FF2B5EF4-FFF2-40B4-BE49-F238E27FC236}">
                  <a16:creationId xmlns:a16="http://schemas.microsoft.com/office/drawing/2014/main" id="{1285DD03-32C0-4638-BF29-11F39F558A7C}"/>
                </a:ext>
              </a:extLst>
            </p:cNvPr>
            <p:cNvSpPr>
              <a:spLocks/>
            </p:cNvSpPr>
            <p:nvPr/>
          </p:nvSpPr>
          <p:spPr bwMode="auto">
            <a:xfrm>
              <a:off x="7819809" y="3001033"/>
              <a:ext cx="1211587" cy="1287707"/>
            </a:xfrm>
            <a:custGeom>
              <a:avLst/>
              <a:gdLst>
                <a:gd name="T0" fmla="*/ 588 w 764"/>
                <a:gd name="T1" fmla="*/ 47 h 812"/>
                <a:gd name="T2" fmla="*/ 642 w 764"/>
                <a:gd name="T3" fmla="*/ 52 h 812"/>
                <a:gd name="T4" fmla="*/ 760 w 764"/>
                <a:gd name="T5" fmla="*/ 43 h 812"/>
                <a:gd name="T6" fmla="*/ 751 w 764"/>
                <a:gd name="T7" fmla="*/ 61 h 812"/>
                <a:gd name="T8" fmla="*/ 755 w 764"/>
                <a:gd name="T9" fmla="*/ 77 h 812"/>
                <a:gd name="T10" fmla="*/ 758 w 764"/>
                <a:gd name="T11" fmla="*/ 104 h 812"/>
                <a:gd name="T12" fmla="*/ 760 w 764"/>
                <a:gd name="T13" fmla="*/ 115 h 812"/>
                <a:gd name="T14" fmla="*/ 753 w 764"/>
                <a:gd name="T15" fmla="*/ 129 h 812"/>
                <a:gd name="T16" fmla="*/ 728 w 764"/>
                <a:gd name="T17" fmla="*/ 145 h 812"/>
                <a:gd name="T18" fmla="*/ 726 w 764"/>
                <a:gd name="T19" fmla="*/ 174 h 812"/>
                <a:gd name="T20" fmla="*/ 735 w 764"/>
                <a:gd name="T21" fmla="*/ 197 h 812"/>
                <a:gd name="T22" fmla="*/ 746 w 764"/>
                <a:gd name="T23" fmla="*/ 213 h 812"/>
                <a:gd name="T24" fmla="*/ 739 w 764"/>
                <a:gd name="T25" fmla="*/ 235 h 812"/>
                <a:gd name="T26" fmla="*/ 746 w 764"/>
                <a:gd name="T27" fmla="*/ 249 h 812"/>
                <a:gd name="T28" fmla="*/ 733 w 764"/>
                <a:gd name="T29" fmla="*/ 260 h 812"/>
                <a:gd name="T30" fmla="*/ 712 w 764"/>
                <a:gd name="T31" fmla="*/ 317 h 812"/>
                <a:gd name="T32" fmla="*/ 687 w 764"/>
                <a:gd name="T33" fmla="*/ 378 h 812"/>
                <a:gd name="T34" fmla="*/ 665 w 764"/>
                <a:gd name="T35" fmla="*/ 434 h 812"/>
                <a:gd name="T36" fmla="*/ 656 w 764"/>
                <a:gd name="T37" fmla="*/ 473 h 812"/>
                <a:gd name="T38" fmla="*/ 631 w 764"/>
                <a:gd name="T39" fmla="*/ 534 h 812"/>
                <a:gd name="T40" fmla="*/ 610 w 764"/>
                <a:gd name="T41" fmla="*/ 597 h 812"/>
                <a:gd name="T42" fmla="*/ 626 w 764"/>
                <a:gd name="T43" fmla="*/ 776 h 812"/>
                <a:gd name="T44" fmla="*/ 633 w 764"/>
                <a:gd name="T45" fmla="*/ 808 h 812"/>
                <a:gd name="T46" fmla="*/ 606 w 764"/>
                <a:gd name="T47" fmla="*/ 806 h 812"/>
                <a:gd name="T48" fmla="*/ 594 w 764"/>
                <a:gd name="T49" fmla="*/ 801 h 812"/>
                <a:gd name="T50" fmla="*/ 583 w 764"/>
                <a:gd name="T51" fmla="*/ 792 h 812"/>
                <a:gd name="T52" fmla="*/ 567 w 764"/>
                <a:gd name="T53" fmla="*/ 794 h 812"/>
                <a:gd name="T54" fmla="*/ 551 w 764"/>
                <a:gd name="T55" fmla="*/ 799 h 812"/>
                <a:gd name="T56" fmla="*/ 533 w 764"/>
                <a:gd name="T57" fmla="*/ 803 h 812"/>
                <a:gd name="T58" fmla="*/ 513 w 764"/>
                <a:gd name="T59" fmla="*/ 810 h 812"/>
                <a:gd name="T60" fmla="*/ 495 w 764"/>
                <a:gd name="T61" fmla="*/ 810 h 812"/>
                <a:gd name="T62" fmla="*/ 483 w 764"/>
                <a:gd name="T63" fmla="*/ 803 h 812"/>
                <a:gd name="T64" fmla="*/ 467 w 764"/>
                <a:gd name="T65" fmla="*/ 799 h 812"/>
                <a:gd name="T66" fmla="*/ 456 w 764"/>
                <a:gd name="T67" fmla="*/ 792 h 812"/>
                <a:gd name="T68" fmla="*/ 447 w 764"/>
                <a:gd name="T69" fmla="*/ 783 h 812"/>
                <a:gd name="T70" fmla="*/ 447 w 764"/>
                <a:gd name="T71" fmla="*/ 772 h 812"/>
                <a:gd name="T72" fmla="*/ 452 w 764"/>
                <a:gd name="T73" fmla="*/ 758 h 812"/>
                <a:gd name="T74" fmla="*/ 456 w 764"/>
                <a:gd name="T75" fmla="*/ 738 h 812"/>
                <a:gd name="T76" fmla="*/ 452 w 764"/>
                <a:gd name="T77" fmla="*/ 724 h 812"/>
                <a:gd name="T78" fmla="*/ 458 w 764"/>
                <a:gd name="T79" fmla="*/ 713 h 812"/>
                <a:gd name="T80" fmla="*/ 456 w 764"/>
                <a:gd name="T81" fmla="*/ 704 h 812"/>
                <a:gd name="T82" fmla="*/ 454 w 764"/>
                <a:gd name="T83" fmla="*/ 686 h 812"/>
                <a:gd name="T84" fmla="*/ 461 w 764"/>
                <a:gd name="T85" fmla="*/ 674 h 812"/>
                <a:gd name="T86" fmla="*/ 467 w 764"/>
                <a:gd name="T87" fmla="*/ 659 h 812"/>
                <a:gd name="T88" fmla="*/ 463 w 764"/>
                <a:gd name="T89" fmla="*/ 645 h 812"/>
                <a:gd name="T90" fmla="*/ 452 w 764"/>
                <a:gd name="T91" fmla="*/ 636 h 812"/>
                <a:gd name="T92" fmla="*/ 433 w 764"/>
                <a:gd name="T93" fmla="*/ 631 h 812"/>
                <a:gd name="T94" fmla="*/ 393 w 764"/>
                <a:gd name="T95" fmla="*/ 620 h 812"/>
                <a:gd name="T96" fmla="*/ 343 w 764"/>
                <a:gd name="T97" fmla="*/ 588 h 812"/>
                <a:gd name="T98" fmla="*/ 161 w 764"/>
                <a:gd name="T99" fmla="*/ 480 h 812"/>
                <a:gd name="T100" fmla="*/ 107 w 764"/>
                <a:gd name="T101" fmla="*/ 439 h 812"/>
                <a:gd name="T102" fmla="*/ 25 w 764"/>
                <a:gd name="T103" fmla="*/ 353 h 812"/>
                <a:gd name="T104" fmla="*/ 0 w 764"/>
                <a:gd name="T105" fmla="*/ 310 h 812"/>
                <a:gd name="T106" fmla="*/ 32 w 764"/>
                <a:gd name="T107" fmla="*/ 274 h 812"/>
                <a:gd name="T108" fmla="*/ 41 w 764"/>
                <a:gd name="T109" fmla="*/ 260 h 812"/>
                <a:gd name="T110" fmla="*/ 50 w 764"/>
                <a:gd name="T111" fmla="*/ 249 h 812"/>
                <a:gd name="T112" fmla="*/ 316 w 764"/>
                <a:gd name="T113" fmla="*/ 247 h 812"/>
                <a:gd name="T114" fmla="*/ 393 w 764"/>
                <a:gd name="T115" fmla="*/ 4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4" h="812">
                  <a:moveTo>
                    <a:pt x="445" y="23"/>
                  </a:moveTo>
                  <a:lnTo>
                    <a:pt x="508" y="50"/>
                  </a:lnTo>
                  <a:lnTo>
                    <a:pt x="531" y="45"/>
                  </a:lnTo>
                  <a:lnTo>
                    <a:pt x="547" y="47"/>
                  </a:lnTo>
                  <a:lnTo>
                    <a:pt x="563" y="47"/>
                  </a:lnTo>
                  <a:lnTo>
                    <a:pt x="576" y="47"/>
                  </a:lnTo>
                  <a:lnTo>
                    <a:pt x="588" y="47"/>
                  </a:lnTo>
                  <a:lnTo>
                    <a:pt x="599" y="50"/>
                  </a:lnTo>
                  <a:lnTo>
                    <a:pt x="601" y="50"/>
                  </a:lnTo>
                  <a:lnTo>
                    <a:pt x="613" y="50"/>
                  </a:lnTo>
                  <a:lnTo>
                    <a:pt x="615" y="50"/>
                  </a:lnTo>
                  <a:lnTo>
                    <a:pt x="617" y="50"/>
                  </a:lnTo>
                  <a:lnTo>
                    <a:pt x="633" y="52"/>
                  </a:lnTo>
                  <a:lnTo>
                    <a:pt x="642" y="52"/>
                  </a:lnTo>
                  <a:lnTo>
                    <a:pt x="653" y="52"/>
                  </a:lnTo>
                  <a:lnTo>
                    <a:pt x="658" y="52"/>
                  </a:lnTo>
                  <a:lnTo>
                    <a:pt x="692" y="54"/>
                  </a:lnTo>
                  <a:lnTo>
                    <a:pt x="758" y="36"/>
                  </a:lnTo>
                  <a:lnTo>
                    <a:pt x="758" y="38"/>
                  </a:lnTo>
                  <a:lnTo>
                    <a:pt x="760" y="41"/>
                  </a:lnTo>
                  <a:lnTo>
                    <a:pt x="760" y="43"/>
                  </a:lnTo>
                  <a:lnTo>
                    <a:pt x="762" y="43"/>
                  </a:lnTo>
                  <a:lnTo>
                    <a:pt x="762" y="45"/>
                  </a:lnTo>
                  <a:lnTo>
                    <a:pt x="762" y="47"/>
                  </a:lnTo>
                  <a:lnTo>
                    <a:pt x="760" y="52"/>
                  </a:lnTo>
                  <a:lnTo>
                    <a:pt x="758" y="54"/>
                  </a:lnTo>
                  <a:lnTo>
                    <a:pt x="753" y="57"/>
                  </a:lnTo>
                  <a:lnTo>
                    <a:pt x="751" y="61"/>
                  </a:lnTo>
                  <a:lnTo>
                    <a:pt x="751" y="63"/>
                  </a:lnTo>
                  <a:lnTo>
                    <a:pt x="753" y="66"/>
                  </a:lnTo>
                  <a:lnTo>
                    <a:pt x="755" y="70"/>
                  </a:lnTo>
                  <a:lnTo>
                    <a:pt x="758" y="70"/>
                  </a:lnTo>
                  <a:lnTo>
                    <a:pt x="758" y="72"/>
                  </a:lnTo>
                  <a:lnTo>
                    <a:pt x="758" y="75"/>
                  </a:lnTo>
                  <a:lnTo>
                    <a:pt x="755" y="77"/>
                  </a:lnTo>
                  <a:lnTo>
                    <a:pt x="760" y="88"/>
                  </a:lnTo>
                  <a:lnTo>
                    <a:pt x="760" y="90"/>
                  </a:lnTo>
                  <a:lnTo>
                    <a:pt x="760" y="93"/>
                  </a:lnTo>
                  <a:lnTo>
                    <a:pt x="760" y="95"/>
                  </a:lnTo>
                  <a:lnTo>
                    <a:pt x="758" y="97"/>
                  </a:lnTo>
                  <a:lnTo>
                    <a:pt x="758" y="100"/>
                  </a:lnTo>
                  <a:lnTo>
                    <a:pt x="758" y="104"/>
                  </a:lnTo>
                  <a:lnTo>
                    <a:pt x="760" y="104"/>
                  </a:lnTo>
                  <a:lnTo>
                    <a:pt x="762" y="106"/>
                  </a:lnTo>
                  <a:lnTo>
                    <a:pt x="764" y="109"/>
                  </a:lnTo>
                  <a:lnTo>
                    <a:pt x="764" y="111"/>
                  </a:lnTo>
                  <a:lnTo>
                    <a:pt x="762" y="111"/>
                  </a:lnTo>
                  <a:lnTo>
                    <a:pt x="760" y="113"/>
                  </a:lnTo>
                  <a:lnTo>
                    <a:pt x="760" y="115"/>
                  </a:lnTo>
                  <a:lnTo>
                    <a:pt x="755" y="115"/>
                  </a:lnTo>
                  <a:lnTo>
                    <a:pt x="753" y="120"/>
                  </a:lnTo>
                  <a:lnTo>
                    <a:pt x="753" y="122"/>
                  </a:lnTo>
                  <a:lnTo>
                    <a:pt x="753" y="124"/>
                  </a:lnTo>
                  <a:lnTo>
                    <a:pt x="755" y="127"/>
                  </a:lnTo>
                  <a:lnTo>
                    <a:pt x="755" y="129"/>
                  </a:lnTo>
                  <a:lnTo>
                    <a:pt x="753" y="129"/>
                  </a:lnTo>
                  <a:lnTo>
                    <a:pt x="753" y="131"/>
                  </a:lnTo>
                  <a:lnTo>
                    <a:pt x="749" y="136"/>
                  </a:lnTo>
                  <a:lnTo>
                    <a:pt x="746" y="138"/>
                  </a:lnTo>
                  <a:lnTo>
                    <a:pt x="744" y="140"/>
                  </a:lnTo>
                  <a:lnTo>
                    <a:pt x="739" y="143"/>
                  </a:lnTo>
                  <a:lnTo>
                    <a:pt x="730" y="143"/>
                  </a:lnTo>
                  <a:lnTo>
                    <a:pt x="728" y="145"/>
                  </a:lnTo>
                  <a:lnTo>
                    <a:pt x="728" y="149"/>
                  </a:lnTo>
                  <a:lnTo>
                    <a:pt x="730" y="154"/>
                  </a:lnTo>
                  <a:lnTo>
                    <a:pt x="730" y="158"/>
                  </a:lnTo>
                  <a:lnTo>
                    <a:pt x="730" y="161"/>
                  </a:lnTo>
                  <a:lnTo>
                    <a:pt x="728" y="165"/>
                  </a:lnTo>
                  <a:lnTo>
                    <a:pt x="728" y="167"/>
                  </a:lnTo>
                  <a:lnTo>
                    <a:pt x="726" y="174"/>
                  </a:lnTo>
                  <a:lnTo>
                    <a:pt x="726" y="176"/>
                  </a:lnTo>
                  <a:lnTo>
                    <a:pt x="726" y="181"/>
                  </a:lnTo>
                  <a:lnTo>
                    <a:pt x="728" y="186"/>
                  </a:lnTo>
                  <a:lnTo>
                    <a:pt x="730" y="190"/>
                  </a:lnTo>
                  <a:lnTo>
                    <a:pt x="730" y="195"/>
                  </a:lnTo>
                  <a:lnTo>
                    <a:pt x="733" y="195"/>
                  </a:lnTo>
                  <a:lnTo>
                    <a:pt x="735" y="197"/>
                  </a:lnTo>
                  <a:lnTo>
                    <a:pt x="735" y="199"/>
                  </a:lnTo>
                  <a:lnTo>
                    <a:pt x="737" y="201"/>
                  </a:lnTo>
                  <a:lnTo>
                    <a:pt x="739" y="204"/>
                  </a:lnTo>
                  <a:lnTo>
                    <a:pt x="742" y="206"/>
                  </a:lnTo>
                  <a:lnTo>
                    <a:pt x="744" y="206"/>
                  </a:lnTo>
                  <a:lnTo>
                    <a:pt x="746" y="208"/>
                  </a:lnTo>
                  <a:lnTo>
                    <a:pt x="746" y="213"/>
                  </a:lnTo>
                  <a:lnTo>
                    <a:pt x="746" y="215"/>
                  </a:lnTo>
                  <a:lnTo>
                    <a:pt x="744" y="222"/>
                  </a:lnTo>
                  <a:lnTo>
                    <a:pt x="744" y="224"/>
                  </a:lnTo>
                  <a:lnTo>
                    <a:pt x="744" y="226"/>
                  </a:lnTo>
                  <a:lnTo>
                    <a:pt x="739" y="229"/>
                  </a:lnTo>
                  <a:lnTo>
                    <a:pt x="739" y="233"/>
                  </a:lnTo>
                  <a:lnTo>
                    <a:pt x="739" y="235"/>
                  </a:lnTo>
                  <a:lnTo>
                    <a:pt x="742" y="235"/>
                  </a:lnTo>
                  <a:lnTo>
                    <a:pt x="742" y="240"/>
                  </a:lnTo>
                  <a:lnTo>
                    <a:pt x="742" y="242"/>
                  </a:lnTo>
                  <a:lnTo>
                    <a:pt x="742" y="247"/>
                  </a:lnTo>
                  <a:lnTo>
                    <a:pt x="744" y="247"/>
                  </a:lnTo>
                  <a:lnTo>
                    <a:pt x="746" y="247"/>
                  </a:lnTo>
                  <a:lnTo>
                    <a:pt x="746" y="249"/>
                  </a:lnTo>
                  <a:lnTo>
                    <a:pt x="744" y="249"/>
                  </a:lnTo>
                  <a:lnTo>
                    <a:pt x="742" y="251"/>
                  </a:lnTo>
                  <a:lnTo>
                    <a:pt x="739" y="253"/>
                  </a:lnTo>
                  <a:lnTo>
                    <a:pt x="737" y="253"/>
                  </a:lnTo>
                  <a:lnTo>
                    <a:pt x="737" y="256"/>
                  </a:lnTo>
                  <a:lnTo>
                    <a:pt x="735" y="256"/>
                  </a:lnTo>
                  <a:lnTo>
                    <a:pt x="733" y="260"/>
                  </a:lnTo>
                  <a:lnTo>
                    <a:pt x="728" y="265"/>
                  </a:lnTo>
                  <a:lnTo>
                    <a:pt x="728" y="267"/>
                  </a:lnTo>
                  <a:lnTo>
                    <a:pt x="719" y="296"/>
                  </a:lnTo>
                  <a:lnTo>
                    <a:pt x="717" y="301"/>
                  </a:lnTo>
                  <a:lnTo>
                    <a:pt x="717" y="303"/>
                  </a:lnTo>
                  <a:lnTo>
                    <a:pt x="715" y="305"/>
                  </a:lnTo>
                  <a:lnTo>
                    <a:pt x="712" y="317"/>
                  </a:lnTo>
                  <a:lnTo>
                    <a:pt x="710" y="324"/>
                  </a:lnTo>
                  <a:lnTo>
                    <a:pt x="708" y="333"/>
                  </a:lnTo>
                  <a:lnTo>
                    <a:pt x="699" y="355"/>
                  </a:lnTo>
                  <a:lnTo>
                    <a:pt x="694" y="371"/>
                  </a:lnTo>
                  <a:lnTo>
                    <a:pt x="692" y="371"/>
                  </a:lnTo>
                  <a:lnTo>
                    <a:pt x="690" y="376"/>
                  </a:lnTo>
                  <a:lnTo>
                    <a:pt x="687" y="378"/>
                  </a:lnTo>
                  <a:lnTo>
                    <a:pt x="683" y="385"/>
                  </a:lnTo>
                  <a:lnTo>
                    <a:pt x="681" y="391"/>
                  </a:lnTo>
                  <a:lnTo>
                    <a:pt x="678" y="394"/>
                  </a:lnTo>
                  <a:lnTo>
                    <a:pt x="676" y="398"/>
                  </a:lnTo>
                  <a:lnTo>
                    <a:pt x="671" y="414"/>
                  </a:lnTo>
                  <a:lnTo>
                    <a:pt x="671" y="416"/>
                  </a:lnTo>
                  <a:lnTo>
                    <a:pt x="665" y="434"/>
                  </a:lnTo>
                  <a:lnTo>
                    <a:pt x="660" y="448"/>
                  </a:lnTo>
                  <a:lnTo>
                    <a:pt x="658" y="453"/>
                  </a:lnTo>
                  <a:lnTo>
                    <a:pt x="656" y="459"/>
                  </a:lnTo>
                  <a:lnTo>
                    <a:pt x="658" y="462"/>
                  </a:lnTo>
                  <a:lnTo>
                    <a:pt x="658" y="466"/>
                  </a:lnTo>
                  <a:lnTo>
                    <a:pt x="658" y="468"/>
                  </a:lnTo>
                  <a:lnTo>
                    <a:pt x="656" y="473"/>
                  </a:lnTo>
                  <a:lnTo>
                    <a:pt x="656" y="475"/>
                  </a:lnTo>
                  <a:lnTo>
                    <a:pt x="651" y="484"/>
                  </a:lnTo>
                  <a:lnTo>
                    <a:pt x="647" y="493"/>
                  </a:lnTo>
                  <a:lnTo>
                    <a:pt x="635" y="525"/>
                  </a:lnTo>
                  <a:lnTo>
                    <a:pt x="633" y="525"/>
                  </a:lnTo>
                  <a:lnTo>
                    <a:pt x="633" y="527"/>
                  </a:lnTo>
                  <a:lnTo>
                    <a:pt x="631" y="534"/>
                  </a:lnTo>
                  <a:lnTo>
                    <a:pt x="622" y="536"/>
                  </a:lnTo>
                  <a:lnTo>
                    <a:pt x="619" y="539"/>
                  </a:lnTo>
                  <a:lnTo>
                    <a:pt x="603" y="552"/>
                  </a:lnTo>
                  <a:lnTo>
                    <a:pt x="603" y="561"/>
                  </a:lnTo>
                  <a:lnTo>
                    <a:pt x="608" y="586"/>
                  </a:lnTo>
                  <a:lnTo>
                    <a:pt x="608" y="588"/>
                  </a:lnTo>
                  <a:lnTo>
                    <a:pt x="610" y="597"/>
                  </a:lnTo>
                  <a:lnTo>
                    <a:pt x="613" y="629"/>
                  </a:lnTo>
                  <a:lnTo>
                    <a:pt x="617" y="683"/>
                  </a:lnTo>
                  <a:lnTo>
                    <a:pt x="622" y="715"/>
                  </a:lnTo>
                  <a:lnTo>
                    <a:pt x="622" y="726"/>
                  </a:lnTo>
                  <a:lnTo>
                    <a:pt x="626" y="772"/>
                  </a:lnTo>
                  <a:lnTo>
                    <a:pt x="626" y="774"/>
                  </a:lnTo>
                  <a:lnTo>
                    <a:pt x="626" y="776"/>
                  </a:lnTo>
                  <a:lnTo>
                    <a:pt x="626" y="778"/>
                  </a:lnTo>
                  <a:lnTo>
                    <a:pt x="628" y="778"/>
                  </a:lnTo>
                  <a:lnTo>
                    <a:pt x="633" y="794"/>
                  </a:lnTo>
                  <a:lnTo>
                    <a:pt x="635" y="797"/>
                  </a:lnTo>
                  <a:lnTo>
                    <a:pt x="637" y="799"/>
                  </a:lnTo>
                  <a:lnTo>
                    <a:pt x="635" y="801"/>
                  </a:lnTo>
                  <a:lnTo>
                    <a:pt x="633" y="808"/>
                  </a:lnTo>
                  <a:lnTo>
                    <a:pt x="626" y="808"/>
                  </a:lnTo>
                  <a:lnTo>
                    <a:pt x="619" y="808"/>
                  </a:lnTo>
                  <a:lnTo>
                    <a:pt x="613" y="808"/>
                  </a:lnTo>
                  <a:lnTo>
                    <a:pt x="610" y="808"/>
                  </a:lnTo>
                  <a:lnTo>
                    <a:pt x="610" y="806"/>
                  </a:lnTo>
                  <a:lnTo>
                    <a:pt x="608" y="806"/>
                  </a:lnTo>
                  <a:lnTo>
                    <a:pt x="606" y="806"/>
                  </a:lnTo>
                  <a:lnTo>
                    <a:pt x="603" y="806"/>
                  </a:lnTo>
                  <a:lnTo>
                    <a:pt x="603" y="803"/>
                  </a:lnTo>
                  <a:lnTo>
                    <a:pt x="601" y="803"/>
                  </a:lnTo>
                  <a:lnTo>
                    <a:pt x="599" y="803"/>
                  </a:lnTo>
                  <a:lnTo>
                    <a:pt x="599" y="801"/>
                  </a:lnTo>
                  <a:lnTo>
                    <a:pt x="597" y="801"/>
                  </a:lnTo>
                  <a:lnTo>
                    <a:pt x="594" y="801"/>
                  </a:lnTo>
                  <a:lnTo>
                    <a:pt x="592" y="799"/>
                  </a:lnTo>
                  <a:lnTo>
                    <a:pt x="592" y="797"/>
                  </a:lnTo>
                  <a:lnTo>
                    <a:pt x="590" y="797"/>
                  </a:lnTo>
                  <a:lnTo>
                    <a:pt x="588" y="797"/>
                  </a:lnTo>
                  <a:lnTo>
                    <a:pt x="585" y="794"/>
                  </a:lnTo>
                  <a:lnTo>
                    <a:pt x="583" y="794"/>
                  </a:lnTo>
                  <a:lnTo>
                    <a:pt x="583" y="792"/>
                  </a:lnTo>
                  <a:lnTo>
                    <a:pt x="581" y="792"/>
                  </a:lnTo>
                  <a:lnTo>
                    <a:pt x="579" y="792"/>
                  </a:lnTo>
                  <a:lnTo>
                    <a:pt x="576" y="792"/>
                  </a:lnTo>
                  <a:lnTo>
                    <a:pt x="574" y="792"/>
                  </a:lnTo>
                  <a:lnTo>
                    <a:pt x="572" y="792"/>
                  </a:lnTo>
                  <a:lnTo>
                    <a:pt x="569" y="792"/>
                  </a:lnTo>
                  <a:lnTo>
                    <a:pt x="567" y="794"/>
                  </a:lnTo>
                  <a:lnTo>
                    <a:pt x="565" y="794"/>
                  </a:lnTo>
                  <a:lnTo>
                    <a:pt x="563" y="794"/>
                  </a:lnTo>
                  <a:lnTo>
                    <a:pt x="560" y="794"/>
                  </a:lnTo>
                  <a:lnTo>
                    <a:pt x="558" y="797"/>
                  </a:lnTo>
                  <a:lnTo>
                    <a:pt x="556" y="797"/>
                  </a:lnTo>
                  <a:lnTo>
                    <a:pt x="554" y="797"/>
                  </a:lnTo>
                  <a:lnTo>
                    <a:pt x="551" y="799"/>
                  </a:lnTo>
                  <a:lnTo>
                    <a:pt x="549" y="799"/>
                  </a:lnTo>
                  <a:lnTo>
                    <a:pt x="547" y="799"/>
                  </a:lnTo>
                  <a:lnTo>
                    <a:pt x="545" y="799"/>
                  </a:lnTo>
                  <a:lnTo>
                    <a:pt x="540" y="801"/>
                  </a:lnTo>
                  <a:lnTo>
                    <a:pt x="538" y="803"/>
                  </a:lnTo>
                  <a:lnTo>
                    <a:pt x="535" y="803"/>
                  </a:lnTo>
                  <a:lnTo>
                    <a:pt x="533" y="803"/>
                  </a:lnTo>
                  <a:lnTo>
                    <a:pt x="531" y="806"/>
                  </a:lnTo>
                  <a:lnTo>
                    <a:pt x="529" y="806"/>
                  </a:lnTo>
                  <a:lnTo>
                    <a:pt x="526" y="806"/>
                  </a:lnTo>
                  <a:lnTo>
                    <a:pt x="522" y="808"/>
                  </a:lnTo>
                  <a:lnTo>
                    <a:pt x="517" y="808"/>
                  </a:lnTo>
                  <a:lnTo>
                    <a:pt x="515" y="810"/>
                  </a:lnTo>
                  <a:lnTo>
                    <a:pt x="513" y="810"/>
                  </a:lnTo>
                  <a:lnTo>
                    <a:pt x="511" y="810"/>
                  </a:lnTo>
                  <a:lnTo>
                    <a:pt x="508" y="812"/>
                  </a:lnTo>
                  <a:lnTo>
                    <a:pt x="506" y="812"/>
                  </a:lnTo>
                  <a:lnTo>
                    <a:pt x="504" y="812"/>
                  </a:lnTo>
                  <a:lnTo>
                    <a:pt x="501" y="812"/>
                  </a:lnTo>
                  <a:lnTo>
                    <a:pt x="497" y="812"/>
                  </a:lnTo>
                  <a:lnTo>
                    <a:pt x="495" y="810"/>
                  </a:lnTo>
                  <a:lnTo>
                    <a:pt x="492" y="810"/>
                  </a:lnTo>
                  <a:lnTo>
                    <a:pt x="490" y="810"/>
                  </a:lnTo>
                  <a:lnTo>
                    <a:pt x="490" y="808"/>
                  </a:lnTo>
                  <a:lnTo>
                    <a:pt x="488" y="808"/>
                  </a:lnTo>
                  <a:lnTo>
                    <a:pt x="486" y="806"/>
                  </a:lnTo>
                  <a:lnTo>
                    <a:pt x="483" y="806"/>
                  </a:lnTo>
                  <a:lnTo>
                    <a:pt x="483" y="803"/>
                  </a:lnTo>
                  <a:lnTo>
                    <a:pt x="481" y="803"/>
                  </a:lnTo>
                  <a:lnTo>
                    <a:pt x="479" y="801"/>
                  </a:lnTo>
                  <a:lnTo>
                    <a:pt x="476" y="801"/>
                  </a:lnTo>
                  <a:lnTo>
                    <a:pt x="474" y="801"/>
                  </a:lnTo>
                  <a:lnTo>
                    <a:pt x="472" y="801"/>
                  </a:lnTo>
                  <a:lnTo>
                    <a:pt x="470" y="799"/>
                  </a:lnTo>
                  <a:lnTo>
                    <a:pt x="467" y="799"/>
                  </a:lnTo>
                  <a:lnTo>
                    <a:pt x="465" y="799"/>
                  </a:lnTo>
                  <a:lnTo>
                    <a:pt x="463" y="797"/>
                  </a:lnTo>
                  <a:lnTo>
                    <a:pt x="461" y="797"/>
                  </a:lnTo>
                  <a:lnTo>
                    <a:pt x="458" y="797"/>
                  </a:lnTo>
                  <a:lnTo>
                    <a:pt x="458" y="794"/>
                  </a:lnTo>
                  <a:lnTo>
                    <a:pt x="456" y="794"/>
                  </a:lnTo>
                  <a:lnTo>
                    <a:pt x="456" y="792"/>
                  </a:lnTo>
                  <a:lnTo>
                    <a:pt x="454" y="792"/>
                  </a:lnTo>
                  <a:lnTo>
                    <a:pt x="452" y="790"/>
                  </a:lnTo>
                  <a:lnTo>
                    <a:pt x="449" y="790"/>
                  </a:lnTo>
                  <a:lnTo>
                    <a:pt x="447" y="790"/>
                  </a:lnTo>
                  <a:lnTo>
                    <a:pt x="447" y="788"/>
                  </a:lnTo>
                  <a:lnTo>
                    <a:pt x="447" y="785"/>
                  </a:lnTo>
                  <a:lnTo>
                    <a:pt x="447" y="783"/>
                  </a:lnTo>
                  <a:lnTo>
                    <a:pt x="447" y="781"/>
                  </a:lnTo>
                  <a:lnTo>
                    <a:pt x="447" y="778"/>
                  </a:lnTo>
                  <a:lnTo>
                    <a:pt x="447" y="776"/>
                  </a:lnTo>
                  <a:lnTo>
                    <a:pt x="445" y="776"/>
                  </a:lnTo>
                  <a:lnTo>
                    <a:pt x="445" y="774"/>
                  </a:lnTo>
                  <a:lnTo>
                    <a:pt x="447" y="774"/>
                  </a:lnTo>
                  <a:lnTo>
                    <a:pt x="447" y="772"/>
                  </a:lnTo>
                  <a:lnTo>
                    <a:pt x="447" y="769"/>
                  </a:lnTo>
                  <a:lnTo>
                    <a:pt x="449" y="769"/>
                  </a:lnTo>
                  <a:lnTo>
                    <a:pt x="449" y="767"/>
                  </a:lnTo>
                  <a:lnTo>
                    <a:pt x="449" y="765"/>
                  </a:lnTo>
                  <a:lnTo>
                    <a:pt x="452" y="763"/>
                  </a:lnTo>
                  <a:lnTo>
                    <a:pt x="452" y="760"/>
                  </a:lnTo>
                  <a:lnTo>
                    <a:pt x="452" y="758"/>
                  </a:lnTo>
                  <a:lnTo>
                    <a:pt x="452" y="756"/>
                  </a:lnTo>
                  <a:lnTo>
                    <a:pt x="454" y="756"/>
                  </a:lnTo>
                  <a:lnTo>
                    <a:pt x="454" y="751"/>
                  </a:lnTo>
                  <a:lnTo>
                    <a:pt x="454" y="749"/>
                  </a:lnTo>
                  <a:lnTo>
                    <a:pt x="454" y="747"/>
                  </a:lnTo>
                  <a:lnTo>
                    <a:pt x="456" y="742"/>
                  </a:lnTo>
                  <a:lnTo>
                    <a:pt x="456" y="738"/>
                  </a:lnTo>
                  <a:lnTo>
                    <a:pt x="454" y="735"/>
                  </a:lnTo>
                  <a:lnTo>
                    <a:pt x="454" y="733"/>
                  </a:lnTo>
                  <a:lnTo>
                    <a:pt x="452" y="733"/>
                  </a:lnTo>
                  <a:lnTo>
                    <a:pt x="452" y="731"/>
                  </a:lnTo>
                  <a:lnTo>
                    <a:pt x="452" y="729"/>
                  </a:lnTo>
                  <a:lnTo>
                    <a:pt x="452" y="726"/>
                  </a:lnTo>
                  <a:lnTo>
                    <a:pt x="452" y="724"/>
                  </a:lnTo>
                  <a:lnTo>
                    <a:pt x="454" y="724"/>
                  </a:lnTo>
                  <a:lnTo>
                    <a:pt x="454" y="722"/>
                  </a:lnTo>
                  <a:lnTo>
                    <a:pt x="454" y="720"/>
                  </a:lnTo>
                  <a:lnTo>
                    <a:pt x="456" y="720"/>
                  </a:lnTo>
                  <a:lnTo>
                    <a:pt x="458" y="717"/>
                  </a:lnTo>
                  <a:lnTo>
                    <a:pt x="458" y="715"/>
                  </a:lnTo>
                  <a:lnTo>
                    <a:pt x="458" y="713"/>
                  </a:lnTo>
                  <a:lnTo>
                    <a:pt x="458" y="711"/>
                  </a:lnTo>
                  <a:lnTo>
                    <a:pt x="456" y="711"/>
                  </a:lnTo>
                  <a:lnTo>
                    <a:pt x="456" y="708"/>
                  </a:lnTo>
                  <a:lnTo>
                    <a:pt x="456" y="706"/>
                  </a:lnTo>
                  <a:lnTo>
                    <a:pt x="454" y="706"/>
                  </a:lnTo>
                  <a:lnTo>
                    <a:pt x="454" y="704"/>
                  </a:lnTo>
                  <a:lnTo>
                    <a:pt x="456" y="704"/>
                  </a:lnTo>
                  <a:lnTo>
                    <a:pt x="456" y="702"/>
                  </a:lnTo>
                  <a:lnTo>
                    <a:pt x="456" y="697"/>
                  </a:lnTo>
                  <a:lnTo>
                    <a:pt x="454" y="695"/>
                  </a:lnTo>
                  <a:lnTo>
                    <a:pt x="454" y="692"/>
                  </a:lnTo>
                  <a:lnTo>
                    <a:pt x="454" y="690"/>
                  </a:lnTo>
                  <a:lnTo>
                    <a:pt x="454" y="688"/>
                  </a:lnTo>
                  <a:lnTo>
                    <a:pt x="454" y="686"/>
                  </a:lnTo>
                  <a:lnTo>
                    <a:pt x="454" y="683"/>
                  </a:lnTo>
                  <a:lnTo>
                    <a:pt x="456" y="683"/>
                  </a:lnTo>
                  <a:lnTo>
                    <a:pt x="456" y="681"/>
                  </a:lnTo>
                  <a:lnTo>
                    <a:pt x="458" y="679"/>
                  </a:lnTo>
                  <a:lnTo>
                    <a:pt x="458" y="677"/>
                  </a:lnTo>
                  <a:lnTo>
                    <a:pt x="461" y="677"/>
                  </a:lnTo>
                  <a:lnTo>
                    <a:pt x="461" y="674"/>
                  </a:lnTo>
                  <a:lnTo>
                    <a:pt x="461" y="672"/>
                  </a:lnTo>
                  <a:lnTo>
                    <a:pt x="461" y="670"/>
                  </a:lnTo>
                  <a:lnTo>
                    <a:pt x="463" y="670"/>
                  </a:lnTo>
                  <a:lnTo>
                    <a:pt x="463" y="668"/>
                  </a:lnTo>
                  <a:lnTo>
                    <a:pt x="465" y="668"/>
                  </a:lnTo>
                  <a:lnTo>
                    <a:pt x="465" y="663"/>
                  </a:lnTo>
                  <a:lnTo>
                    <a:pt x="467" y="659"/>
                  </a:lnTo>
                  <a:lnTo>
                    <a:pt x="467" y="656"/>
                  </a:lnTo>
                  <a:lnTo>
                    <a:pt x="465" y="654"/>
                  </a:lnTo>
                  <a:lnTo>
                    <a:pt x="465" y="652"/>
                  </a:lnTo>
                  <a:lnTo>
                    <a:pt x="465" y="649"/>
                  </a:lnTo>
                  <a:lnTo>
                    <a:pt x="463" y="649"/>
                  </a:lnTo>
                  <a:lnTo>
                    <a:pt x="463" y="647"/>
                  </a:lnTo>
                  <a:lnTo>
                    <a:pt x="463" y="645"/>
                  </a:lnTo>
                  <a:lnTo>
                    <a:pt x="463" y="643"/>
                  </a:lnTo>
                  <a:lnTo>
                    <a:pt x="463" y="640"/>
                  </a:lnTo>
                  <a:lnTo>
                    <a:pt x="463" y="638"/>
                  </a:lnTo>
                  <a:lnTo>
                    <a:pt x="461" y="638"/>
                  </a:lnTo>
                  <a:lnTo>
                    <a:pt x="458" y="636"/>
                  </a:lnTo>
                  <a:lnTo>
                    <a:pt x="454" y="636"/>
                  </a:lnTo>
                  <a:lnTo>
                    <a:pt x="452" y="636"/>
                  </a:lnTo>
                  <a:lnTo>
                    <a:pt x="449" y="636"/>
                  </a:lnTo>
                  <a:lnTo>
                    <a:pt x="447" y="634"/>
                  </a:lnTo>
                  <a:lnTo>
                    <a:pt x="442" y="634"/>
                  </a:lnTo>
                  <a:lnTo>
                    <a:pt x="438" y="634"/>
                  </a:lnTo>
                  <a:lnTo>
                    <a:pt x="436" y="634"/>
                  </a:lnTo>
                  <a:lnTo>
                    <a:pt x="436" y="631"/>
                  </a:lnTo>
                  <a:lnTo>
                    <a:pt x="433" y="631"/>
                  </a:lnTo>
                  <a:lnTo>
                    <a:pt x="427" y="631"/>
                  </a:lnTo>
                  <a:lnTo>
                    <a:pt x="422" y="631"/>
                  </a:lnTo>
                  <a:lnTo>
                    <a:pt x="415" y="631"/>
                  </a:lnTo>
                  <a:lnTo>
                    <a:pt x="411" y="631"/>
                  </a:lnTo>
                  <a:lnTo>
                    <a:pt x="406" y="629"/>
                  </a:lnTo>
                  <a:lnTo>
                    <a:pt x="399" y="625"/>
                  </a:lnTo>
                  <a:lnTo>
                    <a:pt x="393" y="620"/>
                  </a:lnTo>
                  <a:lnTo>
                    <a:pt x="388" y="618"/>
                  </a:lnTo>
                  <a:lnTo>
                    <a:pt x="379" y="611"/>
                  </a:lnTo>
                  <a:lnTo>
                    <a:pt x="374" y="609"/>
                  </a:lnTo>
                  <a:lnTo>
                    <a:pt x="368" y="604"/>
                  </a:lnTo>
                  <a:lnTo>
                    <a:pt x="365" y="602"/>
                  </a:lnTo>
                  <a:lnTo>
                    <a:pt x="345" y="591"/>
                  </a:lnTo>
                  <a:lnTo>
                    <a:pt x="343" y="588"/>
                  </a:lnTo>
                  <a:lnTo>
                    <a:pt x="322" y="577"/>
                  </a:lnTo>
                  <a:lnTo>
                    <a:pt x="286" y="554"/>
                  </a:lnTo>
                  <a:lnTo>
                    <a:pt x="229" y="520"/>
                  </a:lnTo>
                  <a:lnTo>
                    <a:pt x="195" y="500"/>
                  </a:lnTo>
                  <a:lnTo>
                    <a:pt x="175" y="489"/>
                  </a:lnTo>
                  <a:lnTo>
                    <a:pt x="170" y="484"/>
                  </a:lnTo>
                  <a:lnTo>
                    <a:pt x="161" y="480"/>
                  </a:lnTo>
                  <a:lnTo>
                    <a:pt x="161" y="477"/>
                  </a:lnTo>
                  <a:lnTo>
                    <a:pt x="157" y="477"/>
                  </a:lnTo>
                  <a:lnTo>
                    <a:pt x="155" y="475"/>
                  </a:lnTo>
                  <a:lnTo>
                    <a:pt x="152" y="473"/>
                  </a:lnTo>
                  <a:lnTo>
                    <a:pt x="136" y="457"/>
                  </a:lnTo>
                  <a:lnTo>
                    <a:pt x="130" y="450"/>
                  </a:lnTo>
                  <a:lnTo>
                    <a:pt x="107" y="439"/>
                  </a:lnTo>
                  <a:lnTo>
                    <a:pt x="82" y="432"/>
                  </a:lnTo>
                  <a:lnTo>
                    <a:pt x="82" y="430"/>
                  </a:lnTo>
                  <a:lnTo>
                    <a:pt x="59" y="419"/>
                  </a:lnTo>
                  <a:lnTo>
                    <a:pt x="46" y="412"/>
                  </a:lnTo>
                  <a:lnTo>
                    <a:pt x="37" y="385"/>
                  </a:lnTo>
                  <a:lnTo>
                    <a:pt x="32" y="367"/>
                  </a:lnTo>
                  <a:lnTo>
                    <a:pt x="25" y="353"/>
                  </a:lnTo>
                  <a:lnTo>
                    <a:pt x="14" y="333"/>
                  </a:lnTo>
                  <a:lnTo>
                    <a:pt x="12" y="330"/>
                  </a:lnTo>
                  <a:lnTo>
                    <a:pt x="9" y="326"/>
                  </a:lnTo>
                  <a:lnTo>
                    <a:pt x="7" y="321"/>
                  </a:lnTo>
                  <a:lnTo>
                    <a:pt x="5" y="319"/>
                  </a:lnTo>
                  <a:lnTo>
                    <a:pt x="0" y="312"/>
                  </a:lnTo>
                  <a:lnTo>
                    <a:pt x="0" y="310"/>
                  </a:lnTo>
                  <a:lnTo>
                    <a:pt x="7" y="308"/>
                  </a:lnTo>
                  <a:lnTo>
                    <a:pt x="9" y="303"/>
                  </a:lnTo>
                  <a:lnTo>
                    <a:pt x="16" y="294"/>
                  </a:lnTo>
                  <a:lnTo>
                    <a:pt x="19" y="292"/>
                  </a:lnTo>
                  <a:lnTo>
                    <a:pt x="28" y="281"/>
                  </a:lnTo>
                  <a:lnTo>
                    <a:pt x="30" y="278"/>
                  </a:lnTo>
                  <a:lnTo>
                    <a:pt x="32" y="274"/>
                  </a:lnTo>
                  <a:lnTo>
                    <a:pt x="32" y="272"/>
                  </a:lnTo>
                  <a:lnTo>
                    <a:pt x="34" y="269"/>
                  </a:lnTo>
                  <a:lnTo>
                    <a:pt x="37" y="267"/>
                  </a:lnTo>
                  <a:lnTo>
                    <a:pt x="39" y="265"/>
                  </a:lnTo>
                  <a:lnTo>
                    <a:pt x="39" y="262"/>
                  </a:lnTo>
                  <a:lnTo>
                    <a:pt x="41" y="262"/>
                  </a:lnTo>
                  <a:lnTo>
                    <a:pt x="41" y="260"/>
                  </a:lnTo>
                  <a:lnTo>
                    <a:pt x="43" y="258"/>
                  </a:lnTo>
                  <a:lnTo>
                    <a:pt x="46" y="256"/>
                  </a:lnTo>
                  <a:lnTo>
                    <a:pt x="46" y="253"/>
                  </a:lnTo>
                  <a:lnTo>
                    <a:pt x="48" y="253"/>
                  </a:lnTo>
                  <a:lnTo>
                    <a:pt x="48" y="251"/>
                  </a:lnTo>
                  <a:lnTo>
                    <a:pt x="50" y="251"/>
                  </a:lnTo>
                  <a:lnTo>
                    <a:pt x="50" y="249"/>
                  </a:lnTo>
                  <a:lnTo>
                    <a:pt x="53" y="247"/>
                  </a:lnTo>
                  <a:lnTo>
                    <a:pt x="87" y="247"/>
                  </a:lnTo>
                  <a:lnTo>
                    <a:pt x="209" y="244"/>
                  </a:lnTo>
                  <a:lnTo>
                    <a:pt x="284" y="242"/>
                  </a:lnTo>
                  <a:lnTo>
                    <a:pt x="302" y="242"/>
                  </a:lnTo>
                  <a:lnTo>
                    <a:pt x="304" y="242"/>
                  </a:lnTo>
                  <a:lnTo>
                    <a:pt x="316" y="247"/>
                  </a:lnTo>
                  <a:lnTo>
                    <a:pt x="327" y="251"/>
                  </a:lnTo>
                  <a:lnTo>
                    <a:pt x="384" y="224"/>
                  </a:lnTo>
                  <a:lnTo>
                    <a:pt x="395" y="213"/>
                  </a:lnTo>
                  <a:lnTo>
                    <a:pt x="395" y="158"/>
                  </a:lnTo>
                  <a:lnTo>
                    <a:pt x="393" y="84"/>
                  </a:lnTo>
                  <a:lnTo>
                    <a:pt x="393" y="32"/>
                  </a:lnTo>
                  <a:lnTo>
                    <a:pt x="393" y="4"/>
                  </a:lnTo>
                  <a:lnTo>
                    <a:pt x="393" y="0"/>
                  </a:lnTo>
                  <a:lnTo>
                    <a:pt x="427" y="14"/>
                  </a:lnTo>
                  <a:lnTo>
                    <a:pt x="445" y="2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04" name="Admin 1 - Khartoum">
              <a:extLst>
                <a:ext uri="{FF2B5EF4-FFF2-40B4-BE49-F238E27FC236}">
                  <a16:creationId xmlns:a16="http://schemas.microsoft.com/office/drawing/2014/main" id="{801F7CD5-5A3E-0182-47D0-B233C4344CDA}"/>
                </a:ext>
              </a:extLst>
            </p:cNvPr>
            <p:cNvSpPr>
              <a:spLocks/>
            </p:cNvSpPr>
            <p:nvPr/>
          </p:nvSpPr>
          <p:spPr bwMode="auto">
            <a:xfrm>
              <a:off x="6738083" y="3248326"/>
              <a:ext cx="1154496" cy="621652"/>
            </a:xfrm>
            <a:custGeom>
              <a:avLst/>
              <a:gdLst>
                <a:gd name="T0" fmla="*/ 270 w 728"/>
                <a:gd name="T1" fmla="*/ 79 h 392"/>
                <a:gd name="T2" fmla="*/ 272 w 728"/>
                <a:gd name="T3" fmla="*/ 82 h 392"/>
                <a:gd name="T4" fmla="*/ 277 w 728"/>
                <a:gd name="T5" fmla="*/ 84 h 392"/>
                <a:gd name="T6" fmla="*/ 297 w 728"/>
                <a:gd name="T7" fmla="*/ 97 h 392"/>
                <a:gd name="T8" fmla="*/ 415 w 728"/>
                <a:gd name="T9" fmla="*/ 120 h 392"/>
                <a:gd name="T10" fmla="*/ 428 w 728"/>
                <a:gd name="T11" fmla="*/ 125 h 392"/>
                <a:gd name="T12" fmla="*/ 444 w 728"/>
                <a:gd name="T13" fmla="*/ 129 h 392"/>
                <a:gd name="T14" fmla="*/ 512 w 728"/>
                <a:gd name="T15" fmla="*/ 165 h 392"/>
                <a:gd name="T16" fmla="*/ 619 w 728"/>
                <a:gd name="T17" fmla="*/ 168 h 392"/>
                <a:gd name="T18" fmla="*/ 682 w 728"/>
                <a:gd name="T19" fmla="*/ 156 h 392"/>
                <a:gd name="T20" fmla="*/ 714 w 728"/>
                <a:gd name="T21" fmla="*/ 211 h 392"/>
                <a:gd name="T22" fmla="*/ 660 w 728"/>
                <a:gd name="T23" fmla="*/ 245 h 392"/>
                <a:gd name="T24" fmla="*/ 633 w 728"/>
                <a:gd name="T25" fmla="*/ 238 h 392"/>
                <a:gd name="T26" fmla="*/ 562 w 728"/>
                <a:gd name="T27" fmla="*/ 247 h 392"/>
                <a:gd name="T28" fmla="*/ 551 w 728"/>
                <a:gd name="T29" fmla="*/ 251 h 392"/>
                <a:gd name="T30" fmla="*/ 544 w 728"/>
                <a:gd name="T31" fmla="*/ 256 h 392"/>
                <a:gd name="T32" fmla="*/ 535 w 728"/>
                <a:gd name="T33" fmla="*/ 254 h 392"/>
                <a:gd name="T34" fmla="*/ 528 w 728"/>
                <a:gd name="T35" fmla="*/ 260 h 392"/>
                <a:gd name="T36" fmla="*/ 519 w 728"/>
                <a:gd name="T37" fmla="*/ 276 h 392"/>
                <a:gd name="T38" fmla="*/ 508 w 728"/>
                <a:gd name="T39" fmla="*/ 306 h 392"/>
                <a:gd name="T40" fmla="*/ 467 w 728"/>
                <a:gd name="T41" fmla="*/ 333 h 392"/>
                <a:gd name="T42" fmla="*/ 410 w 728"/>
                <a:gd name="T43" fmla="*/ 362 h 392"/>
                <a:gd name="T44" fmla="*/ 399 w 728"/>
                <a:gd name="T45" fmla="*/ 383 h 392"/>
                <a:gd name="T46" fmla="*/ 358 w 728"/>
                <a:gd name="T47" fmla="*/ 367 h 392"/>
                <a:gd name="T48" fmla="*/ 336 w 728"/>
                <a:gd name="T49" fmla="*/ 369 h 392"/>
                <a:gd name="T50" fmla="*/ 326 w 728"/>
                <a:gd name="T51" fmla="*/ 358 h 392"/>
                <a:gd name="T52" fmla="*/ 320 w 728"/>
                <a:gd name="T53" fmla="*/ 353 h 392"/>
                <a:gd name="T54" fmla="*/ 311 w 728"/>
                <a:gd name="T55" fmla="*/ 351 h 392"/>
                <a:gd name="T56" fmla="*/ 297 w 728"/>
                <a:gd name="T57" fmla="*/ 346 h 392"/>
                <a:gd name="T58" fmla="*/ 292 w 728"/>
                <a:gd name="T59" fmla="*/ 342 h 392"/>
                <a:gd name="T60" fmla="*/ 286 w 728"/>
                <a:gd name="T61" fmla="*/ 333 h 392"/>
                <a:gd name="T62" fmla="*/ 274 w 728"/>
                <a:gd name="T63" fmla="*/ 362 h 392"/>
                <a:gd name="T64" fmla="*/ 263 w 728"/>
                <a:gd name="T65" fmla="*/ 378 h 392"/>
                <a:gd name="T66" fmla="*/ 236 w 728"/>
                <a:gd name="T67" fmla="*/ 389 h 392"/>
                <a:gd name="T68" fmla="*/ 213 w 728"/>
                <a:gd name="T69" fmla="*/ 380 h 392"/>
                <a:gd name="T70" fmla="*/ 204 w 728"/>
                <a:gd name="T71" fmla="*/ 378 h 392"/>
                <a:gd name="T72" fmla="*/ 199 w 728"/>
                <a:gd name="T73" fmla="*/ 387 h 392"/>
                <a:gd name="T74" fmla="*/ 177 w 728"/>
                <a:gd name="T75" fmla="*/ 389 h 392"/>
                <a:gd name="T76" fmla="*/ 170 w 728"/>
                <a:gd name="T77" fmla="*/ 374 h 392"/>
                <a:gd name="T78" fmla="*/ 143 w 728"/>
                <a:gd name="T79" fmla="*/ 321 h 392"/>
                <a:gd name="T80" fmla="*/ 116 w 728"/>
                <a:gd name="T81" fmla="*/ 260 h 392"/>
                <a:gd name="T82" fmla="*/ 91 w 728"/>
                <a:gd name="T83" fmla="*/ 222 h 392"/>
                <a:gd name="T84" fmla="*/ 73 w 728"/>
                <a:gd name="T85" fmla="*/ 190 h 392"/>
                <a:gd name="T86" fmla="*/ 43 w 728"/>
                <a:gd name="T87" fmla="*/ 125 h 392"/>
                <a:gd name="T88" fmla="*/ 11 w 728"/>
                <a:gd name="T89" fmla="*/ 54 h 392"/>
                <a:gd name="T90" fmla="*/ 0 w 728"/>
                <a:gd name="T91" fmla="*/ 27 h 392"/>
                <a:gd name="T92" fmla="*/ 57 w 728"/>
                <a:gd name="T93" fmla="*/ 5 h 392"/>
                <a:gd name="T94" fmla="*/ 107 w 728"/>
                <a:gd name="T95" fmla="*/ 45 h 392"/>
                <a:gd name="T96" fmla="*/ 152 w 728"/>
                <a:gd name="T97" fmla="*/ 66 h 392"/>
                <a:gd name="T98" fmla="*/ 156 w 728"/>
                <a:gd name="T99" fmla="*/ 66 h 392"/>
                <a:gd name="T100" fmla="*/ 161 w 728"/>
                <a:gd name="T101" fmla="*/ 66 h 392"/>
                <a:gd name="T102" fmla="*/ 172 w 728"/>
                <a:gd name="T103" fmla="*/ 68 h 392"/>
                <a:gd name="T104" fmla="*/ 202 w 728"/>
                <a:gd name="T105" fmla="*/ 70 h 392"/>
                <a:gd name="T106" fmla="*/ 234 w 728"/>
                <a:gd name="T107" fmla="*/ 75 h 392"/>
                <a:gd name="T108" fmla="*/ 254 w 728"/>
                <a:gd name="T109" fmla="*/ 7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8" h="392">
                  <a:moveTo>
                    <a:pt x="268" y="79"/>
                  </a:moveTo>
                  <a:lnTo>
                    <a:pt x="268" y="79"/>
                  </a:lnTo>
                  <a:lnTo>
                    <a:pt x="268" y="79"/>
                  </a:lnTo>
                  <a:lnTo>
                    <a:pt x="270" y="79"/>
                  </a:lnTo>
                  <a:lnTo>
                    <a:pt x="270" y="79"/>
                  </a:lnTo>
                  <a:lnTo>
                    <a:pt x="270" y="79"/>
                  </a:lnTo>
                  <a:lnTo>
                    <a:pt x="270" y="79"/>
                  </a:lnTo>
                  <a:lnTo>
                    <a:pt x="270" y="79"/>
                  </a:lnTo>
                  <a:lnTo>
                    <a:pt x="270" y="79"/>
                  </a:lnTo>
                  <a:lnTo>
                    <a:pt x="272" y="82"/>
                  </a:lnTo>
                  <a:lnTo>
                    <a:pt x="272" y="82"/>
                  </a:lnTo>
                  <a:lnTo>
                    <a:pt x="272" y="82"/>
                  </a:lnTo>
                  <a:lnTo>
                    <a:pt x="272" y="82"/>
                  </a:lnTo>
                  <a:lnTo>
                    <a:pt x="272" y="82"/>
                  </a:lnTo>
                  <a:lnTo>
                    <a:pt x="274" y="82"/>
                  </a:lnTo>
                  <a:lnTo>
                    <a:pt x="274" y="82"/>
                  </a:lnTo>
                  <a:lnTo>
                    <a:pt x="274" y="84"/>
                  </a:lnTo>
                  <a:lnTo>
                    <a:pt x="277" y="84"/>
                  </a:lnTo>
                  <a:lnTo>
                    <a:pt x="279" y="86"/>
                  </a:lnTo>
                  <a:lnTo>
                    <a:pt x="281" y="88"/>
                  </a:lnTo>
                  <a:lnTo>
                    <a:pt x="292" y="95"/>
                  </a:lnTo>
                  <a:lnTo>
                    <a:pt x="295" y="97"/>
                  </a:lnTo>
                  <a:lnTo>
                    <a:pt x="295" y="97"/>
                  </a:lnTo>
                  <a:lnTo>
                    <a:pt x="297" y="97"/>
                  </a:lnTo>
                  <a:lnTo>
                    <a:pt x="299" y="102"/>
                  </a:lnTo>
                  <a:lnTo>
                    <a:pt x="306" y="102"/>
                  </a:lnTo>
                  <a:lnTo>
                    <a:pt x="326" y="106"/>
                  </a:lnTo>
                  <a:lnTo>
                    <a:pt x="358" y="111"/>
                  </a:lnTo>
                  <a:lnTo>
                    <a:pt x="370" y="113"/>
                  </a:lnTo>
                  <a:lnTo>
                    <a:pt x="415" y="120"/>
                  </a:lnTo>
                  <a:lnTo>
                    <a:pt x="422" y="122"/>
                  </a:lnTo>
                  <a:lnTo>
                    <a:pt x="424" y="122"/>
                  </a:lnTo>
                  <a:lnTo>
                    <a:pt x="428" y="125"/>
                  </a:lnTo>
                  <a:lnTo>
                    <a:pt x="428" y="125"/>
                  </a:lnTo>
                  <a:lnTo>
                    <a:pt x="428" y="125"/>
                  </a:lnTo>
                  <a:lnTo>
                    <a:pt x="428" y="125"/>
                  </a:lnTo>
                  <a:lnTo>
                    <a:pt x="428" y="125"/>
                  </a:lnTo>
                  <a:lnTo>
                    <a:pt x="431" y="125"/>
                  </a:lnTo>
                  <a:lnTo>
                    <a:pt x="431" y="125"/>
                  </a:lnTo>
                  <a:lnTo>
                    <a:pt x="435" y="127"/>
                  </a:lnTo>
                  <a:lnTo>
                    <a:pt x="440" y="127"/>
                  </a:lnTo>
                  <a:lnTo>
                    <a:pt x="444" y="129"/>
                  </a:lnTo>
                  <a:lnTo>
                    <a:pt x="449" y="131"/>
                  </a:lnTo>
                  <a:lnTo>
                    <a:pt x="472" y="138"/>
                  </a:lnTo>
                  <a:lnTo>
                    <a:pt x="476" y="145"/>
                  </a:lnTo>
                  <a:lnTo>
                    <a:pt x="492" y="156"/>
                  </a:lnTo>
                  <a:lnTo>
                    <a:pt x="496" y="161"/>
                  </a:lnTo>
                  <a:lnTo>
                    <a:pt x="512" y="165"/>
                  </a:lnTo>
                  <a:lnTo>
                    <a:pt x="533" y="174"/>
                  </a:lnTo>
                  <a:lnTo>
                    <a:pt x="580" y="172"/>
                  </a:lnTo>
                  <a:lnTo>
                    <a:pt x="589" y="172"/>
                  </a:lnTo>
                  <a:lnTo>
                    <a:pt x="592" y="170"/>
                  </a:lnTo>
                  <a:lnTo>
                    <a:pt x="617" y="170"/>
                  </a:lnTo>
                  <a:lnTo>
                    <a:pt x="619" y="168"/>
                  </a:lnTo>
                  <a:lnTo>
                    <a:pt x="621" y="168"/>
                  </a:lnTo>
                  <a:lnTo>
                    <a:pt x="623" y="168"/>
                  </a:lnTo>
                  <a:lnTo>
                    <a:pt x="628" y="165"/>
                  </a:lnTo>
                  <a:lnTo>
                    <a:pt x="644" y="163"/>
                  </a:lnTo>
                  <a:lnTo>
                    <a:pt x="673" y="156"/>
                  </a:lnTo>
                  <a:lnTo>
                    <a:pt x="682" y="156"/>
                  </a:lnTo>
                  <a:lnTo>
                    <a:pt x="687" y="163"/>
                  </a:lnTo>
                  <a:lnTo>
                    <a:pt x="687" y="163"/>
                  </a:lnTo>
                  <a:lnTo>
                    <a:pt x="689" y="165"/>
                  </a:lnTo>
                  <a:lnTo>
                    <a:pt x="696" y="177"/>
                  </a:lnTo>
                  <a:lnTo>
                    <a:pt x="707" y="197"/>
                  </a:lnTo>
                  <a:lnTo>
                    <a:pt x="714" y="211"/>
                  </a:lnTo>
                  <a:lnTo>
                    <a:pt x="728" y="256"/>
                  </a:lnTo>
                  <a:lnTo>
                    <a:pt x="728" y="256"/>
                  </a:lnTo>
                  <a:lnTo>
                    <a:pt x="723" y="256"/>
                  </a:lnTo>
                  <a:lnTo>
                    <a:pt x="703" y="251"/>
                  </a:lnTo>
                  <a:lnTo>
                    <a:pt x="669" y="247"/>
                  </a:lnTo>
                  <a:lnTo>
                    <a:pt x="660" y="245"/>
                  </a:lnTo>
                  <a:lnTo>
                    <a:pt x="655" y="242"/>
                  </a:lnTo>
                  <a:lnTo>
                    <a:pt x="653" y="242"/>
                  </a:lnTo>
                  <a:lnTo>
                    <a:pt x="648" y="242"/>
                  </a:lnTo>
                  <a:lnTo>
                    <a:pt x="646" y="242"/>
                  </a:lnTo>
                  <a:lnTo>
                    <a:pt x="642" y="240"/>
                  </a:lnTo>
                  <a:lnTo>
                    <a:pt x="633" y="238"/>
                  </a:lnTo>
                  <a:lnTo>
                    <a:pt x="621" y="233"/>
                  </a:lnTo>
                  <a:lnTo>
                    <a:pt x="603" y="238"/>
                  </a:lnTo>
                  <a:lnTo>
                    <a:pt x="578" y="245"/>
                  </a:lnTo>
                  <a:lnTo>
                    <a:pt x="569" y="247"/>
                  </a:lnTo>
                  <a:lnTo>
                    <a:pt x="569" y="247"/>
                  </a:lnTo>
                  <a:lnTo>
                    <a:pt x="562" y="247"/>
                  </a:lnTo>
                  <a:lnTo>
                    <a:pt x="560" y="249"/>
                  </a:lnTo>
                  <a:lnTo>
                    <a:pt x="558" y="249"/>
                  </a:lnTo>
                  <a:lnTo>
                    <a:pt x="555" y="249"/>
                  </a:lnTo>
                  <a:lnTo>
                    <a:pt x="553" y="251"/>
                  </a:lnTo>
                  <a:lnTo>
                    <a:pt x="553" y="251"/>
                  </a:lnTo>
                  <a:lnTo>
                    <a:pt x="551" y="251"/>
                  </a:lnTo>
                  <a:lnTo>
                    <a:pt x="551" y="251"/>
                  </a:lnTo>
                  <a:lnTo>
                    <a:pt x="551" y="254"/>
                  </a:lnTo>
                  <a:lnTo>
                    <a:pt x="549" y="254"/>
                  </a:lnTo>
                  <a:lnTo>
                    <a:pt x="546" y="254"/>
                  </a:lnTo>
                  <a:lnTo>
                    <a:pt x="544" y="256"/>
                  </a:lnTo>
                  <a:lnTo>
                    <a:pt x="544" y="256"/>
                  </a:lnTo>
                  <a:lnTo>
                    <a:pt x="542" y="254"/>
                  </a:lnTo>
                  <a:lnTo>
                    <a:pt x="540" y="254"/>
                  </a:lnTo>
                  <a:lnTo>
                    <a:pt x="540" y="254"/>
                  </a:lnTo>
                  <a:lnTo>
                    <a:pt x="537" y="254"/>
                  </a:lnTo>
                  <a:lnTo>
                    <a:pt x="537" y="254"/>
                  </a:lnTo>
                  <a:lnTo>
                    <a:pt x="535" y="254"/>
                  </a:lnTo>
                  <a:lnTo>
                    <a:pt x="533" y="254"/>
                  </a:lnTo>
                  <a:lnTo>
                    <a:pt x="533" y="256"/>
                  </a:lnTo>
                  <a:lnTo>
                    <a:pt x="533" y="256"/>
                  </a:lnTo>
                  <a:lnTo>
                    <a:pt x="531" y="258"/>
                  </a:lnTo>
                  <a:lnTo>
                    <a:pt x="531" y="258"/>
                  </a:lnTo>
                  <a:lnTo>
                    <a:pt x="528" y="260"/>
                  </a:lnTo>
                  <a:lnTo>
                    <a:pt x="526" y="260"/>
                  </a:lnTo>
                  <a:lnTo>
                    <a:pt x="524" y="263"/>
                  </a:lnTo>
                  <a:lnTo>
                    <a:pt x="521" y="265"/>
                  </a:lnTo>
                  <a:lnTo>
                    <a:pt x="521" y="265"/>
                  </a:lnTo>
                  <a:lnTo>
                    <a:pt x="519" y="272"/>
                  </a:lnTo>
                  <a:lnTo>
                    <a:pt x="519" y="276"/>
                  </a:lnTo>
                  <a:lnTo>
                    <a:pt x="515" y="283"/>
                  </a:lnTo>
                  <a:lnTo>
                    <a:pt x="512" y="288"/>
                  </a:lnTo>
                  <a:lnTo>
                    <a:pt x="510" y="292"/>
                  </a:lnTo>
                  <a:lnTo>
                    <a:pt x="508" y="294"/>
                  </a:lnTo>
                  <a:lnTo>
                    <a:pt x="508" y="299"/>
                  </a:lnTo>
                  <a:lnTo>
                    <a:pt x="508" y="306"/>
                  </a:lnTo>
                  <a:lnTo>
                    <a:pt x="508" y="310"/>
                  </a:lnTo>
                  <a:lnTo>
                    <a:pt x="508" y="317"/>
                  </a:lnTo>
                  <a:lnTo>
                    <a:pt x="496" y="315"/>
                  </a:lnTo>
                  <a:lnTo>
                    <a:pt x="496" y="315"/>
                  </a:lnTo>
                  <a:lnTo>
                    <a:pt x="485" y="321"/>
                  </a:lnTo>
                  <a:lnTo>
                    <a:pt x="467" y="333"/>
                  </a:lnTo>
                  <a:lnTo>
                    <a:pt x="456" y="337"/>
                  </a:lnTo>
                  <a:lnTo>
                    <a:pt x="453" y="337"/>
                  </a:lnTo>
                  <a:lnTo>
                    <a:pt x="435" y="335"/>
                  </a:lnTo>
                  <a:lnTo>
                    <a:pt x="426" y="353"/>
                  </a:lnTo>
                  <a:lnTo>
                    <a:pt x="424" y="355"/>
                  </a:lnTo>
                  <a:lnTo>
                    <a:pt x="410" y="362"/>
                  </a:lnTo>
                  <a:lnTo>
                    <a:pt x="410" y="364"/>
                  </a:lnTo>
                  <a:lnTo>
                    <a:pt x="410" y="378"/>
                  </a:lnTo>
                  <a:lnTo>
                    <a:pt x="408" y="383"/>
                  </a:lnTo>
                  <a:lnTo>
                    <a:pt x="406" y="383"/>
                  </a:lnTo>
                  <a:lnTo>
                    <a:pt x="404" y="383"/>
                  </a:lnTo>
                  <a:lnTo>
                    <a:pt x="399" y="383"/>
                  </a:lnTo>
                  <a:lnTo>
                    <a:pt x="392" y="380"/>
                  </a:lnTo>
                  <a:lnTo>
                    <a:pt x="383" y="364"/>
                  </a:lnTo>
                  <a:lnTo>
                    <a:pt x="372" y="362"/>
                  </a:lnTo>
                  <a:lnTo>
                    <a:pt x="370" y="362"/>
                  </a:lnTo>
                  <a:lnTo>
                    <a:pt x="363" y="364"/>
                  </a:lnTo>
                  <a:lnTo>
                    <a:pt x="358" y="367"/>
                  </a:lnTo>
                  <a:lnTo>
                    <a:pt x="358" y="367"/>
                  </a:lnTo>
                  <a:lnTo>
                    <a:pt x="354" y="367"/>
                  </a:lnTo>
                  <a:lnTo>
                    <a:pt x="347" y="369"/>
                  </a:lnTo>
                  <a:lnTo>
                    <a:pt x="342" y="369"/>
                  </a:lnTo>
                  <a:lnTo>
                    <a:pt x="340" y="369"/>
                  </a:lnTo>
                  <a:lnTo>
                    <a:pt x="336" y="369"/>
                  </a:lnTo>
                  <a:lnTo>
                    <a:pt x="333" y="367"/>
                  </a:lnTo>
                  <a:lnTo>
                    <a:pt x="329" y="362"/>
                  </a:lnTo>
                  <a:lnTo>
                    <a:pt x="329" y="362"/>
                  </a:lnTo>
                  <a:lnTo>
                    <a:pt x="326" y="360"/>
                  </a:lnTo>
                  <a:lnTo>
                    <a:pt x="326" y="360"/>
                  </a:lnTo>
                  <a:lnTo>
                    <a:pt x="326" y="358"/>
                  </a:lnTo>
                  <a:lnTo>
                    <a:pt x="324" y="358"/>
                  </a:lnTo>
                  <a:lnTo>
                    <a:pt x="324" y="358"/>
                  </a:lnTo>
                  <a:lnTo>
                    <a:pt x="322" y="358"/>
                  </a:lnTo>
                  <a:lnTo>
                    <a:pt x="320" y="355"/>
                  </a:lnTo>
                  <a:lnTo>
                    <a:pt x="320" y="355"/>
                  </a:lnTo>
                  <a:lnTo>
                    <a:pt x="320" y="353"/>
                  </a:lnTo>
                  <a:lnTo>
                    <a:pt x="317" y="353"/>
                  </a:lnTo>
                  <a:lnTo>
                    <a:pt x="315" y="353"/>
                  </a:lnTo>
                  <a:lnTo>
                    <a:pt x="315" y="351"/>
                  </a:lnTo>
                  <a:lnTo>
                    <a:pt x="313" y="351"/>
                  </a:lnTo>
                  <a:lnTo>
                    <a:pt x="313" y="351"/>
                  </a:lnTo>
                  <a:lnTo>
                    <a:pt x="311" y="351"/>
                  </a:lnTo>
                  <a:lnTo>
                    <a:pt x="306" y="349"/>
                  </a:lnTo>
                  <a:lnTo>
                    <a:pt x="304" y="349"/>
                  </a:lnTo>
                  <a:lnTo>
                    <a:pt x="302" y="349"/>
                  </a:lnTo>
                  <a:lnTo>
                    <a:pt x="302" y="349"/>
                  </a:lnTo>
                  <a:lnTo>
                    <a:pt x="297" y="346"/>
                  </a:lnTo>
                  <a:lnTo>
                    <a:pt x="297" y="346"/>
                  </a:lnTo>
                  <a:lnTo>
                    <a:pt x="295" y="346"/>
                  </a:lnTo>
                  <a:lnTo>
                    <a:pt x="292" y="344"/>
                  </a:lnTo>
                  <a:lnTo>
                    <a:pt x="292" y="344"/>
                  </a:lnTo>
                  <a:lnTo>
                    <a:pt x="292" y="344"/>
                  </a:lnTo>
                  <a:lnTo>
                    <a:pt x="292" y="342"/>
                  </a:lnTo>
                  <a:lnTo>
                    <a:pt x="292" y="342"/>
                  </a:lnTo>
                  <a:lnTo>
                    <a:pt x="292" y="340"/>
                  </a:lnTo>
                  <a:lnTo>
                    <a:pt x="290" y="337"/>
                  </a:lnTo>
                  <a:lnTo>
                    <a:pt x="288" y="337"/>
                  </a:lnTo>
                  <a:lnTo>
                    <a:pt x="286" y="335"/>
                  </a:lnTo>
                  <a:lnTo>
                    <a:pt x="286" y="335"/>
                  </a:lnTo>
                  <a:lnTo>
                    <a:pt x="286" y="333"/>
                  </a:lnTo>
                  <a:lnTo>
                    <a:pt x="283" y="331"/>
                  </a:lnTo>
                  <a:lnTo>
                    <a:pt x="277" y="328"/>
                  </a:lnTo>
                  <a:lnTo>
                    <a:pt x="272" y="331"/>
                  </a:lnTo>
                  <a:lnTo>
                    <a:pt x="274" y="335"/>
                  </a:lnTo>
                  <a:lnTo>
                    <a:pt x="265" y="340"/>
                  </a:lnTo>
                  <a:lnTo>
                    <a:pt x="274" y="362"/>
                  </a:lnTo>
                  <a:lnTo>
                    <a:pt x="272" y="362"/>
                  </a:lnTo>
                  <a:lnTo>
                    <a:pt x="261" y="367"/>
                  </a:lnTo>
                  <a:lnTo>
                    <a:pt x="263" y="376"/>
                  </a:lnTo>
                  <a:lnTo>
                    <a:pt x="261" y="376"/>
                  </a:lnTo>
                  <a:lnTo>
                    <a:pt x="261" y="378"/>
                  </a:lnTo>
                  <a:lnTo>
                    <a:pt x="263" y="378"/>
                  </a:lnTo>
                  <a:lnTo>
                    <a:pt x="265" y="392"/>
                  </a:lnTo>
                  <a:lnTo>
                    <a:pt x="252" y="392"/>
                  </a:lnTo>
                  <a:lnTo>
                    <a:pt x="252" y="392"/>
                  </a:lnTo>
                  <a:lnTo>
                    <a:pt x="247" y="389"/>
                  </a:lnTo>
                  <a:lnTo>
                    <a:pt x="238" y="389"/>
                  </a:lnTo>
                  <a:lnTo>
                    <a:pt x="236" y="389"/>
                  </a:lnTo>
                  <a:lnTo>
                    <a:pt x="229" y="387"/>
                  </a:lnTo>
                  <a:lnTo>
                    <a:pt x="227" y="389"/>
                  </a:lnTo>
                  <a:lnTo>
                    <a:pt x="227" y="387"/>
                  </a:lnTo>
                  <a:lnTo>
                    <a:pt x="220" y="385"/>
                  </a:lnTo>
                  <a:lnTo>
                    <a:pt x="220" y="385"/>
                  </a:lnTo>
                  <a:lnTo>
                    <a:pt x="213" y="380"/>
                  </a:lnTo>
                  <a:lnTo>
                    <a:pt x="213" y="380"/>
                  </a:lnTo>
                  <a:lnTo>
                    <a:pt x="209" y="380"/>
                  </a:lnTo>
                  <a:lnTo>
                    <a:pt x="209" y="380"/>
                  </a:lnTo>
                  <a:lnTo>
                    <a:pt x="206" y="380"/>
                  </a:lnTo>
                  <a:lnTo>
                    <a:pt x="204" y="378"/>
                  </a:lnTo>
                  <a:lnTo>
                    <a:pt x="204" y="378"/>
                  </a:lnTo>
                  <a:lnTo>
                    <a:pt x="202" y="380"/>
                  </a:lnTo>
                  <a:lnTo>
                    <a:pt x="202" y="380"/>
                  </a:lnTo>
                  <a:lnTo>
                    <a:pt x="202" y="383"/>
                  </a:lnTo>
                  <a:lnTo>
                    <a:pt x="202" y="383"/>
                  </a:lnTo>
                  <a:lnTo>
                    <a:pt x="202" y="385"/>
                  </a:lnTo>
                  <a:lnTo>
                    <a:pt x="199" y="387"/>
                  </a:lnTo>
                  <a:lnTo>
                    <a:pt x="199" y="387"/>
                  </a:lnTo>
                  <a:lnTo>
                    <a:pt x="199" y="389"/>
                  </a:lnTo>
                  <a:lnTo>
                    <a:pt x="199" y="389"/>
                  </a:lnTo>
                  <a:lnTo>
                    <a:pt x="199" y="392"/>
                  </a:lnTo>
                  <a:lnTo>
                    <a:pt x="186" y="389"/>
                  </a:lnTo>
                  <a:lnTo>
                    <a:pt x="177" y="389"/>
                  </a:lnTo>
                  <a:lnTo>
                    <a:pt x="177" y="389"/>
                  </a:lnTo>
                  <a:lnTo>
                    <a:pt x="177" y="389"/>
                  </a:lnTo>
                  <a:lnTo>
                    <a:pt x="175" y="385"/>
                  </a:lnTo>
                  <a:lnTo>
                    <a:pt x="175" y="383"/>
                  </a:lnTo>
                  <a:lnTo>
                    <a:pt x="170" y="376"/>
                  </a:lnTo>
                  <a:lnTo>
                    <a:pt x="170" y="374"/>
                  </a:lnTo>
                  <a:lnTo>
                    <a:pt x="168" y="369"/>
                  </a:lnTo>
                  <a:lnTo>
                    <a:pt x="168" y="369"/>
                  </a:lnTo>
                  <a:lnTo>
                    <a:pt x="156" y="349"/>
                  </a:lnTo>
                  <a:lnTo>
                    <a:pt x="152" y="337"/>
                  </a:lnTo>
                  <a:lnTo>
                    <a:pt x="145" y="321"/>
                  </a:lnTo>
                  <a:lnTo>
                    <a:pt x="143" y="321"/>
                  </a:lnTo>
                  <a:lnTo>
                    <a:pt x="138" y="312"/>
                  </a:lnTo>
                  <a:lnTo>
                    <a:pt x="131" y="297"/>
                  </a:lnTo>
                  <a:lnTo>
                    <a:pt x="131" y="297"/>
                  </a:lnTo>
                  <a:lnTo>
                    <a:pt x="127" y="288"/>
                  </a:lnTo>
                  <a:lnTo>
                    <a:pt x="118" y="269"/>
                  </a:lnTo>
                  <a:lnTo>
                    <a:pt x="116" y="260"/>
                  </a:lnTo>
                  <a:lnTo>
                    <a:pt x="111" y="254"/>
                  </a:lnTo>
                  <a:lnTo>
                    <a:pt x="111" y="251"/>
                  </a:lnTo>
                  <a:lnTo>
                    <a:pt x="109" y="247"/>
                  </a:lnTo>
                  <a:lnTo>
                    <a:pt x="109" y="245"/>
                  </a:lnTo>
                  <a:lnTo>
                    <a:pt x="104" y="240"/>
                  </a:lnTo>
                  <a:lnTo>
                    <a:pt x="91" y="222"/>
                  </a:lnTo>
                  <a:lnTo>
                    <a:pt x="82" y="213"/>
                  </a:lnTo>
                  <a:lnTo>
                    <a:pt x="82" y="213"/>
                  </a:lnTo>
                  <a:lnTo>
                    <a:pt x="79" y="204"/>
                  </a:lnTo>
                  <a:lnTo>
                    <a:pt x="79" y="204"/>
                  </a:lnTo>
                  <a:lnTo>
                    <a:pt x="75" y="197"/>
                  </a:lnTo>
                  <a:lnTo>
                    <a:pt x="73" y="190"/>
                  </a:lnTo>
                  <a:lnTo>
                    <a:pt x="70" y="186"/>
                  </a:lnTo>
                  <a:lnTo>
                    <a:pt x="66" y="179"/>
                  </a:lnTo>
                  <a:lnTo>
                    <a:pt x="59" y="159"/>
                  </a:lnTo>
                  <a:lnTo>
                    <a:pt x="54" y="149"/>
                  </a:lnTo>
                  <a:lnTo>
                    <a:pt x="45" y="131"/>
                  </a:lnTo>
                  <a:lnTo>
                    <a:pt x="43" y="125"/>
                  </a:lnTo>
                  <a:lnTo>
                    <a:pt x="34" y="104"/>
                  </a:lnTo>
                  <a:lnTo>
                    <a:pt x="29" y="95"/>
                  </a:lnTo>
                  <a:lnTo>
                    <a:pt x="23" y="79"/>
                  </a:lnTo>
                  <a:lnTo>
                    <a:pt x="18" y="68"/>
                  </a:lnTo>
                  <a:lnTo>
                    <a:pt x="18" y="68"/>
                  </a:lnTo>
                  <a:lnTo>
                    <a:pt x="11" y="54"/>
                  </a:lnTo>
                  <a:lnTo>
                    <a:pt x="11" y="52"/>
                  </a:lnTo>
                  <a:lnTo>
                    <a:pt x="7" y="45"/>
                  </a:lnTo>
                  <a:lnTo>
                    <a:pt x="5" y="39"/>
                  </a:lnTo>
                  <a:lnTo>
                    <a:pt x="2" y="34"/>
                  </a:lnTo>
                  <a:lnTo>
                    <a:pt x="0" y="32"/>
                  </a:lnTo>
                  <a:lnTo>
                    <a:pt x="0" y="27"/>
                  </a:lnTo>
                  <a:lnTo>
                    <a:pt x="0" y="27"/>
                  </a:lnTo>
                  <a:lnTo>
                    <a:pt x="7" y="23"/>
                  </a:lnTo>
                  <a:lnTo>
                    <a:pt x="23" y="14"/>
                  </a:lnTo>
                  <a:lnTo>
                    <a:pt x="50" y="0"/>
                  </a:lnTo>
                  <a:lnTo>
                    <a:pt x="50" y="0"/>
                  </a:lnTo>
                  <a:lnTo>
                    <a:pt x="57" y="5"/>
                  </a:lnTo>
                  <a:lnTo>
                    <a:pt x="63" y="9"/>
                  </a:lnTo>
                  <a:lnTo>
                    <a:pt x="68" y="14"/>
                  </a:lnTo>
                  <a:lnTo>
                    <a:pt x="77" y="23"/>
                  </a:lnTo>
                  <a:lnTo>
                    <a:pt x="84" y="25"/>
                  </a:lnTo>
                  <a:lnTo>
                    <a:pt x="88" y="30"/>
                  </a:lnTo>
                  <a:lnTo>
                    <a:pt x="107" y="45"/>
                  </a:lnTo>
                  <a:lnTo>
                    <a:pt x="129" y="61"/>
                  </a:lnTo>
                  <a:lnTo>
                    <a:pt x="131" y="63"/>
                  </a:lnTo>
                  <a:lnTo>
                    <a:pt x="138" y="63"/>
                  </a:lnTo>
                  <a:lnTo>
                    <a:pt x="147" y="63"/>
                  </a:lnTo>
                  <a:lnTo>
                    <a:pt x="150" y="66"/>
                  </a:lnTo>
                  <a:lnTo>
                    <a:pt x="152" y="66"/>
                  </a:lnTo>
                  <a:lnTo>
                    <a:pt x="152" y="66"/>
                  </a:lnTo>
                  <a:lnTo>
                    <a:pt x="154" y="66"/>
                  </a:lnTo>
                  <a:lnTo>
                    <a:pt x="156" y="66"/>
                  </a:lnTo>
                  <a:lnTo>
                    <a:pt x="156" y="66"/>
                  </a:lnTo>
                  <a:lnTo>
                    <a:pt x="156" y="66"/>
                  </a:lnTo>
                  <a:lnTo>
                    <a:pt x="156" y="66"/>
                  </a:lnTo>
                  <a:lnTo>
                    <a:pt x="156" y="66"/>
                  </a:lnTo>
                  <a:lnTo>
                    <a:pt x="156" y="66"/>
                  </a:lnTo>
                  <a:lnTo>
                    <a:pt x="156" y="66"/>
                  </a:lnTo>
                  <a:lnTo>
                    <a:pt x="156" y="66"/>
                  </a:lnTo>
                  <a:lnTo>
                    <a:pt x="156" y="66"/>
                  </a:lnTo>
                  <a:lnTo>
                    <a:pt x="161" y="66"/>
                  </a:lnTo>
                  <a:lnTo>
                    <a:pt x="161" y="66"/>
                  </a:lnTo>
                  <a:lnTo>
                    <a:pt x="165" y="66"/>
                  </a:lnTo>
                  <a:lnTo>
                    <a:pt x="168" y="66"/>
                  </a:lnTo>
                  <a:lnTo>
                    <a:pt x="168" y="68"/>
                  </a:lnTo>
                  <a:lnTo>
                    <a:pt x="170" y="68"/>
                  </a:lnTo>
                  <a:lnTo>
                    <a:pt x="172" y="68"/>
                  </a:lnTo>
                  <a:lnTo>
                    <a:pt x="177" y="68"/>
                  </a:lnTo>
                  <a:lnTo>
                    <a:pt x="177" y="68"/>
                  </a:lnTo>
                  <a:lnTo>
                    <a:pt x="184" y="68"/>
                  </a:lnTo>
                  <a:lnTo>
                    <a:pt x="186" y="68"/>
                  </a:lnTo>
                  <a:lnTo>
                    <a:pt x="193" y="70"/>
                  </a:lnTo>
                  <a:lnTo>
                    <a:pt x="202" y="70"/>
                  </a:lnTo>
                  <a:lnTo>
                    <a:pt x="211" y="73"/>
                  </a:lnTo>
                  <a:lnTo>
                    <a:pt x="213" y="73"/>
                  </a:lnTo>
                  <a:lnTo>
                    <a:pt x="213" y="73"/>
                  </a:lnTo>
                  <a:lnTo>
                    <a:pt x="229" y="73"/>
                  </a:lnTo>
                  <a:lnTo>
                    <a:pt x="229" y="75"/>
                  </a:lnTo>
                  <a:lnTo>
                    <a:pt x="234" y="75"/>
                  </a:lnTo>
                  <a:lnTo>
                    <a:pt x="236" y="75"/>
                  </a:lnTo>
                  <a:lnTo>
                    <a:pt x="247" y="77"/>
                  </a:lnTo>
                  <a:lnTo>
                    <a:pt x="249" y="77"/>
                  </a:lnTo>
                  <a:lnTo>
                    <a:pt x="249" y="77"/>
                  </a:lnTo>
                  <a:lnTo>
                    <a:pt x="254" y="77"/>
                  </a:lnTo>
                  <a:lnTo>
                    <a:pt x="254" y="77"/>
                  </a:lnTo>
                  <a:lnTo>
                    <a:pt x="261" y="77"/>
                  </a:lnTo>
                  <a:lnTo>
                    <a:pt x="261" y="79"/>
                  </a:lnTo>
                  <a:lnTo>
                    <a:pt x="261" y="79"/>
                  </a:lnTo>
                  <a:lnTo>
                    <a:pt x="263" y="79"/>
                  </a:lnTo>
                  <a:lnTo>
                    <a:pt x="268" y="7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605" name="Admin 1 - North Darfur">
              <a:extLst>
                <a:ext uri="{FF2B5EF4-FFF2-40B4-BE49-F238E27FC236}">
                  <a16:creationId xmlns:a16="http://schemas.microsoft.com/office/drawing/2014/main" id="{44F72131-8340-E95E-7D66-3B4AF7E8A971}"/>
                </a:ext>
              </a:extLst>
            </p:cNvPr>
            <p:cNvGrpSpPr/>
            <p:nvPr/>
          </p:nvGrpSpPr>
          <p:grpSpPr>
            <a:xfrm>
              <a:off x="2898928" y="1792268"/>
              <a:ext cx="2048913" cy="3553882"/>
              <a:chOff x="2901951" y="1655763"/>
              <a:chExt cx="2051050" cy="3557588"/>
            </a:xfrm>
          </p:grpSpPr>
          <p:sp>
            <p:nvSpPr>
              <p:cNvPr id="606" name="Freeform 13">
                <a:extLst>
                  <a:ext uri="{FF2B5EF4-FFF2-40B4-BE49-F238E27FC236}">
                    <a16:creationId xmlns:a16="http://schemas.microsoft.com/office/drawing/2014/main" id="{9069F5C0-116A-1CF9-71F4-6054C1811271}"/>
                  </a:ext>
                </a:extLst>
              </p:cNvPr>
              <p:cNvSpPr>
                <a:spLocks/>
              </p:cNvSpPr>
              <p:nvPr/>
            </p:nvSpPr>
            <p:spPr bwMode="auto">
              <a:xfrm>
                <a:off x="2901951" y="3157538"/>
                <a:ext cx="2051050" cy="2055813"/>
              </a:xfrm>
              <a:custGeom>
                <a:avLst/>
                <a:gdLst>
                  <a:gd name="T0" fmla="*/ 1129 w 1292"/>
                  <a:gd name="T1" fmla="*/ 0 h 1295"/>
                  <a:gd name="T2" fmla="*/ 1149 w 1292"/>
                  <a:gd name="T3" fmla="*/ 231 h 1295"/>
                  <a:gd name="T4" fmla="*/ 1172 w 1292"/>
                  <a:gd name="T5" fmla="*/ 417 h 1295"/>
                  <a:gd name="T6" fmla="*/ 1192 w 1292"/>
                  <a:gd name="T7" fmla="*/ 457 h 1295"/>
                  <a:gd name="T8" fmla="*/ 1210 w 1292"/>
                  <a:gd name="T9" fmla="*/ 514 h 1295"/>
                  <a:gd name="T10" fmla="*/ 1235 w 1292"/>
                  <a:gd name="T11" fmla="*/ 602 h 1295"/>
                  <a:gd name="T12" fmla="*/ 1238 w 1292"/>
                  <a:gd name="T13" fmla="*/ 641 h 1295"/>
                  <a:gd name="T14" fmla="*/ 1274 w 1292"/>
                  <a:gd name="T15" fmla="*/ 695 h 1295"/>
                  <a:gd name="T16" fmla="*/ 1287 w 1292"/>
                  <a:gd name="T17" fmla="*/ 781 h 1295"/>
                  <a:gd name="T18" fmla="*/ 1265 w 1292"/>
                  <a:gd name="T19" fmla="*/ 847 h 1295"/>
                  <a:gd name="T20" fmla="*/ 1240 w 1292"/>
                  <a:gd name="T21" fmla="*/ 903 h 1295"/>
                  <a:gd name="T22" fmla="*/ 1188 w 1292"/>
                  <a:gd name="T23" fmla="*/ 971 h 1295"/>
                  <a:gd name="T24" fmla="*/ 1181 w 1292"/>
                  <a:gd name="T25" fmla="*/ 1059 h 1295"/>
                  <a:gd name="T26" fmla="*/ 1167 w 1292"/>
                  <a:gd name="T27" fmla="*/ 1168 h 1295"/>
                  <a:gd name="T28" fmla="*/ 1194 w 1292"/>
                  <a:gd name="T29" fmla="*/ 1259 h 1295"/>
                  <a:gd name="T30" fmla="*/ 1129 w 1292"/>
                  <a:gd name="T31" fmla="*/ 1288 h 1295"/>
                  <a:gd name="T32" fmla="*/ 1074 w 1292"/>
                  <a:gd name="T33" fmla="*/ 1283 h 1295"/>
                  <a:gd name="T34" fmla="*/ 968 w 1292"/>
                  <a:gd name="T35" fmla="*/ 1261 h 1295"/>
                  <a:gd name="T36" fmla="*/ 895 w 1292"/>
                  <a:gd name="T37" fmla="*/ 1197 h 1295"/>
                  <a:gd name="T38" fmla="*/ 863 w 1292"/>
                  <a:gd name="T39" fmla="*/ 1161 h 1295"/>
                  <a:gd name="T40" fmla="*/ 845 w 1292"/>
                  <a:gd name="T41" fmla="*/ 1121 h 1295"/>
                  <a:gd name="T42" fmla="*/ 882 w 1292"/>
                  <a:gd name="T43" fmla="*/ 1116 h 1295"/>
                  <a:gd name="T44" fmla="*/ 886 w 1292"/>
                  <a:gd name="T45" fmla="*/ 1084 h 1295"/>
                  <a:gd name="T46" fmla="*/ 839 w 1292"/>
                  <a:gd name="T47" fmla="*/ 1030 h 1295"/>
                  <a:gd name="T48" fmla="*/ 798 w 1292"/>
                  <a:gd name="T49" fmla="*/ 1010 h 1295"/>
                  <a:gd name="T50" fmla="*/ 766 w 1292"/>
                  <a:gd name="T51" fmla="*/ 994 h 1295"/>
                  <a:gd name="T52" fmla="*/ 739 w 1292"/>
                  <a:gd name="T53" fmla="*/ 967 h 1295"/>
                  <a:gd name="T54" fmla="*/ 705 w 1292"/>
                  <a:gd name="T55" fmla="*/ 962 h 1295"/>
                  <a:gd name="T56" fmla="*/ 648 w 1292"/>
                  <a:gd name="T57" fmla="*/ 964 h 1295"/>
                  <a:gd name="T58" fmla="*/ 610 w 1292"/>
                  <a:gd name="T59" fmla="*/ 969 h 1295"/>
                  <a:gd name="T60" fmla="*/ 564 w 1292"/>
                  <a:gd name="T61" fmla="*/ 946 h 1295"/>
                  <a:gd name="T62" fmla="*/ 537 w 1292"/>
                  <a:gd name="T63" fmla="*/ 928 h 1295"/>
                  <a:gd name="T64" fmla="*/ 501 w 1292"/>
                  <a:gd name="T65" fmla="*/ 928 h 1295"/>
                  <a:gd name="T66" fmla="*/ 458 w 1292"/>
                  <a:gd name="T67" fmla="*/ 924 h 1295"/>
                  <a:gd name="T68" fmla="*/ 483 w 1292"/>
                  <a:gd name="T69" fmla="*/ 901 h 1295"/>
                  <a:gd name="T70" fmla="*/ 505 w 1292"/>
                  <a:gd name="T71" fmla="*/ 885 h 1295"/>
                  <a:gd name="T72" fmla="*/ 517 w 1292"/>
                  <a:gd name="T73" fmla="*/ 840 h 1295"/>
                  <a:gd name="T74" fmla="*/ 478 w 1292"/>
                  <a:gd name="T75" fmla="*/ 844 h 1295"/>
                  <a:gd name="T76" fmla="*/ 419 w 1292"/>
                  <a:gd name="T77" fmla="*/ 856 h 1295"/>
                  <a:gd name="T78" fmla="*/ 378 w 1292"/>
                  <a:gd name="T79" fmla="*/ 883 h 1295"/>
                  <a:gd name="T80" fmla="*/ 340 w 1292"/>
                  <a:gd name="T81" fmla="*/ 869 h 1295"/>
                  <a:gd name="T82" fmla="*/ 308 w 1292"/>
                  <a:gd name="T83" fmla="*/ 853 h 1295"/>
                  <a:gd name="T84" fmla="*/ 276 w 1292"/>
                  <a:gd name="T85" fmla="*/ 851 h 1295"/>
                  <a:gd name="T86" fmla="*/ 233 w 1292"/>
                  <a:gd name="T87" fmla="*/ 824 h 1295"/>
                  <a:gd name="T88" fmla="*/ 197 w 1292"/>
                  <a:gd name="T89" fmla="*/ 806 h 1295"/>
                  <a:gd name="T90" fmla="*/ 136 w 1292"/>
                  <a:gd name="T91" fmla="*/ 835 h 1295"/>
                  <a:gd name="T92" fmla="*/ 111 w 1292"/>
                  <a:gd name="T93" fmla="*/ 817 h 1295"/>
                  <a:gd name="T94" fmla="*/ 109 w 1292"/>
                  <a:gd name="T95" fmla="*/ 790 h 1295"/>
                  <a:gd name="T96" fmla="*/ 93 w 1292"/>
                  <a:gd name="T97" fmla="*/ 731 h 1295"/>
                  <a:gd name="T98" fmla="*/ 122 w 1292"/>
                  <a:gd name="T99" fmla="*/ 675 h 1295"/>
                  <a:gd name="T100" fmla="*/ 93 w 1292"/>
                  <a:gd name="T101" fmla="*/ 632 h 1295"/>
                  <a:gd name="T102" fmla="*/ 81 w 1292"/>
                  <a:gd name="T103" fmla="*/ 559 h 1295"/>
                  <a:gd name="T104" fmla="*/ 11 w 1292"/>
                  <a:gd name="T105" fmla="*/ 523 h 1295"/>
                  <a:gd name="T106" fmla="*/ 18 w 1292"/>
                  <a:gd name="T107" fmla="*/ 480 h 1295"/>
                  <a:gd name="T108" fmla="*/ 0 w 1292"/>
                  <a:gd name="T109" fmla="*/ 419 h 1295"/>
                  <a:gd name="T110" fmla="*/ 25 w 1292"/>
                  <a:gd name="T111" fmla="*/ 390 h 1295"/>
                  <a:gd name="T112" fmla="*/ 45 w 1292"/>
                  <a:gd name="T113" fmla="*/ 365 h 1295"/>
                  <a:gd name="T114" fmla="*/ 59 w 1292"/>
                  <a:gd name="T115" fmla="*/ 331 h 1295"/>
                  <a:gd name="T116" fmla="*/ 47 w 1292"/>
                  <a:gd name="T117" fmla="*/ 292 h 1295"/>
                  <a:gd name="T118" fmla="*/ 45 w 1292"/>
                  <a:gd name="T119" fmla="*/ 258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2" h="1295">
                    <a:moveTo>
                      <a:pt x="1278" y="0"/>
                    </a:moveTo>
                    <a:lnTo>
                      <a:pt x="1260" y="0"/>
                    </a:lnTo>
                    <a:lnTo>
                      <a:pt x="1256" y="0"/>
                    </a:lnTo>
                    <a:lnTo>
                      <a:pt x="1233" y="0"/>
                    </a:lnTo>
                    <a:lnTo>
                      <a:pt x="1224" y="0"/>
                    </a:lnTo>
                    <a:lnTo>
                      <a:pt x="1215" y="0"/>
                    </a:lnTo>
                    <a:lnTo>
                      <a:pt x="1206" y="0"/>
                    </a:lnTo>
                    <a:lnTo>
                      <a:pt x="1188" y="0"/>
                    </a:lnTo>
                    <a:lnTo>
                      <a:pt x="1172" y="0"/>
                    </a:lnTo>
                    <a:lnTo>
                      <a:pt x="1167" y="0"/>
                    </a:lnTo>
                    <a:lnTo>
                      <a:pt x="1163" y="0"/>
                    </a:lnTo>
                    <a:lnTo>
                      <a:pt x="1145" y="0"/>
                    </a:lnTo>
                    <a:lnTo>
                      <a:pt x="1138" y="0"/>
                    </a:lnTo>
                    <a:lnTo>
                      <a:pt x="1136" y="0"/>
                    </a:lnTo>
                    <a:lnTo>
                      <a:pt x="1133" y="0"/>
                    </a:lnTo>
                    <a:lnTo>
                      <a:pt x="1131" y="0"/>
                    </a:lnTo>
                    <a:lnTo>
                      <a:pt x="1129" y="0"/>
                    </a:lnTo>
                    <a:lnTo>
                      <a:pt x="1129" y="3"/>
                    </a:lnTo>
                    <a:lnTo>
                      <a:pt x="1129" y="5"/>
                    </a:lnTo>
                    <a:lnTo>
                      <a:pt x="1129" y="7"/>
                    </a:lnTo>
                    <a:lnTo>
                      <a:pt x="1129" y="9"/>
                    </a:lnTo>
                    <a:lnTo>
                      <a:pt x="1129" y="12"/>
                    </a:lnTo>
                    <a:lnTo>
                      <a:pt x="1131" y="18"/>
                    </a:lnTo>
                    <a:lnTo>
                      <a:pt x="1131" y="25"/>
                    </a:lnTo>
                    <a:lnTo>
                      <a:pt x="1131" y="32"/>
                    </a:lnTo>
                    <a:lnTo>
                      <a:pt x="1131" y="36"/>
                    </a:lnTo>
                    <a:lnTo>
                      <a:pt x="1133" y="41"/>
                    </a:lnTo>
                    <a:lnTo>
                      <a:pt x="1133" y="57"/>
                    </a:lnTo>
                    <a:lnTo>
                      <a:pt x="1136" y="79"/>
                    </a:lnTo>
                    <a:lnTo>
                      <a:pt x="1136" y="84"/>
                    </a:lnTo>
                    <a:lnTo>
                      <a:pt x="1140" y="129"/>
                    </a:lnTo>
                    <a:lnTo>
                      <a:pt x="1147" y="188"/>
                    </a:lnTo>
                    <a:lnTo>
                      <a:pt x="1147" y="204"/>
                    </a:lnTo>
                    <a:lnTo>
                      <a:pt x="1149" y="231"/>
                    </a:lnTo>
                    <a:lnTo>
                      <a:pt x="1156" y="315"/>
                    </a:lnTo>
                    <a:lnTo>
                      <a:pt x="1160" y="362"/>
                    </a:lnTo>
                    <a:lnTo>
                      <a:pt x="1163" y="371"/>
                    </a:lnTo>
                    <a:lnTo>
                      <a:pt x="1163" y="374"/>
                    </a:lnTo>
                    <a:lnTo>
                      <a:pt x="1163" y="376"/>
                    </a:lnTo>
                    <a:lnTo>
                      <a:pt x="1163" y="378"/>
                    </a:lnTo>
                    <a:lnTo>
                      <a:pt x="1163" y="380"/>
                    </a:lnTo>
                    <a:lnTo>
                      <a:pt x="1163" y="383"/>
                    </a:lnTo>
                    <a:lnTo>
                      <a:pt x="1163" y="385"/>
                    </a:lnTo>
                    <a:lnTo>
                      <a:pt x="1163" y="387"/>
                    </a:lnTo>
                    <a:lnTo>
                      <a:pt x="1163" y="390"/>
                    </a:lnTo>
                    <a:lnTo>
                      <a:pt x="1163" y="394"/>
                    </a:lnTo>
                    <a:lnTo>
                      <a:pt x="1165" y="394"/>
                    </a:lnTo>
                    <a:lnTo>
                      <a:pt x="1165" y="396"/>
                    </a:lnTo>
                    <a:lnTo>
                      <a:pt x="1167" y="408"/>
                    </a:lnTo>
                    <a:lnTo>
                      <a:pt x="1170" y="412"/>
                    </a:lnTo>
                    <a:lnTo>
                      <a:pt x="1172" y="417"/>
                    </a:lnTo>
                    <a:lnTo>
                      <a:pt x="1172" y="419"/>
                    </a:lnTo>
                    <a:lnTo>
                      <a:pt x="1172" y="421"/>
                    </a:lnTo>
                    <a:lnTo>
                      <a:pt x="1174" y="428"/>
                    </a:lnTo>
                    <a:lnTo>
                      <a:pt x="1176" y="430"/>
                    </a:lnTo>
                    <a:lnTo>
                      <a:pt x="1176" y="433"/>
                    </a:lnTo>
                    <a:lnTo>
                      <a:pt x="1176" y="435"/>
                    </a:lnTo>
                    <a:lnTo>
                      <a:pt x="1176" y="437"/>
                    </a:lnTo>
                    <a:lnTo>
                      <a:pt x="1179" y="437"/>
                    </a:lnTo>
                    <a:lnTo>
                      <a:pt x="1181" y="439"/>
                    </a:lnTo>
                    <a:lnTo>
                      <a:pt x="1181" y="442"/>
                    </a:lnTo>
                    <a:lnTo>
                      <a:pt x="1183" y="444"/>
                    </a:lnTo>
                    <a:lnTo>
                      <a:pt x="1185" y="446"/>
                    </a:lnTo>
                    <a:lnTo>
                      <a:pt x="1185" y="448"/>
                    </a:lnTo>
                    <a:lnTo>
                      <a:pt x="1188" y="451"/>
                    </a:lnTo>
                    <a:lnTo>
                      <a:pt x="1190" y="453"/>
                    </a:lnTo>
                    <a:lnTo>
                      <a:pt x="1190" y="455"/>
                    </a:lnTo>
                    <a:lnTo>
                      <a:pt x="1192" y="457"/>
                    </a:lnTo>
                    <a:lnTo>
                      <a:pt x="1192" y="460"/>
                    </a:lnTo>
                    <a:lnTo>
                      <a:pt x="1194" y="462"/>
                    </a:lnTo>
                    <a:lnTo>
                      <a:pt x="1197" y="464"/>
                    </a:lnTo>
                    <a:lnTo>
                      <a:pt x="1199" y="466"/>
                    </a:lnTo>
                    <a:lnTo>
                      <a:pt x="1199" y="469"/>
                    </a:lnTo>
                    <a:lnTo>
                      <a:pt x="1199" y="471"/>
                    </a:lnTo>
                    <a:lnTo>
                      <a:pt x="1201" y="476"/>
                    </a:lnTo>
                    <a:lnTo>
                      <a:pt x="1201" y="478"/>
                    </a:lnTo>
                    <a:lnTo>
                      <a:pt x="1204" y="485"/>
                    </a:lnTo>
                    <a:lnTo>
                      <a:pt x="1206" y="494"/>
                    </a:lnTo>
                    <a:lnTo>
                      <a:pt x="1206" y="496"/>
                    </a:lnTo>
                    <a:lnTo>
                      <a:pt x="1208" y="498"/>
                    </a:lnTo>
                    <a:lnTo>
                      <a:pt x="1208" y="500"/>
                    </a:lnTo>
                    <a:lnTo>
                      <a:pt x="1208" y="505"/>
                    </a:lnTo>
                    <a:lnTo>
                      <a:pt x="1210" y="507"/>
                    </a:lnTo>
                    <a:lnTo>
                      <a:pt x="1210" y="512"/>
                    </a:lnTo>
                    <a:lnTo>
                      <a:pt x="1210" y="514"/>
                    </a:lnTo>
                    <a:lnTo>
                      <a:pt x="1215" y="525"/>
                    </a:lnTo>
                    <a:lnTo>
                      <a:pt x="1215" y="528"/>
                    </a:lnTo>
                    <a:lnTo>
                      <a:pt x="1217" y="539"/>
                    </a:lnTo>
                    <a:lnTo>
                      <a:pt x="1219" y="546"/>
                    </a:lnTo>
                    <a:lnTo>
                      <a:pt x="1222" y="552"/>
                    </a:lnTo>
                    <a:lnTo>
                      <a:pt x="1222" y="557"/>
                    </a:lnTo>
                    <a:lnTo>
                      <a:pt x="1226" y="566"/>
                    </a:lnTo>
                    <a:lnTo>
                      <a:pt x="1226" y="575"/>
                    </a:lnTo>
                    <a:lnTo>
                      <a:pt x="1228" y="577"/>
                    </a:lnTo>
                    <a:lnTo>
                      <a:pt x="1228" y="582"/>
                    </a:lnTo>
                    <a:lnTo>
                      <a:pt x="1231" y="586"/>
                    </a:lnTo>
                    <a:lnTo>
                      <a:pt x="1233" y="591"/>
                    </a:lnTo>
                    <a:lnTo>
                      <a:pt x="1233" y="595"/>
                    </a:lnTo>
                    <a:lnTo>
                      <a:pt x="1233" y="598"/>
                    </a:lnTo>
                    <a:lnTo>
                      <a:pt x="1235" y="598"/>
                    </a:lnTo>
                    <a:lnTo>
                      <a:pt x="1235" y="600"/>
                    </a:lnTo>
                    <a:lnTo>
                      <a:pt x="1235" y="602"/>
                    </a:lnTo>
                    <a:lnTo>
                      <a:pt x="1235" y="605"/>
                    </a:lnTo>
                    <a:lnTo>
                      <a:pt x="1235" y="607"/>
                    </a:lnTo>
                    <a:lnTo>
                      <a:pt x="1238" y="607"/>
                    </a:lnTo>
                    <a:lnTo>
                      <a:pt x="1238" y="609"/>
                    </a:lnTo>
                    <a:lnTo>
                      <a:pt x="1238" y="611"/>
                    </a:lnTo>
                    <a:lnTo>
                      <a:pt x="1238" y="614"/>
                    </a:lnTo>
                    <a:lnTo>
                      <a:pt x="1238" y="616"/>
                    </a:lnTo>
                    <a:lnTo>
                      <a:pt x="1238" y="618"/>
                    </a:lnTo>
                    <a:lnTo>
                      <a:pt x="1238" y="620"/>
                    </a:lnTo>
                    <a:lnTo>
                      <a:pt x="1238" y="623"/>
                    </a:lnTo>
                    <a:lnTo>
                      <a:pt x="1238" y="625"/>
                    </a:lnTo>
                    <a:lnTo>
                      <a:pt x="1238" y="629"/>
                    </a:lnTo>
                    <a:lnTo>
                      <a:pt x="1238" y="632"/>
                    </a:lnTo>
                    <a:lnTo>
                      <a:pt x="1238" y="634"/>
                    </a:lnTo>
                    <a:lnTo>
                      <a:pt x="1238" y="636"/>
                    </a:lnTo>
                    <a:lnTo>
                      <a:pt x="1238" y="638"/>
                    </a:lnTo>
                    <a:lnTo>
                      <a:pt x="1238" y="641"/>
                    </a:lnTo>
                    <a:lnTo>
                      <a:pt x="1238" y="645"/>
                    </a:lnTo>
                    <a:lnTo>
                      <a:pt x="1238" y="648"/>
                    </a:lnTo>
                    <a:lnTo>
                      <a:pt x="1238" y="652"/>
                    </a:lnTo>
                    <a:lnTo>
                      <a:pt x="1238" y="654"/>
                    </a:lnTo>
                    <a:lnTo>
                      <a:pt x="1238" y="657"/>
                    </a:lnTo>
                    <a:lnTo>
                      <a:pt x="1249" y="659"/>
                    </a:lnTo>
                    <a:lnTo>
                      <a:pt x="1251" y="659"/>
                    </a:lnTo>
                    <a:lnTo>
                      <a:pt x="1258" y="659"/>
                    </a:lnTo>
                    <a:lnTo>
                      <a:pt x="1260" y="659"/>
                    </a:lnTo>
                    <a:lnTo>
                      <a:pt x="1262" y="659"/>
                    </a:lnTo>
                    <a:lnTo>
                      <a:pt x="1265" y="659"/>
                    </a:lnTo>
                    <a:lnTo>
                      <a:pt x="1267" y="663"/>
                    </a:lnTo>
                    <a:lnTo>
                      <a:pt x="1272" y="679"/>
                    </a:lnTo>
                    <a:lnTo>
                      <a:pt x="1274" y="679"/>
                    </a:lnTo>
                    <a:lnTo>
                      <a:pt x="1274" y="684"/>
                    </a:lnTo>
                    <a:lnTo>
                      <a:pt x="1274" y="691"/>
                    </a:lnTo>
                    <a:lnTo>
                      <a:pt x="1274" y="695"/>
                    </a:lnTo>
                    <a:lnTo>
                      <a:pt x="1274" y="697"/>
                    </a:lnTo>
                    <a:lnTo>
                      <a:pt x="1274" y="715"/>
                    </a:lnTo>
                    <a:lnTo>
                      <a:pt x="1274" y="718"/>
                    </a:lnTo>
                    <a:lnTo>
                      <a:pt x="1274" y="722"/>
                    </a:lnTo>
                    <a:lnTo>
                      <a:pt x="1272" y="734"/>
                    </a:lnTo>
                    <a:lnTo>
                      <a:pt x="1272" y="736"/>
                    </a:lnTo>
                    <a:lnTo>
                      <a:pt x="1272" y="738"/>
                    </a:lnTo>
                    <a:lnTo>
                      <a:pt x="1272" y="740"/>
                    </a:lnTo>
                    <a:lnTo>
                      <a:pt x="1269" y="754"/>
                    </a:lnTo>
                    <a:lnTo>
                      <a:pt x="1269" y="756"/>
                    </a:lnTo>
                    <a:lnTo>
                      <a:pt x="1278" y="763"/>
                    </a:lnTo>
                    <a:lnTo>
                      <a:pt x="1281" y="765"/>
                    </a:lnTo>
                    <a:lnTo>
                      <a:pt x="1285" y="772"/>
                    </a:lnTo>
                    <a:lnTo>
                      <a:pt x="1285" y="774"/>
                    </a:lnTo>
                    <a:lnTo>
                      <a:pt x="1287" y="777"/>
                    </a:lnTo>
                    <a:lnTo>
                      <a:pt x="1287" y="779"/>
                    </a:lnTo>
                    <a:lnTo>
                      <a:pt x="1287" y="781"/>
                    </a:lnTo>
                    <a:lnTo>
                      <a:pt x="1290" y="781"/>
                    </a:lnTo>
                    <a:lnTo>
                      <a:pt x="1292" y="781"/>
                    </a:lnTo>
                    <a:lnTo>
                      <a:pt x="1292" y="786"/>
                    </a:lnTo>
                    <a:lnTo>
                      <a:pt x="1292" y="790"/>
                    </a:lnTo>
                    <a:lnTo>
                      <a:pt x="1292" y="792"/>
                    </a:lnTo>
                    <a:lnTo>
                      <a:pt x="1292" y="795"/>
                    </a:lnTo>
                    <a:lnTo>
                      <a:pt x="1292" y="799"/>
                    </a:lnTo>
                    <a:lnTo>
                      <a:pt x="1292" y="804"/>
                    </a:lnTo>
                    <a:lnTo>
                      <a:pt x="1292" y="808"/>
                    </a:lnTo>
                    <a:lnTo>
                      <a:pt x="1290" y="813"/>
                    </a:lnTo>
                    <a:lnTo>
                      <a:pt x="1287" y="817"/>
                    </a:lnTo>
                    <a:lnTo>
                      <a:pt x="1287" y="820"/>
                    </a:lnTo>
                    <a:lnTo>
                      <a:pt x="1285" y="822"/>
                    </a:lnTo>
                    <a:lnTo>
                      <a:pt x="1281" y="826"/>
                    </a:lnTo>
                    <a:lnTo>
                      <a:pt x="1276" y="833"/>
                    </a:lnTo>
                    <a:lnTo>
                      <a:pt x="1267" y="844"/>
                    </a:lnTo>
                    <a:lnTo>
                      <a:pt x="1265" y="847"/>
                    </a:lnTo>
                    <a:lnTo>
                      <a:pt x="1258" y="853"/>
                    </a:lnTo>
                    <a:lnTo>
                      <a:pt x="1253" y="858"/>
                    </a:lnTo>
                    <a:lnTo>
                      <a:pt x="1251" y="860"/>
                    </a:lnTo>
                    <a:lnTo>
                      <a:pt x="1249" y="863"/>
                    </a:lnTo>
                    <a:lnTo>
                      <a:pt x="1249" y="867"/>
                    </a:lnTo>
                    <a:lnTo>
                      <a:pt x="1249" y="872"/>
                    </a:lnTo>
                    <a:lnTo>
                      <a:pt x="1249" y="881"/>
                    </a:lnTo>
                    <a:lnTo>
                      <a:pt x="1249" y="883"/>
                    </a:lnTo>
                    <a:lnTo>
                      <a:pt x="1249" y="887"/>
                    </a:lnTo>
                    <a:lnTo>
                      <a:pt x="1247" y="892"/>
                    </a:lnTo>
                    <a:lnTo>
                      <a:pt x="1247" y="894"/>
                    </a:lnTo>
                    <a:lnTo>
                      <a:pt x="1244" y="894"/>
                    </a:lnTo>
                    <a:lnTo>
                      <a:pt x="1244" y="896"/>
                    </a:lnTo>
                    <a:lnTo>
                      <a:pt x="1240" y="896"/>
                    </a:lnTo>
                    <a:lnTo>
                      <a:pt x="1240" y="899"/>
                    </a:lnTo>
                    <a:lnTo>
                      <a:pt x="1240" y="901"/>
                    </a:lnTo>
                    <a:lnTo>
                      <a:pt x="1240" y="903"/>
                    </a:lnTo>
                    <a:lnTo>
                      <a:pt x="1242" y="908"/>
                    </a:lnTo>
                    <a:lnTo>
                      <a:pt x="1242" y="910"/>
                    </a:lnTo>
                    <a:lnTo>
                      <a:pt x="1240" y="912"/>
                    </a:lnTo>
                    <a:lnTo>
                      <a:pt x="1238" y="915"/>
                    </a:lnTo>
                    <a:lnTo>
                      <a:pt x="1233" y="919"/>
                    </a:lnTo>
                    <a:lnTo>
                      <a:pt x="1222" y="930"/>
                    </a:lnTo>
                    <a:lnTo>
                      <a:pt x="1219" y="933"/>
                    </a:lnTo>
                    <a:lnTo>
                      <a:pt x="1219" y="935"/>
                    </a:lnTo>
                    <a:lnTo>
                      <a:pt x="1213" y="942"/>
                    </a:lnTo>
                    <a:lnTo>
                      <a:pt x="1210" y="944"/>
                    </a:lnTo>
                    <a:lnTo>
                      <a:pt x="1206" y="949"/>
                    </a:lnTo>
                    <a:lnTo>
                      <a:pt x="1204" y="951"/>
                    </a:lnTo>
                    <a:lnTo>
                      <a:pt x="1197" y="960"/>
                    </a:lnTo>
                    <a:lnTo>
                      <a:pt x="1194" y="960"/>
                    </a:lnTo>
                    <a:lnTo>
                      <a:pt x="1194" y="962"/>
                    </a:lnTo>
                    <a:lnTo>
                      <a:pt x="1190" y="969"/>
                    </a:lnTo>
                    <a:lnTo>
                      <a:pt x="1188" y="971"/>
                    </a:lnTo>
                    <a:lnTo>
                      <a:pt x="1185" y="973"/>
                    </a:lnTo>
                    <a:lnTo>
                      <a:pt x="1183" y="980"/>
                    </a:lnTo>
                    <a:lnTo>
                      <a:pt x="1181" y="989"/>
                    </a:lnTo>
                    <a:lnTo>
                      <a:pt x="1181" y="996"/>
                    </a:lnTo>
                    <a:lnTo>
                      <a:pt x="1181" y="998"/>
                    </a:lnTo>
                    <a:lnTo>
                      <a:pt x="1181" y="1001"/>
                    </a:lnTo>
                    <a:lnTo>
                      <a:pt x="1181" y="1007"/>
                    </a:lnTo>
                    <a:lnTo>
                      <a:pt x="1179" y="1014"/>
                    </a:lnTo>
                    <a:lnTo>
                      <a:pt x="1179" y="1021"/>
                    </a:lnTo>
                    <a:lnTo>
                      <a:pt x="1179" y="1025"/>
                    </a:lnTo>
                    <a:lnTo>
                      <a:pt x="1179" y="1030"/>
                    </a:lnTo>
                    <a:lnTo>
                      <a:pt x="1179" y="1039"/>
                    </a:lnTo>
                    <a:lnTo>
                      <a:pt x="1179" y="1041"/>
                    </a:lnTo>
                    <a:lnTo>
                      <a:pt x="1179" y="1044"/>
                    </a:lnTo>
                    <a:lnTo>
                      <a:pt x="1179" y="1048"/>
                    </a:lnTo>
                    <a:lnTo>
                      <a:pt x="1179" y="1055"/>
                    </a:lnTo>
                    <a:lnTo>
                      <a:pt x="1181" y="1059"/>
                    </a:lnTo>
                    <a:lnTo>
                      <a:pt x="1179" y="1071"/>
                    </a:lnTo>
                    <a:lnTo>
                      <a:pt x="1172" y="1105"/>
                    </a:lnTo>
                    <a:lnTo>
                      <a:pt x="1170" y="1109"/>
                    </a:lnTo>
                    <a:lnTo>
                      <a:pt x="1170" y="1114"/>
                    </a:lnTo>
                    <a:lnTo>
                      <a:pt x="1167" y="1118"/>
                    </a:lnTo>
                    <a:lnTo>
                      <a:pt x="1165" y="1121"/>
                    </a:lnTo>
                    <a:lnTo>
                      <a:pt x="1165" y="1123"/>
                    </a:lnTo>
                    <a:lnTo>
                      <a:pt x="1165" y="1125"/>
                    </a:lnTo>
                    <a:lnTo>
                      <a:pt x="1165" y="1127"/>
                    </a:lnTo>
                    <a:lnTo>
                      <a:pt x="1167" y="1139"/>
                    </a:lnTo>
                    <a:lnTo>
                      <a:pt x="1167" y="1143"/>
                    </a:lnTo>
                    <a:lnTo>
                      <a:pt x="1167" y="1148"/>
                    </a:lnTo>
                    <a:lnTo>
                      <a:pt x="1167" y="1150"/>
                    </a:lnTo>
                    <a:lnTo>
                      <a:pt x="1167" y="1157"/>
                    </a:lnTo>
                    <a:lnTo>
                      <a:pt x="1167" y="1161"/>
                    </a:lnTo>
                    <a:lnTo>
                      <a:pt x="1167" y="1164"/>
                    </a:lnTo>
                    <a:lnTo>
                      <a:pt x="1167" y="1168"/>
                    </a:lnTo>
                    <a:lnTo>
                      <a:pt x="1165" y="1173"/>
                    </a:lnTo>
                    <a:lnTo>
                      <a:pt x="1165" y="1177"/>
                    </a:lnTo>
                    <a:lnTo>
                      <a:pt x="1165" y="1179"/>
                    </a:lnTo>
                    <a:lnTo>
                      <a:pt x="1163" y="1184"/>
                    </a:lnTo>
                    <a:lnTo>
                      <a:pt x="1163" y="1188"/>
                    </a:lnTo>
                    <a:lnTo>
                      <a:pt x="1163" y="1191"/>
                    </a:lnTo>
                    <a:lnTo>
                      <a:pt x="1163" y="1197"/>
                    </a:lnTo>
                    <a:lnTo>
                      <a:pt x="1163" y="1200"/>
                    </a:lnTo>
                    <a:lnTo>
                      <a:pt x="1167" y="1207"/>
                    </a:lnTo>
                    <a:lnTo>
                      <a:pt x="1170" y="1211"/>
                    </a:lnTo>
                    <a:lnTo>
                      <a:pt x="1172" y="1213"/>
                    </a:lnTo>
                    <a:lnTo>
                      <a:pt x="1179" y="1227"/>
                    </a:lnTo>
                    <a:lnTo>
                      <a:pt x="1183" y="1236"/>
                    </a:lnTo>
                    <a:lnTo>
                      <a:pt x="1188" y="1245"/>
                    </a:lnTo>
                    <a:lnTo>
                      <a:pt x="1188" y="1247"/>
                    </a:lnTo>
                    <a:lnTo>
                      <a:pt x="1190" y="1252"/>
                    </a:lnTo>
                    <a:lnTo>
                      <a:pt x="1194" y="1259"/>
                    </a:lnTo>
                    <a:lnTo>
                      <a:pt x="1194" y="1261"/>
                    </a:lnTo>
                    <a:lnTo>
                      <a:pt x="1197" y="1265"/>
                    </a:lnTo>
                    <a:lnTo>
                      <a:pt x="1197" y="1268"/>
                    </a:lnTo>
                    <a:lnTo>
                      <a:pt x="1201" y="1279"/>
                    </a:lnTo>
                    <a:lnTo>
                      <a:pt x="1204" y="1290"/>
                    </a:lnTo>
                    <a:lnTo>
                      <a:pt x="1192" y="1286"/>
                    </a:lnTo>
                    <a:lnTo>
                      <a:pt x="1188" y="1286"/>
                    </a:lnTo>
                    <a:lnTo>
                      <a:pt x="1179" y="1283"/>
                    </a:lnTo>
                    <a:lnTo>
                      <a:pt x="1165" y="1283"/>
                    </a:lnTo>
                    <a:lnTo>
                      <a:pt x="1160" y="1283"/>
                    </a:lnTo>
                    <a:lnTo>
                      <a:pt x="1154" y="1283"/>
                    </a:lnTo>
                    <a:lnTo>
                      <a:pt x="1147" y="1286"/>
                    </a:lnTo>
                    <a:lnTo>
                      <a:pt x="1142" y="1286"/>
                    </a:lnTo>
                    <a:lnTo>
                      <a:pt x="1136" y="1286"/>
                    </a:lnTo>
                    <a:lnTo>
                      <a:pt x="1133" y="1288"/>
                    </a:lnTo>
                    <a:lnTo>
                      <a:pt x="1131" y="1288"/>
                    </a:lnTo>
                    <a:lnTo>
                      <a:pt x="1129" y="1288"/>
                    </a:lnTo>
                    <a:lnTo>
                      <a:pt x="1124" y="1290"/>
                    </a:lnTo>
                    <a:lnTo>
                      <a:pt x="1122" y="1293"/>
                    </a:lnTo>
                    <a:lnTo>
                      <a:pt x="1120" y="1293"/>
                    </a:lnTo>
                    <a:lnTo>
                      <a:pt x="1115" y="1295"/>
                    </a:lnTo>
                    <a:lnTo>
                      <a:pt x="1113" y="1295"/>
                    </a:lnTo>
                    <a:lnTo>
                      <a:pt x="1111" y="1295"/>
                    </a:lnTo>
                    <a:lnTo>
                      <a:pt x="1106" y="1295"/>
                    </a:lnTo>
                    <a:lnTo>
                      <a:pt x="1097" y="1295"/>
                    </a:lnTo>
                    <a:lnTo>
                      <a:pt x="1092" y="1295"/>
                    </a:lnTo>
                    <a:lnTo>
                      <a:pt x="1086" y="1293"/>
                    </a:lnTo>
                    <a:lnTo>
                      <a:pt x="1086" y="1290"/>
                    </a:lnTo>
                    <a:lnTo>
                      <a:pt x="1083" y="1290"/>
                    </a:lnTo>
                    <a:lnTo>
                      <a:pt x="1081" y="1290"/>
                    </a:lnTo>
                    <a:lnTo>
                      <a:pt x="1079" y="1290"/>
                    </a:lnTo>
                    <a:lnTo>
                      <a:pt x="1079" y="1288"/>
                    </a:lnTo>
                    <a:lnTo>
                      <a:pt x="1077" y="1286"/>
                    </a:lnTo>
                    <a:lnTo>
                      <a:pt x="1074" y="1283"/>
                    </a:lnTo>
                    <a:lnTo>
                      <a:pt x="1072" y="1283"/>
                    </a:lnTo>
                    <a:lnTo>
                      <a:pt x="1068" y="1281"/>
                    </a:lnTo>
                    <a:lnTo>
                      <a:pt x="1063" y="1279"/>
                    </a:lnTo>
                    <a:lnTo>
                      <a:pt x="1054" y="1274"/>
                    </a:lnTo>
                    <a:lnTo>
                      <a:pt x="1049" y="1272"/>
                    </a:lnTo>
                    <a:lnTo>
                      <a:pt x="1045" y="1270"/>
                    </a:lnTo>
                    <a:lnTo>
                      <a:pt x="1040" y="1268"/>
                    </a:lnTo>
                    <a:lnTo>
                      <a:pt x="1034" y="1268"/>
                    </a:lnTo>
                    <a:lnTo>
                      <a:pt x="1027" y="1265"/>
                    </a:lnTo>
                    <a:lnTo>
                      <a:pt x="1024" y="1265"/>
                    </a:lnTo>
                    <a:lnTo>
                      <a:pt x="1022" y="1265"/>
                    </a:lnTo>
                    <a:lnTo>
                      <a:pt x="1020" y="1265"/>
                    </a:lnTo>
                    <a:lnTo>
                      <a:pt x="1013" y="1265"/>
                    </a:lnTo>
                    <a:lnTo>
                      <a:pt x="1006" y="1263"/>
                    </a:lnTo>
                    <a:lnTo>
                      <a:pt x="995" y="1263"/>
                    </a:lnTo>
                    <a:lnTo>
                      <a:pt x="984" y="1263"/>
                    </a:lnTo>
                    <a:lnTo>
                      <a:pt x="968" y="1261"/>
                    </a:lnTo>
                    <a:lnTo>
                      <a:pt x="956" y="1254"/>
                    </a:lnTo>
                    <a:lnTo>
                      <a:pt x="938" y="1245"/>
                    </a:lnTo>
                    <a:lnTo>
                      <a:pt x="929" y="1243"/>
                    </a:lnTo>
                    <a:lnTo>
                      <a:pt x="931" y="1227"/>
                    </a:lnTo>
                    <a:lnTo>
                      <a:pt x="929" y="1222"/>
                    </a:lnTo>
                    <a:lnTo>
                      <a:pt x="929" y="1220"/>
                    </a:lnTo>
                    <a:lnTo>
                      <a:pt x="927" y="1218"/>
                    </a:lnTo>
                    <a:lnTo>
                      <a:pt x="922" y="1211"/>
                    </a:lnTo>
                    <a:lnTo>
                      <a:pt x="922" y="1209"/>
                    </a:lnTo>
                    <a:lnTo>
                      <a:pt x="920" y="1209"/>
                    </a:lnTo>
                    <a:lnTo>
                      <a:pt x="920" y="1207"/>
                    </a:lnTo>
                    <a:lnTo>
                      <a:pt x="918" y="1202"/>
                    </a:lnTo>
                    <a:lnTo>
                      <a:pt x="916" y="1202"/>
                    </a:lnTo>
                    <a:lnTo>
                      <a:pt x="913" y="1202"/>
                    </a:lnTo>
                    <a:lnTo>
                      <a:pt x="911" y="1202"/>
                    </a:lnTo>
                    <a:lnTo>
                      <a:pt x="909" y="1200"/>
                    </a:lnTo>
                    <a:lnTo>
                      <a:pt x="895" y="1197"/>
                    </a:lnTo>
                    <a:lnTo>
                      <a:pt x="893" y="1195"/>
                    </a:lnTo>
                    <a:lnTo>
                      <a:pt x="891" y="1193"/>
                    </a:lnTo>
                    <a:lnTo>
                      <a:pt x="888" y="1188"/>
                    </a:lnTo>
                    <a:lnTo>
                      <a:pt x="888" y="1186"/>
                    </a:lnTo>
                    <a:lnTo>
                      <a:pt x="884" y="1182"/>
                    </a:lnTo>
                    <a:lnTo>
                      <a:pt x="882" y="1177"/>
                    </a:lnTo>
                    <a:lnTo>
                      <a:pt x="882" y="1175"/>
                    </a:lnTo>
                    <a:lnTo>
                      <a:pt x="882" y="1173"/>
                    </a:lnTo>
                    <a:lnTo>
                      <a:pt x="882" y="1170"/>
                    </a:lnTo>
                    <a:lnTo>
                      <a:pt x="879" y="1168"/>
                    </a:lnTo>
                    <a:lnTo>
                      <a:pt x="877" y="1168"/>
                    </a:lnTo>
                    <a:lnTo>
                      <a:pt x="875" y="1168"/>
                    </a:lnTo>
                    <a:lnTo>
                      <a:pt x="873" y="1168"/>
                    </a:lnTo>
                    <a:lnTo>
                      <a:pt x="870" y="1168"/>
                    </a:lnTo>
                    <a:lnTo>
                      <a:pt x="866" y="1168"/>
                    </a:lnTo>
                    <a:lnTo>
                      <a:pt x="863" y="1164"/>
                    </a:lnTo>
                    <a:lnTo>
                      <a:pt x="863" y="1161"/>
                    </a:lnTo>
                    <a:lnTo>
                      <a:pt x="861" y="1159"/>
                    </a:lnTo>
                    <a:lnTo>
                      <a:pt x="861" y="1157"/>
                    </a:lnTo>
                    <a:lnTo>
                      <a:pt x="861" y="1154"/>
                    </a:lnTo>
                    <a:lnTo>
                      <a:pt x="861" y="1150"/>
                    </a:lnTo>
                    <a:lnTo>
                      <a:pt x="861" y="1148"/>
                    </a:lnTo>
                    <a:lnTo>
                      <a:pt x="859" y="1148"/>
                    </a:lnTo>
                    <a:lnTo>
                      <a:pt x="857" y="1143"/>
                    </a:lnTo>
                    <a:lnTo>
                      <a:pt x="854" y="1141"/>
                    </a:lnTo>
                    <a:lnTo>
                      <a:pt x="850" y="1139"/>
                    </a:lnTo>
                    <a:lnTo>
                      <a:pt x="850" y="1136"/>
                    </a:lnTo>
                    <a:lnTo>
                      <a:pt x="848" y="1134"/>
                    </a:lnTo>
                    <a:lnTo>
                      <a:pt x="845" y="1132"/>
                    </a:lnTo>
                    <a:lnTo>
                      <a:pt x="845" y="1130"/>
                    </a:lnTo>
                    <a:lnTo>
                      <a:pt x="843" y="1125"/>
                    </a:lnTo>
                    <a:lnTo>
                      <a:pt x="843" y="1123"/>
                    </a:lnTo>
                    <a:lnTo>
                      <a:pt x="845" y="1123"/>
                    </a:lnTo>
                    <a:lnTo>
                      <a:pt x="845" y="1121"/>
                    </a:lnTo>
                    <a:lnTo>
                      <a:pt x="848" y="1121"/>
                    </a:lnTo>
                    <a:lnTo>
                      <a:pt x="850" y="1121"/>
                    </a:lnTo>
                    <a:lnTo>
                      <a:pt x="850" y="1118"/>
                    </a:lnTo>
                    <a:lnTo>
                      <a:pt x="852" y="1118"/>
                    </a:lnTo>
                    <a:lnTo>
                      <a:pt x="854" y="1118"/>
                    </a:lnTo>
                    <a:lnTo>
                      <a:pt x="854" y="1121"/>
                    </a:lnTo>
                    <a:lnTo>
                      <a:pt x="857" y="1121"/>
                    </a:lnTo>
                    <a:lnTo>
                      <a:pt x="859" y="1121"/>
                    </a:lnTo>
                    <a:lnTo>
                      <a:pt x="861" y="1121"/>
                    </a:lnTo>
                    <a:lnTo>
                      <a:pt x="863" y="1121"/>
                    </a:lnTo>
                    <a:lnTo>
                      <a:pt x="866" y="1121"/>
                    </a:lnTo>
                    <a:lnTo>
                      <a:pt x="870" y="1118"/>
                    </a:lnTo>
                    <a:lnTo>
                      <a:pt x="875" y="1116"/>
                    </a:lnTo>
                    <a:lnTo>
                      <a:pt x="877" y="1116"/>
                    </a:lnTo>
                    <a:lnTo>
                      <a:pt x="877" y="1114"/>
                    </a:lnTo>
                    <a:lnTo>
                      <a:pt x="879" y="1114"/>
                    </a:lnTo>
                    <a:lnTo>
                      <a:pt x="882" y="1116"/>
                    </a:lnTo>
                    <a:lnTo>
                      <a:pt x="886" y="1116"/>
                    </a:lnTo>
                    <a:lnTo>
                      <a:pt x="888" y="1116"/>
                    </a:lnTo>
                    <a:lnTo>
                      <a:pt x="891" y="1116"/>
                    </a:lnTo>
                    <a:lnTo>
                      <a:pt x="895" y="1116"/>
                    </a:lnTo>
                    <a:lnTo>
                      <a:pt x="897" y="1116"/>
                    </a:lnTo>
                    <a:lnTo>
                      <a:pt x="897" y="1111"/>
                    </a:lnTo>
                    <a:lnTo>
                      <a:pt x="897" y="1109"/>
                    </a:lnTo>
                    <a:lnTo>
                      <a:pt x="897" y="1107"/>
                    </a:lnTo>
                    <a:lnTo>
                      <a:pt x="897" y="1102"/>
                    </a:lnTo>
                    <a:lnTo>
                      <a:pt x="897" y="1098"/>
                    </a:lnTo>
                    <a:lnTo>
                      <a:pt x="897" y="1096"/>
                    </a:lnTo>
                    <a:lnTo>
                      <a:pt x="895" y="1091"/>
                    </a:lnTo>
                    <a:lnTo>
                      <a:pt x="893" y="1089"/>
                    </a:lnTo>
                    <a:lnTo>
                      <a:pt x="891" y="1089"/>
                    </a:lnTo>
                    <a:lnTo>
                      <a:pt x="891" y="1087"/>
                    </a:lnTo>
                    <a:lnTo>
                      <a:pt x="888" y="1087"/>
                    </a:lnTo>
                    <a:lnTo>
                      <a:pt x="886" y="1084"/>
                    </a:lnTo>
                    <a:lnTo>
                      <a:pt x="886" y="1082"/>
                    </a:lnTo>
                    <a:lnTo>
                      <a:pt x="884" y="1082"/>
                    </a:lnTo>
                    <a:lnTo>
                      <a:pt x="882" y="1080"/>
                    </a:lnTo>
                    <a:lnTo>
                      <a:pt x="879" y="1080"/>
                    </a:lnTo>
                    <a:lnTo>
                      <a:pt x="879" y="1078"/>
                    </a:lnTo>
                    <a:lnTo>
                      <a:pt x="877" y="1078"/>
                    </a:lnTo>
                    <a:lnTo>
                      <a:pt x="877" y="1075"/>
                    </a:lnTo>
                    <a:lnTo>
                      <a:pt x="875" y="1075"/>
                    </a:lnTo>
                    <a:lnTo>
                      <a:pt x="875" y="1073"/>
                    </a:lnTo>
                    <a:lnTo>
                      <a:pt x="873" y="1073"/>
                    </a:lnTo>
                    <a:lnTo>
                      <a:pt x="870" y="1071"/>
                    </a:lnTo>
                    <a:lnTo>
                      <a:pt x="863" y="1059"/>
                    </a:lnTo>
                    <a:lnTo>
                      <a:pt x="859" y="1050"/>
                    </a:lnTo>
                    <a:lnTo>
                      <a:pt x="854" y="1044"/>
                    </a:lnTo>
                    <a:lnTo>
                      <a:pt x="850" y="1039"/>
                    </a:lnTo>
                    <a:lnTo>
                      <a:pt x="845" y="1035"/>
                    </a:lnTo>
                    <a:lnTo>
                      <a:pt x="839" y="1030"/>
                    </a:lnTo>
                    <a:lnTo>
                      <a:pt x="836" y="1028"/>
                    </a:lnTo>
                    <a:lnTo>
                      <a:pt x="836" y="1025"/>
                    </a:lnTo>
                    <a:lnTo>
                      <a:pt x="834" y="1023"/>
                    </a:lnTo>
                    <a:lnTo>
                      <a:pt x="832" y="1021"/>
                    </a:lnTo>
                    <a:lnTo>
                      <a:pt x="825" y="1016"/>
                    </a:lnTo>
                    <a:lnTo>
                      <a:pt x="823" y="1016"/>
                    </a:lnTo>
                    <a:lnTo>
                      <a:pt x="820" y="1016"/>
                    </a:lnTo>
                    <a:lnTo>
                      <a:pt x="818" y="1016"/>
                    </a:lnTo>
                    <a:lnTo>
                      <a:pt x="816" y="1016"/>
                    </a:lnTo>
                    <a:lnTo>
                      <a:pt x="814" y="1019"/>
                    </a:lnTo>
                    <a:lnTo>
                      <a:pt x="811" y="1019"/>
                    </a:lnTo>
                    <a:lnTo>
                      <a:pt x="809" y="1019"/>
                    </a:lnTo>
                    <a:lnTo>
                      <a:pt x="809" y="1016"/>
                    </a:lnTo>
                    <a:lnTo>
                      <a:pt x="805" y="1014"/>
                    </a:lnTo>
                    <a:lnTo>
                      <a:pt x="802" y="1012"/>
                    </a:lnTo>
                    <a:lnTo>
                      <a:pt x="800" y="1012"/>
                    </a:lnTo>
                    <a:lnTo>
                      <a:pt x="798" y="1010"/>
                    </a:lnTo>
                    <a:lnTo>
                      <a:pt x="793" y="1007"/>
                    </a:lnTo>
                    <a:lnTo>
                      <a:pt x="791" y="1007"/>
                    </a:lnTo>
                    <a:lnTo>
                      <a:pt x="789" y="1005"/>
                    </a:lnTo>
                    <a:lnTo>
                      <a:pt x="786" y="1005"/>
                    </a:lnTo>
                    <a:lnTo>
                      <a:pt x="784" y="1003"/>
                    </a:lnTo>
                    <a:lnTo>
                      <a:pt x="782" y="1003"/>
                    </a:lnTo>
                    <a:lnTo>
                      <a:pt x="782" y="1001"/>
                    </a:lnTo>
                    <a:lnTo>
                      <a:pt x="780" y="1001"/>
                    </a:lnTo>
                    <a:lnTo>
                      <a:pt x="777" y="1001"/>
                    </a:lnTo>
                    <a:lnTo>
                      <a:pt x="775" y="1001"/>
                    </a:lnTo>
                    <a:lnTo>
                      <a:pt x="775" y="998"/>
                    </a:lnTo>
                    <a:lnTo>
                      <a:pt x="773" y="998"/>
                    </a:lnTo>
                    <a:lnTo>
                      <a:pt x="771" y="998"/>
                    </a:lnTo>
                    <a:lnTo>
                      <a:pt x="771" y="996"/>
                    </a:lnTo>
                    <a:lnTo>
                      <a:pt x="768" y="996"/>
                    </a:lnTo>
                    <a:lnTo>
                      <a:pt x="766" y="996"/>
                    </a:lnTo>
                    <a:lnTo>
                      <a:pt x="766" y="994"/>
                    </a:lnTo>
                    <a:lnTo>
                      <a:pt x="764" y="994"/>
                    </a:lnTo>
                    <a:lnTo>
                      <a:pt x="761" y="994"/>
                    </a:lnTo>
                    <a:lnTo>
                      <a:pt x="759" y="994"/>
                    </a:lnTo>
                    <a:lnTo>
                      <a:pt x="759" y="992"/>
                    </a:lnTo>
                    <a:lnTo>
                      <a:pt x="757" y="992"/>
                    </a:lnTo>
                    <a:lnTo>
                      <a:pt x="757" y="989"/>
                    </a:lnTo>
                    <a:lnTo>
                      <a:pt x="757" y="987"/>
                    </a:lnTo>
                    <a:lnTo>
                      <a:pt x="755" y="987"/>
                    </a:lnTo>
                    <a:lnTo>
                      <a:pt x="755" y="980"/>
                    </a:lnTo>
                    <a:lnTo>
                      <a:pt x="755" y="969"/>
                    </a:lnTo>
                    <a:lnTo>
                      <a:pt x="752" y="969"/>
                    </a:lnTo>
                    <a:lnTo>
                      <a:pt x="750" y="969"/>
                    </a:lnTo>
                    <a:lnTo>
                      <a:pt x="748" y="969"/>
                    </a:lnTo>
                    <a:lnTo>
                      <a:pt x="746" y="969"/>
                    </a:lnTo>
                    <a:lnTo>
                      <a:pt x="743" y="967"/>
                    </a:lnTo>
                    <a:lnTo>
                      <a:pt x="741" y="967"/>
                    </a:lnTo>
                    <a:lnTo>
                      <a:pt x="739" y="967"/>
                    </a:lnTo>
                    <a:lnTo>
                      <a:pt x="737" y="964"/>
                    </a:lnTo>
                    <a:lnTo>
                      <a:pt x="734" y="964"/>
                    </a:lnTo>
                    <a:lnTo>
                      <a:pt x="732" y="964"/>
                    </a:lnTo>
                    <a:lnTo>
                      <a:pt x="730" y="964"/>
                    </a:lnTo>
                    <a:lnTo>
                      <a:pt x="727" y="964"/>
                    </a:lnTo>
                    <a:lnTo>
                      <a:pt x="727" y="967"/>
                    </a:lnTo>
                    <a:lnTo>
                      <a:pt x="725" y="967"/>
                    </a:lnTo>
                    <a:lnTo>
                      <a:pt x="727" y="964"/>
                    </a:lnTo>
                    <a:lnTo>
                      <a:pt x="725" y="964"/>
                    </a:lnTo>
                    <a:lnTo>
                      <a:pt x="723" y="964"/>
                    </a:lnTo>
                    <a:lnTo>
                      <a:pt x="721" y="964"/>
                    </a:lnTo>
                    <a:lnTo>
                      <a:pt x="718" y="964"/>
                    </a:lnTo>
                    <a:lnTo>
                      <a:pt x="714" y="964"/>
                    </a:lnTo>
                    <a:lnTo>
                      <a:pt x="712" y="964"/>
                    </a:lnTo>
                    <a:lnTo>
                      <a:pt x="707" y="964"/>
                    </a:lnTo>
                    <a:lnTo>
                      <a:pt x="705" y="964"/>
                    </a:lnTo>
                    <a:lnTo>
                      <a:pt x="705" y="962"/>
                    </a:lnTo>
                    <a:lnTo>
                      <a:pt x="700" y="962"/>
                    </a:lnTo>
                    <a:lnTo>
                      <a:pt x="696" y="964"/>
                    </a:lnTo>
                    <a:lnTo>
                      <a:pt x="693" y="964"/>
                    </a:lnTo>
                    <a:lnTo>
                      <a:pt x="691" y="967"/>
                    </a:lnTo>
                    <a:lnTo>
                      <a:pt x="689" y="964"/>
                    </a:lnTo>
                    <a:lnTo>
                      <a:pt x="684" y="964"/>
                    </a:lnTo>
                    <a:lnTo>
                      <a:pt x="682" y="964"/>
                    </a:lnTo>
                    <a:lnTo>
                      <a:pt x="682" y="967"/>
                    </a:lnTo>
                    <a:lnTo>
                      <a:pt x="680" y="967"/>
                    </a:lnTo>
                    <a:lnTo>
                      <a:pt x="678" y="967"/>
                    </a:lnTo>
                    <a:lnTo>
                      <a:pt x="675" y="969"/>
                    </a:lnTo>
                    <a:lnTo>
                      <a:pt x="673" y="969"/>
                    </a:lnTo>
                    <a:lnTo>
                      <a:pt x="666" y="962"/>
                    </a:lnTo>
                    <a:lnTo>
                      <a:pt x="657" y="962"/>
                    </a:lnTo>
                    <a:lnTo>
                      <a:pt x="655" y="962"/>
                    </a:lnTo>
                    <a:lnTo>
                      <a:pt x="650" y="962"/>
                    </a:lnTo>
                    <a:lnTo>
                      <a:pt x="648" y="964"/>
                    </a:lnTo>
                    <a:lnTo>
                      <a:pt x="646" y="964"/>
                    </a:lnTo>
                    <a:lnTo>
                      <a:pt x="644" y="964"/>
                    </a:lnTo>
                    <a:lnTo>
                      <a:pt x="641" y="964"/>
                    </a:lnTo>
                    <a:lnTo>
                      <a:pt x="641" y="967"/>
                    </a:lnTo>
                    <a:lnTo>
                      <a:pt x="639" y="967"/>
                    </a:lnTo>
                    <a:lnTo>
                      <a:pt x="637" y="967"/>
                    </a:lnTo>
                    <a:lnTo>
                      <a:pt x="634" y="969"/>
                    </a:lnTo>
                    <a:lnTo>
                      <a:pt x="632" y="969"/>
                    </a:lnTo>
                    <a:lnTo>
                      <a:pt x="628" y="971"/>
                    </a:lnTo>
                    <a:lnTo>
                      <a:pt x="625" y="971"/>
                    </a:lnTo>
                    <a:lnTo>
                      <a:pt x="623" y="971"/>
                    </a:lnTo>
                    <a:lnTo>
                      <a:pt x="621" y="971"/>
                    </a:lnTo>
                    <a:lnTo>
                      <a:pt x="616" y="971"/>
                    </a:lnTo>
                    <a:lnTo>
                      <a:pt x="614" y="971"/>
                    </a:lnTo>
                    <a:lnTo>
                      <a:pt x="612" y="971"/>
                    </a:lnTo>
                    <a:lnTo>
                      <a:pt x="612" y="969"/>
                    </a:lnTo>
                    <a:lnTo>
                      <a:pt x="610" y="969"/>
                    </a:lnTo>
                    <a:lnTo>
                      <a:pt x="607" y="969"/>
                    </a:lnTo>
                    <a:lnTo>
                      <a:pt x="605" y="969"/>
                    </a:lnTo>
                    <a:lnTo>
                      <a:pt x="596" y="969"/>
                    </a:lnTo>
                    <a:lnTo>
                      <a:pt x="594" y="964"/>
                    </a:lnTo>
                    <a:lnTo>
                      <a:pt x="591" y="962"/>
                    </a:lnTo>
                    <a:lnTo>
                      <a:pt x="589" y="960"/>
                    </a:lnTo>
                    <a:lnTo>
                      <a:pt x="587" y="958"/>
                    </a:lnTo>
                    <a:lnTo>
                      <a:pt x="585" y="955"/>
                    </a:lnTo>
                    <a:lnTo>
                      <a:pt x="582" y="955"/>
                    </a:lnTo>
                    <a:lnTo>
                      <a:pt x="582" y="953"/>
                    </a:lnTo>
                    <a:lnTo>
                      <a:pt x="580" y="953"/>
                    </a:lnTo>
                    <a:lnTo>
                      <a:pt x="578" y="953"/>
                    </a:lnTo>
                    <a:lnTo>
                      <a:pt x="576" y="951"/>
                    </a:lnTo>
                    <a:lnTo>
                      <a:pt x="571" y="951"/>
                    </a:lnTo>
                    <a:lnTo>
                      <a:pt x="569" y="949"/>
                    </a:lnTo>
                    <a:lnTo>
                      <a:pt x="566" y="949"/>
                    </a:lnTo>
                    <a:lnTo>
                      <a:pt x="564" y="946"/>
                    </a:lnTo>
                    <a:lnTo>
                      <a:pt x="562" y="946"/>
                    </a:lnTo>
                    <a:lnTo>
                      <a:pt x="562" y="944"/>
                    </a:lnTo>
                    <a:lnTo>
                      <a:pt x="560" y="944"/>
                    </a:lnTo>
                    <a:lnTo>
                      <a:pt x="557" y="944"/>
                    </a:lnTo>
                    <a:lnTo>
                      <a:pt x="555" y="942"/>
                    </a:lnTo>
                    <a:lnTo>
                      <a:pt x="553" y="939"/>
                    </a:lnTo>
                    <a:lnTo>
                      <a:pt x="551" y="939"/>
                    </a:lnTo>
                    <a:lnTo>
                      <a:pt x="548" y="939"/>
                    </a:lnTo>
                    <a:lnTo>
                      <a:pt x="548" y="937"/>
                    </a:lnTo>
                    <a:lnTo>
                      <a:pt x="546" y="937"/>
                    </a:lnTo>
                    <a:lnTo>
                      <a:pt x="544" y="935"/>
                    </a:lnTo>
                    <a:lnTo>
                      <a:pt x="544" y="933"/>
                    </a:lnTo>
                    <a:lnTo>
                      <a:pt x="542" y="933"/>
                    </a:lnTo>
                    <a:lnTo>
                      <a:pt x="542" y="930"/>
                    </a:lnTo>
                    <a:lnTo>
                      <a:pt x="539" y="930"/>
                    </a:lnTo>
                    <a:lnTo>
                      <a:pt x="537" y="930"/>
                    </a:lnTo>
                    <a:lnTo>
                      <a:pt x="537" y="928"/>
                    </a:lnTo>
                    <a:lnTo>
                      <a:pt x="535" y="928"/>
                    </a:lnTo>
                    <a:lnTo>
                      <a:pt x="532" y="928"/>
                    </a:lnTo>
                    <a:lnTo>
                      <a:pt x="530" y="928"/>
                    </a:lnTo>
                    <a:lnTo>
                      <a:pt x="528" y="928"/>
                    </a:lnTo>
                    <a:lnTo>
                      <a:pt x="526" y="928"/>
                    </a:lnTo>
                    <a:lnTo>
                      <a:pt x="523" y="926"/>
                    </a:lnTo>
                    <a:lnTo>
                      <a:pt x="521" y="926"/>
                    </a:lnTo>
                    <a:lnTo>
                      <a:pt x="519" y="926"/>
                    </a:lnTo>
                    <a:lnTo>
                      <a:pt x="517" y="926"/>
                    </a:lnTo>
                    <a:lnTo>
                      <a:pt x="514" y="926"/>
                    </a:lnTo>
                    <a:lnTo>
                      <a:pt x="512" y="926"/>
                    </a:lnTo>
                    <a:lnTo>
                      <a:pt x="510" y="926"/>
                    </a:lnTo>
                    <a:lnTo>
                      <a:pt x="508" y="926"/>
                    </a:lnTo>
                    <a:lnTo>
                      <a:pt x="508" y="928"/>
                    </a:lnTo>
                    <a:lnTo>
                      <a:pt x="505" y="928"/>
                    </a:lnTo>
                    <a:lnTo>
                      <a:pt x="503" y="928"/>
                    </a:lnTo>
                    <a:lnTo>
                      <a:pt x="501" y="928"/>
                    </a:lnTo>
                    <a:lnTo>
                      <a:pt x="498" y="928"/>
                    </a:lnTo>
                    <a:lnTo>
                      <a:pt x="496" y="928"/>
                    </a:lnTo>
                    <a:lnTo>
                      <a:pt x="494" y="928"/>
                    </a:lnTo>
                    <a:lnTo>
                      <a:pt x="492" y="928"/>
                    </a:lnTo>
                    <a:lnTo>
                      <a:pt x="492" y="926"/>
                    </a:lnTo>
                    <a:lnTo>
                      <a:pt x="489" y="926"/>
                    </a:lnTo>
                    <a:lnTo>
                      <a:pt x="487" y="926"/>
                    </a:lnTo>
                    <a:lnTo>
                      <a:pt x="485" y="926"/>
                    </a:lnTo>
                    <a:lnTo>
                      <a:pt x="483" y="926"/>
                    </a:lnTo>
                    <a:lnTo>
                      <a:pt x="480" y="926"/>
                    </a:lnTo>
                    <a:lnTo>
                      <a:pt x="478" y="924"/>
                    </a:lnTo>
                    <a:lnTo>
                      <a:pt x="471" y="924"/>
                    </a:lnTo>
                    <a:lnTo>
                      <a:pt x="469" y="924"/>
                    </a:lnTo>
                    <a:lnTo>
                      <a:pt x="467" y="924"/>
                    </a:lnTo>
                    <a:lnTo>
                      <a:pt x="462" y="924"/>
                    </a:lnTo>
                    <a:lnTo>
                      <a:pt x="460" y="924"/>
                    </a:lnTo>
                    <a:lnTo>
                      <a:pt x="458" y="924"/>
                    </a:lnTo>
                    <a:lnTo>
                      <a:pt x="455" y="921"/>
                    </a:lnTo>
                    <a:lnTo>
                      <a:pt x="453" y="921"/>
                    </a:lnTo>
                    <a:lnTo>
                      <a:pt x="451" y="921"/>
                    </a:lnTo>
                    <a:lnTo>
                      <a:pt x="453" y="919"/>
                    </a:lnTo>
                    <a:lnTo>
                      <a:pt x="453" y="917"/>
                    </a:lnTo>
                    <a:lnTo>
                      <a:pt x="458" y="915"/>
                    </a:lnTo>
                    <a:lnTo>
                      <a:pt x="460" y="915"/>
                    </a:lnTo>
                    <a:lnTo>
                      <a:pt x="462" y="912"/>
                    </a:lnTo>
                    <a:lnTo>
                      <a:pt x="467" y="910"/>
                    </a:lnTo>
                    <a:lnTo>
                      <a:pt x="469" y="910"/>
                    </a:lnTo>
                    <a:lnTo>
                      <a:pt x="471" y="908"/>
                    </a:lnTo>
                    <a:lnTo>
                      <a:pt x="474" y="906"/>
                    </a:lnTo>
                    <a:lnTo>
                      <a:pt x="476" y="906"/>
                    </a:lnTo>
                    <a:lnTo>
                      <a:pt x="478" y="906"/>
                    </a:lnTo>
                    <a:lnTo>
                      <a:pt x="480" y="903"/>
                    </a:lnTo>
                    <a:lnTo>
                      <a:pt x="480" y="901"/>
                    </a:lnTo>
                    <a:lnTo>
                      <a:pt x="483" y="901"/>
                    </a:lnTo>
                    <a:lnTo>
                      <a:pt x="487" y="899"/>
                    </a:lnTo>
                    <a:lnTo>
                      <a:pt x="489" y="899"/>
                    </a:lnTo>
                    <a:lnTo>
                      <a:pt x="492" y="899"/>
                    </a:lnTo>
                    <a:lnTo>
                      <a:pt x="492" y="896"/>
                    </a:lnTo>
                    <a:lnTo>
                      <a:pt x="494" y="896"/>
                    </a:lnTo>
                    <a:lnTo>
                      <a:pt x="494" y="894"/>
                    </a:lnTo>
                    <a:lnTo>
                      <a:pt x="496" y="894"/>
                    </a:lnTo>
                    <a:lnTo>
                      <a:pt x="498" y="894"/>
                    </a:lnTo>
                    <a:lnTo>
                      <a:pt x="498" y="892"/>
                    </a:lnTo>
                    <a:lnTo>
                      <a:pt x="501" y="892"/>
                    </a:lnTo>
                    <a:lnTo>
                      <a:pt x="501" y="890"/>
                    </a:lnTo>
                    <a:lnTo>
                      <a:pt x="503" y="890"/>
                    </a:lnTo>
                    <a:lnTo>
                      <a:pt x="503" y="887"/>
                    </a:lnTo>
                    <a:lnTo>
                      <a:pt x="505" y="887"/>
                    </a:lnTo>
                    <a:lnTo>
                      <a:pt x="505" y="885"/>
                    </a:lnTo>
                    <a:lnTo>
                      <a:pt x="503" y="885"/>
                    </a:lnTo>
                    <a:lnTo>
                      <a:pt x="505" y="885"/>
                    </a:lnTo>
                    <a:lnTo>
                      <a:pt x="505" y="883"/>
                    </a:lnTo>
                    <a:lnTo>
                      <a:pt x="505" y="881"/>
                    </a:lnTo>
                    <a:lnTo>
                      <a:pt x="508" y="881"/>
                    </a:lnTo>
                    <a:lnTo>
                      <a:pt x="510" y="876"/>
                    </a:lnTo>
                    <a:lnTo>
                      <a:pt x="510" y="874"/>
                    </a:lnTo>
                    <a:lnTo>
                      <a:pt x="514" y="869"/>
                    </a:lnTo>
                    <a:lnTo>
                      <a:pt x="519" y="860"/>
                    </a:lnTo>
                    <a:lnTo>
                      <a:pt x="523" y="856"/>
                    </a:lnTo>
                    <a:lnTo>
                      <a:pt x="523" y="851"/>
                    </a:lnTo>
                    <a:lnTo>
                      <a:pt x="523" y="849"/>
                    </a:lnTo>
                    <a:lnTo>
                      <a:pt x="523" y="847"/>
                    </a:lnTo>
                    <a:lnTo>
                      <a:pt x="521" y="847"/>
                    </a:lnTo>
                    <a:lnTo>
                      <a:pt x="521" y="844"/>
                    </a:lnTo>
                    <a:lnTo>
                      <a:pt x="519" y="844"/>
                    </a:lnTo>
                    <a:lnTo>
                      <a:pt x="519" y="842"/>
                    </a:lnTo>
                    <a:lnTo>
                      <a:pt x="517" y="842"/>
                    </a:lnTo>
                    <a:lnTo>
                      <a:pt x="517" y="840"/>
                    </a:lnTo>
                    <a:lnTo>
                      <a:pt x="514" y="840"/>
                    </a:lnTo>
                    <a:lnTo>
                      <a:pt x="512" y="840"/>
                    </a:lnTo>
                    <a:lnTo>
                      <a:pt x="510" y="840"/>
                    </a:lnTo>
                    <a:lnTo>
                      <a:pt x="508" y="840"/>
                    </a:lnTo>
                    <a:lnTo>
                      <a:pt x="505" y="840"/>
                    </a:lnTo>
                    <a:lnTo>
                      <a:pt x="503" y="840"/>
                    </a:lnTo>
                    <a:lnTo>
                      <a:pt x="498" y="842"/>
                    </a:lnTo>
                    <a:lnTo>
                      <a:pt x="496" y="842"/>
                    </a:lnTo>
                    <a:lnTo>
                      <a:pt x="494" y="842"/>
                    </a:lnTo>
                    <a:lnTo>
                      <a:pt x="492" y="842"/>
                    </a:lnTo>
                    <a:lnTo>
                      <a:pt x="489" y="842"/>
                    </a:lnTo>
                    <a:lnTo>
                      <a:pt x="487" y="842"/>
                    </a:lnTo>
                    <a:lnTo>
                      <a:pt x="485" y="842"/>
                    </a:lnTo>
                    <a:lnTo>
                      <a:pt x="483" y="842"/>
                    </a:lnTo>
                    <a:lnTo>
                      <a:pt x="483" y="844"/>
                    </a:lnTo>
                    <a:lnTo>
                      <a:pt x="480" y="844"/>
                    </a:lnTo>
                    <a:lnTo>
                      <a:pt x="478" y="844"/>
                    </a:lnTo>
                    <a:lnTo>
                      <a:pt x="476" y="844"/>
                    </a:lnTo>
                    <a:lnTo>
                      <a:pt x="474" y="844"/>
                    </a:lnTo>
                    <a:lnTo>
                      <a:pt x="471" y="844"/>
                    </a:lnTo>
                    <a:lnTo>
                      <a:pt x="469" y="842"/>
                    </a:lnTo>
                    <a:lnTo>
                      <a:pt x="467" y="842"/>
                    </a:lnTo>
                    <a:lnTo>
                      <a:pt x="460" y="842"/>
                    </a:lnTo>
                    <a:lnTo>
                      <a:pt x="458" y="842"/>
                    </a:lnTo>
                    <a:lnTo>
                      <a:pt x="444" y="847"/>
                    </a:lnTo>
                    <a:lnTo>
                      <a:pt x="435" y="851"/>
                    </a:lnTo>
                    <a:lnTo>
                      <a:pt x="433" y="851"/>
                    </a:lnTo>
                    <a:lnTo>
                      <a:pt x="430" y="851"/>
                    </a:lnTo>
                    <a:lnTo>
                      <a:pt x="430" y="853"/>
                    </a:lnTo>
                    <a:lnTo>
                      <a:pt x="428" y="853"/>
                    </a:lnTo>
                    <a:lnTo>
                      <a:pt x="426" y="853"/>
                    </a:lnTo>
                    <a:lnTo>
                      <a:pt x="424" y="853"/>
                    </a:lnTo>
                    <a:lnTo>
                      <a:pt x="421" y="856"/>
                    </a:lnTo>
                    <a:lnTo>
                      <a:pt x="419" y="856"/>
                    </a:lnTo>
                    <a:lnTo>
                      <a:pt x="417" y="856"/>
                    </a:lnTo>
                    <a:lnTo>
                      <a:pt x="412" y="858"/>
                    </a:lnTo>
                    <a:lnTo>
                      <a:pt x="406" y="860"/>
                    </a:lnTo>
                    <a:lnTo>
                      <a:pt x="403" y="860"/>
                    </a:lnTo>
                    <a:lnTo>
                      <a:pt x="403" y="863"/>
                    </a:lnTo>
                    <a:lnTo>
                      <a:pt x="403" y="865"/>
                    </a:lnTo>
                    <a:lnTo>
                      <a:pt x="401" y="872"/>
                    </a:lnTo>
                    <a:lnTo>
                      <a:pt x="399" y="878"/>
                    </a:lnTo>
                    <a:lnTo>
                      <a:pt x="399" y="881"/>
                    </a:lnTo>
                    <a:lnTo>
                      <a:pt x="399" y="883"/>
                    </a:lnTo>
                    <a:lnTo>
                      <a:pt x="399" y="885"/>
                    </a:lnTo>
                    <a:lnTo>
                      <a:pt x="396" y="885"/>
                    </a:lnTo>
                    <a:lnTo>
                      <a:pt x="394" y="885"/>
                    </a:lnTo>
                    <a:lnTo>
                      <a:pt x="387" y="883"/>
                    </a:lnTo>
                    <a:lnTo>
                      <a:pt x="385" y="883"/>
                    </a:lnTo>
                    <a:lnTo>
                      <a:pt x="383" y="883"/>
                    </a:lnTo>
                    <a:lnTo>
                      <a:pt x="378" y="883"/>
                    </a:lnTo>
                    <a:lnTo>
                      <a:pt x="374" y="883"/>
                    </a:lnTo>
                    <a:lnTo>
                      <a:pt x="372" y="883"/>
                    </a:lnTo>
                    <a:lnTo>
                      <a:pt x="369" y="883"/>
                    </a:lnTo>
                    <a:lnTo>
                      <a:pt x="367" y="883"/>
                    </a:lnTo>
                    <a:lnTo>
                      <a:pt x="365" y="883"/>
                    </a:lnTo>
                    <a:lnTo>
                      <a:pt x="365" y="885"/>
                    </a:lnTo>
                    <a:lnTo>
                      <a:pt x="362" y="885"/>
                    </a:lnTo>
                    <a:lnTo>
                      <a:pt x="362" y="887"/>
                    </a:lnTo>
                    <a:lnTo>
                      <a:pt x="360" y="890"/>
                    </a:lnTo>
                    <a:lnTo>
                      <a:pt x="358" y="890"/>
                    </a:lnTo>
                    <a:lnTo>
                      <a:pt x="358" y="892"/>
                    </a:lnTo>
                    <a:lnTo>
                      <a:pt x="358" y="890"/>
                    </a:lnTo>
                    <a:lnTo>
                      <a:pt x="356" y="890"/>
                    </a:lnTo>
                    <a:lnTo>
                      <a:pt x="356" y="887"/>
                    </a:lnTo>
                    <a:lnTo>
                      <a:pt x="351" y="883"/>
                    </a:lnTo>
                    <a:lnTo>
                      <a:pt x="344" y="876"/>
                    </a:lnTo>
                    <a:lnTo>
                      <a:pt x="340" y="869"/>
                    </a:lnTo>
                    <a:lnTo>
                      <a:pt x="337" y="867"/>
                    </a:lnTo>
                    <a:lnTo>
                      <a:pt x="337" y="865"/>
                    </a:lnTo>
                    <a:lnTo>
                      <a:pt x="335" y="865"/>
                    </a:lnTo>
                    <a:lnTo>
                      <a:pt x="333" y="865"/>
                    </a:lnTo>
                    <a:lnTo>
                      <a:pt x="331" y="865"/>
                    </a:lnTo>
                    <a:lnTo>
                      <a:pt x="331" y="863"/>
                    </a:lnTo>
                    <a:lnTo>
                      <a:pt x="328" y="863"/>
                    </a:lnTo>
                    <a:lnTo>
                      <a:pt x="326" y="863"/>
                    </a:lnTo>
                    <a:lnTo>
                      <a:pt x="324" y="860"/>
                    </a:lnTo>
                    <a:lnTo>
                      <a:pt x="322" y="860"/>
                    </a:lnTo>
                    <a:lnTo>
                      <a:pt x="319" y="860"/>
                    </a:lnTo>
                    <a:lnTo>
                      <a:pt x="317" y="858"/>
                    </a:lnTo>
                    <a:lnTo>
                      <a:pt x="315" y="858"/>
                    </a:lnTo>
                    <a:lnTo>
                      <a:pt x="313" y="856"/>
                    </a:lnTo>
                    <a:lnTo>
                      <a:pt x="310" y="856"/>
                    </a:lnTo>
                    <a:lnTo>
                      <a:pt x="310" y="853"/>
                    </a:lnTo>
                    <a:lnTo>
                      <a:pt x="308" y="853"/>
                    </a:lnTo>
                    <a:lnTo>
                      <a:pt x="308" y="851"/>
                    </a:lnTo>
                    <a:lnTo>
                      <a:pt x="306" y="851"/>
                    </a:lnTo>
                    <a:lnTo>
                      <a:pt x="303" y="851"/>
                    </a:lnTo>
                    <a:lnTo>
                      <a:pt x="301" y="853"/>
                    </a:lnTo>
                    <a:lnTo>
                      <a:pt x="299" y="853"/>
                    </a:lnTo>
                    <a:lnTo>
                      <a:pt x="299" y="856"/>
                    </a:lnTo>
                    <a:lnTo>
                      <a:pt x="297" y="856"/>
                    </a:lnTo>
                    <a:lnTo>
                      <a:pt x="294" y="856"/>
                    </a:lnTo>
                    <a:lnTo>
                      <a:pt x="292" y="856"/>
                    </a:lnTo>
                    <a:lnTo>
                      <a:pt x="290" y="856"/>
                    </a:lnTo>
                    <a:lnTo>
                      <a:pt x="288" y="856"/>
                    </a:lnTo>
                    <a:lnTo>
                      <a:pt x="285" y="856"/>
                    </a:lnTo>
                    <a:lnTo>
                      <a:pt x="285" y="853"/>
                    </a:lnTo>
                    <a:lnTo>
                      <a:pt x="283" y="853"/>
                    </a:lnTo>
                    <a:lnTo>
                      <a:pt x="281" y="853"/>
                    </a:lnTo>
                    <a:lnTo>
                      <a:pt x="279" y="853"/>
                    </a:lnTo>
                    <a:lnTo>
                      <a:pt x="276" y="851"/>
                    </a:lnTo>
                    <a:lnTo>
                      <a:pt x="274" y="851"/>
                    </a:lnTo>
                    <a:lnTo>
                      <a:pt x="272" y="849"/>
                    </a:lnTo>
                    <a:lnTo>
                      <a:pt x="269" y="847"/>
                    </a:lnTo>
                    <a:lnTo>
                      <a:pt x="269" y="844"/>
                    </a:lnTo>
                    <a:lnTo>
                      <a:pt x="269" y="838"/>
                    </a:lnTo>
                    <a:lnTo>
                      <a:pt x="267" y="835"/>
                    </a:lnTo>
                    <a:lnTo>
                      <a:pt x="265" y="833"/>
                    </a:lnTo>
                    <a:lnTo>
                      <a:pt x="263" y="833"/>
                    </a:lnTo>
                    <a:lnTo>
                      <a:pt x="260" y="831"/>
                    </a:lnTo>
                    <a:lnTo>
                      <a:pt x="254" y="829"/>
                    </a:lnTo>
                    <a:lnTo>
                      <a:pt x="249" y="829"/>
                    </a:lnTo>
                    <a:lnTo>
                      <a:pt x="247" y="826"/>
                    </a:lnTo>
                    <a:lnTo>
                      <a:pt x="245" y="826"/>
                    </a:lnTo>
                    <a:lnTo>
                      <a:pt x="242" y="826"/>
                    </a:lnTo>
                    <a:lnTo>
                      <a:pt x="238" y="826"/>
                    </a:lnTo>
                    <a:lnTo>
                      <a:pt x="235" y="824"/>
                    </a:lnTo>
                    <a:lnTo>
                      <a:pt x="233" y="824"/>
                    </a:lnTo>
                    <a:lnTo>
                      <a:pt x="229" y="824"/>
                    </a:lnTo>
                    <a:lnTo>
                      <a:pt x="226" y="822"/>
                    </a:lnTo>
                    <a:lnTo>
                      <a:pt x="224" y="822"/>
                    </a:lnTo>
                    <a:lnTo>
                      <a:pt x="224" y="820"/>
                    </a:lnTo>
                    <a:lnTo>
                      <a:pt x="222" y="820"/>
                    </a:lnTo>
                    <a:lnTo>
                      <a:pt x="220" y="820"/>
                    </a:lnTo>
                    <a:lnTo>
                      <a:pt x="220" y="817"/>
                    </a:lnTo>
                    <a:lnTo>
                      <a:pt x="217" y="817"/>
                    </a:lnTo>
                    <a:lnTo>
                      <a:pt x="215" y="815"/>
                    </a:lnTo>
                    <a:lnTo>
                      <a:pt x="213" y="815"/>
                    </a:lnTo>
                    <a:lnTo>
                      <a:pt x="211" y="815"/>
                    </a:lnTo>
                    <a:lnTo>
                      <a:pt x="208" y="813"/>
                    </a:lnTo>
                    <a:lnTo>
                      <a:pt x="206" y="813"/>
                    </a:lnTo>
                    <a:lnTo>
                      <a:pt x="201" y="810"/>
                    </a:lnTo>
                    <a:lnTo>
                      <a:pt x="201" y="808"/>
                    </a:lnTo>
                    <a:lnTo>
                      <a:pt x="199" y="808"/>
                    </a:lnTo>
                    <a:lnTo>
                      <a:pt x="197" y="806"/>
                    </a:lnTo>
                    <a:lnTo>
                      <a:pt x="195" y="806"/>
                    </a:lnTo>
                    <a:lnTo>
                      <a:pt x="192" y="804"/>
                    </a:lnTo>
                    <a:lnTo>
                      <a:pt x="192" y="806"/>
                    </a:lnTo>
                    <a:lnTo>
                      <a:pt x="190" y="806"/>
                    </a:lnTo>
                    <a:lnTo>
                      <a:pt x="188" y="806"/>
                    </a:lnTo>
                    <a:lnTo>
                      <a:pt x="186" y="806"/>
                    </a:lnTo>
                    <a:lnTo>
                      <a:pt x="181" y="806"/>
                    </a:lnTo>
                    <a:lnTo>
                      <a:pt x="177" y="806"/>
                    </a:lnTo>
                    <a:lnTo>
                      <a:pt x="167" y="822"/>
                    </a:lnTo>
                    <a:lnTo>
                      <a:pt x="161" y="820"/>
                    </a:lnTo>
                    <a:lnTo>
                      <a:pt x="158" y="822"/>
                    </a:lnTo>
                    <a:lnTo>
                      <a:pt x="156" y="824"/>
                    </a:lnTo>
                    <a:lnTo>
                      <a:pt x="154" y="826"/>
                    </a:lnTo>
                    <a:lnTo>
                      <a:pt x="152" y="826"/>
                    </a:lnTo>
                    <a:lnTo>
                      <a:pt x="147" y="829"/>
                    </a:lnTo>
                    <a:lnTo>
                      <a:pt x="140" y="833"/>
                    </a:lnTo>
                    <a:lnTo>
                      <a:pt x="136" y="835"/>
                    </a:lnTo>
                    <a:lnTo>
                      <a:pt x="133" y="838"/>
                    </a:lnTo>
                    <a:lnTo>
                      <a:pt x="131" y="840"/>
                    </a:lnTo>
                    <a:lnTo>
                      <a:pt x="127" y="840"/>
                    </a:lnTo>
                    <a:lnTo>
                      <a:pt x="124" y="840"/>
                    </a:lnTo>
                    <a:lnTo>
                      <a:pt x="122" y="840"/>
                    </a:lnTo>
                    <a:lnTo>
                      <a:pt x="120" y="840"/>
                    </a:lnTo>
                    <a:lnTo>
                      <a:pt x="118" y="838"/>
                    </a:lnTo>
                    <a:lnTo>
                      <a:pt x="115" y="838"/>
                    </a:lnTo>
                    <a:lnTo>
                      <a:pt x="115" y="835"/>
                    </a:lnTo>
                    <a:lnTo>
                      <a:pt x="113" y="835"/>
                    </a:lnTo>
                    <a:lnTo>
                      <a:pt x="113" y="833"/>
                    </a:lnTo>
                    <a:lnTo>
                      <a:pt x="111" y="833"/>
                    </a:lnTo>
                    <a:lnTo>
                      <a:pt x="111" y="831"/>
                    </a:lnTo>
                    <a:lnTo>
                      <a:pt x="109" y="831"/>
                    </a:lnTo>
                    <a:lnTo>
                      <a:pt x="109" y="829"/>
                    </a:lnTo>
                    <a:lnTo>
                      <a:pt x="111" y="824"/>
                    </a:lnTo>
                    <a:lnTo>
                      <a:pt x="111" y="817"/>
                    </a:lnTo>
                    <a:lnTo>
                      <a:pt x="111" y="815"/>
                    </a:lnTo>
                    <a:lnTo>
                      <a:pt x="106" y="810"/>
                    </a:lnTo>
                    <a:lnTo>
                      <a:pt x="104" y="810"/>
                    </a:lnTo>
                    <a:lnTo>
                      <a:pt x="102" y="810"/>
                    </a:lnTo>
                    <a:lnTo>
                      <a:pt x="102" y="808"/>
                    </a:lnTo>
                    <a:lnTo>
                      <a:pt x="99" y="808"/>
                    </a:lnTo>
                    <a:lnTo>
                      <a:pt x="97" y="806"/>
                    </a:lnTo>
                    <a:lnTo>
                      <a:pt x="97" y="804"/>
                    </a:lnTo>
                    <a:lnTo>
                      <a:pt x="97" y="801"/>
                    </a:lnTo>
                    <a:lnTo>
                      <a:pt x="99" y="799"/>
                    </a:lnTo>
                    <a:lnTo>
                      <a:pt x="99" y="797"/>
                    </a:lnTo>
                    <a:lnTo>
                      <a:pt x="102" y="797"/>
                    </a:lnTo>
                    <a:lnTo>
                      <a:pt x="104" y="797"/>
                    </a:lnTo>
                    <a:lnTo>
                      <a:pt x="106" y="797"/>
                    </a:lnTo>
                    <a:lnTo>
                      <a:pt x="109" y="797"/>
                    </a:lnTo>
                    <a:lnTo>
                      <a:pt x="109" y="795"/>
                    </a:lnTo>
                    <a:lnTo>
                      <a:pt x="109" y="790"/>
                    </a:lnTo>
                    <a:lnTo>
                      <a:pt x="109" y="788"/>
                    </a:lnTo>
                    <a:lnTo>
                      <a:pt x="109" y="783"/>
                    </a:lnTo>
                    <a:lnTo>
                      <a:pt x="109" y="781"/>
                    </a:lnTo>
                    <a:lnTo>
                      <a:pt x="109" y="779"/>
                    </a:lnTo>
                    <a:lnTo>
                      <a:pt x="109" y="777"/>
                    </a:lnTo>
                    <a:lnTo>
                      <a:pt x="106" y="777"/>
                    </a:lnTo>
                    <a:lnTo>
                      <a:pt x="106" y="772"/>
                    </a:lnTo>
                    <a:lnTo>
                      <a:pt x="106" y="767"/>
                    </a:lnTo>
                    <a:lnTo>
                      <a:pt x="106" y="765"/>
                    </a:lnTo>
                    <a:lnTo>
                      <a:pt x="109" y="765"/>
                    </a:lnTo>
                    <a:lnTo>
                      <a:pt x="111" y="765"/>
                    </a:lnTo>
                    <a:lnTo>
                      <a:pt x="115" y="763"/>
                    </a:lnTo>
                    <a:lnTo>
                      <a:pt x="86" y="752"/>
                    </a:lnTo>
                    <a:lnTo>
                      <a:pt x="90" y="743"/>
                    </a:lnTo>
                    <a:lnTo>
                      <a:pt x="90" y="740"/>
                    </a:lnTo>
                    <a:lnTo>
                      <a:pt x="93" y="738"/>
                    </a:lnTo>
                    <a:lnTo>
                      <a:pt x="93" y="731"/>
                    </a:lnTo>
                    <a:lnTo>
                      <a:pt x="93" y="729"/>
                    </a:lnTo>
                    <a:lnTo>
                      <a:pt x="95" y="727"/>
                    </a:lnTo>
                    <a:lnTo>
                      <a:pt x="95" y="724"/>
                    </a:lnTo>
                    <a:lnTo>
                      <a:pt x="95" y="722"/>
                    </a:lnTo>
                    <a:lnTo>
                      <a:pt x="97" y="720"/>
                    </a:lnTo>
                    <a:lnTo>
                      <a:pt x="97" y="718"/>
                    </a:lnTo>
                    <a:lnTo>
                      <a:pt x="97" y="715"/>
                    </a:lnTo>
                    <a:lnTo>
                      <a:pt x="99" y="713"/>
                    </a:lnTo>
                    <a:lnTo>
                      <a:pt x="99" y="711"/>
                    </a:lnTo>
                    <a:lnTo>
                      <a:pt x="102" y="709"/>
                    </a:lnTo>
                    <a:lnTo>
                      <a:pt x="104" y="704"/>
                    </a:lnTo>
                    <a:lnTo>
                      <a:pt x="111" y="697"/>
                    </a:lnTo>
                    <a:lnTo>
                      <a:pt x="115" y="695"/>
                    </a:lnTo>
                    <a:lnTo>
                      <a:pt x="122" y="691"/>
                    </a:lnTo>
                    <a:lnTo>
                      <a:pt x="124" y="688"/>
                    </a:lnTo>
                    <a:lnTo>
                      <a:pt x="127" y="681"/>
                    </a:lnTo>
                    <a:lnTo>
                      <a:pt x="122" y="675"/>
                    </a:lnTo>
                    <a:lnTo>
                      <a:pt x="120" y="666"/>
                    </a:lnTo>
                    <a:lnTo>
                      <a:pt x="118" y="661"/>
                    </a:lnTo>
                    <a:lnTo>
                      <a:pt x="115" y="659"/>
                    </a:lnTo>
                    <a:lnTo>
                      <a:pt x="115" y="657"/>
                    </a:lnTo>
                    <a:lnTo>
                      <a:pt x="115" y="654"/>
                    </a:lnTo>
                    <a:lnTo>
                      <a:pt x="118" y="648"/>
                    </a:lnTo>
                    <a:lnTo>
                      <a:pt x="120" y="645"/>
                    </a:lnTo>
                    <a:lnTo>
                      <a:pt x="120" y="643"/>
                    </a:lnTo>
                    <a:lnTo>
                      <a:pt x="120" y="641"/>
                    </a:lnTo>
                    <a:lnTo>
                      <a:pt x="109" y="643"/>
                    </a:lnTo>
                    <a:lnTo>
                      <a:pt x="106" y="643"/>
                    </a:lnTo>
                    <a:lnTo>
                      <a:pt x="102" y="643"/>
                    </a:lnTo>
                    <a:lnTo>
                      <a:pt x="97" y="638"/>
                    </a:lnTo>
                    <a:lnTo>
                      <a:pt x="97" y="636"/>
                    </a:lnTo>
                    <a:lnTo>
                      <a:pt x="95" y="636"/>
                    </a:lnTo>
                    <a:lnTo>
                      <a:pt x="95" y="634"/>
                    </a:lnTo>
                    <a:lnTo>
                      <a:pt x="93" y="632"/>
                    </a:lnTo>
                    <a:lnTo>
                      <a:pt x="93" y="629"/>
                    </a:lnTo>
                    <a:lnTo>
                      <a:pt x="90" y="627"/>
                    </a:lnTo>
                    <a:lnTo>
                      <a:pt x="88" y="625"/>
                    </a:lnTo>
                    <a:lnTo>
                      <a:pt x="90" y="623"/>
                    </a:lnTo>
                    <a:lnTo>
                      <a:pt x="90" y="620"/>
                    </a:lnTo>
                    <a:lnTo>
                      <a:pt x="93" y="616"/>
                    </a:lnTo>
                    <a:lnTo>
                      <a:pt x="93" y="614"/>
                    </a:lnTo>
                    <a:lnTo>
                      <a:pt x="95" y="605"/>
                    </a:lnTo>
                    <a:lnTo>
                      <a:pt x="95" y="602"/>
                    </a:lnTo>
                    <a:lnTo>
                      <a:pt x="97" y="598"/>
                    </a:lnTo>
                    <a:lnTo>
                      <a:pt x="97" y="593"/>
                    </a:lnTo>
                    <a:lnTo>
                      <a:pt x="97" y="591"/>
                    </a:lnTo>
                    <a:lnTo>
                      <a:pt x="97" y="589"/>
                    </a:lnTo>
                    <a:lnTo>
                      <a:pt x="93" y="580"/>
                    </a:lnTo>
                    <a:lnTo>
                      <a:pt x="90" y="571"/>
                    </a:lnTo>
                    <a:lnTo>
                      <a:pt x="84" y="562"/>
                    </a:lnTo>
                    <a:lnTo>
                      <a:pt x="81" y="559"/>
                    </a:lnTo>
                    <a:lnTo>
                      <a:pt x="75" y="552"/>
                    </a:lnTo>
                    <a:lnTo>
                      <a:pt x="72" y="548"/>
                    </a:lnTo>
                    <a:lnTo>
                      <a:pt x="70" y="546"/>
                    </a:lnTo>
                    <a:lnTo>
                      <a:pt x="68" y="546"/>
                    </a:lnTo>
                    <a:lnTo>
                      <a:pt x="68" y="543"/>
                    </a:lnTo>
                    <a:lnTo>
                      <a:pt x="65" y="541"/>
                    </a:lnTo>
                    <a:lnTo>
                      <a:pt x="65" y="539"/>
                    </a:lnTo>
                    <a:lnTo>
                      <a:pt x="63" y="539"/>
                    </a:lnTo>
                    <a:lnTo>
                      <a:pt x="63" y="537"/>
                    </a:lnTo>
                    <a:lnTo>
                      <a:pt x="61" y="537"/>
                    </a:lnTo>
                    <a:lnTo>
                      <a:pt x="31" y="548"/>
                    </a:lnTo>
                    <a:lnTo>
                      <a:pt x="9" y="534"/>
                    </a:lnTo>
                    <a:lnTo>
                      <a:pt x="9" y="532"/>
                    </a:lnTo>
                    <a:lnTo>
                      <a:pt x="9" y="530"/>
                    </a:lnTo>
                    <a:lnTo>
                      <a:pt x="11" y="528"/>
                    </a:lnTo>
                    <a:lnTo>
                      <a:pt x="11" y="525"/>
                    </a:lnTo>
                    <a:lnTo>
                      <a:pt x="11" y="523"/>
                    </a:lnTo>
                    <a:lnTo>
                      <a:pt x="11" y="521"/>
                    </a:lnTo>
                    <a:lnTo>
                      <a:pt x="11" y="519"/>
                    </a:lnTo>
                    <a:lnTo>
                      <a:pt x="11" y="516"/>
                    </a:lnTo>
                    <a:lnTo>
                      <a:pt x="11" y="514"/>
                    </a:lnTo>
                    <a:lnTo>
                      <a:pt x="13" y="512"/>
                    </a:lnTo>
                    <a:lnTo>
                      <a:pt x="13" y="509"/>
                    </a:lnTo>
                    <a:lnTo>
                      <a:pt x="13" y="507"/>
                    </a:lnTo>
                    <a:lnTo>
                      <a:pt x="13" y="505"/>
                    </a:lnTo>
                    <a:lnTo>
                      <a:pt x="13" y="500"/>
                    </a:lnTo>
                    <a:lnTo>
                      <a:pt x="13" y="498"/>
                    </a:lnTo>
                    <a:lnTo>
                      <a:pt x="16" y="494"/>
                    </a:lnTo>
                    <a:lnTo>
                      <a:pt x="16" y="491"/>
                    </a:lnTo>
                    <a:lnTo>
                      <a:pt x="16" y="489"/>
                    </a:lnTo>
                    <a:lnTo>
                      <a:pt x="16" y="487"/>
                    </a:lnTo>
                    <a:lnTo>
                      <a:pt x="16" y="485"/>
                    </a:lnTo>
                    <a:lnTo>
                      <a:pt x="18" y="482"/>
                    </a:lnTo>
                    <a:lnTo>
                      <a:pt x="18" y="480"/>
                    </a:lnTo>
                    <a:lnTo>
                      <a:pt x="18" y="476"/>
                    </a:lnTo>
                    <a:lnTo>
                      <a:pt x="20" y="471"/>
                    </a:lnTo>
                    <a:lnTo>
                      <a:pt x="20" y="469"/>
                    </a:lnTo>
                    <a:lnTo>
                      <a:pt x="20" y="464"/>
                    </a:lnTo>
                    <a:lnTo>
                      <a:pt x="22" y="460"/>
                    </a:lnTo>
                    <a:lnTo>
                      <a:pt x="22" y="455"/>
                    </a:lnTo>
                    <a:lnTo>
                      <a:pt x="22" y="453"/>
                    </a:lnTo>
                    <a:lnTo>
                      <a:pt x="22" y="451"/>
                    </a:lnTo>
                    <a:lnTo>
                      <a:pt x="25" y="446"/>
                    </a:lnTo>
                    <a:lnTo>
                      <a:pt x="25" y="442"/>
                    </a:lnTo>
                    <a:lnTo>
                      <a:pt x="20" y="437"/>
                    </a:lnTo>
                    <a:lnTo>
                      <a:pt x="18" y="435"/>
                    </a:lnTo>
                    <a:lnTo>
                      <a:pt x="13" y="430"/>
                    </a:lnTo>
                    <a:lnTo>
                      <a:pt x="9" y="426"/>
                    </a:lnTo>
                    <a:lnTo>
                      <a:pt x="4" y="421"/>
                    </a:lnTo>
                    <a:lnTo>
                      <a:pt x="2" y="421"/>
                    </a:lnTo>
                    <a:lnTo>
                      <a:pt x="0" y="419"/>
                    </a:lnTo>
                    <a:lnTo>
                      <a:pt x="2" y="419"/>
                    </a:lnTo>
                    <a:lnTo>
                      <a:pt x="2" y="414"/>
                    </a:lnTo>
                    <a:lnTo>
                      <a:pt x="4" y="410"/>
                    </a:lnTo>
                    <a:lnTo>
                      <a:pt x="4" y="408"/>
                    </a:lnTo>
                    <a:lnTo>
                      <a:pt x="6" y="408"/>
                    </a:lnTo>
                    <a:lnTo>
                      <a:pt x="9" y="405"/>
                    </a:lnTo>
                    <a:lnTo>
                      <a:pt x="11" y="403"/>
                    </a:lnTo>
                    <a:lnTo>
                      <a:pt x="13" y="403"/>
                    </a:lnTo>
                    <a:lnTo>
                      <a:pt x="16" y="403"/>
                    </a:lnTo>
                    <a:lnTo>
                      <a:pt x="18" y="401"/>
                    </a:lnTo>
                    <a:lnTo>
                      <a:pt x="20" y="401"/>
                    </a:lnTo>
                    <a:lnTo>
                      <a:pt x="20" y="399"/>
                    </a:lnTo>
                    <a:lnTo>
                      <a:pt x="22" y="396"/>
                    </a:lnTo>
                    <a:lnTo>
                      <a:pt x="22" y="394"/>
                    </a:lnTo>
                    <a:lnTo>
                      <a:pt x="22" y="392"/>
                    </a:lnTo>
                    <a:lnTo>
                      <a:pt x="25" y="392"/>
                    </a:lnTo>
                    <a:lnTo>
                      <a:pt x="25" y="390"/>
                    </a:lnTo>
                    <a:lnTo>
                      <a:pt x="29" y="390"/>
                    </a:lnTo>
                    <a:lnTo>
                      <a:pt x="31" y="390"/>
                    </a:lnTo>
                    <a:lnTo>
                      <a:pt x="34" y="390"/>
                    </a:lnTo>
                    <a:lnTo>
                      <a:pt x="36" y="390"/>
                    </a:lnTo>
                    <a:lnTo>
                      <a:pt x="38" y="390"/>
                    </a:lnTo>
                    <a:lnTo>
                      <a:pt x="41" y="387"/>
                    </a:lnTo>
                    <a:lnTo>
                      <a:pt x="41" y="385"/>
                    </a:lnTo>
                    <a:lnTo>
                      <a:pt x="41" y="383"/>
                    </a:lnTo>
                    <a:lnTo>
                      <a:pt x="41" y="380"/>
                    </a:lnTo>
                    <a:lnTo>
                      <a:pt x="41" y="378"/>
                    </a:lnTo>
                    <a:lnTo>
                      <a:pt x="38" y="378"/>
                    </a:lnTo>
                    <a:lnTo>
                      <a:pt x="38" y="376"/>
                    </a:lnTo>
                    <a:lnTo>
                      <a:pt x="41" y="371"/>
                    </a:lnTo>
                    <a:lnTo>
                      <a:pt x="41" y="369"/>
                    </a:lnTo>
                    <a:lnTo>
                      <a:pt x="43" y="367"/>
                    </a:lnTo>
                    <a:lnTo>
                      <a:pt x="45" y="367"/>
                    </a:lnTo>
                    <a:lnTo>
                      <a:pt x="45" y="365"/>
                    </a:lnTo>
                    <a:lnTo>
                      <a:pt x="47" y="365"/>
                    </a:lnTo>
                    <a:lnTo>
                      <a:pt x="50" y="365"/>
                    </a:lnTo>
                    <a:lnTo>
                      <a:pt x="52" y="362"/>
                    </a:lnTo>
                    <a:lnTo>
                      <a:pt x="54" y="360"/>
                    </a:lnTo>
                    <a:lnTo>
                      <a:pt x="54" y="358"/>
                    </a:lnTo>
                    <a:lnTo>
                      <a:pt x="56" y="356"/>
                    </a:lnTo>
                    <a:lnTo>
                      <a:pt x="56" y="353"/>
                    </a:lnTo>
                    <a:lnTo>
                      <a:pt x="59" y="353"/>
                    </a:lnTo>
                    <a:lnTo>
                      <a:pt x="59" y="349"/>
                    </a:lnTo>
                    <a:lnTo>
                      <a:pt x="59" y="347"/>
                    </a:lnTo>
                    <a:lnTo>
                      <a:pt x="56" y="344"/>
                    </a:lnTo>
                    <a:lnTo>
                      <a:pt x="56" y="342"/>
                    </a:lnTo>
                    <a:lnTo>
                      <a:pt x="59" y="340"/>
                    </a:lnTo>
                    <a:lnTo>
                      <a:pt x="56" y="337"/>
                    </a:lnTo>
                    <a:lnTo>
                      <a:pt x="56" y="335"/>
                    </a:lnTo>
                    <a:lnTo>
                      <a:pt x="59" y="333"/>
                    </a:lnTo>
                    <a:lnTo>
                      <a:pt x="59" y="331"/>
                    </a:lnTo>
                    <a:lnTo>
                      <a:pt x="59" y="328"/>
                    </a:lnTo>
                    <a:lnTo>
                      <a:pt x="59" y="326"/>
                    </a:lnTo>
                    <a:lnTo>
                      <a:pt x="59" y="324"/>
                    </a:lnTo>
                    <a:lnTo>
                      <a:pt x="59" y="322"/>
                    </a:lnTo>
                    <a:lnTo>
                      <a:pt x="59" y="317"/>
                    </a:lnTo>
                    <a:lnTo>
                      <a:pt x="56" y="315"/>
                    </a:lnTo>
                    <a:lnTo>
                      <a:pt x="56" y="313"/>
                    </a:lnTo>
                    <a:lnTo>
                      <a:pt x="56" y="310"/>
                    </a:lnTo>
                    <a:lnTo>
                      <a:pt x="56" y="308"/>
                    </a:lnTo>
                    <a:lnTo>
                      <a:pt x="56" y="306"/>
                    </a:lnTo>
                    <a:lnTo>
                      <a:pt x="56" y="301"/>
                    </a:lnTo>
                    <a:lnTo>
                      <a:pt x="54" y="301"/>
                    </a:lnTo>
                    <a:lnTo>
                      <a:pt x="52" y="299"/>
                    </a:lnTo>
                    <a:lnTo>
                      <a:pt x="52" y="297"/>
                    </a:lnTo>
                    <a:lnTo>
                      <a:pt x="50" y="297"/>
                    </a:lnTo>
                    <a:lnTo>
                      <a:pt x="47" y="294"/>
                    </a:lnTo>
                    <a:lnTo>
                      <a:pt x="47" y="292"/>
                    </a:lnTo>
                    <a:lnTo>
                      <a:pt x="45" y="292"/>
                    </a:lnTo>
                    <a:lnTo>
                      <a:pt x="43" y="290"/>
                    </a:lnTo>
                    <a:lnTo>
                      <a:pt x="41" y="290"/>
                    </a:lnTo>
                    <a:lnTo>
                      <a:pt x="41" y="288"/>
                    </a:lnTo>
                    <a:lnTo>
                      <a:pt x="38" y="285"/>
                    </a:lnTo>
                    <a:lnTo>
                      <a:pt x="38" y="283"/>
                    </a:lnTo>
                    <a:lnTo>
                      <a:pt x="38" y="281"/>
                    </a:lnTo>
                    <a:lnTo>
                      <a:pt x="38" y="279"/>
                    </a:lnTo>
                    <a:lnTo>
                      <a:pt x="38" y="276"/>
                    </a:lnTo>
                    <a:lnTo>
                      <a:pt x="38" y="274"/>
                    </a:lnTo>
                    <a:lnTo>
                      <a:pt x="38" y="272"/>
                    </a:lnTo>
                    <a:lnTo>
                      <a:pt x="38" y="270"/>
                    </a:lnTo>
                    <a:lnTo>
                      <a:pt x="38" y="267"/>
                    </a:lnTo>
                    <a:lnTo>
                      <a:pt x="38" y="265"/>
                    </a:lnTo>
                    <a:lnTo>
                      <a:pt x="41" y="263"/>
                    </a:lnTo>
                    <a:lnTo>
                      <a:pt x="43" y="261"/>
                    </a:lnTo>
                    <a:lnTo>
                      <a:pt x="45" y="258"/>
                    </a:lnTo>
                    <a:lnTo>
                      <a:pt x="47" y="258"/>
                    </a:lnTo>
                    <a:lnTo>
                      <a:pt x="47" y="256"/>
                    </a:lnTo>
                    <a:lnTo>
                      <a:pt x="50" y="256"/>
                    </a:lnTo>
                    <a:lnTo>
                      <a:pt x="52" y="25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07" name="Freeform 14">
                <a:extLst>
                  <a:ext uri="{FF2B5EF4-FFF2-40B4-BE49-F238E27FC236}">
                    <a16:creationId xmlns:a16="http://schemas.microsoft.com/office/drawing/2014/main" id="{8C94B48D-FB64-2DA7-F11F-9C2896986F0F}"/>
                  </a:ext>
                </a:extLst>
              </p:cNvPr>
              <p:cNvSpPr>
                <a:spLocks/>
              </p:cNvSpPr>
              <p:nvPr/>
            </p:nvSpPr>
            <p:spPr bwMode="auto">
              <a:xfrm>
                <a:off x="2984501" y="1655763"/>
                <a:ext cx="1951038" cy="1908175"/>
              </a:xfrm>
              <a:custGeom>
                <a:avLst/>
                <a:gdLst>
                  <a:gd name="T0" fmla="*/ 2 w 1229"/>
                  <a:gd name="T1" fmla="*/ 1202 h 1202"/>
                  <a:gd name="T2" fmla="*/ 7 w 1229"/>
                  <a:gd name="T3" fmla="*/ 1197 h 1202"/>
                  <a:gd name="T4" fmla="*/ 11 w 1229"/>
                  <a:gd name="T5" fmla="*/ 1193 h 1202"/>
                  <a:gd name="T6" fmla="*/ 13 w 1229"/>
                  <a:gd name="T7" fmla="*/ 1191 h 1202"/>
                  <a:gd name="T8" fmla="*/ 16 w 1229"/>
                  <a:gd name="T9" fmla="*/ 1188 h 1202"/>
                  <a:gd name="T10" fmla="*/ 18 w 1229"/>
                  <a:gd name="T11" fmla="*/ 1184 h 1202"/>
                  <a:gd name="T12" fmla="*/ 23 w 1229"/>
                  <a:gd name="T13" fmla="*/ 1182 h 1202"/>
                  <a:gd name="T14" fmla="*/ 25 w 1229"/>
                  <a:gd name="T15" fmla="*/ 1179 h 1202"/>
                  <a:gd name="T16" fmla="*/ 29 w 1229"/>
                  <a:gd name="T17" fmla="*/ 1177 h 1202"/>
                  <a:gd name="T18" fmla="*/ 32 w 1229"/>
                  <a:gd name="T19" fmla="*/ 1173 h 1202"/>
                  <a:gd name="T20" fmla="*/ 34 w 1229"/>
                  <a:gd name="T21" fmla="*/ 1170 h 1202"/>
                  <a:gd name="T22" fmla="*/ 36 w 1229"/>
                  <a:gd name="T23" fmla="*/ 1166 h 1202"/>
                  <a:gd name="T24" fmla="*/ 43 w 1229"/>
                  <a:gd name="T25" fmla="*/ 1166 h 1202"/>
                  <a:gd name="T26" fmla="*/ 47 w 1229"/>
                  <a:gd name="T27" fmla="*/ 1166 h 1202"/>
                  <a:gd name="T28" fmla="*/ 52 w 1229"/>
                  <a:gd name="T29" fmla="*/ 1166 h 1202"/>
                  <a:gd name="T30" fmla="*/ 57 w 1229"/>
                  <a:gd name="T31" fmla="*/ 1166 h 1202"/>
                  <a:gd name="T32" fmla="*/ 61 w 1229"/>
                  <a:gd name="T33" fmla="*/ 1166 h 1202"/>
                  <a:gd name="T34" fmla="*/ 66 w 1229"/>
                  <a:gd name="T35" fmla="*/ 1168 h 1202"/>
                  <a:gd name="T36" fmla="*/ 70 w 1229"/>
                  <a:gd name="T37" fmla="*/ 1168 h 1202"/>
                  <a:gd name="T38" fmla="*/ 77 w 1229"/>
                  <a:gd name="T39" fmla="*/ 1168 h 1202"/>
                  <a:gd name="T40" fmla="*/ 81 w 1229"/>
                  <a:gd name="T41" fmla="*/ 1170 h 1202"/>
                  <a:gd name="T42" fmla="*/ 86 w 1229"/>
                  <a:gd name="T43" fmla="*/ 1170 h 1202"/>
                  <a:gd name="T44" fmla="*/ 91 w 1229"/>
                  <a:gd name="T45" fmla="*/ 1170 h 1202"/>
                  <a:gd name="T46" fmla="*/ 95 w 1229"/>
                  <a:gd name="T47" fmla="*/ 1173 h 1202"/>
                  <a:gd name="T48" fmla="*/ 102 w 1229"/>
                  <a:gd name="T49" fmla="*/ 1173 h 1202"/>
                  <a:gd name="T50" fmla="*/ 106 w 1229"/>
                  <a:gd name="T51" fmla="*/ 1170 h 1202"/>
                  <a:gd name="T52" fmla="*/ 111 w 1229"/>
                  <a:gd name="T53" fmla="*/ 1170 h 1202"/>
                  <a:gd name="T54" fmla="*/ 115 w 1229"/>
                  <a:gd name="T55" fmla="*/ 1170 h 1202"/>
                  <a:gd name="T56" fmla="*/ 120 w 1229"/>
                  <a:gd name="T57" fmla="*/ 1168 h 1202"/>
                  <a:gd name="T58" fmla="*/ 127 w 1229"/>
                  <a:gd name="T59" fmla="*/ 1168 h 1202"/>
                  <a:gd name="T60" fmla="*/ 134 w 1229"/>
                  <a:gd name="T61" fmla="*/ 1164 h 1202"/>
                  <a:gd name="T62" fmla="*/ 143 w 1229"/>
                  <a:gd name="T63" fmla="*/ 1159 h 1202"/>
                  <a:gd name="T64" fmla="*/ 149 w 1229"/>
                  <a:gd name="T65" fmla="*/ 1157 h 1202"/>
                  <a:gd name="T66" fmla="*/ 159 w 1229"/>
                  <a:gd name="T67" fmla="*/ 1154 h 1202"/>
                  <a:gd name="T68" fmla="*/ 163 w 1229"/>
                  <a:gd name="T69" fmla="*/ 1154 h 1202"/>
                  <a:gd name="T70" fmla="*/ 168 w 1229"/>
                  <a:gd name="T71" fmla="*/ 1152 h 1202"/>
                  <a:gd name="T72" fmla="*/ 174 w 1229"/>
                  <a:gd name="T73" fmla="*/ 1152 h 1202"/>
                  <a:gd name="T74" fmla="*/ 181 w 1229"/>
                  <a:gd name="T75" fmla="*/ 1152 h 1202"/>
                  <a:gd name="T76" fmla="*/ 190 w 1229"/>
                  <a:gd name="T77" fmla="*/ 1152 h 1202"/>
                  <a:gd name="T78" fmla="*/ 199 w 1229"/>
                  <a:gd name="T79" fmla="*/ 1154 h 1202"/>
                  <a:gd name="T80" fmla="*/ 204 w 1229"/>
                  <a:gd name="T81" fmla="*/ 1154 h 1202"/>
                  <a:gd name="T82" fmla="*/ 206 w 1229"/>
                  <a:gd name="T83" fmla="*/ 1157 h 1202"/>
                  <a:gd name="T84" fmla="*/ 215 w 1229"/>
                  <a:gd name="T85" fmla="*/ 1157 h 1202"/>
                  <a:gd name="T86" fmla="*/ 229 w 1229"/>
                  <a:gd name="T87" fmla="*/ 1157 h 1202"/>
                  <a:gd name="T88" fmla="*/ 238 w 1229"/>
                  <a:gd name="T89" fmla="*/ 1159 h 1202"/>
                  <a:gd name="T90" fmla="*/ 242 w 1229"/>
                  <a:gd name="T91" fmla="*/ 1161 h 1202"/>
                  <a:gd name="T92" fmla="*/ 251 w 1229"/>
                  <a:gd name="T93" fmla="*/ 1164 h 1202"/>
                  <a:gd name="T94" fmla="*/ 261 w 1229"/>
                  <a:gd name="T95" fmla="*/ 1166 h 1202"/>
                  <a:gd name="T96" fmla="*/ 270 w 1229"/>
                  <a:gd name="T97" fmla="*/ 1168 h 1202"/>
                  <a:gd name="T98" fmla="*/ 276 w 1229"/>
                  <a:gd name="T99" fmla="*/ 1166 h 1202"/>
                  <a:gd name="T100" fmla="*/ 279 w 1229"/>
                  <a:gd name="T101" fmla="*/ 1159 h 1202"/>
                  <a:gd name="T102" fmla="*/ 279 w 1229"/>
                  <a:gd name="T103" fmla="*/ 1148 h 1202"/>
                  <a:gd name="T104" fmla="*/ 279 w 1229"/>
                  <a:gd name="T105" fmla="*/ 1105 h 1202"/>
                  <a:gd name="T106" fmla="*/ 279 w 1229"/>
                  <a:gd name="T107" fmla="*/ 1091 h 1202"/>
                  <a:gd name="T108" fmla="*/ 279 w 1229"/>
                  <a:gd name="T109" fmla="*/ 1010 h 1202"/>
                  <a:gd name="T110" fmla="*/ 279 w 1229"/>
                  <a:gd name="T111" fmla="*/ 953 h 1202"/>
                  <a:gd name="T112" fmla="*/ 279 w 1229"/>
                  <a:gd name="T113" fmla="*/ 867 h 1202"/>
                  <a:gd name="T114" fmla="*/ 279 w 1229"/>
                  <a:gd name="T115" fmla="*/ 369 h 1202"/>
                  <a:gd name="T116" fmla="*/ 279 w 1229"/>
                  <a:gd name="T117" fmla="*/ 123 h 1202"/>
                  <a:gd name="T118" fmla="*/ 279 w 1229"/>
                  <a:gd name="T119" fmla="*/ 3 h 1202"/>
                  <a:gd name="T120" fmla="*/ 551 w 1229"/>
                  <a:gd name="T121" fmla="*/ 0 h 1202"/>
                  <a:gd name="T122" fmla="*/ 1226 w 1229"/>
                  <a:gd name="T123" fmla="*/ 80 h 1202"/>
                  <a:gd name="T124" fmla="*/ 1226 w 1229"/>
                  <a:gd name="T125" fmla="*/ 946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9" h="1202">
                    <a:moveTo>
                      <a:pt x="0" y="1202"/>
                    </a:moveTo>
                    <a:lnTo>
                      <a:pt x="2" y="1202"/>
                    </a:lnTo>
                    <a:lnTo>
                      <a:pt x="4" y="1200"/>
                    </a:lnTo>
                    <a:lnTo>
                      <a:pt x="7" y="1197"/>
                    </a:lnTo>
                    <a:lnTo>
                      <a:pt x="9" y="1195"/>
                    </a:lnTo>
                    <a:lnTo>
                      <a:pt x="11" y="1193"/>
                    </a:lnTo>
                    <a:lnTo>
                      <a:pt x="13" y="1193"/>
                    </a:lnTo>
                    <a:lnTo>
                      <a:pt x="13" y="1191"/>
                    </a:lnTo>
                    <a:lnTo>
                      <a:pt x="16" y="1191"/>
                    </a:lnTo>
                    <a:lnTo>
                      <a:pt x="16" y="1188"/>
                    </a:lnTo>
                    <a:lnTo>
                      <a:pt x="18" y="1186"/>
                    </a:lnTo>
                    <a:lnTo>
                      <a:pt x="18" y="1184"/>
                    </a:lnTo>
                    <a:lnTo>
                      <a:pt x="20" y="1184"/>
                    </a:lnTo>
                    <a:lnTo>
                      <a:pt x="23" y="1182"/>
                    </a:lnTo>
                    <a:lnTo>
                      <a:pt x="23" y="1179"/>
                    </a:lnTo>
                    <a:lnTo>
                      <a:pt x="25" y="1179"/>
                    </a:lnTo>
                    <a:lnTo>
                      <a:pt x="27" y="1177"/>
                    </a:lnTo>
                    <a:lnTo>
                      <a:pt x="29" y="1177"/>
                    </a:lnTo>
                    <a:lnTo>
                      <a:pt x="29" y="1175"/>
                    </a:lnTo>
                    <a:lnTo>
                      <a:pt x="32" y="1173"/>
                    </a:lnTo>
                    <a:lnTo>
                      <a:pt x="32" y="1170"/>
                    </a:lnTo>
                    <a:lnTo>
                      <a:pt x="34" y="1170"/>
                    </a:lnTo>
                    <a:lnTo>
                      <a:pt x="34" y="1168"/>
                    </a:lnTo>
                    <a:lnTo>
                      <a:pt x="36" y="1166"/>
                    </a:lnTo>
                    <a:lnTo>
                      <a:pt x="41" y="1166"/>
                    </a:lnTo>
                    <a:lnTo>
                      <a:pt x="43" y="1166"/>
                    </a:lnTo>
                    <a:lnTo>
                      <a:pt x="45" y="1166"/>
                    </a:lnTo>
                    <a:lnTo>
                      <a:pt x="47" y="1166"/>
                    </a:lnTo>
                    <a:lnTo>
                      <a:pt x="50" y="1166"/>
                    </a:lnTo>
                    <a:lnTo>
                      <a:pt x="52" y="1166"/>
                    </a:lnTo>
                    <a:lnTo>
                      <a:pt x="54" y="1166"/>
                    </a:lnTo>
                    <a:lnTo>
                      <a:pt x="57" y="1166"/>
                    </a:lnTo>
                    <a:lnTo>
                      <a:pt x="59" y="1166"/>
                    </a:lnTo>
                    <a:lnTo>
                      <a:pt x="61" y="1166"/>
                    </a:lnTo>
                    <a:lnTo>
                      <a:pt x="63" y="1166"/>
                    </a:lnTo>
                    <a:lnTo>
                      <a:pt x="66" y="1168"/>
                    </a:lnTo>
                    <a:lnTo>
                      <a:pt x="68" y="1168"/>
                    </a:lnTo>
                    <a:lnTo>
                      <a:pt x="70" y="1168"/>
                    </a:lnTo>
                    <a:lnTo>
                      <a:pt x="75" y="1168"/>
                    </a:lnTo>
                    <a:lnTo>
                      <a:pt x="77" y="1168"/>
                    </a:lnTo>
                    <a:lnTo>
                      <a:pt x="79" y="1168"/>
                    </a:lnTo>
                    <a:lnTo>
                      <a:pt x="81" y="1170"/>
                    </a:lnTo>
                    <a:lnTo>
                      <a:pt x="84" y="1170"/>
                    </a:lnTo>
                    <a:lnTo>
                      <a:pt x="86" y="1170"/>
                    </a:lnTo>
                    <a:lnTo>
                      <a:pt x="88" y="1170"/>
                    </a:lnTo>
                    <a:lnTo>
                      <a:pt x="91" y="1170"/>
                    </a:lnTo>
                    <a:lnTo>
                      <a:pt x="93" y="1170"/>
                    </a:lnTo>
                    <a:lnTo>
                      <a:pt x="95" y="1173"/>
                    </a:lnTo>
                    <a:lnTo>
                      <a:pt x="97" y="1173"/>
                    </a:lnTo>
                    <a:lnTo>
                      <a:pt x="102" y="1173"/>
                    </a:lnTo>
                    <a:lnTo>
                      <a:pt x="104" y="1173"/>
                    </a:lnTo>
                    <a:lnTo>
                      <a:pt x="106" y="1170"/>
                    </a:lnTo>
                    <a:lnTo>
                      <a:pt x="109" y="1170"/>
                    </a:lnTo>
                    <a:lnTo>
                      <a:pt x="111" y="1170"/>
                    </a:lnTo>
                    <a:lnTo>
                      <a:pt x="113" y="1170"/>
                    </a:lnTo>
                    <a:lnTo>
                      <a:pt x="115" y="1170"/>
                    </a:lnTo>
                    <a:lnTo>
                      <a:pt x="118" y="1170"/>
                    </a:lnTo>
                    <a:lnTo>
                      <a:pt x="120" y="1168"/>
                    </a:lnTo>
                    <a:lnTo>
                      <a:pt x="122" y="1168"/>
                    </a:lnTo>
                    <a:lnTo>
                      <a:pt x="127" y="1168"/>
                    </a:lnTo>
                    <a:lnTo>
                      <a:pt x="129" y="1166"/>
                    </a:lnTo>
                    <a:lnTo>
                      <a:pt x="134" y="1164"/>
                    </a:lnTo>
                    <a:lnTo>
                      <a:pt x="138" y="1161"/>
                    </a:lnTo>
                    <a:lnTo>
                      <a:pt x="143" y="1159"/>
                    </a:lnTo>
                    <a:lnTo>
                      <a:pt x="145" y="1159"/>
                    </a:lnTo>
                    <a:lnTo>
                      <a:pt x="149" y="1157"/>
                    </a:lnTo>
                    <a:lnTo>
                      <a:pt x="154" y="1154"/>
                    </a:lnTo>
                    <a:lnTo>
                      <a:pt x="159" y="1154"/>
                    </a:lnTo>
                    <a:lnTo>
                      <a:pt x="161" y="1154"/>
                    </a:lnTo>
                    <a:lnTo>
                      <a:pt x="163" y="1154"/>
                    </a:lnTo>
                    <a:lnTo>
                      <a:pt x="165" y="1152"/>
                    </a:lnTo>
                    <a:lnTo>
                      <a:pt x="168" y="1152"/>
                    </a:lnTo>
                    <a:lnTo>
                      <a:pt x="170" y="1152"/>
                    </a:lnTo>
                    <a:lnTo>
                      <a:pt x="174" y="1152"/>
                    </a:lnTo>
                    <a:lnTo>
                      <a:pt x="177" y="1152"/>
                    </a:lnTo>
                    <a:lnTo>
                      <a:pt x="181" y="1152"/>
                    </a:lnTo>
                    <a:lnTo>
                      <a:pt x="183" y="1152"/>
                    </a:lnTo>
                    <a:lnTo>
                      <a:pt x="190" y="1152"/>
                    </a:lnTo>
                    <a:lnTo>
                      <a:pt x="197" y="1154"/>
                    </a:lnTo>
                    <a:lnTo>
                      <a:pt x="199" y="1154"/>
                    </a:lnTo>
                    <a:lnTo>
                      <a:pt x="202" y="1154"/>
                    </a:lnTo>
                    <a:lnTo>
                      <a:pt x="204" y="1154"/>
                    </a:lnTo>
                    <a:lnTo>
                      <a:pt x="204" y="1157"/>
                    </a:lnTo>
                    <a:lnTo>
                      <a:pt x="206" y="1157"/>
                    </a:lnTo>
                    <a:lnTo>
                      <a:pt x="211" y="1157"/>
                    </a:lnTo>
                    <a:lnTo>
                      <a:pt x="215" y="1157"/>
                    </a:lnTo>
                    <a:lnTo>
                      <a:pt x="220" y="1157"/>
                    </a:lnTo>
                    <a:lnTo>
                      <a:pt x="229" y="1157"/>
                    </a:lnTo>
                    <a:lnTo>
                      <a:pt x="233" y="1157"/>
                    </a:lnTo>
                    <a:lnTo>
                      <a:pt x="238" y="1159"/>
                    </a:lnTo>
                    <a:lnTo>
                      <a:pt x="240" y="1161"/>
                    </a:lnTo>
                    <a:lnTo>
                      <a:pt x="242" y="1161"/>
                    </a:lnTo>
                    <a:lnTo>
                      <a:pt x="245" y="1164"/>
                    </a:lnTo>
                    <a:lnTo>
                      <a:pt x="251" y="1164"/>
                    </a:lnTo>
                    <a:lnTo>
                      <a:pt x="256" y="1164"/>
                    </a:lnTo>
                    <a:lnTo>
                      <a:pt x="261" y="1166"/>
                    </a:lnTo>
                    <a:lnTo>
                      <a:pt x="265" y="1166"/>
                    </a:lnTo>
                    <a:lnTo>
                      <a:pt x="270" y="1168"/>
                    </a:lnTo>
                    <a:lnTo>
                      <a:pt x="272" y="1168"/>
                    </a:lnTo>
                    <a:lnTo>
                      <a:pt x="276" y="1166"/>
                    </a:lnTo>
                    <a:lnTo>
                      <a:pt x="279" y="1166"/>
                    </a:lnTo>
                    <a:lnTo>
                      <a:pt x="279" y="1159"/>
                    </a:lnTo>
                    <a:lnTo>
                      <a:pt x="279" y="1150"/>
                    </a:lnTo>
                    <a:lnTo>
                      <a:pt x="279" y="1148"/>
                    </a:lnTo>
                    <a:lnTo>
                      <a:pt x="279" y="1121"/>
                    </a:lnTo>
                    <a:lnTo>
                      <a:pt x="279" y="1105"/>
                    </a:lnTo>
                    <a:lnTo>
                      <a:pt x="279" y="1096"/>
                    </a:lnTo>
                    <a:lnTo>
                      <a:pt x="279" y="1091"/>
                    </a:lnTo>
                    <a:lnTo>
                      <a:pt x="279" y="1071"/>
                    </a:lnTo>
                    <a:lnTo>
                      <a:pt x="279" y="1010"/>
                    </a:lnTo>
                    <a:lnTo>
                      <a:pt x="279" y="994"/>
                    </a:lnTo>
                    <a:lnTo>
                      <a:pt x="279" y="953"/>
                    </a:lnTo>
                    <a:lnTo>
                      <a:pt x="279" y="883"/>
                    </a:lnTo>
                    <a:lnTo>
                      <a:pt x="279" y="867"/>
                    </a:lnTo>
                    <a:lnTo>
                      <a:pt x="279" y="534"/>
                    </a:lnTo>
                    <a:lnTo>
                      <a:pt x="279" y="369"/>
                    </a:lnTo>
                    <a:lnTo>
                      <a:pt x="279" y="256"/>
                    </a:lnTo>
                    <a:lnTo>
                      <a:pt x="279" y="123"/>
                    </a:lnTo>
                    <a:lnTo>
                      <a:pt x="279" y="111"/>
                    </a:lnTo>
                    <a:lnTo>
                      <a:pt x="279" y="3"/>
                    </a:lnTo>
                    <a:lnTo>
                      <a:pt x="551" y="3"/>
                    </a:lnTo>
                    <a:lnTo>
                      <a:pt x="551" y="0"/>
                    </a:lnTo>
                    <a:lnTo>
                      <a:pt x="1229" y="3"/>
                    </a:lnTo>
                    <a:lnTo>
                      <a:pt x="1226" y="80"/>
                    </a:lnTo>
                    <a:lnTo>
                      <a:pt x="1226" y="353"/>
                    </a:lnTo>
                    <a:lnTo>
                      <a:pt x="1226" y="94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608" name="Admin 1 - North Kordofan">
              <a:extLst>
                <a:ext uri="{FF2B5EF4-FFF2-40B4-BE49-F238E27FC236}">
                  <a16:creationId xmlns:a16="http://schemas.microsoft.com/office/drawing/2014/main" id="{D538FCE5-F2EA-5D96-5CA2-AA0D19310C61}"/>
                </a:ext>
              </a:extLst>
            </p:cNvPr>
            <p:cNvSpPr>
              <a:spLocks/>
            </p:cNvSpPr>
            <p:nvPr/>
          </p:nvSpPr>
          <p:spPr bwMode="auto">
            <a:xfrm>
              <a:off x="4689348" y="3291244"/>
              <a:ext cx="2329609" cy="1837996"/>
            </a:xfrm>
            <a:custGeom>
              <a:avLst/>
              <a:gdLst>
                <a:gd name="T0" fmla="*/ 1215 w 1469"/>
                <a:gd name="T1" fmla="*/ 0 h 1159"/>
                <a:gd name="T2" fmla="*/ 1335 w 1469"/>
                <a:gd name="T3" fmla="*/ 98 h 1159"/>
                <a:gd name="T4" fmla="*/ 1401 w 1469"/>
                <a:gd name="T5" fmla="*/ 220 h 1159"/>
                <a:gd name="T6" fmla="*/ 1462 w 1469"/>
                <a:gd name="T7" fmla="*/ 347 h 1159"/>
                <a:gd name="T8" fmla="*/ 1401 w 1469"/>
                <a:gd name="T9" fmla="*/ 394 h 1159"/>
                <a:gd name="T10" fmla="*/ 1371 w 1469"/>
                <a:gd name="T11" fmla="*/ 423 h 1159"/>
                <a:gd name="T12" fmla="*/ 1340 w 1469"/>
                <a:gd name="T13" fmla="*/ 480 h 1159"/>
                <a:gd name="T14" fmla="*/ 1290 w 1469"/>
                <a:gd name="T15" fmla="*/ 503 h 1159"/>
                <a:gd name="T16" fmla="*/ 1263 w 1469"/>
                <a:gd name="T17" fmla="*/ 559 h 1159"/>
                <a:gd name="T18" fmla="*/ 1247 w 1469"/>
                <a:gd name="T19" fmla="*/ 632 h 1159"/>
                <a:gd name="T20" fmla="*/ 1256 w 1469"/>
                <a:gd name="T21" fmla="*/ 670 h 1159"/>
                <a:gd name="T22" fmla="*/ 1297 w 1469"/>
                <a:gd name="T23" fmla="*/ 706 h 1159"/>
                <a:gd name="T24" fmla="*/ 1319 w 1469"/>
                <a:gd name="T25" fmla="*/ 734 h 1159"/>
                <a:gd name="T26" fmla="*/ 1333 w 1469"/>
                <a:gd name="T27" fmla="*/ 770 h 1159"/>
                <a:gd name="T28" fmla="*/ 1353 w 1469"/>
                <a:gd name="T29" fmla="*/ 799 h 1159"/>
                <a:gd name="T30" fmla="*/ 1383 w 1469"/>
                <a:gd name="T31" fmla="*/ 829 h 1159"/>
                <a:gd name="T32" fmla="*/ 1376 w 1469"/>
                <a:gd name="T33" fmla="*/ 883 h 1159"/>
                <a:gd name="T34" fmla="*/ 1335 w 1469"/>
                <a:gd name="T35" fmla="*/ 926 h 1159"/>
                <a:gd name="T36" fmla="*/ 1301 w 1469"/>
                <a:gd name="T37" fmla="*/ 969 h 1159"/>
                <a:gd name="T38" fmla="*/ 1287 w 1469"/>
                <a:gd name="T39" fmla="*/ 996 h 1159"/>
                <a:gd name="T40" fmla="*/ 1285 w 1469"/>
                <a:gd name="T41" fmla="*/ 1046 h 1159"/>
                <a:gd name="T42" fmla="*/ 1258 w 1469"/>
                <a:gd name="T43" fmla="*/ 1057 h 1159"/>
                <a:gd name="T44" fmla="*/ 1188 w 1469"/>
                <a:gd name="T45" fmla="*/ 1055 h 1159"/>
                <a:gd name="T46" fmla="*/ 1136 w 1469"/>
                <a:gd name="T47" fmla="*/ 1059 h 1159"/>
                <a:gd name="T48" fmla="*/ 1099 w 1469"/>
                <a:gd name="T49" fmla="*/ 1071 h 1159"/>
                <a:gd name="T50" fmla="*/ 1108 w 1469"/>
                <a:gd name="T51" fmla="*/ 1109 h 1159"/>
                <a:gd name="T52" fmla="*/ 1083 w 1469"/>
                <a:gd name="T53" fmla="*/ 1127 h 1159"/>
                <a:gd name="T54" fmla="*/ 1022 w 1469"/>
                <a:gd name="T55" fmla="*/ 1154 h 1159"/>
                <a:gd name="T56" fmla="*/ 975 w 1469"/>
                <a:gd name="T57" fmla="*/ 1150 h 1159"/>
                <a:gd name="T58" fmla="*/ 954 w 1469"/>
                <a:gd name="T59" fmla="*/ 1111 h 1159"/>
                <a:gd name="T60" fmla="*/ 927 w 1469"/>
                <a:gd name="T61" fmla="*/ 1084 h 1159"/>
                <a:gd name="T62" fmla="*/ 877 w 1469"/>
                <a:gd name="T63" fmla="*/ 1091 h 1159"/>
                <a:gd name="T64" fmla="*/ 839 w 1469"/>
                <a:gd name="T65" fmla="*/ 1096 h 1159"/>
                <a:gd name="T66" fmla="*/ 834 w 1469"/>
                <a:gd name="T67" fmla="*/ 1059 h 1159"/>
                <a:gd name="T68" fmla="*/ 827 w 1469"/>
                <a:gd name="T69" fmla="*/ 1035 h 1159"/>
                <a:gd name="T70" fmla="*/ 786 w 1469"/>
                <a:gd name="T71" fmla="*/ 1028 h 1159"/>
                <a:gd name="T72" fmla="*/ 752 w 1469"/>
                <a:gd name="T73" fmla="*/ 985 h 1159"/>
                <a:gd name="T74" fmla="*/ 707 w 1469"/>
                <a:gd name="T75" fmla="*/ 928 h 1159"/>
                <a:gd name="T76" fmla="*/ 698 w 1469"/>
                <a:gd name="T77" fmla="*/ 847 h 1159"/>
                <a:gd name="T78" fmla="*/ 639 w 1469"/>
                <a:gd name="T79" fmla="*/ 824 h 1159"/>
                <a:gd name="T80" fmla="*/ 616 w 1469"/>
                <a:gd name="T81" fmla="*/ 804 h 1159"/>
                <a:gd name="T82" fmla="*/ 557 w 1469"/>
                <a:gd name="T83" fmla="*/ 761 h 1159"/>
                <a:gd name="T84" fmla="*/ 489 w 1469"/>
                <a:gd name="T85" fmla="*/ 734 h 1159"/>
                <a:gd name="T86" fmla="*/ 449 w 1469"/>
                <a:gd name="T87" fmla="*/ 713 h 1159"/>
                <a:gd name="T88" fmla="*/ 385 w 1469"/>
                <a:gd name="T89" fmla="*/ 688 h 1159"/>
                <a:gd name="T90" fmla="*/ 301 w 1469"/>
                <a:gd name="T91" fmla="*/ 679 h 1159"/>
                <a:gd name="T92" fmla="*/ 301 w 1469"/>
                <a:gd name="T93" fmla="*/ 661 h 1159"/>
                <a:gd name="T94" fmla="*/ 283 w 1469"/>
                <a:gd name="T95" fmla="*/ 670 h 1159"/>
                <a:gd name="T96" fmla="*/ 254 w 1469"/>
                <a:gd name="T97" fmla="*/ 670 h 1159"/>
                <a:gd name="T98" fmla="*/ 208 w 1469"/>
                <a:gd name="T99" fmla="*/ 652 h 1159"/>
                <a:gd name="T100" fmla="*/ 145 w 1469"/>
                <a:gd name="T101" fmla="*/ 659 h 1159"/>
                <a:gd name="T102" fmla="*/ 109 w 1469"/>
                <a:gd name="T103" fmla="*/ 645 h 1159"/>
                <a:gd name="T104" fmla="*/ 109 w 1469"/>
                <a:gd name="T105" fmla="*/ 611 h 1159"/>
                <a:gd name="T106" fmla="*/ 99 w 1469"/>
                <a:gd name="T107" fmla="*/ 577 h 1159"/>
                <a:gd name="T108" fmla="*/ 79 w 1469"/>
                <a:gd name="T109" fmla="*/ 500 h 1159"/>
                <a:gd name="T110" fmla="*/ 63 w 1469"/>
                <a:gd name="T111" fmla="*/ 457 h 1159"/>
                <a:gd name="T112" fmla="*/ 47 w 1469"/>
                <a:gd name="T113" fmla="*/ 430 h 1159"/>
                <a:gd name="T114" fmla="*/ 34 w 1469"/>
                <a:gd name="T115" fmla="*/ 383 h 1159"/>
                <a:gd name="T116" fmla="*/ 7 w 1469"/>
                <a:gd name="T117" fmla="*/ 79 h 1159"/>
                <a:gd name="T118" fmla="*/ 2 w 1469"/>
                <a:gd name="T119" fmla="*/ 0 h 1159"/>
                <a:gd name="T120" fmla="*/ 127 w 1469"/>
                <a:gd name="T121"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9" h="1159">
                  <a:moveTo>
                    <a:pt x="131" y="0"/>
                  </a:moveTo>
                  <a:lnTo>
                    <a:pt x="149" y="0"/>
                  </a:lnTo>
                  <a:lnTo>
                    <a:pt x="356" y="0"/>
                  </a:lnTo>
                  <a:lnTo>
                    <a:pt x="460" y="0"/>
                  </a:lnTo>
                  <a:lnTo>
                    <a:pt x="653" y="0"/>
                  </a:lnTo>
                  <a:lnTo>
                    <a:pt x="716" y="0"/>
                  </a:lnTo>
                  <a:lnTo>
                    <a:pt x="850" y="0"/>
                  </a:lnTo>
                  <a:lnTo>
                    <a:pt x="938" y="0"/>
                  </a:lnTo>
                  <a:lnTo>
                    <a:pt x="1079" y="0"/>
                  </a:lnTo>
                  <a:lnTo>
                    <a:pt x="1099" y="0"/>
                  </a:lnTo>
                  <a:lnTo>
                    <a:pt x="1122" y="0"/>
                  </a:lnTo>
                  <a:lnTo>
                    <a:pt x="1192" y="0"/>
                  </a:lnTo>
                  <a:lnTo>
                    <a:pt x="1215" y="0"/>
                  </a:lnTo>
                  <a:lnTo>
                    <a:pt x="1258" y="0"/>
                  </a:lnTo>
                  <a:lnTo>
                    <a:pt x="1292" y="0"/>
                  </a:lnTo>
                  <a:lnTo>
                    <a:pt x="1292" y="5"/>
                  </a:lnTo>
                  <a:lnTo>
                    <a:pt x="1294" y="7"/>
                  </a:lnTo>
                  <a:lnTo>
                    <a:pt x="1297" y="12"/>
                  </a:lnTo>
                  <a:lnTo>
                    <a:pt x="1299" y="18"/>
                  </a:lnTo>
                  <a:lnTo>
                    <a:pt x="1303" y="25"/>
                  </a:lnTo>
                  <a:lnTo>
                    <a:pt x="1303" y="27"/>
                  </a:lnTo>
                  <a:lnTo>
                    <a:pt x="1310" y="41"/>
                  </a:lnTo>
                  <a:lnTo>
                    <a:pt x="1315" y="52"/>
                  </a:lnTo>
                  <a:lnTo>
                    <a:pt x="1321" y="68"/>
                  </a:lnTo>
                  <a:lnTo>
                    <a:pt x="1326" y="77"/>
                  </a:lnTo>
                  <a:lnTo>
                    <a:pt x="1335" y="98"/>
                  </a:lnTo>
                  <a:lnTo>
                    <a:pt x="1337" y="104"/>
                  </a:lnTo>
                  <a:lnTo>
                    <a:pt x="1346" y="122"/>
                  </a:lnTo>
                  <a:lnTo>
                    <a:pt x="1351" y="132"/>
                  </a:lnTo>
                  <a:lnTo>
                    <a:pt x="1358" y="152"/>
                  </a:lnTo>
                  <a:lnTo>
                    <a:pt x="1362" y="159"/>
                  </a:lnTo>
                  <a:lnTo>
                    <a:pt x="1365" y="163"/>
                  </a:lnTo>
                  <a:lnTo>
                    <a:pt x="1367" y="170"/>
                  </a:lnTo>
                  <a:lnTo>
                    <a:pt x="1371" y="177"/>
                  </a:lnTo>
                  <a:lnTo>
                    <a:pt x="1374" y="186"/>
                  </a:lnTo>
                  <a:lnTo>
                    <a:pt x="1383" y="195"/>
                  </a:lnTo>
                  <a:lnTo>
                    <a:pt x="1396" y="213"/>
                  </a:lnTo>
                  <a:lnTo>
                    <a:pt x="1401" y="218"/>
                  </a:lnTo>
                  <a:lnTo>
                    <a:pt x="1401" y="220"/>
                  </a:lnTo>
                  <a:lnTo>
                    <a:pt x="1403" y="224"/>
                  </a:lnTo>
                  <a:lnTo>
                    <a:pt x="1403" y="227"/>
                  </a:lnTo>
                  <a:lnTo>
                    <a:pt x="1408" y="233"/>
                  </a:lnTo>
                  <a:lnTo>
                    <a:pt x="1410" y="242"/>
                  </a:lnTo>
                  <a:lnTo>
                    <a:pt x="1419" y="261"/>
                  </a:lnTo>
                  <a:lnTo>
                    <a:pt x="1423" y="270"/>
                  </a:lnTo>
                  <a:lnTo>
                    <a:pt x="1430" y="285"/>
                  </a:lnTo>
                  <a:lnTo>
                    <a:pt x="1435" y="294"/>
                  </a:lnTo>
                  <a:lnTo>
                    <a:pt x="1437" y="294"/>
                  </a:lnTo>
                  <a:lnTo>
                    <a:pt x="1444" y="310"/>
                  </a:lnTo>
                  <a:lnTo>
                    <a:pt x="1448" y="322"/>
                  </a:lnTo>
                  <a:lnTo>
                    <a:pt x="1460" y="342"/>
                  </a:lnTo>
                  <a:lnTo>
                    <a:pt x="1462" y="347"/>
                  </a:lnTo>
                  <a:lnTo>
                    <a:pt x="1462" y="349"/>
                  </a:lnTo>
                  <a:lnTo>
                    <a:pt x="1467" y="356"/>
                  </a:lnTo>
                  <a:lnTo>
                    <a:pt x="1467" y="358"/>
                  </a:lnTo>
                  <a:lnTo>
                    <a:pt x="1469" y="362"/>
                  </a:lnTo>
                  <a:lnTo>
                    <a:pt x="1469" y="365"/>
                  </a:lnTo>
                  <a:lnTo>
                    <a:pt x="1469" y="367"/>
                  </a:lnTo>
                  <a:lnTo>
                    <a:pt x="1464" y="367"/>
                  </a:lnTo>
                  <a:lnTo>
                    <a:pt x="1457" y="371"/>
                  </a:lnTo>
                  <a:lnTo>
                    <a:pt x="1451" y="374"/>
                  </a:lnTo>
                  <a:lnTo>
                    <a:pt x="1446" y="376"/>
                  </a:lnTo>
                  <a:lnTo>
                    <a:pt x="1444" y="376"/>
                  </a:lnTo>
                  <a:lnTo>
                    <a:pt x="1439" y="378"/>
                  </a:lnTo>
                  <a:lnTo>
                    <a:pt x="1401" y="394"/>
                  </a:lnTo>
                  <a:lnTo>
                    <a:pt x="1392" y="396"/>
                  </a:lnTo>
                  <a:lnTo>
                    <a:pt x="1389" y="399"/>
                  </a:lnTo>
                  <a:lnTo>
                    <a:pt x="1387" y="399"/>
                  </a:lnTo>
                  <a:lnTo>
                    <a:pt x="1385" y="401"/>
                  </a:lnTo>
                  <a:lnTo>
                    <a:pt x="1385" y="405"/>
                  </a:lnTo>
                  <a:lnTo>
                    <a:pt x="1392" y="408"/>
                  </a:lnTo>
                  <a:lnTo>
                    <a:pt x="1392" y="417"/>
                  </a:lnTo>
                  <a:lnTo>
                    <a:pt x="1387" y="419"/>
                  </a:lnTo>
                  <a:lnTo>
                    <a:pt x="1387" y="423"/>
                  </a:lnTo>
                  <a:lnTo>
                    <a:pt x="1385" y="423"/>
                  </a:lnTo>
                  <a:lnTo>
                    <a:pt x="1383" y="423"/>
                  </a:lnTo>
                  <a:lnTo>
                    <a:pt x="1378" y="423"/>
                  </a:lnTo>
                  <a:lnTo>
                    <a:pt x="1371" y="423"/>
                  </a:lnTo>
                  <a:lnTo>
                    <a:pt x="1365" y="423"/>
                  </a:lnTo>
                  <a:lnTo>
                    <a:pt x="1360" y="423"/>
                  </a:lnTo>
                  <a:lnTo>
                    <a:pt x="1360" y="426"/>
                  </a:lnTo>
                  <a:lnTo>
                    <a:pt x="1358" y="433"/>
                  </a:lnTo>
                  <a:lnTo>
                    <a:pt x="1355" y="446"/>
                  </a:lnTo>
                  <a:lnTo>
                    <a:pt x="1349" y="446"/>
                  </a:lnTo>
                  <a:lnTo>
                    <a:pt x="1344" y="446"/>
                  </a:lnTo>
                  <a:lnTo>
                    <a:pt x="1344" y="448"/>
                  </a:lnTo>
                  <a:lnTo>
                    <a:pt x="1344" y="453"/>
                  </a:lnTo>
                  <a:lnTo>
                    <a:pt x="1346" y="453"/>
                  </a:lnTo>
                  <a:lnTo>
                    <a:pt x="1344" y="462"/>
                  </a:lnTo>
                  <a:lnTo>
                    <a:pt x="1342" y="469"/>
                  </a:lnTo>
                  <a:lnTo>
                    <a:pt x="1340" y="480"/>
                  </a:lnTo>
                  <a:lnTo>
                    <a:pt x="1335" y="485"/>
                  </a:lnTo>
                  <a:lnTo>
                    <a:pt x="1333" y="487"/>
                  </a:lnTo>
                  <a:lnTo>
                    <a:pt x="1331" y="487"/>
                  </a:lnTo>
                  <a:lnTo>
                    <a:pt x="1326" y="491"/>
                  </a:lnTo>
                  <a:lnTo>
                    <a:pt x="1317" y="498"/>
                  </a:lnTo>
                  <a:lnTo>
                    <a:pt x="1308" y="505"/>
                  </a:lnTo>
                  <a:lnTo>
                    <a:pt x="1303" y="503"/>
                  </a:lnTo>
                  <a:lnTo>
                    <a:pt x="1297" y="498"/>
                  </a:lnTo>
                  <a:lnTo>
                    <a:pt x="1294" y="498"/>
                  </a:lnTo>
                  <a:lnTo>
                    <a:pt x="1294" y="496"/>
                  </a:lnTo>
                  <a:lnTo>
                    <a:pt x="1292" y="496"/>
                  </a:lnTo>
                  <a:lnTo>
                    <a:pt x="1290" y="496"/>
                  </a:lnTo>
                  <a:lnTo>
                    <a:pt x="1290" y="503"/>
                  </a:lnTo>
                  <a:lnTo>
                    <a:pt x="1285" y="505"/>
                  </a:lnTo>
                  <a:lnTo>
                    <a:pt x="1283" y="507"/>
                  </a:lnTo>
                  <a:lnTo>
                    <a:pt x="1281" y="509"/>
                  </a:lnTo>
                  <a:lnTo>
                    <a:pt x="1267" y="519"/>
                  </a:lnTo>
                  <a:lnTo>
                    <a:pt x="1265" y="523"/>
                  </a:lnTo>
                  <a:lnTo>
                    <a:pt x="1265" y="530"/>
                  </a:lnTo>
                  <a:lnTo>
                    <a:pt x="1265" y="532"/>
                  </a:lnTo>
                  <a:lnTo>
                    <a:pt x="1265" y="537"/>
                  </a:lnTo>
                  <a:lnTo>
                    <a:pt x="1265" y="541"/>
                  </a:lnTo>
                  <a:lnTo>
                    <a:pt x="1265" y="546"/>
                  </a:lnTo>
                  <a:lnTo>
                    <a:pt x="1263" y="552"/>
                  </a:lnTo>
                  <a:lnTo>
                    <a:pt x="1263" y="557"/>
                  </a:lnTo>
                  <a:lnTo>
                    <a:pt x="1263" y="559"/>
                  </a:lnTo>
                  <a:lnTo>
                    <a:pt x="1260" y="566"/>
                  </a:lnTo>
                  <a:lnTo>
                    <a:pt x="1258" y="571"/>
                  </a:lnTo>
                  <a:lnTo>
                    <a:pt x="1253" y="582"/>
                  </a:lnTo>
                  <a:lnTo>
                    <a:pt x="1253" y="584"/>
                  </a:lnTo>
                  <a:lnTo>
                    <a:pt x="1251" y="586"/>
                  </a:lnTo>
                  <a:lnTo>
                    <a:pt x="1247" y="600"/>
                  </a:lnTo>
                  <a:lnTo>
                    <a:pt x="1244" y="602"/>
                  </a:lnTo>
                  <a:lnTo>
                    <a:pt x="1244" y="605"/>
                  </a:lnTo>
                  <a:lnTo>
                    <a:pt x="1247" y="611"/>
                  </a:lnTo>
                  <a:lnTo>
                    <a:pt x="1247" y="623"/>
                  </a:lnTo>
                  <a:lnTo>
                    <a:pt x="1247" y="625"/>
                  </a:lnTo>
                  <a:lnTo>
                    <a:pt x="1247" y="627"/>
                  </a:lnTo>
                  <a:lnTo>
                    <a:pt x="1247" y="632"/>
                  </a:lnTo>
                  <a:lnTo>
                    <a:pt x="1247" y="638"/>
                  </a:lnTo>
                  <a:lnTo>
                    <a:pt x="1247" y="641"/>
                  </a:lnTo>
                  <a:lnTo>
                    <a:pt x="1249" y="643"/>
                  </a:lnTo>
                  <a:lnTo>
                    <a:pt x="1249" y="645"/>
                  </a:lnTo>
                  <a:lnTo>
                    <a:pt x="1249" y="650"/>
                  </a:lnTo>
                  <a:lnTo>
                    <a:pt x="1251" y="652"/>
                  </a:lnTo>
                  <a:lnTo>
                    <a:pt x="1251" y="654"/>
                  </a:lnTo>
                  <a:lnTo>
                    <a:pt x="1251" y="657"/>
                  </a:lnTo>
                  <a:lnTo>
                    <a:pt x="1251" y="659"/>
                  </a:lnTo>
                  <a:lnTo>
                    <a:pt x="1253" y="659"/>
                  </a:lnTo>
                  <a:lnTo>
                    <a:pt x="1253" y="663"/>
                  </a:lnTo>
                  <a:lnTo>
                    <a:pt x="1253" y="666"/>
                  </a:lnTo>
                  <a:lnTo>
                    <a:pt x="1256" y="670"/>
                  </a:lnTo>
                  <a:lnTo>
                    <a:pt x="1258" y="672"/>
                  </a:lnTo>
                  <a:lnTo>
                    <a:pt x="1260" y="677"/>
                  </a:lnTo>
                  <a:lnTo>
                    <a:pt x="1263" y="681"/>
                  </a:lnTo>
                  <a:lnTo>
                    <a:pt x="1263" y="684"/>
                  </a:lnTo>
                  <a:lnTo>
                    <a:pt x="1265" y="684"/>
                  </a:lnTo>
                  <a:lnTo>
                    <a:pt x="1272" y="688"/>
                  </a:lnTo>
                  <a:lnTo>
                    <a:pt x="1276" y="693"/>
                  </a:lnTo>
                  <a:lnTo>
                    <a:pt x="1281" y="695"/>
                  </a:lnTo>
                  <a:lnTo>
                    <a:pt x="1283" y="697"/>
                  </a:lnTo>
                  <a:lnTo>
                    <a:pt x="1285" y="700"/>
                  </a:lnTo>
                  <a:lnTo>
                    <a:pt x="1290" y="702"/>
                  </a:lnTo>
                  <a:lnTo>
                    <a:pt x="1294" y="704"/>
                  </a:lnTo>
                  <a:lnTo>
                    <a:pt x="1297" y="706"/>
                  </a:lnTo>
                  <a:lnTo>
                    <a:pt x="1301" y="709"/>
                  </a:lnTo>
                  <a:lnTo>
                    <a:pt x="1301" y="711"/>
                  </a:lnTo>
                  <a:lnTo>
                    <a:pt x="1306" y="713"/>
                  </a:lnTo>
                  <a:lnTo>
                    <a:pt x="1310" y="715"/>
                  </a:lnTo>
                  <a:lnTo>
                    <a:pt x="1312" y="718"/>
                  </a:lnTo>
                  <a:lnTo>
                    <a:pt x="1315" y="718"/>
                  </a:lnTo>
                  <a:lnTo>
                    <a:pt x="1315" y="720"/>
                  </a:lnTo>
                  <a:lnTo>
                    <a:pt x="1317" y="722"/>
                  </a:lnTo>
                  <a:lnTo>
                    <a:pt x="1317" y="724"/>
                  </a:lnTo>
                  <a:lnTo>
                    <a:pt x="1317" y="727"/>
                  </a:lnTo>
                  <a:lnTo>
                    <a:pt x="1319" y="729"/>
                  </a:lnTo>
                  <a:lnTo>
                    <a:pt x="1319" y="731"/>
                  </a:lnTo>
                  <a:lnTo>
                    <a:pt x="1319" y="734"/>
                  </a:lnTo>
                  <a:lnTo>
                    <a:pt x="1319" y="736"/>
                  </a:lnTo>
                  <a:lnTo>
                    <a:pt x="1321" y="738"/>
                  </a:lnTo>
                  <a:lnTo>
                    <a:pt x="1321" y="740"/>
                  </a:lnTo>
                  <a:lnTo>
                    <a:pt x="1321" y="743"/>
                  </a:lnTo>
                  <a:lnTo>
                    <a:pt x="1324" y="743"/>
                  </a:lnTo>
                  <a:lnTo>
                    <a:pt x="1324" y="745"/>
                  </a:lnTo>
                  <a:lnTo>
                    <a:pt x="1324" y="747"/>
                  </a:lnTo>
                  <a:lnTo>
                    <a:pt x="1326" y="752"/>
                  </a:lnTo>
                  <a:lnTo>
                    <a:pt x="1328" y="758"/>
                  </a:lnTo>
                  <a:lnTo>
                    <a:pt x="1328" y="761"/>
                  </a:lnTo>
                  <a:lnTo>
                    <a:pt x="1331" y="763"/>
                  </a:lnTo>
                  <a:lnTo>
                    <a:pt x="1333" y="767"/>
                  </a:lnTo>
                  <a:lnTo>
                    <a:pt x="1333" y="770"/>
                  </a:lnTo>
                  <a:lnTo>
                    <a:pt x="1335" y="774"/>
                  </a:lnTo>
                  <a:lnTo>
                    <a:pt x="1335" y="777"/>
                  </a:lnTo>
                  <a:lnTo>
                    <a:pt x="1335" y="779"/>
                  </a:lnTo>
                  <a:lnTo>
                    <a:pt x="1337" y="781"/>
                  </a:lnTo>
                  <a:lnTo>
                    <a:pt x="1337" y="783"/>
                  </a:lnTo>
                  <a:lnTo>
                    <a:pt x="1340" y="786"/>
                  </a:lnTo>
                  <a:lnTo>
                    <a:pt x="1340" y="788"/>
                  </a:lnTo>
                  <a:lnTo>
                    <a:pt x="1342" y="790"/>
                  </a:lnTo>
                  <a:lnTo>
                    <a:pt x="1344" y="790"/>
                  </a:lnTo>
                  <a:lnTo>
                    <a:pt x="1346" y="795"/>
                  </a:lnTo>
                  <a:lnTo>
                    <a:pt x="1349" y="795"/>
                  </a:lnTo>
                  <a:lnTo>
                    <a:pt x="1351" y="797"/>
                  </a:lnTo>
                  <a:lnTo>
                    <a:pt x="1353" y="799"/>
                  </a:lnTo>
                  <a:lnTo>
                    <a:pt x="1355" y="801"/>
                  </a:lnTo>
                  <a:lnTo>
                    <a:pt x="1360" y="806"/>
                  </a:lnTo>
                  <a:lnTo>
                    <a:pt x="1360" y="808"/>
                  </a:lnTo>
                  <a:lnTo>
                    <a:pt x="1360" y="813"/>
                  </a:lnTo>
                  <a:lnTo>
                    <a:pt x="1362" y="817"/>
                  </a:lnTo>
                  <a:lnTo>
                    <a:pt x="1365" y="820"/>
                  </a:lnTo>
                  <a:lnTo>
                    <a:pt x="1367" y="822"/>
                  </a:lnTo>
                  <a:lnTo>
                    <a:pt x="1371" y="822"/>
                  </a:lnTo>
                  <a:lnTo>
                    <a:pt x="1376" y="822"/>
                  </a:lnTo>
                  <a:lnTo>
                    <a:pt x="1378" y="822"/>
                  </a:lnTo>
                  <a:lnTo>
                    <a:pt x="1380" y="824"/>
                  </a:lnTo>
                  <a:lnTo>
                    <a:pt x="1383" y="826"/>
                  </a:lnTo>
                  <a:lnTo>
                    <a:pt x="1383" y="829"/>
                  </a:lnTo>
                  <a:lnTo>
                    <a:pt x="1380" y="831"/>
                  </a:lnTo>
                  <a:lnTo>
                    <a:pt x="1380" y="833"/>
                  </a:lnTo>
                  <a:lnTo>
                    <a:pt x="1380" y="838"/>
                  </a:lnTo>
                  <a:lnTo>
                    <a:pt x="1380" y="840"/>
                  </a:lnTo>
                  <a:lnTo>
                    <a:pt x="1380" y="842"/>
                  </a:lnTo>
                  <a:lnTo>
                    <a:pt x="1378" y="844"/>
                  </a:lnTo>
                  <a:lnTo>
                    <a:pt x="1371" y="851"/>
                  </a:lnTo>
                  <a:lnTo>
                    <a:pt x="1369" y="853"/>
                  </a:lnTo>
                  <a:lnTo>
                    <a:pt x="1369" y="858"/>
                  </a:lnTo>
                  <a:lnTo>
                    <a:pt x="1371" y="869"/>
                  </a:lnTo>
                  <a:lnTo>
                    <a:pt x="1371" y="872"/>
                  </a:lnTo>
                  <a:lnTo>
                    <a:pt x="1374" y="881"/>
                  </a:lnTo>
                  <a:lnTo>
                    <a:pt x="1376" y="883"/>
                  </a:lnTo>
                  <a:lnTo>
                    <a:pt x="1378" y="885"/>
                  </a:lnTo>
                  <a:lnTo>
                    <a:pt x="1378" y="887"/>
                  </a:lnTo>
                  <a:lnTo>
                    <a:pt x="1380" y="894"/>
                  </a:lnTo>
                  <a:lnTo>
                    <a:pt x="1380" y="896"/>
                  </a:lnTo>
                  <a:lnTo>
                    <a:pt x="1378" y="899"/>
                  </a:lnTo>
                  <a:lnTo>
                    <a:pt x="1376" y="903"/>
                  </a:lnTo>
                  <a:lnTo>
                    <a:pt x="1371" y="912"/>
                  </a:lnTo>
                  <a:lnTo>
                    <a:pt x="1365" y="912"/>
                  </a:lnTo>
                  <a:lnTo>
                    <a:pt x="1362" y="912"/>
                  </a:lnTo>
                  <a:lnTo>
                    <a:pt x="1358" y="915"/>
                  </a:lnTo>
                  <a:lnTo>
                    <a:pt x="1353" y="917"/>
                  </a:lnTo>
                  <a:lnTo>
                    <a:pt x="1351" y="919"/>
                  </a:lnTo>
                  <a:lnTo>
                    <a:pt x="1335" y="926"/>
                  </a:lnTo>
                  <a:lnTo>
                    <a:pt x="1333" y="928"/>
                  </a:lnTo>
                  <a:lnTo>
                    <a:pt x="1328" y="933"/>
                  </a:lnTo>
                  <a:lnTo>
                    <a:pt x="1326" y="935"/>
                  </a:lnTo>
                  <a:lnTo>
                    <a:pt x="1319" y="942"/>
                  </a:lnTo>
                  <a:lnTo>
                    <a:pt x="1317" y="944"/>
                  </a:lnTo>
                  <a:lnTo>
                    <a:pt x="1315" y="946"/>
                  </a:lnTo>
                  <a:lnTo>
                    <a:pt x="1310" y="949"/>
                  </a:lnTo>
                  <a:lnTo>
                    <a:pt x="1308" y="949"/>
                  </a:lnTo>
                  <a:lnTo>
                    <a:pt x="1303" y="953"/>
                  </a:lnTo>
                  <a:lnTo>
                    <a:pt x="1301" y="960"/>
                  </a:lnTo>
                  <a:lnTo>
                    <a:pt x="1301" y="964"/>
                  </a:lnTo>
                  <a:lnTo>
                    <a:pt x="1301" y="967"/>
                  </a:lnTo>
                  <a:lnTo>
                    <a:pt x="1301" y="969"/>
                  </a:lnTo>
                  <a:lnTo>
                    <a:pt x="1301" y="971"/>
                  </a:lnTo>
                  <a:lnTo>
                    <a:pt x="1299" y="971"/>
                  </a:lnTo>
                  <a:lnTo>
                    <a:pt x="1297" y="973"/>
                  </a:lnTo>
                  <a:lnTo>
                    <a:pt x="1294" y="976"/>
                  </a:lnTo>
                  <a:lnTo>
                    <a:pt x="1294" y="978"/>
                  </a:lnTo>
                  <a:lnTo>
                    <a:pt x="1292" y="980"/>
                  </a:lnTo>
                  <a:lnTo>
                    <a:pt x="1290" y="985"/>
                  </a:lnTo>
                  <a:lnTo>
                    <a:pt x="1290" y="987"/>
                  </a:lnTo>
                  <a:lnTo>
                    <a:pt x="1290" y="989"/>
                  </a:lnTo>
                  <a:lnTo>
                    <a:pt x="1290" y="992"/>
                  </a:lnTo>
                  <a:lnTo>
                    <a:pt x="1287" y="992"/>
                  </a:lnTo>
                  <a:lnTo>
                    <a:pt x="1287" y="994"/>
                  </a:lnTo>
                  <a:lnTo>
                    <a:pt x="1287" y="996"/>
                  </a:lnTo>
                  <a:lnTo>
                    <a:pt x="1290" y="998"/>
                  </a:lnTo>
                  <a:lnTo>
                    <a:pt x="1290" y="1005"/>
                  </a:lnTo>
                  <a:lnTo>
                    <a:pt x="1290" y="1007"/>
                  </a:lnTo>
                  <a:lnTo>
                    <a:pt x="1290" y="1010"/>
                  </a:lnTo>
                  <a:lnTo>
                    <a:pt x="1290" y="1012"/>
                  </a:lnTo>
                  <a:lnTo>
                    <a:pt x="1290" y="1016"/>
                  </a:lnTo>
                  <a:lnTo>
                    <a:pt x="1287" y="1021"/>
                  </a:lnTo>
                  <a:lnTo>
                    <a:pt x="1287" y="1023"/>
                  </a:lnTo>
                  <a:lnTo>
                    <a:pt x="1283" y="1032"/>
                  </a:lnTo>
                  <a:lnTo>
                    <a:pt x="1283" y="1037"/>
                  </a:lnTo>
                  <a:lnTo>
                    <a:pt x="1283" y="1039"/>
                  </a:lnTo>
                  <a:lnTo>
                    <a:pt x="1285" y="1044"/>
                  </a:lnTo>
                  <a:lnTo>
                    <a:pt x="1285" y="1046"/>
                  </a:lnTo>
                  <a:lnTo>
                    <a:pt x="1285" y="1048"/>
                  </a:lnTo>
                  <a:lnTo>
                    <a:pt x="1285" y="1053"/>
                  </a:lnTo>
                  <a:lnTo>
                    <a:pt x="1285" y="1057"/>
                  </a:lnTo>
                  <a:lnTo>
                    <a:pt x="1285" y="1062"/>
                  </a:lnTo>
                  <a:lnTo>
                    <a:pt x="1287" y="1064"/>
                  </a:lnTo>
                  <a:lnTo>
                    <a:pt x="1285" y="1064"/>
                  </a:lnTo>
                  <a:lnTo>
                    <a:pt x="1283" y="1064"/>
                  </a:lnTo>
                  <a:lnTo>
                    <a:pt x="1278" y="1064"/>
                  </a:lnTo>
                  <a:lnTo>
                    <a:pt x="1272" y="1062"/>
                  </a:lnTo>
                  <a:lnTo>
                    <a:pt x="1269" y="1059"/>
                  </a:lnTo>
                  <a:lnTo>
                    <a:pt x="1265" y="1059"/>
                  </a:lnTo>
                  <a:lnTo>
                    <a:pt x="1263" y="1059"/>
                  </a:lnTo>
                  <a:lnTo>
                    <a:pt x="1258" y="1057"/>
                  </a:lnTo>
                  <a:lnTo>
                    <a:pt x="1249" y="1055"/>
                  </a:lnTo>
                  <a:lnTo>
                    <a:pt x="1242" y="1053"/>
                  </a:lnTo>
                  <a:lnTo>
                    <a:pt x="1233" y="1050"/>
                  </a:lnTo>
                  <a:lnTo>
                    <a:pt x="1229" y="1050"/>
                  </a:lnTo>
                  <a:lnTo>
                    <a:pt x="1219" y="1048"/>
                  </a:lnTo>
                  <a:lnTo>
                    <a:pt x="1217" y="1048"/>
                  </a:lnTo>
                  <a:lnTo>
                    <a:pt x="1215" y="1048"/>
                  </a:lnTo>
                  <a:lnTo>
                    <a:pt x="1208" y="1050"/>
                  </a:lnTo>
                  <a:lnTo>
                    <a:pt x="1206" y="1050"/>
                  </a:lnTo>
                  <a:lnTo>
                    <a:pt x="1204" y="1050"/>
                  </a:lnTo>
                  <a:lnTo>
                    <a:pt x="1199" y="1050"/>
                  </a:lnTo>
                  <a:lnTo>
                    <a:pt x="1192" y="1053"/>
                  </a:lnTo>
                  <a:lnTo>
                    <a:pt x="1188" y="1055"/>
                  </a:lnTo>
                  <a:lnTo>
                    <a:pt x="1183" y="1057"/>
                  </a:lnTo>
                  <a:lnTo>
                    <a:pt x="1174" y="1057"/>
                  </a:lnTo>
                  <a:lnTo>
                    <a:pt x="1167" y="1059"/>
                  </a:lnTo>
                  <a:lnTo>
                    <a:pt x="1160" y="1059"/>
                  </a:lnTo>
                  <a:lnTo>
                    <a:pt x="1158" y="1059"/>
                  </a:lnTo>
                  <a:lnTo>
                    <a:pt x="1156" y="1059"/>
                  </a:lnTo>
                  <a:lnTo>
                    <a:pt x="1156" y="1062"/>
                  </a:lnTo>
                  <a:lnTo>
                    <a:pt x="1154" y="1062"/>
                  </a:lnTo>
                  <a:lnTo>
                    <a:pt x="1151" y="1062"/>
                  </a:lnTo>
                  <a:lnTo>
                    <a:pt x="1149" y="1062"/>
                  </a:lnTo>
                  <a:lnTo>
                    <a:pt x="1145" y="1062"/>
                  </a:lnTo>
                  <a:lnTo>
                    <a:pt x="1138" y="1059"/>
                  </a:lnTo>
                  <a:lnTo>
                    <a:pt x="1136" y="1059"/>
                  </a:lnTo>
                  <a:lnTo>
                    <a:pt x="1133" y="1059"/>
                  </a:lnTo>
                  <a:lnTo>
                    <a:pt x="1131" y="1059"/>
                  </a:lnTo>
                  <a:lnTo>
                    <a:pt x="1126" y="1059"/>
                  </a:lnTo>
                  <a:lnTo>
                    <a:pt x="1117" y="1062"/>
                  </a:lnTo>
                  <a:lnTo>
                    <a:pt x="1115" y="1062"/>
                  </a:lnTo>
                  <a:lnTo>
                    <a:pt x="1111" y="1064"/>
                  </a:lnTo>
                  <a:lnTo>
                    <a:pt x="1106" y="1064"/>
                  </a:lnTo>
                  <a:lnTo>
                    <a:pt x="1099" y="1062"/>
                  </a:lnTo>
                  <a:lnTo>
                    <a:pt x="1097" y="1062"/>
                  </a:lnTo>
                  <a:lnTo>
                    <a:pt x="1095" y="1064"/>
                  </a:lnTo>
                  <a:lnTo>
                    <a:pt x="1097" y="1066"/>
                  </a:lnTo>
                  <a:lnTo>
                    <a:pt x="1097" y="1068"/>
                  </a:lnTo>
                  <a:lnTo>
                    <a:pt x="1099" y="1071"/>
                  </a:lnTo>
                  <a:lnTo>
                    <a:pt x="1102" y="1073"/>
                  </a:lnTo>
                  <a:lnTo>
                    <a:pt x="1102" y="1075"/>
                  </a:lnTo>
                  <a:lnTo>
                    <a:pt x="1104" y="1078"/>
                  </a:lnTo>
                  <a:lnTo>
                    <a:pt x="1106" y="1082"/>
                  </a:lnTo>
                  <a:lnTo>
                    <a:pt x="1106" y="1089"/>
                  </a:lnTo>
                  <a:lnTo>
                    <a:pt x="1106" y="1093"/>
                  </a:lnTo>
                  <a:lnTo>
                    <a:pt x="1108" y="1093"/>
                  </a:lnTo>
                  <a:lnTo>
                    <a:pt x="1108" y="1096"/>
                  </a:lnTo>
                  <a:lnTo>
                    <a:pt x="1108" y="1098"/>
                  </a:lnTo>
                  <a:lnTo>
                    <a:pt x="1108" y="1100"/>
                  </a:lnTo>
                  <a:lnTo>
                    <a:pt x="1108" y="1102"/>
                  </a:lnTo>
                  <a:lnTo>
                    <a:pt x="1108" y="1105"/>
                  </a:lnTo>
                  <a:lnTo>
                    <a:pt x="1108" y="1109"/>
                  </a:lnTo>
                  <a:lnTo>
                    <a:pt x="1108" y="1111"/>
                  </a:lnTo>
                  <a:lnTo>
                    <a:pt x="1108" y="1114"/>
                  </a:lnTo>
                  <a:lnTo>
                    <a:pt x="1108" y="1116"/>
                  </a:lnTo>
                  <a:lnTo>
                    <a:pt x="1108" y="1118"/>
                  </a:lnTo>
                  <a:lnTo>
                    <a:pt x="1108" y="1121"/>
                  </a:lnTo>
                  <a:lnTo>
                    <a:pt x="1108" y="1123"/>
                  </a:lnTo>
                  <a:lnTo>
                    <a:pt x="1106" y="1123"/>
                  </a:lnTo>
                  <a:lnTo>
                    <a:pt x="1102" y="1123"/>
                  </a:lnTo>
                  <a:lnTo>
                    <a:pt x="1099" y="1123"/>
                  </a:lnTo>
                  <a:lnTo>
                    <a:pt x="1092" y="1123"/>
                  </a:lnTo>
                  <a:lnTo>
                    <a:pt x="1090" y="1123"/>
                  </a:lnTo>
                  <a:lnTo>
                    <a:pt x="1086" y="1125"/>
                  </a:lnTo>
                  <a:lnTo>
                    <a:pt x="1083" y="1127"/>
                  </a:lnTo>
                  <a:lnTo>
                    <a:pt x="1083" y="1132"/>
                  </a:lnTo>
                  <a:lnTo>
                    <a:pt x="1081" y="1134"/>
                  </a:lnTo>
                  <a:lnTo>
                    <a:pt x="1079" y="1134"/>
                  </a:lnTo>
                  <a:lnTo>
                    <a:pt x="1072" y="1134"/>
                  </a:lnTo>
                  <a:lnTo>
                    <a:pt x="1068" y="1136"/>
                  </a:lnTo>
                  <a:lnTo>
                    <a:pt x="1058" y="1139"/>
                  </a:lnTo>
                  <a:lnTo>
                    <a:pt x="1049" y="1141"/>
                  </a:lnTo>
                  <a:lnTo>
                    <a:pt x="1045" y="1143"/>
                  </a:lnTo>
                  <a:lnTo>
                    <a:pt x="1038" y="1148"/>
                  </a:lnTo>
                  <a:lnTo>
                    <a:pt x="1036" y="1150"/>
                  </a:lnTo>
                  <a:lnTo>
                    <a:pt x="1034" y="1150"/>
                  </a:lnTo>
                  <a:lnTo>
                    <a:pt x="1029" y="1150"/>
                  </a:lnTo>
                  <a:lnTo>
                    <a:pt x="1022" y="1154"/>
                  </a:lnTo>
                  <a:lnTo>
                    <a:pt x="1000" y="1157"/>
                  </a:lnTo>
                  <a:lnTo>
                    <a:pt x="990" y="1157"/>
                  </a:lnTo>
                  <a:lnTo>
                    <a:pt x="988" y="1157"/>
                  </a:lnTo>
                  <a:lnTo>
                    <a:pt x="986" y="1157"/>
                  </a:lnTo>
                  <a:lnTo>
                    <a:pt x="986" y="1159"/>
                  </a:lnTo>
                  <a:lnTo>
                    <a:pt x="984" y="1159"/>
                  </a:lnTo>
                  <a:lnTo>
                    <a:pt x="984" y="1157"/>
                  </a:lnTo>
                  <a:lnTo>
                    <a:pt x="981" y="1157"/>
                  </a:lnTo>
                  <a:lnTo>
                    <a:pt x="981" y="1154"/>
                  </a:lnTo>
                  <a:lnTo>
                    <a:pt x="979" y="1154"/>
                  </a:lnTo>
                  <a:lnTo>
                    <a:pt x="977" y="1152"/>
                  </a:lnTo>
                  <a:lnTo>
                    <a:pt x="977" y="1150"/>
                  </a:lnTo>
                  <a:lnTo>
                    <a:pt x="975" y="1150"/>
                  </a:lnTo>
                  <a:lnTo>
                    <a:pt x="972" y="1148"/>
                  </a:lnTo>
                  <a:lnTo>
                    <a:pt x="972" y="1145"/>
                  </a:lnTo>
                  <a:lnTo>
                    <a:pt x="968" y="1143"/>
                  </a:lnTo>
                  <a:lnTo>
                    <a:pt x="968" y="1141"/>
                  </a:lnTo>
                  <a:lnTo>
                    <a:pt x="966" y="1139"/>
                  </a:lnTo>
                  <a:lnTo>
                    <a:pt x="966" y="1136"/>
                  </a:lnTo>
                  <a:lnTo>
                    <a:pt x="963" y="1130"/>
                  </a:lnTo>
                  <a:lnTo>
                    <a:pt x="961" y="1125"/>
                  </a:lnTo>
                  <a:lnTo>
                    <a:pt x="959" y="1123"/>
                  </a:lnTo>
                  <a:lnTo>
                    <a:pt x="956" y="1118"/>
                  </a:lnTo>
                  <a:lnTo>
                    <a:pt x="956" y="1116"/>
                  </a:lnTo>
                  <a:lnTo>
                    <a:pt x="956" y="1114"/>
                  </a:lnTo>
                  <a:lnTo>
                    <a:pt x="954" y="1111"/>
                  </a:lnTo>
                  <a:lnTo>
                    <a:pt x="954" y="1109"/>
                  </a:lnTo>
                  <a:lnTo>
                    <a:pt x="952" y="1105"/>
                  </a:lnTo>
                  <a:lnTo>
                    <a:pt x="950" y="1102"/>
                  </a:lnTo>
                  <a:lnTo>
                    <a:pt x="945" y="1100"/>
                  </a:lnTo>
                  <a:lnTo>
                    <a:pt x="945" y="1098"/>
                  </a:lnTo>
                  <a:lnTo>
                    <a:pt x="943" y="1098"/>
                  </a:lnTo>
                  <a:lnTo>
                    <a:pt x="943" y="1100"/>
                  </a:lnTo>
                  <a:lnTo>
                    <a:pt x="941" y="1098"/>
                  </a:lnTo>
                  <a:lnTo>
                    <a:pt x="934" y="1093"/>
                  </a:lnTo>
                  <a:lnTo>
                    <a:pt x="934" y="1091"/>
                  </a:lnTo>
                  <a:lnTo>
                    <a:pt x="932" y="1089"/>
                  </a:lnTo>
                  <a:lnTo>
                    <a:pt x="932" y="1087"/>
                  </a:lnTo>
                  <a:lnTo>
                    <a:pt x="927" y="1084"/>
                  </a:lnTo>
                  <a:lnTo>
                    <a:pt x="925" y="1084"/>
                  </a:lnTo>
                  <a:lnTo>
                    <a:pt x="920" y="1082"/>
                  </a:lnTo>
                  <a:lnTo>
                    <a:pt x="916" y="1082"/>
                  </a:lnTo>
                  <a:lnTo>
                    <a:pt x="913" y="1082"/>
                  </a:lnTo>
                  <a:lnTo>
                    <a:pt x="911" y="1082"/>
                  </a:lnTo>
                  <a:lnTo>
                    <a:pt x="904" y="1082"/>
                  </a:lnTo>
                  <a:lnTo>
                    <a:pt x="902" y="1082"/>
                  </a:lnTo>
                  <a:lnTo>
                    <a:pt x="900" y="1082"/>
                  </a:lnTo>
                  <a:lnTo>
                    <a:pt x="898" y="1084"/>
                  </a:lnTo>
                  <a:lnTo>
                    <a:pt x="893" y="1084"/>
                  </a:lnTo>
                  <a:lnTo>
                    <a:pt x="891" y="1084"/>
                  </a:lnTo>
                  <a:lnTo>
                    <a:pt x="886" y="1087"/>
                  </a:lnTo>
                  <a:lnTo>
                    <a:pt x="877" y="1091"/>
                  </a:lnTo>
                  <a:lnTo>
                    <a:pt x="873" y="1091"/>
                  </a:lnTo>
                  <a:lnTo>
                    <a:pt x="873" y="1093"/>
                  </a:lnTo>
                  <a:lnTo>
                    <a:pt x="868" y="1093"/>
                  </a:lnTo>
                  <a:lnTo>
                    <a:pt x="864" y="1096"/>
                  </a:lnTo>
                  <a:lnTo>
                    <a:pt x="859" y="1100"/>
                  </a:lnTo>
                  <a:lnTo>
                    <a:pt x="857" y="1100"/>
                  </a:lnTo>
                  <a:lnTo>
                    <a:pt x="857" y="1102"/>
                  </a:lnTo>
                  <a:lnTo>
                    <a:pt x="854" y="1102"/>
                  </a:lnTo>
                  <a:lnTo>
                    <a:pt x="850" y="1105"/>
                  </a:lnTo>
                  <a:lnTo>
                    <a:pt x="843" y="1107"/>
                  </a:lnTo>
                  <a:lnTo>
                    <a:pt x="841" y="1107"/>
                  </a:lnTo>
                  <a:lnTo>
                    <a:pt x="839" y="1098"/>
                  </a:lnTo>
                  <a:lnTo>
                    <a:pt x="839" y="1096"/>
                  </a:lnTo>
                  <a:lnTo>
                    <a:pt x="839" y="1093"/>
                  </a:lnTo>
                  <a:lnTo>
                    <a:pt x="841" y="1089"/>
                  </a:lnTo>
                  <a:lnTo>
                    <a:pt x="843" y="1087"/>
                  </a:lnTo>
                  <a:lnTo>
                    <a:pt x="841" y="1084"/>
                  </a:lnTo>
                  <a:lnTo>
                    <a:pt x="841" y="1082"/>
                  </a:lnTo>
                  <a:lnTo>
                    <a:pt x="841" y="1078"/>
                  </a:lnTo>
                  <a:lnTo>
                    <a:pt x="841" y="1073"/>
                  </a:lnTo>
                  <a:lnTo>
                    <a:pt x="841" y="1068"/>
                  </a:lnTo>
                  <a:lnTo>
                    <a:pt x="841" y="1066"/>
                  </a:lnTo>
                  <a:lnTo>
                    <a:pt x="839" y="1064"/>
                  </a:lnTo>
                  <a:lnTo>
                    <a:pt x="839" y="1062"/>
                  </a:lnTo>
                  <a:lnTo>
                    <a:pt x="836" y="1059"/>
                  </a:lnTo>
                  <a:lnTo>
                    <a:pt x="834" y="1059"/>
                  </a:lnTo>
                  <a:lnTo>
                    <a:pt x="834" y="1057"/>
                  </a:lnTo>
                  <a:lnTo>
                    <a:pt x="832" y="1055"/>
                  </a:lnTo>
                  <a:lnTo>
                    <a:pt x="832" y="1053"/>
                  </a:lnTo>
                  <a:lnTo>
                    <a:pt x="832" y="1050"/>
                  </a:lnTo>
                  <a:lnTo>
                    <a:pt x="832" y="1048"/>
                  </a:lnTo>
                  <a:lnTo>
                    <a:pt x="829" y="1046"/>
                  </a:lnTo>
                  <a:lnTo>
                    <a:pt x="832" y="1044"/>
                  </a:lnTo>
                  <a:lnTo>
                    <a:pt x="832" y="1041"/>
                  </a:lnTo>
                  <a:lnTo>
                    <a:pt x="834" y="1039"/>
                  </a:lnTo>
                  <a:lnTo>
                    <a:pt x="834" y="1037"/>
                  </a:lnTo>
                  <a:lnTo>
                    <a:pt x="832" y="1035"/>
                  </a:lnTo>
                  <a:lnTo>
                    <a:pt x="829" y="1035"/>
                  </a:lnTo>
                  <a:lnTo>
                    <a:pt x="827" y="1035"/>
                  </a:lnTo>
                  <a:lnTo>
                    <a:pt x="823" y="1032"/>
                  </a:lnTo>
                  <a:lnTo>
                    <a:pt x="818" y="1032"/>
                  </a:lnTo>
                  <a:lnTo>
                    <a:pt x="816" y="1030"/>
                  </a:lnTo>
                  <a:lnTo>
                    <a:pt x="814" y="1030"/>
                  </a:lnTo>
                  <a:lnTo>
                    <a:pt x="811" y="1030"/>
                  </a:lnTo>
                  <a:lnTo>
                    <a:pt x="809" y="1030"/>
                  </a:lnTo>
                  <a:lnTo>
                    <a:pt x="807" y="1030"/>
                  </a:lnTo>
                  <a:lnTo>
                    <a:pt x="795" y="1030"/>
                  </a:lnTo>
                  <a:lnTo>
                    <a:pt x="793" y="1030"/>
                  </a:lnTo>
                  <a:lnTo>
                    <a:pt x="791" y="1030"/>
                  </a:lnTo>
                  <a:lnTo>
                    <a:pt x="789" y="1030"/>
                  </a:lnTo>
                  <a:lnTo>
                    <a:pt x="789" y="1028"/>
                  </a:lnTo>
                  <a:lnTo>
                    <a:pt x="786" y="1028"/>
                  </a:lnTo>
                  <a:lnTo>
                    <a:pt x="784" y="1028"/>
                  </a:lnTo>
                  <a:lnTo>
                    <a:pt x="777" y="1028"/>
                  </a:lnTo>
                  <a:lnTo>
                    <a:pt x="777" y="1025"/>
                  </a:lnTo>
                  <a:lnTo>
                    <a:pt x="773" y="1025"/>
                  </a:lnTo>
                  <a:lnTo>
                    <a:pt x="773" y="1023"/>
                  </a:lnTo>
                  <a:lnTo>
                    <a:pt x="771" y="1023"/>
                  </a:lnTo>
                  <a:lnTo>
                    <a:pt x="771" y="1021"/>
                  </a:lnTo>
                  <a:lnTo>
                    <a:pt x="768" y="1019"/>
                  </a:lnTo>
                  <a:lnTo>
                    <a:pt x="768" y="1014"/>
                  </a:lnTo>
                  <a:lnTo>
                    <a:pt x="759" y="1001"/>
                  </a:lnTo>
                  <a:lnTo>
                    <a:pt x="759" y="996"/>
                  </a:lnTo>
                  <a:lnTo>
                    <a:pt x="755" y="989"/>
                  </a:lnTo>
                  <a:lnTo>
                    <a:pt x="752" y="985"/>
                  </a:lnTo>
                  <a:lnTo>
                    <a:pt x="750" y="980"/>
                  </a:lnTo>
                  <a:lnTo>
                    <a:pt x="743" y="973"/>
                  </a:lnTo>
                  <a:lnTo>
                    <a:pt x="743" y="971"/>
                  </a:lnTo>
                  <a:lnTo>
                    <a:pt x="732" y="958"/>
                  </a:lnTo>
                  <a:lnTo>
                    <a:pt x="732" y="955"/>
                  </a:lnTo>
                  <a:lnTo>
                    <a:pt x="730" y="953"/>
                  </a:lnTo>
                  <a:lnTo>
                    <a:pt x="727" y="949"/>
                  </a:lnTo>
                  <a:lnTo>
                    <a:pt x="723" y="942"/>
                  </a:lnTo>
                  <a:lnTo>
                    <a:pt x="721" y="937"/>
                  </a:lnTo>
                  <a:lnTo>
                    <a:pt x="718" y="933"/>
                  </a:lnTo>
                  <a:lnTo>
                    <a:pt x="712" y="933"/>
                  </a:lnTo>
                  <a:lnTo>
                    <a:pt x="709" y="930"/>
                  </a:lnTo>
                  <a:lnTo>
                    <a:pt x="707" y="928"/>
                  </a:lnTo>
                  <a:lnTo>
                    <a:pt x="705" y="921"/>
                  </a:lnTo>
                  <a:lnTo>
                    <a:pt x="705" y="919"/>
                  </a:lnTo>
                  <a:lnTo>
                    <a:pt x="705" y="915"/>
                  </a:lnTo>
                  <a:lnTo>
                    <a:pt x="703" y="912"/>
                  </a:lnTo>
                  <a:lnTo>
                    <a:pt x="703" y="906"/>
                  </a:lnTo>
                  <a:lnTo>
                    <a:pt x="703" y="903"/>
                  </a:lnTo>
                  <a:lnTo>
                    <a:pt x="700" y="894"/>
                  </a:lnTo>
                  <a:lnTo>
                    <a:pt x="700" y="887"/>
                  </a:lnTo>
                  <a:lnTo>
                    <a:pt x="700" y="885"/>
                  </a:lnTo>
                  <a:lnTo>
                    <a:pt x="700" y="867"/>
                  </a:lnTo>
                  <a:lnTo>
                    <a:pt x="703" y="865"/>
                  </a:lnTo>
                  <a:lnTo>
                    <a:pt x="703" y="860"/>
                  </a:lnTo>
                  <a:lnTo>
                    <a:pt x="698" y="847"/>
                  </a:lnTo>
                  <a:lnTo>
                    <a:pt x="682" y="842"/>
                  </a:lnTo>
                  <a:lnTo>
                    <a:pt x="671" y="840"/>
                  </a:lnTo>
                  <a:lnTo>
                    <a:pt x="671" y="838"/>
                  </a:lnTo>
                  <a:lnTo>
                    <a:pt x="669" y="838"/>
                  </a:lnTo>
                  <a:lnTo>
                    <a:pt x="666" y="838"/>
                  </a:lnTo>
                  <a:lnTo>
                    <a:pt x="662" y="838"/>
                  </a:lnTo>
                  <a:lnTo>
                    <a:pt x="657" y="835"/>
                  </a:lnTo>
                  <a:lnTo>
                    <a:pt x="655" y="833"/>
                  </a:lnTo>
                  <a:lnTo>
                    <a:pt x="648" y="831"/>
                  </a:lnTo>
                  <a:lnTo>
                    <a:pt x="646" y="829"/>
                  </a:lnTo>
                  <a:lnTo>
                    <a:pt x="641" y="826"/>
                  </a:lnTo>
                  <a:lnTo>
                    <a:pt x="639" y="826"/>
                  </a:lnTo>
                  <a:lnTo>
                    <a:pt x="639" y="824"/>
                  </a:lnTo>
                  <a:lnTo>
                    <a:pt x="637" y="824"/>
                  </a:lnTo>
                  <a:lnTo>
                    <a:pt x="637" y="822"/>
                  </a:lnTo>
                  <a:lnTo>
                    <a:pt x="632" y="822"/>
                  </a:lnTo>
                  <a:lnTo>
                    <a:pt x="630" y="820"/>
                  </a:lnTo>
                  <a:lnTo>
                    <a:pt x="630" y="817"/>
                  </a:lnTo>
                  <a:lnTo>
                    <a:pt x="630" y="815"/>
                  </a:lnTo>
                  <a:lnTo>
                    <a:pt x="632" y="813"/>
                  </a:lnTo>
                  <a:lnTo>
                    <a:pt x="630" y="813"/>
                  </a:lnTo>
                  <a:lnTo>
                    <a:pt x="625" y="810"/>
                  </a:lnTo>
                  <a:lnTo>
                    <a:pt x="623" y="808"/>
                  </a:lnTo>
                  <a:lnTo>
                    <a:pt x="621" y="808"/>
                  </a:lnTo>
                  <a:lnTo>
                    <a:pt x="619" y="806"/>
                  </a:lnTo>
                  <a:lnTo>
                    <a:pt x="616" y="804"/>
                  </a:lnTo>
                  <a:lnTo>
                    <a:pt x="614" y="804"/>
                  </a:lnTo>
                  <a:lnTo>
                    <a:pt x="614" y="801"/>
                  </a:lnTo>
                  <a:lnTo>
                    <a:pt x="610" y="797"/>
                  </a:lnTo>
                  <a:lnTo>
                    <a:pt x="607" y="792"/>
                  </a:lnTo>
                  <a:lnTo>
                    <a:pt x="603" y="788"/>
                  </a:lnTo>
                  <a:lnTo>
                    <a:pt x="601" y="786"/>
                  </a:lnTo>
                  <a:lnTo>
                    <a:pt x="594" y="777"/>
                  </a:lnTo>
                  <a:lnTo>
                    <a:pt x="587" y="770"/>
                  </a:lnTo>
                  <a:lnTo>
                    <a:pt x="580" y="770"/>
                  </a:lnTo>
                  <a:lnTo>
                    <a:pt x="576" y="767"/>
                  </a:lnTo>
                  <a:lnTo>
                    <a:pt x="567" y="763"/>
                  </a:lnTo>
                  <a:lnTo>
                    <a:pt x="564" y="763"/>
                  </a:lnTo>
                  <a:lnTo>
                    <a:pt x="557" y="761"/>
                  </a:lnTo>
                  <a:lnTo>
                    <a:pt x="548" y="756"/>
                  </a:lnTo>
                  <a:lnTo>
                    <a:pt x="546" y="754"/>
                  </a:lnTo>
                  <a:lnTo>
                    <a:pt x="544" y="754"/>
                  </a:lnTo>
                  <a:lnTo>
                    <a:pt x="523" y="745"/>
                  </a:lnTo>
                  <a:lnTo>
                    <a:pt x="523" y="738"/>
                  </a:lnTo>
                  <a:lnTo>
                    <a:pt x="523" y="731"/>
                  </a:lnTo>
                  <a:lnTo>
                    <a:pt x="523" y="724"/>
                  </a:lnTo>
                  <a:lnTo>
                    <a:pt x="517" y="724"/>
                  </a:lnTo>
                  <a:lnTo>
                    <a:pt x="505" y="724"/>
                  </a:lnTo>
                  <a:lnTo>
                    <a:pt x="501" y="729"/>
                  </a:lnTo>
                  <a:lnTo>
                    <a:pt x="496" y="736"/>
                  </a:lnTo>
                  <a:lnTo>
                    <a:pt x="489" y="736"/>
                  </a:lnTo>
                  <a:lnTo>
                    <a:pt x="489" y="734"/>
                  </a:lnTo>
                  <a:lnTo>
                    <a:pt x="489" y="731"/>
                  </a:lnTo>
                  <a:lnTo>
                    <a:pt x="487" y="727"/>
                  </a:lnTo>
                  <a:lnTo>
                    <a:pt x="483" y="727"/>
                  </a:lnTo>
                  <a:lnTo>
                    <a:pt x="480" y="727"/>
                  </a:lnTo>
                  <a:lnTo>
                    <a:pt x="478" y="722"/>
                  </a:lnTo>
                  <a:lnTo>
                    <a:pt x="471" y="722"/>
                  </a:lnTo>
                  <a:lnTo>
                    <a:pt x="471" y="720"/>
                  </a:lnTo>
                  <a:lnTo>
                    <a:pt x="469" y="720"/>
                  </a:lnTo>
                  <a:lnTo>
                    <a:pt x="467" y="722"/>
                  </a:lnTo>
                  <a:lnTo>
                    <a:pt x="464" y="722"/>
                  </a:lnTo>
                  <a:lnTo>
                    <a:pt x="460" y="722"/>
                  </a:lnTo>
                  <a:lnTo>
                    <a:pt x="451" y="713"/>
                  </a:lnTo>
                  <a:lnTo>
                    <a:pt x="449" y="713"/>
                  </a:lnTo>
                  <a:lnTo>
                    <a:pt x="446" y="711"/>
                  </a:lnTo>
                  <a:lnTo>
                    <a:pt x="442" y="711"/>
                  </a:lnTo>
                  <a:lnTo>
                    <a:pt x="440" y="709"/>
                  </a:lnTo>
                  <a:lnTo>
                    <a:pt x="430" y="706"/>
                  </a:lnTo>
                  <a:lnTo>
                    <a:pt x="426" y="704"/>
                  </a:lnTo>
                  <a:lnTo>
                    <a:pt x="421" y="702"/>
                  </a:lnTo>
                  <a:lnTo>
                    <a:pt x="419" y="702"/>
                  </a:lnTo>
                  <a:lnTo>
                    <a:pt x="412" y="700"/>
                  </a:lnTo>
                  <a:lnTo>
                    <a:pt x="410" y="700"/>
                  </a:lnTo>
                  <a:lnTo>
                    <a:pt x="396" y="693"/>
                  </a:lnTo>
                  <a:lnTo>
                    <a:pt x="394" y="693"/>
                  </a:lnTo>
                  <a:lnTo>
                    <a:pt x="387" y="688"/>
                  </a:lnTo>
                  <a:lnTo>
                    <a:pt x="385" y="688"/>
                  </a:lnTo>
                  <a:lnTo>
                    <a:pt x="376" y="688"/>
                  </a:lnTo>
                  <a:lnTo>
                    <a:pt x="372" y="686"/>
                  </a:lnTo>
                  <a:lnTo>
                    <a:pt x="372" y="684"/>
                  </a:lnTo>
                  <a:lnTo>
                    <a:pt x="356" y="677"/>
                  </a:lnTo>
                  <a:lnTo>
                    <a:pt x="351" y="684"/>
                  </a:lnTo>
                  <a:lnTo>
                    <a:pt x="347" y="686"/>
                  </a:lnTo>
                  <a:lnTo>
                    <a:pt x="340" y="693"/>
                  </a:lnTo>
                  <a:lnTo>
                    <a:pt x="322" y="697"/>
                  </a:lnTo>
                  <a:lnTo>
                    <a:pt x="306" y="691"/>
                  </a:lnTo>
                  <a:lnTo>
                    <a:pt x="304" y="691"/>
                  </a:lnTo>
                  <a:lnTo>
                    <a:pt x="304" y="688"/>
                  </a:lnTo>
                  <a:lnTo>
                    <a:pt x="301" y="686"/>
                  </a:lnTo>
                  <a:lnTo>
                    <a:pt x="301" y="679"/>
                  </a:lnTo>
                  <a:lnTo>
                    <a:pt x="304" y="679"/>
                  </a:lnTo>
                  <a:lnTo>
                    <a:pt x="304" y="677"/>
                  </a:lnTo>
                  <a:lnTo>
                    <a:pt x="306" y="675"/>
                  </a:lnTo>
                  <a:lnTo>
                    <a:pt x="306" y="672"/>
                  </a:lnTo>
                  <a:lnTo>
                    <a:pt x="306" y="670"/>
                  </a:lnTo>
                  <a:lnTo>
                    <a:pt x="308" y="672"/>
                  </a:lnTo>
                  <a:lnTo>
                    <a:pt x="308" y="670"/>
                  </a:lnTo>
                  <a:lnTo>
                    <a:pt x="310" y="670"/>
                  </a:lnTo>
                  <a:lnTo>
                    <a:pt x="308" y="670"/>
                  </a:lnTo>
                  <a:lnTo>
                    <a:pt x="308" y="668"/>
                  </a:lnTo>
                  <a:lnTo>
                    <a:pt x="308" y="666"/>
                  </a:lnTo>
                  <a:lnTo>
                    <a:pt x="306" y="666"/>
                  </a:lnTo>
                  <a:lnTo>
                    <a:pt x="301" y="661"/>
                  </a:lnTo>
                  <a:lnTo>
                    <a:pt x="299" y="659"/>
                  </a:lnTo>
                  <a:lnTo>
                    <a:pt x="297" y="657"/>
                  </a:lnTo>
                  <a:lnTo>
                    <a:pt x="294" y="654"/>
                  </a:lnTo>
                  <a:lnTo>
                    <a:pt x="292" y="654"/>
                  </a:lnTo>
                  <a:lnTo>
                    <a:pt x="292" y="652"/>
                  </a:lnTo>
                  <a:lnTo>
                    <a:pt x="290" y="652"/>
                  </a:lnTo>
                  <a:lnTo>
                    <a:pt x="288" y="652"/>
                  </a:lnTo>
                  <a:lnTo>
                    <a:pt x="285" y="652"/>
                  </a:lnTo>
                  <a:lnTo>
                    <a:pt x="283" y="654"/>
                  </a:lnTo>
                  <a:lnTo>
                    <a:pt x="283" y="657"/>
                  </a:lnTo>
                  <a:lnTo>
                    <a:pt x="283" y="659"/>
                  </a:lnTo>
                  <a:lnTo>
                    <a:pt x="285" y="663"/>
                  </a:lnTo>
                  <a:lnTo>
                    <a:pt x="283" y="670"/>
                  </a:lnTo>
                  <a:lnTo>
                    <a:pt x="276" y="670"/>
                  </a:lnTo>
                  <a:lnTo>
                    <a:pt x="265" y="670"/>
                  </a:lnTo>
                  <a:lnTo>
                    <a:pt x="263" y="668"/>
                  </a:lnTo>
                  <a:lnTo>
                    <a:pt x="260" y="666"/>
                  </a:lnTo>
                  <a:lnTo>
                    <a:pt x="263" y="666"/>
                  </a:lnTo>
                  <a:lnTo>
                    <a:pt x="265" y="666"/>
                  </a:lnTo>
                  <a:lnTo>
                    <a:pt x="263" y="666"/>
                  </a:lnTo>
                  <a:lnTo>
                    <a:pt x="263" y="663"/>
                  </a:lnTo>
                  <a:lnTo>
                    <a:pt x="249" y="663"/>
                  </a:lnTo>
                  <a:lnTo>
                    <a:pt x="251" y="666"/>
                  </a:lnTo>
                  <a:lnTo>
                    <a:pt x="254" y="666"/>
                  </a:lnTo>
                  <a:lnTo>
                    <a:pt x="254" y="668"/>
                  </a:lnTo>
                  <a:lnTo>
                    <a:pt x="254" y="670"/>
                  </a:lnTo>
                  <a:lnTo>
                    <a:pt x="254" y="668"/>
                  </a:lnTo>
                  <a:lnTo>
                    <a:pt x="249" y="666"/>
                  </a:lnTo>
                  <a:lnTo>
                    <a:pt x="247" y="666"/>
                  </a:lnTo>
                  <a:lnTo>
                    <a:pt x="242" y="668"/>
                  </a:lnTo>
                  <a:lnTo>
                    <a:pt x="240" y="670"/>
                  </a:lnTo>
                  <a:lnTo>
                    <a:pt x="236" y="666"/>
                  </a:lnTo>
                  <a:lnTo>
                    <a:pt x="231" y="659"/>
                  </a:lnTo>
                  <a:lnTo>
                    <a:pt x="229" y="657"/>
                  </a:lnTo>
                  <a:lnTo>
                    <a:pt x="226" y="652"/>
                  </a:lnTo>
                  <a:lnTo>
                    <a:pt x="224" y="652"/>
                  </a:lnTo>
                  <a:lnTo>
                    <a:pt x="222" y="652"/>
                  </a:lnTo>
                  <a:lnTo>
                    <a:pt x="220" y="652"/>
                  </a:lnTo>
                  <a:lnTo>
                    <a:pt x="208" y="652"/>
                  </a:lnTo>
                  <a:lnTo>
                    <a:pt x="197" y="652"/>
                  </a:lnTo>
                  <a:lnTo>
                    <a:pt x="195" y="652"/>
                  </a:lnTo>
                  <a:lnTo>
                    <a:pt x="190" y="652"/>
                  </a:lnTo>
                  <a:lnTo>
                    <a:pt x="186" y="652"/>
                  </a:lnTo>
                  <a:lnTo>
                    <a:pt x="183" y="652"/>
                  </a:lnTo>
                  <a:lnTo>
                    <a:pt x="179" y="652"/>
                  </a:lnTo>
                  <a:lnTo>
                    <a:pt x="167" y="652"/>
                  </a:lnTo>
                  <a:lnTo>
                    <a:pt x="163" y="652"/>
                  </a:lnTo>
                  <a:lnTo>
                    <a:pt x="161" y="652"/>
                  </a:lnTo>
                  <a:lnTo>
                    <a:pt x="154" y="652"/>
                  </a:lnTo>
                  <a:lnTo>
                    <a:pt x="152" y="652"/>
                  </a:lnTo>
                  <a:lnTo>
                    <a:pt x="147" y="661"/>
                  </a:lnTo>
                  <a:lnTo>
                    <a:pt x="145" y="659"/>
                  </a:lnTo>
                  <a:lnTo>
                    <a:pt x="140" y="659"/>
                  </a:lnTo>
                  <a:lnTo>
                    <a:pt x="138" y="659"/>
                  </a:lnTo>
                  <a:lnTo>
                    <a:pt x="136" y="659"/>
                  </a:lnTo>
                  <a:lnTo>
                    <a:pt x="133" y="659"/>
                  </a:lnTo>
                  <a:lnTo>
                    <a:pt x="131" y="659"/>
                  </a:lnTo>
                  <a:lnTo>
                    <a:pt x="129" y="659"/>
                  </a:lnTo>
                  <a:lnTo>
                    <a:pt x="122" y="659"/>
                  </a:lnTo>
                  <a:lnTo>
                    <a:pt x="120" y="659"/>
                  </a:lnTo>
                  <a:lnTo>
                    <a:pt x="109" y="657"/>
                  </a:lnTo>
                  <a:lnTo>
                    <a:pt x="109" y="654"/>
                  </a:lnTo>
                  <a:lnTo>
                    <a:pt x="109" y="652"/>
                  </a:lnTo>
                  <a:lnTo>
                    <a:pt x="109" y="648"/>
                  </a:lnTo>
                  <a:lnTo>
                    <a:pt x="109" y="645"/>
                  </a:lnTo>
                  <a:lnTo>
                    <a:pt x="109" y="641"/>
                  </a:lnTo>
                  <a:lnTo>
                    <a:pt x="109" y="638"/>
                  </a:lnTo>
                  <a:lnTo>
                    <a:pt x="109" y="636"/>
                  </a:lnTo>
                  <a:lnTo>
                    <a:pt x="109" y="634"/>
                  </a:lnTo>
                  <a:lnTo>
                    <a:pt x="109" y="632"/>
                  </a:lnTo>
                  <a:lnTo>
                    <a:pt x="109" y="629"/>
                  </a:lnTo>
                  <a:lnTo>
                    <a:pt x="109" y="625"/>
                  </a:lnTo>
                  <a:lnTo>
                    <a:pt x="109" y="623"/>
                  </a:lnTo>
                  <a:lnTo>
                    <a:pt x="109" y="620"/>
                  </a:lnTo>
                  <a:lnTo>
                    <a:pt x="109" y="618"/>
                  </a:lnTo>
                  <a:lnTo>
                    <a:pt x="109" y="616"/>
                  </a:lnTo>
                  <a:lnTo>
                    <a:pt x="109" y="614"/>
                  </a:lnTo>
                  <a:lnTo>
                    <a:pt x="109" y="611"/>
                  </a:lnTo>
                  <a:lnTo>
                    <a:pt x="109" y="609"/>
                  </a:lnTo>
                  <a:lnTo>
                    <a:pt x="109" y="607"/>
                  </a:lnTo>
                  <a:lnTo>
                    <a:pt x="106" y="607"/>
                  </a:lnTo>
                  <a:lnTo>
                    <a:pt x="106" y="605"/>
                  </a:lnTo>
                  <a:lnTo>
                    <a:pt x="106" y="602"/>
                  </a:lnTo>
                  <a:lnTo>
                    <a:pt x="106" y="600"/>
                  </a:lnTo>
                  <a:lnTo>
                    <a:pt x="106" y="598"/>
                  </a:lnTo>
                  <a:lnTo>
                    <a:pt x="104" y="598"/>
                  </a:lnTo>
                  <a:lnTo>
                    <a:pt x="104" y="595"/>
                  </a:lnTo>
                  <a:lnTo>
                    <a:pt x="104" y="591"/>
                  </a:lnTo>
                  <a:lnTo>
                    <a:pt x="102" y="586"/>
                  </a:lnTo>
                  <a:lnTo>
                    <a:pt x="99" y="582"/>
                  </a:lnTo>
                  <a:lnTo>
                    <a:pt x="99" y="577"/>
                  </a:lnTo>
                  <a:lnTo>
                    <a:pt x="97" y="575"/>
                  </a:lnTo>
                  <a:lnTo>
                    <a:pt x="97" y="566"/>
                  </a:lnTo>
                  <a:lnTo>
                    <a:pt x="93" y="557"/>
                  </a:lnTo>
                  <a:lnTo>
                    <a:pt x="93" y="552"/>
                  </a:lnTo>
                  <a:lnTo>
                    <a:pt x="90" y="546"/>
                  </a:lnTo>
                  <a:lnTo>
                    <a:pt x="88" y="539"/>
                  </a:lnTo>
                  <a:lnTo>
                    <a:pt x="86" y="528"/>
                  </a:lnTo>
                  <a:lnTo>
                    <a:pt x="86" y="525"/>
                  </a:lnTo>
                  <a:lnTo>
                    <a:pt x="81" y="514"/>
                  </a:lnTo>
                  <a:lnTo>
                    <a:pt x="81" y="512"/>
                  </a:lnTo>
                  <a:lnTo>
                    <a:pt x="81" y="507"/>
                  </a:lnTo>
                  <a:lnTo>
                    <a:pt x="79" y="505"/>
                  </a:lnTo>
                  <a:lnTo>
                    <a:pt x="79" y="500"/>
                  </a:lnTo>
                  <a:lnTo>
                    <a:pt x="79" y="498"/>
                  </a:lnTo>
                  <a:lnTo>
                    <a:pt x="77" y="496"/>
                  </a:lnTo>
                  <a:lnTo>
                    <a:pt x="77" y="494"/>
                  </a:lnTo>
                  <a:lnTo>
                    <a:pt x="75" y="485"/>
                  </a:lnTo>
                  <a:lnTo>
                    <a:pt x="72" y="478"/>
                  </a:lnTo>
                  <a:lnTo>
                    <a:pt x="72" y="476"/>
                  </a:lnTo>
                  <a:lnTo>
                    <a:pt x="70" y="471"/>
                  </a:lnTo>
                  <a:lnTo>
                    <a:pt x="70" y="469"/>
                  </a:lnTo>
                  <a:lnTo>
                    <a:pt x="70" y="466"/>
                  </a:lnTo>
                  <a:lnTo>
                    <a:pt x="68" y="464"/>
                  </a:lnTo>
                  <a:lnTo>
                    <a:pt x="65" y="462"/>
                  </a:lnTo>
                  <a:lnTo>
                    <a:pt x="63" y="460"/>
                  </a:lnTo>
                  <a:lnTo>
                    <a:pt x="63" y="457"/>
                  </a:lnTo>
                  <a:lnTo>
                    <a:pt x="61" y="455"/>
                  </a:lnTo>
                  <a:lnTo>
                    <a:pt x="61" y="453"/>
                  </a:lnTo>
                  <a:lnTo>
                    <a:pt x="59" y="451"/>
                  </a:lnTo>
                  <a:lnTo>
                    <a:pt x="56" y="448"/>
                  </a:lnTo>
                  <a:lnTo>
                    <a:pt x="56" y="446"/>
                  </a:lnTo>
                  <a:lnTo>
                    <a:pt x="54" y="444"/>
                  </a:lnTo>
                  <a:lnTo>
                    <a:pt x="52" y="442"/>
                  </a:lnTo>
                  <a:lnTo>
                    <a:pt x="52" y="439"/>
                  </a:lnTo>
                  <a:lnTo>
                    <a:pt x="50" y="437"/>
                  </a:lnTo>
                  <a:lnTo>
                    <a:pt x="47" y="437"/>
                  </a:lnTo>
                  <a:lnTo>
                    <a:pt x="47" y="435"/>
                  </a:lnTo>
                  <a:lnTo>
                    <a:pt x="47" y="433"/>
                  </a:lnTo>
                  <a:lnTo>
                    <a:pt x="47" y="430"/>
                  </a:lnTo>
                  <a:lnTo>
                    <a:pt x="45" y="428"/>
                  </a:lnTo>
                  <a:lnTo>
                    <a:pt x="43" y="421"/>
                  </a:lnTo>
                  <a:lnTo>
                    <a:pt x="43" y="419"/>
                  </a:lnTo>
                  <a:lnTo>
                    <a:pt x="43" y="417"/>
                  </a:lnTo>
                  <a:lnTo>
                    <a:pt x="41" y="412"/>
                  </a:lnTo>
                  <a:lnTo>
                    <a:pt x="38" y="408"/>
                  </a:lnTo>
                  <a:lnTo>
                    <a:pt x="36" y="396"/>
                  </a:lnTo>
                  <a:lnTo>
                    <a:pt x="36" y="394"/>
                  </a:lnTo>
                  <a:lnTo>
                    <a:pt x="34" y="394"/>
                  </a:lnTo>
                  <a:lnTo>
                    <a:pt x="34" y="390"/>
                  </a:lnTo>
                  <a:lnTo>
                    <a:pt x="34" y="387"/>
                  </a:lnTo>
                  <a:lnTo>
                    <a:pt x="34" y="385"/>
                  </a:lnTo>
                  <a:lnTo>
                    <a:pt x="34" y="383"/>
                  </a:lnTo>
                  <a:lnTo>
                    <a:pt x="34" y="380"/>
                  </a:lnTo>
                  <a:lnTo>
                    <a:pt x="34" y="378"/>
                  </a:lnTo>
                  <a:lnTo>
                    <a:pt x="34" y="376"/>
                  </a:lnTo>
                  <a:lnTo>
                    <a:pt x="34" y="374"/>
                  </a:lnTo>
                  <a:lnTo>
                    <a:pt x="34" y="371"/>
                  </a:lnTo>
                  <a:lnTo>
                    <a:pt x="31" y="362"/>
                  </a:lnTo>
                  <a:lnTo>
                    <a:pt x="27" y="315"/>
                  </a:lnTo>
                  <a:lnTo>
                    <a:pt x="20" y="231"/>
                  </a:lnTo>
                  <a:lnTo>
                    <a:pt x="18" y="204"/>
                  </a:lnTo>
                  <a:lnTo>
                    <a:pt x="18" y="188"/>
                  </a:lnTo>
                  <a:lnTo>
                    <a:pt x="11" y="129"/>
                  </a:lnTo>
                  <a:lnTo>
                    <a:pt x="7" y="84"/>
                  </a:lnTo>
                  <a:lnTo>
                    <a:pt x="7" y="79"/>
                  </a:lnTo>
                  <a:lnTo>
                    <a:pt x="4" y="57"/>
                  </a:lnTo>
                  <a:lnTo>
                    <a:pt x="4" y="41"/>
                  </a:lnTo>
                  <a:lnTo>
                    <a:pt x="2" y="36"/>
                  </a:lnTo>
                  <a:lnTo>
                    <a:pt x="2" y="32"/>
                  </a:lnTo>
                  <a:lnTo>
                    <a:pt x="2" y="25"/>
                  </a:lnTo>
                  <a:lnTo>
                    <a:pt x="2" y="18"/>
                  </a:lnTo>
                  <a:lnTo>
                    <a:pt x="0" y="12"/>
                  </a:lnTo>
                  <a:lnTo>
                    <a:pt x="0" y="9"/>
                  </a:lnTo>
                  <a:lnTo>
                    <a:pt x="0" y="7"/>
                  </a:lnTo>
                  <a:lnTo>
                    <a:pt x="0" y="5"/>
                  </a:lnTo>
                  <a:lnTo>
                    <a:pt x="0" y="3"/>
                  </a:lnTo>
                  <a:lnTo>
                    <a:pt x="0" y="0"/>
                  </a:lnTo>
                  <a:lnTo>
                    <a:pt x="2" y="0"/>
                  </a:lnTo>
                  <a:lnTo>
                    <a:pt x="4" y="0"/>
                  </a:lnTo>
                  <a:lnTo>
                    <a:pt x="7" y="0"/>
                  </a:lnTo>
                  <a:lnTo>
                    <a:pt x="9" y="0"/>
                  </a:lnTo>
                  <a:lnTo>
                    <a:pt x="16" y="0"/>
                  </a:lnTo>
                  <a:lnTo>
                    <a:pt x="34" y="0"/>
                  </a:lnTo>
                  <a:lnTo>
                    <a:pt x="38" y="0"/>
                  </a:lnTo>
                  <a:lnTo>
                    <a:pt x="43" y="0"/>
                  </a:lnTo>
                  <a:lnTo>
                    <a:pt x="59" y="0"/>
                  </a:lnTo>
                  <a:lnTo>
                    <a:pt x="77" y="0"/>
                  </a:lnTo>
                  <a:lnTo>
                    <a:pt x="86" y="0"/>
                  </a:lnTo>
                  <a:lnTo>
                    <a:pt x="95" y="0"/>
                  </a:lnTo>
                  <a:lnTo>
                    <a:pt x="104" y="0"/>
                  </a:lnTo>
                  <a:lnTo>
                    <a:pt x="127" y="0"/>
                  </a:lnTo>
                  <a:lnTo>
                    <a:pt x="131"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09" name="Admin 1 - Northern">
              <a:extLst>
                <a:ext uri="{FF2B5EF4-FFF2-40B4-BE49-F238E27FC236}">
                  <a16:creationId xmlns:a16="http://schemas.microsoft.com/office/drawing/2014/main" id="{00CDCE8E-21B2-2080-195B-97E09062F28F}"/>
                </a:ext>
              </a:extLst>
            </p:cNvPr>
            <p:cNvSpPr>
              <a:spLocks/>
            </p:cNvSpPr>
            <p:nvPr/>
          </p:nvSpPr>
          <p:spPr bwMode="auto">
            <a:xfrm>
              <a:off x="3850436" y="844283"/>
              <a:ext cx="3296975" cy="2446961"/>
            </a:xfrm>
            <a:custGeom>
              <a:avLst/>
              <a:gdLst>
                <a:gd name="T0" fmla="*/ 2011 w 2079"/>
                <a:gd name="T1" fmla="*/ 84 h 1543"/>
                <a:gd name="T2" fmla="*/ 2011 w 2079"/>
                <a:gd name="T3" fmla="*/ 140 h 1543"/>
                <a:gd name="T4" fmla="*/ 2009 w 2079"/>
                <a:gd name="T5" fmla="*/ 242 h 1543"/>
                <a:gd name="T6" fmla="*/ 2005 w 2079"/>
                <a:gd name="T7" fmla="*/ 339 h 1543"/>
                <a:gd name="T8" fmla="*/ 1998 w 2079"/>
                <a:gd name="T9" fmla="*/ 473 h 1543"/>
                <a:gd name="T10" fmla="*/ 1996 w 2079"/>
                <a:gd name="T11" fmla="*/ 552 h 1543"/>
                <a:gd name="T12" fmla="*/ 1989 w 2079"/>
                <a:gd name="T13" fmla="*/ 674 h 1543"/>
                <a:gd name="T14" fmla="*/ 1989 w 2079"/>
                <a:gd name="T15" fmla="*/ 699 h 1543"/>
                <a:gd name="T16" fmla="*/ 1986 w 2079"/>
                <a:gd name="T17" fmla="*/ 731 h 1543"/>
                <a:gd name="T18" fmla="*/ 1977 w 2079"/>
                <a:gd name="T19" fmla="*/ 842 h 1543"/>
                <a:gd name="T20" fmla="*/ 1973 w 2079"/>
                <a:gd name="T21" fmla="*/ 903 h 1543"/>
                <a:gd name="T22" fmla="*/ 1993 w 2079"/>
                <a:gd name="T23" fmla="*/ 923 h 1543"/>
                <a:gd name="T24" fmla="*/ 2007 w 2079"/>
                <a:gd name="T25" fmla="*/ 937 h 1543"/>
                <a:gd name="T26" fmla="*/ 2030 w 2079"/>
                <a:gd name="T27" fmla="*/ 959 h 1543"/>
                <a:gd name="T28" fmla="*/ 2077 w 2079"/>
                <a:gd name="T29" fmla="*/ 1007 h 1543"/>
                <a:gd name="T30" fmla="*/ 2079 w 2079"/>
                <a:gd name="T31" fmla="*/ 1011 h 1543"/>
                <a:gd name="T32" fmla="*/ 2052 w 2079"/>
                <a:gd name="T33" fmla="*/ 1039 h 1543"/>
                <a:gd name="T34" fmla="*/ 2011 w 2079"/>
                <a:gd name="T35" fmla="*/ 1073 h 1543"/>
                <a:gd name="T36" fmla="*/ 1989 w 2079"/>
                <a:gd name="T37" fmla="*/ 1097 h 1543"/>
                <a:gd name="T38" fmla="*/ 1982 w 2079"/>
                <a:gd name="T39" fmla="*/ 1111 h 1543"/>
                <a:gd name="T40" fmla="*/ 1975 w 2079"/>
                <a:gd name="T41" fmla="*/ 1127 h 1543"/>
                <a:gd name="T42" fmla="*/ 1968 w 2079"/>
                <a:gd name="T43" fmla="*/ 1145 h 1543"/>
                <a:gd name="T44" fmla="*/ 1957 w 2079"/>
                <a:gd name="T45" fmla="*/ 1170 h 1543"/>
                <a:gd name="T46" fmla="*/ 1952 w 2079"/>
                <a:gd name="T47" fmla="*/ 1183 h 1543"/>
                <a:gd name="T48" fmla="*/ 1964 w 2079"/>
                <a:gd name="T49" fmla="*/ 1208 h 1543"/>
                <a:gd name="T50" fmla="*/ 1989 w 2079"/>
                <a:gd name="T51" fmla="*/ 1283 h 1543"/>
                <a:gd name="T52" fmla="*/ 1996 w 2079"/>
                <a:gd name="T53" fmla="*/ 1340 h 1543"/>
                <a:gd name="T54" fmla="*/ 1971 w 2079"/>
                <a:gd name="T55" fmla="*/ 1376 h 1543"/>
                <a:gd name="T56" fmla="*/ 1952 w 2079"/>
                <a:gd name="T57" fmla="*/ 1398 h 1543"/>
                <a:gd name="T58" fmla="*/ 1943 w 2079"/>
                <a:gd name="T59" fmla="*/ 1414 h 1543"/>
                <a:gd name="T60" fmla="*/ 1943 w 2079"/>
                <a:gd name="T61" fmla="*/ 1414 h 1543"/>
                <a:gd name="T62" fmla="*/ 1943 w 2079"/>
                <a:gd name="T63" fmla="*/ 1414 h 1543"/>
                <a:gd name="T64" fmla="*/ 1943 w 2079"/>
                <a:gd name="T65" fmla="*/ 1414 h 1543"/>
                <a:gd name="T66" fmla="*/ 1937 w 2079"/>
                <a:gd name="T67" fmla="*/ 1423 h 1543"/>
                <a:gd name="T68" fmla="*/ 1921 w 2079"/>
                <a:gd name="T69" fmla="*/ 1444 h 1543"/>
                <a:gd name="T70" fmla="*/ 1912 w 2079"/>
                <a:gd name="T71" fmla="*/ 1457 h 1543"/>
                <a:gd name="T72" fmla="*/ 1900 w 2079"/>
                <a:gd name="T73" fmla="*/ 1475 h 1543"/>
                <a:gd name="T74" fmla="*/ 1884 w 2079"/>
                <a:gd name="T75" fmla="*/ 1496 h 1543"/>
                <a:gd name="T76" fmla="*/ 1875 w 2079"/>
                <a:gd name="T77" fmla="*/ 1509 h 1543"/>
                <a:gd name="T78" fmla="*/ 1873 w 2079"/>
                <a:gd name="T79" fmla="*/ 1512 h 1543"/>
                <a:gd name="T80" fmla="*/ 1871 w 2079"/>
                <a:gd name="T81" fmla="*/ 1514 h 1543"/>
                <a:gd name="T82" fmla="*/ 1844 w 2079"/>
                <a:gd name="T83" fmla="*/ 1530 h 1543"/>
                <a:gd name="T84" fmla="*/ 1787 w 2079"/>
                <a:gd name="T85" fmla="*/ 1543 h 1543"/>
                <a:gd name="T86" fmla="*/ 1651 w 2079"/>
                <a:gd name="T87" fmla="*/ 1543 h 1543"/>
                <a:gd name="T88" fmla="*/ 1467 w 2079"/>
                <a:gd name="T89" fmla="*/ 1543 h 1543"/>
                <a:gd name="T90" fmla="*/ 989 w 2079"/>
                <a:gd name="T91" fmla="*/ 1543 h 1543"/>
                <a:gd name="T92" fmla="*/ 678 w 2079"/>
                <a:gd name="T93" fmla="*/ 1543 h 1543"/>
                <a:gd name="T94" fmla="*/ 678 w 2079"/>
                <a:gd name="T95" fmla="*/ 677 h 1543"/>
                <a:gd name="T96" fmla="*/ 3 w 2079"/>
                <a:gd name="T97" fmla="*/ 584 h 1543"/>
                <a:gd name="T98" fmla="*/ 3 w 2079"/>
                <a:gd name="T99" fmla="*/ 471 h 1543"/>
                <a:gd name="T100" fmla="*/ 3 w 2079"/>
                <a:gd name="T101" fmla="*/ 201 h 1543"/>
                <a:gd name="T102" fmla="*/ 19 w 2079"/>
                <a:gd name="T103" fmla="*/ 61 h 1543"/>
                <a:gd name="T104" fmla="*/ 284 w 2079"/>
                <a:gd name="T105" fmla="*/ 61 h 1543"/>
                <a:gd name="T106" fmla="*/ 728 w 2079"/>
                <a:gd name="T107" fmla="*/ 61 h 1543"/>
                <a:gd name="T108" fmla="*/ 944 w 2079"/>
                <a:gd name="T109" fmla="*/ 61 h 1543"/>
                <a:gd name="T110" fmla="*/ 1272 w 2079"/>
                <a:gd name="T111" fmla="*/ 61 h 1543"/>
                <a:gd name="T112" fmla="*/ 1603 w 2079"/>
                <a:gd name="T113" fmla="*/ 61 h 1543"/>
                <a:gd name="T114" fmla="*/ 1726 w 2079"/>
                <a:gd name="T115" fmla="*/ 32 h 1543"/>
                <a:gd name="T116" fmla="*/ 1742 w 2079"/>
                <a:gd name="T117" fmla="*/ 11 h 1543"/>
                <a:gd name="T118" fmla="*/ 1762 w 2079"/>
                <a:gd name="T119" fmla="*/ 2 h 1543"/>
                <a:gd name="T120" fmla="*/ 1755 w 2079"/>
                <a:gd name="T121" fmla="*/ 29 h 1543"/>
                <a:gd name="T122" fmla="*/ 1746 w 2079"/>
                <a:gd name="T123" fmla="*/ 45 h 1543"/>
                <a:gd name="T124" fmla="*/ 1823 w 2079"/>
                <a:gd name="T125" fmla="*/ 61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9" h="1543">
                  <a:moveTo>
                    <a:pt x="2014" y="61"/>
                  </a:moveTo>
                  <a:lnTo>
                    <a:pt x="2014" y="61"/>
                  </a:lnTo>
                  <a:lnTo>
                    <a:pt x="2014" y="65"/>
                  </a:lnTo>
                  <a:lnTo>
                    <a:pt x="2011" y="84"/>
                  </a:lnTo>
                  <a:lnTo>
                    <a:pt x="2011" y="86"/>
                  </a:lnTo>
                  <a:lnTo>
                    <a:pt x="2011" y="86"/>
                  </a:lnTo>
                  <a:lnTo>
                    <a:pt x="2011" y="99"/>
                  </a:lnTo>
                  <a:lnTo>
                    <a:pt x="2011" y="140"/>
                  </a:lnTo>
                  <a:lnTo>
                    <a:pt x="2011" y="142"/>
                  </a:lnTo>
                  <a:lnTo>
                    <a:pt x="2009" y="188"/>
                  </a:lnTo>
                  <a:lnTo>
                    <a:pt x="2009" y="240"/>
                  </a:lnTo>
                  <a:lnTo>
                    <a:pt x="2009" y="242"/>
                  </a:lnTo>
                  <a:lnTo>
                    <a:pt x="2009" y="247"/>
                  </a:lnTo>
                  <a:lnTo>
                    <a:pt x="2009" y="249"/>
                  </a:lnTo>
                  <a:lnTo>
                    <a:pt x="2009" y="256"/>
                  </a:lnTo>
                  <a:lnTo>
                    <a:pt x="2005" y="339"/>
                  </a:lnTo>
                  <a:lnTo>
                    <a:pt x="2005" y="364"/>
                  </a:lnTo>
                  <a:lnTo>
                    <a:pt x="2002" y="405"/>
                  </a:lnTo>
                  <a:lnTo>
                    <a:pt x="1998" y="473"/>
                  </a:lnTo>
                  <a:lnTo>
                    <a:pt x="1998" y="473"/>
                  </a:lnTo>
                  <a:lnTo>
                    <a:pt x="1998" y="489"/>
                  </a:lnTo>
                  <a:lnTo>
                    <a:pt x="1996" y="514"/>
                  </a:lnTo>
                  <a:lnTo>
                    <a:pt x="1996" y="529"/>
                  </a:lnTo>
                  <a:lnTo>
                    <a:pt x="1996" y="552"/>
                  </a:lnTo>
                  <a:lnTo>
                    <a:pt x="1996" y="554"/>
                  </a:lnTo>
                  <a:lnTo>
                    <a:pt x="1991" y="634"/>
                  </a:lnTo>
                  <a:lnTo>
                    <a:pt x="1991" y="652"/>
                  </a:lnTo>
                  <a:lnTo>
                    <a:pt x="1989" y="674"/>
                  </a:lnTo>
                  <a:lnTo>
                    <a:pt x="1989" y="688"/>
                  </a:lnTo>
                  <a:lnTo>
                    <a:pt x="1989" y="688"/>
                  </a:lnTo>
                  <a:lnTo>
                    <a:pt x="1989" y="697"/>
                  </a:lnTo>
                  <a:lnTo>
                    <a:pt x="1989" y="699"/>
                  </a:lnTo>
                  <a:lnTo>
                    <a:pt x="1989" y="701"/>
                  </a:lnTo>
                  <a:lnTo>
                    <a:pt x="1986" y="708"/>
                  </a:lnTo>
                  <a:lnTo>
                    <a:pt x="1986" y="708"/>
                  </a:lnTo>
                  <a:lnTo>
                    <a:pt x="1986" y="731"/>
                  </a:lnTo>
                  <a:lnTo>
                    <a:pt x="1980" y="817"/>
                  </a:lnTo>
                  <a:lnTo>
                    <a:pt x="1977" y="830"/>
                  </a:lnTo>
                  <a:lnTo>
                    <a:pt x="1977" y="835"/>
                  </a:lnTo>
                  <a:lnTo>
                    <a:pt x="1977" y="842"/>
                  </a:lnTo>
                  <a:lnTo>
                    <a:pt x="1977" y="849"/>
                  </a:lnTo>
                  <a:lnTo>
                    <a:pt x="1973" y="896"/>
                  </a:lnTo>
                  <a:lnTo>
                    <a:pt x="1973" y="898"/>
                  </a:lnTo>
                  <a:lnTo>
                    <a:pt x="1973" y="903"/>
                  </a:lnTo>
                  <a:lnTo>
                    <a:pt x="1973" y="903"/>
                  </a:lnTo>
                  <a:lnTo>
                    <a:pt x="1977" y="907"/>
                  </a:lnTo>
                  <a:lnTo>
                    <a:pt x="1982" y="912"/>
                  </a:lnTo>
                  <a:lnTo>
                    <a:pt x="1993" y="923"/>
                  </a:lnTo>
                  <a:lnTo>
                    <a:pt x="1998" y="928"/>
                  </a:lnTo>
                  <a:lnTo>
                    <a:pt x="2002" y="932"/>
                  </a:lnTo>
                  <a:lnTo>
                    <a:pt x="2005" y="935"/>
                  </a:lnTo>
                  <a:lnTo>
                    <a:pt x="2007" y="937"/>
                  </a:lnTo>
                  <a:lnTo>
                    <a:pt x="2007" y="939"/>
                  </a:lnTo>
                  <a:lnTo>
                    <a:pt x="2014" y="944"/>
                  </a:lnTo>
                  <a:lnTo>
                    <a:pt x="2023" y="953"/>
                  </a:lnTo>
                  <a:lnTo>
                    <a:pt x="2030" y="959"/>
                  </a:lnTo>
                  <a:lnTo>
                    <a:pt x="2045" y="978"/>
                  </a:lnTo>
                  <a:lnTo>
                    <a:pt x="2068" y="1000"/>
                  </a:lnTo>
                  <a:lnTo>
                    <a:pt x="2075" y="1005"/>
                  </a:lnTo>
                  <a:lnTo>
                    <a:pt x="2077" y="1007"/>
                  </a:lnTo>
                  <a:lnTo>
                    <a:pt x="2079" y="1009"/>
                  </a:lnTo>
                  <a:lnTo>
                    <a:pt x="2079" y="1009"/>
                  </a:lnTo>
                  <a:lnTo>
                    <a:pt x="2079" y="1011"/>
                  </a:lnTo>
                  <a:lnTo>
                    <a:pt x="2079" y="1011"/>
                  </a:lnTo>
                  <a:lnTo>
                    <a:pt x="2068" y="1023"/>
                  </a:lnTo>
                  <a:lnTo>
                    <a:pt x="2061" y="1030"/>
                  </a:lnTo>
                  <a:lnTo>
                    <a:pt x="2057" y="1034"/>
                  </a:lnTo>
                  <a:lnTo>
                    <a:pt x="2052" y="1039"/>
                  </a:lnTo>
                  <a:lnTo>
                    <a:pt x="2052" y="1039"/>
                  </a:lnTo>
                  <a:lnTo>
                    <a:pt x="2032" y="1052"/>
                  </a:lnTo>
                  <a:lnTo>
                    <a:pt x="2025" y="1059"/>
                  </a:lnTo>
                  <a:lnTo>
                    <a:pt x="2011" y="1073"/>
                  </a:lnTo>
                  <a:lnTo>
                    <a:pt x="2011" y="1073"/>
                  </a:lnTo>
                  <a:lnTo>
                    <a:pt x="2007" y="1077"/>
                  </a:lnTo>
                  <a:lnTo>
                    <a:pt x="1993" y="1088"/>
                  </a:lnTo>
                  <a:lnTo>
                    <a:pt x="1989" y="1097"/>
                  </a:lnTo>
                  <a:lnTo>
                    <a:pt x="1989" y="1100"/>
                  </a:lnTo>
                  <a:lnTo>
                    <a:pt x="1986" y="1104"/>
                  </a:lnTo>
                  <a:lnTo>
                    <a:pt x="1984" y="1107"/>
                  </a:lnTo>
                  <a:lnTo>
                    <a:pt x="1982" y="1111"/>
                  </a:lnTo>
                  <a:lnTo>
                    <a:pt x="1980" y="1116"/>
                  </a:lnTo>
                  <a:lnTo>
                    <a:pt x="1975" y="1127"/>
                  </a:lnTo>
                  <a:lnTo>
                    <a:pt x="1973" y="1127"/>
                  </a:lnTo>
                  <a:lnTo>
                    <a:pt x="1975" y="1127"/>
                  </a:lnTo>
                  <a:lnTo>
                    <a:pt x="1975" y="1127"/>
                  </a:lnTo>
                  <a:lnTo>
                    <a:pt x="1973" y="1134"/>
                  </a:lnTo>
                  <a:lnTo>
                    <a:pt x="1971" y="1140"/>
                  </a:lnTo>
                  <a:lnTo>
                    <a:pt x="1968" y="1145"/>
                  </a:lnTo>
                  <a:lnTo>
                    <a:pt x="1964" y="1156"/>
                  </a:lnTo>
                  <a:lnTo>
                    <a:pt x="1962" y="1161"/>
                  </a:lnTo>
                  <a:lnTo>
                    <a:pt x="1959" y="1163"/>
                  </a:lnTo>
                  <a:lnTo>
                    <a:pt x="1957" y="1170"/>
                  </a:lnTo>
                  <a:lnTo>
                    <a:pt x="1955" y="1177"/>
                  </a:lnTo>
                  <a:lnTo>
                    <a:pt x="1952" y="1181"/>
                  </a:lnTo>
                  <a:lnTo>
                    <a:pt x="1952" y="1183"/>
                  </a:lnTo>
                  <a:lnTo>
                    <a:pt x="1952" y="1183"/>
                  </a:lnTo>
                  <a:lnTo>
                    <a:pt x="1955" y="1186"/>
                  </a:lnTo>
                  <a:lnTo>
                    <a:pt x="1955" y="1186"/>
                  </a:lnTo>
                  <a:lnTo>
                    <a:pt x="1957" y="1190"/>
                  </a:lnTo>
                  <a:lnTo>
                    <a:pt x="1964" y="1208"/>
                  </a:lnTo>
                  <a:lnTo>
                    <a:pt x="1968" y="1226"/>
                  </a:lnTo>
                  <a:lnTo>
                    <a:pt x="1977" y="1251"/>
                  </a:lnTo>
                  <a:lnTo>
                    <a:pt x="1984" y="1272"/>
                  </a:lnTo>
                  <a:lnTo>
                    <a:pt x="1989" y="1283"/>
                  </a:lnTo>
                  <a:lnTo>
                    <a:pt x="2007" y="1326"/>
                  </a:lnTo>
                  <a:lnTo>
                    <a:pt x="2007" y="1326"/>
                  </a:lnTo>
                  <a:lnTo>
                    <a:pt x="2007" y="1326"/>
                  </a:lnTo>
                  <a:lnTo>
                    <a:pt x="1996" y="1340"/>
                  </a:lnTo>
                  <a:lnTo>
                    <a:pt x="1993" y="1344"/>
                  </a:lnTo>
                  <a:lnTo>
                    <a:pt x="1991" y="1349"/>
                  </a:lnTo>
                  <a:lnTo>
                    <a:pt x="1975" y="1369"/>
                  </a:lnTo>
                  <a:lnTo>
                    <a:pt x="1971" y="1376"/>
                  </a:lnTo>
                  <a:lnTo>
                    <a:pt x="1968" y="1380"/>
                  </a:lnTo>
                  <a:lnTo>
                    <a:pt x="1968" y="1380"/>
                  </a:lnTo>
                  <a:lnTo>
                    <a:pt x="1968" y="1380"/>
                  </a:lnTo>
                  <a:lnTo>
                    <a:pt x="1952" y="1398"/>
                  </a:lnTo>
                  <a:lnTo>
                    <a:pt x="1948" y="1405"/>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1" y="1414"/>
                  </a:lnTo>
                  <a:lnTo>
                    <a:pt x="1941" y="1417"/>
                  </a:lnTo>
                  <a:lnTo>
                    <a:pt x="1941" y="1417"/>
                  </a:lnTo>
                  <a:lnTo>
                    <a:pt x="1937" y="1423"/>
                  </a:lnTo>
                  <a:lnTo>
                    <a:pt x="1937" y="1423"/>
                  </a:lnTo>
                  <a:lnTo>
                    <a:pt x="1934" y="1428"/>
                  </a:lnTo>
                  <a:lnTo>
                    <a:pt x="1923" y="1441"/>
                  </a:lnTo>
                  <a:lnTo>
                    <a:pt x="1921" y="1444"/>
                  </a:lnTo>
                  <a:lnTo>
                    <a:pt x="1914" y="1455"/>
                  </a:lnTo>
                  <a:lnTo>
                    <a:pt x="1912" y="1457"/>
                  </a:lnTo>
                  <a:lnTo>
                    <a:pt x="1912" y="1457"/>
                  </a:lnTo>
                  <a:lnTo>
                    <a:pt x="1912" y="1457"/>
                  </a:lnTo>
                  <a:lnTo>
                    <a:pt x="1912" y="1457"/>
                  </a:lnTo>
                  <a:lnTo>
                    <a:pt x="1909" y="1460"/>
                  </a:lnTo>
                  <a:lnTo>
                    <a:pt x="1907" y="1464"/>
                  </a:lnTo>
                  <a:lnTo>
                    <a:pt x="1900" y="1475"/>
                  </a:lnTo>
                  <a:lnTo>
                    <a:pt x="1891" y="1484"/>
                  </a:lnTo>
                  <a:lnTo>
                    <a:pt x="1889" y="1489"/>
                  </a:lnTo>
                  <a:lnTo>
                    <a:pt x="1889" y="1491"/>
                  </a:lnTo>
                  <a:lnTo>
                    <a:pt x="1884" y="1496"/>
                  </a:lnTo>
                  <a:lnTo>
                    <a:pt x="1882" y="1500"/>
                  </a:lnTo>
                  <a:lnTo>
                    <a:pt x="1878" y="1505"/>
                  </a:lnTo>
                  <a:lnTo>
                    <a:pt x="1875" y="1509"/>
                  </a:lnTo>
                  <a:lnTo>
                    <a:pt x="1875" y="1509"/>
                  </a:lnTo>
                  <a:lnTo>
                    <a:pt x="1875" y="1509"/>
                  </a:lnTo>
                  <a:lnTo>
                    <a:pt x="1873" y="1512"/>
                  </a:lnTo>
                  <a:lnTo>
                    <a:pt x="1873" y="1512"/>
                  </a:lnTo>
                  <a:lnTo>
                    <a:pt x="1873" y="1512"/>
                  </a:lnTo>
                  <a:lnTo>
                    <a:pt x="1873" y="1512"/>
                  </a:lnTo>
                  <a:lnTo>
                    <a:pt x="1873" y="1514"/>
                  </a:lnTo>
                  <a:lnTo>
                    <a:pt x="1871" y="1514"/>
                  </a:lnTo>
                  <a:lnTo>
                    <a:pt x="1871" y="1514"/>
                  </a:lnTo>
                  <a:lnTo>
                    <a:pt x="1871" y="1516"/>
                  </a:lnTo>
                  <a:lnTo>
                    <a:pt x="1871" y="1516"/>
                  </a:lnTo>
                  <a:lnTo>
                    <a:pt x="1871" y="1516"/>
                  </a:lnTo>
                  <a:lnTo>
                    <a:pt x="1844" y="1530"/>
                  </a:lnTo>
                  <a:lnTo>
                    <a:pt x="1828" y="1539"/>
                  </a:lnTo>
                  <a:lnTo>
                    <a:pt x="1821" y="1543"/>
                  </a:lnTo>
                  <a:lnTo>
                    <a:pt x="1821" y="1543"/>
                  </a:lnTo>
                  <a:lnTo>
                    <a:pt x="1787" y="1543"/>
                  </a:lnTo>
                  <a:lnTo>
                    <a:pt x="1787" y="1543"/>
                  </a:lnTo>
                  <a:lnTo>
                    <a:pt x="1744" y="1543"/>
                  </a:lnTo>
                  <a:lnTo>
                    <a:pt x="1721" y="1543"/>
                  </a:lnTo>
                  <a:lnTo>
                    <a:pt x="1651" y="1543"/>
                  </a:lnTo>
                  <a:lnTo>
                    <a:pt x="1628" y="1543"/>
                  </a:lnTo>
                  <a:lnTo>
                    <a:pt x="1608" y="1543"/>
                  </a:lnTo>
                  <a:lnTo>
                    <a:pt x="1608" y="1543"/>
                  </a:lnTo>
                  <a:lnTo>
                    <a:pt x="1467" y="1543"/>
                  </a:lnTo>
                  <a:lnTo>
                    <a:pt x="1379" y="1543"/>
                  </a:lnTo>
                  <a:lnTo>
                    <a:pt x="1245" y="1543"/>
                  </a:lnTo>
                  <a:lnTo>
                    <a:pt x="1182" y="1543"/>
                  </a:lnTo>
                  <a:lnTo>
                    <a:pt x="989" y="1543"/>
                  </a:lnTo>
                  <a:lnTo>
                    <a:pt x="885" y="1543"/>
                  </a:lnTo>
                  <a:lnTo>
                    <a:pt x="678" y="1543"/>
                  </a:lnTo>
                  <a:lnTo>
                    <a:pt x="678" y="1543"/>
                  </a:lnTo>
                  <a:lnTo>
                    <a:pt x="678" y="1543"/>
                  </a:lnTo>
                  <a:lnTo>
                    <a:pt x="678" y="1543"/>
                  </a:lnTo>
                  <a:lnTo>
                    <a:pt x="678" y="950"/>
                  </a:lnTo>
                  <a:lnTo>
                    <a:pt x="678" y="677"/>
                  </a:lnTo>
                  <a:lnTo>
                    <a:pt x="678" y="677"/>
                  </a:lnTo>
                  <a:lnTo>
                    <a:pt x="681" y="600"/>
                  </a:lnTo>
                  <a:lnTo>
                    <a:pt x="3" y="597"/>
                  </a:lnTo>
                  <a:lnTo>
                    <a:pt x="3" y="597"/>
                  </a:lnTo>
                  <a:lnTo>
                    <a:pt x="3" y="584"/>
                  </a:lnTo>
                  <a:lnTo>
                    <a:pt x="3" y="570"/>
                  </a:lnTo>
                  <a:lnTo>
                    <a:pt x="3" y="495"/>
                  </a:lnTo>
                  <a:lnTo>
                    <a:pt x="3" y="471"/>
                  </a:lnTo>
                  <a:lnTo>
                    <a:pt x="3" y="471"/>
                  </a:lnTo>
                  <a:lnTo>
                    <a:pt x="0" y="423"/>
                  </a:lnTo>
                  <a:lnTo>
                    <a:pt x="3" y="351"/>
                  </a:lnTo>
                  <a:lnTo>
                    <a:pt x="0" y="276"/>
                  </a:lnTo>
                  <a:lnTo>
                    <a:pt x="3" y="201"/>
                  </a:lnTo>
                  <a:lnTo>
                    <a:pt x="3" y="129"/>
                  </a:lnTo>
                  <a:lnTo>
                    <a:pt x="0" y="61"/>
                  </a:lnTo>
                  <a:lnTo>
                    <a:pt x="3" y="61"/>
                  </a:lnTo>
                  <a:lnTo>
                    <a:pt x="19" y="61"/>
                  </a:lnTo>
                  <a:lnTo>
                    <a:pt x="44" y="61"/>
                  </a:lnTo>
                  <a:lnTo>
                    <a:pt x="68" y="61"/>
                  </a:lnTo>
                  <a:lnTo>
                    <a:pt x="177" y="61"/>
                  </a:lnTo>
                  <a:lnTo>
                    <a:pt x="284" y="61"/>
                  </a:lnTo>
                  <a:lnTo>
                    <a:pt x="395" y="61"/>
                  </a:lnTo>
                  <a:lnTo>
                    <a:pt x="506" y="61"/>
                  </a:lnTo>
                  <a:lnTo>
                    <a:pt x="617" y="61"/>
                  </a:lnTo>
                  <a:lnTo>
                    <a:pt x="728" y="61"/>
                  </a:lnTo>
                  <a:lnTo>
                    <a:pt x="780" y="61"/>
                  </a:lnTo>
                  <a:lnTo>
                    <a:pt x="796" y="61"/>
                  </a:lnTo>
                  <a:lnTo>
                    <a:pt x="837" y="61"/>
                  </a:lnTo>
                  <a:lnTo>
                    <a:pt x="944" y="61"/>
                  </a:lnTo>
                  <a:lnTo>
                    <a:pt x="1055" y="61"/>
                  </a:lnTo>
                  <a:lnTo>
                    <a:pt x="1161" y="61"/>
                  </a:lnTo>
                  <a:lnTo>
                    <a:pt x="1272" y="61"/>
                  </a:lnTo>
                  <a:lnTo>
                    <a:pt x="1272" y="61"/>
                  </a:lnTo>
                  <a:lnTo>
                    <a:pt x="1381" y="61"/>
                  </a:lnTo>
                  <a:lnTo>
                    <a:pt x="1490" y="61"/>
                  </a:lnTo>
                  <a:lnTo>
                    <a:pt x="1601" y="61"/>
                  </a:lnTo>
                  <a:lnTo>
                    <a:pt x="1603" y="61"/>
                  </a:lnTo>
                  <a:lnTo>
                    <a:pt x="1714" y="61"/>
                  </a:lnTo>
                  <a:lnTo>
                    <a:pt x="1717" y="61"/>
                  </a:lnTo>
                  <a:lnTo>
                    <a:pt x="1724" y="45"/>
                  </a:lnTo>
                  <a:lnTo>
                    <a:pt x="1726" y="32"/>
                  </a:lnTo>
                  <a:lnTo>
                    <a:pt x="1733" y="22"/>
                  </a:lnTo>
                  <a:lnTo>
                    <a:pt x="1733" y="20"/>
                  </a:lnTo>
                  <a:lnTo>
                    <a:pt x="1735" y="20"/>
                  </a:lnTo>
                  <a:lnTo>
                    <a:pt x="1742" y="11"/>
                  </a:lnTo>
                  <a:lnTo>
                    <a:pt x="1744" y="11"/>
                  </a:lnTo>
                  <a:lnTo>
                    <a:pt x="1746" y="9"/>
                  </a:lnTo>
                  <a:lnTo>
                    <a:pt x="1760" y="0"/>
                  </a:lnTo>
                  <a:lnTo>
                    <a:pt x="1762" y="2"/>
                  </a:lnTo>
                  <a:lnTo>
                    <a:pt x="1764" y="7"/>
                  </a:lnTo>
                  <a:lnTo>
                    <a:pt x="1771" y="9"/>
                  </a:lnTo>
                  <a:lnTo>
                    <a:pt x="1764" y="20"/>
                  </a:lnTo>
                  <a:lnTo>
                    <a:pt x="1755" y="29"/>
                  </a:lnTo>
                  <a:lnTo>
                    <a:pt x="1753" y="29"/>
                  </a:lnTo>
                  <a:lnTo>
                    <a:pt x="1748" y="38"/>
                  </a:lnTo>
                  <a:lnTo>
                    <a:pt x="1748" y="41"/>
                  </a:lnTo>
                  <a:lnTo>
                    <a:pt x="1746" y="45"/>
                  </a:lnTo>
                  <a:lnTo>
                    <a:pt x="1744" y="52"/>
                  </a:lnTo>
                  <a:lnTo>
                    <a:pt x="1742" y="61"/>
                  </a:lnTo>
                  <a:lnTo>
                    <a:pt x="1823" y="61"/>
                  </a:lnTo>
                  <a:lnTo>
                    <a:pt x="1823" y="61"/>
                  </a:lnTo>
                  <a:lnTo>
                    <a:pt x="1837" y="61"/>
                  </a:lnTo>
                  <a:lnTo>
                    <a:pt x="2014" y="61"/>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610" name="Group 609">
              <a:extLst>
                <a:ext uri="{FF2B5EF4-FFF2-40B4-BE49-F238E27FC236}">
                  <a16:creationId xmlns:a16="http://schemas.microsoft.com/office/drawing/2014/main" id="{49D025E2-90A3-676F-09DE-F3FB0C955D3B}"/>
                </a:ext>
              </a:extLst>
            </p:cNvPr>
            <p:cNvGrpSpPr/>
            <p:nvPr/>
          </p:nvGrpSpPr>
          <p:grpSpPr>
            <a:xfrm>
              <a:off x="7407489" y="449407"/>
              <a:ext cx="2293134" cy="2637263"/>
              <a:chOff x="7415213" y="312738"/>
              <a:chExt cx="2295525" cy="2640013"/>
            </a:xfrm>
            <a:noFill/>
          </p:grpSpPr>
          <p:sp>
            <p:nvSpPr>
              <p:cNvPr id="611" name="Freeform 17">
                <a:extLst>
                  <a:ext uri="{FF2B5EF4-FFF2-40B4-BE49-F238E27FC236}">
                    <a16:creationId xmlns:a16="http://schemas.microsoft.com/office/drawing/2014/main" id="{5ED556CD-FC96-C63E-C5CA-0C7B31096598}"/>
                  </a:ext>
                </a:extLst>
              </p:cNvPr>
              <p:cNvSpPr>
                <a:spLocks/>
              </p:cNvSpPr>
              <p:nvPr/>
            </p:nvSpPr>
            <p:spPr bwMode="auto">
              <a:xfrm>
                <a:off x="8432801" y="312738"/>
                <a:ext cx="803275" cy="1879600"/>
              </a:xfrm>
              <a:custGeom>
                <a:avLst/>
                <a:gdLst>
                  <a:gd name="T0" fmla="*/ 12 w 506"/>
                  <a:gd name="T1" fmla="*/ 36 h 1184"/>
                  <a:gd name="T2" fmla="*/ 32 w 506"/>
                  <a:gd name="T3" fmla="*/ 56 h 1184"/>
                  <a:gd name="T4" fmla="*/ 39 w 506"/>
                  <a:gd name="T5" fmla="*/ 77 h 1184"/>
                  <a:gd name="T6" fmla="*/ 50 w 506"/>
                  <a:gd name="T7" fmla="*/ 81 h 1184"/>
                  <a:gd name="T8" fmla="*/ 77 w 506"/>
                  <a:gd name="T9" fmla="*/ 111 h 1184"/>
                  <a:gd name="T10" fmla="*/ 89 w 506"/>
                  <a:gd name="T11" fmla="*/ 118 h 1184"/>
                  <a:gd name="T12" fmla="*/ 116 w 506"/>
                  <a:gd name="T13" fmla="*/ 127 h 1184"/>
                  <a:gd name="T14" fmla="*/ 145 w 506"/>
                  <a:gd name="T15" fmla="*/ 129 h 1184"/>
                  <a:gd name="T16" fmla="*/ 173 w 506"/>
                  <a:gd name="T17" fmla="*/ 142 h 1184"/>
                  <a:gd name="T18" fmla="*/ 188 w 506"/>
                  <a:gd name="T19" fmla="*/ 174 h 1184"/>
                  <a:gd name="T20" fmla="*/ 220 w 506"/>
                  <a:gd name="T21" fmla="*/ 206 h 1184"/>
                  <a:gd name="T22" fmla="*/ 256 w 506"/>
                  <a:gd name="T23" fmla="*/ 228 h 1184"/>
                  <a:gd name="T24" fmla="*/ 288 w 506"/>
                  <a:gd name="T25" fmla="*/ 253 h 1184"/>
                  <a:gd name="T26" fmla="*/ 311 w 506"/>
                  <a:gd name="T27" fmla="*/ 267 h 1184"/>
                  <a:gd name="T28" fmla="*/ 334 w 506"/>
                  <a:gd name="T29" fmla="*/ 287 h 1184"/>
                  <a:gd name="T30" fmla="*/ 340 w 506"/>
                  <a:gd name="T31" fmla="*/ 312 h 1184"/>
                  <a:gd name="T32" fmla="*/ 345 w 506"/>
                  <a:gd name="T33" fmla="*/ 326 h 1184"/>
                  <a:gd name="T34" fmla="*/ 338 w 506"/>
                  <a:gd name="T35" fmla="*/ 351 h 1184"/>
                  <a:gd name="T36" fmla="*/ 334 w 506"/>
                  <a:gd name="T37" fmla="*/ 357 h 1184"/>
                  <a:gd name="T38" fmla="*/ 340 w 506"/>
                  <a:gd name="T39" fmla="*/ 364 h 1184"/>
                  <a:gd name="T40" fmla="*/ 336 w 506"/>
                  <a:gd name="T41" fmla="*/ 378 h 1184"/>
                  <a:gd name="T42" fmla="*/ 349 w 506"/>
                  <a:gd name="T43" fmla="*/ 385 h 1184"/>
                  <a:gd name="T44" fmla="*/ 354 w 506"/>
                  <a:gd name="T45" fmla="*/ 396 h 1184"/>
                  <a:gd name="T46" fmla="*/ 349 w 506"/>
                  <a:gd name="T47" fmla="*/ 419 h 1184"/>
                  <a:gd name="T48" fmla="*/ 363 w 506"/>
                  <a:gd name="T49" fmla="*/ 432 h 1184"/>
                  <a:gd name="T50" fmla="*/ 370 w 506"/>
                  <a:gd name="T51" fmla="*/ 450 h 1184"/>
                  <a:gd name="T52" fmla="*/ 381 w 506"/>
                  <a:gd name="T53" fmla="*/ 471 h 1184"/>
                  <a:gd name="T54" fmla="*/ 379 w 506"/>
                  <a:gd name="T55" fmla="*/ 482 h 1184"/>
                  <a:gd name="T56" fmla="*/ 386 w 506"/>
                  <a:gd name="T57" fmla="*/ 484 h 1184"/>
                  <a:gd name="T58" fmla="*/ 411 w 506"/>
                  <a:gd name="T59" fmla="*/ 505 h 1184"/>
                  <a:gd name="T60" fmla="*/ 454 w 506"/>
                  <a:gd name="T61" fmla="*/ 557 h 1184"/>
                  <a:gd name="T62" fmla="*/ 442 w 506"/>
                  <a:gd name="T63" fmla="*/ 579 h 1184"/>
                  <a:gd name="T64" fmla="*/ 438 w 506"/>
                  <a:gd name="T65" fmla="*/ 561 h 1184"/>
                  <a:gd name="T66" fmla="*/ 440 w 506"/>
                  <a:gd name="T67" fmla="*/ 548 h 1184"/>
                  <a:gd name="T68" fmla="*/ 424 w 506"/>
                  <a:gd name="T69" fmla="*/ 539 h 1184"/>
                  <a:gd name="T70" fmla="*/ 408 w 506"/>
                  <a:gd name="T71" fmla="*/ 523 h 1184"/>
                  <a:gd name="T72" fmla="*/ 408 w 506"/>
                  <a:gd name="T73" fmla="*/ 550 h 1184"/>
                  <a:gd name="T74" fmla="*/ 402 w 506"/>
                  <a:gd name="T75" fmla="*/ 570 h 1184"/>
                  <a:gd name="T76" fmla="*/ 415 w 506"/>
                  <a:gd name="T77" fmla="*/ 595 h 1184"/>
                  <a:gd name="T78" fmla="*/ 422 w 506"/>
                  <a:gd name="T79" fmla="*/ 620 h 1184"/>
                  <a:gd name="T80" fmla="*/ 422 w 506"/>
                  <a:gd name="T81" fmla="*/ 647 h 1184"/>
                  <a:gd name="T82" fmla="*/ 431 w 506"/>
                  <a:gd name="T83" fmla="*/ 681 h 1184"/>
                  <a:gd name="T84" fmla="*/ 440 w 506"/>
                  <a:gd name="T85" fmla="*/ 726 h 1184"/>
                  <a:gd name="T86" fmla="*/ 429 w 506"/>
                  <a:gd name="T87" fmla="*/ 749 h 1184"/>
                  <a:gd name="T88" fmla="*/ 429 w 506"/>
                  <a:gd name="T89" fmla="*/ 787 h 1184"/>
                  <a:gd name="T90" fmla="*/ 433 w 506"/>
                  <a:gd name="T91" fmla="*/ 821 h 1184"/>
                  <a:gd name="T92" fmla="*/ 424 w 506"/>
                  <a:gd name="T93" fmla="*/ 842 h 1184"/>
                  <a:gd name="T94" fmla="*/ 433 w 506"/>
                  <a:gd name="T95" fmla="*/ 862 h 1184"/>
                  <a:gd name="T96" fmla="*/ 445 w 506"/>
                  <a:gd name="T97" fmla="*/ 887 h 1184"/>
                  <a:gd name="T98" fmla="*/ 445 w 506"/>
                  <a:gd name="T99" fmla="*/ 910 h 1184"/>
                  <a:gd name="T100" fmla="*/ 442 w 506"/>
                  <a:gd name="T101" fmla="*/ 944 h 1184"/>
                  <a:gd name="T102" fmla="*/ 442 w 506"/>
                  <a:gd name="T103" fmla="*/ 964 h 1184"/>
                  <a:gd name="T104" fmla="*/ 454 w 506"/>
                  <a:gd name="T105" fmla="*/ 996 h 1184"/>
                  <a:gd name="T106" fmla="*/ 463 w 506"/>
                  <a:gd name="T107" fmla="*/ 1027 h 1184"/>
                  <a:gd name="T108" fmla="*/ 465 w 506"/>
                  <a:gd name="T109" fmla="*/ 1041 h 1184"/>
                  <a:gd name="T110" fmla="*/ 465 w 506"/>
                  <a:gd name="T111" fmla="*/ 1073 h 1184"/>
                  <a:gd name="T112" fmla="*/ 467 w 506"/>
                  <a:gd name="T113" fmla="*/ 1091 h 1184"/>
                  <a:gd name="T114" fmla="*/ 479 w 506"/>
                  <a:gd name="T115" fmla="*/ 1111 h 1184"/>
                  <a:gd name="T116" fmla="*/ 488 w 506"/>
                  <a:gd name="T117" fmla="*/ 1141 h 1184"/>
                  <a:gd name="T118" fmla="*/ 504 w 506"/>
                  <a:gd name="T119" fmla="*/ 1177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6" h="1184">
                    <a:moveTo>
                      <a:pt x="0" y="0"/>
                    </a:moveTo>
                    <a:lnTo>
                      <a:pt x="3" y="0"/>
                    </a:lnTo>
                    <a:lnTo>
                      <a:pt x="3" y="2"/>
                    </a:lnTo>
                    <a:lnTo>
                      <a:pt x="3" y="4"/>
                    </a:lnTo>
                    <a:lnTo>
                      <a:pt x="5" y="7"/>
                    </a:lnTo>
                    <a:lnTo>
                      <a:pt x="5" y="9"/>
                    </a:lnTo>
                    <a:lnTo>
                      <a:pt x="5" y="11"/>
                    </a:lnTo>
                    <a:lnTo>
                      <a:pt x="5" y="13"/>
                    </a:lnTo>
                    <a:lnTo>
                      <a:pt x="7" y="13"/>
                    </a:lnTo>
                    <a:lnTo>
                      <a:pt x="9" y="16"/>
                    </a:lnTo>
                    <a:lnTo>
                      <a:pt x="9" y="18"/>
                    </a:lnTo>
                    <a:lnTo>
                      <a:pt x="9" y="23"/>
                    </a:lnTo>
                    <a:lnTo>
                      <a:pt x="12" y="27"/>
                    </a:lnTo>
                    <a:lnTo>
                      <a:pt x="12" y="29"/>
                    </a:lnTo>
                    <a:lnTo>
                      <a:pt x="12" y="32"/>
                    </a:lnTo>
                    <a:lnTo>
                      <a:pt x="14" y="34"/>
                    </a:lnTo>
                    <a:lnTo>
                      <a:pt x="12" y="36"/>
                    </a:lnTo>
                    <a:lnTo>
                      <a:pt x="12" y="38"/>
                    </a:lnTo>
                    <a:lnTo>
                      <a:pt x="14" y="41"/>
                    </a:lnTo>
                    <a:lnTo>
                      <a:pt x="18" y="45"/>
                    </a:lnTo>
                    <a:lnTo>
                      <a:pt x="18" y="47"/>
                    </a:lnTo>
                    <a:lnTo>
                      <a:pt x="21" y="47"/>
                    </a:lnTo>
                    <a:lnTo>
                      <a:pt x="21" y="50"/>
                    </a:lnTo>
                    <a:lnTo>
                      <a:pt x="21" y="52"/>
                    </a:lnTo>
                    <a:lnTo>
                      <a:pt x="23" y="54"/>
                    </a:lnTo>
                    <a:lnTo>
                      <a:pt x="25" y="54"/>
                    </a:lnTo>
                    <a:lnTo>
                      <a:pt x="25" y="56"/>
                    </a:lnTo>
                    <a:lnTo>
                      <a:pt x="27" y="59"/>
                    </a:lnTo>
                    <a:lnTo>
                      <a:pt x="27" y="63"/>
                    </a:lnTo>
                    <a:lnTo>
                      <a:pt x="27" y="61"/>
                    </a:lnTo>
                    <a:lnTo>
                      <a:pt x="27" y="59"/>
                    </a:lnTo>
                    <a:lnTo>
                      <a:pt x="27" y="56"/>
                    </a:lnTo>
                    <a:lnTo>
                      <a:pt x="30" y="56"/>
                    </a:lnTo>
                    <a:lnTo>
                      <a:pt x="32" y="56"/>
                    </a:lnTo>
                    <a:lnTo>
                      <a:pt x="34" y="59"/>
                    </a:lnTo>
                    <a:lnTo>
                      <a:pt x="37" y="59"/>
                    </a:lnTo>
                    <a:lnTo>
                      <a:pt x="39" y="61"/>
                    </a:lnTo>
                    <a:lnTo>
                      <a:pt x="39" y="63"/>
                    </a:lnTo>
                    <a:lnTo>
                      <a:pt x="39" y="66"/>
                    </a:lnTo>
                    <a:lnTo>
                      <a:pt x="39" y="68"/>
                    </a:lnTo>
                    <a:lnTo>
                      <a:pt x="41" y="70"/>
                    </a:lnTo>
                    <a:lnTo>
                      <a:pt x="43" y="70"/>
                    </a:lnTo>
                    <a:lnTo>
                      <a:pt x="43" y="72"/>
                    </a:lnTo>
                    <a:lnTo>
                      <a:pt x="46" y="75"/>
                    </a:lnTo>
                    <a:lnTo>
                      <a:pt x="48" y="77"/>
                    </a:lnTo>
                    <a:lnTo>
                      <a:pt x="46" y="77"/>
                    </a:lnTo>
                    <a:lnTo>
                      <a:pt x="46" y="79"/>
                    </a:lnTo>
                    <a:lnTo>
                      <a:pt x="46" y="77"/>
                    </a:lnTo>
                    <a:lnTo>
                      <a:pt x="43" y="77"/>
                    </a:lnTo>
                    <a:lnTo>
                      <a:pt x="41" y="77"/>
                    </a:lnTo>
                    <a:lnTo>
                      <a:pt x="39" y="77"/>
                    </a:lnTo>
                    <a:lnTo>
                      <a:pt x="41" y="79"/>
                    </a:lnTo>
                    <a:lnTo>
                      <a:pt x="41" y="81"/>
                    </a:lnTo>
                    <a:lnTo>
                      <a:pt x="43" y="81"/>
                    </a:lnTo>
                    <a:lnTo>
                      <a:pt x="41" y="81"/>
                    </a:lnTo>
                    <a:lnTo>
                      <a:pt x="43" y="81"/>
                    </a:lnTo>
                    <a:lnTo>
                      <a:pt x="43" y="84"/>
                    </a:lnTo>
                    <a:lnTo>
                      <a:pt x="46" y="84"/>
                    </a:lnTo>
                    <a:lnTo>
                      <a:pt x="46" y="86"/>
                    </a:lnTo>
                    <a:lnTo>
                      <a:pt x="48" y="86"/>
                    </a:lnTo>
                    <a:lnTo>
                      <a:pt x="50" y="84"/>
                    </a:lnTo>
                    <a:lnTo>
                      <a:pt x="50" y="81"/>
                    </a:lnTo>
                    <a:lnTo>
                      <a:pt x="48" y="81"/>
                    </a:lnTo>
                    <a:lnTo>
                      <a:pt x="48" y="79"/>
                    </a:lnTo>
                    <a:lnTo>
                      <a:pt x="48" y="77"/>
                    </a:lnTo>
                    <a:lnTo>
                      <a:pt x="50" y="77"/>
                    </a:lnTo>
                    <a:lnTo>
                      <a:pt x="50" y="79"/>
                    </a:lnTo>
                    <a:lnTo>
                      <a:pt x="50" y="81"/>
                    </a:lnTo>
                    <a:lnTo>
                      <a:pt x="50" y="84"/>
                    </a:lnTo>
                    <a:lnTo>
                      <a:pt x="52" y="84"/>
                    </a:lnTo>
                    <a:lnTo>
                      <a:pt x="52" y="86"/>
                    </a:lnTo>
                    <a:lnTo>
                      <a:pt x="52" y="88"/>
                    </a:lnTo>
                    <a:lnTo>
                      <a:pt x="52" y="90"/>
                    </a:lnTo>
                    <a:lnTo>
                      <a:pt x="52" y="93"/>
                    </a:lnTo>
                    <a:lnTo>
                      <a:pt x="52" y="95"/>
                    </a:lnTo>
                    <a:lnTo>
                      <a:pt x="59" y="99"/>
                    </a:lnTo>
                    <a:lnTo>
                      <a:pt x="61" y="99"/>
                    </a:lnTo>
                    <a:lnTo>
                      <a:pt x="64" y="99"/>
                    </a:lnTo>
                    <a:lnTo>
                      <a:pt x="64" y="102"/>
                    </a:lnTo>
                    <a:lnTo>
                      <a:pt x="66" y="102"/>
                    </a:lnTo>
                    <a:lnTo>
                      <a:pt x="66" y="104"/>
                    </a:lnTo>
                    <a:lnTo>
                      <a:pt x="68" y="104"/>
                    </a:lnTo>
                    <a:lnTo>
                      <a:pt x="71" y="106"/>
                    </a:lnTo>
                    <a:lnTo>
                      <a:pt x="75" y="109"/>
                    </a:lnTo>
                    <a:lnTo>
                      <a:pt x="77" y="111"/>
                    </a:lnTo>
                    <a:lnTo>
                      <a:pt x="80" y="111"/>
                    </a:lnTo>
                    <a:lnTo>
                      <a:pt x="80" y="113"/>
                    </a:lnTo>
                    <a:lnTo>
                      <a:pt x="82" y="115"/>
                    </a:lnTo>
                    <a:lnTo>
                      <a:pt x="84" y="115"/>
                    </a:lnTo>
                    <a:lnTo>
                      <a:pt x="86" y="118"/>
                    </a:lnTo>
                    <a:lnTo>
                      <a:pt x="84" y="118"/>
                    </a:lnTo>
                    <a:lnTo>
                      <a:pt x="84" y="120"/>
                    </a:lnTo>
                    <a:lnTo>
                      <a:pt x="82" y="120"/>
                    </a:lnTo>
                    <a:lnTo>
                      <a:pt x="84" y="120"/>
                    </a:lnTo>
                    <a:lnTo>
                      <a:pt x="84" y="122"/>
                    </a:lnTo>
                    <a:lnTo>
                      <a:pt x="86" y="120"/>
                    </a:lnTo>
                    <a:lnTo>
                      <a:pt x="86" y="118"/>
                    </a:lnTo>
                    <a:lnTo>
                      <a:pt x="86" y="115"/>
                    </a:lnTo>
                    <a:lnTo>
                      <a:pt x="89" y="115"/>
                    </a:lnTo>
                    <a:lnTo>
                      <a:pt x="89" y="118"/>
                    </a:lnTo>
                    <a:lnTo>
                      <a:pt x="91" y="118"/>
                    </a:lnTo>
                    <a:lnTo>
                      <a:pt x="89" y="118"/>
                    </a:lnTo>
                    <a:lnTo>
                      <a:pt x="89" y="120"/>
                    </a:lnTo>
                    <a:lnTo>
                      <a:pt x="89" y="122"/>
                    </a:lnTo>
                    <a:lnTo>
                      <a:pt x="91" y="122"/>
                    </a:lnTo>
                    <a:lnTo>
                      <a:pt x="91" y="120"/>
                    </a:lnTo>
                    <a:lnTo>
                      <a:pt x="93" y="122"/>
                    </a:lnTo>
                    <a:lnTo>
                      <a:pt x="93" y="120"/>
                    </a:lnTo>
                    <a:lnTo>
                      <a:pt x="95" y="120"/>
                    </a:lnTo>
                    <a:lnTo>
                      <a:pt x="98" y="122"/>
                    </a:lnTo>
                    <a:lnTo>
                      <a:pt x="100" y="122"/>
                    </a:lnTo>
                    <a:lnTo>
                      <a:pt x="102" y="122"/>
                    </a:lnTo>
                    <a:lnTo>
                      <a:pt x="105" y="124"/>
                    </a:lnTo>
                    <a:lnTo>
                      <a:pt x="105" y="122"/>
                    </a:lnTo>
                    <a:lnTo>
                      <a:pt x="107" y="122"/>
                    </a:lnTo>
                    <a:lnTo>
                      <a:pt x="111" y="124"/>
                    </a:lnTo>
                    <a:lnTo>
                      <a:pt x="114" y="124"/>
                    </a:lnTo>
                    <a:lnTo>
                      <a:pt x="114" y="127"/>
                    </a:lnTo>
                    <a:lnTo>
                      <a:pt x="116" y="127"/>
                    </a:lnTo>
                    <a:lnTo>
                      <a:pt x="116" y="124"/>
                    </a:lnTo>
                    <a:lnTo>
                      <a:pt x="114" y="124"/>
                    </a:lnTo>
                    <a:lnTo>
                      <a:pt x="116" y="124"/>
                    </a:lnTo>
                    <a:lnTo>
                      <a:pt x="118" y="124"/>
                    </a:lnTo>
                    <a:lnTo>
                      <a:pt x="120" y="127"/>
                    </a:lnTo>
                    <a:lnTo>
                      <a:pt x="123" y="124"/>
                    </a:lnTo>
                    <a:lnTo>
                      <a:pt x="125" y="127"/>
                    </a:lnTo>
                    <a:lnTo>
                      <a:pt x="127" y="127"/>
                    </a:lnTo>
                    <a:lnTo>
                      <a:pt x="130" y="127"/>
                    </a:lnTo>
                    <a:lnTo>
                      <a:pt x="130" y="129"/>
                    </a:lnTo>
                    <a:lnTo>
                      <a:pt x="132" y="129"/>
                    </a:lnTo>
                    <a:lnTo>
                      <a:pt x="134" y="129"/>
                    </a:lnTo>
                    <a:lnTo>
                      <a:pt x="136" y="129"/>
                    </a:lnTo>
                    <a:lnTo>
                      <a:pt x="139" y="129"/>
                    </a:lnTo>
                    <a:lnTo>
                      <a:pt x="141" y="129"/>
                    </a:lnTo>
                    <a:lnTo>
                      <a:pt x="143" y="129"/>
                    </a:lnTo>
                    <a:lnTo>
                      <a:pt x="145" y="129"/>
                    </a:lnTo>
                    <a:lnTo>
                      <a:pt x="148" y="131"/>
                    </a:lnTo>
                    <a:lnTo>
                      <a:pt x="150" y="131"/>
                    </a:lnTo>
                    <a:lnTo>
                      <a:pt x="152" y="129"/>
                    </a:lnTo>
                    <a:lnTo>
                      <a:pt x="152" y="127"/>
                    </a:lnTo>
                    <a:lnTo>
                      <a:pt x="154" y="127"/>
                    </a:lnTo>
                    <a:lnTo>
                      <a:pt x="154" y="129"/>
                    </a:lnTo>
                    <a:lnTo>
                      <a:pt x="157" y="129"/>
                    </a:lnTo>
                    <a:lnTo>
                      <a:pt x="157" y="131"/>
                    </a:lnTo>
                    <a:lnTo>
                      <a:pt x="157" y="133"/>
                    </a:lnTo>
                    <a:lnTo>
                      <a:pt x="159" y="133"/>
                    </a:lnTo>
                    <a:lnTo>
                      <a:pt x="159" y="136"/>
                    </a:lnTo>
                    <a:lnTo>
                      <a:pt x="161" y="136"/>
                    </a:lnTo>
                    <a:lnTo>
                      <a:pt x="164" y="136"/>
                    </a:lnTo>
                    <a:lnTo>
                      <a:pt x="166" y="136"/>
                    </a:lnTo>
                    <a:lnTo>
                      <a:pt x="168" y="138"/>
                    </a:lnTo>
                    <a:lnTo>
                      <a:pt x="170" y="142"/>
                    </a:lnTo>
                    <a:lnTo>
                      <a:pt x="173" y="142"/>
                    </a:lnTo>
                    <a:lnTo>
                      <a:pt x="175" y="142"/>
                    </a:lnTo>
                    <a:lnTo>
                      <a:pt x="175" y="145"/>
                    </a:lnTo>
                    <a:lnTo>
                      <a:pt x="175" y="147"/>
                    </a:lnTo>
                    <a:lnTo>
                      <a:pt x="177" y="149"/>
                    </a:lnTo>
                    <a:lnTo>
                      <a:pt x="179" y="149"/>
                    </a:lnTo>
                    <a:lnTo>
                      <a:pt x="179" y="152"/>
                    </a:lnTo>
                    <a:lnTo>
                      <a:pt x="182" y="156"/>
                    </a:lnTo>
                    <a:lnTo>
                      <a:pt x="182" y="158"/>
                    </a:lnTo>
                    <a:lnTo>
                      <a:pt x="182" y="161"/>
                    </a:lnTo>
                    <a:lnTo>
                      <a:pt x="184" y="161"/>
                    </a:lnTo>
                    <a:lnTo>
                      <a:pt x="184" y="163"/>
                    </a:lnTo>
                    <a:lnTo>
                      <a:pt x="182" y="163"/>
                    </a:lnTo>
                    <a:lnTo>
                      <a:pt x="184" y="165"/>
                    </a:lnTo>
                    <a:lnTo>
                      <a:pt x="184" y="167"/>
                    </a:lnTo>
                    <a:lnTo>
                      <a:pt x="184" y="170"/>
                    </a:lnTo>
                    <a:lnTo>
                      <a:pt x="186" y="174"/>
                    </a:lnTo>
                    <a:lnTo>
                      <a:pt x="188" y="174"/>
                    </a:lnTo>
                    <a:lnTo>
                      <a:pt x="191" y="179"/>
                    </a:lnTo>
                    <a:lnTo>
                      <a:pt x="193" y="181"/>
                    </a:lnTo>
                    <a:lnTo>
                      <a:pt x="200" y="185"/>
                    </a:lnTo>
                    <a:lnTo>
                      <a:pt x="202" y="185"/>
                    </a:lnTo>
                    <a:lnTo>
                      <a:pt x="204" y="188"/>
                    </a:lnTo>
                    <a:lnTo>
                      <a:pt x="209" y="190"/>
                    </a:lnTo>
                    <a:lnTo>
                      <a:pt x="211" y="190"/>
                    </a:lnTo>
                    <a:lnTo>
                      <a:pt x="211" y="192"/>
                    </a:lnTo>
                    <a:lnTo>
                      <a:pt x="213" y="192"/>
                    </a:lnTo>
                    <a:lnTo>
                      <a:pt x="213" y="190"/>
                    </a:lnTo>
                    <a:lnTo>
                      <a:pt x="218" y="192"/>
                    </a:lnTo>
                    <a:lnTo>
                      <a:pt x="220" y="195"/>
                    </a:lnTo>
                    <a:lnTo>
                      <a:pt x="218" y="197"/>
                    </a:lnTo>
                    <a:lnTo>
                      <a:pt x="218" y="199"/>
                    </a:lnTo>
                    <a:lnTo>
                      <a:pt x="218" y="201"/>
                    </a:lnTo>
                    <a:lnTo>
                      <a:pt x="218" y="204"/>
                    </a:lnTo>
                    <a:lnTo>
                      <a:pt x="220" y="206"/>
                    </a:lnTo>
                    <a:lnTo>
                      <a:pt x="222" y="208"/>
                    </a:lnTo>
                    <a:lnTo>
                      <a:pt x="222" y="210"/>
                    </a:lnTo>
                    <a:lnTo>
                      <a:pt x="222" y="213"/>
                    </a:lnTo>
                    <a:lnTo>
                      <a:pt x="225" y="213"/>
                    </a:lnTo>
                    <a:lnTo>
                      <a:pt x="227" y="215"/>
                    </a:lnTo>
                    <a:lnTo>
                      <a:pt x="229" y="215"/>
                    </a:lnTo>
                    <a:lnTo>
                      <a:pt x="232" y="217"/>
                    </a:lnTo>
                    <a:lnTo>
                      <a:pt x="234" y="217"/>
                    </a:lnTo>
                    <a:lnTo>
                      <a:pt x="238" y="219"/>
                    </a:lnTo>
                    <a:lnTo>
                      <a:pt x="241" y="219"/>
                    </a:lnTo>
                    <a:lnTo>
                      <a:pt x="243" y="222"/>
                    </a:lnTo>
                    <a:lnTo>
                      <a:pt x="245" y="222"/>
                    </a:lnTo>
                    <a:lnTo>
                      <a:pt x="247" y="224"/>
                    </a:lnTo>
                    <a:lnTo>
                      <a:pt x="252" y="224"/>
                    </a:lnTo>
                    <a:lnTo>
                      <a:pt x="252" y="226"/>
                    </a:lnTo>
                    <a:lnTo>
                      <a:pt x="254" y="226"/>
                    </a:lnTo>
                    <a:lnTo>
                      <a:pt x="256" y="228"/>
                    </a:lnTo>
                    <a:lnTo>
                      <a:pt x="259" y="228"/>
                    </a:lnTo>
                    <a:lnTo>
                      <a:pt x="261" y="231"/>
                    </a:lnTo>
                    <a:lnTo>
                      <a:pt x="263" y="233"/>
                    </a:lnTo>
                    <a:lnTo>
                      <a:pt x="266" y="233"/>
                    </a:lnTo>
                    <a:lnTo>
                      <a:pt x="266" y="235"/>
                    </a:lnTo>
                    <a:lnTo>
                      <a:pt x="270" y="238"/>
                    </a:lnTo>
                    <a:lnTo>
                      <a:pt x="270" y="240"/>
                    </a:lnTo>
                    <a:lnTo>
                      <a:pt x="272" y="240"/>
                    </a:lnTo>
                    <a:lnTo>
                      <a:pt x="272" y="242"/>
                    </a:lnTo>
                    <a:lnTo>
                      <a:pt x="277" y="242"/>
                    </a:lnTo>
                    <a:lnTo>
                      <a:pt x="277" y="244"/>
                    </a:lnTo>
                    <a:lnTo>
                      <a:pt x="279" y="244"/>
                    </a:lnTo>
                    <a:lnTo>
                      <a:pt x="279" y="247"/>
                    </a:lnTo>
                    <a:lnTo>
                      <a:pt x="279" y="249"/>
                    </a:lnTo>
                    <a:lnTo>
                      <a:pt x="281" y="249"/>
                    </a:lnTo>
                    <a:lnTo>
                      <a:pt x="286" y="253"/>
                    </a:lnTo>
                    <a:lnTo>
                      <a:pt x="288" y="253"/>
                    </a:lnTo>
                    <a:lnTo>
                      <a:pt x="288" y="256"/>
                    </a:lnTo>
                    <a:lnTo>
                      <a:pt x="288" y="258"/>
                    </a:lnTo>
                    <a:lnTo>
                      <a:pt x="290" y="256"/>
                    </a:lnTo>
                    <a:lnTo>
                      <a:pt x="293" y="256"/>
                    </a:lnTo>
                    <a:lnTo>
                      <a:pt x="293" y="258"/>
                    </a:lnTo>
                    <a:lnTo>
                      <a:pt x="295" y="258"/>
                    </a:lnTo>
                    <a:lnTo>
                      <a:pt x="295" y="260"/>
                    </a:lnTo>
                    <a:lnTo>
                      <a:pt x="295" y="262"/>
                    </a:lnTo>
                    <a:lnTo>
                      <a:pt x="297" y="262"/>
                    </a:lnTo>
                    <a:lnTo>
                      <a:pt x="300" y="265"/>
                    </a:lnTo>
                    <a:lnTo>
                      <a:pt x="302" y="265"/>
                    </a:lnTo>
                    <a:lnTo>
                      <a:pt x="300" y="265"/>
                    </a:lnTo>
                    <a:lnTo>
                      <a:pt x="302" y="265"/>
                    </a:lnTo>
                    <a:lnTo>
                      <a:pt x="304" y="267"/>
                    </a:lnTo>
                    <a:lnTo>
                      <a:pt x="306" y="267"/>
                    </a:lnTo>
                    <a:lnTo>
                      <a:pt x="309" y="267"/>
                    </a:lnTo>
                    <a:lnTo>
                      <a:pt x="311" y="267"/>
                    </a:lnTo>
                    <a:lnTo>
                      <a:pt x="311" y="265"/>
                    </a:lnTo>
                    <a:lnTo>
                      <a:pt x="313" y="265"/>
                    </a:lnTo>
                    <a:lnTo>
                      <a:pt x="311" y="265"/>
                    </a:lnTo>
                    <a:lnTo>
                      <a:pt x="313" y="265"/>
                    </a:lnTo>
                    <a:lnTo>
                      <a:pt x="315" y="267"/>
                    </a:lnTo>
                    <a:lnTo>
                      <a:pt x="318" y="269"/>
                    </a:lnTo>
                    <a:lnTo>
                      <a:pt x="320" y="271"/>
                    </a:lnTo>
                    <a:lnTo>
                      <a:pt x="320" y="274"/>
                    </a:lnTo>
                    <a:lnTo>
                      <a:pt x="320" y="276"/>
                    </a:lnTo>
                    <a:lnTo>
                      <a:pt x="322" y="278"/>
                    </a:lnTo>
                    <a:lnTo>
                      <a:pt x="324" y="278"/>
                    </a:lnTo>
                    <a:lnTo>
                      <a:pt x="327" y="278"/>
                    </a:lnTo>
                    <a:lnTo>
                      <a:pt x="329" y="281"/>
                    </a:lnTo>
                    <a:lnTo>
                      <a:pt x="329" y="283"/>
                    </a:lnTo>
                    <a:lnTo>
                      <a:pt x="331" y="283"/>
                    </a:lnTo>
                    <a:lnTo>
                      <a:pt x="331" y="285"/>
                    </a:lnTo>
                    <a:lnTo>
                      <a:pt x="334" y="287"/>
                    </a:lnTo>
                    <a:lnTo>
                      <a:pt x="336" y="290"/>
                    </a:lnTo>
                    <a:lnTo>
                      <a:pt x="338" y="290"/>
                    </a:lnTo>
                    <a:lnTo>
                      <a:pt x="340" y="290"/>
                    </a:lnTo>
                    <a:lnTo>
                      <a:pt x="343" y="290"/>
                    </a:lnTo>
                    <a:lnTo>
                      <a:pt x="343" y="292"/>
                    </a:lnTo>
                    <a:lnTo>
                      <a:pt x="345" y="292"/>
                    </a:lnTo>
                    <a:lnTo>
                      <a:pt x="347" y="292"/>
                    </a:lnTo>
                    <a:lnTo>
                      <a:pt x="347" y="294"/>
                    </a:lnTo>
                    <a:lnTo>
                      <a:pt x="349" y="294"/>
                    </a:lnTo>
                    <a:lnTo>
                      <a:pt x="349" y="296"/>
                    </a:lnTo>
                    <a:lnTo>
                      <a:pt x="347" y="299"/>
                    </a:lnTo>
                    <a:lnTo>
                      <a:pt x="347" y="301"/>
                    </a:lnTo>
                    <a:lnTo>
                      <a:pt x="347" y="303"/>
                    </a:lnTo>
                    <a:lnTo>
                      <a:pt x="347" y="305"/>
                    </a:lnTo>
                    <a:lnTo>
                      <a:pt x="345" y="308"/>
                    </a:lnTo>
                    <a:lnTo>
                      <a:pt x="343" y="310"/>
                    </a:lnTo>
                    <a:lnTo>
                      <a:pt x="340" y="312"/>
                    </a:lnTo>
                    <a:lnTo>
                      <a:pt x="340" y="314"/>
                    </a:lnTo>
                    <a:lnTo>
                      <a:pt x="338" y="314"/>
                    </a:lnTo>
                    <a:lnTo>
                      <a:pt x="336" y="314"/>
                    </a:lnTo>
                    <a:lnTo>
                      <a:pt x="334" y="314"/>
                    </a:lnTo>
                    <a:lnTo>
                      <a:pt x="334" y="317"/>
                    </a:lnTo>
                    <a:lnTo>
                      <a:pt x="334" y="319"/>
                    </a:lnTo>
                    <a:lnTo>
                      <a:pt x="336" y="321"/>
                    </a:lnTo>
                    <a:lnTo>
                      <a:pt x="336" y="319"/>
                    </a:lnTo>
                    <a:lnTo>
                      <a:pt x="338" y="319"/>
                    </a:lnTo>
                    <a:lnTo>
                      <a:pt x="338" y="321"/>
                    </a:lnTo>
                    <a:lnTo>
                      <a:pt x="336" y="321"/>
                    </a:lnTo>
                    <a:lnTo>
                      <a:pt x="336" y="324"/>
                    </a:lnTo>
                    <a:lnTo>
                      <a:pt x="338" y="324"/>
                    </a:lnTo>
                    <a:lnTo>
                      <a:pt x="340" y="324"/>
                    </a:lnTo>
                    <a:lnTo>
                      <a:pt x="340" y="326"/>
                    </a:lnTo>
                    <a:lnTo>
                      <a:pt x="343" y="324"/>
                    </a:lnTo>
                    <a:lnTo>
                      <a:pt x="345" y="326"/>
                    </a:lnTo>
                    <a:lnTo>
                      <a:pt x="345" y="328"/>
                    </a:lnTo>
                    <a:lnTo>
                      <a:pt x="343" y="328"/>
                    </a:lnTo>
                    <a:lnTo>
                      <a:pt x="345" y="328"/>
                    </a:lnTo>
                    <a:lnTo>
                      <a:pt x="345" y="330"/>
                    </a:lnTo>
                    <a:lnTo>
                      <a:pt x="343" y="333"/>
                    </a:lnTo>
                    <a:lnTo>
                      <a:pt x="343" y="335"/>
                    </a:lnTo>
                    <a:lnTo>
                      <a:pt x="340" y="335"/>
                    </a:lnTo>
                    <a:lnTo>
                      <a:pt x="340" y="337"/>
                    </a:lnTo>
                    <a:lnTo>
                      <a:pt x="338" y="339"/>
                    </a:lnTo>
                    <a:lnTo>
                      <a:pt x="338" y="342"/>
                    </a:lnTo>
                    <a:lnTo>
                      <a:pt x="340" y="342"/>
                    </a:lnTo>
                    <a:lnTo>
                      <a:pt x="340" y="344"/>
                    </a:lnTo>
                    <a:lnTo>
                      <a:pt x="343" y="346"/>
                    </a:lnTo>
                    <a:lnTo>
                      <a:pt x="343" y="348"/>
                    </a:lnTo>
                    <a:lnTo>
                      <a:pt x="343" y="351"/>
                    </a:lnTo>
                    <a:lnTo>
                      <a:pt x="340" y="351"/>
                    </a:lnTo>
                    <a:lnTo>
                      <a:pt x="338" y="351"/>
                    </a:lnTo>
                    <a:lnTo>
                      <a:pt x="336" y="351"/>
                    </a:lnTo>
                    <a:lnTo>
                      <a:pt x="336" y="348"/>
                    </a:lnTo>
                    <a:lnTo>
                      <a:pt x="334" y="351"/>
                    </a:lnTo>
                    <a:lnTo>
                      <a:pt x="331" y="351"/>
                    </a:lnTo>
                    <a:lnTo>
                      <a:pt x="329" y="351"/>
                    </a:lnTo>
                    <a:lnTo>
                      <a:pt x="327" y="353"/>
                    </a:lnTo>
                    <a:lnTo>
                      <a:pt x="329" y="353"/>
                    </a:lnTo>
                    <a:lnTo>
                      <a:pt x="331" y="353"/>
                    </a:lnTo>
                    <a:lnTo>
                      <a:pt x="329" y="355"/>
                    </a:lnTo>
                    <a:lnTo>
                      <a:pt x="331" y="355"/>
                    </a:lnTo>
                    <a:lnTo>
                      <a:pt x="334" y="355"/>
                    </a:lnTo>
                    <a:lnTo>
                      <a:pt x="334" y="353"/>
                    </a:lnTo>
                    <a:lnTo>
                      <a:pt x="336" y="353"/>
                    </a:lnTo>
                    <a:lnTo>
                      <a:pt x="338" y="353"/>
                    </a:lnTo>
                    <a:lnTo>
                      <a:pt x="338" y="355"/>
                    </a:lnTo>
                    <a:lnTo>
                      <a:pt x="336" y="357"/>
                    </a:lnTo>
                    <a:lnTo>
                      <a:pt x="334" y="357"/>
                    </a:lnTo>
                    <a:lnTo>
                      <a:pt x="334" y="360"/>
                    </a:lnTo>
                    <a:lnTo>
                      <a:pt x="334" y="362"/>
                    </a:lnTo>
                    <a:lnTo>
                      <a:pt x="336" y="360"/>
                    </a:lnTo>
                    <a:lnTo>
                      <a:pt x="338" y="360"/>
                    </a:lnTo>
                    <a:lnTo>
                      <a:pt x="338" y="357"/>
                    </a:lnTo>
                    <a:lnTo>
                      <a:pt x="340" y="357"/>
                    </a:lnTo>
                    <a:lnTo>
                      <a:pt x="340" y="355"/>
                    </a:lnTo>
                    <a:lnTo>
                      <a:pt x="343" y="355"/>
                    </a:lnTo>
                    <a:lnTo>
                      <a:pt x="343" y="353"/>
                    </a:lnTo>
                    <a:lnTo>
                      <a:pt x="345" y="353"/>
                    </a:lnTo>
                    <a:lnTo>
                      <a:pt x="345" y="355"/>
                    </a:lnTo>
                    <a:lnTo>
                      <a:pt x="345" y="357"/>
                    </a:lnTo>
                    <a:lnTo>
                      <a:pt x="345" y="360"/>
                    </a:lnTo>
                    <a:lnTo>
                      <a:pt x="345" y="362"/>
                    </a:lnTo>
                    <a:lnTo>
                      <a:pt x="345" y="364"/>
                    </a:lnTo>
                    <a:lnTo>
                      <a:pt x="343" y="364"/>
                    </a:lnTo>
                    <a:lnTo>
                      <a:pt x="340" y="364"/>
                    </a:lnTo>
                    <a:lnTo>
                      <a:pt x="340" y="367"/>
                    </a:lnTo>
                    <a:lnTo>
                      <a:pt x="343" y="367"/>
                    </a:lnTo>
                    <a:lnTo>
                      <a:pt x="345" y="367"/>
                    </a:lnTo>
                    <a:lnTo>
                      <a:pt x="345" y="369"/>
                    </a:lnTo>
                    <a:lnTo>
                      <a:pt x="345" y="371"/>
                    </a:lnTo>
                    <a:lnTo>
                      <a:pt x="347" y="371"/>
                    </a:lnTo>
                    <a:lnTo>
                      <a:pt x="347" y="373"/>
                    </a:lnTo>
                    <a:lnTo>
                      <a:pt x="347" y="376"/>
                    </a:lnTo>
                    <a:lnTo>
                      <a:pt x="345" y="376"/>
                    </a:lnTo>
                    <a:lnTo>
                      <a:pt x="343" y="376"/>
                    </a:lnTo>
                    <a:lnTo>
                      <a:pt x="343" y="378"/>
                    </a:lnTo>
                    <a:lnTo>
                      <a:pt x="340" y="378"/>
                    </a:lnTo>
                    <a:lnTo>
                      <a:pt x="340" y="376"/>
                    </a:lnTo>
                    <a:lnTo>
                      <a:pt x="338" y="376"/>
                    </a:lnTo>
                    <a:lnTo>
                      <a:pt x="336" y="373"/>
                    </a:lnTo>
                    <a:lnTo>
                      <a:pt x="338" y="376"/>
                    </a:lnTo>
                    <a:lnTo>
                      <a:pt x="336" y="378"/>
                    </a:lnTo>
                    <a:lnTo>
                      <a:pt x="336" y="380"/>
                    </a:lnTo>
                    <a:lnTo>
                      <a:pt x="334" y="380"/>
                    </a:lnTo>
                    <a:lnTo>
                      <a:pt x="334" y="382"/>
                    </a:lnTo>
                    <a:lnTo>
                      <a:pt x="336" y="382"/>
                    </a:lnTo>
                    <a:lnTo>
                      <a:pt x="338" y="382"/>
                    </a:lnTo>
                    <a:lnTo>
                      <a:pt x="338" y="380"/>
                    </a:lnTo>
                    <a:lnTo>
                      <a:pt x="340" y="380"/>
                    </a:lnTo>
                    <a:lnTo>
                      <a:pt x="340" y="382"/>
                    </a:lnTo>
                    <a:lnTo>
                      <a:pt x="338" y="385"/>
                    </a:lnTo>
                    <a:lnTo>
                      <a:pt x="340" y="385"/>
                    </a:lnTo>
                    <a:lnTo>
                      <a:pt x="343" y="382"/>
                    </a:lnTo>
                    <a:lnTo>
                      <a:pt x="343" y="380"/>
                    </a:lnTo>
                    <a:lnTo>
                      <a:pt x="345" y="380"/>
                    </a:lnTo>
                    <a:lnTo>
                      <a:pt x="347" y="380"/>
                    </a:lnTo>
                    <a:lnTo>
                      <a:pt x="349" y="380"/>
                    </a:lnTo>
                    <a:lnTo>
                      <a:pt x="349" y="382"/>
                    </a:lnTo>
                    <a:lnTo>
                      <a:pt x="349" y="385"/>
                    </a:lnTo>
                    <a:lnTo>
                      <a:pt x="349" y="387"/>
                    </a:lnTo>
                    <a:lnTo>
                      <a:pt x="347" y="387"/>
                    </a:lnTo>
                    <a:lnTo>
                      <a:pt x="347" y="389"/>
                    </a:lnTo>
                    <a:lnTo>
                      <a:pt x="345" y="389"/>
                    </a:lnTo>
                    <a:lnTo>
                      <a:pt x="343" y="389"/>
                    </a:lnTo>
                    <a:lnTo>
                      <a:pt x="340" y="389"/>
                    </a:lnTo>
                    <a:lnTo>
                      <a:pt x="338" y="389"/>
                    </a:lnTo>
                    <a:lnTo>
                      <a:pt x="338" y="391"/>
                    </a:lnTo>
                    <a:lnTo>
                      <a:pt x="340" y="391"/>
                    </a:lnTo>
                    <a:lnTo>
                      <a:pt x="343" y="394"/>
                    </a:lnTo>
                    <a:lnTo>
                      <a:pt x="345" y="391"/>
                    </a:lnTo>
                    <a:lnTo>
                      <a:pt x="347" y="391"/>
                    </a:lnTo>
                    <a:lnTo>
                      <a:pt x="349" y="391"/>
                    </a:lnTo>
                    <a:lnTo>
                      <a:pt x="352" y="391"/>
                    </a:lnTo>
                    <a:lnTo>
                      <a:pt x="352" y="394"/>
                    </a:lnTo>
                    <a:lnTo>
                      <a:pt x="352" y="396"/>
                    </a:lnTo>
                    <a:lnTo>
                      <a:pt x="354" y="396"/>
                    </a:lnTo>
                    <a:lnTo>
                      <a:pt x="354" y="398"/>
                    </a:lnTo>
                    <a:lnTo>
                      <a:pt x="352" y="398"/>
                    </a:lnTo>
                    <a:lnTo>
                      <a:pt x="354" y="400"/>
                    </a:lnTo>
                    <a:lnTo>
                      <a:pt x="354" y="405"/>
                    </a:lnTo>
                    <a:lnTo>
                      <a:pt x="354" y="407"/>
                    </a:lnTo>
                    <a:lnTo>
                      <a:pt x="356" y="407"/>
                    </a:lnTo>
                    <a:lnTo>
                      <a:pt x="356" y="410"/>
                    </a:lnTo>
                    <a:lnTo>
                      <a:pt x="356" y="412"/>
                    </a:lnTo>
                    <a:lnTo>
                      <a:pt x="354" y="412"/>
                    </a:lnTo>
                    <a:lnTo>
                      <a:pt x="352" y="412"/>
                    </a:lnTo>
                    <a:lnTo>
                      <a:pt x="349" y="412"/>
                    </a:lnTo>
                    <a:lnTo>
                      <a:pt x="347" y="412"/>
                    </a:lnTo>
                    <a:lnTo>
                      <a:pt x="345" y="412"/>
                    </a:lnTo>
                    <a:lnTo>
                      <a:pt x="347" y="414"/>
                    </a:lnTo>
                    <a:lnTo>
                      <a:pt x="349" y="414"/>
                    </a:lnTo>
                    <a:lnTo>
                      <a:pt x="349" y="416"/>
                    </a:lnTo>
                    <a:lnTo>
                      <a:pt x="349" y="419"/>
                    </a:lnTo>
                    <a:lnTo>
                      <a:pt x="352" y="416"/>
                    </a:lnTo>
                    <a:lnTo>
                      <a:pt x="354" y="416"/>
                    </a:lnTo>
                    <a:lnTo>
                      <a:pt x="356" y="416"/>
                    </a:lnTo>
                    <a:lnTo>
                      <a:pt x="358" y="416"/>
                    </a:lnTo>
                    <a:lnTo>
                      <a:pt x="358" y="419"/>
                    </a:lnTo>
                    <a:lnTo>
                      <a:pt x="358" y="421"/>
                    </a:lnTo>
                    <a:lnTo>
                      <a:pt x="356" y="421"/>
                    </a:lnTo>
                    <a:lnTo>
                      <a:pt x="356" y="423"/>
                    </a:lnTo>
                    <a:lnTo>
                      <a:pt x="358" y="423"/>
                    </a:lnTo>
                    <a:lnTo>
                      <a:pt x="358" y="425"/>
                    </a:lnTo>
                    <a:lnTo>
                      <a:pt x="361" y="428"/>
                    </a:lnTo>
                    <a:lnTo>
                      <a:pt x="363" y="428"/>
                    </a:lnTo>
                    <a:lnTo>
                      <a:pt x="363" y="430"/>
                    </a:lnTo>
                    <a:lnTo>
                      <a:pt x="363" y="432"/>
                    </a:lnTo>
                    <a:lnTo>
                      <a:pt x="363" y="430"/>
                    </a:lnTo>
                    <a:lnTo>
                      <a:pt x="361" y="430"/>
                    </a:lnTo>
                    <a:lnTo>
                      <a:pt x="363" y="432"/>
                    </a:lnTo>
                    <a:lnTo>
                      <a:pt x="363" y="434"/>
                    </a:lnTo>
                    <a:lnTo>
                      <a:pt x="365" y="437"/>
                    </a:lnTo>
                    <a:lnTo>
                      <a:pt x="365" y="439"/>
                    </a:lnTo>
                    <a:lnTo>
                      <a:pt x="368" y="441"/>
                    </a:lnTo>
                    <a:lnTo>
                      <a:pt x="368" y="443"/>
                    </a:lnTo>
                    <a:lnTo>
                      <a:pt x="370" y="443"/>
                    </a:lnTo>
                    <a:lnTo>
                      <a:pt x="370" y="446"/>
                    </a:lnTo>
                    <a:lnTo>
                      <a:pt x="370" y="448"/>
                    </a:lnTo>
                    <a:lnTo>
                      <a:pt x="368" y="448"/>
                    </a:lnTo>
                    <a:lnTo>
                      <a:pt x="365" y="448"/>
                    </a:lnTo>
                    <a:lnTo>
                      <a:pt x="363" y="448"/>
                    </a:lnTo>
                    <a:lnTo>
                      <a:pt x="361" y="450"/>
                    </a:lnTo>
                    <a:lnTo>
                      <a:pt x="363" y="450"/>
                    </a:lnTo>
                    <a:lnTo>
                      <a:pt x="365" y="450"/>
                    </a:lnTo>
                    <a:lnTo>
                      <a:pt x="368" y="453"/>
                    </a:lnTo>
                    <a:lnTo>
                      <a:pt x="368" y="450"/>
                    </a:lnTo>
                    <a:lnTo>
                      <a:pt x="370" y="450"/>
                    </a:lnTo>
                    <a:lnTo>
                      <a:pt x="372" y="450"/>
                    </a:lnTo>
                    <a:lnTo>
                      <a:pt x="372" y="453"/>
                    </a:lnTo>
                    <a:lnTo>
                      <a:pt x="374" y="455"/>
                    </a:lnTo>
                    <a:lnTo>
                      <a:pt x="374" y="457"/>
                    </a:lnTo>
                    <a:lnTo>
                      <a:pt x="377" y="459"/>
                    </a:lnTo>
                    <a:lnTo>
                      <a:pt x="379" y="462"/>
                    </a:lnTo>
                    <a:lnTo>
                      <a:pt x="377" y="462"/>
                    </a:lnTo>
                    <a:lnTo>
                      <a:pt x="379" y="464"/>
                    </a:lnTo>
                    <a:lnTo>
                      <a:pt x="379" y="466"/>
                    </a:lnTo>
                    <a:lnTo>
                      <a:pt x="381" y="468"/>
                    </a:lnTo>
                    <a:lnTo>
                      <a:pt x="379" y="468"/>
                    </a:lnTo>
                    <a:lnTo>
                      <a:pt x="379" y="471"/>
                    </a:lnTo>
                    <a:lnTo>
                      <a:pt x="377" y="471"/>
                    </a:lnTo>
                    <a:lnTo>
                      <a:pt x="377" y="473"/>
                    </a:lnTo>
                    <a:lnTo>
                      <a:pt x="379" y="473"/>
                    </a:lnTo>
                    <a:lnTo>
                      <a:pt x="379" y="471"/>
                    </a:lnTo>
                    <a:lnTo>
                      <a:pt x="381" y="471"/>
                    </a:lnTo>
                    <a:lnTo>
                      <a:pt x="383" y="471"/>
                    </a:lnTo>
                    <a:lnTo>
                      <a:pt x="386" y="473"/>
                    </a:lnTo>
                    <a:lnTo>
                      <a:pt x="386" y="475"/>
                    </a:lnTo>
                    <a:lnTo>
                      <a:pt x="388" y="477"/>
                    </a:lnTo>
                    <a:lnTo>
                      <a:pt x="390" y="480"/>
                    </a:lnTo>
                    <a:lnTo>
                      <a:pt x="390" y="482"/>
                    </a:lnTo>
                    <a:lnTo>
                      <a:pt x="392" y="482"/>
                    </a:lnTo>
                    <a:lnTo>
                      <a:pt x="390" y="482"/>
                    </a:lnTo>
                    <a:lnTo>
                      <a:pt x="390" y="484"/>
                    </a:lnTo>
                    <a:lnTo>
                      <a:pt x="388" y="484"/>
                    </a:lnTo>
                    <a:lnTo>
                      <a:pt x="386" y="484"/>
                    </a:lnTo>
                    <a:lnTo>
                      <a:pt x="386" y="482"/>
                    </a:lnTo>
                    <a:lnTo>
                      <a:pt x="383" y="482"/>
                    </a:lnTo>
                    <a:lnTo>
                      <a:pt x="383" y="484"/>
                    </a:lnTo>
                    <a:lnTo>
                      <a:pt x="381" y="482"/>
                    </a:lnTo>
                    <a:lnTo>
                      <a:pt x="379" y="480"/>
                    </a:lnTo>
                    <a:lnTo>
                      <a:pt x="379" y="482"/>
                    </a:lnTo>
                    <a:lnTo>
                      <a:pt x="381" y="484"/>
                    </a:lnTo>
                    <a:lnTo>
                      <a:pt x="379" y="484"/>
                    </a:lnTo>
                    <a:lnTo>
                      <a:pt x="377" y="484"/>
                    </a:lnTo>
                    <a:lnTo>
                      <a:pt x="377" y="486"/>
                    </a:lnTo>
                    <a:lnTo>
                      <a:pt x="379" y="486"/>
                    </a:lnTo>
                    <a:lnTo>
                      <a:pt x="381" y="486"/>
                    </a:lnTo>
                    <a:lnTo>
                      <a:pt x="381" y="484"/>
                    </a:lnTo>
                    <a:lnTo>
                      <a:pt x="381" y="486"/>
                    </a:lnTo>
                    <a:lnTo>
                      <a:pt x="381" y="489"/>
                    </a:lnTo>
                    <a:lnTo>
                      <a:pt x="379" y="489"/>
                    </a:lnTo>
                    <a:lnTo>
                      <a:pt x="381" y="489"/>
                    </a:lnTo>
                    <a:lnTo>
                      <a:pt x="383" y="489"/>
                    </a:lnTo>
                    <a:lnTo>
                      <a:pt x="383" y="486"/>
                    </a:lnTo>
                    <a:lnTo>
                      <a:pt x="383" y="484"/>
                    </a:lnTo>
                    <a:lnTo>
                      <a:pt x="383" y="486"/>
                    </a:lnTo>
                    <a:lnTo>
                      <a:pt x="386" y="486"/>
                    </a:lnTo>
                    <a:lnTo>
                      <a:pt x="386" y="484"/>
                    </a:lnTo>
                    <a:lnTo>
                      <a:pt x="386" y="486"/>
                    </a:lnTo>
                    <a:lnTo>
                      <a:pt x="388" y="486"/>
                    </a:lnTo>
                    <a:lnTo>
                      <a:pt x="388" y="484"/>
                    </a:lnTo>
                    <a:lnTo>
                      <a:pt x="390" y="484"/>
                    </a:lnTo>
                    <a:lnTo>
                      <a:pt x="390" y="486"/>
                    </a:lnTo>
                    <a:lnTo>
                      <a:pt x="390" y="484"/>
                    </a:lnTo>
                    <a:lnTo>
                      <a:pt x="392" y="484"/>
                    </a:lnTo>
                    <a:lnTo>
                      <a:pt x="395" y="486"/>
                    </a:lnTo>
                    <a:lnTo>
                      <a:pt x="397" y="489"/>
                    </a:lnTo>
                    <a:lnTo>
                      <a:pt x="399" y="491"/>
                    </a:lnTo>
                    <a:lnTo>
                      <a:pt x="402" y="493"/>
                    </a:lnTo>
                    <a:lnTo>
                      <a:pt x="399" y="493"/>
                    </a:lnTo>
                    <a:lnTo>
                      <a:pt x="402" y="496"/>
                    </a:lnTo>
                    <a:lnTo>
                      <a:pt x="404" y="498"/>
                    </a:lnTo>
                    <a:lnTo>
                      <a:pt x="406" y="500"/>
                    </a:lnTo>
                    <a:lnTo>
                      <a:pt x="408" y="502"/>
                    </a:lnTo>
                    <a:lnTo>
                      <a:pt x="411" y="505"/>
                    </a:lnTo>
                    <a:lnTo>
                      <a:pt x="413" y="507"/>
                    </a:lnTo>
                    <a:lnTo>
                      <a:pt x="413" y="509"/>
                    </a:lnTo>
                    <a:lnTo>
                      <a:pt x="415" y="511"/>
                    </a:lnTo>
                    <a:lnTo>
                      <a:pt x="417" y="514"/>
                    </a:lnTo>
                    <a:lnTo>
                      <a:pt x="420" y="516"/>
                    </a:lnTo>
                    <a:lnTo>
                      <a:pt x="424" y="518"/>
                    </a:lnTo>
                    <a:lnTo>
                      <a:pt x="426" y="520"/>
                    </a:lnTo>
                    <a:lnTo>
                      <a:pt x="429" y="523"/>
                    </a:lnTo>
                    <a:lnTo>
                      <a:pt x="431" y="523"/>
                    </a:lnTo>
                    <a:lnTo>
                      <a:pt x="433" y="525"/>
                    </a:lnTo>
                    <a:lnTo>
                      <a:pt x="436" y="527"/>
                    </a:lnTo>
                    <a:lnTo>
                      <a:pt x="438" y="532"/>
                    </a:lnTo>
                    <a:lnTo>
                      <a:pt x="442" y="534"/>
                    </a:lnTo>
                    <a:lnTo>
                      <a:pt x="445" y="541"/>
                    </a:lnTo>
                    <a:lnTo>
                      <a:pt x="449" y="543"/>
                    </a:lnTo>
                    <a:lnTo>
                      <a:pt x="451" y="550"/>
                    </a:lnTo>
                    <a:lnTo>
                      <a:pt x="454" y="557"/>
                    </a:lnTo>
                    <a:lnTo>
                      <a:pt x="463" y="563"/>
                    </a:lnTo>
                    <a:lnTo>
                      <a:pt x="461" y="566"/>
                    </a:lnTo>
                    <a:lnTo>
                      <a:pt x="458" y="568"/>
                    </a:lnTo>
                    <a:lnTo>
                      <a:pt x="456" y="572"/>
                    </a:lnTo>
                    <a:lnTo>
                      <a:pt x="454" y="568"/>
                    </a:lnTo>
                    <a:lnTo>
                      <a:pt x="454" y="570"/>
                    </a:lnTo>
                    <a:lnTo>
                      <a:pt x="454" y="572"/>
                    </a:lnTo>
                    <a:lnTo>
                      <a:pt x="456" y="572"/>
                    </a:lnTo>
                    <a:lnTo>
                      <a:pt x="456" y="575"/>
                    </a:lnTo>
                    <a:lnTo>
                      <a:pt x="454" y="575"/>
                    </a:lnTo>
                    <a:lnTo>
                      <a:pt x="449" y="575"/>
                    </a:lnTo>
                    <a:lnTo>
                      <a:pt x="447" y="575"/>
                    </a:lnTo>
                    <a:lnTo>
                      <a:pt x="445" y="575"/>
                    </a:lnTo>
                    <a:lnTo>
                      <a:pt x="445" y="577"/>
                    </a:lnTo>
                    <a:lnTo>
                      <a:pt x="445" y="579"/>
                    </a:lnTo>
                    <a:lnTo>
                      <a:pt x="445" y="582"/>
                    </a:lnTo>
                    <a:lnTo>
                      <a:pt x="442" y="579"/>
                    </a:lnTo>
                    <a:lnTo>
                      <a:pt x="442" y="575"/>
                    </a:lnTo>
                    <a:lnTo>
                      <a:pt x="440" y="572"/>
                    </a:lnTo>
                    <a:lnTo>
                      <a:pt x="440" y="570"/>
                    </a:lnTo>
                    <a:lnTo>
                      <a:pt x="438" y="570"/>
                    </a:lnTo>
                    <a:lnTo>
                      <a:pt x="438" y="568"/>
                    </a:lnTo>
                    <a:lnTo>
                      <a:pt x="436" y="566"/>
                    </a:lnTo>
                    <a:lnTo>
                      <a:pt x="436" y="563"/>
                    </a:lnTo>
                    <a:lnTo>
                      <a:pt x="436" y="561"/>
                    </a:lnTo>
                    <a:lnTo>
                      <a:pt x="433" y="561"/>
                    </a:lnTo>
                    <a:lnTo>
                      <a:pt x="433" y="559"/>
                    </a:lnTo>
                    <a:lnTo>
                      <a:pt x="433" y="557"/>
                    </a:lnTo>
                    <a:lnTo>
                      <a:pt x="429" y="552"/>
                    </a:lnTo>
                    <a:lnTo>
                      <a:pt x="433" y="552"/>
                    </a:lnTo>
                    <a:lnTo>
                      <a:pt x="433" y="554"/>
                    </a:lnTo>
                    <a:lnTo>
                      <a:pt x="436" y="552"/>
                    </a:lnTo>
                    <a:lnTo>
                      <a:pt x="438" y="557"/>
                    </a:lnTo>
                    <a:lnTo>
                      <a:pt x="438" y="561"/>
                    </a:lnTo>
                    <a:lnTo>
                      <a:pt x="440" y="561"/>
                    </a:lnTo>
                    <a:lnTo>
                      <a:pt x="445" y="566"/>
                    </a:lnTo>
                    <a:lnTo>
                      <a:pt x="449" y="568"/>
                    </a:lnTo>
                    <a:lnTo>
                      <a:pt x="451" y="568"/>
                    </a:lnTo>
                    <a:lnTo>
                      <a:pt x="449" y="566"/>
                    </a:lnTo>
                    <a:lnTo>
                      <a:pt x="451" y="568"/>
                    </a:lnTo>
                    <a:lnTo>
                      <a:pt x="449" y="566"/>
                    </a:lnTo>
                    <a:lnTo>
                      <a:pt x="449" y="563"/>
                    </a:lnTo>
                    <a:lnTo>
                      <a:pt x="447" y="561"/>
                    </a:lnTo>
                    <a:lnTo>
                      <a:pt x="445" y="561"/>
                    </a:lnTo>
                    <a:lnTo>
                      <a:pt x="442" y="557"/>
                    </a:lnTo>
                    <a:lnTo>
                      <a:pt x="440" y="554"/>
                    </a:lnTo>
                    <a:lnTo>
                      <a:pt x="440" y="552"/>
                    </a:lnTo>
                    <a:lnTo>
                      <a:pt x="438" y="552"/>
                    </a:lnTo>
                    <a:lnTo>
                      <a:pt x="438" y="550"/>
                    </a:lnTo>
                    <a:lnTo>
                      <a:pt x="438" y="548"/>
                    </a:lnTo>
                    <a:lnTo>
                      <a:pt x="440" y="548"/>
                    </a:lnTo>
                    <a:lnTo>
                      <a:pt x="440" y="545"/>
                    </a:lnTo>
                    <a:lnTo>
                      <a:pt x="440" y="543"/>
                    </a:lnTo>
                    <a:lnTo>
                      <a:pt x="436" y="543"/>
                    </a:lnTo>
                    <a:lnTo>
                      <a:pt x="433" y="543"/>
                    </a:lnTo>
                    <a:lnTo>
                      <a:pt x="433" y="541"/>
                    </a:lnTo>
                    <a:lnTo>
                      <a:pt x="431" y="541"/>
                    </a:lnTo>
                    <a:lnTo>
                      <a:pt x="431" y="543"/>
                    </a:lnTo>
                    <a:lnTo>
                      <a:pt x="431" y="545"/>
                    </a:lnTo>
                    <a:lnTo>
                      <a:pt x="429" y="543"/>
                    </a:lnTo>
                    <a:lnTo>
                      <a:pt x="429" y="541"/>
                    </a:lnTo>
                    <a:lnTo>
                      <a:pt x="431" y="541"/>
                    </a:lnTo>
                    <a:lnTo>
                      <a:pt x="431" y="539"/>
                    </a:lnTo>
                    <a:lnTo>
                      <a:pt x="429" y="539"/>
                    </a:lnTo>
                    <a:lnTo>
                      <a:pt x="429" y="536"/>
                    </a:lnTo>
                    <a:lnTo>
                      <a:pt x="426" y="536"/>
                    </a:lnTo>
                    <a:lnTo>
                      <a:pt x="424" y="536"/>
                    </a:lnTo>
                    <a:lnTo>
                      <a:pt x="424" y="539"/>
                    </a:lnTo>
                    <a:lnTo>
                      <a:pt x="424" y="541"/>
                    </a:lnTo>
                    <a:lnTo>
                      <a:pt x="424" y="543"/>
                    </a:lnTo>
                    <a:lnTo>
                      <a:pt x="422" y="541"/>
                    </a:lnTo>
                    <a:lnTo>
                      <a:pt x="420" y="541"/>
                    </a:lnTo>
                    <a:lnTo>
                      <a:pt x="420" y="539"/>
                    </a:lnTo>
                    <a:lnTo>
                      <a:pt x="420" y="536"/>
                    </a:lnTo>
                    <a:lnTo>
                      <a:pt x="420" y="534"/>
                    </a:lnTo>
                    <a:lnTo>
                      <a:pt x="422" y="529"/>
                    </a:lnTo>
                    <a:lnTo>
                      <a:pt x="422" y="527"/>
                    </a:lnTo>
                    <a:lnTo>
                      <a:pt x="422" y="525"/>
                    </a:lnTo>
                    <a:lnTo>
                      <a:pt x="420" y="523"/>
                    </a:lnTo>
                    <a:lnTo>
                      <a:pt x="420" y="520"/>
                    </a:lnTo>
                    <a:lnTo>
                      <a:pt x="417" y="520"/>
                    </a:lnTo>
                    <a:lnTo>
                      <a:pt x="415" y="520"/>
                    </a:lnTo>
                    <a:lnTo>
                      <a:pt x="413" y="520"/>
                    </a:lnTo>
                    <a:lnTo>
                      <a:pt x="411" y="520"/>
                    </a:lnTo>
                    <a:lnTo>
                      <a:pt x="408" y="523"/>
                    </a:lnTo>
                    <a:lnTo>
                      <a:pt x="406" y="523"/>
                    </a:lnTo>
                    <a:lnTo>
                      <a:pt x="406" y="525"/>
                    </a:lnTo>
                    <a:lnTo>
                      <a:pt x="404" y="527"/>
                    </a:lnTo>
                    <a:lnTo>
                      <a:pt x="402" y="529"/>
                    </a:lnTo>
                    <a:lnTo>
                      <a:pt x="402" y="532"/>
                    </a:lnTo>
                    <a:lnTo>
                      <a:pt x="402" y="534"/>
                    </a:lnTo>
                    <a:lnTo>
                      <a:pt x="404" y="536"/>
                    </a:lnTo>
                    <a:lnTo>
                      <a:pt x="406" y="539"/>
                    </a:lnTo>
                    <a:lnTo>
                      <a:pt x="411" y="539"/>
                    </a:lnTo>
                    <a:lnTo>
                      <a:pt x="413" y="539"/>
                    </a:lnTo>
                    <a:lnTo>
                      <a:pt x="411" y="539"/>
                    </a:lnTo>
                    <a:lnTo>
                      <a:pt x="408" y="541"/>
                    </a:lnTo>
                    <a:lnTo>
                      <a:pt x="408" y="543"/>
                    </a:lnTo>
                    <a:lnTo>
                      <a:pt x="408" y="545"/>
                    </a:lnTo>
                    <a:lnTo>
                      <a:pt x="411" y="545"/>
                    </a:lnTo>
                    <a:lnTo>
                      <a:pt x="408" y="548"/>
                    </a:lnTo>
                    <a:lnTo>
                      <a:pt x="408" y="550"/>
                    </a:lnTo>
                    <a:lnTo>
                      <a:pt x="408" y="552"/>
                    </a:lnTo>
                    <a:lnTo>
                      <a:pt x="408" y="554"/>
                    </a:lnTo>
                    <a:lnTo>
                      <a:pt x="411" y="557"/>
                    </a:lnTo>
                    <a:lnTo>
                      <a:pt x="408" y="559"/>
                    </a:lnTo>
                    <a:lnTo>
                      <a:pt x="411" y="559"/>
                    </a:lnTo>
                    <a:lnTo>
                      <a:pt x="408" y="559"/>
                    </a:lnTo>
                    <a:lnTo>
                      <a:pt x="408" y="561"/>
                    </a:lnTo>
                    <a:lnTo>
                      <a:pt x="406" y="561"/>
                    </a:lnTo>
                    <a:lnTo>
                      <a:pt x="404" y="559"/>
                    </a:lnTo>
                    <a:lnTo>
                      <a:pt x="402" y="559"/>
                    </a:lnTo>
                    <a:lnTo>
                      <a:pt x="402" y="561"/>
                    </a:lnTo>
                    <a:lnTo>
                      <a:pt x="402" y="563"/>
                    </a:lnTo>
                    <a:lnTo>
                      <a:pt x="399" y="563"/>
                    </a:lnTo>
                    <a:lnTo>
                      <a:pt x="399" y="566"/>
                    </a:lnTo>
                    <a:lnTo>
                      <a:pt x="402" y="566"/>
                    </a:lnTo>
                    <a:lnTo>
                      <a:pt x="402" y="568"/>
                    </a:lnTo>
                    <a:lnTo>
                      <a:pt x="402" y="570"/>
                    </a:lnTo>
                    <a:lnTo>
                      <a:pt x="404" y="570"/>
                    </a:lnTo>
                    <a:lnTo>
                      <a:pt x="404" y="572"/>
                    </a:lnTo>
                    <a:lnTo>
                      <a:pt x="406" y="572"/>
                    </a:lnTo>
                    <a:lnTo>
                      <a:pt x="406" y="575"/>
                    </a:lnTo>
                    <a:lnTo>
                      <a:pt x="404" y="575"/>
                    </a:lnTo>
                    <a:lnTo>
                      <a:pt x="406" y="577"/>
                    </a:lnTo>
                    <a:lnTo>
                      <a:pt x="408" y="579"/>
                    </a:lnTo>
                    <a:lnTo>
                      <a:pt x="411" y="582"/>
                    </a:lnTo>
                    <a:lnTo>
                      <a:pt x="411" y="584"/>
                    </a:lnTo>
                    <a:lnTo>
                      <a:pt x="413" y="584"/>
                    </a:lnTo>
                    <a:lnTo>
                      <a:pt x="411" y="586"/>
                    </a:lnTo>
                    <a:lnTo>
                      <a:pt x="413" y="586"/>
                    </a:lnTo>
                    <a:lnTo>
                      <a:pt x="413" y="588"/>
                    </a:lnTo>
                    <a:lnTo>
                      <a:pt x="415" y="591"/>
                    </a:lnTo>
                    <a:lnTo>
                      <a:pt x="413" y="591"/>
                    </a:lnTo>
                    <a:lnTo>
                      <a:pt x="415" y="593"/>
                    </a:lnTo>
                    <a:lnTo>
                      <a:pt x="415" y="595"/>
                    </a:lnTo>
                    <a:lnTo>
                      <a:pt x="417" y="595"/>
                    </a:lnTo>
                    <a:lnTo>
                      <a:pt x="417" y="597"/>
                    </a:lnTo>
                    <a:lnTo>
                      <a:pt x="415" y="600"/>
                    </a:lnTo>
                    <a:lnTo>
                      <a:pt x="417" y="600"/>
                    </a:lnTo>
                    <a:lnTo>
                      <a:pt x="417" y="597"/>
                    </a:lnTo>
                    <a:lnTo>
                      <a:pt x="417" y="600"/>
                    </a:lnTo>
                    <a:lnTo>
                      <a:pt x="420" y="600"/>
                    </a:lnTo>
                    <a:lnTo>
                      <a:pt x="420" y="602"/>
                    </a:lnTo>
                    <a:lnTo>
                      <a:pt x="420" y="604"/>
                    </a:lnTo>
                    <a:lnTo>
                      <a:pt x="420" y="606"/>
                    </a:lnTo>
                    <a:lnTo>
                      <a:pt x="417" y="606"/>
                    </a:lnTo>
                    <a:lnTo>
                      <a:pt x="417" y="609"/>
                    </a:lnTo>
                    <a:lnTo>
                      <a:pt x="420" y="609"/>
                    </a:lnTo>
                    <a:lnTo>
                      <a:pt x="422" y="611"/>
                    </a:lnTo>
                    <a:lnTo>
                      <a:pt x="422" y="613"/>
                    </a:lnTo>
                    <a:lnTo>
                      <a:pt x="422" y="618"/>
                    </a:lnTo>
                    <a:lnTo>
                      <a:pt x="422" y="620"/>
                    </a:lnTo>
                    <a:lnTo>
                      <a:pt x="422" y="622"/>
                    </a:lnTo>
                    <a:lnTo>
                      <a:pt x="422" y="625"/>
                    </a:lnTo>
                    <a:lnTo>
                      <a:pt x="422" y="627"/>
                    </a:lnTo>
                    <a:lnTo>
                      <a:pt x="422" y="629"/>
                    </a:lnTo>
                    <a:lnTo>
                      <a:pt x="422" y="636"/>
                    </a:lnTo>
                    <a:lnTo>
                      <a:pt x="422" y="634"/>
                    </a:lnTo>
                    <a:lnTo>
                      <a:pt x="422" y="636"/>
                    </a:lnTo>
                    <a:lnTo>
                      <a:pt x="424" y="638"/>
                    </a:lnTo>
                    <a:lnTo>
                      <a:pt x="422" y="638"/>
                    </a:lnTo>
                    <a:lnTo>
                      <a:pt x="422" y="640"/>
                    </a:lnTo>
                    <a:lnTo>
                      <a:pt x="422" y="638"/>
                    </a:lnTo>
                    <a:lnTo>
                      <a:pt x="424" y="638"/>
                    </a:lnTo>
                    <a:lnTo>
                      <a:pt x="424" y="640"/>
                    </a:lnTo>
                    <a:lnTo>
                      <a:pt x="424" y="643"/>
                    </a:lnTo>
                    <a:lnTo>
                      <a:pt x="424" y="645"/>
                    </a:lnTo>
                    <a:lnTo>
                      <a:pt x="424" y="647"/>
                    </a:lnTo>
                    <a:lnTo>
                      <a:pt x="422" y="647"/>
                    </a:lnTo>
                    <a:lnTo>
                      <a:pt x="424" y="647"/>
                    </a:lnTo>
                    <a:lnTo>
                      <a:pt x="424" y="649"/>
                    </a:lnTo>
                    <a:lnTo>
                      <a:pt x="424" y="652"/>
                    </a:lnTo>
                    <a:lnTo>
                      <a:pt x="424" y="654"/>
                    </a:lnTo>
                    <a:lnTo>
                      <a:pt x="424" y="656"/>
                    </a:lnTo>
                    <a:lnTo>
                      <a:pt x="424" y="658"/>
                    </a:lnTo>
                    <a:lnTo>
                      <a:pt x="424" y="661"/>
                    </a:lnTo>
                    <a:lnTo>
                      <a:pt x="424" y="663"/>
                    </a:lnTo>
                    <a:lnTo>
                      <a:pt x="424" y="665"/>
                    </a:lnTo>
                    <a:lnTo>
                      <a:pt x="426" y="665"/>
                    </a:lnTo>
                    <a:lnTo>
                      <a:pt x="426" y="668"/>
                    </a:lnTo>
                    <a:lnTo>
                      <a:pt x="426" y="670"/>
                    </a:lnTo>
                    <a:lnTo>
                      <a:pt x="429" y="672"/>
                    </a:lnTo>
                    <a:lnTo>
                      <a:pt x="431" y="674"/>
                    </a:lnTo>
                    <a:lnTo>
                      <a:pt x="433" y="677"/>
                    </a:lnTo>
                    <a:lnTo>
                      <a:pt x="431" y="679"/>
                    </a:lnTo>
                    <a:lnTo>
                      <a:pt x="431" y="681"/>
                    </a:lnTo>
                    <a:lnTo>
                      <a:pt x="433" y="683"/>
                    </a:lnTo>
                    <a:lnTo>
                      <a:pt x="431" y="683"/>
                    </a:lnTo>
                    <a:lnTo>
                      <a:pt x="433" y="686"/>
                    </a:lnTo>
                    <a:lnTo>
                      <a:pt x="436" y="690"/>
                    </a:lnTo>
                    <a:lnTo>
                      <a:pt x="436" y="692"/>
                    </a:lnTo>
                    <a:lnTo>
                      <a:pt x="438" y="695"/>
                    </a:lnTo>
                    <a:lnTo>
                      <a:pt x="438" y="697"/>
                    </a:lnTo>
                    <a:lnTo>
                      <a:pt x="440" y="697"/>
                    </a:lnTo>
                    <a:lnTo>
                      <a:pt x="440" y="701"/>
                    </a:lnTo>
                    <a:lnTo>
                      <a:pt x="440" y="704"/>
                    </a:lnTo>
                    <a:lnTo>
                      <a:pt x="440" y="708"/>
                    </a:lnTo>
                    <a:lnTo>
                      <a:pt x="440" y="715"/>
                    </a:lnTo>
                    <a:lnTo>
                      <a:pt x="438" y="717"/>
                    </a:lnTo>
                    <a:lnTo>
                      <a:pt x="438" y="720"/>
                    </a:lnTo>
                    <a:lnTo>
                      <a:pt x="440" y="722"/>
                    </a:lnTo>
                    <a:lnTo>
                      <a:pt x="440" y="724"/>
                    </a:lnTo>
                    <a:lnTo>
                      <a:pt x="440" y="726"/>
                    </a:lnTo>
                    <a:lnTo>
                      <a:pt x="436" y="726"/>
                    </a:lnTo>
                    <a:lnTo>
                      <a:pt x="431" y="726"/>
                    </a:lnTo>
                    <a:lnTo>
                      <a:pt x="431" y="724"/>
                    </a:lnTo>
                    <a:lnTo>
                      <a:pt x="429" y="724"/>
                    </a:lnTo>
                    <a:lnTo>
                      <a:pt x="429" y="726"/>
                    </a:lnTo>
                    <a:lnTo>
                      <a:pt x="426" y="726"/>
                    </a:lnTo>
                    <a:lnTo>
                      <a:pt x="426" y="729"/>
                    </a:lnTo>
                    <a:lnTo>
                      <a:pt x="426" y="731"/>
                    </a:lnTo>
                    <a:lnTo>
                      <a:pt x="426" y="733"/>
                    </a:lnTo>
                    <a:lnTo>
                      <a:pt x="429" y="733"/>
                    </a:lnTo>
                    <a:lnTo>
                      <a:pt x="429" y="735"/>
                    </a:lnTo>
                    <a:lnTo>
                      <a:pt x="429" y="738"/>
                    </a:lnTo>
                    <a:lnTo>
                      <a:pt x="431" y="740"/>
                    </a:lnTo>
                    <a:lnTo>
                      <a:pt x="431" y="742"/>
                    </a:lnTo>
                    <a:lnTo>
                      <a:pt x="431" y="744"/>
                    </a:lnTo>
                    <a:lnTo>
                      <a:pt x="431" y="747"/>
                    </a:lnTo>
                    <a:lnTo>
                      <a:pt x="429" y="749"/>
                    </a:lnTo>
                    <a:lnTo>
                      <a:pt x="426" y="751"/>
                    </a:lnTo>
                    <a:lnTo>
                      <a:pt x="429" y="754"/>
                    </a:lnTo>
                    <a:lnTo>
                      <a:pt x="426" y="756"/>
                    </a:lnTo>
                    <a:lnTo>
                      <a:pt x="426" y="758"/>
                    </a:lnTo>
                    <a:lnTo>
                      <a:pt x="426" y="760"/>
                    </a:lnTo>
                    <a:lnTo>
                      <a:pt x="429" y="760"/>
                    </a:lnTo>
                    <a:lnTo>
                      <a:pt x="429" y="763"/>
                    </a:lnTo>
                    <a:lnTo>
                      <a:pt x="429" y="767"/>
                    </a:lnTo>
                    <a:lnTo>
                      <a:pt x="429" y="769"/>
                    </a:lnTo>
                    <a:lnTo>
                      <a:pt x="431" y="772"/>
                    </a:lnTo>
                    <a:lnTo>
                      <a:pt x="431" y="776"/>
                    </a:lnTo>
                    <a:lnTo>
                      <a:pt x="431" y="778"/>
                    </a:lnTo>
                    <a:lnTo>
                      <a:pt x="431" y="781"/>
                    </a:lnTo>
                    <a:lnTo>
                      <a:pt x="431" y="785"/>
                    </a:lnTo>
                    <a:lnTo>
                      <a:pt x="431" y="787"/>
                    </a:lnTo>
                    <a:lnTo>
                      <a:pt x="429" y="785"/>
                    </a:lnTo>
                    <a:lnTo>
                      <a:pt x="429" y="787"/>
                    </a:lnTo>
                    <a:lnTo>
                      <a:pt x="429" y="790"/>
                    </a:lnTo>
                    <a:lnTo>
                      <a:pt x="429" y="792"/>
                    </a:lnTo>
                    <a:lnTo>
                      <a:pt x="431" y="790"/>
                    </a:lnTo>
                    <a:lnTo>
                      <a:pt x="431" y="797"/>
                    </a:lnTo>
                    <a:lnTo>
                      <a:pt x="433" y="799"/>
                    </a:lnTo>
                    <a:lnTo>
                      <a:pt x="433" y="801"/>
                    </a:lnTo>
                    <a:lnTo>
                      <a:pt x="433" y="803"/>
                    </a:lnTo>
                    <a:lnTo>
                      <a:pt x="431" y="803"/>
                    </a:lnTo>
                    <a:lnTo>
                      <a:pt x="433" y="803"/>
                    </a:lnTo>
                    <a:lnTo>
                      <a:pt x="433" y="806"/>
                    </a:lnTo>
                    <a:lnTo>
                      <a:pt x="433" y="810"/>
                    </a:lnTo>
                    <a:lnTo>
                      <a:pt x="433" y="812"/>
                    </a:lnTo>
                    <a:lnTo>
                      <a:pt x="433" y="815"/>
                    </a:lnTo>
                    <a:lnTo>
                      <a:pt x="433" y="817"/>
                    </a:lnTo>
                    <a:lnTo>
                      <a:pt x="433" y="819"/>
                    </a:lnTo>
                    <a:lnTo>
                      <a:pt x="436" y="821"/>
                    </a:lnTo>
                    <a:lnTo>
                      <a:pt x="433" y="821"/>
                    </a:lnTo>
                    <a:lnTo>
                      <a:pt x="433" y="824"/>
                    </a:lnTo>
                    <a:lnTo>
                      <a:pt x="436" y="826"/>
                    </a:lnTo>
                    <a:lnTo>
                      <a:pt x="433" y="830"/>
                    </a:lnTo>
                    <a:lnTo>
                      <a:pt x="433" y="833"/>
                    </a:lnTo>
                    <a:lnTo>
                      <a:pt x="433" y="835"/>
                    </a:lnTo>
                    <a:lnTo>
                      <a:pt x="431" y="837"/>
                    </a:lnTo>
                    <a:lnTo>
                      <a:pt x="431" y="840"/>
                    </a:lnTo>
                    <a:lnTo>
                      <a:pt x="429" y="840"/>
                    </a:lnTo>
                    <a:lnTo>
                      <a:pt x="429" y="842"/>
                    </a:lnTo>
                    <a:lnTo>
                      <a:pt x="429" y="840"/>
                    </a:lnTo>
                    <a:lnTo>
                      <a:pt x="429" y="837"/>
                    </a:lnTo>
                    <a:lnTo>
                      <a:pt x="431" y="837"/>
                    </a:lnTo>
                    <a:lnTo>
                      <a:pt x="429" y="837"/>
                    </a:lnTo>
                    <a:lnTo>
                      <a:pt x="429" y="840"/>
                    </a:lnTo>
                    <a:lnTo>
                      <a:pt x="426" y="840"/>
                    </a:lnTo>
                    <a:lnTo>
                      <a:pt x="426" y="842"/>
                    </a:lnTo>
                    <a:lnTo>
                      <a:pt x="424" y="842"/>
                    </a:lnTo>
                    <a:lnTo>
                      <a:pt x="424" y="844"/>
                    </a:lnTo>
                    <a:lnTo>
                      <a:pt x="426" y="844"/>
                    </a:lnTo>
                    <a:lnTo>
                      <a:pt x="426" y="846"/>
                    </a:lnTo>
                    <a:lnTo>
                      <a:pt x="429" y="849"/>
                    </a:lnTo>
                    <a:lnTo>
                      <a:pt x="426" y="849"/>
                    </a:lnTo>
                    <a:lnTo>
                      <a:pt x="426" y="851"/>
                    </a:lnTo>
                    <a:lnTo>
                      <a:pt x="424" y="849"/>
                    </a:lnTo>
                    <a:lnTo>
                      <a:pt x="424" y="851"/>
                    </a:lnTo>
                    <a:lnTo>
                      <a:pt x="426" y="851"/>
                    </a:lnTo>
                    <a:lnTo>
                      <a:pt x="429" y="851"/>
                    </a:lnTo>
                    <a:lnTo>
                      <a:pt x="429" y="853"/>
                    </a:lnTo>
                    <a:lnTo>
                      <a:pt x="429" y="855"/>
                    </a:lnTo>
                    <a:lnTo>
                      <a:pt x="429" y="858"/>
                    </a:lnTo>
                    <a:lnTo>
                      <a:pt x="429" y="860"/>
                    </a:lnTo>
                    <a:lnTo>
                      <a:pt x="431" y="860"/>
                    </a:lnTo>
                    <a:lnTo>
                      <a:pt x="431" y="862"/>
                    </a:lnTo>
                    <a:lnTo>
                      <a:pt x="433" y="862"/>
                    </a:lnTo>
                    <a:lnTo>
                      <a:pt x="433" y="864"/>
                    </a:lnTo>
                    <a:lnTo>
                      <a:pt x="433" y="867"/>
                    </a:lnTo>
                    <a:lnTo>
                      <a:pt x="431" y="867"/>
                    </a:lnTo>
                    <a:lnTo>
                      <a:pt x="433" y="869"/>
                    </a:lnTo>
                    <a:lnTo>
                      <a:pt x="433" y="867"/>
                    </a:lnTo>
                    <a:lnTo>
                      <a:pt x="436" y="867"/>
                    </a:lnTo>
                    <a:lnTo>
                      <a:pt x="436" y="869"/>
                    </a:lnTo>
                    <a:lnTo>
                      <a:pt x="436" y="871"/>
                    </a:lnTo>
                    <a:lnTo>
                      <a:pt x="436" y="873"/>
                    </a:lnTo>
                    <a:lnTo>
                      <a:pt x="436" y="876"/>
                    </a:lnTo>
                    <a:lnTo>
                      <a:pt x="438" y="876"/>
                    </a:lnTo>
                    <a:lnTo>
                      <a:pt x="438" y="878"/>
                    </a:lnTo>
                    <a:lnTo>
                      <a:pt x="440" y="880"/>
                    </a:lnTo>
                    <a:lnTo>
                      <a:pt x="442" y="883"/>
                    </a:lnTo>
                    <a:lnTo>
                      <a:pt x="442" y="885"/>
                    </a:lnTo>
                    <a:lnTo>
                      <a:pt x="445" y="885"/>
                    </a:lnTo>
                    <a:lnTo>
                      <a:pt x="445" y="887"/>
                    </a:lnTo>
                    <a:lnTo>
                      <a:pt x="445" y="889"/>
                    </a:lnTo>
                    <a:lnTo>
                      <a:pt x="445" y="892"/>
                    </a:lnTo>
                    <a:lnTo>
                      <a:pt x="447" y="892"/>
                    </a:lnTo>
                    <a:lnTo>
                      <a:pt x="445" y="894"/>
                    </a:lnTo>
                    <a:lnTo>
                      <a:pt x="445" y="896"/>
                    </a:lnTo>
                    <a:lnTo>
                      <a:pt x="447" y="896"/>
                    </a:lnTo>
                    <a:lnTo>
                      <a:pt x="447" y="894"/>
                    </a:lnTo>
                    <a:lnTo>
                      <a:pt x="447" y="896"/>
                    </a:lnTo>
                    <a:lnTo>
                      <a:pt x="447" y="894"/>
                    </a:lnTo>
                    <a:lnTo>
                      <a:pt x="449" y="894"/>
                    </a:lnTo>
                    <a:lnTo>
                      <a:pt x="447" y="896"/>
                    </a:lnTo>
                    <a:lnTo>
                      <a:pt x="447" y="898"/>
                    </a:lnTo>
                    <a:lnTo>
                      <a:pt x="449" y="898"/>
                    </a:lnTo>
                    <a:lnTo>
                      <a:pt x="447" y="901"/>
                    </a:lnTo>
                    <a:lnTo>
                      <a:pt x="447" y="903"/>
                    </a:lnTo>
                    <a:lnTo>
                      <a:pt x="447" y="905"/>
                    </a:lnTo>
                    <a:lnTo>
                      <a:pt x="445" y="910"/>
                    </a:lnTo>
                    <a:lnTo>
                      <a:pt x="447" y="910"/>
                    </a:lnTo>
                    <a:lnTo>
                      <a:pt x="447" y="912"/>
                    </a:lnTo>
                    <a:lnTo>
                      <a:pt x="447" y="914"/>
                    </a:lnTo>
                    <a:lnTo>
                      <a:pt x="447" y="916"/>
                    </a:lnTo>
                    <a:lnTo>
                      <a:pt x="447" y="919"/>
                    </a:lnTo>
                    <a:lnTo>
                      <a:pt x="447" y="921"/>
                    </a:lnTo>
                    <a:lnTo>
                      <a:pt x="447" y="930"/>
                    </a:lnTo>
                    <a:lnTo>
                      <a:pt x="447" y="932"/>
                    </a:lnTo>
                    <a:lnTo>
                      <a:pt x="445" y="932"/>
                    </a:lnTo>
                    <a:lnTo>
                      <a:pt x="445" y="937"/>
                    </a:lnTo>
                    <a:lnTo>
                      <a:pt x="447" y="935"/>
                    </a:lnTo>
                    <a:lnTo>
                      <a:pt x="445" y="935"/>
                    </a:lnTo>
                    <a:lnTo>
                      <a:pt x="447" y="937"/>
                    </a:lnTo>
                    <a:lnTo>
                      <a:pt x="447" y="939"/>
                    </a:lnTo>
                    <a:lnTo>
                      <a:pt x="445" y="939"/>
                    </a:lnTo>
                    <a:lnTo>
                      <a:pt x="445" y="941"/>
                    </a:lnTo>
                    <a:lnTo>
                      <a:pt x="442" y="944"/>
                    </a:lnTo>
                    <a:lnTo>
                      <a:pt x="442" y="939"/>
                    </a:lnTo>
                    <a:lnTo>
                      <a:pt x="442" y="937"/>
                    </a:lnTo>
                    <a:lnTo>
                      <a:pt x="440" y="937"/>
                    </a:lnTo>
                    <a:lnTo>
                      <a:pt x="440" y="939"/>
                    </a:lnTo>
                    <a:lnTo>
                      <a:pt x="440" y="941"/>
                    </a:lnTo>
                    <a:lnTo>
                      <a:pt x="440" y="944"/>
                    </a:lnTo>
                    <a:lnTo>
                      <a:pt x="438" y="944"/>
                    </a:lnTo>
                    <a:lnTo>
                      <a:pt x="440" y="944"/>
                    </a:lnTo>
                    <a:lnTo>
                      <a:pt x="440" y="946"/>
                    </a:lnTo>
                    <a:lnTo>
                      <a:pt x="440" y="948"/>
                    </a:lnTo>
                    <a:lnTo>
                      <a:pt x="440" y="953"/>
                    </a:lnTo>
                    <a:lnTo>
                      <a:pt x="440" y="955"/>
                    </a:lnTo>
                    <a:lnTo>
                      <a:pt x="440" y="957"/>
                    </a:lnTo>
                    <a:lnTo>
                      <a:pt x="440" y="959"/>
                    </a:lnTo>
                    <a:lnTo>
                      <a:pt x="440" y="962"/>
                    </a:lnTo>
                    <a:lnTo>
                      <a:pt x="440" y="964"/>
                    </a:lnTo>
                    <a:lnTo>
                      <a:pt x="442" y="964"/>
                    </a:lnTo>
                    <a:lnTo>
                      <a:pt x="440" y="966"/>
                    </a:lnTo>
                    <a:lnTo>
                      <a:pt x="442" y="966"/>
                    </a:lnTo>
                    <a:lnTo>
                      <a:pt x="442" y="969"/>
                    </a:lnTo>
                    <a:lnTo>
                      <a:pt x="442" y="971"/>
                    </a:lnTo>
                    <a:lnTo>
                      <a:pt x="445" y="973"/>
                    </a:lnTo>
                    <a:lnTo>
                      <a:pt x="445" y="975"/>
                    </a:lnTo>
                    <a:lnTo>
                      <a:pt x="447" y="978"/>
                    </a:lnTo>
                    <a:lnTo>
                      <a:pt x="449" y="980"/>
                    </a:lnTo>
                    <a:lnTo>
                      <a:pt x="447" y="982"/>
                    </a:lnTo>
                    <a:lnTo>
                      <a:pt x="449" y="982"/>
                    </a:lnTo>
                    <a:lnTo>
                      <a:pt x="449" y="984"/>
                    </a:lnTo>
                    <a:lnTo>
                      <a:pt x="451" y="984"/>
                    </a:lnTo>
                    <a:lnTo>
                      <a:pt x="451" y="987"/>
                    </a:lnTo>
                    <a:lnTo>
                      <a:pt x="454" y="989"/>
                    </a:lnTo>
                    <a:lnTo>
                      <a:pt x="456" y="991"/>
                    </a:lnTo>
                    <a:lnTo>
                      <a:pt x="456" y="993"/>
                    </a:lnTo>
                    <a:lnTo>
                      <a:pt x="454" y="996"/>
                    </a:lnTo>
                    <a:lnTo>
                      <a:pt x="451" y="991"/>
                    </a:lnTo>
                    <a:lnTo>
                      <a:pt x="454" y="996"/>
                    </a:lnTo>
                    <a:lnTo>
                      <a:pt x="454" y="998"/>
                    </a:lnTo>
                    <a:lnTo>
                      <a:pt x="456" y="998"/>
                    </a:lnTo>
                    <a:lnTo>
                      <a:pt x="456" y="1000"/>
                    </a:lnTo>
                    <a:lnTo>
                      <a:pt x="456" y="1002"/>
                    </a:lnTo>
                    <a:lnTo>
                      <a:pt x="456" y="1005"/>
                    </a:lnTo>
                    <a:lnTo>
                      <a:pt x="458" y="1007"/>
                    </a:lnTo>
                    <a:lnTo>
                      <a:pt x="458" y="1009"/>
                    </a:lnTo>
                    <a:lnTo>
                      <a:pt x="458" y="1012"/>
                    </a:lnTo>
                    <a:lnTo>
                      <a:pt x="458" y="1014"/>
                    </a:lnTo>
                    <a:lnTo>
                      <a:pt x="461" y="1014"/>
                    </a:lnTo>
                    <a:lnTo>
                      <a:pt x="461" y="1016"/>
                    </a:lnTo>
                    <a:lnTo>
                      <a:pt x="461" y="1018"/>
                    </a:lnTo>
                    <a:lnTo>
                      <a:pt x="463" y="1023"/>
                    </a:lnTo>
                    <a:lnTo>
                      <a:pt x="463" y="1025"/>
                    </a:lnTo>
                    <a:lnTo>
                      <a:pt x="463" y="1027"/>
                    </a:lnTo>
                    <a:lnTo>
                      <a:pt x="463" y="1030"/>
                    </a:lnTo>
                    <a:lnTo>
                      <a:pt x="463" y="1032"/>
                    </a:lnTo>
                    <a:lnTo>
                      <a:pt x="463" y="1030"/>
                    </a:lnTo>
                    <a:lnTo>
                      <a:pt x="463" y="1032"/>
                    </a:lnTo>
                    <a:lnTo>
                      <a:pt x="461" y="1032"/>
                    </a:lnTo>
                    <a:lnTo>
                      <a:pt x="458" y="1032"/>
                    </a:lnTo>
                    <a:lnTo>
                      <a:pt x="458" y="1034"/>
                    </a:lnTo>
                    <a:lnTo>
                      <a:pt x="461" y="1034"/>
                    </a:lnTo>
                    <a:lnTo>
                      <a:pt x="461" y="1036"/>
                    </a:lnTo>
                    <a:lnTo>
                      <a:pt x="461" y="1039"/>
                    </a:lnTo>
                    <a:lnTo>
                      <a:pt x="463" y="1039"/>
                    </a:lnTo>
                    <a:lnTo>
                      <a:pt x="463" y="1041"/>
                    </a:lnTo>
                    <a:lnTo>
                      <a:pt x="463" y="1043"/>
                    </a:lnTo>
                    <a:lnTo>
                      <a:pt x="463" y="1045"/>
                    </a:lnTo>
                    <a:lnTo>
                      <a:pt x="463" y="1043"/>
                    </a:lnTo>
                    <a:lnTo>
                      <a:pt x="463" y="1041"/>
                    </a:lnTo>
                    <a:lnTo>
                      <a:pt x="465" y="1041"/>
                    </a:lnTo>
                    <a:lnTo>
                      <a:pt x="465" y="1043"/>
                    </a:lnTo>
                    <a:lnTo>
                      <a:pt x="465" y="1045"/>
                    </a:lnTo>
                    <a:lnTo>
                      <a:pt x="465" y="1048"/>
                    </a:lnTo>
                    <a:lnTo>
                      <a:pt x="463" y="1048"/>
                    </a:lnTo>
                    <a:lnTo>
                      <a:pt x="463" y="1050"/>
                    </a:lnTo>
                    <a:lnTo>
                      <a:pt x="463" y="1052"/>
                    </a:lnTo>
                    <a:lnTo>
                      <a:pt x="465" y="1052"/>
                    </a:lnTo>
                    <a:lnTo>
                      <a:pt x="463" y="1052"/>
                    </a:lnTo>
                    <a:lnTo>
                      <a:pt x="463" y="1055"/>
                    </a:lnTo>
                    <a:lnTo>
                      <a:pt x="465" y="1057"/>
                    </a:lnTo>
                    <a:lnTo>
                      <a:pt x="465" y="1059"/>
                    </a:lnTo>
                    <a:lnTo>
                      <a:pt x="465" y="1064"/>
                    </a:lnTo>
                    <a:lnTo>
                      <a:pt x="467" y="1066"/>
                    </a:lnTo>
                    <a:lnTo>
                      <a:pt x="467" y="1068"/>
                    </a:lnTo>
                    <a:lnTo>
                      <a:pt x="465" y="1068"/>
                    </a:lnTo>
                    <a:lnTo>
                      <a:pt x="465" y="1070"/>
                    </a:lnTo>
                    <a:lnTo>
                      <a:pt x="465" y="1073"/>
                    </a:lnTo>
                    <a:lnTo>
                      <a:pt x="465" y="1075"/>
                    </a:lnTo>
                    <a:lnTo>
                      <a:pt x="467" y="1075"/>
                    </a:lnTo>
                    <a:lnTo>
                      <a:pt x="467" y="1077"/>
                    </a:lnTo>
                    <a:lnTo>
                      <a:pt x="467" y="1079"/>
                    </a:lnTo>
                    <a:lnTo>
                      <a:pt x="467" y="1082"/>
                    </a:lnTo>
                    <a:lnTo>
                      <a:pt x="467" y="1084"/>
                    </a:lnTo>
                    <a:lnTo>
                      <a:pt x="470" y="1084"/>
                    </a:lnTo>
                    <a:lnTo>
                      <a:pt x="472" y="1084"/>
                    </a:lnTo>
                    <a:lnTo>
                      <a:pt x="472" y="1086"/>
                    </a:lnTo>
                    <a:lnTo>
                      <a:pt x="472" y="1088"/>
                    </a:lnTo>
                    <a:lnTo>
                      <a:pt x="470" y="1088"/>
                    </a:lnTo>
                    <a:lnTo>
                      <a:pt x="467" y="1088"/>
                    </a:lnTo>
                    <a:lnTo>
                      <a:pt x="465" y="1088"/>
                    </a:lnTo>
                    <a:lnTo>
                      <a:pt x="465" y="1091"/>
                    </a:lnTo>
                    <a:lnTo>
                      <a:pt x="465" y="1093"/>
                    </a:lnTo>
                    <a:lnTo>
                      <a:pt x="467" y="1093"/>
                    </a:lnTo>
                    <a:lnTo>
                      <a:pt x="467" y="1091"/>
                    </a:lnTo>
                    <a:lnTo>
                      <a:pt x="470" y="1091"/>
                    </a:lnTo>
                    <a:lnTo>
                      <a:pt x="467" y="1091"/>
                    </a:lnTo>
                    <a:lnTo>
                      <a:pt x="470" y="1091"/>
                    </a:lnTo>
                    <a:lnTo>
                      <a:pt x="472" y="1088"/>
                    </a:lnTo>
                    <a:lnTo>
                      <a:pt x="472" y="1091"/>
                    </a:lnTo>
                    <a:lnTo>
                      <a:pt x="472" y="1093"/>
                    </a:lnTo>
                    <a:lnTo>
                      <a:pt x="474" y="1095"/>
                    </a:lnTo>
                    <a:lnTo>
                      <a:pt x="474" y="1098"/>
                    </a:lnTo>
                    <a:lnTo>
                      <a:pt x="474" y="1100"/>
                    </a:lnTo>
                    <a:lnTo>
                      <a:pt x="474" y="1102"/>
                    </a:lnTo>
                    <a:lnTo>
                      <a:pt x="476" y="1102"/>
                    </a:lnTo>
                    <a:lnTo>
                      <a:pt x="476" y="1104"/>
                    </a:lnTo>
                    <a:lnTo>
                      <a:pt x="476" y="1107"/>
                    </a:lnTo>
                    <a:lnTo>
                      <a:pt x="479" y="1104"/>
                    </a:lnTo>
                    <a:lnTo>
                      <a:pt x="479" y="1107"/>
                    </a:lnTo>
                    <a:lnTo>
                      <a:pt x="479" y="1109"/>
                    </a:lnTo>
                    <a:lnTo>
                      <a:pt x="479" y="1111"/>
                    </a:lnTo>
                    <a:lnTo>
                      <a:pt x="481" y="1113"/>
                    </a:lnTo>
                    <a:lnTo>
                      <a:pt x="481" y="1116"/>
                    </a:lnTo>
                    <a:lnTo>
                      <a:pt x="483" y="1118"/>
                    </a:lnTo>
                    <a:lnTo>
                      <a:pt x="481" y="1120"/>
                    </a:lnTo>
                    <a:lnTo>
                      <a:pt x="483" y="1120"/>
                    </a:lnTo>
                    <a:lnTo>
                      <a:pt x="483" y="1122"/>
                    </a:lnTo>
                    <a:lnTo>
                      <a:pt x="485" y="1122"/>
                    </a:lnTo>
                    <a:lnTo>
                      <a:pt x="485" y="1125"/>
                    </a:lnTo>
                    <a:lnTo>
                      <a:pt x="485" y="1127"/>
                    </a:lnTo>
                    <a:lnTo>
                      <a:pt x="485" y="1131"/>
                    </a:lnTo>
                    <a:lnTo>
                      <a:pt x="485" y="1127"/>
                    </a:lnTo>
                    <a:lnTo>
                      <a:pt x="483" y="1127"/>
                    </a:lnTo>
                    <a:lnTo>
                      <a:pt x="483" y="1131"/>
                    </a:lnTo>
                    <a:lnTo>
                      <a:pt x="483" y="1134"/>
                    </a:lnTo>
                    <a:lnTo>
                      <a:pt x="483" y="1136"/>
                    </a:lnTo>
                    <a:lnTo>
                      <a:pt x="483" y="1138"/>
                    </a:lnTo>
                    <a:lnTo>
                      <a:pt x="488" y="1141"/>
                    </a:lnTo>
                    <a:lnTo>
                      <a:pt x="485" y="1143"/>
                    </a:lnTo>
                    <a:lnTo>
                      <a:pt x="488" y="1145"/>
                    </a:lnTo>
                    <a:lnTo>
                      <a:pt x="488" y="1147"/>
                    </a:lnTo>
                    <a:lnTo>
                      <a:pt x="488" y="1150"/>
                    </a:lnTo>
                    <a:lnTo>
                      <a:pt x="488" y="1152"/>
                    </a:lnTo>
                    <a:lnTo>
                      <a:pt x="488" y="1154"/>
                    </a:lnTo>
                    <a:lnTo>
                      <a:pt x="485" y="1156"/>
                    </a:lnTo>
                    <a:lnTo>
                      <a:pt x="488" y="1156"/>
                    </a:lnTo>
                    <a:lnTo>
                      <a:pt x="490" y="1159"/>
                    </a:lnTo>
                    <a:lnTo>
                      <a:pt x="492" y="1161"/>
                    </a:lnTo>
                    <a:lnTo>
                      <a:pt x="492" y="1163"/>
                    </a:lnTo>
                    <a:lnTo>
                      <a:pt x="495" y="1165"/>
                    </a:lnTo>
                    <a:lnTo>
                      <a:pt x="495" y="1168"/>
                    </a:lnTo>
                    <a:lnTo>
                      <a:pt x="497" y="1170"/>
                    </a:lnTo>
                    <a:lnTo>
                      <a:pt x="499" y="1172"/>
                    </a:lnTo>
                    <a:lnTo>
                      <a:pt x="501" y="1174"/>
                    </a:lnTo>
                    <a:lnTo>
                      <a:pt x="504" y="1177"/>
                    </a:lnTo>
                    <a:lnTo>
                      <a:pt x="504" y="1179"/>
                    </a:lnTo>
                    <a:lnTo>
                      <a:pt x="506" y="1179"/>
                    </a:lnTo>
                    <a:lnTo>
                      <a:pt x="506" y="1181"/>
                    </a:lnTo>
                    <a:lnTo>
                      <a:pt x="506" y="1184"/>
                    </a:lnTo>
                  </a:path>
                </a:pathLst>
              </a:custGeom>
              <a:grp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12" name="Freeform 18">
                <a:extLst>
                  <a:ext uri="{FF2B5EF4-FFF2-40B4-BE49-F238E27FC236}">
                    <a16:creationId xmlns:a16="http://schemas.microsoft.com/office/drawing/2014/main" id="{F9CF447E-3268-977F-A5A4-8257B5077AEF}"/>
                  </a:ext>
                </a:extLst>
              </p:cNvPr>
              <p:cNvSpPr>
                <a:spLocks/>
              </p:cNvSpPr>
              <p:nvPr/>
            </p:nvSpPr>
            <p:spPr bwMode="auto">
              <a:xfrm>
                <a:off x="7415213" y="312738"/>
                <a:ext cx="2295525" cy="2640013"/>
              </a:xfrm>
              <a:custGeom>
                <a:avLst/>
                <a:gdLst>
                  <a:gd name="T0" fmla="*/ 1160 w 1446"/>
                  <a:gd name="T1" fmla="*/ 1197 h 1663"/>
                  <a:gd name="T2" fmla="*/ 1188 w 1446"/>
                  <a:gd name="T3" fmla="*/ 1199 h 1663"/>
                  <a:gd name="T4" fmla="*/ 1215 w 1446"/>
                  <a:gd name="T5" fmla="*/ 1199 h 1663"/>
                  <a:gd name="T6" fmla="*/ 1233 w 1446"/>
                  <a:gd name="T7" fmla="*/ 1224 h 1663"/>
                  <a:gd name="T8" fmla="*/ 1260 w 1446"/>
                  <a:gd name="T9" fmla="*/ 1233 h 1663"/>
                  <a:gd name="T10" fmla="*/ 1294 w 1446"/>
                  <a:gd name="T11" fmla="*/ 1265 h 1663"/>
                  <a:gd name="T12" fmla="*/ 1317 w 1446"/>
                  <a:gd name="T13" fmla="*/ 1285 h 1663"/>
                  <a:gd name="T14" fmla="*/ 1317 w 1446"/>
                  <a:gd name="T15" fmla="*/ 1310 h 1663"/>
                  <a:gd name="T16" fmla="*/ 1324 w 1446"/>
                  <a:gd name="T17" fmla="*/ 1324 h 1663"/>
                  <a:gd name="T18" fmla="*/ 1335 w 1446"/>
                  <a:gd name="T19" fmla="*/ 1331 h 1663"/>
                  <a:gd name="T20" fmla="*/ 1346 w 1446"/>
                  <a:gd name="T21" fmla="*/ 1333 h 1663"/>
                  <a:gd name="T22" fmla="*/ 1362 w 1446"/>
                  <a:gd name="T23" fmla="*/ 1317 h 1663"/>
                  <a:gd name="T24" fmla="*/ 1369 w 1446"/>
                  <a:gd name="T25" fmla="*/ 1317 h 1663"/>
                  <a:gd name="T26" fmla="*/ 1367 w 1446"/>
                  <a:gd name="T27" fmla="*/ 1322 h 1663"/>
                  <a:gd name="T28" fmla="*/ 1360 w 1446"/>
                  <a:gd name="T29" fmla="*/ 1333 h 1663"/>
                  <a:gd name="T30" fmla="*/ 1378 w 1446"/>
                  <a:gd name="T31" fmla="*/ 1346 h 1663"/>
                  <a:gd name="T32" fmla="*/ 1389 w 1446"/>
                  <a:gd name="T33" fmla="*/ 1337 h 1663"/>
                  <a:gd name="T34" fmla="*/ 1396 w 1446"/>
                  <a:gd name="T35" fmla="*/ 1353 h 1663"/>
                  <a:gd name="T36" fmla="*/ 1410 w 1446"/>
                  <a:gd name="T37" fmla="*/ 1365 h 1663"/>
                  <a:gd name="T38" fmla="*/ 1414 w 1446"/>
                  <a:gd name="T39" fmla="*/ 1367 h 1663"/>
                  <a:gd name="T40" fmla="*/ 1421 w 1446"/>
                  <a:gd name="T41" fmla="*/ 1376 h 1663"/>
                  <a:gd name="T42" fmla="*/ 1426 w 1446"/>
                  <a:gd name="T43" fmla="*/ 1367 h 1663"/>
                  <a:gd name="T44" fmla="*/ 1435 w 1446"/>
                  <a:gd name="T45" fmla="*/ 1371 h 1663"/>
                  <a:gd name="T46" fmla="*/ 1442 w 1446"/>
                  <a:gd name="T47" fmla="*/ 1387 h 1663"/>
                  <a:gd name="T48" fmla="*/ 1437 w 1446"/>
                  <a:gd name="T49" fmla="*/ 1396 h 1663"/>
                  <a:gd name="T50" fmla="*/ 1394 w 1446"/>
                  <a:gd name="T51" fmla="*/ 1460 h 1663"/>
                  <a:gd name="T52" fmla="*/ 1371 w 1446"/>
                  <a:gd name="T53" fmla="*/ 1491 h 1663"/>
                  <a:gd name="T54" fmla="*/ 1353 w 1446"/>
                  <a:gd name="T55" fmla="*/ 1514 h 1663"/>
                  <a:gd name="T56" fmla="*/ 1335 w 1446"/>
                  <a:gd name="T57" fmla="*/ 1507 h 1663"/>
                  <a:gd name="T58" fmla="*/ 1315 w 1446"/>
                  <a:gd name="T59" fmla="*/ 1528 h 1663"/>
                  <a:gd name="T60" fmla="*/ 1306 w 1446"/>
                  <a:gd name="T61" fmla="*/ 1514 h 1663"/>
                  <a:gd name="T62" fmla="*/ 1283 w 1446"/>
                  <a:gd name="T63" fmla="*/ 1521 h 1663"/>
                  <a:gd name="T64" fmla="*/ 1262 w 1446"/>
                  <a:gd name="T65" fmla="*/ 1541 h 1663"/>
                  <a:gd name="T66" fmla="*/ 1244 w 1446"/>
                  <a:gd name="T67" fmla="*/ 1530 h 1663"/>
                  <a:gd name="T68" fmla="*/ 1226 w 1446"/>
                  <a:gd name="T69" fmla="*/ 1534 h 1663"/>
                  <a:gd name="T70" fmla="*/ 1219 w 1446"/>
                  <a:gd name="T71" fmla="*/ 1559 h 1663"/>
                  <a:gd name="T72" fmla="*/ 1156 w 1446"/>
                  <a:gd name="T73" fmla="*/ 1573 h 1663"/>
                  <a:gd name="T74" fmla="*/ 1154 w 1446"/>
                  <a:gd name="T75" fmla="*/ 1593 h 1663"/>
                  <a:gd name="T76" fmla="*/ 1154 w 1446"/>
                  <a:gd name="T77" fmla="*/ 1611 h 1663"/>
                  <a:gd name="T78" fmla="*/ 1138 w 1446"/>
                  <a:gd name="T79" fmla="*/ 1632 h 1663"/>
                  <a:gd name="T80" fmla="*/ 1124 w 1446"/>
                  <a:gd name="T81" fmla="*/ 1647 h 1663"/>
                  <a:gd name="T82" fmla="*/ 1099 w 1446"/>
                  <a:gd name="T83" fmla="*/ 1638 h 1663"/>
                  <a:gd name="T84" fmla="*/ 1072 w 1446"/>
                  <a:gd name="T85" fmla="*/ 1643 h 1663"/>
                  <a:gd name="T86" fmla="*/ 1043 w 1446"/>
                  <a:gd name="T87" fmla="*/ 1638 h 1663"/>
                  <a:gd name="T88" fmla="*/ 913 w 1446"/>
                  <a:gd name="T89" fmla="*/ 1661 h 1663"/>
                  <a:gd name="T90" fmla="*/ 791 w 1446"/>
                  <a:gd name="T91" fmla="*/ 1654 h 1663"/>
                  <a:gd name="T92" fmla="*/ 532 w 1446"/>
                  <a:gd name="T93" fmla="*/ 1523 h 1663"/>
                  <a:gd name="T94" fmla="*/ 387 w 1446"/>
                  <a:gd name="T95" fmla="*/ 1365 h 1663"/>
                  <a:gd name="T96" fmla="*/ 147 w 1446"/>
                  <a:gd name="T97" fmla="*/ 1077 h 1663"/>
                  <a:gd name="T98" fmla="*/ 120 w 1446"/>
                  <a:gd name="T99" fmla="*/ 930 h 1663"/>
                  <a:gd name="T100" fmla="*/ 97 w 1446"/>
                  <a:gd name="T101" fmla="*/ 686 h 1663"/>
                  <a:gd name="T102" fmla="*/ 79 w 1446"/>
                  <a:gd name="T103" fmla="*/ 649 h 1663"/>
                  <a:gd name="T104" fmla="*/ 43 w 1446"/>
                  <a:gd name="T105" fmla="*/ 625 h 1663"/>
                  <a:gd name="T106" fmla="*/ 6 w 1446"/>
                  <a:gd name="T107" fmla="*/ 582 h 1663"/>
                  <a:gd name="T108" fmla="*/ 13 w 1446"/>
                  <a:gd name="T109" fmla="*/ 532 h 1663"/>
                  <a:gd name="T110" fmla="*/ 18 w 1446"/>
                  <a:gd name="T111" fmla="*/ 464 h 1663"/>
                  <a:gd name="T112" fmla="*/ 84 w 1446"/>
                  <a:gd name="T113" fmla="*/ 385 h 1663"/>
                  <a:gd name="T114" fmla="*/ 324 w 1446"/>
                  <a:gd name="T115" fmla="*/ 24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6" h="1663">
                    <a:moveTo>
                      <a:pt x="1147" y="1184"/>
                    </a:moveTo>
                    <a:lnTo>
                      <a:pt x="1149" y="1184"/>
                    </a:lnTo>
                    <a:lnTo>
                      <a:pt x="1149" y="1186"/>
                    </a:lnTo>
                    <a:lnTo>
                      <a:pt x="1149" y="1188"/>
                    </a:lnTo>
                    <a:lnTo>
                      <a:pt x="1151" y="1188"/>
                    </a:lnTo>
                    <a:lnTo>
                      <a:pt x="1154" y="1190"/>
                    </a:lnTo>
                    <a:lnTo>
                      <a:pt x="1156" y="1190"/>
                    </a:lnTo>
                    <a:lnTo>
                      <a:pt x="1156" y="1193"/>
                    </a:lnTo>
                    <a:lnTo>
                      <a:pt x="1158" y="1193"/>
                    </a:lnTo>
                    <a:lnTo>
                      <a:pt x="1158" y="1195"/>
                    </a:lnTo>
                    <a:lnTo>
                      <a:pt x="1160" y="1195"/>
                    </a:lnTo>
                    <a:lnTo>
                      <a:pt x="1160" y="1197"/>
                    </a:lnTo>
                    <a:lnTo>
                      <a:pt x="1163" y="1199"/>
                    </a:lnTo>
                    <a:lnTo>
                      <a:pt x="1165" y="1199"/>
                    </a:lnTo>
                    <a:lnTo>
                      <a:pt x="1167" y="1199"/>
                    </a:lnTo>
                    <a:lnTo>
                      <a:pt x="1170" y="1199"/>
                    </a:lnTo>
                    <a:lnTo>
                      <a:pt x="1172" y="1202"/>
                    </a:lnTo>
                    <a:lnTo>
                      <a:pt x="1174" y="1199"/>
                    </a:lnTo>
                    <a:lnTo>
                      <a:pt x="1176" y="1199"/>
                    </a:lnTo>
                    <a:lnTo>
                      <a:pt x="1179" y="1199"/>
                    </a:lnTo>
                    <a:lnTo>
                      <a:pt x="1181" y="1199"/>
                    </a:lnTo>
                    <a:lnTo>
                      <a:pt x="1183" y="1199"/>
                    </a:lnTo>
                    <a:lnTo>
                      <a:pt x="1185" y="1199"/>
                    </a:lnTo>
                    <a:lnTo>
                      <a:pt x="1188" y="1199"/>
                    </a:lnTo>
                    <a:lnTo>
                      <a:pt x="1190" y="1199"/>
                    </a:lnTo>
                    <a:lnTo>
                      <a:pt x="1194" y="1197"/>
                    </a:lnTo>
                    <a:lnTo>
                      <a:pt x="1197" y="1197"/>
                    </a:lnTo>
                    <a:lnTo>
                      <a:pt x="1197" y="1195"/>
                    </a:lnTo>
                    <a:lnTo>
                      <a:pt x="1199" y="1195"/>
                    </a:lnTo>
                    <a:lnTo>
                      <a:pt x="1201" y="1197"/>
                    </a:lnTo>
                    <a:lnTo>
                      <a:pt x="1201" y="1199"/>
                    </a:lnTo>
                    <a:lnTo>
                      <a:pt x="1204" y="1199"/>
                    </a:lnTo>
                    <a:lnTo>
                      <a:pt x="1206" y="1202"/>
                    </a:lnTo>
                    <a:lnTo>
                      <a:pt x="1208" y="1202"/>
                    </a:lnTo>
                    <a:lnTo>
                      <a:pt x="1210" y="1202"/>
                    </a:lnTo>
                    <a:lnTo>
                      <a:pt x="1215" y="1199"/>
                    </a:lnTo>
                    <a:lnTo>
                      <a:pt x="1217" y="1202"/>
                    </a:lnTo>
                    <a:lnTo>
                      <a:pt x="1219" y="1204"/>
                    </a:lnTo>
                    <a:lnTo>
                      <a:pt x="1219" y="1206"/>
                    </a:lnTo>
                    <a:lnTo>
                      <a:pt x="1219" y="1208"/>
                    </a:lnTo>
                    <a:lnTo>
                      <a:pt x="1222" y="1208"/>
                    </a:lnTo>
                    <a:lnTo>
                      <a:pt x="1226" y="1213"/>
                    </a:lnTo>
                    <a:lnTo>
                      <a:pt x="1224" y="1213"/>
                    </a:lnTo>
                    <a:lnTo>
                      <a:pt x="1226" y="1217"/>
                    </a:lnTo>
                    <a:lnTo>
                      <a:pt x="1228" y="1220"/>
                    </a:lnTo>
                    <a:lnTo>
                      <a:pt x="1231" y="1222"/>
                    </a:lnTo>
                    <a:lnTo>
                      <a:pt x="1233" y="1222"/>
                    </a:lnTo>
                    <a:lnTo>
                      <a:pt x="1233" y="1224"/>
                    </a:lnTo>
                    <a:lnTo>
                      <a:pt x="1235" y="1227"/>
                    </a:lnTo>
                    <a:lnTo>
                      <a:pt x="1238" y="1227"/>
                    </a:lnTo>
                    <a:lnTo>
                      <a:pt x="1240" y="1227"/>
                    </a:lnTo>
                    <a:lnTo>
                      <a:pt x="1242" y="1229"/>
                    </a:lnTo>
                    <a:lnTo>
                      <a:pt x="1244" y="1229"/>
                    </a:lnTo>
                    <a:lnTo>
                      <a:pt x="1247" y="1229"/>
                    </a:lnTo>
                    <a:lnTo>
                      <a:pt x="1249" y="1231"/>
                    </a:lnTo>
                    <a:lnTo>
                      <a:pt x="1251" y="1231"/>
                    </a:lnTo>
                    <a:lnTo>
                      <a:pt x="1253" y="1231"/>
                    </a:lnTo>
                    <a:lnTo>
                      <a:pt x="1256" y="1233"/>
                    </a:lnTo>
                    <a:lnTo>
                      <a:pt x="1258" y="1233"/>
                    </a:lnTo>
                    <a:lnTo>
                      <a:pt x="1260" y="1233"/>
                    </a:lnTo>
                    <a:lnTo>
                      <a:pt x="1265" y="1236"/>
                    </a:lnTo>
                    <a:lnTo>
                      <a:pt x="1269" y="1238"/>
                    </a:lnTo>
                    <a:lnTo>
                      <a:pt x="1274" y="1240"/>
                    </a:lnTo>
                    <a:lnTo>
                      <a:pt x="1276" y="1245"/>
                    </a:lnTo>
                    <a:lnTo>
                      <a:pt x="1278" y="1247"/>
                    </a:lnTo>
                    <a:lnTo>
                      <a:pt x="1281" y="1249"/>
                    </a:lnTo>
                    <a:lnTo>
                      <a:pt x="1283" y="1251"/>
                    </a:lnTo>
                    <a:lnTo>
                      <a:pt x="1285" y="1256"/>
                    </a:lnTo>
                    <a:lnTo>
                      <a:pt x="1287" y="1260"/>
                    </a:lnTo>
                    <a:lnTo>
                      <a:pt x="1290" y="1260"/>
                    </a:lnTo>
                    <a:lnTo>
                      <a:pt x="1292" y="1263"/>
                    </a:lnTo>
                    <a:lnTo>
                      <a:pt x="1294" y="1265"/>
                    </a:lnTo>
                    <a:lnTo>
                      <a:pt x="1296" y="1267"/>
                    </a:lnTo>
                    <a:lnTo>
                      <a:pt x="1299" y="1270"/>
                    </a:lnTo>
                    <a:lnTo>
                      <a:pt x="1301" y="1270"/>
                    </a:lnTo>
                    <a:lnTo>
                      <a:pt x="1303" y="1272"/>
                    </a:lnTo>
                    <a:lnTo>
                      <a:pt x="1306" y="1272"/>
                    </a:lnTo>
                    <a:lnTo>
                      <a:pt x="1308" y="1274"/>
                    </a:lnTo>
                    <a:lnTo>
                      <a:pt x="1312" y="1276"/>
                    </a:lnTo>
                    <a:lnTo>
                      <a:pt x="1317" y="1279"/>
                    </a:lnTo>
                    <a:lnTo>
                      <a:pt x="1319" y="1281"/>
                    </a:lnTo>
                    <a:lnTo>
                      <a:pt x="1321" y="1281"/>
                    </a:lnTo>
                    <a:lnTo>
                      <a:pt x="1319" y="1283"/>
                    </a:lnTo>
                    <a:lnTo>
                      <a:pt x="1317" y="1285"/>
                    </a:lnTo>
                    <a:lnTo>
                      <a:pt x="1315" y="1285"/>
                    </a:lnTo>
                    <a:lnTo>
                      <a:pt x="1312" y="1290"/>
                    </a:lnTo>
                    <a:lnTo>
                      <a:pt x="1310" y="1292"/>
                    </a:lnTo>
                    <a:lnTo>
                      <a:pt x="1310" y="1294"/>
                    </a:lnTo>
                    <a:lnTo>
                      <a:pt x="1310" y="1297"/>
                    </a:lnTo>
                    <a:lnTo>
                      <a:pt x="1310" y="1301"/>
                    </a:lnTo>
                    <a:lnTo>
                      <a:pt x="1312" y="1301"/>
                    </a:lnTo>
                    <a:lnTo>
                      <a:pt x="1312" y="1303"/>
                    </a:lnTo>
                    <a:lnTo>
                      <a:pt x="1312" y="1306"/>
                    </a:lnTo>
                    <a:lnTo>
                      <a:pt x="1312" y="1308"/>
                    </a:lnTo>
                    <a:lnTo>
                      <a:pt x="1315" y="1310"/>
                    </a:lnTo>
                    <a:lnTo>
                      <a:pt x="1317" y="1310"/>
                    </a:lnTo>
                    <a:lnTo>
                      <a:pt x="1317" y="1313"/>
                    </a:lnTo>
                    <a:lnTo>
                      <a:pt x="1319" y="1313"/>
                    </a:lnTo>
                    <a:lnTo>
                      <a:pt x="1317" y="1315"/>
                    </a:lnTo>
                    <a:lnTo>
                      <a:pt x="1315" y="1315"/>
                    </a:lnTo>
                    <a:lnTo>
                      <a:pt x="1315" y="1313"/>
                    </a:lnTo>
                    <a:lnTo>
                      <a:pt x="1315" y="1315"/>
                    </a:lnTo>
                    <a:lnTo>
                      <a:pt x="1317" y="1315"/>
                    </a:lnTo>
                    <a:lnTo>
                      <a:pt x="1317" y="1317"/>
                    </a:lnTo>
                    <a:lnTo>
                      <a:pt x="1317" y="1319"/>
                    </a:lnTo>
                    <a:lnTo>
                      <a:pt x="1319" y="1322"/>
                    </a:lnTo>
                    <a:lnTo>
                      <a:pt x="1321" y="1322"/>
                    </a:lnTo>
                    <a:lnTo>
                      <a:pt x="1324" y="1324"/>
                    </a:lnTo>
                    <a:lnTo>
                      <a:pt x="1326" y="1324"/>
                    </a:lnTo>
                    <a:lnTo>
                      <a:pt x="1326" y="1326"/>
                    </a:lnTo>
                    <a:lnTo>
                      <a:pt x="1328" y="1326"/>
                    </a:lnTo>
                    <a:lnTo>
                      <a:pt x="1328" y="1324"/>
                    </a:lnTo>
                    <a:lnTo>
                      <a:pt x="1330" y="1324"/>
                    </a:lnTo>
                    <a:lnTo>
                      <a:pt x="1333" y="1324"/>
                    </a:lnTo>
                    <a:lnTo>
                      <a:pt x="1333" y="1326"/>
                    </a:lnTo>
                    <a:lnTo>
                      <a:pt x="1330" y="1326"/>
                    </a:lnTo>
                    <a:lnTo>
                      <a:pt x="1330" y="1328"/>
                    </a:lnTo>
                    <a:lnTo>
                      <a:pt x="1330" y="1331"/>
                    </a:lnTo>
                    <a:lnTo>
                      <a:pt x="1333" y="1331"/>
                    </a:lnTo>
                    <a:lnTo>
                      <a:pt x="1335" y="1331"/>
                    </a:lnTo>
                    <a:lnTo>
                      <a:pt x="1337" y="1331"/>
                    </a:lnTo>
                    <a:lnTo>
                      <a:pt x="1340" y="1331"/>
                    </a:lnTo>
                    <a:lnTo>
                      <a:pt x="1337" y="1328"/>
                    </a:lnTo>
                    <a:lnTo>
                      <a:pt x="1337" y="1326"/>
                    </a:lnTo>
                    <a:lnTo>
                      <a:pt x="1337" y="1324"/>
                    </a:lnTo>
                    <a:lnTo>
                      <a:pt x="1340" y="1324"/>
                    </a:lnTo>
                    <a:lnTo>
                      <a:pt x="1340" y="1326"/>
                    </a:lnTo>
                    <a:lnTo>
                      <a:pt x="1340" y="1328"/>
                    </a:lnTo>
                    <a:lnTo>
                      <a:pt x="1342" y="1328"/>
                    </a:lnTo>
                    <a:lnTo>
                      <a:pt x="1342" y="1331"/>
                    </a:lnTo>
                    <a:lnTo>
                      <a:pt x="1344" y="1331"/>
                    </a:lnTo>
                    <a:lnTo>
                      <a:pt x="1346" y="1333"/>
                    </a:lnTo>
                    <a:lnTo>
                      <a:pt x="1349" y="1333"/>
                    </a:lnTo>
                    <a:lnTo>
                      <a:pt x="1351" y="1333"/>
                    </a:lnTo>
                    <a:lnTo>
                      <a:pt x="1355" y="1331"/>
                    </a:lnTo>
                    <a:lnTo>
                      <a:pt x="1358" y="1328"/>
                    </a:lnTo>
                    <a:lnTo>
                      <a:pt x="1358" y="1326"/>
                    </a:lnTo>
                    <a:lnTo>
                      <a:pt x="1355" y="1324"/>
                    </a:lnTo>
                    <a:lnTo>
                      <a:pt x="1355" y="1322"/>
                    </a:lnTo>
                    <a:lnTo>
                      <a:pt x="1355" y="1319"/>
                    </a:lnTo>
                    <a:lnTo>
                      <a:pt x="1358" y="1319"/>
                    </a:lnTo>
                    <a:lnTo>
                      <a:pt x="1358" y="1317"/>
                    </a:lnTo>
                    <a:lnTo>
                      <a:pt x="1360" y="1317"/>
                    </a:lnTo>
                    <a:lnTo>
                      <a:pt x="1362" y="1317"/>
                    </a:lnTo>
                    <a:lnTo>
                      <a:pt x="1362" y="1319"/>
                    </a:lnTo>
                    <a:lnTo>
                      <a:pt x="1364" y="1319"/>
                    </a:lnTo>
                    <a:lnTo>
                      <a:pt x="1364" y="1317"/>
                    </a:lnTo>
                    <a:lnTo>
                      <a:pt x="1362" y="1317"/>
                    </a:lnTo>
                    <a:lnTo>
                      <a:pt x="1362" y="1315"/>
                    </a:lnTo>
                    <a:lnTo>
                      <a:pt x="1362" y="1313"/>
                    </a:lnTo>
                    <a:lnTo>
                      <a:pt x="1364" y="1310"/>
                    </a:lnTo>
                    <a:lnTo>
                      <a:pt x="1367" y="1313"/>
                    </a:lnTo>
                    <a:lnTo>
                      <a:pt x="1367" y="1315"/>
                    </a:lnTo>
                    <a:lnTo>
                      <a:pt x="1367" y="1317"/>
                    </a:lnTo>
                    <a:lnTo>
                      <a:pt x="1369" y="1319"/>
                    </a:lnTo>
                    <a:lnTo>
                      <a:pt x="1369" y="1317"/>
                    </a:lnTo>
                    <a:lnTo>
                      <a:pt x="1369" y="1315"/>
                    </a:lnTo>
                    <a:lnTo>
                      <a:pt x="1371" y="1315"/>
                    </a:lnTo>
                    <a:lnTo>
                      <a:pt x="1374" y="1317"/>
                    </a:lnTo>
                    <a:lnTo>
                      <a:pt x="1374" y="1319"/>
                    </a:lnTo>
                    <a:lnTo>
                      <a:pt x="1371" y="1319"/>
                    </a:lnTo>
                    <a:lnTo>
                      <a:pt x="1369" y="1319"/>
                    </a:lnTo>
                    <a:lnTo>
                      <a:pt x="1371" y="1322"/>
                    </a:lnTo>
                    <a:lnTo>
                      <a:pt x="1374" y="1322"/>
                    </a:lnTo>
                    <a:lnTo>
                      <a:pt x="1374" y="1324"/>
                    </a:lnTo>
                    <a:lnTo>
                      <a:pt x="1369" y="1324"/>
                    </a:lnTo>
                    <a:lnTo>
                      <a:pt x="1367" y="1324"/>
                    </a:lnTo>
                    <a:lnTo>
                      <a:pt x="1367" y="1322"/>
                    </a:lnTo>
                    <a:lnTo>
                      <a:pt x="1364" y="1322"/>
                    </a:lnTo>
                    <a:lnTo>
                      <a:pt x="1362" y="1322"/>
                    </a:lnTo>
                    <a:lnTo>
                      <a:pt x="1360" y="1322"/>
                    </a:lnTo>
                    <a:lnTo>
                      <a:pt x="1360" y="1324"/>
                    </a:lnTo>
                    <a:lnTo>
                      <a:pt x="1362" y="1324"/>
                    </a:lnTo>
                    <a:lnTo>
                      <a:pt x="1364" y="1326"/>
                    </a:lnTo>
                    <a:lnTo>
                      <a:pt x="1364" y="1328"/>
                    </a:lnTo>
                    <a:lnTo>
                      <a:pt x="1362" y="1331"/>
                    </a:lnTo>
                    <a:lnTo>
                      <a:pt x="1362" y="1333"/>
                    </a:lnTo>
                    <a:lnTo>
                      <a:pt x="1360" y="1333"/>
                    </a:lnTo>
                    <a:lnTo>
                      <a:pt x="1362" y="1333"/>
                    </a:lnTo>
                    <a:lnTo>
                      <a:pt x="1360" y="1333"/>
                    </a:lnTo>
                    <a:lnTo>
                      <a:pt x="1360" y="1335"/>
                    </a:lnTo>
                    <a:lnTo>
                      <a:pt x="1360" y="1337"/>
                    </a:lnTo>
                    <a:lnTo>
                      <a:pt x="1362" y="1337"/>
                    </a:lnTo>
                    <a:lnTo>
                      <a:pt x="1364" y="1337"/>
                    </a:lnTo>
                    <a:lnTo>
                      <a:pt x="1364" y="1340"/>
                    </a:lnTo>
                    <a:lnTo>
                      <a:pt x="1367" y="1340"/>
                    </a:lnTo>
                    <a:lnTo>
                      <a:pt x="1369" y="1342"/>
                    </a:lnTo>
                    <a:lnTo>
                      <a:pt x="1371" y="1342"/>
                    </a:lnTo>
                    <a:lnTo>
                      <a:pt x="1374" y="1342"/>
                    </a:lnTo>
                    <a:lnTo>
                      <a:pt x="1374" y="1344"/>
                    </a:lnTo>
                    <a:lnTo>
                      <a:pt x="1376" y="1344"/>
                    </a:lnTo>
                    <a:lnTo>
                      <a:pt x="1378" y="1346"/>
                    </a:lnTo>
                    <a:lnTo>
                      <a:pt x="1380" y="1346"/>
                    </a:lnTo>
                    <a:lnTo>
                      <a:pt x="1383" y="1346"/>
                    </a:lnTo>
                    <a:lnTo>
                      <a:pt x="1385" y="1344"/>
                    </a:lnTo>
                    <a:lnTo>
                      <a:pt x="1387" y="1344"/>
                    </a:lnTo>
                    <a:lnTo>
                      <a:pt x="1385" y="1344"/>
                    </a:lnTo>
                    <a:lnTo>
                      <a:pt x="1385" y="1342"/>
                    </a:lnTo>
                    <a:lnTo>
                      <a:pt x="1383" y="1342"/>
                    </a:lnTo>
                    <a:lnTo>
                      <a:pt x="1383" y="1340"/>
                    </a:lnTo>
                    <a:lnTo>
                      <a:pt x="1383" y="1337"/>
                    </a:lnTo>
                    <a:lnTo>
                      <a:pt x="1385" y="1337"/>
                    </a:lnTo>
                    <a:lnTo>
                      <a:pt x="1387" y="1337"/>
                    </a:lnTo>
                    <a:lnTo>
                      <a:pt x="1389" y="1337"/>
                    </a:lnTo>
                    <a:lnTo>
                      <a:pt x="1392" y="1337"/>
                    </a:lnTo>
                    <a:lnTo>
                      <a:pt x="1394" y="1340"/>
                    </a:lnTo>
                    <a:lnTo>
                      <a:pt x="1394" y="1342"/>
                    </a:lnTo>
                    <a:lnTo>
                      <a:pt x="1396" y="1342"/>
                    </a:lnTo>
                    <a:lnTo>
                      <a:pt x="1396" y="1344"/>
                    </a:lnTo>
                    <a:lnTo>
                      <a:pt x="1398" y="1344"/>
                    </a:lnTo>
                    <a:lnTo>
                      <a:pt x="1398" y="1346"/>
                    </a:lnTo>
                    <a:lnTo>
                      <a:pt x="1398" y="1349"/>
                    </a:lnTo>
                    <a:lnTo>
                      <a:pt x="1396" y="1349"/>
                    </a:lnTo>
                    <a:lnTo>
                      <a:pt x="1394" y="1351"/>
                    </a:lnTo>
                    <a:lnTo>
                      <a:pt x="1396" y="1351"/>
                    </a:lnTo>
                    <a:lnTo>
                      <a:pt x="1396" y="1353"/>
                    </a:lnTo>
                    <a:lnTo>
                      <a:pt x="1396" y="1356"/>
                    </a:lnTo>
                    <a:lnTo>
                      <a:pt x="1398" y="1356"/>
                    </a:lnTo>
                    <a:lnTo>
                      <a:pt x="1398" y="1358"/>
                    </a:lnTo>
                    <a:lnTo>
                      <a:pt x="1398" y="1360"/>
                    </a:lnTo>
                    <a:lnTo>
                      <a:pt x="1398" y="1362"/>
                    </a:lnTo>
                    <a:lnTo>
                      <a:pt x="1401" y="1362"/>
                    </a:lnTo>
                    <a:lnTo>
                      <a:pt x="1401" y="1365"/>
                    </a:lnTo>
                    <a:lnTo>
                      <a:pt x="1403" y="1362"/>
                    </a:lnTo>
                    <a:lnTo>
                      <a:pt x="1405" y="1362"/>
                    </a:lnTo>
                    <a:lnTo>
                      <a:pt x="1405" y="1365"/>
                    </a:lnTo>
                    <a:lnTo>
                      <a:pt x="1408" y="1365"/>
                    </a:lnTo>
                    <a:lnTo>
                      <a:pt x="1410" y="1365"/>
                    </a:lnTo>
                    <a:lnTo>
                      <a:pt x="1410" y="1362"/>
                    </a:lnTo>
                    <a:lnTo>
                      <a:pt x="1410" y="1360"/>
                    </a:lnTo>
                    <a:lnTo>
                      <a:pt x="1412" y="1360"/>
                    </a:lnTo>
                    <a:lnTo>
                      <a:pt x="1414" y="1360"/>
                    </a:lnTo>
                    <a:lnTo>
                      <a:pt x="1414" y="1362"/>
                    </a:lnTo>
                    <a:lnTo>
                      <a:pt x="1417" y="1365"/>
                    </a:lnTo>
                    <a:lnTo>
                      <a:pt x="1419" y="1365"/>
                    </a:lnTo>
                    <a:lnTo>
                      <a:pt x="1417" y="1365"/>
                    </a:lnTo>
                    <a:lnTo>
                      <a:pt x="1419" y="1367"/>
                    </a:lnTo>
                    <a:lnTo>
                      <a:pt x="1417" y="1367"/>
                    </a:lnTo>
                    <a:lnTo>
                      <a:pt x="1417" y="1369"/>
                    </a:lnTo>
                    <a:lnTo>
                      <a:pt x="1414" y="1367"/>
                    </a:lnTo>
                    <a:lnTo>
                      <a:pt x="1414" y="1365"/>
                    </a:lnTo>
                    <a:lnTo>
                      <a:pt x="1412" y="1365"/>
                    </a:lnTo>
                    <a:lnTo>
                      <a:pt x="1410" y="1365"/>
                    </a:lnTo>
                    <a:lnTo>
                      <a:pt x="1412" y="1367"/>
                    </a:lnTo>
                    <a:lnTo>
                      <a:pt x="1412" y="1369"/>
                    </a:lnTo>
                    <a:lnTo>
                      <a:pt x="1412" y="1371"/>
                    </a:lnTo>
                    <a:lnTo>
                      <a:pt x="1414" y="1371"/>
                    </a:lnTo>
                    <a:lnTo>
                      <a:pt x="1417" y="1371"/>
                    </a:lnTo>
                    <a:lnTo>
                      <a:pt x="1419" y="1371"/>
                    </a:lnTo>
                    <a:lnTo>
                      <a:pt x="1419" y="1374"/>
                    </a:lnTo>
                    <a:lnTo>
                      <a:pt x="1421" y="1374"/>
                    </a:lnTo>
                    <a:lnTo>
                      <a:pt x="1421" y="1376"/>
                    </a:lnTo>
                    <a:lnTo>
                      <a:pt x="1419" y="1376"/>
                    </a:lnTo>
                    <a:lnTo>
                      <a:pt x="1421" y="1378"/>
                    </a:lnTo>
                    <a:lnTo>
                      <a:pt x="1423" y="1378"/>
                    </a:lnTo>
                    <a:lnTo>
                      <a:pt x="1426" y="1376"/>
                    </a:lnTo>
                    <a:lnTo>
                      <a:pt x="1428" y="1376"/>
                    </a:lnTo>
                    <a:lnTo>
                      <a:pt x="1428" y="1374"/>
                    </a:lnTo>
                    <a:lnTo>
                      <a:pt x="1430" y="1376"/>
                    </a:lnTo>
                    <a:lnTo>
                      <a:pt x="1430" y="1374"/>
                    </a:lnTo>
                    <a:lnTo>
                      <a:pt x="1428" y="1374"/>
                    </a:lnTo>
                    <a:lnTo>
                      <a:pt x="1428" y="1369"/>
                    </a:lnTo>
                    <a:lnTo>
                      <a:pt x="1428" y="1367"/>
                    </a:lnTo>
                    <a:lnTo>
                      <a:pt x="1426" y="1367"/>
                    </a:lnTo>
                    <a:lnTo>
                      <a:pt x="1426" y="1365"/>
                    </a:lnTo>
                    <a:lnTo>
                      <a:pt x="1423" y="1365"/>
                    </a:lnTo>
                    <a:lnTo>
                      <a:pt x="1426" y="1365"/>
                    </a:lnTo>
                    <a:lnTo>
                      <a:pt x="1426" y="1362"/>
                    </a:lnTo>
                    <a:lnTo>
                      <a:pt x="1428" y="1365"/>
                    </a:lnTo>
                    <a:lnTo>
                      <a:pt x="1426" y="1365"/>
                    </a:lnTo>
                    <a:lnTo>
                      <a:pt x="1428" y="1365"/>
                    </a:lnTo>
                    <a:lnTo>
                      <a:pt x="1430" y="1367"/>
                    </a:lnTo>
                    <a:lnTo>
                      <a:pt x="1433" y="1367"/>
                    </a:lnTo>
                    <a:lnTo>
                      <a:pt x="1433" y="1369"/>
                    </a:lnTo>
                    <a:lnTo>
                      <a:pt x="1435" y="1369"/>
                    </a:lnTo>
                    <a:lnTo>
                      <a:pt x="1435" y="1371"/>
                    </a:lnTo>
                    <a:lnTo>
                      <a:pt x="1437" y="1374"/>
                    </a:lnTo>
                    <a:lnTo>
                      <a:pt x="1437" y="1376"/>
                    </a:lnTo>
                    <a:lnTo>
                      <a:pt x="1439" y="1376"/>
                    </a:lnTo>
                    <a:lnTo>
                      <a:pt x="1439" y="1378"/>
                    </a:lnTo>
                    <a:lnTo>
                      <a:pt x="1439" y="1380"/>
                    </a:lnTo>
                    <a:lnTo>
                      <a:pt x="1439" y="1383"/>
                    </a:lnTo>
                    <a:lnTo>
                      <a:pt x="1439" y="1380"/>
                    </a:lnTo>
                    <a:lnTo>
                      <a:pt x="1439" y="1383"/>
                    </a:lnTo>
                    <a:lnTo>
                      <a:pt x="1442" y="1383"/>
                    </a:lnTo>
                    <a:lnTo>
                      <a:pt x="1439" y="1383"/>
                    </a:lnTo>
                    <a:lnTo>
                      <a:pt x="1439" y="1385"/>
                    </a:lnTo>
                    <a:lnTo>
                      <a:pt x="1442" y="1387"/>
                    </a:lnTo>
                    <a:lnTo>
                      <a:pt x="1444" y="1387"/>
                    </a:lnTo>
                    <a:lnTo>
                      <a:pt x="1444" y="1385"/>
                    </a:lnTo>
                    <a:lnTo>
                      <a:pt x="1446" y="1387"/>
                    </a:lnTo>
                    <a:lnTo>
                      <a:pt x="1446" y="1389"/>
                    </a:lnTo>
                    <a:lnTo>
                      <a:pt x="1444" y="1389"/>
                    </a:lnTo>
                    <a:lnTo>
                      <a:pt x="1444" y="1392"/>
                    </a:lnTo>
                    <a:lnTo>
                      <a:pt x="1442" y="1394"/>
                    </a:lnTo>
                    <a:lnTo>
                      <a:pt x="1439" y="1392"/>
                    </a:lnTo>
                    <a:lnTo>
                      <a:pt x="1442" y="1394"/>
                    </a:lnTo>
                    <a:lnTo>
                      <a:pt x="1439" y="1392"/>
                    </a:lnTo>
                    <a:lnTo>
                      <a:pt x="1437" y="1394"/>
                    </a:lnTo>
                    <a:lnTo>
                      <a:pt x="1437" y="1396"/>
                    </a:lnTo>
                    <a:lnTo>
                      <a:pt x="1430" y="1401"/>
                    </a:lnTo>
                    <a:lnTo>
                      <a:pt x="1426" y="1408"/>
                    </a:lnTo>
                    <a:lnTo>
                      <a:pt x="1423" y="1408"/>
                    </a:lnTo>
                    <a:lnTo>
                      <a:pt x="1410" y="1421"/>
                    </a:lnTo>
                    <a:lnTo>
                      <a:pt x="1408" y="1426"/>
                    </a:lnTo>
                    <a:lnTo>
                      <a:pt x="1405" y="1432"/>
                    </a:lnTo>
                    <a:lnTo>
                      <a:pt x="1398" y="1448"/>
                    </a:lnTo>
                    <a:lnTo>
                      <a:pt x="1396" y="1451"/>
                    </a:lnTo>
                    <a:lnTo>
                      <a:pt x="1396" y="1453"/>
                    </a:lnTo>
                    <a:lnTo>
                      <a:pt x="1394" y="1455"/>
                    </a:lnTo>
                    <a:lnTo>
                      <a:pt x="1394" y="1457"/>
                    </a:lnTo>
                    <a:lnTo>
                      <a:pt x="1394" y="1460"/>
                    </a:lnTo>
                    <a:lnTo>
                      <a:pt x="1394" y="1464"/>
                    </a:lnTo>
                    <a:lnTo>
                      <a:pt x="1392" y="1466"/>
                    </a:lnTo>
                    <a:lnTo>
                      <a:pt x="1389" y="1471"/>
                    </a:lnTo>
                    <a:lnTo>
                      <a:pt x="1387" y="1475"/>
                    </a:lnTo>
                    <a:lnTo>
                      <a:pt x="1385" y="1478"/>
                    </a:lnTo>
                    <a:lnTo>
                      <a:pt x="1383" y="1480"/>
                    </a:lnTo>
                    <a:lnTo>
                      <a:pt x="1385" y="1480"/>
                    </a:lnTo>
                    <a:lnTo>
                      <a:pt x="1385" y="1482"/>
                    </a:lnTo>
                    <a:lnTo>
                      <a:pt x="1383" y="1489"/>
                    </a:lnTo>
                    <a:lnTo>
                      <a:pt x="1374" y="1489"/>
                    </a:lnTo>
                    <a:lnTo>
                      <a:pt x="1374" y="1491"/>
                    </a:lnTo>
                    <a:lnTo>
                      <a:pt x="1371" y="1491"/>
                    </a:lnTo>
                    <a:lnTo>
                      <a:pt x="1369" y="1491"/>
                    </a:lnTo>
                    <a:lnTo>
                      <a:pt x="1367" y="1491"/>
                    </a:lnTo>
                    <a:lnTo>
                      <a:pt x="1364" y="1494"/>
                    </a:lnTo>
                    <a:lnTo>
                      <a:pt x="1364" y="1500"/>
                    </a:lnTo>
                    <a:lnTo>
                      <a:pt x="1362" y="1503"/>
                    </a:lnTo>
                    <a:lnTo>
                      <a:pt x="1362" y="1507"/>
                    </a:lnTo>
                    <a:lnTo>
                      <a:pt x="1360" y="1507"/>
                    </a:lnTo>
                    <a:lnTo>
                      <a:pt x="1360" y="1512"/>
                    </a:lnTo>
                    <a:lnTo>
                      <a:pt x="1358" y="1512"/>
                    </a:lnTo>
                    <a:lnTo>
                      <a:pt x="1358" y="1514"/>
                    </a:lnTo>
                    <a:lnTo>
                      <a:pt x="1355" y="1514"/>
                    </a:lnTo>
                    <a:lnTo>
                      <a:pt x="1353" y="1514"/>
                    </a:lnTo>
                    <a:lnTo>
                      <a:pt x="1349" y="1514"/>
                    </a:lnTo>
                    <a:lnTo>
                      <a:pt x="1349" y="1512"/>
                    </a:lnTo>
                    <a:lnTo>
                      <a:pt x="1346" y="1512"/>
                    </a:lnTo>
                    <a:lnTo>
                      <a:pt x="1344" y="1514"/>
                    </a:lnTo>
                    <a:lnTo>
                      <a:pt x="1342" y="1516"/>
                    </a:lnTo>
                    <a:lnTo>
                      <a:pt x="1340" y="1516"/>
                    </a:lnTo>
                    <a:lnTo>
                      <a:pt x="1340" y="1514"/>
                    </a:lnTo>
                    <a:lnTo>
                      <a:pt x="1340" y="1512"/>
                    </a:lnTo>
                    <a:lnTo>
                      <a:pt x="1340" y="1509"/>
                    </a:lnTo>
                    <a:lnTo>
                      <a:pt x="1337" y="1509"/>
                    </a:lnTo>
                    <a:lnTo>
                      <a:pt x="1337" y="1507"/>
                    </a:lnTo>
                    <a:lnTo>
                      <a:pt x="1335" y="1507"/>
                    </a:lnTo>
                    <a:lnTo>
                      <a:pt x="1333" y="1509"/>
                    </a:lnTo>
                    <a:lnTo>
                      <a:pt x="1328" y="1509"/>
                    </a:lnTo>
                    <a:lnTo>
                      <a:pt x="1324" y="1509"/>
                    </a:lnTo>
                    <a:lnTo>
                      <a:pt x="1319" y="1512"/>
                    </a:lnTo>
                    <a:lnTo>
                      <a:pt x="1317" y="1512"/>
                    </a:lnTo>
                    <a:lnTo>
                      <a:pt x="1317" y="1514"/>
                    </a:lnTo>
                    <a:lnTo>
                      <a:pt x="1317" y="1516"/>
                    </a:lnTo>
                    <a:lnTo>
                      <a:pt x="1317" y="1518"/>
                    </a:lnTo>
                    <a:lnTo>
                      <a:pt x="1317" y="1521"/>
                    </a:lnTo>
                    <a:lnTo>
                      <a:pt x="1317" y="1523"/>
                    </a:lnTo>
                    <a:lnTo>
                      <a:pt x="1315" y="1523"/>
                    </a:lnTo>
                    <a:lnTo>
                      <a:pt x="1315" y="1528"/>
                    </a:lnTo>
                    <a:lnTo>
                      <a:pt x="1317" y="1530"/>
                    </a:lnTo>
                    <a:lnTo>
                      <a:pt x="1317" y="1532"/>
                    </a:lnTo>
                    <a:lnTo>
                      <a:pt x="1317" y="1534"/>
                    </a:lnTo>
                    <a:lnTo>
                      <a:pt x="1315" y="1534"/>
                    </a:lnTo>
                    <a:lnTo>
                      <a:pt x="1312" y="1534"/>
                    </a:lnTo>
                    <a:lnTo>
                      <a:pt x="1310" y="1534"/>
                    </a:lnTo>
                    <a:lnTo>
                      <a:pt x="1308" y="1534"/>
                    </a:lnTo>
                    <a:lnTo>
                      <a:pt x="1308" y="1525"/>
                    </a:lnTo>
                    <a:lnTo>
                      <a:pt x="1308" y="1523"/>
                    </a:lnTo>
                    <a:lnTo>
                      <a:pt x="1308" y="1518"/>
                    </a:lnTo>
                    <a:lnTo>
                      <a:pt x="1306" y="1516"/>
                    </a:lnTo>
                    <a:lnTo>
                      <a:pt x="1306" y="1514"/>
                    </a:lnTo>
                    <a:lnTo>
                      <a:pt x="1306" y="1512"/>
                    </a:lnTo>
                    <a:lnTo>
                      <a:pt x="1303" y="1512"/>
                    </a:lnTo>
                    <a:lnTo>
                      <a:pt x="1301" y="1512"/>
                    </a:lnTo>
                    <a:lnTo>
                      <a:pt x="1299" y="1514"/>
                    </a:lnTo>
                    <a:lnTo>
                      <a:pt x="1296" y="1516"/>
                    </a:lnTo>
                    <a:lnTo>
                      <a:pt x="1294" y="1516"/>
                    </a:lnTo>
                    <a:lnTo>
                      <a:pt x="1292" y="1516"/>
                    </a:lnTo>
                    <a:lnTo>
                      <a:pt x="1290" y="1514"/>
                    </a:lnTo>
                    <a:lnTo>
                      <a:pt x="1290" y="1512"/>
                    </a:lnTo>
                    <a:lnTo>
                      <a:pt x="1287" y="1514"/>
                    </a:lnTo>
                    <a:lnTo>
                      <a:pt x="1285" y="1521"/>
                    </a:lnTo>
                    <a:lnTo>
                      <a:pt x="1283" y="1521"/>
                    </a:lnTo>
                    <a:lnTo>
                      <a:pt x="1281" y="1523"/>
                    </a:lnTo>
                    <a:lnTo>
                      <a:pt x="1281" y="1528"/>
                    </a:lnTo>
                    <a:lnTo>
                      <a:pt x="1281" y="1530"/>
                    </a:lnTo>
                    <a:lnTo>
                      <a:pt x="1281" y="1532"/>
                    </a:lnTo>
                    <a:lnTo>
                      <a:pt x="1278" y="1532"/>
                    </a:lnTo>
                    <a:lnTo>
                      <a:pt x="1276" y="1534"/>
                    </a:lnTo>
                    <a:lnTo>
                      <a:pt x="1274" y="1534"/>
                    </a:lnTo>
                    <a:lnTo>
                      <a:pt x="1274" y="1537"/>
                    </a:lnTo>
                    <a:lnTo>
                      <a:pt x="1269" y="1537"/>
                    </a:lnTo>
                    <a:lnTo>
                      <a:pt x="1267" y="1539"/>
                    </a:lnTo>
                    <a:lnTo>
                      <a:pt x="1265" y="1541"/>
                    </a:lnTo>
                    <a:lnTo>
                      <a:pt x="1262" y="1541"/>
                    </a:lnTo>
                    <a:lnTo>
                      <a:pt x="1260" y="1541"/>
                    </a:lnTo>
                    <a:lnTo>
                      <a:pt x="1258" y="1541"/>
                    </a:lnTo>
                    <a:lnTo>
                      <a:pt x="1256" y="1541"/>
                    </a:lnTo>
                    <a:lnTo>
                      <a:pt x="1253" y="1541"/>
                    </a:lnTo>
                    <a:lnTo>
                      <a:pt x="1251" y="1541"/>
                    </a:lnTo>
                    <a:lnTo>
                      <a:pt x="1251" y="1539"/>
                    </a:lnTo>
                    <a:lnTo>
                      <a:pt x="1251" y="1537"/>
                    </a:lnTo>
                    <a:lnTo>
                      <a:pt x="1249" y="1534"/>
                    </a:lnTo>
                    <a:lnTo>
                      <a:pt x="1249" y="1532"/>
                    </a:lnTo>
                    <a:lnTo>
                      <a:pt x="1249" y="1530"/>
                    </a:lnTo>
                    <a:lnTo>
                      <a:pt x="1247" y="1530"/>
                    </a:lnTo>
                    <a:lnTo>
                      <a:pt x="1244" y="1530"/>
                    </a:lnTo>
                    <a:lnTo>
                      <a:pt x="1244" y="1528"/>
                    </a:lnTo>
                    <a:lnTo>
                      <a:pt x="1242" y="1528"/>
                    </a:lnTo>
                    <a:lnTo>
                      <a:pt x="1240" y="1528"/>
                    </a:lnTo>
                    <a:lnTo>
                      <a:pt x="1238" y="1530"/>
                    </a:lnTo>
                    <a:lnTo>
                      <a:pt x="1235" y="1530"/>
                    </a:lnTo>
                    <a:lnTo>
                      <a:pt x="1233" y="1530"/>
                    </a:lnTo>
                    <a:lnTo>
                      <a:pt x="1233" y="1532"/>
                    </a:lnTo>
                    <a:lnTo>
                      <a:pt x="1231" y="1530"/>
                    </a:lnTo>
                    <a:lnTo>
                      <a:pt x="1228" y="1532"/>
                    </a:lnTo>
                    <a:lnTo>
                      <a:pt x="1226" y="1534"/>
                    </a:lnTo>
                    <a:lnTo>
                      <a:pt x="1226" y="1532"/>
                    </a:lnTo>
                    <a:lnTo>
                      <a:pt x="1226" y="1534"/>
                    </a:lnTo>
                    <a:lnTo>
                      <a:pt x="1228" y="1537"/>
                    </a:lnTo>
                    <a:lnTo>
                      <a:pt x="1228" y="1539"/>
                    </a:lnTo>
                    <a:lnTo>
                      <a:pt x="1228" y="1541"/>
                    </a:lnTo>
                    <a:lnTo>
                      <a:pt x="1228" y="1543"/>
                    </a:lnTo>
                    <a:lnTo>
                      <a:pt x="1226" y="1548"/>
                    </a:lnTo>
                    <a:lnTo>
                      <a:pt x="1226" y="1550"/>
                    </a:lnTo>
                    <a:lnTo>
                      <a:pt x="1226" y="1552"/>
                    </a:lnTo>
                    <a:lnTo>
                      <a:pt x="1224" y="1555"/>
                    </a:lnTo>
                    <a:lnTo>
                      <a:pt x="1224" y="1559"/>
                    </a:lnTo>
                    <a:lnTo>
                      <a:pt x="1222" y="1561"/>
                    </a:lnTo>
                    <a:lnTo>
                      <a:pt x="1222" y="1559"/>
                    </a:lnTo>
                    <a:lnTo>
                      <a:pt x="1219" y="1559"/>
                    </a:lnTo>
                    <a:lnTo>
                      <a:pt x="1219" y="1561"/>
                    </a:lnTo>
                    <a:lnTo>
                      <a:pt x="1206" y="1561"/>
                    </a:lnTo>
                    <a:lnTo>
                      <a:pt x="1204" y="1561"/>
                    </a:lnTo>
                    <a:lnTo>
                      <a:pt x="1194" y="1561"/>
                    </a:lnTo>
                    <a:lnTo>
                      <a:pt x="1190" y="1561"/>
                    </a:lnTo>
                    <a:lnTo>
                      <a:pt x="1185" y="1561"/>
                    </a:lnTo>
                    <a:lnTo>
                      <a:pt x="1183" y="1561"/>
                    </a:lnTo>
                    <a:lnTo>
                      <a:pt x="1176" y="1564"/>
                    </a:lnTo>
                    <a:lnTo>
                      <a:pt x="1174" y="1566"/>
                    </a:lnTo>
                    <a:lnTo>
                      <a:pt x="1160" y="1570"/>
                    </a:lnTo>
                    <a:lnTo>
                      <a:pt x="1158" y="1573"/>
                    </a:lnTo>
                    <a:lnTo>
                      <a:pt x="1156" y="1573"/>
                    </a:lnTo>
                    <a:lnTo>
                      <a:pt x="1154" y="1575"/>
                    </a:lnTo>
                    <a:lnTo>
                      <a:pt x="1154" y="1577"/>
                    </a:lnTo>
                    <a:lnTo>
                      <a:pt x="1154" y="1580"/>
                    </a:lnTo>
                    <a:lnTo>
                      <a:pt x="1151" y="1580"/>
                    </a:lnTo>
                    <a:lnTo>
                      <a:pt x="1151" y="1582"/>
                    </a:lnTo>
                    <a:lnTo>
                      <a:pt x="1154" y="1584"/>
                    </a:lnTo>
                    <a:lnTo>
                      <a:pt x="1154" y="1586"/>
                    </a:lnTo>
                    <a:lnTo>
                      <a:pt x="1154" y="1589"/>
                    </a:lnTo>
                    <a:lnTo>
                      <a:pt x="1156" y="1589"/>
                    </a:lnTo>
                    <a:lnTo>
                      <a:pt x="1156" y="1591"/>
                    </a:lnTo>
                    <a:lnTo>
                      <a:pt x="1156" y="1593"/>
                    </a:lnTo>
                    <a:lnTo>
                      <a:pt x="1154" y="1593"/>
                    </a:lnTo>
                    <a:lnTo>
                      <a:pt x="1154" y="1595"/>
                    </a:lnTo>
                    <a:lnTo>
                      <a:pt x="1151" y="1595"/>
                    </a:lnTo>
                    <a:lnTo>
                      <a:pt x="1151" y="1598"/>
                    </a:lnTo>
                    <a:lnTo>
                      <a:pt x="1154" y="1598"/>
                    </a:lnTo>
                    <a:lnTo>
                      <a:pt x="1154" y="1600"/>
                    </a:lnTo>
                    <a:lnTo>
                      <a:pt x="1151" y="1600"/>
                    </a:lnTo>
                    <a:lnTo>
                      <a:pt x="1149" y="1602"/>
                    </a:lnTo>
                    <a:lnTo>
                      <a:pt x="1149" y="1604"/>
                    </a:lnTo>
                    <a:lnTo>
                      <a:pt x="1151" y="1604"/>
                    </a:lnTo>
                    <a:lnTo>
                      <a:pt x="1154" y="1607"/>
                    </a:lnTo>
                    <a:lnTo>
                      <a:pt x="1156" y="1609"/>
                    </a:lnTo>
                    <a:lnTo>
                      <a:pt x="1154" y="1611"/>
                    </a:lnTo>
                    <a:lnTo>
                      <a:pt x="1151" y="1611"/>
                    </a:lnTo>
                    <a:lnTo>
                      <a:pt x="1149" y="1611"/>
                    </a:lnTo>
                    <a:lnTo>
                      <a:pt x="1147" y="1613"/>
                    </a:lnTo>
                    <a:lnTo>
                      <a:pt x="1145" y="1616"/>
                    </a:lnTo>
                    <a:lnTo>
                      <a:pt x="1145" y="1620"/>
                    </a:lnTo>
                    <a:lnTo>
                      <a:pt x="1142" y="1623"/>
                    </a:lnTo>
                    <a:lnTo>
                      <a:pt x="1142" y="1625"/>
                    </a:lnTo>
                    <a:lnTo>
                      <a:pt x="1140" y="1625"/>
                    </a:lnTo>
                    <a:lnTo>
                      <a:pt x="1140" y="1627"/>
                    </a:lnTo>
                    <a:lnTo>
                      <a:pt x="1140" y="1629"/>
                    </a:lnTo>
                    <a:lnTo>
                      <a:pt x="1138" y="1629"/>
                    </a:lnTo>
                    <a:lnTo>
                      <a:pt x="1138" y="1632"/>
                    </a:lnTo>
                    <a:lnTo>
                      <a:pt x="1136" y="1632"/>
                    </a:lnTo>
                    <a:lnTo>
                      <a:pt x="1136" y="1634"/>
                    </a:lnTo>
                    <a:lnTo>
                      <a:pt x="1136" y="1636"/>
                    </a:lnTo>
                    <a:lnTo>
                      <a:pt x="1133" y="1636"/>
                    </a:lnTo>
                    <a:lnTo>
                      <a:pt x="1131" y="1636"/>
                    </a:lnTo>
                    <a:lnTo>
                      <a:pt x="1129" y="1636"/>
                    </a:lnTo>
                    <a:lnTo>
                      <a:pt x="1129" y="1638"/>
                    </a:lnTo>
                    <a:lnTo>
                      <a:pt x="1129" y="1641"/>
                    </a:lnTo>
                    <a:lnTo>
                      <a:pt x="1126" y="1641"/>
                    </a:lnTo>
                    <a:lnTo>
                      <a:pt x="1126" y="1643"/>
                    </a:lnTo>
                    <a:lnTo>
                      <a:pt x="1126" y="1645"/>
                    </a:lnTo>
                    <a:lnTo>
                      <a:pt x="1124" y="1647"/>
                    </a:lnTo>
                    <a:lnTo>
                      <a:pt x="1124" y="1650"/>
                    </a:lnTo>
                    <a:lnTo>
                      <a:pt x="1122" y="1650"/>
                    </a:lnTo>
                    <a:lnTo>
                      <a:pt x="1120" y="1650"/>
                    </a:lnTo>
                    <a:lnTo>
                      <a:pt x="1117" y="1647"/>
                    </a:lnTo>
                    <a:lnTo>
                      <a:pt x="1115" y="1647"/>
                    </a:lnTo>
                    <a:lnTo>
                      <a:pt x="1113" y="1645"/>
                    </a:lnTo>
                    <a:lnTo>
                      <a:pt x="1111" y="1643"/>
                    </a:lnTo>
                    <a:lnTo>
                      <a:pt x="1108" y="1641"/>
                    </a:lnTo>
                    <a:lnTo>
                      <a:pt x="1106" y="1641"/>
                    </a:lnTo>
                    <a:lnTo>
                      <a:pt x="1104" y="1638"/>
                    </a:lnTo>
                    <a:lnTo>
                      <a:pt x="1102" y="1638"/>
                    </a:lnTo>
                    <a:lnTo>
                      <a:pt x="1099" y="1638"/>
                    </a:lnTo>
                    <a:lnTo>
                      <a:pt x="1097" y="1641"/>
                    </a:lnTo>
                    <a:lnTo>
                      <a:pt x="1095" y="1641"/>
                    </a:lnTo>
                    <a:lnTo>
                      <a:pt x="1092" y="1641"/>
                    </a:lnTo>
                    <a:lnTo>
                      <a:pt x="1090" y="1641"/>
                    </a:lnTo>
                    <a:lnTo>
                      <a:pt x="1088" y="1641"/>
                    </a:lnTo>
                    <a:lnTo>
                      <a:pt x="1086" y="1643"/>
                    </a:lnTo>
                    <a:lnTo>
                      <a:pt x="1083" y="1643"/>
                    </a:lnTo>
                    <a:lnTo>
                      <a:pt x="1081" y="1643"/>
                    </a:lnTo>
                    <a:lnTo>
                      <a:pt x="1079" y="1643"/>
                    </a:lnTo>
                    <a:lnTo>
                      <a:pt x="1077" y="1643"/>
                    </a:lnTo>
                    <a:lnTo>
                      <a:pt x="1074" y="1643"/>
                    </a:lnTo>
                    <a:lnTo>
                      <a:pt x="1072" y="1643"/>
                    </a:lnTo>
                    <a:lnTo>
                      <a:pt x="1072" y="1645"/>
                    </a:lnTo>
                    <a:lnTo>
                      <a:pt x="1070" y="1645"/>
                    </a:lnTo>
                    <a:lnTo>
                      <a:pt x="1063" y="1645"/>
                    </a:lnTo>
                    <a:lnTo>
                      <a:pt x="1061" y="1645"/>
                    </a:lnTo>
                    <a:lnTo>
                      <a:pt x="1058" y="1647"/>
                    </a:lnTo>
                    <a:lnTo>
                      <a:pt x="1056" y="1647"/>
                    </a:lnTo>
                    <a:lnTo>
                      <a:pt x="1054" y="1647"/>
                    </a:lnTo>
                    <a:lnTo>
                      <a:pt x="1052" y="1647"/>
                    </a:lnTo>
                    <a:lnTo>
                      <a:pt x="1049" y="1647"/>
                    </a:lnTo>
                    <a:lnTo>
                      <a:pt x="1049" y="1645"/>
                    </a:lnTo>
                    <a:lnTo>
                      <a:pt x="1047" y="1643"/>
                    </a:lnTo>
                    <a:lnTo>
                      <a:pt x="1043" y="1638"/>
                    </a:lnTo>
                    <a:lnTo>
                      <a:pt x="1040" y="1638"/>
                    </a:lnTo>
                    <a:lnTo>
                      <a:pt x="1040" y="1641"/>
                    </a:lnTo>
                    <a:lnTo>
                      <a:pt x="1038" y="1641"/>
                    </a:lnTo>
                    <a:lnTo>
                      <a:pt x="1036" y="1641"/>
                    </a:lnTo>
                    <a:lnTo>
                      <a:pt x="1033" y="1638"/>
                    </a:lnTo>
                    <a:lnTo>
                      <a:pt x="1031" y="1638"/>
                    </a:lnTo>
                    <a:lnTo>
                      <a:pt x="1029" y="1636"/>
                    </a:lnTo>
                    <a:lnTo>
                      <a:pt x="1027" y="1636"/>
                    </a:lnTo>
                    <a:lnTo>
                      <a:pt x="1018" y="1645"/>
                    </a:lnTo>
                    <a:lnTo>
                      <a:pt x="952" y="1663"/>
                    </a:lnTo>
                    <a:lnTo>
                      <a:pt x="918" y="1661"/>
                    </a:lnTo>
                    <a:lnTo>
                      <a:pt x="913" y="1661"/>
                    </a:lnTo>
                    <a:lnTo>
                      <a:pt x="902" y="1661"/>
                    </a:lnTo>
                    <a:lnTo>
                      <a:pt x="893" y="1661"/>
                    </a:lnTo>
                    <a:lnTo>
                      <a:pt x="877" y="1659"/>
                    </a:lnTo>
                    <a:lnTo>
                      <a:pt x="875" y="1659"/>
                    </a:lnTo>
                    <a:lnTo>
                      <a:pt x="873" y="1659"/>
                    </a:lnTo>
                    <a:lnTo>
                      <a:pt x="861" y="1659"/>
                    </a:lnTo>
                    <a:lnTo>
                      <a:pt x="859" y="1659"/>
                    </a:lnTo>
                    <a:lnTo>
                      <a:pt x="848" y="1656"/>
                    </a:lnTo>
                    <a:lnTo>
                      <a:pt x="836" y="1656"/>
                    </a:lnTo>
                    <a:lnTo>
                      <a:pt x="823" y="1656"/>
                    </a:lnTo>
                    <a:lnTo>
                      <a:pt x="807" y="1656"/>
                    </a:lnTo>
                    <a:lnTo>
                      <a:pt x="791" y="1654"/>
                    </a:lnTo>
                    <a:lnTo>
                      <a:pt x="768" y="1659"/>
                    </a:lnTo>
                    <a:lnTo>
                      <a:pt x="705" y="1632"/>
                    </a:lnTo>
                    <a:lnTo>
                      <a:pt x="687" y="1623"/>
                    </a:lnTo>
                    <a:lnTo>
                      <a:pt x="653" y="1609"/>
                    </a:lnTo>
                    <a:lnTo>
                      <a:pt x="644" y="1602"/>
                    </a:lnTo>
                    <a:lnTo>
                      <a:pt x="632" y="1598"/>
                    </a:lnTo>
                    <a:lnTo>
                      <a:pt x="614" y="1584"/>
                    </a:lnTo>
                    <a:lnTo>
                      <a:pt x="605" y="1580"/>
                    </a:lnTo>
                    <a:lnTo>
                      <a:pt x="596" y="1573"/>
                    </a:lnTo>
                    <a:lnTo>
                      <a:pt x="569" y="1552"/>
                    </a:lnTo>
                    <a:lnTo>
                      <a:pt x="551" y="1537"/>
                    </a:lnTo>
                    <a:lnTo>
                      <a:pt x="532" y="1523"/>
                    </a:lnTo>
                    <a:lnTo>
                      <a:pt x="521" y="1512"/>
                    </a:lnTo>
                    <a:lnTo>
                      <a:pt x="510" y="1503"/>
                    </a:lnTo>
                    <a:lnTo>
                      <a:pt x="494" y="1485"/>
                    </a:lnTo>
                    <a:lnTo>
                      <a:pt x="478" y="1464"/>
                    </a:lnTo>
                    <a:lnTo>
                      <a:pt x="458" y="1439"/>
                    </a:lnTo>
                    <a:lnTo>
                      <a:pt x="451" y="1432"/>
                    </a:lnTo>
                    <a:lnTo>
                      <a:pt x="440" y="1414"/>
                    </a:lnTo>
                    <a:lnTo>
                      <a:pt x="437" y="1410"/>
                    </a:lnTo>
                    <a:lnTo>
                      <a:pt x="435" y="1410"/>
                    </a:lnTo>
                    <a:lnTo>
                      <a:pt x="433" y="1408"/>
                    </a:lnTo>
                    <a:lnTo>
                      <a:pt x="428" y="1403"/>
                    </a:lnTo>
                    <a:lnTo>
                      <a:pt x="387" y="1365"/>
                    </a:lnTo>
                    <a:lnTo>
                      <a:pt x="367" y="1344"/>
                    </a:lnTo>
                    <a:lnTo>
                      <a:pt x="365" y="1342"/>
                    </a:lnTo>
                    <a:lnTo>
                      <a:pt x="353" y="1337"/>
                    </a:lnTo>
                    <a:lnTo>
                      <a:pt x="331" y="1324"/>
                    </a:lnTo>
                    <a:lnTo>
                      <a:pt x="324" y="1322"/>
                    </a:lnTo>
                    <a:lnTo>
                      <a:pt x="279" y="1308"/>
                    </a:lnTo>
                    <a:lnTo>
                      <a:pt x="233" y="1294"/>
                    </a:lnTo>
                    <a:lnTo>
                      <a:pt x="211" y="1233"/>
                    </a:lnTo>
                    <a:lnTo>
                      <a:pt x="179" y="1159"/>
                    </a:lnTo>
                    <a:lnTo>
                      <a:pt x="172" y="1138"/>
                    </a:lnTo>
                    <a:lnTo>
                      <a:pt x="152" y="1084"/>
                    </a:lnTo>
                    <a:lnTo>
                      <a:pt x="147" y="1077"/>
                    </a:lnTo>
                    <a:lnTo>
                      <a:pt x="147" y="1073"/>
                    </a:lnTo>
                    <a:lnTo>
                      <a:pt x="136" y="1057"/>
                    </a:lnTo>
                    <a:lnTo>
                      <a:pt x="136" y="1055"/>
                    </a:lnTo>
                    <a:lnTo>
                      <a:pt x="133" y="1052"/>
                    </a:lnTo>
                    <a:lnTo>
                      <a:pt x="124" y="1041"/>
                    </a:lnTo>
                    <a:lnTo>
                      <a:pt x="118" y="1027"/>
                    </a:lnTo>
                    <a:lnTo>
                      <a:pt x="115" y="1025"/>
                    </a:lnTo>
                    <a:lnTo>
                      <a:pt x="113" y="1009"/>
                    </a:lnTo>
                    <a:lnTo>
                      <a:pt x="113" y="1005"/>
                    </a:lnTo>
                    <a:lnTo>
                      <a:pt x="115" y="989"/>
                    </a:lnTo>
                    <a:lnTo>
                      <a:pt x="118" y="937"/>
                    </a:lnTo>
                    <a:lnTo>
                      <a:pt x="120" y="930"/>
                    </a:lnTo>
                    <a:lnTo>
                      <a:pt x="102" y="862"/>
                    </a:lnTo>
                    <a:lnTo>
                      <a:pt x="95" y="833"/>
                    </a:lnTo>
                    <a:lnTo>
                      <a:pt x="102" y="787"/>
                    </a:lnTo>
                    <a:lnTo>
                      <a:pt x="113" y="715"/>
                    </a:lnTo>
                    <a:lnTo>
                      <a:pt x="111" y="715"/>
                    </a:lnTo>
                    <a:lnTo>
                      <a:pt x="109" y="713"/>
                    </a:lnTo>
                    <a:lnTo>
                      <a:pt x="104" y="706"/>
                    </a:lnTo>
                    <a:lnTo>
                      <a:pt x="102" y="699"/>
                    </a:lnTo>
                    <a:lnTo>
                      <a:pt x="99" y="695"/>
                    </a:lnTo>
                    <a:lnTo>
                      <a:pt x="99" y="690"/>
                    </a:lnTo>
                    <a:lnTo>
                      <a:pt x="99" y="688"/>
                    </a:lnTo>
                    <a:lnTo>
                      <a:pt x="97" y="686"/>
                    </a:lnTo>
                    <a:lnTo>
                      <a:pt x="95" y="683"/>
                    </a:lnTo>
                    <a:lnTo>
                      <a:pt x="90" y="681"/>
                    </a:lnTo>
                    <a:lnTo>
                      <a:pt x="90" y="677"/>
                    </a:lnTo>
                    <a:lnTo>
                      <a:pt x="88" y="674"/>
                    </a:lnTo>
                    <a:lnTo>
                      <a:pt x="86" y="672"/>
                    </a:lnTo>
                    <a:lnTo>
                      <a:pt x="86" y="668"/>
                    </a:lnTo>
                    <a:lnTo>
                      <a:pt x="86" y="663"/>
                    </a:lnTo>
                    <a:lnTo>
                      <a:pt x="84" y="661"/>
                    </a:lnTo>
                    <a:lnTo>
                      <a:pt x="84" y="658"/>
                    </a:lnTo>
                    <a:lnTo>
                      <a:pt x="81" y="656"/>
                    </a:lnTo>
                    <a:lnTo>
                      <a:pt x="81" y="652"/>
                    </a:lnTo>
                    <a:lnTo>
                      <a:pt x="79" y="649"/>
                    </a:lnTo>
                    <a:lnTo>
                      <a:pt x="77" y="649"/>
                    </a:lnTo>
                    <a:lnTo>
                      <a:pt x="77" y="647"/>
                    </a:lnTo>
                    <a:lnTo>
                      <a:pt x="72" y="647"/>
                    </a:lnTo>
                    <a:lnTo>
                      <a:pt x="70" y="645"/>
                    </a:lnTo>
                    <a:lnTo>
                      <a:pt x="63" y="645"/>
                    </a:lnTo>
                    <a:lnTo>
                      <a:pt x="61" y="645"/>
                    </a:lnTo>
                    <a:lnTo>
                      <a:pt x="56" y="643"/>
                    </a:lnTo>
                    <a:lnTo>
                      <a:pt x="54" y="640"/>
                    </a:lnTo>
                    <a:lnTo>
                      <a:pt x="50" y="636"/>
                    </a:lnTo>
                    <a:lnTo>
                      <a:pt x="47" y="631"/>
                    </a:lnTo>
                    <a:lnTo>
                      <a:pt x="45" y="629"/>
                    </a:lnTo>
                    <a:lnTo>
                      <a:pt x="43" y="625"/>
                    </a:lnTo>
                    <a:lnTo>
                      <a:pt x="40" y="620"/>
                    </a:lnTo>
                    <a:lnTo>
                      <a:pt x="34" y="615"/>
                    </a:lnTo>
                    <a:lnTo>
                      <a:pt x="31" y="613"/>
                    </a:lnTo>
                    <a:lnTo>
                      <a:pt x="25" y="609"/>
                    </a:lnTo>
                    <a:lnTo>
                      <a:pt x="20" y="606"/>
                    </a:lnTo>
                    <a:lnTo>
                      <a:pt x="16" y="604"/>
                    </a:lnTo>
                    <a:lnTo>
                      <a:pt x="9" y="600"/>
                    </a:lnTo>
                    <a:lnTo>
                      <a:pt x="4" y="595"/>
                    </a:lnTo>
                    <a:lnTo>
                      <a:pt x="4" y="588"/>
                    </a:lnTo>
                    <a:lnTo>
                      <a:pt x="4" y="584"/>
                    </a:lnTo>
                    <a:lnTo>
                      <a:pt x="6" y="584"/>
                    </a:lnTo>
                    <a:lnTo>
                      <a:pt x="6" y="582"/>
                    </a:lnTo>
                    <a:lnTo>
                      <a:pt x="9" y="577"/>
                    </a:lnTo>
                    <a:lnTo>
                      <a:pt x="11" y="568"/>
                    </a:lnTo>
                    <a:lnTo>
                      <a:pt x="11" y="566"/>
                    </a:lnTo>
                    <a:lnTo>
                      <a:pt x="11" y="561"/>
                    </a:lnTo>
                    <a:lnTo>
                      <a:pt x="11" y="557"/>
                    </a:lnTo>
                    <a:lnTo>
                      <a:pt x="11" y="554"/>
                    </a:lnTo>
                    <a:lnTo>
                      <a:pt x="11" y="548"/>
                    </a:lnTo>
                    <a:lnTo>
                      <a:pt x="9" y="541"/>
                    </a:lnTo>
                    <a:lnTo>
                      <a:pt x="9" y="539"/>
                    </a:lnTo>
                    <a:lnTo>
                      <a:pt x="9" y="536"/>
                    </a:lnTo>
                    <a:lnTo>
                      <a:pt x="9" y="534"/>
                    </a:lnTo>
                    <a:lnTo>
                      <a:pt x="13" y="532"/>
                    </a:lnTo>
                    <a:lnTo>
                      <a:pt x="18" y="527"/>
                    </a:lnTo>
                    <a:lnTo>
                      <a:pt x="22" y="523"/>
                    </a:lnTo>
                    <a:lnTo>
                      <a:pt x="25" y="516"/>
                    </a:lnTo>
                    <a:lnTo>
                      <a:pt x="27" y="514"/>
                    </a:lnTo>
                    <a:lnTo>
                      <a:pt x="27" y="507"/>
                    </a:lnTo>
                    <a:lnTo>
                      <a:pt x="27" y="500"/>
                    </a:lnTo>
                    <a:lnTo>
                      <a:pt x="25" y="493"/>
                    </a:lnTo>
                    <a:lnTo>
                      <a:pt x="25" y="489"/>
                    </a:lnTo>
                    <a:lnTo>
                      <a:pt x="22" y="484"/>
                    </a:lnTo>
                    <a:lnTo>
                      <a:pt x="20" y="480"/>
                    </a:lnTo>
                    <a:lnTo>
                      <a:pt x="20" y="471"/>
                    </a:lnTo>
                    <a:lnTo>
                      <a:pt x="18" y="464"/>
                    </a:lnTo>
                    <a:lnTo>
                      <a:pt x="18" y="459"/>
                    </a:lnTo>
                    <a:lnTo>
                      <a:pt x="16" y="457"/>
                    </a:lnTo>
                    <a:lnTo>
                      <a:pt x="13" y="455"/>
                    </a:lnTo>
                    <a:lnTo>
                      <a:pt x="6" y="448"/>
                    </a:lnTo>
                    <a:lnTo>
                      <a:pt x="4" y="446"/>
                    </a:lnTo>
                    <a:lnTo>
                      <a:pt x="2" y="441"/>
                    </a:lnTo>
                    <a:lnTo>
                      <a:pt x="0" y="441"/>
                    </a:lnTo>
                    <a:lnTo>
                      <a:pt x="4" y="439"/>
                    </a:lnTo>
                    <a:lnTo>
                      <a:pt x="11" y="434"/>
                    </a:lnTo>
                    <a:lnTo>
                      <a:pt x="31" y="421"/>
                    </a:lnTo>
                    <a:lnTo>
                      <a:pt x="79" y="387"/>
                    </a:lnTo>
                    <a:lnTo>
                      <a:pt x="84" y="385"/>
                    </a:lnTo>
                    <a:lnTo>
                      <a:pt x="129" y="380"/>
                    </a:lnTo>
                    <a:lnTo>
                      <a:pt x="204" y="371"/>
                    </a:lnTo>
                    <a:lnTo>
                      <a:pt x="217" y="328"/>
                    </a:lnTo>
                    <a:lnTo>
                      <a:pt x="224" y="310"/>
                    </a:lnTo>
                    <a:lnTo>
                      <a:pt x="231" y="294"/>
                    </a:lnTo>
                    <a:lnTo>
                      <a:pt x="235" y="278"/>
                    </a:lnTo>
                    <a:lnTo>
                      <a:pt x="240" y="265"/>
                    </a:lnTo>
                    <a:lnTo>
                      <a:pt x="242" y="253"/>
                    </a:lnTo>
                    <a:lnTo>
                      <a:pt x="258" y="251"/>
                    </a:lnTo>
                    <a:lnTo>
                      <a:pt x="281" y="249"/>
                    </a:lnTo>
                    <a:lnTo>
                      <a:pt x="322" y="240"/>
                    </a:lnTo>
                    <a:lnTo>
                      <a:pt x="324" y="240"/>
                    </a:lnTo>
                    <a:lnTo>
                      <a:pt x="371" y="231"/>
                    </a:lnTo>
                    <a:lnTo>
                      <a:pt x="387" y="228"/>
                    </a:lnTo>
                    <a:lnTo>
                      <a:pt x="401" y="201"/>
                    </a:lnTo>
                    <a:lnTo>
                      <a:pt x="415" y="170"/>
                    </a:lnTo>
                    <a:lnTo>
                      <a:pt x="449" y="97"/>
                    </a:lnTo>
                    <a:lnTo>
                      <a:pt x="449" y="95"/>
                    </a:lnTo>
                    <a:lnTo>
                      <a:pt x="458" y="77"/>
                    </a:lnTo>
                    <a:lnTo>
                      <a:pt x="480" y="84"/>
                    </a:lnTo>
                    <a:lnTo>
                      <a:pt x="528" y="97"/>
                    </a:lnTo>
                    <a:lnTo>
                      <a:pt x="578" y="52"/>
                    </a:lnTo>
                    <a:lnTo>
                      <a:pt x="641" y="0"/>
                    </a:lnTo>
                  </a:path>
                </a:pathLst>
              </a:custGeom>
              <a:grp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613" name="Freeform 19">
              <a:extLst>
                <a:ext uri="{FF2B5EF4-FFF2-40B4-BE49-F238E27FC236}">
                  <a16:creationId xmlns:a16="http://schemas.microsoft.com/office/drawing/2014/main" id="{2382530F-0841-E4F3-AEE9-56D53A2F3502}"/>
                </a:ext>
              </a:extLst>
            </p:cNvPr>
            <p:cNvSpPr>
              <a:spLocks/>
            </p:cNvSpPr>
            <p:nvPr/>
          </p:nvSpPr>
          <p:spPr bwMode="auto">
            <a:xfrm>
              <a:off x="6817554" y="941020"/>
              <a:ext cx="1628665" cy="2713384"/>
            </a:xfrm>
            <a:custGeom>
              <a:avLst/>
              <a:gdLst>
                <a:gd name="T0" fmla="*/ 451 w 1027"/>
                <a:gd name="T1" fmla="*/ 77 h 1711"/>
                <a:gd name="T2" fmla="*/ 378 w 1027"/>
                <a:gd name="T3" fmla="*/ 138 h 1711"/>
                <a:gd name="T4" fmla="*/ 394 w 1027"/>
                <a:gd name="T5" fmla="*/ 174 h 1711"/>
                <a:gd name="T6" fmla="*/ 394 w 1027"/>
                <a:gd name="T7" fmla="*/ 213 h 1711"/>
                <a:gd name="T8" fmla="*/ 383 w 1027"/>
                <a:gd name="T9" fmla="*/ 238 h 1711"/>
                <a:gd name="T10" fmla="*/ 378 w 1027"/>
                <a:gd name="T11" fmla="*/ 272 h 1711"/>
                <a:gd name="T12" fmla="*/ 392 w 1027"/>
                <a:gd name="T13" fmla="*/ 296 h 1711"/>
                <a:gd name="T14" fmla="*/ 419 w 1027"/>
                <a:gd name="T15" fmla="*/ 321 h 1711"/>
                <a:gd name="T16" fmla="*/ 444 w 1027"/>
                <a:gd name="T17" fmla="*/ 337 h 1711"/>
                <a:gd name="T18" fmla="*/ 456 w 1027"/>
                <a:gd name="T19" fmla="*/ 351 h 1711"/>
                <a:gd name="T20" fmla="*/ 467 w 1027"/>
                <a:gd name="T21" fmla="*/ 373 h 1711"/>
                <a:gd name="T22" fmla="*/ 481 w 1027"/>
                <a:gd name="T23" fmla="*/ 403 h 1711"/>
                <a:gd name="T24" fmla="*/ 490 w 1027"/>
                <a:gd name="T25" fmla="*/ 627 h 1711"/>
                <a:gd name="T26" fmla="*/ 505 w 1027"/>
                <a:gd name="T27" fmla="*/ 742 h 1711"/>
                <a:gd name="T28" fmla="*/ 551 w 1027"/>
                <a:gd name="T29" fmla="*/ 849 h 1711"/>
                <a:gd name="T30" fmla="*/ 737 w 1027"/>
                <a:gd name="T31" fmla="*/ 1032 h 1711"/>
                <a:gd name="T32" fmla="*/ 812 w 1027"/>
                <a:gd name="T33" fmla="*/ 1104 h 1711"/>
                <a:gd name="T34" fmla="*/ 904 w 1027"/>
                <a:gd name="T35" fmla="*/ 1213 h 1711"/>
                <a:gd name="T36" fmla="*/ 1016 w 1027"/>
                <a:gd name="T37" fmla="*/ 1292 h 1711"/>
                <a:gd name="T38" fmla="*/ 1016 w 1027"/>
                <a:gd name="T39" fmla="*/ 1523 h 1711"/>
                <a:gd name="T40" fmla="*/ 719 w 1027"/>
                <a:gd name="T41" fmla="*/ 1546 h 1711"/>
                <a:gd name="T42" fmla="*/ 678 w 1027"/>
                <a:gd name="T43" fmla="*/ 1555 h 1711"/>
                <a:gd name="T44" fmla="*/ 666 w 1027"/>
                <a:gd name="T45" fmla="*/ 1568 h 1711"/>
                <a:gd name="T46" fmla="*/ 641 w 1027"/>
                <a:gd name="T47" fmla="*/ 1602 h 1711"/>
                <a:gd name="T48" fmla="*/ 644 w 1027"/>
                <a:gd name="T49" fmla="*/ 1629 h 1711"/>
                <a:gd name="T50" fmla="*/ 657 w 1027"/>
                <a:gd name="T51" fmla="*/ 1652 h 1711"/>
                <a:gd name="T52" fmla="*/ 578 w 1027"/>
                <a:gd name="T53" fmla="*/ 1620 h 1711"/>
                <a:gd name="T54" fmla="*/ 530 w 1027"/>
                <a:gd name="T55" fmla="*/ 1627 h 1711"/>
                <a:gd name="T56" fmla="*/ 399 w 1027"/>
                <a:gd name="T57" fmla="*/ 1586 h 1711"/>
                <a:gd name="T58" fmla="*/ 372 w 1027"/>
                <a:gd name="T59" fmla="*/ 1577 h 1711"/>
                <a:gd name="T60" fmla="*/ 247 w 1027"/>
                <a:gd name="T61" fmla="*/ 1552 h 1711"/>
                <a:gd name="T62" fmla="*/ 224 w 1027"/>
                <a:gd name="T63" fmla="*/ 1537 h 1711"/>
                <a:gd name="T64" fmla="*/ 204 w 1027"/>
                <a:gd name="T65" fmla="*/ 1532 h 1711"/>
                <a:gd name="T66" fmla="*/ 163 w 1027"/>
                <a:gd name="T67" fmla="*/ 1528 h 1711"/>
                <a:gd name="T68" fmla="*/ 122 w 1027"/>
                <a:gd name="T69" fmla="*/ 1523 h 1711"/>
                <a:gd name="T70" fmla="*/ 104 w 1027"/>
                <a:gd name="T71" fmla="*/ 1521 h 1711"/>
                <a:gd name="T72" fmla="*/ 57 w 1027"/>
                <a:gd name="T73" fmla="*/ 1500 h 1711"/>
                <a:gd name="T74" fmla="*/ 0 w 1027"/>
                <a:gd name="T75" fmla="*/ 1455 h 1711"/>
                <a:gd name="T76" fmla="*/ 13 w 1027"/>
                <a:gd name="T77" fmla="*/ 1435 h 1711"/>
                <a:gd name="T78" fmla="*/ 41 w 1027"/>
                <a:gd name="T79" fmla="*/ 1396 h 1711"/>
                <a:gd name="T80" fmla="*/ 70 w 1027"/>
                <a:gd name="T81" fmla="*/ 1353 h 1711"/>
                <a:gd name="T82" fmla="*/ 120 w 1027"/>
                <a:gd name="T83" fmla="*/ 1288 h 1711"/>
                <a:gd name="T84" fmla="*/ 97 w 1027"/>
                <a:gd name="T85" fmla="*/ 1165 h 1711"/>
                <a:gd name="T86" fmla="*/ 86 w 1027"/>
                <a:gd name="T87" fmla="*/ 1109 h 1711"/>
                <a:gd name="T88" fmla="*/ 104 w 1027"/>
                <a:gd name="T89" fmla="*/ 1066 h 1711"/>
                <a:gd name="T90" fmla="*/ 118 w 1027"/>
                <a:gd name="T91" fmla="*/ 1039 h 1711"/>
                <a:gd name="T92" fmla="*/ 181 w 1027"/>
                <a:gd name="T93" fmla="*/ 978 h 1711"/>
                <a:gd name="T94" fmla="*/ 204 w 1027"/>
                <a:gd name="T95" fmla="*/ 944 h 1711"/>
                <a:gd name="T96" fmla="*/ 136 w 1027"/>
                <a:gd name="T97" fmla="*/ 876 h 1711"/>
                <a:gd name="T98" fmla="*/ 102 w 1027"/>
                <a:gd name="T99" fmla="*/ 842 h 1711"/>
                <a:gd name="T100" fmla="*/ 109 w 1027"/>
                <a:gd name="T101" fmla="*/ 756 h 1711"/>
                <a:gd name="T102" fmla="*/ 118 w 1027"/>
                <a:gd name="T103" fmla="*/ 613 h 1711"/>
                <a:gd name="T104" fmla="*/ 127 w 1027"/>
                <a:gd name="T105" fmla="*/ 428 h 1711"/>
                <a:gd name="T106" fmla="*/ 138 w 1027"/>
                <a:gd name="T107" fmla="*/ 186 h 1711"/>
                <a:gd name="T108" fmla="*/ 140 w 1027"/>
                <a:gd name="T109" fmla="*/ 25 h 1711"/>
                <a:gd name="T110" fmla="*/ 190 w 1027"/>
                <a:gd name="T111" fmla="*/ 0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7" h="1711">
                  <a:moveTo>
                    <a:pt x="347" y="0"/>
                  </a:moveTo>
                  <a:lnTo>
                    <a:pt x="372" y="18"/>
                  </a:lnTo>
                  <a:lnTo>
                    <a:pt x="390" y="29"/>
                  </a:lnTo>
                  <a:lnTo>
                    <a:pt x="392" y="29"/>
                  </a:lnTo>
                  <a:lnTo>
                    <a:pt x="453" y="75"/>
                  </a:lnTo>
                  <a:lnTo>
                    <a:pt x="456" y="75"/>
                  </a:lnTo>
                  <a:lnTo>
                    <a:pt x="451" y="77"/>
                  </a:lnTo>
                  <a:lnTo>
                    <a:pt x="403" y="111"/>
                  </a:lnTo>
                  <a:lnTo>
                    <a:pt x="383" y="124"/>
                  </a:lnTo>
                  <a:lnTo>
                    <a:pt x="376" y="129"/>
                  </a:lnTo>
                  <a:lnTo>
                    <a:pt x="372" y="131"/>
                  </a:lnTo>
                  <a:lnTo>
                    <a:pt x="374" y="131"/>
                  </a:lnTo>
                  <a:lnTo>
                    <a:pt x="376" y="136"/>
                  </a:lnTo>
                  <a:lnTo>
                    <a:pt x="378" y="138"/>
                  </a:lnTo>
                  <a:lnTo>
                    <a:pt x="385" y="145"/>
                  </a:lnTo>
                  <a:lnTo>
                    <a:pt x="388" y="147"/>
                  </a:lnTo>
                  <a:lnTo>
                    <a:pt x="390" y="149"/>
                  </a:lnTo>
                  <a:lnTo>
                    <a:pt x="390" y="154"/>
                  </a:lnTo>
                  <a:lnTo>
                    <a:pt x="392" y="161"/>
                  </a:lnTo>
                  <a:lnTo>
                    <a:pt x="392" y="170"/>
                  </a:lnTo>
                  <a:lnTo>
                    <a:pt x="394" y="174"/>
                  </a:lnTo>
                  <a:lnTo>
                    <a:pt x="397" y="179"/>
                  </a:lnTo>
                  <a:lnTo>
                    <a:pt x="397" y="183"/>
                  </a:lnTo>
                  <a:lnTo>
                    <a:pt x="399" y="190"/>
                  </a:lnTo>
                  <a:lnTo>
                    <a:pt x="399" y="197"/>
                  </a:lnTo>
                  <a:lnTo>
                    <a:pt x="399" y="204"/>
                  </a:lnTo>
                  <a:lnTo>
                    <a:pt x="397" y="206"/>
                  </a:lnTo>
                  <a:lnTo>
                    <a:pt x="394" y="213"/>
                  </a:lnTo>
                  <a:lnTo>
                    <a:pt x="390" y="217"/>
                  </a:lnTo>
                  <a:lnTo>
                    <a:pt x="385" y="222"/>
                  </a:lnTo>
                  <a:lnTo>
                    <a:pt x="381" y="224"/>
                  </a:lnTo>
                  <a:lnTo>
                    <a:pt x="381" y="226"/>
                  </a:lnTo>
                  <a:lnTo>
                    <a:pt x="381" y="229"/>
                  </a:lnTo>
                  <a:lnTo>
                    <a:pt x="381" y="231"/>
                  </a:lnTo>
                  <a:lnTo>
                    <a:pt x="383" y="238"/>
                  </a:lnTo>
                  <a:lnTo>
                    <a:pt x="383" y="244"/>
                  </a:lnTo>
                  <a:lnTo>
                    <a:pt x="383" y="247"/>
                  </a:lnTo>
                  <a:lnTo>
                    <a:pt x="383" y="251"/>
                  </a:lnTo>
                  <a:lnTo>
                    <a:pt x="383" y="256"/>
                  </a:lnTo>
                  <a:lnTo>
                    <a:pt x="383" y="258"/>
                  </a:lnTo>
                  <a:lnTo>
                    <a:pt x="381" y="267"/>
                  </a:lnTo>
                  <a:lnTo>
                    <a:pt x="378" y="272"/>
                  </a:lnTo>
                  <a:lnTo>
                    <a:pt x="378" y="274"/>
                  </a:lnTo>
                  <a:lnTo>
                    <a:pt x="376" y="274"/>
                  </a:lnTo>
                  <a:lnTo>
                    <a:pt x="376" y="278"/>
                  </a:lnTo>
                  <a:lnTo>
                    <a:pt x="376" y="285"/>
                  </a:lnTo>
                  <a:lnTo>
                    <a:pt x="381" y="290"/>
                  </a:lnTo>
                  <a:lnTo>
                    <a:pt x="388" y="294"/>
                  </a:lnTo>
                  <a:lnTo>
                    <a:pt x="392" y="296"/>
                  </a:lnTo>
                  <a:lnTo>
                    <a:pt x="397" y="299"/>
                  </a:lnTo>
                  <a:lnTo>
                    <a:pt x="403" y="303"/>
                  </a:lnTo>
                  <a:lnTo>
                    <a:pt x="406" y="305"/>
                  </a:lnTo>
                  <a:lnTo>
                    <a:pt x="412" y="310"/>
                  </a:lnTo>
                  <a:lnTo>
                    <a:pt x="415" y="315"/>
                  </a:lnTo>
                  <a:lnTo>
                    <a:pt x="417" y="319"/>
                  </a:lnTo>
                  <a:lnTo>
                    <a:pt x="419" y="321"/>
                  </a:lnTo>
                  <a:lnTo>
                    <a:pt x="422" y="326"/>
                  </a:lnTo>
                  <a:lnTo>
                    <a:pt x="426" y="330"/>
                  </a:lnTo>
                  <a:lnTo>
                    <a:pt x="428" y="333"/>
                  </a:lnTo>
                  <a:lnTo>
                    <a:pt x="433" y="335"/>
                  </a:lnTo>
                  <a:lnTo>
                    <a:pt x="435" y="335"/>
                  </a:lnTo>
                  <a:lnTo>
                    <a:pt x="442" y="335"/>
                  </a:lnTo>
                  <a:lnTo>
                    <a:pt x="444" y="337"/>
                  </a:lnTo>
                  <a:lnTo>
                    <a:pt x="449" y="337"/>
                  </a:lnTo>
                  <a:lnTo>
                    <a:pt x="449" y="339"/>
                  </a:lnTo>
                  <a:lnTo>
                    <a:pt x="451" y="339"/>
                  </a:lnTo>
                  <a:lnTo>
                    <a:pt x="453" y="342"/>
                  </a:lnTo>
                  <a:lnTo>
                    <a:pt x="453" y="346"/>
                  </a:lnTo>
                  <a:lnTo>
                    <a:pt x="456" y="348"/>
                  </a:lnTo>
                  <a:lnTo>
                    <a:pt x="456" y="351"/>
                  </a:lnTo>
                  <a:lnTo>
                    <a:pt x="458" y="353"/>
                  </a:lnTo>
                  <a:lnTo>
                    <a:pt x="458" y="358"/>
                  </a:lnTo>
                  <a:lnTo>
                    <a:pt x="458" y="362"/>
                  </a:lnTo>
                  <a:lnTo>
                    <a:pt x="460" y="364"/>
                  </a:lnTo>
                  <a:lnTo>
                    <a:pt x="462" y="367"/>
                  </a:lnTo>
                  <a:lnTo>
                    <a:pt x="462" y="371"/>
                  </a:lnTo>
                  <a:lnTo>
                    <a:pt x="467" y="373"/>
                  </a:lnTo>
                  <a:lnTo>
                    <a:pt x="469" y="376"/>
                  </a:lnTo>
                  <a:lnTo>
                    <a:pt x="471" y="378"/>
                  </a:lnTo>
                  <a:lnTo>
                    <a:pt x="471" y="380"/>
                  </a:lnTo>
                  <a:lnTo>
                    <a:pt x="471" y="385"/>
                  </a:lnTo>
                  <a:lnTo>
                    <a:pt x="474" y="389"/>
                  </a:lnTo>
                  <a:lnTo>
                    <a:pt x="476" y="396"/>
                  </a:lnTo>
                  <a:lnTo>
                    <a:pt x="481" y="403"/>
                  </a:lnTo>
                  <a:lnTo>
                    <a:pt x="483" y="405"/>
                  </a:lnTo>
                  <a:lnTo>
                    <a:pt x="485" y="405"/>
                  </a:lnTo>
                  <a:lnTo>
                    <a:pt x="474" y="477"/>
                  </a:lnTo>
                  <a:lnTo>
                    <a:pt x="467" y="523"/>
                  </a:lnTo>
                  <a:lnTo>
                    <a:pt x="474" y="552"/>
                  </a:lnTo>
                  <a:lnTo>
                    <a:pt x="492" y="620"/>
                  </a:lnTo>
                  <a:lnTo>
                    <a:pt x="490" y="627"/>
                  </a:lnTo>
                  <a:lnTo>
                    <a:pt x="487" y="679"/>
                  </a:lnTo>
                  <a:lnTo>
                    <a:pt x="485" y="695"/>
                  </a:lnTo>
                  <a:lnTo>
                    <a:pt x="485" y="699"/>
                  </a:lnTo>
                  <a:lnTo>
                    <a:pt x="487" y="715"/>
                  </a:lnTo>
                  <a:lnTo>
                    <a:pt x="490" y="717"/>
                  </a:lnTo>
                  <a:lnTo>
                    <a:pt x="496" y="731"/>
                  </a:lnTo>
                  <a:lnTo>
                    <a:pt x="505" y="742"/>
                  </a:lnTo>
                  <a:lnTo>
                    <a:pt x="508" y="745"/>
                  </a:lnTo>
                  <a:lnTo>
                    <a:pt x="508" y="747"/>
                  </a:lnTo>
                  <a:lnTo>
                    <a:pt x="519" y="763"/>
                  </a:lnTo>
                  <a:lnTo>
                    <a:pt x="519" y="767"/>
                  </a:lnTo>
                  <a:lnTo>
                    <a:pt x="524" y="774"/>
                  </a:lnTo>
                  <a:lnTo>
                    <a:pt x="544" y="828"/>
                  </a:lnTo>
                  <a:lnTo>
                    <a:pt x="551" y="849"/>
                  </a:lnTo>
                  <a:lnTo>
                    <a:pt x="583" y="923"/>
                  </a:lnTo>
                  <a:lnTo>
                    <a:pt x="605" y="984"/>
                  </a:lnTo>
                  <a:lnTo>
                    <a:pt x="651" y="998"/>
                  </a:lnTo>
                  <a:lnTo>
                    <a:pt x="696" y="1012"/>
                  </a:lnTo>
                  <a:lnTo>
                    <a:pt x="703" y="1014"/>
                  </a:lnTo>
                  <a:lnTo>
                    <a:pt x="725" y="1027"/>
                  </a:lnTo>
                  <a:lnTo>
                    <a:pt x="737" y="1032"/>
                  </a:lnTo>
                  <a:lnTo>
                    <a:pt x="739" y="1034"/>
                  </a:lnTo>
                  <a:lnTo>
                    <a:pt x="759" y="1055"/>
                  </a:lnTo>
                  <a:lnTo>
                    <a:pt x="800" y="1093"/>
                  </a:lnTo>
                  <a:lnTo>
                    <a:pt x="805" y="1098"/>
                  </a:lnTo>
                  <a:lnTo>
                    <a:pt x="807" y="1100"/>
                  </a:lnTo>
                  <a:lnTo>
                    <a:pt x="809" y="1100"/>
                  </a:lnTo>
                  <a:lnTo>
                    <a:pt x="812" y="1104"/>
                  </a:lnTo>
                  <a:lnTo>
                    <a:pt x="823" y="1122"/>
                  </a:lnTo>
                  <a:lnTo>
                    <a:pt x="830" y="1129"/>
                  </a:lnTo>
                  <a:lnTo>
                    <a:pt x="850" y="1154"/>
                  </a:lnTo>
                  <a:lnTo>
                    <a:pt x="866" y="1175"/>
                  </a:lnTo>
                  <a:lnTo>
                    <a:pt x="882" y="1193"/>
                  </a:lnTo>
                  <a:lnTo>
                    <a:pt x="893" y="1202"/>
                  </a:lnTo>
                  <a:lnTo>
                    <a:pt x="904" y="1213"/>
                  </a:lnTo>
                  <a:lnTo>
                    <a:pt x="923" y="1227"/>
                  </a:lnTo>
                  <a:lnTo>
                    <a:pt x="941" y="1242"/>
                  </a:lnTo>
                  <a:lnTo>
                    <a:pt x="968" y="1263"/>
                  </a:lnTo>
                  <a:lnTo>
                    <a:pt x="977" y="1270"/>
                  </a:lnTo>
                  <a:lnTo>
                    <a:pt x="986" y="1274"/>
                  </a:lnTo>
                  <a:lnTo>
                    <a:pt x="1004" y="1288"/>
                  </a:lnTo>
                  <a:lnTo>
                    <a:pt x="1016" y="1292"/>
                  </a:lnTo>
                  <a:lnTo>
                    <a:pt x="1025" y="1299"/>
                  </a:lnTo>
                  <a:lnTo>
                    <a:pt x="1025" y="1303"/>
                  </a:lnTo>
                  <a:lnTo>
                    <a:pt x="1025" y="1331"/>
                  </a:lnTo>
                  <a:lnTo>
                    <a:pt x="1025" y="1383"/>
                  </a:lnTo>
                  <a:lnTo>
                    <a:pt x="1027" y="1457"/>
                  </a:lnTo>
                  <a:lnTo>
                    <a:pt x="1027" y="1512"/>
                  </a:lnTo>
                  <a:lnTo>
                    <a:pt x="1016" y="1523"/>
                  </a:lnTo>
                  <a:lnTo>
                    <a:pt x="959" y="1550"/>
                  </a:lnTo>
                  <a:lnTo>
                    <a:pt x="948" y="1546"/>
                  </a:lnTo>
                  <a:lnTo>
                    <a:pt x="936" y="1541"/>
                  </a:lnTo>
                  <a:lnTo>
                    <a:pt x="934" y="1541"/>
                  </a:lnTo>
                  <a:lnTo>
                    <a:pt x="916" y="1541"/>
                  </a:lnTo>
                  <a:lnTo>
                    <a:pt x="841" y="1543"/>
                  </a:lnTo>
                  <a:lnTo>
                    <a:pt x="719" y="1546"/>
                  </a:lnTo>
                  <a:lnTo>
                    <a:pt x="685" y="1546"/>
                  </a:lnTo>
                  <a:lnTo>
                    <a:pt x="682" y="1548"/>
                  </a:lnTo>
                  <a:lnTo>
                    <a:pt x="682" y="1550"/>
                  </a:lnTo>
                  <a:lnTo>
                    <a:pt x="680" y="1550"/>
                  </a:lnTo>
                  <a:lnTo>
                    <a:pt x="680" y="1552"/>
                  </a:lnTo>
                  <a:lnTo>
                    <a:pt x="678" y="1552"/>
                  </a:lnTo>
                  <a:lnTo>
                    <a:pt x="678" y="1555"/>
                  </a:lnTo>
                  <a:lnTo>
                    <a:pt x="675" y="1557"/>
                  </a:lnTo>
                  <a:lnTo>
                    <a:pt x="673" y="1559"/>
                  </a:lnTo>
                  <a:lnTo>
                    <a:pt x="673" y="1561"/>
                  </a:lnTo>
                  <a:lnTo>
                    <a:pt x="671" y="1561"/>
                  </a:lnTo>
                  <a:lnTo>
                    <a:pt x="671" y="1564"/>
                  </a:lnTo>
                  <a:lnTo>
                    <a:pt x="669" y="1566"/>
                  </a:lnTo>
                  <a:lnTo>
                    <a:pt x="666" y="1568"/>
                  </a:lnTo>
                  <a:lnTo>
                    <a:pt x="664" y="1571"/>
                  </a:lnTo>
                  <a:lnTo>
                    <a:pt x="664" y="1573"/>
                  </a:lnTo>
                  <a:lnTo>
                    <a:pt x="662" y="1577"/>
                  </a:lnTo>
                  <a:lnTo>
                    <a:pt x="660" y="1580"/>
                  </a:lnTo>
                  <a:lnTo>
                    <a:pt x="651" y="1591"/>
                  </a:lnTo>
                  <a:lnTo>
                    <a:pt x="648" y="1593"/>
                  </a:lnTo>
                  <a:lnTo>
                    <a:pt x="641" y="1602"/>
                  </a:lnTo>
                  <a:lnTo>
                    <a:pt x="639" y="1607"/>
                  </a:lnTo>
                  <a:lnTo>
                    <a:pt x="632" y="1609"/>
                  </a:lnTo>
                  <a:lnTo>
                    <a:pt x="632" y="1611"/>
                  </a:lnTo>
                  <a:lnTo>
                    <a:pt x="637" y="1618"/>
                  </a:lnTo>
                  <a:lnTo>
                    <a:pt x="639" y="1620"/>
                  </a:lnTo>
                  <a:lnTo>
                    <a:pt x="641" y="1625"/>
                  </a:lnTo>
                  <a:lnTo>
                    <a:pt x="644" y="1629"/>
                  </a:lnTo>
                  <a:lnTo>
                    <a:pt x="646" y="1632"/>
                  </a:lnTo>
                  <a:lnTo>
                    <a:pt x="657" y="1652"/>
                  </a:lnTo>
                  <a:lnTo>
                    <a:pt x="664" y="1666"/>
                  </a:lnTo>
                  <a:lnTo>
                    <a:pt x="669" y="1684"/>
                  </a:lnTo>
                  <a:lnTo>
                    <a:pt x="678" y="1711"/>
                  </a:lnTo>
                  <a:lnTo>
                    <a:pt x="664" y="1666"/>
                  </a:lnTo>
                  <a:lnTo>
                    <a:pt x="657" y="1652"/>
                  </a:lnTo>
                  <a:lnTo>
                    <a:pt x="646" y="1632"/>
                  </a:lnTo>
                  <a:lnTo>
                    <a:pt x="639" y="1620"/>
                  </a:lnTo>
                  <a:lnTo>
                    <a:pt x="637" y="1618"/>
                  </a:lnTo>
                  <a:lnTo>
                    <a:pt x="632" y="1611"/>
                  </a:lnTo>
                  <a:lnTo>
                    <a:pt x="623" y="1611"/>
                  </a:lnTo>
                  <a:lnTo>
                    <a:pt x="594" y="1618"/>
                  </a:lnTo>
                  <a:lnTo>
                    <a:pt x="578" y="1620"/>
                  </a:lnTo>
                  <a:lnTo>
                    <a:pt x="573" y="1623"/>
                  </a:lnTo>
                  <a:lnTo>
                    <a:pt x="571" y="1623"/>
                  </a:lnTo>
                  <a:lnTo>
                    <a:pt x="569" y="1623"/>
                  </a:lnTo>
                  <a:lnTo>
                    <a:pt x="567" y="1625"/>
                  </a:lnTo>
                  <a:lnTo>
                    <a:pt x="542" y="1625"/>
                  </a:lnTo>
                  <a:lnTo>
                    <a:pt x="539" y="1627"/>
                  </a:lnTo>
                  <a:lnTo>
                    <a:pt x="530" y="1627"/>
                  </a:lnTo>
                  <a:lnTo>
                    <a:pt x="483" y="1629"/>
                  </a:lnTo>
                  <a:lnTo>
                    <a:pt x="462" y="1620"/>
                  </a:lnTo>
                  <a:lnTo>
                    <a:pt x="446" y="1616"/>
                  </a:lnTo>
                  <a:lnTo>
                    <a:pt x="442" y="1611"/>
                  </a:lnTo>
                  <a:lnTo>
                    <a:pt x="426" y="1600"/>
                  </a:lnTo>
                  <a:lnTo>
                    <a:pt x="422" y="1593"/>
                  </a:lnTo>
                  <a:lnTo>
                    <a:pt x="399" y="1586"/>
                  </a:lnTo>
                  <a:lnTo>
                    <a:pt x="394" y="1584"/>
                  </a:lnTo>
                  <a:lnTo>
                    <a:pt x="390" y="1582"/>
                  </a:lnTo>
                  <a:lnTo>
                    <a:pt x="385" y="1582"/>
                  </a:lnTo>
                  <a:lnTo>
                    <a:pt x="381" y="1580"/>
                  </a:lnTo>
                  <a:lnTo>
                    <a:pt x="378" y="1580"/>
                  </a:lnTo>
                  <a:lnTo>
                    <a:pt x="374" y="1577"/>
                  </a:lnTo>
                  <a:lnTo>
                    <a:pt x="372" y="1577"/>
                  </a:lnTo>
                  <a:lnTo>
                    <a:pt x="365" y="1575"/>
                  </a:lnTo>
                  <a:lnTo>
                    <a:pt x="320" y="1568"/>
                  </a:lnTo>
                  <a:lnTo>
                    <a:pt x="308" y="1566"/>
                  </a:lnTo>
                  <a:lnTo>
                    <a:pt x="276" y="1561"/>
                  </a:lnTo>
                  <a:lnTo>
                    <a:pt x="256" y="1557"/>
                  </a:lnTo>
                  <a:lnTo>
                    <a:pt x="249" y="1557"/>
                  </a:lnTo>
                  <a:lnTo>
                    <a:pt x="247" y="1552"/>
                  </a:lnTo>
                  <a:lnTo>
                    <a:pt x="245" y="1552"/>
                  </a:lnTo>
                  <a:lnTo>
                    <a:pt x="242" y="1550"/>
                  </a:lnTo>
                  <a:lnTo>
                    <a:pt x="231" y="1543"/>
                  </a:lnTo>
                  <a:lnTo>
                    <a:pt x="229" y="1541"/>
                  </a:lnTo>
                  <a:lnTo>
                    <a:pt x="227" y="1539"/>
                  </a:lnTo>
                  <a:lnTo>
                    <a:pt x="224" y="1539"/>
                  </a:lnTo>
                  <a:lnTo>
                    <a:pt x="224" y="1537"/>
                  </a:lnTo>
                  <a:lnTo>
                    <a:pt x="222" y="1537"/>
                  </a:lnTo>
                  <a:lnTo>
                    <a:pt x="220" y="1534"/>
                  </a:lnTo>
                  <a:lnTo>
                    <a:pt x="218" y="1534"/>
                  </a:lnTo>
                  <a:lnTo>
                    <a:pt x="213" y="1534"/>
                  </a:lnTo>
                  <a:lnTo>
                    <a:pt x="211" y="1534"/>
                  </a:lnTo>
                  <a:lnTo>
                    <a:pt x="211" y="1532"/>
                  </a:lnTo>
                  <a:lnTo>
                    <a:pt x="204" y="1532"/>
                  </a:lnTo>
                  <a:lnTo>
                    <a:pt x="199" y="1532"/>
                  </a:lnTo>
                  <a:lnTo>
                    <a:pt x="197" y="1532"/>
                  </a:lnTo>
                  <a:lnTo>
                    <a:pt x="186" y="1530"/>
                  </a:lnTo>
                  <a:lnTo>
                    <a:pt x="184" y="1530"/>
                  </a:lnTo>
                  <a:lnTo>
                    <a:pt x="179" y="1530"/>
                  </a:lnTo>
                  <a:lnTo>
                    <a:pt x="179" y="1528"/>
                  </a:lnTo>
                  <a:lnTo>
                    <a:pt x="163" y="1528"/>
                  </a:lnTo>
                  <a:lnTo>
                    <a:pt x="161" y="1528"/>
                  </a:lnTo>
                  <a:lnTo>
                    <a:pt x="152" y="1525"/>
                  </a:lnTo>
                  <a:lnTo>
                    <a:pt x="143" y="1525"/>
                  </a:lnTo>
                  <a:lnTo>
                    <a:pt x="136" y="1523"/>
                  </a:lnTo>
                  <a:lnTo>
                    <a:pt x="134" y="1523"/>
                  </a:lnTo>
                  <a:lnTo>
                    <a:pt x="127" y="1523"/>
                  </a:lnTo>
                  <a:lnTo>
                    <a:pt x="122" y="1523"/>
                  </a:lnTo>
                  <a:lnTo>
                    <a:pt x="120" y="1523"/>
                  </a:lnTo>
                  <a:lnTo>
                    <a:pt x="118" y="1523"/>
                  </a:lnTo>
                  <a:lnTo>
                    <a:pt x="118" y="1521"/>
                  </a:lnTo>
                  <a:lnTo>
                    <a:pt x="115" y="1521"/>
                  </a:lnTo>
                  <a:lnTo>
                    <a:pt x="111" y="1521"/>
                  </a:lnTo>
                  <a:lnTo>
                    <a:pt x="106" y="1521"/>
                  </a:lnTo>
                  <a:lnTo>
                    <a:pt x="104" y="1521"/>
                  </a:lnTo>
                  <a:lnTo>
                    <a:pt x="102" y="1521"/>
                  </a:lnTo>
                  <a:lnTo>
                    <a:pt x="100" y="1521"/>
                  </a:lnTo>
                  <a:lnTo>
                    <a:pt x="97" y="1518"/>
                  </a:lnTo>
                  <a:lnTo>
                    <a:pt x="88" y="1518"/>
                  </a:lnTo>
                  <a:lnTo>
                    <a:pt x="81" y="1518"/>
                  </a:lnTo>
                  <a:lnTo>
                    <a:pt x="79" y="1516"/>
                  </a:lnTo>
                  <a:lnTo>
                    <a:pt x="57" y="1500"/>
                  </a:lnTo>
                  <a:lnTo>
                    <a:pt x="38" y="1485"/>
                  </a:lnTo>
                  <a:lnTo>
                    <a:pt x="34" y="1480"/>
                  </a:lnTo>
                  <a:lnTo>
                    <a:pt x="27" y="1478"/>
                  </a:lnTo>
                  <a:lnTo>
                    <a:pt x="18" y="1469"/>
                  </a:lnTo>
                  <a:lnTo>
                    <a:pt x="13" y="1464"/>
                  </a:lnTo>
                  <a:lnTo>
                    <a:pt x="7" y="1460"/>
                  </a:lnTo>
                  <a:lnTo>
                    <a:pt x="0" y="1455"/>
                  </a:lnTo>
                  <a:lnTo>
                    <a:pt x="0" y="1453"/>
                  </a:lnTo>
                  <a:lnTo>
                    <a:pt x="2" y="1453"/>
                  </a:lnTo>
                  <a:lnTo>
                    <a:pt x="2" y="1451"/>
                  </a:lnTo>
                  <a:lnTo>
                    <a:pt x="4" y="1448"/>
                  </a:lnTo>
                  <a:lnTo>
                    <a:pt x="7" y="1444"/>
                  </a:lnTo>
                  <a:lnTo>
                    <a:pt x="11" y="1439"/>
                  </a:lnTo>
                  <a:lnTo>
                    <a:pt x="13" y="1435"/>
                  </a:lnTo>
                  <a:lnTo>
                    <a:pt x="18" y="1430"/>
                  </a:lnTo>
                  <a:lnTo>
                    <a:pt x="18" y="1428"/>
                  </a:lnTo>
                  <a:lnTo>
                    <a:pt x="20" y="1423"/>
                  </a:lnTo>
                  <a:lnTo>
                    <a:pt x="29" y="1414"/>
                  </a:lnTo>
                  <a:lnTo>
                    <a:pt x="36" y="1403"/>
                  </a:lnTo>
                  <a:lnTo>
                    <a:pt x="38" y="1399"/>
                  </a:lnTo>
                  <a:lnTo>
                    <a:pt x="41" y="1396"/>
                  </a:lnTo>
                  <a:lnTo>
                    <a:pt x="43" y="1394"/>
                  </a:lnTo>
                  <a:lnTo>
                    <a:pt x="50" y="1383"/>
                  </a:lnTo>
                  <a:lnTo>
                    <a:pt x="52" y="1380"/>
                  </a:lnTo>
                  <a:lnTo>
                    <a:pt x="63" y="1367"/>
                  </a:lnTo>
                  <a:lnTo>
                    <a:pt x="66" y="1362"/>
                  </a:lnTo>
                  <a:lnTo>
                    <a:pt x="70" y="1356"/>
                  </a:lnTo>
                  <a:lnTo>
                    <a:pt x="70" y="1353"/>
                  </a:lnTo>
                  <a:lnTo>
                    <a:pt x="72" y="1353"/>
                  </a:lnTo>
                  <a:lnTo>
                    <a:pt x="77" y="1344"/>
                  </a:lnTo>
                  <a:lnTo>
                    <a:pt x="81" y="1337"/>
                  </a:lnTo>
                  <a:lnTo>
                    <a:pt x="97" y="1319"/>
                  </a:lnTo>
                  <a:lnTo>
                    <a:pt x="100" y="1315"/>
                  </a:lnTo>
                  <a:lnTo>
                    <a:pt x="104" y="1308"/>
                  </a:lnTo>
                  <a:lnTo>
                    <a:pt x="120" y="1288"/>
                  </a:lnTo>
                  <a:lnTo>
                    <a:pt x="122" y="1283"/>
                  </a:lnTo>
                  <a:lnTo>
                    <a:pt x="125" y="1279"/>
                  </a:lnTo>
                  <a:lnTo>
                    <a:pt x="136" y="1265"/>
                  </a:lnTo>
                  <a:lnTo>
                    <a:pt x="118" y="1222"/>
                  </a:lnTo>
                  <a:lnTo>
                    <a:pt x="113" y="1211"/>
                  </a:lnTo>
                  <a:lnTo>
                    <a:pt x="106" y="1190"/>
                  </a:lnTo>
                  <a:lnTo>
                    <a:pt x="97" y="1165"/>
                  </a:lnTo>
                  <a:lnTo>
                    <a:pt x="93" y="1147"/>
                  </a:lnTo>
                  <a:lnTo>
                    <a:pt x="86" y="1129"/>
                  </a:lnTo>
                  <a:lnTo>
                    <a:pt x="84" y="1125"/>
                  </a:lnTo>
                  <a:lnTo>
                    <a:pt x="81" y="1122"/>
                  </a:lnTo>
                  <a:lnTo>
                    <a:pt x="81" y="1120"/>
                  </a:lnTo>
                  <a:lnTo>
                    <a:pt x="84" y="1116"/>
                  </a:lnTo>
                  <a:lnTo>
                    <a:pt x="86" y="1109"/>
                  </a:lnTo>
                  <a:lnTo>
                    <a:pt x="88" y="1102"/>
                  </a:lnTo>
                  <a:lnTo>
                    <a:pt x="91" y="1100"/>
                  </a:lnTo>
                  <a:lnTo>
                    <a:pt x="93" y="1095"/>
                  </a:lnTo>
                  <a:lnTo>
                    <a:pt x="97" y="1084"/>
                  </a:lnTo>
                  <a:lnTo>
                    <a:pt x="100" y="1079"/>
                  </a:lnTo>
                  <a:lnTo>
                    <a:pt x="102" y="1073"/>
                  </a:lnTo>
                  <a:lnTo>
                    <a:pt x="104" y="1066"/>
                  </a:lnTo>
                  <a:lnTo>
                    <a:pt x="102" y="1066"/>
                  </a:lnTo>
                  <a:lnTo>
                    <a:pt x="104" y="1066"/>
                  </a:lnTo>
                  <a:lnTo>
                    <a:pt x="109" y="1055"/>
                  </a:lnTo>
                  <a:lnTo>
                    <a:pt x="111" y="1050"/>
                  </a:lnTo>
                  <a:lnTo>
                    <a:pt x="113" y="1046"/>
                  </a:lnTo>
                  <a:lnTo>
                    <a:pt x="115" y="1043"/>
                  </a:lnTo>
                  <a:lnTo>
                    <a:pt x="118" y="1039"/>
                  </a:lnTo>
                  <a:lnTo>
                    <a:pt x="118" y="1036"/>
                  </a:lnTo>
                  <a:lnTo>
                    <a:pt x="122" y="1027"/>
                  </a:lnTo>
                  <a:lnTo>
                    <a:pt x="136" y="1016"/>
                  </a:lnTo>
                  <a:lnTo>
                    <a:pt x="140" y="1012"/>
                  </a:lnTo>
                  <a:lnTo>
                    <a:pt x="154" y="998"/>
                  </a:lnTo>
                  <a:lnTo>
                    <a:pt x="161" y="991"/>
                  </a:lnTo>
                  <a:lnTo>
                    <a:pt x="181" y="978"/>
                  </a:lnTo>
                  <a:lnTo>
                    <a:pt x="186" y="973"/>
                  </a:lnTo>
                  <a:lnTo>
                    <a:pt x="190" y="969"/>
                  </a:lnTo>
                  <a:lnTo>
                    <a:pt x="197" y="962"/>
                  </a:lnTo>
                  <a:lnTo>
                    <a:pt x="208" y="950"/>
                  </a:lnTo>
                  <a:lnTo>
                    <a:pt x="208" y="948"/>
                  </a:lnTo>
                  <a:lnTo>
                    <a:pt x="206" y="946"/>
                  </a:lnTo>
                  <a:lnTo>
                    <a:pt x="204" y="944"/>
                  </a:lnTo>
                  <a:lnTo>
                    <a:pt x="197" y="939"/>
                  </a:lnTo>
                  <a:lnTo>
                    <a:pt x="174" y="917"/>
                  </a:lnTo>
                  <a:lnTo>
                    <a:pt x="159" y="898"/>
                  </a:lnTo>
                  <a:lnTo>
                    <a:pt x="152" y="892"/>
                  </a:lnTo>
                  <a:lnTo>
                    <a:pt x="143" y="883"/>
                  </a:lnTo>
                  <a:lnTo>
                    <a:pt x="136" y="878"/>
                  </a:lnTo>
                  <a:lnTo>
                    <a:pt x="136" y="876"/>
                  </a:lnTo>
                  <a:lnTo>
                    <a:pt x="134" y="874"/>
                  </a:lnTo>
                  <a:lnTo>
                    <a:pt x="131" y="871"/>
                  </a:lnTo>
                  <a:lnTo>
                    <a:pt x="127" y="867"/>
                  </a:lnTo>
                  <a:lnTo>
                    <a:pt x="122" y="862"/>
                  </a:lnTo>
                  <a:lnTo>
                    <a:pt x="111" y="851"/>
                  </a:lnTo>
                  <a:lnTo>
                    <a:pt x="106" y="846"/>
                  </a:lnTo>
                  <a:lnTo>
                    <a:pt x="102" y="842"/>
                  </a:lnTo>
                  <a:lnTo>
                    <a:pt x="102" y="837"/>
                  </a:lnTo>
                  <a:lnTo>
                    <a:pt x="102" y="835"/>
                  </a:lnTo>
                  <a:lnTo>
                    <a:pt x="106" y="788"/>
                  </a:lnTo>
                  <a:lnTo>
                    <a:pt x="106" y="781"/>
                  </a:lnTo>
                  <a:lnTo>
                    <a:pt x="106" y="774"/>
                  </a:lnTo>
                  <a:lnTo>
                    <a:pt x="106" y="769"/>
                  </a:lnTo>
                  <a:lnTo>
                    <a:pt x="109" y="756"/>
                  </a:lnTo>
                  <a:lnTo>
                    <a:pt x="115" y="670"/>
                  </a:lnTo>
                  <a:lnTo>
                    <a:pt x="115" y="647"/>
                  </a:lnTo>
                  <a:lnTo>
                    <a:pt x="118" y="640"/>
                  </a:lnTo>
                  <a:lnTo>
                    <a:pt x="118" y="638"/>
                  </a:lnTo>
                  <a:lnTo>
                    <a:pt x="118" y="636"/>
                  </a:lnTo>
                  <a:lnTo>
                    <a:pt x="118" y="627"/>
                  </a:lnTo>
                  <a:lnTo>
                    <a:pt x="118" y="613"/>
                  </a:lnTo>
                  <a:lnTo>
                    <a:pt x="120" y="591"/>
                  </a:lnTo>
                  <a:lnTo>
                    <a:pt x="120" y="573"/>
                  </a:lnTo>
                  <a:lnTo>
                    <a:pt x="125" y="493"/>
                  </a:lnTo>
                  <a:lnTo>
                    <a:pt x="125" y="491"/>
                  </a:lnTo>
                  <a:lnTo>
                    <a:pt x="125" y="468"/>
                  </a:lnTo>
                  <a:lnTo>
                    <a:pt x="125" y="453"/>
                  </a:lnTo>
                  <a:lnTo>
                    <a:pt x="127" y="428"/>
                  </a:lnTo>
                  <a:lnTo>
                    <a:pt x="127" y="412"/>
                  </a:lnTo>
                  <a:lnTo>
                    <a:pt x="131" y="344"/>
                  </a:lnTo>
                  <a:lnTo>
                    <a:pt x="134" y="303"/>
                  </a:lnTo>
                  <a:lnTo>
                    <a:pt x="134" y="278"/>
                  </a:lnTo>
                  <a:lnTo>
                    <a:pt x="138" y="195"/>
                  </a:lnTo>
                  <a:lnTo>
                    <a:pt x="138" y="188"/>
                  </a:lnTo>
                  <a:lnTo>
                    <a:pt x="138" y="186"/>
                  </a:lnTo>
                  <a:lnTo>
                    <a:pt x="138" y="181"/>
                  </a:lnTo>
                  <a:lnTo>
                    <a:pt x="138" y="179"/>
                  </a:lnTo>
                  <a:lnTo>
                    <a:pt x="138" y="127"/>
                  </a:lnTo>
                  <a:lnTo>
                    <a:pt x="140" y="81"/>
                  </a:lnTo>
                  <a:lnTo>
                    <a:pt x="140" y="79"/>
                  </a:lnTo>
                  <a:lnTo>
                    <a:pt x="140" y="38"/>
                  </a:lnTo>
                  <a:lnTo>
                    <a:pt x="140" y="25"/>
                  </a:lnTo>
                  <a:lnTo>
                    <a:pt x="140" y="23"/>
                  </a:lnTo>
                  <a:lnTo>
                    <a:pt x="143" y="4"/>
                  </a:lnTo>
                  <a:lnTo>
                    <a:pt x="143" y="0"/>
                  </a:lnTo>
                  <a:lnTo>
                    <a:pt x="145" y="0"/>
                  </a:lnTo>
                  <a:lnTo>
                    <a:pt x="147" y="0"/>
                  </a:lnTo>
                  <a:lnTo>
                    <a:pt x="170" y="0"/>
                  </a:lnTo>
                  <a:lnTo>
                    <a:pt x="190" y="0"/>
                  </a:lnTo>
                  <a:lnTo>
                    <a:pt x="281" y="0"/>
                  </a:lnTo>
                  <a:lnTo>
                    <a:pt x="335" y="0"/>
                  </a:lnTo>
                  <a:lnTo>
                    <a:pt x="342" y="0"/>
                  </a:lnTo>
                  <a:lnTo>
                    <a:pt x="344" y="0"/>
                  </a:lnTo>
                  <a:lnTo>
                    <a:pt x="347"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14" name="Freeform 20">
              <a:extLst>
                <a:ext uri="{FF2B5EF4-FFF2-40B4-BE49-F238E27FC236}">
                  <a16:creationId xmlns:a16="http://schemas.microsoft.com/office/drawing/2014/main" id="{F492FD38-3E34-ADE9-853F-C4C6A3BBB521}"/>
                </a:ext>
              </a:extLst>
            </p:cNvPr>
            <p:cNvSpPr>
              <a:spLocks/>
            </p:cNvSpPr>
            <p:nvPr/>
          </p:nvSpPr>
          <p:spPr bwMode="auto">
            <a:xfrm>
              <a:off x="7260006" y="4333144"/>
              <a:ext cx="1200486" cy="1014942"/>
            </a:xfrm>
            <a:custGeom>
              <a:avLst/>
              <a:gdLst>
                <a:gd name="T0" fmla="*/ 274 w 757"/>
                <a:gd name="T1" fmla="*/ 27 h 640"/>
                <a:gd name="T2" fmla="*/ 297 w 757"/>
                <a:gd name="T3" fmla="*/ 31 h 640"/>
                <a:gd name="T4" fmla="*/ 313 w 757"/>
                <a:gd name="T5" fmla="*/ 47 h 640"/>
                <a:gd name="T6" fmla="*/ 319 w 757"/>
                <a:gd name="T7" fmla="*/ 65 h 640"/>
                <a:gd name="T8" fmla="*/ 331 w 757"/>
                <a:gd name="T9" fmla="*/ 88 h 640"/>
                <a:gd name="T10" fmla="*/ 374 w 757"/>
                <a:gd name="T11" fmla="*/ 135 h 640"/>
                <a:gd name="T12" fmla="*/ 451 w 757"/>
                <a:gd name="T13" fmla="*/ 228 h 640"/>
                <a:gd name="T14" fmla="*/ 467 w 757"/>
                <a:gd name="T15" fmla="*/ 233 h 640"/>
                <a:gd name="T16" fmla="*/ 478 w 757"/>
                <a:gd name="T17" fmla="*/ 246 h 640"/>
                <a:gd name="T18" fmla="*/ 489 w 757"/>
                <a:gd name="T19" fmla="*/ 251 h 640"/>
                <a:gd name="T20" fmla="*/ 501 w 757"/>
                <a:gd name="T21" fmla="*/ 246 h 640"/>
                <a:gd name="T22" fmla="*/ 517 w 757"/>
                <a:gd name="T23" fmla="*/ 253 h 640"/>
                <a:gd name="T24" fmla="*/ 526 w 757"/>
                <a:gd name="T25" fmla="*/ 276 h 640"/>
                <a:gd name="T26" fmla="*/ 537 w 757"/>
                <a:gd name="T27" fmla="*/ 298 h 640"/>
                <a:gd name="T28" fmla="*/ 569 w 757"/>
                <a:gd name="T29" fmla="*/ 325 h 640"/>
                <a:gd name="T30" fmla="*/ 591 w 757"/>
                <a:gd name="T31" fmla="*/ 328 h 640"/>
                <a:gd name="T32" fmla="*/ 621 w 757"/>
                <a:gd name="T33" fmla="*/ 350 h 640"/>
                <a:gd name="T34" fmla="*/ 705 w 757"/>
                <a:gd name="T35" fmla="*/ 375 h 640"/>
                <a:gd name="T36" fmla="*/ 741 w 757"/>
                <a:gd name="T37" fmla="*/ 382 h 640"/>
                <a:gd name="T38" fmla="*/ 755 w 757"/>
                <a:gd name="T39" fmla="*/ 391 h 640"/>
                <a:gd name="T40" fmla="*/ 691 w 757"/>
                <a:gd name="T41" fmla="*/ 493 h 640"/>
                <a:gd name="T42" fmla="*/ 639 w 757"/>
                <a:gd name="T43" fmla="*/ 588 h 640"/>
                <a:gd name="T44" fmla="*/ 560 w 757"/>
                <a:gd name="T45" fmla="*/ 606 h 640"/>
                <a:gd name="T46" fmla="*/ 530 w 757"/>
                <a:gd name="T47" fmla="*/ 536 h 640"/>
                <a:gd name="T48" fmla="*/ 519 w 757"/>
                <a:gd name="T49" fmla="*/ 486 h 640"/>
                <a:gd name="T50" fmla="*/ 474 w 757"/>
                <a:gd name="T51" fmla="*/ 432 h 640"/>
                <a:gd name="T52" fmla="*/ 435 w 757"/>
                <a:gd name="T53" fmla="*/ 423 h 640"/>
                <a:gd name="T54" fmla="*/ 401 w 757"/>
                <a:gd name="T55" fmla="*/ 432 h 640"/>
                <a:gd name="T56" fmla="*/ 362 w 757"/>
                <a:gd name="T57" fmla="*/ 445 h 640"/>
                <a:gd name="T58" fmla="*/ 342 w 757"/>
                <a:gd name="T59" fmla="*/ 466 h 640"/>
                <a:gd name="T60" fmla="*/ 324 w 757"/>
                <a:gd name="T61" fmla="*/ 486 h 640"/>
                <a:gd name="T62" fmla="*/ 299 w 757"/>
                <a:gd name="T63" fmla="*/ 511 h 640"/>
                <a:gd name="T64" fmla="*/ 179 w 757"/>
                <a:gd name="T65" fmla="*/ 574 h 640"/>
                <a:gd name="T66" fmla="*/ 84 w 757"/>
                <a:gd name="T67" fmla="*/ 572 h 640"/>
                <a:gd name="T68" fmla="*/ 97 w 757"/>
                <a:gd name="T69" fmla="*/ 520 h 640"/>
                <a:gd name="T70" fmla="*/ 86 w 757"/>
                <a:gd name="T71" fmla="*/ 495 h 640"/>
                <a:gd name="T72" fmla="*/ 43 w 757"/>
                <a:gd name="T73" fmla="*/ 393 h 640"/>
                <a:gd name="T74" fmla="*/ 52 w 757"/>
                <a:gd name="T75" fmla="*/ 287 h 640"/>
                <a:gd name="T76" fmla="*/ 36 w 757"/>
                <a:gd name="T77" fmla="*/ 249 h 640"/>
                <a:gd name="T78" fmla="*/ 4 w 757"/>
                <a:gd name="T79" fmla="*/ 212 h 640"/>
                <a:gd name="T80" fmla="*/ 13 w 757"/>
                <a:gd name="T81" fmla="*/ 156 h 640"/>
                <a:gd name="T82" fmla="*/ 13 w 757"/>
                <a:gd name="T83" fmla="*/ 101 h 640"/>
                <a:gd name="T84" fmla="*/ 31 w 757"/>
                <a:gd name="T85" fmla="*/ 86 h 640"/>
                <a:gd name="T86" fmla="*/ 52 w 757"/>
                <a:gd name="T87" fmla="*/ 86 h 640"/>
                <a:gd name="T88" fmla="*/ 41 w 757"/>
                <a:gd name="T89" fmla="*/ 18 h 640"/>
                <a:gd name="T90" fmla="*/ 77 w 757"/>
                <a:gd name="T91" fmla="*/ 11 h 640"/>
                <a:gd name="T92" fmla="*/ 113 w 757"/>
                <a:gd name="T93" fmla="*/ 31 h 640"/>
                <a:gd name="T94" fmla="*/ 127 w 757"/>
                <a:gd name="T95" fmla="*/ 56 h 640"/>
                <a:gd name="T96" fmla="*/ 133 w 757"/>
                <a:gd name="T97" fmla="*/ 77 h 640"/>
                <a:gd name="T98" fmla="*/ 154 w 757"/>
                <a:gd name="T99" fmla="*/ 77 h 640"/>
                <a:gd name="T100" fmla="*/ 156 w 757"/>
                <a:gd name="T101" fmla="*/ 97 h 640"/>
                <a:gd name="T102" fmla="*/ 156 w 757"/>
                <a:gd name="T103" fmla="*/ 131 h 640"/>
                <a:gd name="T104" fmla="*/ 183 w 757"/>
                <a:gd name="T105" fmla="*/ 138 h 640"/>
                <a:gd name="T106" fmla="*/ 192 w 757"/>
                <a:gd name="T107" fmla="*/ 115 h 640"/>
                <a:gd name="T108" fmla="*/ 174 w 757"/>
                <a:gd name="T109" fmla="*/ 99 h 640"/>
                <a:gd name="T110" fmla="*/ 192 w 757"/>
                <a:gd name="T111" fmla="*/ 90 h 640"/>
                <a:gd name="T112" fmla="*/ 174 w 757"/>
                <a:gd name="T113" fmla="*/ 72 h 640"/>
                <a:gd name="T114" fmla="*/ 188 w 757"/>
                <a:gd name="T115" fmla="*/ 70 h 640"/>
                <a:gd name="T116" fmla="*/ 192 w 757"/>
                <a:gd name="T117" fmla="*/ 49 h 640"/>
                <a:gd name="T118" fmla="*/ 199 w 757"/>
                <a:gd name="T119" fmla="*/ 36 h 640"/>
                <a:gd name="T120" fmla="*/ 208 w 757"/>
                <a:gd name="T121"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7" h="640">
                  <a:moveTo>
                    <a:pt x="211" y="0"/>
                  </a:moveTo>
                  <a:lnTo>
                    <a:pt x="213" y="0"/>
                  </a:lnTo>
                  <a:lnTo>
                    <a:pt x="220" y="0"/>
                  </a:lnTo>
                  <a:lnTo>
                    <a:pt x="222" y="6"/>
                  </a:lnTo>
                  <a:lnTo>
                    <a:pt x="222" y="9"/>
                  </a:lnTo>
                  <a:lnTo>
                    <a:pt x="224" y="9"/>
                  </a:lnTo>
                  <a:lnTo>
                    <a:pt x="236" y="13"/>
                  </a:lnTo>
                  <a:lnTo>
                    <a:pt x="256" y="20"/>
                  </a:lnTo>
                  <a:lnTo>
                    <a:pt x="274" y="27"/>
                  </a:lnTo>
                  <a:lnTo>
                    <a:pt x="276" y="27"/>
                  </a:lnTo>
                  <a:lnTo>
                    <a:pt x="276" y="24"/>
                  </a:lnTo>
                  <a:lnTo>
                    <a:pt x="279" y="24"/>
                  </a:lnTo>
                  <a:lnTo>
                    <a:pt x="283" y="27"/>
                  </a:lnTo>
                  <a:lnTo>
                    <a:pt x="283" y="29"/>
                  </a:lnTo>
                  <a:lnTo>
                    <a:pt x="285" y="29"/>
                  </a:lnTo>
                  <a:lnTo>
                    <a:pt x="292" y="27"/>
                  </a:lnTo>
                  <a:lnTo>
                    <a:pt x="294" y="29"/>
                  </a:lnTo>
                  <a:lnTo>
                    <a:pt x="297" y="31"/>
                  </a:lnTo>
                  <a:lnTo>
                    <a:pt x="299" y="31"/>
                  </a:lnTo>
                  <a:lnTo>
                    <a:pt x="304" y="31"/>
                  </a:lnTo>
                  <a:lnTo>
                    <a:pt x="306" y="34"/>
                  </a:lnTo>
                  <a:lnTo>
                    <a:pt x="306" y="36"/>
                  </a:lnTo>
                  <a:lnTo>
                    <a:pt x="306" y="38"/>
                  </a:lnTo>
                  <a:lnTo>
                    <a:pt x="306" y="40"/>
                  </a:lnTo>
                  <a:lnTo>
                    <a:pt x="308" y="45"/>
                  </a:lnTo>
                  <a:lnTo>
                    <a:pt x="310" y="47"/>
                  </a:lnTo>
                  <a:lnTo>
                    <a:pt x="313" y="47"/>
                  </a:lnTo>
                  <a:lnTo>
                    <a:pt x="313" y="49"/>
                  </a:lnTo>
                  <a:lnTo>
                    <a:pt x="315" y="52"/>
                  </a:lnTo>
                  <a:lnTo>
                    <a:pt x="315" y="54"/>
                  </a:lnTo>
                  <a:lnTo>
                    <a:pt x="317" y="56"/>
                  </a:lnTo>
                  <a:lnTo>
                    <a:pt x="315" y="58"/>
                  </a:lnTo>
                  <a:lnTo>
                    <a:pt x="317" y="58"/>
                  </a:lnTo>
                  <a:lnTo>
                    <a:pt x="317" y="61"/>
                  </a:lnTo>
                  <a:lnTo>
                    <a:pt x="319" y="63"/>
                  </a:lnTo>
                  <a:lnTo>
                    <a:pt x="319" y="65"/>
                  </a:lnTo>
                  <a:lnTo>
                    <a:pt x="319" y="67"/>
                  </a:lnTo>
                  <a:lnTo>
                    <a:pt x="322" y="72"/>
                  </a:lnTo>
                  <a:lnTo>
                    <a:pt x="322" y="74"/>
                  </a:lnTo>
                  <a:lnTo>
                    <a:pt x="322" y="79"/>
                  </a:lnTo>
                  <a:lnTo>
                    <a:pt x="324" y="79"/>
                  </a:lnTo>
                  <a:lnTo>
                    <a:pt x="324" y="81"/>
                  </a:lnTo>
                  <a:lnTo>
                    <a:pt x="328" y="81"/>
                  </a:lnTo>
                  <a:lnTo>
                    <a:pt x="331" y="83"/>
                  </a:lnTo>
                  <a:lnTo>
                    <a:pt x="331" y="88"/>
                  </a:lnTo>
                  <a:lnTo>
                    <a:pt x="333" y="88"/>
                  </a:lnTo>
                  <a:lnTo>
                    <a:pt x="333" y="90"/>
                  </a:lnTo>
                  <a:lnTo>
                    <a:pt x="335" y="92"/>
                  </a:lnTo>
                  <a:lnTo>
                    <a:pt x="335" y="95"/>
                  </a:lnTo>
                  <a:lnTo>
                    <a:pt x="338" y="95"/>
                  </a:lnTo>
                  <a:lnTo>
                    <a:pt x="338" y="97"/>
                  </a:lnTo>
                  <a:lnTo>
                    <a:pt x="365" y="122"/>
                  </a:lnTo>
                  <a:lnTo>
                    <a:pt x="369" y="126"/>
                  </a:lnTo>
                  <a:lnTo>
                    <a:pt x="374" y="135"/>
                  </a:lnTo>
                  <a:lnTo>
                    <a:pt x="378" y="142"/>
                  </a:lnTo>
                  <a:lnTo>
                    <a:pt x="396" y="167"/>
                  </a:lnTo>
                  <a:lnTo>
                    <a:pt x="403" y="174"/>
                  </a:lnTo>
                  <a:lnTo>
                    <a:pt x="406" y="176"/>
                  </a:lnTo>
                  <a:lnTo>
                    <a:pt x="415" y="185"/>
                  </a:lnTo>
                  <a:lnTo>
                    <a:pt x="424" y="194"/>
                  </a:lnTo>
                  <a:lnTo>
                    <a:pt x="449" y="224"/>
                  </a:lnTo>
                  <a:lnTo>
                    <a:pt x="451" y="226"/>
                  </a:lnTo>
                  <a:lnTo>
                    <a:pt x="451" y="228"/>
                  </a:lnTo>
                  <a:lnTo>
                    <a:pt x="453" y="228"/>
                  </a:lnTo>
                  <a:lnTo>
                    <a:pt x="455" y="228"/>
                  </a:lnTo>
                  <a:lnTo>
                    <a:pt x="458" y="228"/>
                  </a:lnTo>
                  <a:lnTo>
                    <a:pt x="460" y="228"/>
                  </a:lnTo>
                  <a:lnTo>
                    <a:pt x="462" y="228"/>
                  </a:lnTo>
                  <a:lnTo>
                    <a:pt x="462" y="230"/>
                  </a:lnTo>
                  <a:lnTo>
                    <a:pt x="462" y="233"/>
                  </a:lnTo>
                  <a:lnTo>
                    <a:pt x="464" y="233"/>
                  </a:lnTo>
                  <a:lnTo>
                    <a:pt x="467" y="233"/>
                  </a:lnTo>
                  <a:lnTo>
                    <a:pt x="469" y="233"/>
                  </a:lnTo>
                  <a:lnTo>
                    <a:pt x="469" y="235"/>
                  </a:lnTo>
                  <a:lnTo>
                    <a:pt x="469" y="237"/>
                  </a:lnTo>
                  <a:lnTo>
                    <a:pt x="469" y="239"/>
                  </a:lnTo>
                  <a:lnTo>
                    <a:pt x="469" y="242"/>
                  </a:lnTo>
                  <a:lnTo>
                    <a:pt x="471" y="244"/>
                  </a:lnTo>
                  <a:lnTo>
                    <a:pt x="474" y="244"/>
                  </a:lnTo>
                  <a:lnTo>
                    <a:pt x="476" y="246"/>
                  </a:lnTo>
                  <a:lnTo>
                    <a:pt x="478" y="246"/>
                  </a:lnTo>
                  <a:lnTo>
                    <a:pt x="478" y="249"/>
                  </a:lnTo>
                  <a:lnTo>
                    <a:pt x="480" y="249"/>
                  </a:lnTo>
                  <a:lnTo>
                    <a:pt x="483" y="249"/>
                  </a:lnTo>
                  <a:lnTo>
                    <a:pt x="483" y="246"/>
                  </a:lnTo>
                  <a:lnTo>
                    <a:pt x="485" y="246"/>
                  </a:lnTo>
                  <a:lnTo>
                    <a:pt x="487" y="246"/>
                  </a:lnTo>
                  <a:lnTo>
                    <a:pt x="489" y="246"/>
                  </a:lnTo>
                  <a:lnTo>
                    <a:pt x="489" y="249"/>
                  </a:lnTo>
                  <a:lnTo>
                    <a:pt x="489" y="251"/>
                  </a:lnTo>
                  <a:lnTo>
                    <a:pt x="492" y="251"/>
                  </a:lnTo>
                  <a:lnTo>
                    <a:pt x="492" y="249"/>
                  </a:lnTo>
                  <a:lnTo>
                    <a:pt x="492" y="246"/>
                  </a:lnTo>
                  <a:lnTo>
                    <a:pt x="494" y="246"/>
                  </a:lnTo>
                  <a:lnTo>
                    <a:pt x="496" y="246"/>
                  </a:lnTo>
                  <a:lnTo>
                    <a:pt x="496" y="249"/>
                  </a:lnTo>
                  <a:lnTo>
                    <a:pt x="498" y="251"/>
                  </a:lnTo>
                  <a:lnTo>
                    <a:pt x="498" y="249"/>
                  </a:lnTo>
                  <a:lnTo>
                    <a:pt x="501" y="246"/>
                  </a:lnTo>
                  <a:lnTo>
                    <a:pt x="503" y="246"/>
                  </a:lnTo>
                  <a:lnTo>
                    <a:pt x="505" y="246"/>
                  </a:lnTo>
                  <a:lnTo>
                    <a:pt x="508" y="246"/>
                  </a:lnTo>
                  <a:lnTo>
                    <a:pt x="508" y="249"/>
                  </a:lnTo>
                  <a:lnTo>
                    <a:pt x="510" y="251"/>
                  </a:lnTo>
                  <a:lnTo>
                    <a:pt x="510" y="253"/>
                  </a:lnTo>
                  <a:lnTo>
                    <a:pt x="512" y="253"/>
                  </a:lnTo>
                  <a:lnTo>
                    <a:pt x="512" y="251"/>
                  </a:lnTo>
                  <a:lnTo>
                    <a:pt x="517" y="253"/>
                  </a:lnTo>
                  <a:lnTo>
                    <a:pt x="517" y="255"/>
                  </a:lnTo>
                  <a:lnTo>
                    <a:pt x="517" y="258"/>
                  </a:lnTo>
                  <a:lnTo>
                    <a:pt x="519" y="262"/>
                  </a:lnTo>
                  <a:lnTo>
                    <a:pt x="521" y="262"/>
                  </a:lnTo>
                  <a:lnTo>
                    <a:pt x="523" y="264"/>
                  </a:lnTo>
                  <a:lnTo>
                    <a:pt x="523" y="267"/>
                  </a:lnTo>
                  <a:lnTo>
                    <a:pt x="521" y="271"/>
                  </a:lnTo>
                  <a:lnTo>
                    <a:pt x="523" y="273"/>
                  </a:lnTo>
                  <a:lnTo>
                    <a:pt x="526" y="276"/>
                  </a:lnTo>
                  <a:lnTo>
                    <a:pt x="526" y="280"/>
                  </a:lnTo>
                  <a:lnTo>
                    <a:pt x="528" y="285"/>
                  </a:lnTo>
                  <a:lnTo>
                    <a:pt x="528" y="287"/>
                  </a:lnTo>
                  <a:lnTo>
                    <a:pt x="530" y="289"/>
                  </a:lnTo>
                  <a:lnTo>
                    <a:pt x="530" y="292"/>
                  </a:lnTo>
                  <a:lnTo>
                    <a:pt x="533" y="292"/>
                  </a:lnTo>
                  <a:lnTo>
                    <a:pt x="535" y="292"/>
                  </a:lnTo>
                  <a:lnTo>
                    <a:pt x="537" y="294"/>
                  </a:lnTo>
                  <a:lnTo>
                    <a:pt x="537" y="298"/>
                  </a:lnTo>
                  <a:lnTo>
                    <a:pt x="539" y="298"/>
                  </a:lnTo>
                  <a:lnTo>
                    <a:pt x="539" y="301"/>
                  </a:lnTo>
                  <a:lnTo>
                    <a:pt x="542" y="305"/>
                  </a:lnTo>
                  <a:lnTo>
                    <a:pt x="544" y="305"/>
                  </a:lnTo>
                  <a:lnTo>
                    <a:pt x="544" y="307"/>
                  </a:lnTo>
                  <a:lnTo>
                    <a:pt x="548" y="312"/>
                  </a:lnTo>
                  <a:lnTo>
                    <a:pt x="560" y="321"/>
                  </a:lnTo>
                  <a:lnTo>
                    <a:pt x="567" y="325"/>
                  </a:lnTo>
                  <a:lnTo>
                    <a:pt x="569" y="325"/>
                  </a:lnTo>
                  <a:lnTo>
                    <a:pt x="571" y="328"/>
                  </a:lnTo>
                  <a:lnTo>
                    <a:pt x="576" y="328"/>
                  </a:lnTo>
                  <a:lnTo>
                    <a:pt x="580" y="325"/>
                  </a:lnTo>
                  <a:lnTo>
                    <a:pt x="582" y="325"/>
                  </a:lnTo>
                  <a:lnTo>
                    <a:pt x="582" y="328"/>
                  </a:lnTo>
                  <a:lnTo>
                    <a:pt x="585" y="328"/>
                  </a:lnTo>
                  <a:lnTo>
                    <a:pt x="587" y="328"/>
                  </a:lnTo>
                  <a:lnTo>
                    <a:pt x="589" y="328"/>
                  </a:lnTo>
                  <a:lnTo>
                    <a:pt x="591" y="328"/>
                  </a:lnTo>
                  <a:lnTo>
                    <a:pt x="594" y="328"/>
                  </a:lnTo>
                  <a:lnTo>
                    <a:pt x="596" y="325"/>
                  </a:lnTo>
                  <a:lnTo>
                    <a:pt x="596" y="328"/>
                  </a:lnTo>
                  <a:lnTo>
                    <a:pt x="598" y="328"/>
                  </a:lnTo>
                  <a:lnTo>
                    <a:pt x="603" y="332"/>
                  </a:lnTo>
                  <a:lnTo>
                    <a:pt x="603" y="335"/>
                  </a:lnTo>
                  <a:lnTo>
                    <a:pt x="610" y="339"/>
                  </a:lnTo>
                  <a:lnTo>
                    <a:pt x="614" y="346"/>
                  </a:lnTo>
                  <a:lnTo>
                    <a:pt x="621" y="350"/>
                  </a:lnTo>
                  <a:lnTo>
                    <a:pt x="625" y="355"/>
                  </a:lnTo>
                  <a:lnTo>
                    <a:pt x="628" y="357"/>
                  </a:lnTo>
                  <a:lnTo>
                    <a:pt x="630" y="359"/>
                  </a:lnTo>
                  <a:lnTo>
                    <a:pt x="641" y="362"/>
                  </a:lnTo>
                  <a:lnTo>
                    <a:pt x="659" y="371"/>
                  </a:lnTo>
                  <a:lnTo>
                    <a:pt x="664" y="373"/>
                  </a:lnTo>
                  <a:lnTo>
                    <a:pt x="678" y="375"/>
                  </a:lnTo>
                  <a:lnTo>
                    <a:pt x="687" y="375"/>
                  </a:lnTo>
                  <a:lnTo>
                    <a:pt x="705" y="375"/>
                  </a:lnTo>
                  <a:lnTo>
                    <a:pt x="721" y="373"/>
                  </a:lnTo>
                  <a:lnTo>
                    <a:pt x="723" y="378"/>
                  </a:lnTo>
                  <a:lnTo>
                    <a:pt x="725" y="378"/>
                  </a:lnTo>
                  <a:lnTo>
                    <a:pt x="730" y="378"/>
                  </a:lnTo>
                  <a:lnTo>
                    <a:pt x="732" y="380"/>
                  </a:lnTo>
                  <a:lnTo>
                    <a:pt x="734" y="382"/>
                  </a:lnTo>
                  <a:lnTo>
                    <a:pt x="737" y="382"/>
                  </a:lnTo>
                  <a:lnTo>
                    <a:pt x="739" y="382"/>
                  </a:lnTo>
                  <a:lnTo>
                    <a:pt x="741" y="382"/>
                  </a:lnTo>
                  <a:lnTo>
                    <a:pt x="741" y="384"/>
                  </a:lnTo>
                  <a:lnTo>
                    <a:pt x="743" y="387"/>
                  </a:lnTo>
                  <a:lnTo>
                    <a:pt x="746" y="387"/>
                  </a:lnTo>
                  <a:lnTo>
                    <a:pt x="748" y="387"/>
                  </a:lnTo>
                  <a:lnTo>
                    <a:pt x="750" y="387"/>
                  </a:lnTo>
                  <a:lnTo>
                    <a:pt x="752" y="389"/>
                  </a:lnTo>
                  <a:lnTo>
                    <a:pt x="755" y="389"/>
                  </a:lnTo>
                  <a:lnTo>
                    <a:pt x="757" y="389"/>
                  </a:lnTo>
                  <a:lnTo>
                    <a:pt x="755" y="391"/>
                  </a:lnTo>
                  <a:lnTo>
                    <a:pt x="752" y="393"/>
                  </a:lnTo>
                  <a:lnTo>
                    <a:pt x="748" y="398"/>
                  </a:lnTo>
                  <a:lnTo>
                    <a:pt x="746" y="400"/>
                  </a:lnTo>
                  <a:lnTo>
                    <a:pt x="746" y="402"/>
                  </a:lnTo>
                  <a:lnTo>
                    <a:pt x="743" y="407"/>
                  </a:lnTo>
                  <a:lnTo>
                    <a:pt x="734" y="418"/>
                  </a:lnTo>
                  <a:lnTo>
                    <a:pt x="730" y="425"/>
                  </a:lnTo>
                  <a:lnTo>
                    <a:pt x="718" y="445"/>
                  </a:lnTo>
                  <a:lnTo>
                    <a:pt x="691" y="493"/>
                  </a:lnTo>
                  <a:lnTo>
                    <a:pt x="684" y="504"/>
                  </a:lnTo>
                  <a:lnTo>
                    <a:pt x="675" y="520"/>
                  </a:lnTo>
                  <a:lnTo>
                    <a:pt x="659" y="545"/>
                  </a:lnTo>
                  <a:lnTo>
                    <a:pt x="657" y="552"/>
                  </a:lnTo>
                  <a:lnTo>
                    <a:pt x="653" y="559"/>
                  </a:lnTo>
                  <a:lnTo>
                    <a:pt x="650" y="565"/>
                  </a:lnTo>
                  <a:lnTo>
                    <a:pt x="648" y="570"/>
                  </a:lnTo>
                  <a:lnTo>
                    <a:pt x="641" y="586"/>
                  </a:lnTo>
                  <a:lnTo>
                    <a:pt x="639" y="588"/>
                  </a:lnTo>
                  <a:lnTo>
                    <a:pt x="637" y="588"/>
                  </a:lnTo>
                  <a:lnTo>
                    <a:pt x="612" y="606"/>
                  </a:lnTo>
                  <a:lnTo>
                    <a:pt x="591" y="620"/>
                  </a:lnTo>
                  <a:lnTo>
                    <a:pt x="582" y="638"/>
                  </a:lnTo>
                  <a:lnTo>
                    <a:pt x="580" y="640"/>
                  </a:lnTo>
                  <a:lnTo>
                    <a:pt x="578" y="638"/>
                  </a:lnTo>
                  <a:lnTo>
                    <a:pt x="576" y="633"/>
                  </a:lnTo>
                  <a:lnTo>
                    <a:pt x="567" y="617"/>
                  </a:lnTo>
                  <a:lnTo>
                    <a:pt x="560" y="606"/>
                  </a:lnTo>
                  <a:lnTo>
                    <a:pt x="557" y="602"/>
                  </a:lnTo>
                  <a:lnTo>
                    <a:pt x="548" y="590"/>
                  </a:lnTo>
                  <a:lnTo>
                    <a:pt x="544" y="583"/>
                  </a:lnTo>
                  <a:lnTo>
                    <a:pt x="544" y="581"/>
                  </a:lnTo>
                  <a:lnTo>
                    <a:pt x="537" y="565"/>
                  </a:lnTo>
                  <a:lnTo>
                    <a:pt x="537" y="559"/>
                  </a:lnTo>
                  <a:lnTo>
                    <a:pt x="535" y="554"/>
                  </a:lnTo>
                  <a:lnTo>
                    <a:pt x="535" y="547"/>
                  </a:lnTo>
                  <a:lnTo>
                    <a:pt x="530" y="536"/>
                  </a:lnTo>
                  <a:lnTo>
                    <a:pt x="530" y="529"/>
                  </a:lnTo>
                  <a:lnTo>
                    <a:pt x="528" y="525"/>
                  </a:lnTo>
                  <a:lnTo>
                    <a:pt x="528" y="520"/>
                  </a:lnTo>
                  <a:lnTo>
                    <a:pt x="526" y="513"/>
                  </a:lnTo>
                  <a:lnTo>
                    <a:pt x="526" y="511"/>
                  </a:lnTo>
                  <a:lnTo>
                    <a:pt x="523" y="509"/>
                  </a:lnTo>
                  <a:lnTo>
                    <a:pt x="523" y="504"/>
                  </a:lnTo>
                  <a:lnTo>
                    <a:pt x="519" y="488"/>
                  </a:lnTo>
                  <a:lnTo>
                    <a:pt x="519" y="486"/>
                  </a:lnTo>
                  <a:lnTo>
                    <a:pt x="517" y="475"/>
                  </a:lnTo>
                  <a:lnTo>
                    <a:pt x="514" y="468"/>
                  </a:lnTo>
                  <a:lnTo>
                    <a:pt x="510" y="461"/>
                  </a:lnTo>
                  <a:lnTo>
                    <a:pt x="508" y="457"/>
                  </a:lnTo>
                  <a:lnTo>
                    <a:pt x="501" y="450"/>
                  </a:lnTo>
                  <a:lnTo>
                    <a:pt x="487" y="443"/>
                  </a:lnTo>
                  <a:lnTo>
                    <a:pt x="483" y="436"/>
                  </a:lnTo>
                  <a:lnTo>
                    <a:pt x="478" y="434"/>
                  </a:lnTo>
                  <a:lnTo>
                    <a:pt x="474" y="432"/>
                  </a:lnTo>
                  <a:lnTo>
                    <a:pt x="469" y="430"/>
                  </a:lnTo>
                  <a:lnTo>
                    <a:pt x="467" y="430"/>
                  </a:lnTo>
                  <a:lnTo>
                    <a:pt x="462" y="430"/>
                  </a:lnTo>
                  <a:lnTo>
                    <a:pt x="455" y="430"/>
                  </a:lnTo>
                  <a:lnTo>
                    <a:pt x="449" y="427"/>
                  </a:lnTo>
                  <a:lnTo>
                    <a:pt x="442" y="425"/>
                  </a:lnTo>
                  <a:lnTo>
                    <a:pt x="440" y="425"/>
                  </a:lnTo>
                  <a:lnTo>
                    <a:pt x="437" y="425"/>
                  </a:lnTo>
                  <a:lnTo>
                    <a:pt x="435" y="423"/>
                  </a:lnTo>
                  <a:lnTo>
                    <a:pt x="428" y="423"/>
                  </a:lnTo>
                  <a:lnTo>
                    <a:pt x="426" y="421"/>
                  </a:lnTo>
                  <a:lnTo>
                    <a:pt x="424" y="421"/>
                  </a:lnTo>
                  <a:lnTo>
                    <a:pt x="421" y="418"/>
                  </a:lnTo>
                  <a:lnTo>
                    <a:pt x="417" y="418"/>
                  </a:lnTo>
                  <a:lnTo>
                    <a:pt x="415" y="421"/>
                  </a:lnTo>
                  <a:lnTo>
                    <a:pt x="412" y="425"/>
                  </a:lnTo>
                  <a:lnTo>
                    <a:pt x="410" y="427"/>
                  </a:lnTo>
                  <a:lnTo>
                    <a:pt x="401" y="432"/>
                  </a:lnTo>
                  <a:lnTo>
                    <a:pt x="399" y="434"/>
                  </a:lnTo>
                  <a:lnTo>
                    <a:pt x="394" y="436"/>
                  </a:lnTo>
                  <a:lnTo>
                    <a:pt x="387" y="441"/>
                  </a:lnTo>
                  <a:lnTo>
                    <a:pt x="385" y="443"/>
                  </a:lnTo>
                  <a:lnTo>
                    <a:pt x="374" y="448"/>
                  </a:lnTo>
                  <a:lnTo>
                    <a:pt x="372" y="445"/>
                  </a:lnTo>
                  <a:lnTo>
                    <a:pt x="367" y="445"/>
                  </a:lnTo>
                  <a:lnTo>
                    <a:pt x="365" y="448"/>
                  </a:lnTo>
                  <a:lnTo>
                    <a:pt x="362" y="445"/>
                  </a:lnTo>
                  <a:lnTo>
                    <a:pt x="360" y="443"/>
                  </a:lnTo>
                  <a:lnTo>
                    <a:pt x="358" y="443"/>
                  </a:lnTo>
                  <a:lnTo>
                    <a:pt x="356" y="445"/>
                  </a:lnTo>
                  <a:lnTo>
                    <a:pt x="356" y="448"/>
                  </a:lnTo>
                  <a:lnTo>
                    <a:pt x="351" y="452"/>
                  </a:lnTo>
                  <a:lnTo>
                    <a:pt x="347" y="457"/>
                  </a:lnTo>
                  <a:lnTo>
                    <a:pt x="344" y="461"/>
                  </a:lnTo>
                  <a:lnTo>
                    <a:pt x="344" y="464"/>
                  </a:lnTo>
                  <a:lnTo>
                    <a:pt x="342" y="466"/>
                  </a:lnTo>
                  <a:lnTo>
                    <a:pt x="340" y="468"/>
                  </a:lnTo>
                  <a:lnTo>
                    <a:pt x="340" y="470"/>
                  </a:lnTo>
                  <a:lnTo>
                    <a:pt x="340" y="473"/>
                  </a:lnTo>
                  <a:lnTo>
                    <a:pt x="335" y="477"/>
                  </a:lnTo>
                  <a:lnTo>
                    <a:pt x="331" y="479"/>
                  </a:lnTo>
                  <a:lnTo>
                    <a:pt x="331" y="482"/>
                  </a:lnTo>
                  <a:lnTo>
                    <a:pt x="328" y="482"/>
                  </a:lnTo>
                  <a:lnTo>
                    <a:pt x="326" y="484"/>
                  </a:lnTo>
                  <a:lnTo>
                    <a:pt x="324" y="486"/>
                  </a:lnTo>
                  <a:lnTo>
                    <a:pt x="319" y="491"/>
                  </a:lnTo>
                  <a:lnTo>
                    <a:pt x="319" y="493"/>
                  </a:lnTo>
                  <a:lnTo>
                    <a:pt x="317" y="495"/>
                  </a:lnTo>
                  <a:lnTo>
                    <a:pt x="315" y="495"/>
                  </a:lnTo>
                  <a:lnTo>
                    <a:pt x="315" y="497"/>
                  </a:lnTo>
                  <a:lnTo>
                    <a:pt x="313" y="500"/>
                  </a:lnTo>
                  <a:lnTo>
                    <a:pt x="310" y="502"/>
                  </a:lnTo>
                  <a:lnTo>
                    <a:pt x="304" y="509"/>
                  </a:lnTo>
                  <a:lnTo>
                    <a:pt x="299" y="511"/>
                  </a:lnTo>
                  <a:lnTo>
                    <a:pt x="292" y="513"/>
                  </a:lnTo>
                  <a:lnTo>
                    <a:pt x="279" y="522"/>
                  </a:lnTo>
                  <a:lnTo>
                    <a:pt x="279" y="525"/>
                  </a:lnTo>
                  <a:lnTo>
                    <a:pt x="256" y="529"/>
                  </a:lnTo>
                  <a:lnTo>
                    <a:pt x="224" y="547"/>
                  </a:lnTo>
                  <a:lnTo>
                    <a:pt x="220" y="552"/>
                  </a:lnTo>
                  <a:lnTo>
                    <a:pt x="188" y="572"/>
                  </a:lnTo>
                  <a:lnTo>
                    <a:pt x="186" y="572"/>
                  </a:lnTo>
                  <a:lnTo>
                    <a:pt x="179" y="574"/>
                  </a:lnTo>
                  <a:lnTo>
                    <a:pt x="129" y="604"/>
                  </a:lnTo>
                  <a:lnTo>
                    <a:pt x="120" y="611"/>
                  </a:lnTo>
                  <a:lnTo>
                    <a:pt x="102" y="622"/>
                  </a:lnTo>
                  <a:lnTo>
                    <a:pt x="95" y="626"/>
                  </a:lnTo>
                  <a:lnTo>
                    <a:pt x="88" y="629"/>
                  </a:lnTo>
                  <a:lnTo>
                    <a:pt x="72" y="640"/>
                  </a:lnTo>
                  <a:lnTo>
                    <a:pt x="70" y="640"/>
                  </a:lnTo>
                  <a:lnTo>
                    <a:pt x="79" y="602"/>
                  </a:lnTo>
                  <a:lnTo>
                    <a:pt x="84" y="572"/>
                  </a:lnTo>
                  <a:lnTo>
                    <a:pt x="86" y="561"/>
                  </a:lnTo>
                  <a:lnTo>
                    <a:pt x="88" y="552"/>
                  </a:lnTo>
                  <a:lnTo>
                    <a:pt x="90" y="536"/>
                  </a:lnTo>
                  <a:lnTo>
                    <a:pt x="93" y="527"/>
                  </a:lnTo>
                  <a:lnTo>
                    <a:pt x="93" y="525"/>
                  </a:lnTo>
                  <a:lnTo>
                    <a:pt x="95" y="525"/>
                  </a:lnTo>
                  <a:lnTo>
                    <a:pt x="95" y="522"/>
                  </a:lnTo>
                  <a:lnTo>
                    <a:pt x="97" y="522"/>
                  </a:lnTo>
                  <a:lnTo>
                    <a:pt x="97" y="520"/>
                  </a:lnTo>
                  <a:lnTo>
                    <a:pt x="99" y="518"/>
                  </a:lnTo>
                  <a:lnTo>
                    <a:pt x="102" y="518"/>
                  </a:lnTo>
                  <a:lnTo>
                    <a:pt x="102" y="516"/>
                  </a:lnTo>
                  <a:lnTo>
                    <a:pt x="104" y="513"/>
                  </a:lnTo>
                  <a:lnTo>
                    <a:pt x="104" y="511"/>
                  </a:lnTo>
                  <a:lnTo>
                    <a:pt x="93" y="511"/>
                  </a:lnTo>
                  <a:lnTo>
                    <a:pt x="93" y="509"/>
                  </a:lnTo>
                  <a:lnTo>
                    <a:pt x="88" y="495"/>
                  </a:lnTo>
                  <a:lnTo>
                    <a:pt x="86" y="495"/>
                  </a:lnTo>
                  <a:lnTo>
                    <a:pt x="84" y="486"/>
                  </a:lnTo>
                  <a:lnTo>
                    <a:pt x="86" y="473"/>
                  </a:lnTo>
                  <a:lnTo>
                    <a:pt x="75" y="464"/>
                  </a:lnTo>
                  <a:lnTo>
                    <a:pt x="70" y="452"/>
                  </a:lnTo>
                  <a:lnTo>
                    <a:pt x="70" y="448"/>
                  </a:lnTo>
                  <a:lnTo>
                    <a:pt x="65" y="436"/>
                  </a:lnTo>
                  <a:lnTo>
                    <a:pt x="63" y="434"/>
                  </a:lnTo>
                  <a:lnTo>
                    <a:pt x="54" y="418"/>
                  </a:lnTo>
                  <a:lnTo>
                    <a:pt x="43" y="393"/>
                  </a:lnTo>
                  <a:lnTo>
                    <a:pt x="41" y="387"/>
                  </a:lnTo>
                  <a:lnTo>
                    <a:pt x="50" y="364"/>
                  </a:lnTo>
                  <a:lnTo>
                    <a:pt x="59" y="348"/>
                  </a:lnTo>
                  <a:lnTo>
                    <a:pt x="75" y="319"/>
                  </a:lnTo>
                  <a:lnTo>
                    <a:pt x="56" y="298"/>
                  </a:lnTo>
                  <a:lnTo>
                    <a:pt x="54" y="298"/>
                  </a:lnTo>
                  <a:lnTo>
                    <a:pt x="54" y="296"/>
                  </a:lnTo>
                  <a:lnTo>
                    <a:pt x="54" y="294"/>
                  </a:lnTo>
                  <a:lnTo>
                    <a:pt x="52" y="287"/>
                  </a:lnTo>
                  <a:lnTo>
                    <a:pt x="52" y="289"/>
                  </a:lnTo>
                  <a:lnTo>
                    <a:pt x="50" y="287"/>
                  </a:lnTo>
                  <a:lnTo>
                    <a:pt x="41" y="287"/>
                  </a:lnTo>
                  <a:lnTo>
                    <a:pt x="38" y="287"/>
                  </a:lnTo>
                  <a:lnTo>
                    <a:pt x="27" y="269"/>
                  </a:lnTo>
                  <a:lnTo>
                    <a:pt x="45" y="260"/>
                  </a:lnTo>
                  <a:lnTo>
                    <a:pt x="45" y="258"/>
                  </a:lnTo>
                  <a:lnTo>
                    <a:pt x="45" y="253"/>
                  </a:lnTo>
                  <a:lnTo>
                    <a:pt x="36" y="249"/>
                  </a:lnTo>
                  <a:lnTo>
                    <a:pt x="34" y="251"/>
                  </a:lnTo>
                  <a:lnTo>
                    <a:pt x="20" y="255"/>
                  </a:lnTo>
                  <a:lnTo>
                    <a:pt x="13" y="242"/>
                  </a:lnTo>
                  <a:lnTo>
                    <a:pt x="11" y="239"/>
                  </a:lnTo>
                  <a:lnTo>
                    <a:pt x="7" y="235"/>
                  </a:lnTo>
                  <a:lnTo>
                    <a:pt x="0" y="228"/>
                  </a:lnTo>
                  <a:lnTo>
                    <a:pt x="0" y="226"/>
                  </a:lnTo>
                  <a:lnTo>
                    <a:pt x="0" y="224"/>
                  </a:lnTo>
                  <a:lnTo>
                    <a:pt x="4" y="212"/>
                  </a:lnTo>
                  <a:lnTo>
                    <a:pt x="9" y="199"/>
                  </a:lnTo>
                  <a:lnTo>
                    <a:pt x="13" y="192"/>
                  </a:lnTo>
                  <a:lnTo>
                    <a:pt x="13" y="185"/>
                  </a:lnTo>
                  <a:lnTo>
                    <a:pt x="13" y="181"/>
                  </a:lnTo>
                  <a:lnTo>
                    <a:pt x="13" y="178"/>
                  </a:lnTo>
                  <a:lnTo>
                    <a:pt x="13" y="169"/>
                  </a:lnTo>
                  <a:lnTo>
                    <a:pt x="13" y="163"/>
                  </a:lnTo>
                  <a:lnTo>
                    <a:pt x="11" y="160"/>
                  </a:lnTo>
                  <a:lnTo>
                    <a:pt x="13" y="156"/>
                  </a:lnTo>
                  <a:lnTo>
                    <a:pt x="13" y="149"/>
                  </a:lnTo>
                  <a:lnTo>
                    <a:pt x="11" y="140"/>
                  </a:lnTo>
                  <a:lnTo>
                    <a:pt x="11" y="138"/>
                  </a:lnTo>
                  <a:lnTo>
                    <a:pt x="11" y="135"/>
                  </a:lnTo>
                  <a:lnTo>
                    <a:pt x="11" y="129"/>
                  </a:lnTo>
                  <a:lnTo>
                    <a:pt x="9" y="122"/>
                  </a:lnTo>
                  <a:lnTo>
                    <a:pt x="9" y="110"/>
                  </a:lnTo>
                  <a:lnTo>
                    <a:pt x="11" y="106"/>
                  </a:lnTo>
                  <a:lnTo>
                    <a:pt x="13" y="101"/>
                  </a:lnTo>
                  <a:lnTo>
                    <a:pt x="16" y="99"/>
                  </a:lnTo>
                  <a:lnTo>
                    <a:pt x="18" y="97"/>
                  </a:lnTo>
                  <a:lnTo>
                    <a:pt x="20" y="95"/>
                  </a:lnTo>
                  <a:lnTo>
                    <a:pt x="22" y="92"/>
                  </a:lnTo>
                  <a:lnTo>
                    <a:pt x="25" y="90"/>
                  </a:lnTo>
                  <a:lnTo>
                    <a:pt x="27" y="90"/>
                  </a:lnTo>
                  <a:lnTo>
                    <a:pt x="27" y="88"/>
                  </a:lnTo>
                  <a:lnTo>
                    <a:pt x="29" y="88"/>
                  </a:lnTo>
                  <a:lnTo>
                    <a:pt x="31" y="86"/>
                  </a:lnTo>
                  <a:lnTo>
                    <a:pt x="34" y="86"/>
                  </a:lnTo>
                  <a:lnTo>
                    <a:pt x="38" y="83"/>
                  </a:lnTo>
                  <a:lnTo>
                    <a:pt x="41" y="81"/>
                  </a:lnTo>
                  <a:lnTo>
                    <a:pt x="43" y="81"/>
                  </a:lnTo>
                  <a:lnTo>
                    <a:pt x="45" y="81"/>
                  </a:lnTo>
                  <a:lnTo>
                    <a:pt x="47" y="81"/>
                  </a:lnTo>
                  <a:lnTo>
                    <a:pt x="47" y="83"/>
                  </a:lnTo>
                  <a:lnTo>
                    <a:pt x="50" y="83"/>
                  </a:lnTo>
                  <a:lnTo>
                    <a:pt x="52" y="86"/>
                  </a:lnTo>
                  <a:lnTo>
                    <a:pt x="54" y="86"/>
                  </a:lnTo>
                  <a:lnTo>
                    <a:pt x="52" y="81"/>
                  </a:lnTo>
                  <a:lnTo>
                    <a:pt x="41" y="72"/>
                  </a:lnTo>
                  <a:lnTo>
                    <a:pt x="41" y="67"/>
                  </a:lnTo>
                  <a:lnTo>
                    <a:pt x="41" y="54"/>
                  </a:lnTo>
                  <a:lnTo>
                    <a:pt x="41" y="47"/>
                  </a:lnTo>
                  <a:lnTo>
                    <a:pt x="41" y="36"/>
                  </a:lnTo>
                  <a:lnTo>
                    <a:pt x="41" y="27"/>
                  </a:lnTo>
                  <a:lnTo>
                    <a:pt x="41" y="18"/>
                  </a:lnTo>
                  <a:lnTo>
                    <a:pt x="54" y="18"/>
                  </a:lnTo>
                  <a:lnTo>
                    <a:pt x="61" y="18"/>
                  </a:lnTo>
                  <a:lnTo>
                    <a:pt x="65" y="18"/>
                  </a:lnTo>
                  <a:lnTo>
                    <a:pt x="68" y="18"/>
                  </a:lnTo>
                  <a:lnTo>
                    <a:pt x="70" y="18"/>
                  </a:lnTo>
                  <a:lnTo>
                    <a:pt x="70" y="15"/>
                  </a:lnTo>
                  <a:lnTo>
                    <a:pt x="72" y="13"/>
                  </a:lnTo>
                  <a:lnTo>
                    <a:pt x="75" y="13"/>
                  </a:lnTo>
                  <a:lnTo>
                    <a:pt x="77" y="11"/>
                  </a:lnTo>
                  <a:lnTo>
                    <a:pt x="79" y="11"/>
                  </a:lnTo>
                  <a:lnTo>
                    <a:pt x="84" y="9"/>
                  </a:lnTo>
                  <a:lnTo>
                    <a:pt x="88" y="9"/>
                  </a:lnTo>
                  <a:lnTo>
                    <a:pt x="90" y="9"/>
                  </a:lnTo>
                  <a:lnTo>
                    <a:pt x="99" y="15"/>
                  </a:lnTo>
                  <a:lnTo>
                    <a:pt x="102" y="18"/>
                  </a:lnTo>
                  <a:lnTo>
                    <a:pt x="106" y="22"/>
                  </a:lnTo>
                  <a:lnTo>
                    <a:pt x="111" y="27"/>
                  </a:lnTo>
                  <a:lnTo>
                    <a:pt x="113" y="31"/>
                  </a:lnTo>
                  <a:lnTo>
                    <a:pt x="113" y="36"/>
                  </a:lnTo>
                  <a:lnTo>
                    <a:pt x="113" y="38"/>
                  </a:lnTo>
                  <a:lnTo>
                    <a:pt x="115" y="40"/>
                  </a:lnTo>
                  <a:lnTo>
                    <a:pt x="118" y="45"/>
                  </a:lnTo>
                  <a:lnTo>
                    <a:pt x="120" y="49"/>
                  </a:lnTo>
                  <a:lnTo>
                    <a:pt x="120" y="52"/>
                  </a:lnTo>
                  <a:lnTo>
                    <a:pt x="120" y="54"/>
                  </a:lnTo>
                  <a:lnTo>
                    <a:pt x="124" y="54"/>
                  </a:lnTo>
                  <a:lnTo>
                    <a:pt x="127" y="56"/>
                  </a:lnTo>
                  <a:lnTo>
                    <a:pt x="131" y="56"/>
                  </a:lnTo>
                  <a:lnTo>
                    <a:pt x="133" y="56"/>
                  </a:lnTo>
                  <a:lnTo>
                    <a:pt x="136" y="58"/>
                  </a:lnTo>
                  <a:lnTo>
                    <a:pt x="136" y="61"/>
                  </a:lnTo>
                  <a:lnTo>
                    <a:pt x="133" y="63"/>
                  </a:lnTo>
                  <a:lnTo>
                    <a:pt x="133" y="67"/>
                  </a:lnTo>
                  <a:lnTo>
                    <a:pt x="133" y="72"/>
                  </a:lnTo>
                  <a:lnTo>
                    <a:pt x="133" y="74"/>
                  </a:lnTo>
                  <a:lnTo>
                    <a:pt x="133" y="77"/>
                  </a:lnTo>
                  <a:lnTo>
                    <a:pt x="136" y="77"/>
                  </a:lnTo>
                  <a:lnTo>
                    <a:pt x="138" y="77"/>
                  </a:lnTo>
                  <a:lnTo>
                    <a:pt x="138" y="74"/>
                  </a:lnTo>
                  <a:lnTo>
                    <a:pt x="143" y="74"/>
                  </a:lnTo>
                  <a:lnTo>
                    <a:pt x="147" y="74"/>
                  </a:lnTo>
                  <a:lnTo>
                    <a:pt x="149" y="74"/>
                  </a:lnTo>
                  <a:lnTo>
                    <a:pt x="152" y="74"/>
                  </a:lnTo>
                  <a:lnTo>
                    <a:pt x="154" y="74"/>
                  </a:lnTo>
                  <a:lnTo>
                    <a:pt x="154" y="77"/>
                  </a:lnTo>
                  <a:lnTo>
                    <a:pt x="154" y="79"/>
                  </a:lnTo>
                  <a:lnTo>
                    <a:pt x="156" y="79"/>
                  </a:lnTo>
                  <a:lnTo>
                    <a:pt x="156" y="77"/>
                  </a:lnTo>
                  <a:lnTo>
                    <a:pt x="156" y="74"/>
                  </a:lnTo>
                  <a:lnTo>
                    <a:pt x="158" y="74"/>
                  </a:lnTo>
                  <a:lnTo>
                    <a:pt x="161" y="79"/>
                  </a:lnTo>
                  <a:lnTo>
                    <a:pt x="161" y="86"/>
                  </a:lnTo>
                  <a:lnTo>
                    <a:pt x="158" y="88"/>
                  </a:lnTo>
                  <a:lnTo>
                    <a:pt x="156" y="97"/>
                  </a:lnTo>
                  <a:lnTo>
                    <a:pt x="156" y="99"/>
                  </a:lnTo>
                  <a:lnTo>
                    <a:pt x="154" y="101"/>
                  </a:lnTo>
                  <a:lnTo>
                    <a:pt x="152" y="104"/>
                  </a:lnTo>
                  <a:lnTo>
                    <a:pt x="152" y="110"/>
                  </a:lnTo>
                  <a:lnTo>
                    <a:pt x="149" y="113"/>
                  </a:lnTo>
                  <a:lnTo>
                    <a:pt x="149" y="117"/>
                  </a:lnTo>
                  <a:lnTo>
                    <a:pt x="149" y="126"/>
                  </a:lnTo>
                  <a:lnTo>
                    <a:pt x="154" y="126"/>
                  </a:lnTo>
                  <a:lnTo>
                    <a:pt x="156" y="131"/>
                  </a:lnTo>
                  <a:lnTo>
                    <a:pt x="156" y="135"/>
                  </a:lnTo>
                  <a:lnTo>
                    <a:pt x="158" y="135"/>
                  </a:lnTo>
                  <a:lnTo>
                    <a:pt x="167" y="138"/>
                  </a:lnTo>
                  <a:lnTo>
                    <a:pt x="170" y="138"/>
                  </a:lnTo>
                  <a:lnTo>
                    <a:pt x="172" y="138"/>
                  </a:lnTo>
                  <a:lnTo>
                    <a:pt x="174" y="142"/>
                  </a:lnTo>
                  <a:lnTo>
                    <a:pt x="181" y="142"/>
                  </a:lnTo>
                  <a:lnTo>
                    <a:pt x="183" y="142"/>
                  </a:lnTo>
                  <a:lnTo>
                    <a:pt x="183" y="138"/>
                  </a:lnTo>
                  <a:lnTo>
                    <a:pt x="183" y="133"/>
                  </a:lnTo>
                  <a:lnTo>
                    <a:pt x="186" y="131"/>
                  </a:lnTo>
                  <a:lnTo>
                    <a:pt x="186" y="129"/>
                  </a:lnTo>
                  <a:lnTo>
                    <a:pt x="188" y="126"/>
                  </a:lnTo>
                  <a:lnTo>
                    <a:pt x="190" y="124"/>
                  </a:lnTo>
                  <a:lnTo>
                    <a:pt x="190" y="122"/>
                  </a:lnTo>
                  <a:lnTo>
                    <a:pt x="195" y="120"/>
                  </a:lnTo>
                  <a:lnTo>
                    <a:pt x="195" y="115"/>
                  </a:lnTo>
                  <a:lnTo>
                    <a:pt x="192" y="115"/>
                  </a:lnTo>
                  <a:lnTo>
                    <a:pt x="192" y="113"/>
                  </a:lnTo>
                  <a:lnTo>
                    <a:pt x="192" y="108"/>
                  </a:lnTo>
                  <a:lnTo>
                    <a:pt x="190" y="106"/>
                  </a:lnTo>
                  <a:lnTo>
                    <a:pt x="188" y="106"/>
                  </a:lnTo>
                  <a:lnTo>
                    <a:pt x="181" y="106"/>
                  </a:lnTo>
                  <a:lnTo>
                    <a:pt x="179" y="106"/>
                  </a:lnTo>
                  <a:lnTo>
                    <a:pt x="177" y="104"/>
                  </a:lnTo>
                  <a:lnTo>
                    <a:pt x="174" y="101"/>
                  </a:lnTo>
                  <a:lnTo>
                    <a:pt x="174" y="99"/>
                  </a:lnTo>
                  <a:lnTo>
                    <a:pt x="177" y="97"/>
                  </a:lnTo>
                  <a:lnTo>
                    <a:pt x="179" y="97"/>
                  </a:lnTo>
                  <a:lnTo>
                    <a:pt x="181" y="95"/>
                  </a:lnTo>
                  <a:lnTo>
                    <a:pt x="183" y="95"/>
                  </a:lnTo>
                  <a:lnTo>
                    <a:pt x="186" y="95"/>
                  </a:lnTo>
                  <a:lnTo>
                    <a:pt x="188" y="95"/>
                  </a:lnTo>
                  <a:lnTo>
                    <a:pt x="190" y="95"/>
                  </a:lnTo>
                  <a:lnTo>
                    <a:pt x="192" y="92"/>
                  </a:lnTo>
                  <a:lnTo>
                    <a:pt x="192" y="90"/>
                  </a:lnTo>
                  <a:lnTo>
                    <a:pt x="190" y="88"/>
                  </a:lnTo>
                  <a:lnTo>
                    <a:pt x="188" y="86"/>
                  </a:lnTo>
                  <a:lnTo>
                    <a:pt x="186" y="86"/>
                  </a:lnTo>
                  <a:lnTo>
                    <a:pt x="183" y="86"/>
                  </a:lnTo>
                  <a:lnTo>
                    <a:pt x="179" y="83"/>
                  </a:lnTo>
                  <a:lnTo>
                    <a:pt x="177" y="79"/>
                  </a:lnTo>
                  <a:lnTo>
                    <a:pt x="174" y="79"/>
                  </a:lnTo>
                  <a:lnTo>
                    <a:pt x="174" y="77"/>
                  </a:lnTo>
                  <a:lnTo>
                    <a:pt x="174" y="72"/>
                  </a:lnTo>
                  <a:lnTo>
                    <a:pt x="177" y="72"/>
                  </a:lnTo>
                  <a:lnTo>
                    <a:pt x="177" y="70"/>
                  </a:lnTo>
                  <a:lnTo>
                    <a:pt x="179" y="70"/>
                  </a:lnTo>
                  <a:lnTo>
                    <a:pt x="181" y="70"/>
                  </a:lnTo>
                  <a:lnTo>
                    <a:pt x="183" y="70"/>
                  </a:lnTo>
                  <a:lnTo>
                    <a:pt x="186" y="70"/>
                  </a:lnTo>
                  <a:lnTo>
                    <a:pt x="186" y="72"/>
                  </a:lnTo>
                  <a:lnTo>
                    <a:pt x="188" y="72"/>
                  </a:lnTo>
                  <a:lnTo>
                    <a:pt x="188" y="70"/>
                  </a:lnTo>
                  <a:lnTo>
                    <a:pt x="190" y="70"/>
                  </a:lnTo>
                  <a:lnTo>
                    <a:pt x="192" y="67"/>
                  </a:lnTo>
                  <a:lnTo>
                    <a:pt x="195" y="65"/>
                  </a:lnTo>
                  <a:lnTo>
                    <a:pt x="195" y="63"/>
                  </a:lnTo>
                  <a:lnTo>
                    <a:pt x="195" y="61"/>
                  </a:lnTo>
                  <a:lnTo>
                    <a:pt x="195" y="58"/>
                  </a:lnTo>
                  <a:lnTo>
                    <a:pt x="195" y="56"/>
                  </a:lnTo>
                  <a:lnTo>
                    <a:pt x="195" y="54"/>
                  </a:lnTo>
                  <a:lnTo>
                    <a:pt x="192" y="49"/>
                  </a:lnTo>
                  <a:lnTo>
                    <a:pt x="190" y="47"/>
                  </a:lnTo>
                  <a:lnTo>
                    <a:pt x="188" y="45"/>
                  </a:lnTo>
                  <a:lnTo>
                    <a:pt x="188" y="43"/>
                  </a:lnTo>
                  <a:lnTo>
                    <a:pt x="190" y="40"/>
                  </a:lnTo>
                  <a:lnTo>
                    <a:pt x="192" y="40"/>
                  </a:lnTo>
                  <a:lnTo>
                    <a:pt x="197" y="40"/>
                  </a:lnTo>
                  <a:lnTo>
                    <a:pt x="199" y="40"/>
                  </a:lnTo>
                  <a:lnTo>
                    <a:pt x="199" y="38"/>
                  </a:lnTo>
                  <a:lnTo>
                    <a:pt x="199" y="36"/>
                  </a:lnTo>
                  <a:lnTo>
                    <a:pt x="199" y="34"/>
                  </a:lnTo>
                  <a:lnTo>
                    <a:pt x="199" y="31"/>
                  </a:lnTo>
                  <a:lnTo>
                    <a:pt x="195" y="24"/>
                  </a:lnTo>
                  <a:lnTo>
                    <a:pt x="192" y="20"/>
                  </a:lnTo>
                  <a:lnTo>
                    <a:pt x="195" y="15"/>
                  </a:lnTo>
                  <a:lnTo>
                    <a:pt x="199" y="15"/>
                  </a:lnTo>
                  <a:lnTo>
                    <a:pt x="204" y="11"/>
                  </a:lnTo>
                  <a:lnTo>
                    <a:pt x="206" y="2"/>
                  </a:lnTo>
                  <a:lnTo>
                    <a:pt x="208" y="0"/>
                  </a:lnTo>
                  <a:lnTo>
                    <a:pt x="211"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615" name="Admin 1 - South Darfur">
              <a:extLst>
                <a:ext uri="{FF2B5EF4-FFF2-40B4-BE49-F238E27FC236}">
                  <a16:creationId xmlns:a16="http://schemas.microsoft.com/office/drawing/2014/main" id="{6507E0DE-E533-D959-0B96-B5749BB70385}"/>
                </a:ext>
              </a:extLst>
            </p:cNvPr>
            <p:cNvGrpSpPr/>
            <p:nvPr/>
          </p:nvGrpSpPr>
          <p:grpSpPr>
            <a:xfrm>
              <a:off x="2938574" y="4751808"/>
              <a:ext cx="1333697" cy="1928389"/>
              <a:chOff x="2941638" y="4619625"/>
              <a:chExt cx="1335088" cy="1930400"/>
            </a:xfrm>
          </p:grpSpPr>
          <p:sp>
            <p:nvSpPr>
              <p:cNvPr id="616" name="Freeform 21">
                <a:extLst>
                  <a:ext uri="{FF2B5EF4-FFF2-40B4-BE49-F238E27FC236}">
                    <a16:creationId xmlns:a16="http://schemas.microsoft.com/office/drawing/2014/main" id="{783FB2D2-AD4D-E726-8037-B0514971D58F}"/>
                  </a:ext>
                </a:extLst>
              </p:cNvPr>
              <p:cNvSpPr>
                <a:spLocks/>
              </p:cNvSpPr>
              <p:nvPr/>
            </p:nvSpPr>
            <p:spPr bwMode="auto">
              <a:xfrm>
                <a:off x="2941638" y="4619625"/>
                <a:ext cx="1335088" cy="1930400"/>
              </a:xfrm>
              <a:custGeom>
                <a:avLst/>
                <a:gdLst>
                  <a:gd name="T0" fmla="*/ 467 w 841"/>
                  <a:gd name="T1" fmla="*/ 5 h 1216"/>
                  <a:gd name="T2" fmla="*/ 501 w 841"/>
                  <a:gd name="T3" fmla="*/ 7 h 1216"/>
                  <a:gd name="T4" fmla="*/ 530 w 841"/>
                  <a:gd name="T5" fmla="*/ 21 h 1216"/>
                  <a:gd name="T6" fmla="*/ 566 w 841"/>
                  <a:gd name="T7" fmla="*/ 41 h 1216"/>
                  <a:gd name="T8" fmla="*/ 614 w 841"/>
                  <a:gd name="T9" fmla="*/ 46 h 1216"/>
                  <a:gd name="T10" fmla="*/ 664 w 841"/>
                  <a:gd name="T11" fmla="*/ 43 h 1216"/>
                  <a:gd name="T12" fmla="*/ 700 w 841"/>
                  <a:gd name="T13" fmla="*/ 50 h 1216"/>
                  <a:gd name="T14" fmla="*/ 691 w 841"/>
                  <a:gd name="T15" fmla="*/ 145 h 1216"/>
                  <a:gd name="T16" fmla="*/ 662 w 841"/>
                  <a:gd name="T17" fmla="*/ 249 h 1216"/>
                  <a:gd name="T18" fmla="*/ 657 w 841"/>
                  <a:gd name="T19" fmla="*/ 353 h 1216"/>
                  <a:gd name="T20" fmla="*/ 725 w 841"/>
                  <a:gd name="T21" fmla="*/ 500 h 1216"/>
                  <a:gd name="T22" fmla="*/ 759 w 841"/>
                  <a:gd name="T23" fmla="*/ 550 h 1216"/>
                  <a:gd name="T24" fmla="*/ 795 w 841"/>
                  <a:gd name="T25" fmla="*/ 659 h 1216"/>
                  <a:gd name="T26" fmla="*/ 811 w 841"/>
                  <a:gd name="T27" fmla="*/ 729 h 1216"/>
                  <a:gd name="T28" fmla="*/ 789 w 841"/>
                  <a:gd name="T29" fmla="*/ 736 h 1216"/>
                  <a:gd name="T30" fmla="*/ 759 w 841"/>
                  <a:gd name="T31" fmla="*/ 740 h 1216"/>
                  <a:gd name="T32" fmla="*/ 734 w 841"/>
                  <a:gd name="T33" fmla="*/ 747 h 1216"/>
                  <a:gd name="T34" fmla="*/ 705 w 841"/>
                  <a:gd name="T35" fmla="*/ 747 h 1216"/>
                  <a:gd name="T36" fmla="*/ 671 w 841"/>
                  <a:gd name="T37" fmla="*/ 754 h 1216"/>
                  <a:gd name="T38" fmla="*/ 641 w 841"/>
                  <a:gd name="T39" fmla="*/ 754 h 1216"/>
                  <a:gd name="T40" fmla="*/ 612 w 841"/>
                  <a:gd name="T41" fmla="*/ 763 h 1216"/>
                  <a:gd name="T42" fmla="*/ 596 w 841"/>
                  <a:gd name="T43" fmla="*/ 783 h 1216"/>
                  <a:gd name="T44" fmla="*/ 591 w 841"/>
                  <a:gd name="T45" fmla="*/ 811 h 1216"/>
                  <a:gd name="T46" fmla="*/ 578 w 841"/>
                  <a:gd name="T47" fmla="*/ 842 h 1216"/>
                  <a:gd name="T48" fmla="*/ 557 w 841"/>
                  <a:gd name="T49" fmla="*/ 869 h 1216"/>
                  <a:gd name="T50" fmla="*/ 528 w 841"/>
                  <a:gd name="T51" fmla="*/ 894 h 1216"/>
                  <a:gd name="T52" fmla="*/ 505 w 841"/>
                  <a:gd name="T53" fmla="*/ 912 h 1216"/>
                  <a:gd name="T54" fmla="*/ 505 w 841"/>
                  <a:gd name="T55" fmla="*/ 949 h 1216"/>
                  <a:gd name="T56" fmla="*/ 507 w 841"/>
                  <a:gd name="T57" fmla="*/ 985 h 1216"/>
                  <a:gd name="T58" fmla="*/ 469 w 841"/>
                  <a:gd name="T59" fmla="*/ 1016 h 1216"/>
                  <a:gd name="T60" fmla="*/ 462 w 841"/>
                  <a:gd name="T61" fmla="*/ 1062 h 1216"/>
                  <a:gd name="T62" fmla="*/ 455 w 841"/>
                  <a:gd name="T63" fmla="*/ 1107 h 1216"/>
                  <a:gd name="T64" fmla="*/ 421 w 841"/>
                  <a:gd name="T65" fmla="*/ 1170 h 1216"/>
                  <a:gd name="T66" fmla="*/ 374 w 841"/>
                  <a:gd name="T67" fmla="*/ 1209 h 1216"/>
                  <a:gd name="T68" fmla="*/ 351 w 841"/>
                  <a:gd name="T69" fmla="*/ 1200 h 1216"/>
                  <a:gd name="T70" fmla="*/ 315 w 841"/>
                  <a:gd name="T71" fmla="*/ 1198 h 1216"/>
                  <a:gd name="T72" fmla="*/ 276 w 841"/>
                  <a:gd name="T73" fmla="*/ 1195 h 1216"/>
                  <a:gd name="T74" fmla="*/ 238 w 841"/>
                  <a:gd name="T75" fmla="*/ 1200 h 1216"/>
                  <a:gd name="T76" fmla="*/ 204 w 841"/>
                  <a:gd name="T77" fmla="*/ 1184 h 1216"/>
                  <a:gd name="T78" fmla="*/ 176 w 841"/>
                  <a:gd name="T79" fmla="*/ 1186 h 1216"/>
                  <a:gd name="T80" fmla="*/ 183 w 841"/>
                  <a:gd name="T81" fmla="*/ 1159 h 1216"/>
                  <a:gd name="T82" fmla="*/ 199 w 841"/>
                  <a:gd name="T83" fmla="*/ 1127 h 1216"/>
                  <a:gd name="T84" fmla="*/ 183 w 841"/>
                  <a:gd name="T85" fmla="*/ 1112 h 1216"/>
                  <a:gd name="T86" fmla="*/ 156 w 841"/>
                  <a:gd name="T87" fmla="*/ 1112 h 1216"/>
                  <a:gd name="T88" fmla="*/ 165 w 841"/>
                  <a:gd name="T89" fmla="*/ 1075 h 1216"/>
                  <a:gd name="T90" fmla="*/ 195 w 841"/>
                  <a:gd name="T91" fmla="*/ 1062 h 1216"/>
                  <a:gd name="T92" fmla="*/ 192 w 841"/>
                  <a:gd name="T93" fmla="*/ 1064 h 1216"/>
                  <a:gd name="T94" fmla="*/ 197 w 841"/>
                  <a:gd name="T95" fmla="*/ 1059 h 1216"/>
                  <a:gd name="T96" fmla="*/ 206 w 841"/>
                  <a:gd name="T97" fmla="*/ 1028 h 1216"/>
                  <a:gd name="T98" fmla="*/ 213 w 841"/>
                  <a:gd name="T99" fmla="*/ 998 h 1216"/>
                  <a:gd name="T100" fmla="*/ 199 w 841"/>
                  <a:gd name="T101" fmla="*/ 971 h 1216"/>
                  <a:gd name="T102" fmla="*/ 220 w 841"/>
                  <a:gd name="T103" fmla="*/ 915 h 1216"/>
                  <a:gd name="T104" fmla="*/ 142 w 841"/>
                  <a:gd name="T105" fmla="*/ 756 h 1216"/>
                  <a:gd name="T106" fmla="*/ 99 w 841"/>
                  <a:gd name="T107" fmla="*/ 706 h 1216"/>
                  <a:gd name="T108" fmla="*/ 56 w 841"/>
                  <a:gd name="T109" fmla="*/ 668 h 1216"/>
                  <a:gd name="T110" fmla="*/ 27 w 841"/>
                  <a:gd name="T111" fmla="*/ 639 h 1216"/>
                  <a:gd name="T112" fmla="*/ 0 w 841"/>
                  <a:gd name="T113" fmla="*/ 596 h 1216"/>
                  <a:gd name="T114" fmla="*/ 59 w 841"/>
                  <a:gd name="T115" fmla="*/ 557 h 1216"/>
                  <a:gd name="T116" fmla="*/ 131 w 841"/>
                  <a:gd name="T117" fmla="*/ 528 h 1216"/>
                  <a:gd name="T118" fmla="*/ 190 w 841"/>
                  <a:gd name="T119" fmla="*/ 49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1" h="1216">
                    <a:moveTo>
                      <a:pt x="426" y="3"/>
                    </a:moveTo>
                    <a:lnTo>
                      <a:pt x="426" y="0"/>
                    </a:lnTo>
                    <a:lnTo>
                      <a:pt x="428" y="0"/>
                    </a:lnTo>
                    <a:lnTo>
                      <a:pt x="430" y="0"/>
                    </a:lnTo>
                    <a:lnTo>
                      <a:pt x="433" y="3"/>
                    </a:lnTo>
                    <a:lnTo>
                      <a:pt x="435" y="3"/>
                    </a:lnTo>
                    <a:lnTo>
                      <a:pt x="437" y="3"/>
                    </a:lnTo>
                    <a:lnTo>
                      <a:pt x="442" y="3"/>
                    </a:lnTo>
                    <a:lnTo>
                      <a:pt x="444" y="3"/>
                    </a:lnTo>
                    <a:lnTo>
                      <a:pt x="446" y="3"/>
                    </a:lnTo>
                    <a:lnTo>
                      <a:pt x="453" y="3"/>
                    </a:lnTo>
                    <a:lnTo>
                      <a:pt x="455" y="5"/>
                    </a:lnTo>
                    <a:lnTo>
                      <a:pt x="458" y="5"/>
                    </a:lnTo>
                    <a:lnTo>
                      <a:pt x="460" y="5"/>
                    </a:lnTo>
                    <a:lnTo>
                      <a:pt x="462" y="5"/>
                    </a:lnTo>
                    <a:lnTo>
                      <a:pt x="464" y="5"/>
                    </a:lnTo>
                    <a:lnTo>
                      <a:pt x="467" y="5"/>
                    </a:lnTo>
                    <a:lnTo>
                      <a:pt x="467" y="7"/>
                    </a:lnTo>
                    <a:lnTo>
                      <a:pt x="469" y="7"/>
                    </a:lnTo>
                    <a:lnTo>
                      <a:pt x="471" y="7"/>
                    </a:lnTo>
                    <a:lnTo>
                      <a:pt x="473" y="7"/>
                    </a:lnTo>
                    <a:lnTo>
                      <a:pt x="476" y="7"/>
                    </a:lnTo>
                    <a:lnTo>
                      <a:pt x="478" y="7"/>
                    </a:lnTo>
                    <a:lnTo>
                      <a:pt x="480" y="7"/>
                    </a:lnTo>
                    <a:lnTo>
                      <a:pt x="483" y="7"/>
                    </a:lnTo>
                    <a:lnTo>
                      <a:pt x="483" y="5"/>
                    </a:lnTo>
                    <a:lnTo>
                      <a:pt x="485" y="5"/>
                    </a:lnTo>
                    <a:lnTo>
                      <a:pt x="487" y="5"/>
                    </a:lnTo>
                    <a:lnTo>
                      <a:pt x="489" y="5"/>
                    </a:lnTo>
                    <a:lnTo>
                      <a:pt x="492" y="5"/>
                    </a:lnTo>
                    <a:lnTo>
                      <a:pt x="494" y="5"/>
                    </a:lnTo>
                    <a:lnTo>
                      <a:pt x="496" y="5"/>
                    </a:lnTo>
                    <a:lnTo>
                      <a:pt x="498" y="5"/>
                    </a:lnTo>
                    <a:lnTo>
                      <a:pt x="501" y="7"/>
                    </a:lnTo>
                    <a:lnTo>
                      <a:pt x="503" y="7"/>
                    </a:lnTo>
                    <a:lnTo>
                      <a:pt x="505" y="7"/>
                    </a:lnTo>
                    <a:lnTo>
                      <a:pt x="507" y="7"/>
                    </a:lnTo>
                    <a:lnTo>
                      <a:pt x="510" y="7"/>
                    </a:lnTo>
                    <a:lnTo>
                      <a:pt x="512" y="7"/>
                    </a:lnTo>
                    <a:lnTo>
                      <a:pt x="512" y="9"/>
                    </a:lnTo>
                    <a:lnTo>
                      <a:pt x="514" y="9"/>
                    </a:lnTo>
                    <a:lnTo>
                      <a:pt x="517" y="9"/>
                    </a:lnTo>
                    <a:lnTo>
                      <a:pt x="517" y="12"/>
                    </a:lnTo>
                    <a:lnTo>
                      <a:pt x="519" y="12"/>
                    </a:lnTo>
                    <a:lnTo>
                      <a:pt x="519" y="14"/>
                    </a:lnTo>
                    <a:lnTo>
                      <a:pt x="521" y="16"/>
                    </a:lnTo>
                    <a:lnTo>
                      <a:pt x="523" y="16"/>
                    </a:lnTo>
                    <a:lnTo>
                      <a:pt x="523" y="18"/>
                    </a:lnTo>
                    <a:lnTo>
                      <a:pt x="526" y="18"/>
                    </a:lnTo>
                    <a:lnTo>
                      <a:pt x="528" y="18"/>
                    </a:lnTo>
                    <a:lnTo>
                      <a:pt x="530" y="21"/>
                    </a:lnTo>
                    <a:lnTo>
                      <a:pt x="532" y="23"/>
                    </a:lnTo>
                    <a:lnTo>
                      <a:pt x="535" y="23"/>
                    </a:lnTo>
                    <a:lnTo>
                      <a:pt x="537" y="23"/>
                    </a:lnTo>
                    <a:lnTo>
                      <a:pt x="537" y="25"/>
                    </a:lnTo>
                    <a:lnTo>
                      <a:pt x="539" y="25"/>
                    </a:lnTo>
                    <a:lnTo>
                      <a:pt x="541" y="28"/>
                    </a:lnTo>
                    <a:lnTo>
                      <a:pt x="544" y="28"/>
                    </a:lnTo>
                    <a:lnTo>
                      <a:pt x="546" y="30"/>
                    </a:lnTo>
                    <a:lnTo>
                      <a:pt x="551" y="30"/>
                    </a:lnTo>
                    <a:lnTo>
                      <a:pt x="553" y="32"/>
                    </a:lnTo>
                    <a:lnTo>
                      <a:pt x="555" y="32"/>
                    </a:lnTo>
                    <a:lnTo>
                      <a:pt x="557" y="32"/>
                    </a:lnTo>
                    <a:lnTo>
                      <a:pt x="557" y="34"/>
                    </a:lnTo>
                    <a:lnTo>
                      <a:pt x="560" y="34"/>
                    </a:lnTo>
                    <a:lnTo>
                      <a:pt x="562" y="37"/>
                    </a:lnTo>
                    <a:lnTo>
                      <a:pt x="564" y="39"/>
                    </a:lnTo>
                    <a:lnTo>
                      <a:pt x="566" y="41"/>
                    </a:lnTo>
                    <a:lnTo>
                      <a:pt x="569" y="43"/>
                    </a:lnTo>
                    <a:lnTo>
                      <a:pt x="571" y="48"/>
                    </a:lnTo>
                    <a:lnTo>
                      <a:pt x="580" y="48"/>
                    </a:lnTo>
                    <a:lnTo>
                      <a:pt x="582" y="48"/>
                    </a:lnTo>
                    <a:lnTo>
                      <a:pt x="585" y="48"/>
                    </a:lnTo>
                    <a:lnTo>
                      <a:pt x="587" y="48"/>
                    </a:lnTo>
                    <a:lnTo>
                      <a:pt x="587" y="50"/>
                    </a:lnTo>
                    <a:lnTo>
                      <a:pt x="589" y="50"/>
                    </a:lnTo>
                    <a:lnTo>
                      <a:pt x="591" y="50"/>
                    </a:lnTo>
                    <a:lnTo>
                      <a:pt x="596" y="50"/>
                    </a:lnTo>
                    <a:lnTo>
                      <a:pt x="598" y="50"/>
                    </a:lnTo>
                    <a:lnTo>
                      <a:pt x="600" y="50"/>
                    </a:lnTo>
                    <a:lnTo>
                      <a:pt x="603" y="50"/>
                    </a:lnTo>
                    <a:lnTo>
                      <a:pt x="607" y="48"/>
                    </a:lnTo>
                    <a:lnTo>
                      <a:pt x="609" y="48"/>
                    </a:lnTo>
                    <a:lnTo>
                      <a:pt x="612" y="46"/>
                    </a:lnTo>
                    <a:lnTo>
                      <a:pt x="614" y="46"/>
                    </a:lnTo>
                    <a:lnTo>
                      <a:pt x="616" y="46"/>
                    </a:lnTo>
                    <a:lnTo>
                      <a:pt x="616" y="43"/>
                    </a:lnTo>
                    <a:lnTo>
                      <a:pt x="619" y="43"/>
                    </a:lnTo>
                    <a:lnTo>
                      <a:pt x="621" y="43"/>
                    </a:lnTo>
                    <a:lnTo>
                      <a:pt x="623" y="43"/>
                    </a:lnTo>
                    <a:lnTo>
                      <a:pt x="625" y="41"/>
                    </a:lnTo>
                    <a:lnTo>
                      <a:pt x="630" y="41"/>
                    </a:lnTo>
                    <a:lnTo>
                      <a:pt x="632" y="41"/>
                    </a:lnTo>
                    <a:lnTo>
                      <a:pt x="641" y="41"/>
                    </a:lnTo>
                    <a:lnTo>
                      <a:pt x="648" y="48"/>
                    </a:lnTo>
                    <a:lnTo>
                      <a:pt x="650" y="48"/>
                    </a:lnTo>
                    <a:lnTo>
                      <a:pt x="653" y="46"/>
                    </a:lnTo>
                    <a:lnTo>
                      <a:pt x="655" y="46"/>
                    </a:lnTo>
                    <a:lnTo>
                      <a:pt x="657" y="46"/>
                    </a:lnTo>
                    <a:lnTo>
                      <a:pt x="657" y="43"/>
                    </a:lnTo>
                    <a:lnTo>
                      <a:pt x="659" y="43"/>
                    </a:lnTo>
                    <a:lnTo>
                      <a:pt x="664" y="43"/>
                    </a:lnTo>
                    <a:lnTo>
                      <a:pt x="666" y="46"/>
                    </a:lnTo>
                    <a:lnTo>
                      <a:pt x="668" y="43"/>
                    </a:lnTo>
                    <a:lnTo>
                      <a:pt x="671" y="43"/>
                    </a:lnTo>
                    <a:lnTo>
                      <a:pt x="675" y="41"/>
                    </a:lnTo>
                    <a:lnTo>
                      <a:pt x="680" y="41"/>
                    </a:lnTo>
                    <a:lnTo>
                      <a:pt x="680" y="43"/>
                    </a:lnTo>
                    <a:lnTo>
                      <a:pt x="682" y="43"/>
                    </a:lnTo>
                    <a:lnTo>
                      <a:pt x="687" y="43"/>
                    </a:lnTo>
                    <a:lnTo>
                      <a:pt x="689" y="43"/>
                    </a:lnTo>
                    <a:lnTo>
                      <a:pt x="693" y="43"/>
                    </a:lnTo>
                    <a:lnTo>
                      <a:pt x="696" y="43"/>
                    </a:lnTo>
                    <a:lnTo>
                      <a:pt x="698" y="43"/>
                    </a:lnTo>
                    <a:lnTo>
                      <a:pt x="700" y="43"/>
                    </a:lnTo>
                    <a:lnTo>
                      <a:pt x="702" y="43"/>
                    </a:lnTo>
                    <a:lnTo>
                      <a:pt x="700" y="46"/>
                    </a:lnTo>
                    <a:lnTo>
                      <a:pt x="700" y="48"/>
                    </a:lnTo>
                    <a:lnTo>
                      <a:pt x="700" y="50"/>
                    </a:lnTo>
                    <a:lnTo>
                      <a:pt x="700" y="52"/>
                    </a:lnTo>
                    <a:lnTo>
                      <a:pt x="700" y="55"/>
                    </a:lnTo>
                    <a:lnTo>
                      <a:pt x="700" y="61"/>
                    </a:lnTo>
                    <a:lnTo>
                      <a:pt x="700" y="64"/>
                    </a:lnTo>
                    <a:lnTo>
                      <a:pt x="702" y="66"/>
                    </a:lnTo>
                    <a:lnTo>
                      <a:pt x="702" y="68"/>
                    </a:lnTo>
                    <a:lnTo>
                      <a:pt x="702" y="77"/>
                    </a:lnTo>
                    <a:lnTo>
                      <a:pt x="702" y="80"/>
                    </a:lnTo>
                    <a:lnTo>
                      <a:pt x="702" y="91"/>
                    </a:lnTo>
                    <a:lnTo>
                      <a:pt x="702" y="114"/>
                    </a:lnTo>
                    <a:lnTo>
                      <a:pt x="702" y="118"/>
                    </a:lnTo>
                    <a:lnTo>
                      <a:pt x="702" y="120"/>
                    </a:lnTo>
                    <a:lnTo>
                      <a:pt x="705" y="125"/>
                    </a:lnTo>
                    <a:lnTo>
                      <a:pt x="707" y="129"/>
                    </a:lnTo>
                    <a:lnTo>
                      <a:pt x="705" y="136"/>
                    </a:lnTo>
                    <a:lnTo>
                      <a:pt x="698" y="138"/>
                    </a:lnTo>
                    <a:lnTo>
                      <a:pt x="691" y="145"/>
                    </a:lnTo>
                    <a:lnTo>
                      <a:pt x="691" y="152"/>
                    </a:lnTo>
                    <a:lnTo>
                      <a:pt x="689" y="161"/>
                    </a:lnTo>
                    <a:lnTo>
                      <a:pt x="691" y="168"/>
                    </a:lnTo>
                    <a:lnTo>
                      <a:pt x="691" y="170"/>
                    </a:lnTo>
                    <a:lnTo>
                      <a:pt x="693" y="179"/>
                    </a:lnTo>
                    <a:lnTo>
                      <a:pt x="696" y="181"/>
                    </a:lnTo>
                    <a:lnTo>
                      <a:pt x="698" y="186"/>
                    </a:lnTo>
                    <a:lnTo>
                      <a:pt x="700" y="193"/>
                    </a:lnTo>
                    <a:lnTo>
                      <a:pt x="700" y="197"/>
                    </a:lnTo>
                    <a:lnTo>
                      <a:pt x="696" y="209"/>
                    </a:lnTo>
                    <a:lnTo>
                      <a:pt x="693" y="213"/>
                    </a:lnTo>
                    <a:lnTo>
                      <a:pt x="693" y="218"/>
                    </a:lnTo>
                    <a:lnTo>
                      <a:pt x="691" y="220"/>
                    </a:lnTo>
                    <a:lnTo>
                      <a:pt x="689" y="227"/>
                    </a:lnTo>
                    <a:lnTo>
                      <a:pt x="675" y="240"/>
                    </a:lnTo>
                    <a:lnTo>
                      <a:pt x="668" y="245"/>
                    </a:lnTo>
                    <a:lnTo>
                      <a:pt x="662" y="249"/>
                    </a:lnTo>
                    <a:lnTo>
                      <a:pt x="662" y="252"/>
                    </a:lnTo>
                    <a:lnTo>
                      <a:pt x="662" y="254"/>
                    </a:lnTo>
                    <a:lnTo>
                      <a:pt x="662" y="256"/>
                    </a:lnTo>
                    <a:lnTo>
                      <a:pt x="659" y="261"/>
                    </a:lnTo>
                    <a:lnTo>
                      <a:pt x="662" y="279"/>
                    </a:lnTo>
                    <a:lnTo>
                      <a:pt x="662" y="281"/>
                    </a:lnTo>
                    <a:lnTo>
                      <a:pt x="662" y="288"/>
                    </a:lnTo>
                    <a:lnTo>
                      <a:pt x="662" y="290"/>
                    </a:lnTo>
                    <a:lnTo>
                      <a:pt x="662" y="295"/>
                    </a:lnTo>
                    <a:lnTo>
                      <a:pt x="662" y="304"/>
                    </a:lnTo>
                    <a:lnTo>
                      <a:pt x="662" y="306"/>
                    </a:lnTo>
                    <a:lnTo>
                      <a:pt x="662" y="313"/>
                    </a:lnTo>
                    <a:lnTo>
                      <a:pt x="662" y="326"/>
                    </a:lnTo>
                    <a:lnTo>
                      <a:pt x="659" y="335"/>
                    </a:lnTo>
                    <a:lnTo>
                      <a:pt x="659" y="340"/>
                    </a:lnTo>
                    <a:lnTo>
                      <a:pt x="659" y="342"/>
                    </a:lnTo>
                    <a:lnTo>
                      <a:pt x="657" y="353"/>
                    </a:lnTo>
                    <a:lnTo>
                      <a:pt x="657" y="356"/>
                    </a:lnTo>
                    <a:lnTo>
                      <a:pt x="655" y="358"/>
                    </a:lnTo>
                    <a:lnTo>
                      <a:pt x="655" y="362"/>
                    </a:lnTo>
                    <a:lnTo>
                      <a:pt x="655" y="383"/>
                    </a:lnTo>
                    <a:lnTo>
                      <a:pt x="655" y="387"/>
                    </a:lnTo>
                    <a:lnTo>
                      <a:pt x="655" y="405"/>
                    </a:lnTo>
                    <a:lnTo>
                      <a:pt x="657" y="421"/>
                    </a:lnTo>
                    <a:lnTo>
                      <a:pt x="657" y="424"/>
                    </a:lnTo>
                    <a:lnTo>
                      <a:pt x="659" y="426"/>
                    </a:lnTo>
                    <a:lnTo>
                      <a:pt x="659" y="430"/>
                    </a:lnTo>
                    <a:lnTo>
                      <a:pt x="662" y="435"/>
                    </a:lnTo>
                    <a:lnTo>
                      <a:pt x="678" y="464"/>
                    </a:lnTo>
                    <a:lnTo>
                      <a:pt x="682" y="469"/>
                    </a:lnTo>
                    <a:lnTo>
                      <a:pt x="716" y="482"/>
                    </a:lnTo>
                    <a:lnTo>
                      <a:pt x="721" y="487"/>
                    </a:lnTo>
                    <a:lnTo>
                      <a:pt x="725" y="494"/>
                    </a:lnTo>
                    <a:lnTo>
                      <a:pt x="725" y="500"/>
                    </a:lnTo>
                    <a:lnTo>
                      <a:pt x="723" y="510"/>
                    </a:lnTo>
                    <a:lnTo>
                      <a:pt x="723" y="523"/>
                    </a:lnTo>
                    <a:lnTo>
                      <a:pt x="723" y="528"/>
                    </a:lnTo>
                    <a:lnTo>
                      <a:pt x="725" y="534"/>
                    </a:lnTo>
                    <a:lnTo>
                      <a:pt x="730" y="541"/>
                    </a:lnTo>
                    <a:lnTo>
                      <a:pt x="732" y="543"/>
                    </a:lnTo>
                    <a:lnTo>
                      <a:pt x="739" y="543"/>
                    </a:lnTo>
                    <a:lnTo>
                      <a:pt x="743" y="541"/>
                    </a:lnTo>
                    <a:lnTo>
                      <a:pt x="746" y="539"/>
                    </a:lnTo>
                    <a:lnTo>
                      <a:pt x="750" y="537"/>
                    </a:lnTo>
                    <a:lnTo>
                      <a:pt x="750" y="539"/>
                    </a:lnTo>
                    <a:lnTo>
                      <a:pt x="750" y="541"/>
                    </a:lnTo>
                    <a:lnTo>
                      <a:pt x="752" y="541"/>
                    </a:lnTo>
                    <a:lnTo>
                      <a:pt x="755" y="546"/>
                    </a:lnTo>
                    <a:lnTo>
                      <a:pt x="757" y="548"/>
                    </a:lnTo>
                    <a:lnTo>
                      <a:pt x="757" y="550"/>
                    </a:lnTo>
                    <a:lnTo>
                      <a:pt x="759" y="550"/>
                    </a:lnTo>
                    <a:lnTo>
                      <a:pt x="764" y="557"/>
                    </a:lnTo>
                    <a:lnTo>
                      <a:pt x="766" y="562"/>
                    </a:lnTo>
                    <a:lnTo>
                      <a:pt x="768" y="562"/>
                    </a:lnTo>
                    <a:lnTo>
                      <a:pt x="768" y="564"/>
                    </a:lnTo>
                    <a:lnTo>
                      <a:pt x="770" y="568"/>
                    </a:lnTo>
                    <a:lnTo>
                      <a:pt x="770" y="573"/>
                    </a:lnTo>
                    <a:lnTo>
                      <a:pt x="770" y="575"/>
                    </a:lnTo>
                    <a:lnTo>
                      <a:pt x="770" y="582"/>
                    </a:lnTo>
                    <a:lnTo>
                      <a:pt x="768" y="584"/>
                    </a:lnTo>
                    <a:lnTo>
                      <a:pt x="766" y="589"/>
                    </a:lnTo>
                    <a:lnTo>
                      <a:pt x="766" y="591"/>
                    </a:lnTo>
                    <a:lnTo>
                      <a:pt x="766" y="596"/>
                    </a:lnTo>
                    <a:lnTo>
                      <a:pt x="780" y="632"/>
                    </a:lnTo>
                    <a:lnTo>
                      <a:pt x="784" y="641"/>
                    </a:lnTo>
                    <a:lnTo>
                      <a:pt x="786" y="643"/>
                    </a:lnTo>
                    <a:lnTo>
                      <a:pt x="791" y="652"/>
                    </a:lnTo>
                    <a:lnTo>
                      <a:pt x="795" y="659"/>
                    </a:lnTo>
                    <a:lnTo>
                      <a:pt x="807" y="670"/>
                    </a:lnTo>
                    <a:lnTo>
                      <a:pt x="841" y="713"/>
                    </a:lnTo>
                    <a:lnTo>
                      <a:pt x="832" y="745"/>
                    </a:lnTo>
                    <a:lnTo>
                      <a:pt x="829" y="747"/>
                    </a:lnTo>
                    <a:lnTo>
                      <a:pt x="829" y="745"/>
                    </a:lnTo>
                    <a:lnTo>
                      <a:pt x="829" y="743"/>
                    </a:lnTo>
                    <a:lnTo>
                      <a:pt x="827" y="740"/>
                    </a:lnTo>
                    <a:lnTo>
                      <a:pt x="827" y="738"/>
                    </a:lnTo>
                    <a:lnTo>
                      <a:pt x="825" y="736"/>
                    </a:lnTo>
                    <a:lnTo>
                      <a:pt x="823" y="736"/>
                    </a:lnTo>
                    <a:lnTo>
                      <a:pt x="820" y="736"/>
                    </a:lnTo>
                    <a:lnTo>
                      <a:pt x="820" y="734"/>
                    </a:lnTo>
                    <a:lnTo>
                      <a:pt x="818" y="734"/>
                    </a:lnTo>
                    <a:lnTo>
                      <a:pt x="818" y="731"/>
                    </a:lnTo>
                    <a:lnTo>
                      <a:pt x="816" y="731"/>
                    </a:lnTo>
                    <a:lnTo>
                      <a:pt x="814" y="731"/>
                    </a:lnTo>
                    <a:lnTo>
                      <a:pt x="811" y="729"/>
                    </a:lnTo>
                    <a:lnTo>
                      <a:pt x="809" y="731"/>
                    </a:lnTo>
                    <a:lnTo>
                      <a:pt x="809" y="729"/>
                    </a:lnTo>
                    <a:lnTo>
                      <a:pt x="807" y="729"/>
                    </a:lnTo>
                    <a:lnTo>
                      <a:pt x="807" y="731"/>
                    </a:lnTo>
                    <a:lnTo>
                      <a:pt x="804" y="731"/>
                    </a:lnTo>
                    <a:lnTo>
                      <a:pt x="802" y="731"/>
                    </a:lnTo>
                    <a:lnTo>
                      <a:pt x="802" y="729"/>
                    </a:lnTo>
                    <a:lnTo>
                      <a:pt x="800" y="729"/>
                    </a:lnTo>
                    <a:lnTo>
                      <a:pt x="800" y="731"/>
                    </a:lnTo>
                    <a:lnTo>
                      <a:pt x="798" y="731"/>
                    </a:lnTo>
                    <a:lnTo>
                      <a:pt x="798" y="729"/>
                    </a:lnTo>
                    <a:lnTo>
                      <a:pt x="795" y="731"/>
                    </a:lnTo>
                    <a:lnTo>
                      <a:pt x="793" y="734"/>
                    </a:lnTo>
                    <a:lnTo>
                      <a:pt x="793" y="731"/>
                    </a:lnTo>
                    <a:lnTo>
                      <a:pt x="791" y="734"/>
                    </a:lnTo>
                    <a:lnTo>
                      <a:pt x="791" y="736"/>
                    </a:lnTo>
                    <a:lnTo>
                      <a:pt x="789" y="736"/>
                    </a:lnTo>
                    <a:lnTo>
                      <a:pt x="786" y="736"/>
                    </a:lnTo>
                    <a:lnTo>
                      <a:pt x="784" y="736"/>
                    </a:lnTo>
                    <a:lnTo>
                      <a:pt x="782" y="736"/>
                    </a:lnTo>
                    <a:lnTo>
                      <a:pt x="782" y="738"/>
                    </a:lnTo>
                    <a:lnTo>
                      <a:pt x="780" y="738"/>
                    </a:lnTo>
                    <a:lnTo>
                      <a:pt x="777" y="738"/>
                    </a:lnTo>
                    <a:lnTo>
                      <a:pt x="777" y="736"/>
                    </a:lnTo>
                    <a:lnTo>
                      <a:pt x="775" y="736"/>
                    </a:lnTo>
                    <a:lnTo>
                      <a:pt x="773" y="734"/>
                    </a:lnTo>
                    <a:lnTo>
                      <a:pt x="773" y="736"/>
                    </a:lnTo>
                    <a:lnTo>
                      <a:pt x="770" y="736"/>
                    </a:lnTo>
                    <a:lnTo>
                      <a:pt x="768" y="736"/>
                    </a:lnTo>
                    <a:lnTo>
                      <a:pt x="766" y="736"/>
                    </a:lnTo>
                    <a:lnTo>
                      <a:pt x="766" y="738"/>
                    </a:lnTo>
                    <a:lnTo>
                      <a:pt x="764" y="740"/>
                    </a:lnTo>
                    <a:lnTo>
                      <a:pt x="761" y="740"/>
                    </a:lnTo>
                    <a:lnTo>
                      <a:pt x="759" y="740"/>
                    </a:lnTo>
                    <a:lnTo>
                      <a:pt x="759" y="738"/>
                    </a:lnTo>
                    <a:lnTo>
                      <a:pt x="757" y="738"/>
                    </a:lnTo>
                    <a:lnTo>
                      <a:pt x="755" y="740"/>
                    </a:lnTo>
                    <a:lnTo>
                      <a:pt x="755" y="738"/>
                    </a:lnTo>
                    <a:lnTo>
                      <a:pt x="755" y="740"/>
                    </a:lnTo>
                    <a:lnTo>
                      <a:pt x="752" y="740"/>
                    </a:lnTo>
                    <a:lnTo>
                      <a:pt x="750" y="740"/>
                    </a:lnTo>
                    <a:lnTo>
                      <a:pt x="748" y="740"/>
                    </a:lnTo>
                    <a:lnTo>
                      <a:pt x="746" y="740"/>
                    </a:lnTo>
                    <a:lnTo>
                      <a:pt x="743" y="740"/>
                    </a:lnTo>
                    <a:lnTo>
                      <a:pt x="743" y="743"/>
                    </a:lnTo>
                    <a:lnTo>
                      <a:pt x="741" y="743"/>
                    </a:lnTo>
                    <a:lnTo>
                      <a:pt x="739" y="743"/>
                    </a:lnTo>
                    <a:lnTo>
                      <a:pt x="739" y="745"/>
                    </a:lnTo>
                    <a:lnTo>
                      <a:pt x="736" y="745"/>
                    </a:lnTo>
                    <a:lnTo>
                      <a:pt x="734" y="745"/>
                    </a:lnTo>
                    <a:lnTo>
                      <a:pt x="734" y="747"/>
                    </a:lnTo>
                    <a:lnTo>
                      <a:pt x="732" y="747"/>
                    </a:lnTo>
                    <a:lnTo>
                      <a:pt x="730" y="747"/>
                    </a:lnTo>
                    <a:lnTo>
                      <a:pt x="730" y="749"/>
                    </a:lnTo>
                    <a:lnTo>
                      <a:pt x="730" y="747"/>
                    </a:lnTo>
                    <a:lnTo>
                      <a:pt x="727" y="747"/>
                    </a:lnTo>
                    <a:lnTo>
                      <a:pt x="727" y="749"/>
                    </a:lnTo>
                    <a:lnTo>
                      <a:pt x="725" y="749"/>
                    </a:lnTo>
                    <a:lnTo>
                      <a:pt x="723" y="749"/>
                    </a:lnTo>
                    <a:lnTo>
                      <a:pt x="721" y="749"/>
                    </a:lnTo>
                    <a:lnTo>
                      <a:pt x="718" y="749"/>
                    </a:lnTo>
                    <a:lnTo>
                      <a:pt x="716" y="749"/>
                    </a:lnTo>
                    <a:lnTo>
                      <a:pt x="714" y="747"/>
                    </a:lnTo>
                    <a:lnTo>
                      <a:pt x="714" y="749"/>
                    </a:lnTo>
                    <a:lnTo>
                      <a:pt x="712" y="747"/>
                    </a:lnTo>
                    <a:lnTo>
                      <a:pt x="709" y="747"/>
                    </a:lnTo>
                    <a:lnTo>
                      <a:pt x="707" y="747"/>
                    </a:lnTo>
                    <a:lnTo>
                      <a:pt x="705" y="747"/>
                    </a:lnTo>
                    <a:lnTo>
                      <a:pt x="702" y="747"/>
                    </a:lnTo>
                    <a:lnTo>
                      <a:pt x="700" y="747"/>
                    </a:lnTo>
                    <a:lnTo>
                      <a:pt x="700" y="749"/>
                    </a:lnTo>
                    <a:lnTo>
                      <a:pt x="698" y="747"/>
                    </a:lnTo>
                    <a:lnTo>
                      <a:pt x="696" y="749"/>
                    </a:lnTo>
                    <a:lnTo>
                      <a:pt x="693" y="749"/>
                    </a:lnTo>
                    <a:lnTo>
                      <a:pt x="691" y="747"/>
                    </a:lnTo>
                    <a:lnTo>
                      <a:pt x="691" y="749"/>
                    </a:lnTo>
                    <a:lnTo>
                      <a:pt x="689" y="749"/>
                    </a:lnTo>
                    <a:lnTo>
                      <a:pt x="687" y="749"/>
                    </a:lnTo>
                    <a:lnTo>
                      <a:pt x="684" y="749"/>
                    </a:lnTo>
                    <a:lnTo>
                      <a:pt x="682" y="749"/>
                    </a:lnTo>
                    <a:lnTo>
                      <a:pt x="680" y="749"/>
                    </a:lnTo>
                    <a:lnTo>
                      <a:pt x="675" y="752"/>
                    </a:lnTo>
                    <a:lnTo>
                      <a:pt x="675" y="754"/>
                    </a:lnTo>
                    <a:lnTo>
                      <a:pt x="673" y="754"/>
                    </a:lnTo>
                    <a:lnTo>
                      <a:pt x="671" y="754"/>
                    </a:lnTo>
                    <a:lnTo>
                      <a:pt x="671" y="756"/>
                    </a:lnTo>
                    <a:lnTo>
                      <a:pt x="668" y="756"/>
                    </a:lnTo>
                    <a:lnTo>
                      <a:pt x="666" y="756"/>
                    </a:lnTo>
                    <a:lnTo>
                      <a:pt x="664" y="756"/>
                    </a:lnTo>
                    <a:lnTo>
                      <a:pt x="664" y="754"/>
                    </a:lnTo>
                    <a:lnTo>
                      <a:pt x="662" y="754"/>
                    </a:lnTo>
                    <a:lnTo>
                      <a:pt x="662" y="756"/>
                    </a:lnTo>
                    <a:lnTo>
                      <a:pt x="659" y="756"/>
                    </a:lnTo>
                    <a:lnTo>
                      <a:pt x="657" y="756"/>
                    </a:lnTo>
                    <a:lnTo>
                      <a:pt x="655" y="756"/>
                    </a:lnTo>
                    <a:lnTo>
                      <a:pt x="653" y="756"/>
                    </a:lnTo>
                    <a:lnTo>
                      <a:pt x="648" y="754"/>
                    </a:lnTo>
                    <a:lnTo>
                      <a:pt x="646" y="754"/>
                    </a:lnTo>
                    <a:lnTo>
                      <a:pt x="646" y="752"/>
                    </a:lnTo>
                    <a:lnTo>
                      <a:pt x="643" y="752"/>
                    </a:lnTo>
                    <a:lnTo>
                      <a:pt x="643" y="754"/>
                    </a:lnTo>
                    <a:lnTo>
                      <a:pt x="641" y="754"/>
                    </a:lnTo>
                    <a:lnTo>
                      <a:pt x="639" y="754"/>
                    </a:lnTo>
                    <a:lnTo>
                      <a:pt x="637" y="756"/>
                    </a:lnTo>
                    <a:lnTo>
                      <a:pt x="634" y="756"/>
                    </a:lnTo>
                    <a:lnTo>
                      <a:pt x="634" y="754"/>
                    </a:lnTo>
                    <a:lnTo>
                      <a:pt x="632" y="754"/>
                    </a:lnTo>
                    <a:lnTo>
                      <a:pt x="632" y="756"/>
                    </a:lnTo>
                    <a:lnTo>
                      <a:pt x="628" y="758"/>
                    </a:lnTo>
                    <a:lnTo>
                      <a:pt x="628" y="761"/>
                    </a:lnTo>
                    <a:lnTo>
                      <a:pt x="625" y="761"/>
                    </a:lnTo>
                    <a:lnTo>
                      <a:pt x="623" y="758"/>
                    </a:lnTo>
                    <a:lnTo>
                      <a:pt x="621" y="756"/>
                    </a:lnTo>
                    <a:lnTo>
                      <a:pt x="619" y="758"/>
                    </a:lnTo>
                    <a:lnTo>
                      <a:pt x="616" y="758"/>
                    </a:lnTo>
                    <a:lnTo>
                      <a:pt x="614" y="758"/>
                    </a:lnTo>
                    <a:lnTo>
                      <a:pt x="612" y="758"/>
                    </a:lnTo>
                    <a:lnTo>
                      <a:pt x="612" y="761"/>
                    </a:lnTo>
                    <a:lnTo>
                      <a:pt x="612" y="763"/>
                    </a:lnTo>
                    <a:lnTo>
                      <a:pt x="609" y="763"/>
                    </a:lnTo>
                    <a:lnTo>
                      <a:pt x="607" y="763"/>
                    </a:lnTo>
                    <a:lnTo>
                      <a:pt x="605" y="763"/>
                    </a:lnTo>
                    <a:lnTo>
                      <a:pt x="603" y="763"/>
                    </a:lnTo>
                    <a:lnTo>
                      <a:pt x="605" y="765"/>
                    </a:lnTo>
                    <a:lnTo>
                      <a:pt x="603" y="765"/>
                    </a:lnTo>
                    <a:lnTo>
                      <a:pt x="603" y="768"/>
                    </a:lnTo>
                    <a:lnTo>
                      <a:pt x="603" y="770"/>
                    </a:lnTo>
                    <a:lnTo>
                      <a:pt x="600" y="772"/>
                    </a:lnTo>
                    <a:lnTo>
                      <a:pt x="598" y="774"/>
                    </a:lnTo>
                    <a:lnTo>
                      <a:pt x="596" y="774"/>
                    </a:lnTo>
                    <a:lnTo>
                      <a:pt x="596" y="777"/>
                    </a:lnTo>
                    <a:lnTo>
                      <a:pt x="596" y="779"/>
                    </a:lnTo>
                    <a:lnTo>
                      <a:pt x="596" y="781"/>
                    </a:lnTo>
                    <a:lnTo>
                      <a:pt x="594" y="781"/>
                    </a:lnTo>
                    <a:lnTo>
                      <a:pt x="596" y="781"/>
                    </a:lnTo>
                    <a:lnTo>
                      <a:pt x="596" y="783"/>
                    </a:lnTo>
                    <a:lnTo>
                      <a:pt x="594" y="783"/>
                    </a:lnTo>
                    <a:lnTo>
                      <a:pt x="594" y="786"/>
                    </a:lnTo>
                    <a:lnTo>
                      <a:pt x="591" y="786"/>
                    </a:lnTo>
                    <a:lnTo>
                      <a:pt x="594" y="788"/>
                    </a:lnTo>
                    <a:lnTo>
                      <a:pt x="591" y="788"/>
                    </a:lnTo>
                    <a:lnTo>
                      <a:pt x="591" y="790"/>
                    </a:lnTo>
                    <a:lnTo>
                      <a:pt x="589" y="790"/>
                    </a:lnTo>
                    <a:lnTo>
                      <a:pt x="589" y="792"/>
                    </a:lnTo>
                    <a:lnTo>
                      <a:pt x="587" y="797"/>
                    </a:lnTo>
                    <a:lnTo>
                      <a:pt x="587" y="799"/>
                    </a:lnTo>
                    <a:lnTo>
                      <a:pt x="585" y="799"/>
                    </a:lnTo>
                    <a:lnTo>
                      <a:pt x="585" y="801"/>
                    </a:lnTo>
                    <a:lnTo>
                      <a:pt x="587" y="801"/>
                    </a:lnTo>
                    <a:lnTo>
                      <a:pt x="587" y="804"/>
                    </a:lnTo>
                    <a:lnTo>
                      <a:pt x="589" y="806"/>
                    </a:lnTo>
                    <a:lnTo>
                      <a:pt x="589" y="808"/>
                    </a:lnTo>
                    <a:lnTo>
                      <a:pt x="591" y="811"/>
                    </a:lnTo>
                    <a:lnTo>
                      <a:pt x="591" y="813"/>
                    </a:lnTo>
                    <a:lnTo>
                      <a:pt x="594" y="815"/>
                    </a:lnTo>
                    <a:lnTo>
                      <a:pt x="594" y="817"/>
                    </a:lnTo>
                    <a:lnTo>
                      <a:pt x="591" y="822"/>
                    </a:lnTo>
                    <a:lnTo>
                      <a:pt x="589" y="824"/>
                    </a:lnTo>
                    <a:lnTo>
                      <a:pt x="587" y="826"/>
                    </a:lnTo>
                    <a:lnTo>
                      <a:pt x="585" y="829"/>
                    </a:lnTo>
                    <a:lnTo>
                      <a:pt x="585" y="831"/>
                    </a:lnTo>
                    <a:lnTo>
                      <a:pt x="587" y="833"/>
                    </a:lnTo>
                    <a:lnTo>
                      <a:pt x="587" y="835"/>
                    </a:lnTo>
                    <a:lnTo>
                      <a:pt x="587" y="838"/>
                    </a:lnTo>
                    <a:lnTo>
                      <a:pt x="585" y="840"/>
                    </a:lnTo>
                    <a:lnTo>
                      <a:pt x="582" y="838"/>
                    </a:lnTo>
                    <a:lnTo>
                      <a:pt x="580" y="835"/>
                    </a:lnTo>
                    <a:lnTo>
                      <a:pt x="580" y="838"/>
                    </a:lnTo>
                    <a:lnTo>
                      <a:pt x="580" y="840"/>
                    </a:lnTo>
                    <a:lnTo>
                      <a:pt x="578" y="842"/>
                    </a:lnTo>
                    <a:lnTo>
                      <a:pt x="578" y="844"/>
                    </a:lnTo>
                    <a:lnTo>
                      <a:pt x="578" y="847"/>
                    </a:lnTo>
                    <a:lnTo>
                      <a:pt x="575" y="849"/>
                    </a:lnTo>
                    <a:lnTo>
                      <a:pt x="573" y="849"/>
                    </a:lnTo>
                    <a:lnTo>
                      <a:pt x="571" y="851"/>
                    </a:lnTo>
                    <a:lnTo>
                      <a:pt x="571" y="854"/>
                    </a:lnTo>
                    <a:lnTo>
                      <a:pt x="569" y="854"/>
                    </a:lnTo>
                    <a:lnTo>
                      <a:pt x="569" y="856"/>
                    </a:lnTo>
                    <a:lnTo>
                      <a:pt x="569" y="858"/>
                    </a:lnTo>
                    <a:lnTo>
                      <a:pt x="566" y="858"/>
                    </a:lnTo>
                    <a:lnTo>
                      <a:pt x="566" y="860"/>
                    </a:lnTo>
                    <a:lnTo>
                      <a:pt x="564" y="860"/>
                    </a:lnTo>
                    <a:lnTo>
                      <a:pt x="564" y="863"/>
                    </a:lnTo>
                    <a:lnTo>
                      <a:pt x="564" y="865"/>
                    </a:lnTo>
                    <a:lnTo>
                      <a:pt x="562" y="867"/>
                    </a:lnTo>
                    <a:lnTo>
                      <a:pt x="560" y="867"/>
                    </a:lnTo>
                    <a:lnTo>
                      <a:pt x="557" y="869"/>
                    </a:lnTo>
                    <a:lnTo>
                      <a:pt x="555" y="869"/>
                    </a:lnTo>
                    <a:lnTo>
                      <a:pt x="555" y="872"/>
                    </a:lnTo>
                    <a:lnTo>
                      <a:pt x="553" y="872"/>
                    </a:lnTo>
                    <a:lnTo>
                      <a:pt x="551" y="872"/>
                    </a:lnTo>
                    <a:lnTo>
                      <a:pt x="548" y="874"/>
                    </a:lnTo>
                    <a:lnTo>
                      <a:pt x="548" y="876"/>
                    </a:lnTo>
                    <a:lnTo>
                      <a:pt x="546" y="878"/>
                    </a:lnTo>
                    <a:lnTo>
                      <a:pt x="544" y="878"/>
                    </a:lnTo>
                    <a:lnTo>
                      <a:pt x="541" y="881"/>
                    </a:lnTo>
                    <a:lnTo>
                      <a:pt x="537" y="881"/>
                    </a:lnTo>
                    <a:lnTo>
                      <a:pt x="537" y="883"/>
                    </a:lnTo>
                    <a:lnTo>
                      <a:pt x="535" y="883"/>
                    </a:lnTo>
                    <a:lnTo>
                      <a:pt x="535" y="885"/>
                    </a:lnTo>
                    <a:lnTo>
                      <a:pt x="532" y="887"/>
                    </a:lnTo>
                    <a:lnTo>
                      <a:pt x="530" y="887"/>
                    </a:lnTo>
                    <a:lnTo>
                      <a:pt x="528" y="892"/>
                    </a:lnTo>
                    <a:lnTo>
                      <a:pt x="528" y="894"/>
                    </a:lnTo>
                    <a:lnTo>
                      <a:pt x="530" y="897"/>
                    </a:lnTo>
                    <a:lnTo>
                      <a:pt x="528" y="897"/>
                    </a:lnTo>
                    <a:lnTo>
                      <a:pt x="526" y="901"/>
                    </a:lnTo>
                    <a:lnTo>
                      <a:pt x="523" y="901"/>
                    </a:lnTo>
                    <a:lnTo>
                      <a:pt x="523" y="903"/>
                    </a:lnTo>
                    <a:lnTo>
                      <a:pt x="521" y="903"/>
                    </a:lnTo>
                    <a:lnTo>
                      <a:pt x="519" y="903"/>
                    </a:lnTo>
                    <a:lnTo>
                      <a:pt x="519" y="906"/>
                    </a:lnTo>
                    <a:lnTo>
                      <a:pt x="519" y="908"/>
                    </a:lnTo>
                    <a:lnTo>
                      <a:pt x="517" y="908"/>
                    </a:lnTo>
                    <a:lnTo>
                      <a:pt x="517" y="910"/>
                    </a:lnTo>
                    <a:lnTo>
                      <a:pt x="514" y="908"/>
                    </a:lnTo>
                    <a:lnTo>
                      <a:pt x="514" y="910"/>
                    </a:lnTo>
                    <a:lnTo>
                      <a:pt x="512" y="912"/>
                    </a:lnTo>
                    <a:lnTo>
                      <a:pt x="510" y="910"/>
                    </a:lnTo>
                    <a:lnTo>
                      <a:pt x="505" y="910"/>
                    </a:lnTo>
                    <a:lnTo>
                      <a:pt x="505" y="912"/>
                    </a:lnTo>
                    <a:lnTo>
                      <a:pt x="507" y="915"/>
                    </a:lnTo>
                    <a:lnTo>
                      <a:pt x="505" y="915"/>
                    </a:lnTo>
                    <a:lnTo>
                      <a:pt x="503" y="915"/>
                    </a:lnTo>
                    <a:lnTo>
                      <a:pt x="501" y="917"/>
                    </a:lnTo>
                    <a:lnTo>
                      <a:pt x="501" y="919"/>
                    </a:lnTo>
                    <a:lnTo>
                      <a:pt x="503" y="921"/>
                    </a:lnTo>
                    <a:lnTo>
                      <a:pt x="505" y="921"/>
                    </a:lnTo>
                    <a:lnTo>
                      <a:pt x="505" y="924"/>
                    </a:lnTo>
                    <a:lnTo>
                      <a:pt x="505" y="926"/>
                    </a:lnTo>
                    <a:lnTo>
                      <a:pt x="507" y="930"/>
                    </a:lnTo>
                    <a:lnTo>
                      <a:pt x="505" y="933"/>
                    </a:lnTo>
                    <a:lnTo>
                      <a:pt x="505" y="937"/>
                    </a:lnTo>
                    <a:lnTo>
                      <a:pt x="507" y="940"/>
                    </a:lnTo>
                    <a:lnTo>
                      <a:pt x="507" y="942"/>
                    </a:lnTo>
                    <a:lnTo>
                      <a:pt x="505" y="944"/>
                    </a:lnTo>
                    <a:lnTo>
                      <a:pt x="505" y="946"/>
                    </a:lnTo>
                    <a:lnTo>
                      <a:pt x="505" y="949"/>
                    </a:lnTo>
                    <a:lnTo>
                      <a:pt x="505" y="951"/>
                    </a:lnTo>
                    <a:lnTo>
                      <a:pt x="505" y="953"/>
                    </a:lnTo>
                    <a:lnTo>
                      <a:pt x="507" y="953"/>
                    </a:lnTo>
                    <a:lnTo>
                      <a:pt x="507" y="955"/>
                    </a:lnTo>
                    <a:lnTo>
                      <a:pt x="510" y="958"/>
                    </a:lnTo>
                    <a:lnTo>
                      <a:pt x="510" y="960"/>
                    </a:lnTo>
                    <a:lnTo>
                      <a:pt x="510" y="962"/>
                    </a:lnTo>
                    <a:lnTo>
                      <a:pt x="510" y="964"/>
                    </a:lnTo>
                    <a:lnTo>
                      <a:pt x="510" y="967"/>
                    </a:lnTo>
                    <a:lnTo>
                      <a:pt x="510" y="969"/>
                    </a:lnTo>
                    <a:lnTo>
                      <a:pt x="510" y="971"/>
                    </a:lnTo>
                    <a:lnTo>
                      <a:pt x="510" y="973"/>
                    </a:lnTo>
                    <a:lnTo>
                      <a:pt x="510" y="976"/>
                    </a:lnTo>
                    <a:lnTo>
                      <a:pt x="510" y="978"/>
                    </a:lnTo>
                    <a:lnTo>
                      <a:pt x="510" y="980"/>
                    </a:lnTo>
                    <a:lnTo>
                      <a:pt x="510" y="983"/>
                    </a:lnTo>
                    <a:lnTo>
                      <a:pt x="507" y="985"/>
                    </a:lnTo>
                    <a:lnTo>
                      <a:pt x="505" y="987"/>
                    </a:lnTo>
                    <a:lnTo>
                      <a:pt x="505" y="989"/>
                    </a:lnTo>
                    <a:lnTo>
                      <a:pt x="503" y="992"/>
                    </a:lnTo>
                    <a:lnTo>
                      <a:pt x="498" y="994"/>
                    </a:lnTo>
                    <a:lnTo>
                      <a:pt x="496" y="994"/>
                    </a:lnTo>
                    <a:lnTo>
                      <a:pt x="494" y="996"/>
                    </a:lnTo>
                    <a:lnTo>
                      <a:pt x="492" y="998"/>
                    </a:lnTo>
                    <a:lnTo>
                      <a:pt x="489" y="1001"/>
                    </a:lnTo>
                    <a:lnTo>
                      <a:pt x="487" y="1003"/>
                    </a:lnTo>
                    <a:lnTo>
                      <a:pt x="485" y="1005"/>
                    </a:lnTo>
                    <a:lnTo>
                      <a:pt x="483" y="1005"/>
                    </a:lnTo>
                    <a:lnTo>
                      <a:pt x="480" y="1007"/>
                    </a:lnTo>
                    <a:lnTo>
                      <a:pt x="478" y="1010"/>
                    </a:lnTo>
                    <a:lnTo>
                      <a:pt x="476" y="1010"/>
                    </a:lnTo>
                    <a:lnTo>
                      <a:pt x="473" y="1012"/>
                    </a:lnTo>
                    <a:lnTo>
                      <a:pt x="471" y="1014"/>
                    </a:lnTo>
                    <a:lnTo>
                      <a:pt x="469" y="1016"/>
                    </a:lnTo>
                    <a:lnTo>
                      <a:pt x="467" y="1016"/>
                    </a:lnTo>
                    <a:lnTo>
                      <a:pt x="467" y="1019"/>
                    </a:lnTo>
                    <a:lnTo>
                      <a:pt x="469" y="1021"/>
                    </a:lnTo>
                    <a:lnTo>
                      <a:pt x="469" y="1023"/>
                    </a:lnTo>
                    <a:lnTo>
                      <a:pt x="471" y="1026"/>
                    </a:lnTo>
                    <a:lnTo>
                      <a:pt x="473" y="1028"/>
                    </a:lnTo>
                    <a:lnTo>
                      <a:pt x="476" y="1030"/>
                    </a:lnTo>
                    <a:lnTo>
                      <a:pt x="476" y="1032"/>
                    </a:lnTo>
                    <a:lnTo>
                      <a:pt x="473" y="1035"/>
                    </a:lnTo>
                    <a:lnTo>
                      <a:pt x="471" y="1039"/>
                    </a:lnTo>
                    <a:lnTo>
                      <a:pt x="471" y="1041"/>
                    </a:lnTo>
                    <a:lnTo>
                      <a:pt x="469" y="1044"/>
                    </a:lnTo>
                    <a:lnTo>
                      <a:pt x="469" y="1046"/>
                    </a:lnTo>
                    <a:lnTo>
                      <a:pt x="467" y="1050"/>
                    </a:lnTo>
                    <a:lnTo>
                      <a:pt x="464" y="1053"/>
                    </a:lnTo>
                    <a:lnTo>
                      <a:pt x="464" y="1057"/>
                    </a:lnTo>
                    <a:lnTo>
                      <a:pt x="462" y="1062"/>
                    </a:lnTo>
                    <a:lnTo>
                      <a:pt x="460" y="1064"/>
                    </a:lnTo>
                    <a:lnTo>
                      <a:pt x="460" y="1069"/>
                    </a:lnTo>
                    <a:lnTo>
                      <a:pt x="460" y="1071"/>
                    </a:lnTo>
                    <a:lnTo>
                      <a:pt x="458" y="1073"/>
                    </a:lnTo>
                    <a:lnTo>
                      <a:pt x="458" y="1078"/>
                    </a:lnTo>
                    <a:lnTo>
                      <a:pt x="458" y="1082"/>
                    </a:lnTo>
                    <a:lnTo>
                      <a:pt x="455" y="1084"/>
                    </a:lnTo>
                    <a:lnTo>
                      <a:pt x="455" y="1089"/>
                    </a:lnTo>
                    <a:lnTo>
                      <a:pt x="453" y="1091"/>
                    </a:lnTo>
                    <a:lnTo>
                      <a:pt x="455" y="1091"/>
                    </a:lnTo>
                    <a:lnTo>
                      <a:pt x="455" y="1093"/>
                    </a:lnTo>
                    <a:lnTo>
                      <a:pt x="453" y="1096"/>
                    </a:lnTo>
                    <a:lnTo>
                      <a:pt x="453" y="1100"/>
                    </a:lnTo>
                    <a:lnTo>
                      <a:pt x="453" y="1102"/>
                    </a:lnTo>
                    <a:lnTo>
                      <a:pt x="453" y="1105"/>
                    </a:lnTo>
                    <a:lnTo>
                      <a:pt x="453" y="1107"/>
                    </a:lnTo>
                    <a:lnTo>
                      <a:pt x="455" y="1107"/>
                    </a:lnTo>
                    <a:lnTo>
                      <a:pt x="455" y="1109"/>
                    </a:lnTo>
                    <a:lnTo>
                      <a:pt x="458" y="1114"/>
                    </a:lnTo>
                    <a:lnTo>
                      <a:pt x="458" y="1118"/>
                    </a:lnTo>
                    <a:lnTo>
                      <a:pt x="458" y="1121"/>
                    </a:lnTo>
                    <a:lnTo>
                      <a:pt x="458" y="1123"/>
                    </a:lnTo>
                    <a:lnTo>
                      <a:pt x="460" y="1125"/>
                    </a:lnTo>
                    <a:lnTo>
                      <a:pt x="462" y="1127"/>
                    </a:lnTo>
                    <a:lnTo>
                      <a:pt x="462" y="1132"/>
                    </a:lnTo>
                    <a:lnTo>
                      <a:pt x="462" y="1136"/>
                    </a:lnTo>
                    <a:lnTo>
                      <a:pt x="462" y="1139"/>
                    </a:lnTo>
                    <a:lnTo>
                      <a:pt x="451" y="1159"/>
                    </a:lnTo>
                    <a:lnTo>
                      <a:pt x="449" y="1161"/>
                    </a:lnTo>
                    <a:lnTo>
                      <a:pt x="446" y="1161"/>
                    </a:lnTo>
                    <a:lnTo>
                      <a:pt x="444" y="1164"/>
                    </a:lnTo>
                    <a:lnTo>
                      <a:pt x="439" y="1166"/>
                    </a:lnTo>
                    <a:lnTo>
                      <a:pt x="435" y="1166"/>
                    </a:lnTo>
                    <a:lnTo>
                      <a:pt x="421" y="1170"/>
                    </a:lnTo>
                    <a:lnTo>
                      <a:pt x="419" y="1173"/>
                    </a:lnTo>
                    <a:lnTo>
                      <a:pt x="412" y="1175"/>
                    </a:lnTo>
                    <a:lnTo>
                      <a:pt x="410" y="1175"/>
                    </a:lnTo>
                    <a:lnTo>
                      <a:pt x="408" y="1177"/>
                    </a:lnTo>
                    <a:lnTo>
                      <a:pt x="399" y="1186"/>
                    </a:lnTo>
                    <a:lnTo>
                      <a:pt x="385" y="1200"/>
                    </a:lnTo>
                    <a:lnTo>
                      <a:pt x="383" y="1204"/>
                    </a:lnTo>
                    <a:lnTo>
                      <a:pt x="371" y="1213"/>
                    </a:lnTo>
                    <a:lnTo>
                      <a:pt x="371" y="1216"/>
                    </a:lnTo>
                    <a:lnTo>
                      <a:pt x="369" y="1216"/>
                    </a:lnTo>
                    <a:lnTo>
                      <a:pt x="367" y="1216"/>
                    </a:lnTo>
                    <a:lnTo>
                      <a:pt x="367" y="1213"/>
                    </a:lnTo>
                    <a:lnTo>
                      <a:pt x="369" y="1213"/>
                    </a:lnTo>
                    <a:lnTo>
                      <a:pt x="371" y="1213"/>
                    </a:lnTo>
                    <a:lnTo>
                      <a:pt x="371" y="1211"/>
                    </a:lnTo>
                    <a:lnTo>
                      <a:pt x="374" y="1211"/>
                    </a:lnTo>
                    <a:lnTo>
                      <a:pt x="374" y="1209"/>
                    </a:lnTo>
                    <a:lnTo>
                      <a:pt x="374" y="1207"/>
                    </a:lnTo>
                    <a:lnTo>
                      <a:pt x="376" y="1204"/>
                    </a:lnTo>
                    <a:lnTo>
                      <a:pt x="376" y="1202"/>
                    </a:lnTo>
                    <a:lnTo>
                      <a:pt x="376" y="1200"/>
                    </a:lnTo>
                    <a:lnTo>
                      <a:pt x="376" y="1198"/>
                    </a:lnTo>
                    <a:lnTo>
                      <a:pt x="374" y="1195"/>
                    </a:lnTo>
                    <a:lnTo>
                      <a:pt x="371" y="1195"/>
                    </a:lnTo>
                    <a:lnTo>
                      <a:pt x="369" y="1195"/>
                    </a:lnTo>
                    <a:lnTo>
                      <a:pt x="367" y="1195"/>
                    </a:lnTo>
                    <a:lnTo>
                      <a:pt x="367" y="1198"/>
                    </a:lnTo>
                    <a:lnTo>
                      <a:pt x="365" y="1200"/>
                    </a:lnTo>
                    <a:lnTo>
                      <a:pt x="362" y="1202"/>
                    </a:lnTo>
                    <a:lnTo>
                      <a:pt x="360" y="1202"/>
                    </a:lnTo>
                    <a:lnTo>
                      <a:pt x="358" y="1202"/>
                    </a:lnTo>
                    <a:lnTo>
                      <a:pt x="356" y="1202"/>
                    </a:lnTo>
                    <a:lnTo>
                      <a:pt x="353" y="1202"/>
                    </a:lnTo>
                    <a:lnTo>
                      <a:pt x="351" y="1200"/>
                    </a:lnTo>
                    <a:lnTo>
                      <a:pt x="349" y="1202"/>
                    </a:lnTo>
                    <a:lnTo>
                      <a:pt x="347" y="1202"/>
                    </a:lnTo>
                    <a:lnTo>
                      <a:pt x="344" y="1202"/>
                    </a:lnTo>
                    <a:lnTo>
                      <a:pt x="340" y="1204"/>
                    </a:lnTo>
                    <a:lnTo>
                      <a:pt x="337" y="1204"/>
                    </a:lnTo>
                    <a:lnTo>
                      <a:pt x="333" y="1204"/>
                    </a:lnTo>
                    <a:lnTo>
                      <a:pt x="331" y="1204"/>
                    </a:lnTo>
                    <a:lnTo>
                      <a:pt x="328" y="1207"/>
                    </a:lnTo>
                    <a:lnTo>
                      <a:pt x="326" y="1204"/>
                    </a:lnTo>
                    <a:lnTo>
                      <a:pt x="324" y="1204"/>
                    </a:lnTo>
                    <a:lnTo>
                      <a:pt x="322" y="1204"/>
                    </a:lnTo>
                    <a:lnTo>
                      <a:pt x="319" y="1204"/>
                    </a:lnTo>
                    <a:lnTo>
                      <a:pt x="319" y="1202"/>
                    </a:lnTo>
                    <a:lnTo>
                      <a:pt x="319" y="1200"/>
                    </a:lnTo>
                    <a:lnTo>
                      <a:pt x="319" y="1198"/>
                    </a:lnTo>
                    <a:lnTo>
                      <a:pt x="317" y="1198"/>
                    </a:lnTo>
                    <a:lnTo>
                      <a:pt x="315" y="1198"/>
                    </a:lnTo>
                    <a:lnTo>
                      <a:pt x="312" y="1195"/>
                    </a:lnTo>
                    <a:lnTo>
                      <a:pt x="310" y="1198"/>
                    </a:lnTo>
                    <a:lnTo>
                      <a:pt x="308" y="1200"/>
                    </a:lnTo>
                    <a:lnTo>
                      <a:pt x="306" y="1200"/>
                    </a:lnTo>
                    <a:lnTo>
                      <a:pt x="303" y="1200"/>
                    </a:lnTo>
                    <a:lnTo>
                      <a:pt x="301" y="1200"/>
                    </a:lnTo>
                    <a:lnTo>
                      <a:pt x="299" y="1202"/>
                    </a:lnTo>
                    <a:lnTo>
                      <a:pt x="297" y="1202"/>
                    </a:lnTo>
                    <a:lnTo>
                      <a:pt x="294" y="1202"/>
                    </a:lnTo>
                    <a:lnTo>
                      <a:pt x="292" y="1202"/>
                    </a:lnTo>
                    <a:lnTo>
                      <a:pt x="290" y="1202"/>
                    </a:lnTo>
                    <a:lnTo>
                      <a:pt x="288" y="1202"/>
                    </a:lnTo>
                    <a:lnTo>
                      <a:pt x="285" y="1200"/>
                    </a:lnTo>
                    <a:lnTo>
                      <a:pt x="283" y="1200"/>
                    </a:lnTo>
                    <a:lnTo>
                      <a:pt x="281" y="1198"/>
                    </a:lnTo>
                    <a:lnTo>
                      <a:pt x="278" y="1198"/>
                    </a:lnTo>
                    <a:lnTo>
                      <a:pt x="276" y="1195"/>
                    </a:lnTo>
                    <a:lnTo>
                      <a:pt x="274" y="1195"/>
                    </a:lnTo>
                    <a:lnTo>
                      <a:pt x="272" y="1195"/>
                    </a:lnTo>
                    <a:lnTo>
                      <a:pt x="269" y="1193"/>
                    </a:lnTo>
                    <a:lnTo>
                      <a:pt x="267" y="1193"/>
                    </a:lnTo>
                    <a:lnTo>
                      <a:pt x="265" y="1193"/>
                    </a:lnTo>
                    <a:lnTo>
                      <a:pt x="263" y="1193"/>
                    </a:lnTo>
                    <a:lnTo>
                      <a:pt x="260" y="1193"/>
                    </a:lnTo>
                    <a:lnTo>
                      <a:pt x="258" y="1193"/>
                    </a:lnTo>
                    <a:lnTo>
                      <a:pt x="256" y="1193"/>
                    </a:lnTo>
                    <a:lnTo>
                      <a:pt x="254" y="1193"/>
                    </a:lnTo>
                    <a:lnTo>
                      <a:pt x="251" y="1195"/>
                    </a:lnTo>
                    <a:lnTo>
                      <a:pt x="249" y="1195"/>
                    </a:lnTo>
                    <a:lnTo>
                      <a:pt x="247" y="1195"/>
                    </a:lnTo>
                    <a:lnTo>
                      <a:pt x="244" y="1195"/>
                    </a:lnTo>
                    <a:lnTo>
                      <a:pt x="242" y="1198"/>
                    </a:lnTo>
                    <a:lnTo>
                      <a:pt x="240" y="1198"/>
                    </a:lnTo>
                    <a:lnTo>
                      <a:pt x="238" y="1200"/>
                    </a:lnTo>
                    <a:lnTo>
                      <a:pt x="235" y="1200"/>
                    </a:lnTo>
                    <a:lnTo>
                      <a:pt x="231" y="1202"/>
                    </a:lnTo>
                    <a:lnTo>
                      <a:pt x="229" y="1202"/>
                    </a:lnTo>
                    <a:lnTo>
                      <a:pt x="226" y="1202"/>
                    </a:lnTo>
                    <a:lnTo>
                      <a:pt x="224" y="1202"/>
                    </a:lnTo>
                    <a:lnTo>
                      <a:pt x="224" y="1200"/>
                    </a:lnTo>
                    <a:lnTo>
                      <a:pt x="222" y="1200"/>
                    </a:lnTo>
                    <a:lnTo>
                      <a:pt x="220" y="1198"/>
                    </a:lnTo>
                    <a:lnTo>
                      <a:pt x="217" y="1195"/>
                    </a:lnTo>
                    <a:lnTo>
                      <a:pt x="215" y="1193"/>
                    </a:lnTo>
                    <a:lnTo>
                      <a:pt x="213" y="1191"/>
                    </a:lnTo>
                    <a:lnTo>
                      <a:pt x="210" y="1188"/>
                    </a:lnTo>
                    <a:lnTo>
                      <a:pt x="210" y="1186"/>
                    </a:lnTo>
                    <a:lnTo>
                      <a:pt x="208" y="1184"/>
                    </a:lnTo>
                    <a:lnTo>
                      <a:pt x="206" y="1182"/>
                    </a:lnTo>
                    <a:lnTo>
                      <a:pt x="206" y="1184"/>
                    </a:lnTo>
                    <a:lnTo>
                      <a:pt x="204" y="1184"/>
                    </a:lnTo>
                    <a:lnTo>
                      <a:pt x="204" y="1186"/>
                    </a:lnTo>
                    <a:lnTo>
                      <a:pt x="201" y="1188"/>
                    </a:lnTo>
                    <a:lnTo>
                      <a:pt x="201" y="1191"/>
                    </a:lnTo>
                    <a:lnTo>
                      <a:pt x="201" y="1193"/>
                    </a:lnTo>
                    <a:lnTo>
                      <a:pt x="201" y="1191"/>
                    </a:lnTo>
                    <a:lnTo>
                      <a:pt x="199" y="1191"/>
                    </a:lnTo>
                    <a:lnTo>
                      <a:pt x="199" y="1188"/>
                    </a:lnTo>
                    <a:lnTo>
                      <a:pt x="197" y="1186"/>
                    </a:lnTo>
                    <a:lnTo>
                      <a:pt x="197" y="1184"/>
                    </a:lnTo>
                    <a:lnTo>
                      <a:pt x="195" y="1184"/>
                    </a:lnTo>
                    <a:lnTo>
                      <a:pt x="192" y="1184"/>
                    </a:lnTo>
                    <a:lnTo>
                      <a:pt x="190" y="1186"/>
                    </a:lnTo>
                    <a:lnTo>
                      <a:pt x="188" y="1188"/>
                    </a:lnTo>
                    <a:lnTo>
                      <a:pt x="183" y="1188"/>
                    </a:lnTo>
                    <a:lnTo>
                      <a:pt x="181" y="1188"/>
                    </a:lnTo>
                    <a:lnTo>
                      <a:pt x="179" y="1186"/>
                    </a:lnTo>
                    <a:lnTo>
                      <a:pt x="176" y="1186"/>
                    </a:lnTo>
                    <a:lnTo>
                      <a:pt x="176" y="1184"/>
                    </a:lnTo>
                    <a:lnTo>
                      <a:pt x="174" y="1184"/>
                    </a:lnTo>
                    <a:lnTo>
                      <a:pt x="174" y="1182"/>
                    </a:lnTo>
                    <a:lnTo>
                      <a:pt x="176" y="1179"/>
                    </a:lnTo>
                    <a:lnTo>
                      <a:pt x="176" y="1177"/>
                    </a:lnTo>
                    <a:lnTo>
                      <a:pt x="176" y="1175"/>
                    </a:lnTo>
                    <a:lnTo>
                      <a:pt x="176" y="1173"/>
                    </a:lnTo>
                    <a:lnTo>
                      <a:pt x="176" y="1170"/>
                    </a:lnTo>
                    <a:lnTo>
                      <a:pt x="176" y="1168"/>
                    </a:lnTo>
                    <a:lnTo>
                      <a:pt x="176" y="1166"/>
                    </a:lnTo>
                    <a:lnTo>
                      <a:pt x="176" y="1164"/>
                    </a:lnTo>
                    <a:lnTo>
                      <a:pt x="176" y="1161"/>
                    </a:lnTo>
                    <a:lnTo>
                      <a:pt x="174" y="1161"/>
                    </a:lnTo>
                    <a:lnTo>
                      <a:pt x="176" y="1161"/>
                    </a:lnTo>
                    <a:lnTo>
                      <a:pt x="179" y="1161"/>
                    </a:lnTo>
                    <a:lnTo>
                      <a:pt x="181" y="1159"/>
                    </a:lnTo>
                    <a:lnTo>
                      <a:pt x="183" y="1159"/>
                    </a:lnTo>
                    <a:lnTo>
                      <a:pt x="186" y="1155"/>
                    </a:lnTo>
                    <a:lnTo>
                      <a:pt x="188" y="1152"/>
                    </a:lnTo>
                    <a:lnTo>
                      <a:pt x="188" y="1150"/>
                    </a:lnTo>
                    <a:lnTo>
                      <a:pt x="190" y="1150"/>
                    </a:lnTo>
                    <a:lnTo>
                      <a:pt x="190" y="1148"/>
                    </a:lnTo>
                    <a:lnTo>
                      <a:pt x="190" y="1145"/>
                    </a:lnTo>
                    <a:lnTo>
                      <a:pt x="192" y="1145"/>
                    </a:lnTo>
                    <a:lnTo>
                      <a:pt x="192" y="1143"/>
                    </a:lnTo>
                    <a:lnTo>
                      <a:pt x="192" y="1141"/>
                    </a:lnTo>
                    <a:lnTo>
                      <a:pt x="192" y="1139"/>
                    </a:lnTo>
                    <a:lnTo>
                      <a:pt x="195" y="1136"/>
                    </a:lnTo>
                    <a:lnTo>
                      <a:pt x="195" y="1134"/>
                    </a:lnTo>
                    <a:lnTo>
                      <a:pt x="195" y="1132"/>
                    </a:lnTo>
                    <a:lnTo>
                      <a:pt x="197" y="1132"/>
                    </a:lnTo>
                    <a:lnTo>
                      <a:pt x="197" y="1130"/>
                    </a:lnTo>
                    <a:lnTo>
                      <a:pt x="197" y="1127"/>
                    </a:lnTo>
                    <a:lnTo>
                      <a:pt x="199" y="1127"/>
                    </a:lnTo>
                    <a:lnTo>
                      <a:pt x="201" y="1125"/>
                    </a:lnTo>
                    <a:lnTo>
                      <a:pt x="199" y="1123"/>
                    </a:lnTo>
                    <a:lnTo>
                      <a:pt x="199" y="1121"/>
                    </a:lnTo>
                    <a:lnTo>
                      <a:pt x="197" y="1121"/>
                    </a:lnTo>
                    <a:lnTo>
                      <a:pt x="195" y="1121"/>
                    </a:lnTo>
                    <a:lnTo>
                      <a:pt x="195" y="1118"/>
                    </a:lnTo>
                    <a:lnTo>
                      <a:pt x="192" y="1118"/>
                    </a:lnTo>
                    <a:lnTo>
                      <a:pt x="192" y="1116"/>
                    </a:lnTo>
                    <a:lnTo>
                      <a:pt x="190" y="1114"/>
                    </a:lnTo>
                    <a:lnTo>
                      <a:pt x="190" y="1112"/>
                    </a:lnTo>
                    <a:lnTo>
                      <a:pt x="188" y="1109"/>
                    </a:lnTo>
                    <a:lnTo>
                      <a:pt x="190" y="1107"/>
                    </a:lnTo>
                    <a:lnTo>
                      <a:pt x="188" y="1105"/>
                    </a:lnTo>
                    <a:lnTo>
                      <a:pt x="186" y="1105"/>
                    </a:lnTo>
                    <a:lnTo>
                      <a:pt x="183" y="1107"/>
                    </a:lnTo>
                    <a:lnTo>
                      <a:pt x="181" y="1109"/>
                    </a:lnTo>
                    <a:lnTo>
                      <a:pt x="183" y="1112"/>
                    </a:lnTo>
                    <a:lnTo>
                      <a:pt x="183" y="1114"/>
                    </a:lnTo>
                    <a:lnTo>
                      <a:pt x="183" y="1116"/>
                    </a:lnTo>
                    <a:lnTo>
                      <a:pt x="183" y="1118"/>
                    </a:lnTo>
                    <a:lnTo>
                      <a:pt x="183" y="1121"/>
                    </a:lnTo>
                    <a:lnTo>
                      <a:pt x="181" y="1123"/>
                    </a:lnTo>
                    <a:lnTo>
                      <a:pt x="179" y="1125"/>
                    </a:lnTo>
                    <a:lnTo>
                      <a:pt x="174" y="1125"/>
                    </a:lnTo>
                    <a:lnTo>
                      <a:pt x="172" y="1125"/>
                    </a:lnTo>
                    <a:lnTo>
                      <a:pt x="170" y="1123"/>
                    </a:lnTo>
                    <a:lnTo>
                      <a:pt x="165" y="1121"/>
                    </a:lnTo>
                    <a:lnTo>
                      <a:pt x="165" y="1118"/>
                    </a:lnTo>
                    <a:lnTo>
                      <a:pt x="163" y="1118"/>
                    </a:lnTo>
                    <a:lnTo>
                      <a:pt x="161" y="1116"/>
                    </a:lnTo>
                    <a:lnTo>
                      <a:pt x="158" y="1116"/>
                    </a:lnTo>
                    <a:lnTo>
                      <a:pt x="154" y="1116"/>
                    </a:lnTo>
                    <a:lnTo>
                      <a:pt x="154" y="1114"/>
                    </a:lnTo>
                    <a:lnTo>
                      <a:pt x="156" y="1112"/>
                    </a:lnTo>
                    <a:lnTo>
                      <a:pt x="158" y="1112"/>
                    </a:lnTo>
                    <a:lnTo>
                      <a:pt x="161" y="1109"/>
                    </a:lnTo>
                    <a:lnTo>
                      <a:pt x="161" y="1107"/>
                    </a:lnTo>
                    <a:lnTo>
                      <a:pt x="158" y="1107"/>
                    </a:lnTo>
                    <a:lnTo>
                      <a:pt x="158" y="1105"/>
                    </a:lnTo>
                    <a:lnTo>
                      <a:pt x="156" y="1102"/>
                    </a:lnTo>
                    <a:lnTo>
                      <a:pt x="161" y="1098"/>
                    </a:lnTo>
                    <a:lnTo>
                      <a:pt x="161" y="1096"/>
                    </a:lnTo>
                    <a:lnTo>
                      <a:pt x="161" y="1093"/>
                    </a:lnTo>
                    <a:lnTo>
                      <a:pt x="161" y="1091"/>
                    </a:lnTo>
                    <a:lnTo>
                      <a:pt x="161" y="1089"/>
                    </a:lnTo>
                    <a:lnTo>
                      <a:pt x="161" y="1087"/>
                    </a:lnTo>
                    <a:lnTo>
                      <a:pt x="161" y="1084"/>
                    </a:lnTo>
                    <a:lnTo>
                      <a:pt x="161" y="1082"/>
                    </a:lnTo>
                    <a:lnTo>
                      <a:pt x="161" y="1080"/>
                    </a:lnTo>
                    <a:lnTo>
                      <a:pt x="163" y="1078"/>
                    </a:lnTo>
                    <a:lnTo>
                      <a:pt x="165" y="1075"/>
                    </a:lnTo>
                    <a:lnTo>
                      <a:pt x="167" y="1073"/>
                    </a:lnTo>
                    <a:lnTo>
                      <a:pt x="170" y="1071"/>
                    </a:lnTo>
                    <a:lnTo>
                      <a:pt x="170" y="1073"/>
                    </a:lnTo>
                    <a:lnTo>
                      <a:pt x="172" y="1073"/>
                    </a:lnTo>
                    <a:lnTo>
                      <a:pt x="172" y="1075"/>
                    </a:lnTo>
                    <a:lnTo>
                      <a:pt x="174" y="1075"/>
                    </a:lnTo>
                    <a:lnTo>
                      <a:pt x="174" y="1073"/>
                    </a:lnTo>
                    <a:lnTo>
                      <a:pt x="176" y="1073"/>
                    </a:lnTo>
                    <a:lnTo>
                      <a:pt x="179" y="1073"/>
                    </a:lnTo>
                    <a:lnTo>
                      <a:pt x="181" y="1073"/>
                    </a:lnTo>
                    <a:lnTo>
                      <a:pt x="181" y="1071"/>
                    </a:lnTo>
                    <a:lnTo>
                      <a:pt x="183" y="1071"/>
                    </a:lnTo>
                    <a:lnTo>
                      <a:pt x="188" y="1066"/>
                    </a:lnTo>
                    <a:lnTo>
                      <a:pt x="190" y="1064"/>
                    </a:lnTo>
                    <a:lnTo>
                      <a:pt x="192" y="1064"/>
                    </a:lnTo>
                    <a:lnTo>
                      <a:pt x="195" y="1064"/>
                    </a:lnTo>
                    <a:lnTo>
                      <a:pt x="195" y="1062"/>
                    </a:lnTo>
                    <a:lnTo>
                      <a:pt x="197" y="1059"/>
                    </a:lnTo>
                    <a:lnTo>
                      <a:pt x="199" y="1057"/>
                    </a:lnTo>
                    <a:lnTo>
                      <a:pt x="201" y="1057"/>
                    </a:lnTo>
                    <a:lnTo>
                      <a:pt x="201" y="1055"/>
                    </a:lnTo>
                    <a:lnTo>
                      <a:pt x="201" y="1053"/>
                    </a:lnTo>
                    <a:lnTo>
                      <a:pt x="201" y="1050"/>
                    </a:lnTo>
                    <a:lnTo>
                      <a:pt x="204" y="1048"/>
                    </a:lnTo>
                    <a:lnTo>
                      <a:pt x="204" y="1046"/>
                    </a:lnTo>
                    <a:lnTo>
                      <a:pt x="204" y="1044"/>
                    </a:lnTo>
                    <a:lnTo>
                      <a:pt x="204" y="1046"/>
                    </a:lnTo>
                    <a:lnTo>
                      <a:pt x="201" y="1050"/>
                    </a:lnTo>
                    <a:lnTo>
                      <a:pt x="201" y="1053"/>
                    </a:lnTo>
                    <a:lnTo>
                      <a:pt x="201" y="1057"/>
                    </a:lnTo>
                    <a:lnTo>
                      <a:pt x="199" y="1057"/>
                    </a:lnTo>
                    <a:lnTo>
                      <a:pt x="197" y="1059"/>
                    </a:lnTo>
                    <a:lnTo>
                      <a:pt x="195" y="1062"/>
                    </a:lnTo>
                    <a:lnTo>
                      <a:pt x="192" y="1064"/>
                    </a:lnTo>
                    <a:lnTo>
                      <a:pt x="190" y="1064"/>
                    </a:lnTo>
                    <a:lnTo>
                      <a:pt x="188" y="1066"/>
                    </a:lnTo>
                    <a:lnTo>
                      <a:pt x="186" y="1069"/>
                    </a:lnTo>
                    <a:lnTo>
                      <a:pt x="183" y="1071"/>
                    </a:lnTo>
                    <a:lnTo>
                      <a:pt x="181" y="1071"/>
                    </a:lnTo>
                    <a:lnTo>
                      <a:pt x="181" y="1073"/>
                    </a:lnTo>
                    <a:lnTo>
                      <a:pt x="179" y="1073"/>
                    </a:lnTo>
                    <a:lnTo>
                      <a:pt x="181" y="1073"/>
                    </a:lnTo>
                    <a:lnTo>
                      <a:pt x="181" y="1071"/>
                    </a:lnTo>
                    <a:lnTo>
                      <a:pt x="183" y="1071"/>
                    </a:lnTo>
                    <a:lnTo>
                      <a:pt x="186" y="1069"/>
                    </a:lnTo>
                    <a:lnTo>
                      <a:pt x="188" y="1066"/>
                    </a:lnTo>
                    <a:lnTo>
                      <a:pt x="190" y="1064"/>
                    </a:lnTo>
                    <a:lnTo>
                      <a:pt x="192" y="1064"/>
                    </a:lnTo>
                    <a:lnTo>
                      <a:pt x="195" y="1064"/>
                    </a:lnTo>
                    <a:lnTo>
                      <a:pt x="195" y="1062"/>
                    </a:lnTo>
                    <a:lnTo>
                      <a:pt x="197" y="1059"/>
                    </a:lnTo>
                    <a:lnTo>
                      <a:pt x="199" y="1057"/>
                    </a:lnTo>
                    <a:lnTo>
                      <a:pt x="201" y="1057"/>
                    </a:lnTo>
                    <a:lnTo>
                      <a:pt x="201" y="1053"/>
                    </a:lnTo>
                    <a:lnTo>
                      <a:pt x="204" y="1050"/>
                    </a:lnTo>
                    <a:lnTo>
                      <a:pt x="204" y="1046"/>
                    </a:lnTo>
                    <a:lnTo>
                      <a:pt x="204" y="1044"/>
                    </a:lnTo>
                    <a:lnTo>
                      <a:pt x="201" y="1041"/>
                    </a:lnTo>
                    <a:lnTo>
                      <a:pt x="201" y="1039"/>
                    </a:lnTo>
                    <a:lnTo>
                      <a:pt x="199" y="1037"/>
                    </a:lnTo>
                    <a:lnTo>
                      <a:pt x="199" y="1035"/>
                    </a:lnTo>
                    <a:lnTo>
                      <a:pt x="197" y="1032"/>
                    </a:lnTo>
                    <a:lnTo>
                      <a:pt x="197" y="1030"/>
                    </a:lnTo>
                    <a:lnTo>
                      <a:pt x="197" y="1028"/>
                    </a:lnTo>
                    <a:lnTo>
                      <a:pt x="199" y="1026"/>
                    </a:lnTo>
                    <a:lnTo>
                      <a:pt x="201" y="1026"/>
                    </a:lnTo>
                    <a:lnTo>
                      <a:pt x="204" y="1026"/>
                    </a:lnTo>
                    <a:lnTo>
                      <a:pt x="206" y="1028"/>
                    </a:lnTo>
                    <a:lnTo>
                      <a:pt x="208" y="1028"/>
                    </a:lnTo>
                    <a:lnTo>
                      <a:pt x="208" y="1026"/>
                    </a:lnTo>
                    <a:lnTo>
                      <a:pt x="208" y="1021"/>
                    </a:lnTo>
                    <a:lnTo>
                      <a:pt x="208" y="1019"/>
                    </a:lnTo>
                    <a:lnTo>
                      <a:pt x="208" y="1016"/>
                    </a:lnTo>
                    <a:lnTo>
                      <a:pt x="208" y="1014"/>
                    </a:lnTo>
                    <a:lnTo>
                      <a:pt x="210" y="1012"/>
                    </a:lnTo>
                    <a:lnTo>
                      <a:pt x="213" y="1010"/>
                    </a:lnTo>
                    <a:lnTo>
                      <a:pt x="215" y="1007"/>
                    </a:lnTo>
                    <a:lnTo>
                      <a:pt x="217" y="1005"/>
                    </a:lnTo>
                    <a:lnTo>
                      <a:pt x="220" y="1003"/>
                    </a:lnTo>
                    <a:lnTo>
                      <a:pt x="220" y="1001"/>
                    </a:lnTo>
                    <a:lnTo>
                      <a:pt x="217" y="998"/>
                    </a:lnTo>
                    <a:lnTo>
                      <a:pt x="215" y="998"/>
                    </a:lnTo>
                    <a:lnTo>
                      <a:pt x="217" y="998"/>
                    </a:lnTo>
                    <a:lnTo>
                      <a:pt x="215" y="998"/>
                    </a:lnTo>
                    <a:lnTo>
                      <a:pt x="213" y="998"/>
                    </a:lnTo>
                    <a:lnTo>
                      <a:pt x="210" y="1001"/>
                    </a:lnTo>
                    <a:lnTo>
                      <a:pt x="208" y="998"/>
                    </a:lnTo>
                    <a:lnTo>
                      <a:pt x="206" y="996"/>
                    </a:lnTo>
                    <a:lnTo>
                      <a:pt x="204" y="994"/>
                    </a:lnTo>
                    <a:lnTo>
                      <a:pt x="201" y="994"/>
                    </a:lnTo>
                    <a:lnTo>
                      <a:pt x="201" y="992"/>
                    </a:lnTo>
                    <a:lnTo>
                      <a:pt x="199" y="992"/>
                    </a:lnTo>
                    <a:lnTo>
                      <a:pt x="199" y="989"/>
                    </a:lnTo>
                    <a:lnTo>
                      <a:pt x="199" y="987"/>
                    </a:lnTo>
                    <a:lnTo>
                      <a:pt x="199" y="985"/>
                    </a:lnTo>
                    <a:lnTo>
                      <a:pt x="201" y="983"/>
                    </a:lnTo>
                    <a:lnTo>
                      <a:pt x="201" y="980"/>
                    </a:lnTo>
                    <a:lnTo>
                      <a:pt x="197" y="980"/>
                    </a:lnTo>
                    <a:lnTo>
                      <a:pt x="197" y="978"/>
                    </a:lnTo>
                    <a:lnTo>
                      <a:pt x="197" y="976"/>
                    </a:lnTo>
                    <a:lnTo>
                      <a:pt x="199" y="973"/>
                    </a:lnTo>
                    <a:lnTo>
                      <a:pt x="199" y="971"/>
                    </a:lnTo>
                    <a:lnTo>
                      <a:pt x="201" y="969"/>
                    </a:lnTo>
                    <a:lnTo>
                      <a:pt x="204" y="967"/>
                    </a:lnTo>
                    <a:lnTo>
                      <a:pt x="206" y="967"/>
                    </a:lnTo>
                    <a:lnTo>
                      <a:pt x="208" y="964"/>
                    </a:lnTo>
                    <a:lnTo>
                      <a:pt x="208" y="962"/>
                    </a:lnTo>
                    <a:lnTo>
                      <a:pt x="210" y="960"/>
                    </a:lnTo>
                    <a:lnTo>
                      <a:pt x="213" y="958"/>
                    </a:lnTo>
                    <a:lnTo>
                      <a:pt x="213" y="955"/>
                    </a:lnTo>
                    <a:lnTo>
                      <a:pt x="215" y="951"/>
                    </a:lnTo>
                    <a:lnTo>
                      <a:pt x="217" y="949"/>
                    </a:lnTo>
                    <a:lnTo>
                      <a:pt x="217" y="946"/>
                    </a:lnTo>
                    <a:lnTo>
                      <a:pt x="220" y="944"/>
                    </a:lnTo>
                    <a:lnTo>
                      <a:pt x="222" y="940"/>
                    </a:lnTo>
                    <a:lnTo>
                      <a:pt x="224" y="937"/>
                    </a:lnTo>
                    <a:lnTo>
                      <a:pt x="224" y="935"/>
                    </a:lnTo>
                    <a:lnTo>
                      <a:pt x="222" y="921"/>
                    </a:lnTo>
                    <a:lnTo>
                      <a:pt x="220" y="915"/>
                    </a:lnTo>
                    <a:lnTo>
                      <a:pt x="220" y="908"/>
                    </a:lnTo>
                    <a:lnTo>
                      <a:pt x="220" y="899"/>
                    </a:lnTo>
                    <a:lnTo>
                      <a:pt x="217" y="890"/>
                    </a:lnTo>
                    <a:lnTo>
                      <a:pt x="217" y="883"/>
                    </a:lnTo>
                    <a:lnTo>
                      <a:pt x="217" y="878"/>
                    </a:lnTo>
                    <a:lnTo>
                      <a:pt x="217" y="876"/>
                    </a:lnTo>
                    <a:lnTo>
                      <a:pt x="213" y="869"/>
                    </a:lnTo>
                    <a:lnTo>
                      <a:pt x="206" y="863"/>
                    </a:lnTo>
                    <a:lnTo>
                      <a:pt x="204" y="856"/>
                    </a:lnTo>
                    <a:lnTo>
                      <a:pt x="199" y="847"/>
                    </a:lnTo>
                    <a:lnTo>
                      <a:pt x="195" y="842"/>
                    </a:lnTo>
                    <a:lnTo>
                      <a:pt x="195" y="840"/>
                    </a:lnTo>
                    <a:lnTo>
                      <a:pt x="174" y="808"/>
                    </a:lnTo>
                    <a:lnTo>
                      <a:pt x="154" y="774"/>
                    </a:lnTo>
                    <a:lnTo>
                      <a:pt x="147" y="768"/>
                    </a:lnTo>
                    <a:lnTo>
                      <a:pt x="147" y="765"/>
                    </a:lnTo>
                    <a:lnTo>
                      <a:pt x="142" y="756"/>
                    </a:lnTo>
                    <a:lnTo>
                      <a:pt x="136" y="747"/>
                    </a:lnTo>
                    <a:lnTo>
                      <a:pt x="129" y="736"/>
                    </a:lnTo>
                    <a:lnTo>
                      <a:pt x="127" y="731"/>
                    </a:lnTo>
                    <a:lnTo>
                      <a:pt x="124" y="731"/>
                    </a:lnTo>
                    <a:lnTo>
                      <a:pt x="124" y="729"/>
                    </a:lnTo>
                    <a:lnTo>
                      <a:pt x="124" y="727"/>
                    </a:lnTo>
                    <a:lnTo>
                      <a:pt x="122" y="727"/>
                    </a:lnTo>
                    <a:lnTo>
                      <a:pt x="122" y="725"/>
                    </a:lnTo>
                    <a:lnTo>
                      <a:pt x="120" y="722"/>
                    </a:lnTo>
                    <a:lnTo>
                      <a:pt x="115" y="718"/>
                    </a:lnTo>
                    <a:lnTo>
                      <a:pt x="113" y="718"/>
                    </a:lnTo>
                    <a:lnTo>
                      <a:pt x="111" y="718"/>
                    </a:lnTo>
                    <a:lnTo>
                      <a:pt x="108" y="715"/>
                    </a:lnTo>
                    <a:lnTo>
                      <a:pt x="106" y="713"/>
                    </a:lnTo>
                    <a:lnTo>
                      <a:pt x="104" y="711"/>
                    </a:lnTo>
                    <a:lnTo>
                      <a:pt x="102" y="709"/>
                    </a:lnTo>
                    <a:lnTo>
                      <a:pt x="99" y="706"/>
                    </a:lnTo>
                    <a:lnTo>
                      <a:pt x="97" y="704"/>
                    </a:lnTo>
                    <a:lnTo>
                      <a:pt x="97" y="702"/>
                    </a:lnTo>
                    <a:lnTo>
                      <a:pt x="95" y="702"/>
                    </a:lnTo>
                    <a:lnTo>
                      <a:pt x="93" y="700"/>
                    </a:lnTo>
                    <a:lnTo>
                      <a:pt x="90" y="697"/>
                    </a:lnTo>
                    <a:lnTo>
                      <a:pt x="88" y="697"/>
                    </a:lnTo>
                    <a:lnTo>
                      <a:pt x="86" y="695"/>
                    </a:lnTo>
                    <a:lnTo>
                      <a:pt x="84" y="693"/>
                    </a:lnTo>
                    <a:lnTo>
                      <a:pt x="81" y="691"/>
                    </a:lnTo>
                    <a:lnTo>
                      <a:pt x="79" y="688"/>
                    </a:lnTo>
                    <a:lnTo>
                      <a:pt x="77" y="688"/>
                    </a:lnTo>
                    <a:lnTo>
                      <a:pt x="74" y="686"/>
                    </a:lnTo>
                    <a:lnTo>
                      <a:pt x="65" y="672"/>
                    </a:lnTo>
                    <a:lnTo>
                      <a:pt x="63" y="670"/>
                    </a:lnTo>
                    <a:lnTo>
                      <a:pt x="61" y="670"/>
                    </a:lnTo>
                    <a:lnTo>
                      <a:pt x="59" y="668"/>
                    </a:lnTo>
                    <a:lnTo>
                      <a:pt x="56" y="668"/>
                    </a:lnTo>
                    <a:lnTo>
                      <a:pt x="54" y="666"/>
                    </a:lnTo>
                    <a:lnTo>
                      <a:pt x="52" y="663"/>
                    </a:lnTo>
                    <a:lnTo>
                      <a:pt x="50" y="661"/>
                    </a:lnTo>
                    <a:lnTo>
                      <a:pt x="47" y="661"/>
                    </a:lnTo>
                    <a:lnTo>
                      <a:pt x="45" y="659"/>
                    </a:lnTo>
                    <a:lnTo>
                      <a:pt x="43" y="657"/>
                    </a:lnTo>
                    <a:lnTo>
                      <a:pt x="40" y="657"/>
                    </a:lnTo>
                    <a:lnTo>
                      <a:pt x="38" y="657"/>
                    </a:lnTo>
                    <a:lnTo>
                      <a:pt x="36" y="657"/>
                    </a:lnTo>
                    <a:lnTo>
                      <a:pt x="36" y="654"/>
                    </a:lnTo>
                    <a:lnTo>
                      <a:pt x="34" y="652"/>
                    </a:lnTo>
                    <a:lnTo>
                      <a:pt x="34" y="650"/>
                    </a:lnTo>
                    <a:lnTo>
                      <a:pt x="31" y="648"/>
                    </a:lnTo>
                    <a:lnTo>
                      <a:pt x="31" y="645"/>
                    </a:lnTo>
                    <a:lnTo>
                      <a:pt x="31" y="643"/>
                    </a:lnTo>
                    <a:lnTo>
                      <a:pt x="29" y="641"/>
                    </a:lnTo>
                    <a:lnTo>
                      <a:pt x="27" y="639"/>
                    </a:lnTo>
                    <a:lnTo>
                      <a:pt x="25" y="634"/>
                    </a:lnTo>
                    <a:lnTo>
                      <a:pt x="22" y="629"/>
                    </a:lnTo>
                    <a:lnTo>
                      <a:pt x="20" y="627"/>
                    </a:lnTo>
                    <a:lnTo>
                      <a:pt x="18" y="625"/>
                    </a:lnTo>
                    <a:lnTo>
                      <a:pt x="16" y="623"/>
                    </a:lnTo>
                    <a:lnTo>
                      <a:pt x="13" y="618"/>
                    </a:lnTo>
                    <a:lnTo>
                      <a:pt x="13" y="616"/>
                    </a:lnTo>
                    <a:lnTo>
                      <a:pt x="13" y="614"/>
                    </a:lnTo>
                    <a:lnTo>
                      <a:pt x="11" y="611"/>
                    </a:lnTo>
                    <a:lnTo>
                      <a:pt x="11" y="609"/>
                    </a:lnTo>
                    <a:lnTo>
                      <a:pt x="9" y="607"/>
                    </a:lnTo>
                    <a:lnTo>
                      <a:pt x="6" y="605"/>
                    </a:lnTo>
                    <a:lnTo>
                      <a:pt x="4" y="602"/>
                    </a:lnTo>
                    <a:lnTo>
                      <a:pt x="2" y="602"/>
                    </a:lnTo>
                    <a:lnTo>
                      <a:pt x="2" y="600"/>
                    </a:lnTo>
                    <a:lnTo>
                      <a:pt x="0" y="598"/>
                    </a:lnTo>
                    <a:lnTo>
                      <a:pt x="0" y="596"/>
                    </a:lnTo>
                    <a:lnTo>
                      <a:pt x="2" y="593"/>
                    </a:lnTo>
                    <a:lnTo>
                      <a:pt x="2" y="589"/>
                    </a:lnTo>
                    <a:lnTo>
                      <a:pt x="4" y="584"/>
                    </a:lnTo>
                    <a:lnTo>
                      <a:pt x="4" y="580"/>
                    </a:lnTo>
                    <a:lnTo>
                      <a:pt x="9" y="573"/>
                    </a:lnTo>
                    <a:lnTo>
                      <a:pt x="9" y="571"/>
                    </a:lnTo>
                    <a:lnTo>
                      <a:pt x="11" y="571"/>
                    </a:lnTo>
                    <a:lnTo>
                      <a:pt x="16" y="571"/>
                    </a:lnTo>
                    <a:lnTo>
                      <a:pt x="20" y="571"/>
                    </a:lnTo>
                    <a:lnTo>
                      <a:pt x="27" y="568"/>
                    </a:lnTo>
                    <a:lnTo>
                      <a:pt x="36" y="566"/>
                    </a:lnTo>
                    <a:lnTo>
                      <a:pt x="40" y="566"/>
                    </a:lnTo>
                    <a:lnTo>
                      <a:pt x="45" y="564"/>
                    </a:lnTo>
                    <a:lnTo>
                      <a:pt x="47" y="564"/>
                    </a:lnTo>
                    <a:lnTo>
                      <a:pt x="50" y="562"/>
                    </a:lnTo>
                    <a:lnTo>
                      <a:pt x="56" y="559"/>
                    </a:lnTo>
                    <a:lnTo>
                      <a:pt x="59" y="557"/>
                    </a:lnTo>
                    <a:lnTo>
                      <a:pt x="63" y="555"/>
                    </a:lnTo>
                    <a:lnTo>
                      <a:pt x="65" y="550"/>
                    </a:lnTo>
                    <a:lnTo>
                      <a:pt x="68" y="546"/>
                    </a:lnTo>
                    <a:lnTo>
                      <a:pt x="70" y="543"/>
                    </a:lnTo>
                    <a:lnTo>
                      <a:pt x="70" y="541"/>
                    </a:lnTo>
                    <a:lnTo>
                      <a:pt x="72" y="539"/>
                    </a:lnTo>
                    <a:lnTo>
                      <a:pt x="74" y="537"/>
                    </a:lnTo>
                    <a:lnTo>
                      <a:pt x="77" y="534"/>
                    </a:lnTo>
                    <a:lnTo>
                      <a:pt x="77" y="532"/>
                    </a:lnTo>
                    <a:lnTo>
                      <a:pt x="84" y="528"/>
                    </a:lnTo>
                    <a:lnTo>
                      <a:pt x="90" y="530"/>
                    </a:lnTo>
                    <a:lnTo>
                      <a:pt x="102" y="534"/>
                    </a:lnTo>
                    <a:lnTo>
                      <a:pt x="108" y="534"/>
                    </a:lnTo>
                    <a:lnTo>
                      <a:pt x="115" y="534"/>
                    </a:lnTo>
                    <a:lnTo>
                      <a:pt x="124" y="532"/>
                    </a:lnTo>
                    <a:lnTo>
                      <a:pt x="131" y="530"/>
                    </a:lnTo>
                    <a:lnTo>
                      <a:pt x="131" y="528"/>
                    </a:lnTo>
                    <a:lnTo>
                      <a:pt x="133" y="525"/>
                    </a:lnTo>
                    <a:lnTo>
                      <a:pt x="136" y="523"/>
                    </a:lnTo>
                    <a:lnTo>
                      <a:pt x="136" y="521"/>
                    </a:lnTo>
                    <a:lnTo>
                      <a:pt x="138" y="516"/>
                    </a:lnTo>
                    <a:lnTo>
                      <a:pt x="138" y="514"/>
                    </a:lnTo>
                    <a:lnTo>
                      <a:pt x="140" y="510"/>
                    </a:lnTo>
                    <a:lnTo>
                      <a:pt x="145" y="510"/>
                    </a:lnTo>
                    <a:lnTo>
                      <a:pt x="154" y="507"/>
                    </a:lnTo>
                    <a:lnTo>
                      <a:pt x="156" y="507"/>
                    </a:lnTo>
                    <a:lnTo>
                      <a:pt x="161" y="507"/>
                    </a:lnTo>
                    <a:lnTo>
                      <a:pt x="163" y="505"/>
                    </a:lnTo>
                    <a:lnTo>
                      <a:pt x="170" y="503"/>
                    </a:lnTo>
                    <a:lnTo>
                      <a:pt x="176" y="500"/>
                    </a:lnTo>
                    <a:lnTo>
                      <a:pt x="179" y="500"/>
                    </a:lnTo>
                    <a:lnTo>
                      <a:pt x="181" y="498"/>
                    </a:lnTo>
                    <a:lnTo>
                      <a:pt x="188" y="496"/>
                    </a:lnTo>
                    <a:lnTo>
                      <a:pt x="190" y="496"/>
                    </a:lnTo>
                    <a:lnTo>
                      <a:pt x="197" y="496"/>
                    </a:lnTo>
                    <a:lnTo>
                      <a:pt x="201" y="494"/>
                    </a:lnTo>
                    <a:lnTo>
                      <a:pt x="206" y="491"/>
                    </a:lnTo>
                    <a:lnTo>
                      <a:pt x="210" y="48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17" name="Freeform 22">
                <a:extLst>
                  <a:ext uri="{FF2B5EF4-FFF2-40B4-BE49-F238E27FC236}">
                    <a16:creationId xmlns:a16="http://schemas.microsoft.com/office/drawing/2014/main" id="{2D120F6E-10D9-EE62-BA41-FB07EC48A87B}"/>
                  </a:ext>
                </a:extLst>
              </p:cNvPr>
              <p:cNvSpPr>
                <a:spLocks/>
              </p:cNvSpPr>
              <p:nvPr/>
            </p:nvSpPr>
            <p:spPr bwMode="auto">
              <a:xfrm>
                <a:off x="3275013" y="4619625"/>
                <a:ext cx="342900" cy="776288"/>
              </a:xfrm>
              <a:custGeom>
                <a:avLst/>
                <a:gdLst>
                  <a:gd name="T0" fmla="*/ 5 w 216"/>
                  <a:gd name="T1" fmla="*/ 487 h 489"/>
                  <a:gd name="T2" fmla="*/ 5 w 216"/>
                  <a:gd name="T3" fmla="*/ 478 h 489"/>
                  <a:gd name="T4" fmla="*/ 10 w 216"/>
                  <a:gd name="T5" fmla="*/ 471 h 489"/>
                  <a:gd name="T6" fmla="*/ 19 w 216"/>
                  <a:gd name="T7" fmla="*/ 464 h 489"/>
                  <a:gd name="T8" fmla="*/ 25 w 216"/>
                  <a:gd name="T9" fmla="*/ 460 h 489"/>
                  <a:gd name="T10" fmla="*/ 23 w 216"/>
                  <a:gd name="T11" fmla="*/ 453 h 489"/>
                  <a:gd name="T12" fmla="*/ 23 w 216"/>
                  <a:gd name="T13" fmla="*/ 444 h 489"/>
                  <a:gd name="T14" fmla="*/ 21 w 216"/>
                  <a:gd name="T15" fmla="*/ 430 h 489"/>
                  <a:gd name="T16" fmla="*/ 19 w 216"/>
                  <a:gd name="T17" fmla="*/ 417 h 489"/>
                  <a:gd name="T18" fmla="*/ 19 w 216"/>
                  <a:gd name="T19" fmla="*/ 403 h 489"/>
                  <a:gd name="T20" fmla="*/ 19 w 216"/>
                  <a:gd name="T21" fmla="*/ 396 h 489"/>
                  <a:gd name="T22" fmla="*/ 21 w 216"/>
                  <a:gd name="T23" fmla="*/ 369 h 489"/>
                  <a:gd name="T24" fmla="*/ 21 w 216"/>
                  <a:gd name="T25" fmla="*/ 358 h 489"/>
                  <a:gd name="T26" fmla="*/ 21 w 216"/>
                  <a:gd name="T27" fmla="*/ 351 h 489"/>
                  <a:gd name="T28" fmla="*/ 28 w 216"/>
                  <a:gd name="T29" fmla="*/ 347 h 489"/>
                  <a:gd name="T30" fmla="*/ 30 w 216"/>
                  <a:gd name="T31" fmla="*/ 342 h 489"/>
                  <a:gd name="T32" fmla="*/ 25 w 216"/>
                  <a:gd name="T33" fmla="*/ 319 h 489"/>
                  <a:gd name="T34" fmla="*/ 25 w 216"/>
                  <a:gd name="T35" fmla="*/ 299 h 489"/>
                  <a:gd name="T36" fmla="*/ 23 w 216"/>
                  <a:gd name="T37" fmla="*/ 295 h 489"/>
                  <a:gd name="T38" fmla="*/ 14 w 216"/>
                  <a:gd name="T39" fmla="*/ 290 h 489"/>
                  <a:gd name="T40" fmla="*/ 12 w 216"/>
                  <a:gd name="T41" fmla="*/ 283 h 489"/>
                  <a:gd name="T42" fmla="*/ 12 w 216"/>
                  <a:gd name="T43" fmla="*/ 272 h 489"/>
                  <a:gd name="T44" fmla="*/ 16 w 216"/>
                  <a:gd name="T45" fmla="*/ 254 h 489"/>
                  <a:gd name="T46" fmla="*/ 23 w 216"/>
                  <a:gd name="T47" fmla="*/ 229 h 489"/>
                  <a:gd name="T48" fmla="*/ 39 w 216"/>
                  <a:gd name="T49" fmla="*/ 184 h 489"/>
                  <a:gd name="T50" fmla="*/ 34 w 216"/>
                  <a:gd name="T51" fmla="*/ 166 h 489"/>
                  <a:gd name="T52" fmla="*/ 34 w 216"/>
                  <a:gd name="T53" fmla="*/ 143 h 489"/>
                  <a:gd name="T54" fmla="*/ 37 w 216"/>
                  <a:gd name="T55" fmla="*/ 134 h 489"/>
                  <a:gd name="T56" fmla="*/ 37 w 216"/>
                  <a:gd name="T57" fmla="*/ 120 h 489"/>
                  <a:gd name="T58" fmla="*/ 41 w 216"/>
                  <a:gd name="T59" fmla="*/ 118 h 489"/>
                  <a:gd name="T60" fmla="*/ 53 w 216"/>
                  <a:gd name="T61" fmla="*/ 111 h 489"/>
                  <a:gd name="T62" fmla="*/ 57 w 216"/>
                  <a:gd name="T63" fmla="*/ 102 h 489"/>
                  <a:gd name="T64" fmla="*/ 66 w 216"/>
                  <a:gd name="T65" fmla="*/ 91 h 489"/>
                  <a:gd name="T66" fmla="*/ 66 w 216"/>
                  <a:gd name="T67" fmla="*/ 89 h 489"/>
                  <a:gd name="T68" fmla="*/ 73 w 216"/>
                  <a:gd name="T69" fmla="*/ 86 h 489"/>
                  <a:gd name="T70" fmla="*/ 82 w 216"/>
                  <a:gd name="T71" fmla="*/ 86 h 489"/>
                  <a:gd name="T72" fmla="*/ 100 w 216"/>
                  <a:gd name="T73" fmla="*/ 84 h 489"/>
                  <a:gd name="T74" fmla="*/ 107 w 216"/>
                  <a:gd name="T75" fmla="*/ 82 h 489"/>
                  <a:gd name="T76" fmla="*/ 116 w 216"/>
                  <a:gd name="T77" fmla="*/ 82 h 489"/>
                  <a:gd name="T78" fmla="*/ 127 w 216"/>
                  <a:gd name="T79" fmla="*/ 77 h 489"/>
                  <a:gd name="T80" fmla="*/ 137 w 216"/>
                  <a:gd name="T81" fmla="*/ 75 h 489"/>
                  <a:gd name="T82" fmla="*/ 139 w 216"/>
                  <a:gd name="T83" fmla="*/ 71 h 489"/>
                  <a:gd name="T84" fmla="*/ 157 w 216"/>
                  <a:gd name="T85" fmla="*/ 52 h 489"/>
                  <a:gd name="T86" fmla="*/ 171 w 216"/>
                  <a:gd name="T87" fmla="*/ 46 h 489"/>
                  <a:gd name="T88" fmla="*/ 184 w 216"/>
                  <a:gd name="T89" fmla="*/ 41 h 489"/>
                  <a:gd name="T90" fmla="*/ 195 w 216"/>
                  <a:gd name="T91" fmla="*/ 39 h 489"/>
                  <a:gd name="T92" fmla="*/ 198 w 216"/>
                  <a:gd name="T93" fmla="*/ 32 h 489"/>
                  <a:gd name="T94" fmla="*/ 198 w 216"/>
                  <a:gd name="T95" fmla="*/ 25 h 489"/>
                  <a:gd name="T96" fmla="*/ 200 w 216"/>
                  <a:gd name="T97" fmla="*/ 21 h 489"/>
                  <a:gd name="T98" fmla="*/ 202 w 216"/>
                  <a:gd name="T99" fmla="*/ 14 h 489"/>
                  <a:gd name="T100" fmla="*/ 202 w 216"/>
                  <a:gd name="T101" fmla="*/ 7 h 489"/>
                  <a:gd name="T102" fmla="*/ 207 w 216"/>
                  <a:gd name="T103" fmla="*/ 3 h 489"/>
                  <a:gd name="T104" fmla="*/ 211 w 216"/>
                  <a:gd name="T105" fmla="*/ 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489">
                    <a:moveTo>
                      <a:pt x="0" y="489"/>
                    </a:moveTo>
                    <a:lnTo>
                      <a:pt x="3" y="487"/>
                    </a:lnTo>
                    <a:lnTo>
                      <a:pt x="5" y="487"/>
                    </a:lnTo>
                    <a:lnTo>
                      <a:pt x="5" y="485"/>
                    </a:lnTo>
                    <a:lnTo>
                      <a:pt x="5" y="482"/>
                    </a:lnTo>
                    <a:lnTo>
                      <a:pt x="5" y="478"/>
                    </a:lnTo>
                    <a:lnTo>
                      <a:pt x="5" y="476"/>
                    </a:lnTo>
                    <a:lnTo>
                      <a:pt x="7" y="473"/>
                    </a:lnTo>
                    <a:lnTo>
                      <a:pt x="10" y="471"/>
                    </a:lnTo>
                    <a:lnTo>
                      <a:pt x="12" y="469"/>
                    </a:lnTo>
                    <a:lnTo>
                      <a:pt x="14" y="467"/>
                    </a:lnTo>
                    <a:lnTo>
                      <a:pt x="19" y="464"/>
                    </a:lnTo>
                    <a:lnTo>
                      <a:pt x="21" y="464"/>
                    </a:lnTo>
                    <a:lnTo>
                      <a:pt x="25" y="462"/>
                    </a:lnTo>
                    <a:lnTo>
                      <a:pt x="25" y="460"/>
                    </a:lnTo>
                    <a:lnTo>
                      <a:pt x="25" y="457"/>
                    </a:lnTo>
                    <a:lnTo>
                      <a:pt x="23" y="455"/>
                    </a:lnTo>
                    <a:lnTo>
                      <a:pt x="23" y="453"/>
                    </a:lnTo>
                    <a:lnTo>
                      <a:pt x="23" y="451"/>
                    </a:lnTo>
                    <a:lnTo>
                      <a:pt x="23" y="446"/>
                    </a:lnTo>
                    <a:lnTo>
                      <a:pt x="23" y="444"/>
                    </a:lnTo>
                    <a:lnTo>
                      <a:pt x="23" y="439"/>
                    </a:lnTo>
                    <a:lnTo>
                      <a:pt x="21" y="433"/>
                    </a:lnTo>
                    <a:lnTo>
                      <a:pt x="21" y="430"/>
                    </a:lnTo>
                    <a:lnTo>
                      <a:pt x="21" y="426"/>
                    </a:lnTo>
                    <a:lnTo>
                      <a:pt x="19" y="419"/>
                    </a:lnTo>
                    <a:lnTo>
                      <a:pt x="19" y="417"/>
                    </a:lnTo>
                    <a:lnTo>
                      <a:pt x="19" y="415"/>
                    </a:lnTo>
                    <a:lnTo>
                      <a:pt x="19" y="405"/>
                    </a:lnTo>
                    <a:lnTo>
                      <a:pt x="19" y="403"/>
                    </a:lnTo>
                    <a:lnTo>
                      <a:pt x="19" y="401"/>
                    </a:lnTo>
                    <a:lnTo>
                      <a:pt x="19" y="399"/>
                    </a:lnTo>
                    <a:lnTo>
                      <a:pt x="19" y="396"/>
                    </a:lnTo>
                    <a:lnTo>
                      <a:pt x="19" y="385"/>
                    </a:lnTo>
                    <a:lnTo>
                      <a:pt x="19" y="383"/>
                    </a:lnTo>
                    <a:lnTo>
                      <a:pt x="21" y="369"/>
                    </a:lnTo>
                    <a:lnTo>
                      <a:pt x="21" y="365"/>
                    </a:lnTo>
                    <a:lnTo>
                      <a:pt x="23" y="362"/>
                    </a:lnTo>
                    <a:lnTo>
                      <a:pt x="21" y="358"/>
                    </a:lnTo>
                    <a:lnTo>
                      <a:pt x="19" y="356"/>
                    </a:lnTo>
                    <a:lnTo>
                      <a:pt x="19" y="353"/>
                    </a:lnTo>
                    <a:lnTo>
                      <a:pt x="21" y="351"/>
                    </a:lnTo>
                    <a:lnTo>
                      <a:pt x="23" y="351"/>
                    </a:lnTo>
                    <a:lnTo>
                      <a:pt x="25" y="349"/>
                    </a:lnTo>
                    <a:lnTo>
                      <a:pt x="28" y="347"/>
                    </a:lnTo>
                    <a:lnTo>
                      <a:pt x="30" y="347"/>
                    </a:lnTo>
                    <a:lnTo>
                      <a:pt x="30" y="344"/>
                    </a:lnTo>
                    <a:lnTo>
                      <a:pt x="30" y="342"/>
                    </a:lnTo>
                    <a:lnTo>
                      <a:pt x="28" y="340"/>
                    </a:lnTo>
                    <a:lnTo>
                      <a:pt x="30" y="333"/>
                    </a:lnTo>
                    <a:lnTo>
                      <a:pt x="25" y="319"/>
                    </a:lnTo>
                    <a:lnTo>
                      <a:pt x="23" y="306"/>
                    </a:lnTo>
                    <a:lnTo>
                      <a:pt x="23" y="304"/>
                    </a:lnTo>
                    <a:lnTo>
                      <a:pt x="25" y="299"/>
                    </a:lnTo>
                    <a:lnTo>
                      <a:pt x="28" y="297"/>
                    </a:lnTo>
                    <a:lnTo>
                      <a:pt x="25" y="297"/>
                    </a:lnTo>
                    <a:lnTo>
                      <a:pt x="23" y="295"/>
                    </a:lnTo>
                    <a:lnTo>
                      <a:pt x="21" y="292"/>
                    </a:lnTo>
                    <a:lnTo>
                      <a:pt x="16" y="290"/>
                    </a:lnTo>
                    <a:lnTo>
                      <a:pt x="14" y="290"/>
                    </a:lnTo>
                    <a:lnTo>
                      <a:pt x="14" y="288"/>
                    </a:lnTo>
                    <a:lnTo>
                      <a:pt x="14" y="286"/>
                    </a:lnTo>
                    <a:lnTo>
                      <a:pt x="12" y="283"/>
                    </a:lnTo>
                    <a:lnTo>
                      <a:pt x="12" y="281"/>
                    </a:lnTo>
                    <a:lnTo>
                      <a:pt x="12" y="279"/>
                    </a:lnTo>
                    <a:lnTo>
                      <a:pt x="12" y="272"/>
                    </a:lnTo>
                    <a:lnTo>
                      <a:pt x="12" y="270"/>
                    </a:lnTo>
                    <a:lnTo>
                      <a:pt x="12" y="265"/>
                    </a:lnTo>
                    <a:lnTo>
                      <a:pt x="16" y="254"/>
                    </a:lnTo>
                    <a:lnTo>
                      <a:pt x="19" y="240"/>
                    </a:lnTo>
                    <a:lnTo>
                      <a:pt x="21" y="236"/>
                    </a:lnTo>
                    <a:lnTo>
                      <a:pt x="23" y="229"/>
                    </a:lnTo>
                    <a:lnTo>
                      <a:pt x="23" y="227"/>
                    </a:lnTo>
                    <a:lnTo>
                      <a:pt x="32" y="197"/>
                    </a:lnTo>
                    <a:lnTo>
                      <a:pt x="39" y="184"/>
                    </a:lnTo>
                    <a:lnTo>
                      <a:pt x="37" y="177"/>
                    </a:lnTo>
                    <a:lnTo>
                      <a:pt x="34" y="168"/>
                    </a:lnTo>
                    <a:lnTo>
                      <a:pt x="34" y="166"/>
                    </a:lnTo>
                    <a:lnTo>
                      <a:pt x="34" y="163"/>
                    </a:lnTo>
                    <a:lnTo>
                      <a:pt x="34" y="154"/>
                    </a:lnTo>
                    <a:lnTo>
                      <a:pt x="34" y="143"/>
                    </a:lnTo>
                    <a:lnTo>
                      <a:pt x="34" y="141"/>
                    </a:lnTo>
                    <a:lnTo>
                      <a:pt x="34" y="138"/>
                    </a:lnTo>
                    <a:lnTo>
                      <a:pt x="37" y="134"/>
                    </a:lnTo>
                    <a:lnTo>
                      <a:pt x="37" y="127"/>
                    </a:lnTo>
                    <a:lnTo>
                      <a:pt x="37" y="123"/>
                    </a:lnTo>
                    <a:lnTo>
                      <a:pt x="37" y="120"/>
                    </a:lnTo>
                    <a:lnTo>
                      <a:pt x="37" y="118"/>
                    </a:lnTo>
                    <a:lnTo>
                      <a:pt x="39" y="118"/>
                    </a:lnTo>
                    <a:lnTo>
                      <a:pt x="41" y="118"/>
                    </a:lnTo>
                    <a:lnTo>
                      <a:pt x="50" y="114"/>
                    </a:lnTo>
                    <a:lnTo>
                      <a:pt x="53" y="114"/>
                    </a:lnTo>
                    <a:lnTo>
                      <a:pt x="53" y="111"/>
                    </a:lnTo>
                    <a:lnTo>
                      <a:pt x="55" y="111"/>
                    </a:lnTo>
                    <a:lnTo>
                      <a:pt x="55" y="109"/>
                    </a:lnTo>
                    <a:lnTo>
                      <a:pt x="57" y="102"/>
                    </a:lnTo>
                    <a:lnTo>
                      <a:pt x="57" y="98"/>
                    </a:lnTo>
                    <a:lnTo>
                      <a:pt x="62" y="93"/>
                    </a:lnTo>
                    <a:lnTo>
                      <a:pt x="66" y="91"/>
                    </a:lnTo>
                    <a:lnTo>
                      <a:pt x="66" y="89"/>
                    </a:lnTo>
                    <a:lnTo>
                      <a:pt x="64" y="89"/>
                    </a:lnTo>
                    <a:lnTo>
                      <a:pt x="66" y="89"/>
                    </a:lnTo>
                    <a:lnTo>
                      <a:pt x="68" y="89"/>
                    </a:lnTo>
                    <a:lnTo>
                      <a:pt x="71" y="86"/>
                    </a:lnTo>
                    <a:lnTo>
                      <a:pt x="73" y="86"/>
                    </a:lnTo>
                    <a:lnTo>
                      <a:pt x="78" y="86"/>
                    </a:lnTo>
                    <a:lnTo>
                      <a:pt x="80" y="86"/>
                    </a:lnTo>
                    <a:lnTo>
                      <a:pt x="82" y="86"/>
                    </a:lnTo>
                    <a:lnTo>
                      <a:pt x="93" y="84"/>
                    </a:lnTo>
                    <a:lnTo>
                      <a:pt x="98" y="84"/>
                    </a:lnTo>
                    <a:lnTo>
                      <a:pt x="100" y="84"/>
                    </a:lnTo>
                    <a:lnTo>
                      <a:pt x="102" y="82"/>
                    </a:lnTo>
                    <a:lnTo>
                      <a:pt x="105" y="82"/>
                    </a:lnTo>
                    <a:lnTo>
                      <a:pt x="107" y="82"/>
                    </a:lnTo>
                    <a:lnTo>
                      <a:pt x="109" y="82"/>
                    </a:lnTo>
                    <a:lnTo>
                      <a:pt x="112" y="82"/>
                    </a:lnTo>
                    <a:lnTo>
                      <a:pt x="116" y="82"/>
                    </a:lnTo>
                    <a:lnTo>
                      <a:pt x="118" y="82"/>
                    </a:lnTo>
                    <a:lnTo>
                      <a:pt x="123" y="82"/>
                    </a:lnTo>
                    <a:lnTo>
                      <a:pt x="127" y="77"/>
                    </a:lnTo>
                    <a:lnTo>
                      <a:pt x="132" y="77"/>
                    </a:lnTo>
                    <a:lnTo>
                      <a:pt x="134" y="75"/>
                    </a:lnTo>
                    <a:lnTo>
                      <a:pt x="137" y="75"/>
                    </a:lnTo>
                    <a:lnTo>
                      <a:pt x="137" y="73"/>
                    </a:lnTo>
                    <a:lnTo>
                      <a:pt x="137" y="71"/>
                    </a:lnTo>
                    <a:lnTo>
                      <a:pt x="139" y="71"/>
                    </a:lnTo>
                    <a:lnTo>
                      <a:pt x="139" y="66"/>
                    </a:lnTo>
                    <a:lnTo>
                      <a:pt x="152" y="52"/>
                    </a:lnTo>
                    <a:lnTo>
                      <a:pt x="157" y="52"/>
                    </a:lnTo>
                    <a:lnTo>
                      <a:pt x="168" y="48"/>
                    </a:lnTo>
                    <a:lnTo>
                      <a:pt x="168" y="46"/>
                    </a:lnTo>
                    <a:lnTo>
                      <a:pt x="171" y="46"/>
                    </a:lnTo>
                    <a:lnTo>
                      <a:pt x="175" y="43"/>
                    </a:lnTo>
                    <a:lnTo>
                      <a:pt x="182" y="43"/>
                    </a:lnTo>
                    <a:lnTo>
                      <a:pt x="184" y="41"/>
                    </a:lnTo>
                    <a:lnTo>
                      <a:pt x="186" y="41"/>
                    </a:lnTo>
                    <a:lnTo>
                      <a:pt x="189" y="41"/>
                    </a:lnTo>
                    <a:lnTo>
                      <a:pt x="195" y="39"/>
                    </a:lnTo>
                    <a:lnTo>
                      <a:pt x="200" y="39"/>
                    </a:lnTo>
                    <a:lnTo>
                      <a:pt x="200" y="34"/>
                    </a:lnTo>
                    <a:lnTo>
                      <a:pt x="198" y="32"/>
                    </a:lnTo>
                    <a:lnTo>
                      <a:pt x="198" y="30"/>
                    </a:lnTo>
                    <a:lnTo>
                      <a:pt x="198" y="28"/>
                    </a:lnTo>
                    <a:lnTo>
                      <a:pt x="198" y="25"/>
                    </a:lnTo>
                    <a:lnTo>
                      <a:pt x="198" y="23"/>
                    </a:lnTo>
                    <a:lnTo>
                      <a:pt x="198" y="21"/>
                    </a:lnTo>
                    <a:lnTo>
                      <a:pt x="200" y="21"/>
                    </a:lnTo>
                    <a:lnTo>
                      <a:pt x="200" y="18"/>
                    </a:lnTo>
                    <a:lnTo>
                      <a:pt x="200" y="16"/>
                    </a:lnTo>
                    <a:lnTo>
                      <a:pt x="202" y="14"/>
                    </a:lnTo>
                    <a:lnTo>
                      <a:pt x="202" y="12"/>
                    </a:lnTo>
                    <a:lnTo>
                      <a:pt x="202" y="9"/>
                    </a:lnTo>
                    <a:lnTo>
                      <a:pt x="202" y="7"/>
                    </a:lnTo>
                    <a:lnTo>
                      <a:pt x="202" y="5"/>
                    </a:lnTo>
                    <a:lnTo>
                      <a:pt x="205" y="5"/>
                    </a:lnTo>
                    <a:lnTo>
                      <a:pt x="207" y="3"/>
                    </a:lnTo>
                    <a:lnTo>
                      <a:pt x="209" y="0"/>
                    </a:lnTo>
                    <a:lnTo>
                      <a:pt x="211" y="0"/>
                    </a:lnTo>
                    <a:lnTo>
                      <a:pt x="211" y="3"/>
                    </a:lnTo>
                    <a:lnTo>
                      <a:pt x="214" y="3"/>
                    </a:lnTo>
                    <a:lnTo>
                      <a:pt x="216" y="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618" name="Admin 1 - South Kordofan">
              <a:extLst>
                <a:ext uri="{FF2B5EF4-FFF2-40B4-BE49-F238E27FC236}">
                  <a16:creationId xmlns:a16="http://schemas.microsoft.com/office/drawing/2014/main" id="{644FC0C2-471E-0435-D74E-7D2058260536}"/>
                </a:ext>
              </a:extLst>
            </p:cNvPr>
            <p:cNvSpPr>
              <a:spLocks/>
            </p:cNvSpPr>
            <p:nvPr/>
          </p:nvSpPr>
          <p:spPr bwMode="auto">
            <a:xfrm>
              <a:off x="5670988" y="4916736"/>
              <a:ext cx="1393959" cy="1300394"/>
            </a:xfrm>
            <a:custGeom>
              <a:avLst/>
              <a:gdLst>
                <a:gd name="T0" fmla="*/ 204 w 879"/>
                <a:gd name="T1" fmla="*/ 7 h 820"/>
                <a:gd name="T2" fmla="*/ 213 w 879"/>
                <a:gd name="T3" fmla="*/ 25 h 820"/>
                <a:gd name="T4" fmla="*/ 222 w 879"/>
                <a:gd name="T5" fmla="*/ 48 h 820"/>
                <a:gd name="T6" fmla="*/ 224 w 879"/>
                <a:gd name="T7" fmla="*/ 82 h 820"/>
                <a:gd name="T8" fmla="*/ 258 w 879"/>
                <a:gd name="T9" fmla="*/ 66 h 820"/>
                <a:gd name="T10" fmla="*/ 297 w 879"/>
                <a:gd name="T11" fmla="*/ 57 h 820"/>
                <a:gd name="T12" fmla="*/ 324 w 879"/>
                <a:gd name="T13" fmla="*/ 73 h 820"/>
                <a:gd name="T14" fmla="*/ 340 w 879"/>
                <a:gd name="T15" fmla="*/ 98 h 820"/>
                <a:gd name="T16" fmla="*/ 358 w 879"/>
                <a:gd name="T17" fmla="*/ 125 h 820"/>
                <a:gd name="T18" fmla="*/ 371 w 879"/>
                <a:gd name="T19" fmla="*/ 132 h 820"/>
                <a:gd name="T20" fmla="*/ 449 w 879"/>
                <a:gd name="T21" fmla="*/ 111 h 820"/>
                <a:gd name="T22" fmla="*/ 483 w 879"/>
                <a:gd name="T23" fmla="*/ 98 h 820"/>
                <a:gd name="T24" fmla="*/ 489 w 879"/>
                <a:gd name="T25" fmla="*/ 77 h 820"/>
                <a:gd name="T26" fmla="*/ 483 w 879"/>
                <a:gd name="T27" fmla="*/ 48 h 820"/>
                <a:gd name="T28" fmla="*/ 498 w 879"/>
                <a:gd name="T29" fmla="*/ 37 h 820"/>
                <a:gd name="T30" fmla="*/ 537 w 879"/>
                <a:gd name="T31" fmla="*/ 37 h 820"/>
                <a:gd name="T32" fmla="*/ 585 w 879"/>
                <a:gd name="T33" fmla="*/ 25 h 820"/>
                <a:gd name="T34" fmla="*/ 639 w 879"/>
                <a:gd name="T35" fmla="*/ 32 h 820"/>
                <a:gd name="T36" fmla="*/ 671 w 879"/>
                <a:gd name="T37" fmla="*/ 48 h 820"/>
                <a:gd name="T38" fmla="*/ 702 w 879"/>
                <a:gd name="T39" fmla="*/ 145 h 820"/>
                <a:gd name="T40" fmla="*/ 786 w 879"/>
                <a:gd name="T41" fmla="*/ 213 h 820"/>
                <a:gd name="T42" fmla="*/ 859 w 879"/>
                <a:gd name="T43" fmla="*/ 295 h 820"/>
                <a:gd name="T44" fmla="*/ 859 w 879"/>
                <a:gd name="T45" fmla="*/ 369 h 820"/>
                <a:gd name="T46" fmla="*/ 859 w 879"/>
                <a:gd name="T47" fmla="*/ 424 h 820"/>
                <a:gd name="T48" fmla="*/ 879 w 879"/>
                <a:gd name="T49" fmla="*/ 480 h 820"/>
                <a:gd name="T50" fmla="*/ 814 w 879"/>
                <a:gd name="T51" fmla="*/ 575 h 820"/>
                <a:gd name="T52" fmla="*/ 770 w 879"/>
                <a:gd name="T53" fmla="*/ 614 h 820"/>
                <a:gd name="T54" fmla="*/ 696 w 879"/>
                <a:gd name="T55" fmla="*/ 664 h 820"/>
                <a:gd name="T56" fmla="*/ 630 w 879"/>
                <a:gd name="T57" fmla="*/ 743 h 820"/>
                <a:gd name="T58" fmla="*/ 589 w 879"/>
                <a:gd name="T59" fmla="*/ 786 h 820"/>
                <a:gd name="T60" fmla="*/ 548 w 879"/>
                <a:gd name="T61" fmla="*/ 811 h 820"/>
                <a:gd name="T62" fmla="*/ 442 w 879"/>
                <a:gd name="T63" fmla="*/ 817 h 820"/>
                <a:gd name="T64" fmla="*/ 371 w 879"/>
                <a:gd name="T65" fmla="*/ 768 h 820"/>
                <a:gd name="T66" fmla="*/ 254 w 879"/>
                <a:gd name="T67" fmla="*/ 693 h 820"/>
                <a:gd name="T68" fmla="*/ 197 w 879"/>
                <a:gd name="T69" fmla="*/ 657 h 820"/>
                <a:gd name="T70" fmla="*/ 186 w 879"/>
                <a:gd name="T71" fmla="*/ 632 h 820"/>
                <a:gd name="T72" fmla="*/ 176 w 879"/>
                <a:gd name="T73" fmla="*/ 611 h 820"/>
                <a:gd name="T74" fmla="*/ 158 w 879"/>
                <a:gd name="T75" fmla="*/ 582 h 820"/>
                <a:gd name="T76" fmla="*/ 122 w 879"/>
                <a:gd name="T77" fmla="*/ 550 h 820"/>
                <a:gd name="T78" fmla="*/ 81 w 879"/>
                <a:gd name="T79" fmla="*/ 516 h 820"/>
                <a:gd name="T80" fmla="*/ 59 w 879"/>
                <a:gd name="T81" fmla="*/ 496 h 820"/>
                <a:gd name="T82" fmla="*/ 40 w 879"/>
                <a:gd name="T83" fmla="*/ 476 h 820"/>
                <a:gd name="T84" fmla="*/ 31 w 879"/>
                <a:gd name="T85" fmla="*/ 455 h 820"/>
                <a:gd name="T86" fmla="*/ 47 w 879"/>
                <a:gd name="T87" fmla="*/ 421 h 820"/>
                <a:gd name="T88" fmla="*/ 65 w 879"/>
                <a:gd name="T89" fmla="*/ 387 h 820"/>
                <a:gd name="T90" fmla="*/ 72 w 879"/>
                <a:gd name="T91" fmla="*/ 363 h 820"/>
                <a:gd name="T92" fmla="*/ 63 w 879"/>
                <a:gd name="T93" fmla="*/ 335 h 820"/>
                <a:gd name="T94" fmla="*/ 43 w 879"/>
                <a:gd name="T95" fmla="*/ 283 h 820"/>
                <a:gd name="T96" fmla="*/ 0 w 879"/>
                <a:gd name="T97" fmla="*/ 270 h 820"/>
                <a:gd name="T98" fmla="*/ 11 w 879"/>
                <a:gd name="T99" fmla="*/ 218 h 820"/>
                <a:gd name="T100" fmla="*/ 34 w 879"/>
                <a:gd name="T101" fmla="*/ 175 h 820"/>
                <a:gd name="T102" fmla="*/ 59 w 879"/>
                <a:gd name="T103" fmla="*/ 139 h 820"/>
                <a:gd name="T104" fmla="*/ 77 w 879"/>
                <a:gd name="T105" fmla="*/ 111 h 820"/>
                <a:gd name="T106" fmla="*/ 102 w 879"/>
                <a:gd name="T107" fmla="*/ 82 h 820"/>
                <a:gd name="T108" fmla="*/ 120 w 879"/>
                <a:gd name="T109" fmla="*/ 59 h 820"/>
                <a:gd name="T110" fmla="*/ 131 w 879"/>
                <a:gd name="T111" fmla="*/ 16 h 820"/>
                <a:gd name="T112" fmla="*/ 154 w 879"/>
                <a:gd name="T113"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820">
                  <a:moveTo>
                    <a:pt x="172" y="5"/>
                  </a:moveTo>
                  <a:lnTo>
                    <a:pt x="174" y="5"/>
                  </a:lnTo>
                  <a:lnTo>
                    <a:pt x="176" y="5"/>
                  </a:lnTo>
                  <a:lnTo>
                    <a:pt x="188" y="5"/>
                  </a:lnTo>
                  <a:lnTo>
                    <a:pt x="190" y="5"/>
                  </a:lnTo>
                  <a:lnTo>
                    <a:pt x="192" y="5"/>
                  </a:lnTo>
                  <a:lnTo>
                    <a:pt x="195" y="5"/>
                  </a:lnTo>
                  <a:lnTo>
                    <a:pt x="197" y="5"/>
                  </a:lnTo>
                  <a:lnTo>
                    <a:pt x="199" y="7"/>
                  </a:lnTo>
                  <a:lnTo>
                    <a:pt x="204" y="7"/>
                  </a:lnTo>
                  <a:lnTo>
                    <a:pt x="208" y="10"/>
                  </a:lnTo>
                  <a:lnTo>
                    <a:pt x="210" y="10"/>
                  </a:lnTo>
                  <a:lnTo>
                    <a:pt x="213" y="10"/>
                  </a:lnTo>
                  <a:lnTo>
                    <a:pt x="215" y="12"/>
                  </a:lnTo>
                  <a:lnTo>
                    <a:pt x="215" y="14"/>
                  </a:lnTo>
                  <a:lnTo>
                    <a:pt x="213" y="16"/>
                  </a:lnTo>
                  <a:lnTo>
                    <a:pt x="213" y="19"/>
                  </a:lnTo>
                  <a:lnTo>
                    <a:pt x="210" y="21"/>
                  </a:lnTo>
                  <a:lnTo>
                    <a:pt x="213" y="23"/>
                  </a:lnTo>
                  <a:lnTo>
                    <a:pt x="213" y="25"/>
                  </a:lnTo>
                  <a:lnTo>
                    <a:pt x="213" y="28"/>
                  </a:lnTo>
                  <a:lnTo>
                    <a:pt x="213" y="30"/>
                  </a:lnTo>
                  <a:lnTo>
                    <a:pt x="215" y="32"/>
                  </a:lnTo>
                  <a:lnTo>
                    <a:pt x="215" y="34"/>
                  </a:lnTo>
                  <a:lnTo>
                    <a:pt x="217" y="34"/>
                  </a:lnTo>
                  <a:lnTo>
                    <a:pt x="220" y="37"/>
                  </a:lnTo>
                  <a:lnTo>
                    <a:pt x="220" y="39"/>
                  </a:lnTo>
                  <a:lnTo>
                    <a:pt x="222" y="41"/>
                  </a:lnTo>
                  <a:lnTo>
                    <a:pt x="222" y="43"/>
                  </a:lnTo>
                  <a:lnTo>
                    <a:pt x="222" y="48"/>
                  </a:lnTo>
                  <a:lnTo>
                    <a:pt x="222" y="53"/>
                  </a:lnTo>
                  <a:lnTo>
                    <a:pt x="222" y="57"/>
                  </a:lnTo>
                  <a:lnTo>
                    <a:pt x="222" y="59"/>
                  </a:lnTo>
                  <a:lnTo>
                    <a:pt x="224" y="62"/>
                  </a:lnTo>
                  <a:lnTo>
                    <a:pt x="222" y="64"/>
                  </a:lnTo>
                  <a:lnTo>
                    <a:pt x="220" y="68"/>
                  </a:lnTo>
                  <a:lnTo>
                    <a:pt x="220" y="71"/>
                  </a:lnTo>
                  <a:lnTo>
                    <a:pt x="220" y="73"/>
                  </a:lnTo>
                  <a:lnTo>
                    <a:pt x="222" y="82"/>
                  </a:lnTo>
                  <a:lnTo>
                    <a:pt x="224" y="82"/>
                  </a:lnTo>
                  <a:lnTo>
                    <a:pt x="231" y="80"/>
                  </a:lnTo>
                  <a:lnTo>
                    <a:pt x="235" y="77"/>
                  </a:lnTo>
                  <a:lnTo>
                    <a:pt x="238" y="77"/>
                  </a:lnTo>
                  <a:lnTo>
                    <a:pt x="238" y="75"/>
                  </a:lnTo>
                  <a:lnTo>
                    <a:pt x="240" y="75"/>
                  </a:lnTo>
                  <a:lnTo>
                    <a:pt x="245" y="71"/>
                  </a:lnTo>
                  <a:lnTo>
                    <a:pt x="249" y="68"/>
                  </a:lnTo>
                  <a:lnTo>
                    <a:pt x="254" y="68"/>
                  </a:lnTo>
                  <a:lnTo>
                    <a:pt x="254" y="66"/>
                  </a:lnTo>
                  <a:lnTo>
                    <a:pt x="258" y="66"/>
                  </a:lnTo>
                  <a:lnTo>
                    <a:pt x="267" y="62"/>
                  </a:lnTo>
                  <a:lnTo>
                    <a:pt x="272" y="59"/>
                  </a:lnTo>
                  <a:lnTo>
                    <a:pt x="274" y="59"/>
                  </a:lnTo>
                  <a:lnTo>
                    <a:pt x="279" y="59"/>
                  </a:lnTo>
                  <a:lnTo>
                    <a:pt x="281" y="57"/>
                  </a:lnTo>
                  <a:lnTo>
                    <a:pt x="283" y="57"/>
                  </a:lnTo>
                  <a:lnTo>
                    <a:pt x="285" y="57"/>
                  </a:lnTo>
                  <a:lnTo>
                    <a:pt x="292" y="57"/>
                  </a:lnTo>
                  <a:lnTo>
                    <a:pt x="294" y="57"/>
                  </a:lnTo>
                  <a:lnTo>
                    <a:pt x="297" y="57"/>
                  </a:lnTo>
                  <a:lnTo>
                    <a:pt x="301" y="57"/>
                  </a:lnTo>
                  <a:lnTo>
                    <a:pt x="306" y="59"/>
                  </a:lnTo>
                  <a:lnTo>
                    <a:pt x="308" y="59"/>
                  </a:lnTo>
                  <a:lnTo>
                    <a:pt x="313" y="62"/>
                  </a:lnTo>
                  <a:lnTo>
                    <a:pt x="313" y="64"/>
                  </a:lnTo>
                  <a:lnTo>
                    <a:pt x="315" y="66"/>
                  </a:lnTo>
                  <a:lnTo>
                    <a:pt x="315" y="68"/>
                  </a:lnTo>
                  <a:lnTo>
                    <a:pt x="322" y="73"/>
                  </a:lnTo>
                  <a:lnTo>
                    <a:pt x="324" y="75"/>
                  </a:lnTo>
                  <a:lnTo>
                    <a:pt x="324" y="73"/>
                  </a:lnTo>
                  <a:lnTo>
                    <a:pt x="326" y="73"/>
                  </a:lnTo>
                  <a:lnTo>
                    <a:pt x="326" y="75"/>
                  </a:lnTo>
                  <a:lnTo>
                    <a:pt x="331" y="77"/>
                  </a:lnTo>
                  <a:lnTo>
                    <a:pt x="333" y="80"/>
                  </a:lnTo>
                  <a:lnTo>
                    <a:pt x="335" y="84"/>
                  </a:lnTo>
                  <a:lnTo>
                    <a:pt x="335" y="86"/>
                  </a:lnTo>
                  <a:lnTo>
                    <a:pt x="337" y="89"/>
                  </a:lnTo>
                  <a:lnTo>
                    <a:pt x="337" y="91"/>
                  </a:lnTo>
                  <a:lnTo>
                    <a:pt x="337" y="93"/>
                  </a:lnTo>
                  <a:lnTo>
                    <a:pt x="340" y="98"/>
                  </a:lnTo>
                  <a:lnTo>
                    <a:pt x="342" y="100"/>
                  </a:lnTo>
                  <a:lnTo>
                    <a:pt x="344" y="105"/>
                  </a:lnTo>
                  <a:lnTo>
                    <a:pt x="347" y="111"/>
                  </a:lnTo>
                  <a:lnTo>
                    <a:pt x="347" y="114"/>
                  </a:lnTo>
                  <a:lnTo>
                    <a:pt x="349" y="116"/>
                  </a:lnTo>
                  <a:lnTo>
                    <a:pt x="349" y="118"/>
                  </a:lnTo>
                  <a:lnTo>
                    <a:pt x="353" y="120"/>
                  </a:lnTo>
                  <a:lnTo>
                    <a:pt x="353" y="123"/>
                  </a:lnTo>
                  <a:lnTo>
                    <a:pt x="356" y="125"/>
                  </a:lnTo>
                  <a:lnTo>
                    <a:pt x="358" y="125"/>
                  </a:lnTo>
                  <a:lnTo>
                    <a:pt x="358" y="127"/>
                  </a:lnTo>
                  <a:lnTo>
                    <a:pt x="360" y="129"/>
                  </a:lnTo>
                  <a:lnTo>
                    <a:pt x="362" y="129"/>
                  </a:lnTo>
                  <a:lnTo>
                    <a:pt x="362" y="132"/>
                  </a:lnTo>
                  <a:lnTo>
                    <a:pt x="365" y="132"/>
                  </a:lnTo>
                  <a:lnTo>
                    <a:pt x="365" y="134"/>
                  </a:lnTo>
                  <a:lnTo>
                    <a:pt x="367" y="134"/>
                  </a:lnTo>
                  <a:lnTo>
                    <a:pt x="367" y="132"/>
                  </a:lnTo>
                  <a:lnTo>
                    <a:pt x="369" y="132"/>
                  </a:lnTo>
                  <a:lnTo>
                    <a:pt x="371" y="132"/>
                  </a:lnTo>
                  <a:lnTo>
                    <a:pt x="381" y="132"/>
                  </a:lnTo>
                  <a:lnTo>
                    <a:pt x="403" y="129"/>
                  </a:lnTo>
                  <a:lnTo>
                    <a:pt x="410" y="125"/>
                  </a:lnTo>
                  <a:lnTo>
                    <a:pt x="415" y="125"/>
                  </a:lnTo>
                  <a:lnTo>
                    <a:pt x="417" y="125"/>
                  </a:lnTo>
                  <a:lnTo>
                    <a:pt x="419" y="123"/>
                  </a:lnTo>
                  <a:lnTo>
                    <a:pt x="426" y="118"/>
                  </a:lnTo>
                  <a:lnTo>
                    <a:pt x="430" y="116"/>
                  </a:lnTo>
                  <a:lnTo>
                    <a:pt x="439" y="114"/>
                  </a:lnTo>
                  <a:lnTo>
                    <a:pt x="449" y="111"/>
                  </a:lnTo>
                  <a:lnTo>
                    <a:pt x="453" y="109"/>
                  </a:lnTo>
                  <a:lnTo>
                    <a:pt x="460" y="109"/>
                  </a:lnTo>
                  <a:lnTo>
                    <a:pt x="462" y="109"/>
                  </a:lnTo>
                  <a:lnTo>
                    <a:pt x="464" y="107"/>
                  </a:lnTo>
                  <a:lnTo>
                    <a:pt x="464" y="102"/>
                  </a:lnTo>
                  <a:lnTo>
                    <a:pt x="467" y="100"/>
                  </a:lnTo>
                  <a:lnTo>
                    <a:pt x="471" y="98"/>
                  </a:lnTo>
                  <a:lnTo>
                    <a:pt x="473" y="98"/>
                  </a:lnTo>
                  <a:lnTo>
                    <a:pt x="480" y="98"/>
                  </a:lnTo>
                  <a:lnTo>
                    <a:pt x="483" y="98"/>
                  </a:lnTo>
                  <a:lnTo>
                    <a:pt x="487" y="98"/>
                  </a:lnTo>
                  <a:lnTo>
                    <a:pt x="489" y="98"/>
                  </a:lnTo>
                  <a:lnTo>
                    <a:pt x="489" y="96"/>
                  </a:lnTo>
                  <a:lnTo>
                    <a:pt x="489" y="93"/>
                  </a:lnTo>
                  <a:lnTo>
                    <a:pt x="489" y="91"/>
                  </a:lnTo>
                  <a:lnTo>
                    <a:pt x="489" y="89"/>
                  </a:lnTo>
                  <a:lnTo>
                    <a:pt x="489" y="86"/>
                  </a:lnTo>
                  <a:lnTo>
                    <a:pt x="489" y="84"/>
                  </a:lnTo>
                  <a:lnTo>
                    <a:pt x="489" y="80"/>
                  </a:lnTo>
                  <a:lnTo>
                    <a:pt x="489" y="77"/>
                  </a:lnTo>
                  <a:lnTo>
                    <a:pt x="489" y="75"/>
                  </a:lnTo>
                  <a:lnTo>
                    <a:pt x="489" y="73"/>
                  </a:lnTo>
                  <a:lnTo>
                    <a:pt x="489" y="71"/>
                  </a:lnTo>
                  <a:lnTo>
                    <a:pt x="489" y="68"/>
                  </a:lnTo>
                  <a:lnTo>
                    <a:pt x="487" y="68"/>
                  </a:lnTo>
                  <a:lnTo>
                    <a:pt x="487" y="64"/>
                  </a:lnTo>
                  <a:lnTo>
                    <a:pt x="487" y="57"/>
                  </a:lnTo>
                  <a:lnTo>
                    <a:pt x="485" y="53"/>
                  </a:lnTo>
                  <a:lnTo>
                    <a:pt x="483" y="50"/>
                  </a:lnTo>
                  <a:lnTo>
                    <a:pt x="483" y="48"/>
                  </a:lnTo>
                  <a:lnTo>
                    <a:pt x="480" y="46"/>
                  </a:lnTo>
                  <a:lnTo>
                    <a:pt x="478" y="43"/>
                  </a:lnTo>
                  <a:lnTo>
                    <a:pt x="478" y="41"/>
                  </a:lnTo>
                  <a:lnTo>
                    <a:pt x="476" y="39"/>
                  </a:lnTo>
                  <a:lnTo>
                    <a:pt x="478" y="37"/>
                  </a:lnTo>
                  <a:lnTo>
                    <a:pt x="480" y="37"/>
                  </a:lnTo>
                  <a:lnTo>
                    <a:pt x="487" y="39"/>
                  </a:lnTo>
                  <a:lnTo>
                    <a:pt x="492" y="39"/>
                  </a:lnTo>
                  <a:lnTo>
                    <a:pt x="496" y="37"/>
                  </a:lnTo>
                  <a:lnTo>
                    <a:pt x="498" y="37"/>
                  </a:lnTo>
                  <a:lnTo>
                    <a:pt x="507" y="34"/>
                  </a:lnTo>
                  <a:lnTo>
                    <a:pt x="512" y="34"/>
                  </a:lnTo>
                  <a:lnTo>
                    <a:pt x="514" y="34"/>
                  </a:lnTo>
                  <a:lnTo>
                    <a:pt x="517" y="34"/>
                  </a:lnTo>
                  <a:lnTo>
                    <a:pt x="519" y="34"/>
                  </a:lnTo>
                  <a:lnTo>
                    <a:pt x="526" y="37"/>
                  </a:lnTo>
                  <a:lnTo>
                    <a:pt x="530" y="37"/>
                  </a:lnTo>
                  <a:lnTo>
                    <a:pt x="532" y="37"/>
                  </a:lnTo>
                  <a:lnTo>
                    <a:pt x="535" y="37"/>
                  </a:lnTo>
                  <a:lnTo>
                    <a:pt x="537" y="37"/>
                  </a:lnTo>
                  <a:lnTo>
                    <a:pt x="537" y="34"/>
                  </a:lnTo>
                  <a:lnTo>
                    <a:pt x="539" y="34"/>
                  </a:lnTo>
                  <a:lnTo>
                    <a:pt x="541" y="34"/>
                  </a:lnTo>
                  <a:lnTo>
                    <a:pt x="548" y="34"/>
                  </a:lnTo>
                  <a:lnTo>
                    <a:pt x="555" y="32"/>
                  </a:lnTo>
                  <a:lnTo>
                    <a:pt x="564" y="32"/>
                  </a:lnTo>
                  <a:lnTo>
                    <a:pt x="569" y="30"/>
                  </a:lnTo>
                  <a:lnTo>
                    <a:pt x="573" y="28"/>
                  </a:lnTo>
                  <a:lnTo>
                    <a:pt x="580" y="25"/>
                  </a:lnTo>
                  <a:lnTo>
                    <a:pt x="585" y="25"/>
                  </a:lnTo>
                  <a:lnTo>
                    <a:pt x="587" y="25"/>
                  </a:lnTo>
                  <a:lnTo>
                    <a:pt x="589" y="25"/>
                  </a:lnTo>
                  <a:lnTo>
                    <a:pt x="596" y="23"/>
                  </a:lnTo>
                  <a:lnTo>
                    <a:pt x="598" y="23"/>
                  </a:lnTo>
                  <a:lnTo>
                    <a:pt x="600" y="23"/>
                  </a:lnTo>
                  <a:lnTo>
                    <a:pt x="610" y="25"/>
                  </a:lnTo>
                  <a:lnTo>
                    <a:pt x="614" y="25"/>
                  </a:lnTo>
                  <a:lnTo>
                    <a:pt x="623" y="28"/>
                  </a:lnTo>
                  <a:lnTo>
                    <a:pt x="630" y="30"/>
                  </a:lnTo>
                  <a:lnTo>
                    <a:pt x="639" y="32"/>
                  </a:lnTo>
                  <a:lnTo>
                    <a:pt x="644" y="34"/>
                  </a:lnTo>
                  <a:lnTo>
                    <a:pt x="646" y="34"/>
                  </a:lnTo>
                  <a:lnTo>
                    <a:pt x="650" y="34"/>
                  </a:lnTo>
                  <a:lnTo>
                    <a:pt x="653" y="37"/>
                  </a:lnTo>
                  <a:lnTo>
                    <a:pt x="659" y="39"/>
                  </a:lnTo>
                  <a:lnTo>
                    <a:pt x="664" y="39"/>
                  </a:lnTo>
                  <a:lnTo>
                    <a:pt x="666" y="39"/>
                  </a:lnTo>
                  <a:lnTo>
                    <a:pt x="668" y="39"/>
                  </a:lnTo>
                  <a:lnTo>
                    <a:pt x="668" y="46"/>
                  </a:lnTo>
                  <a:lnTo>
                    <a:pt x="671" y="48"/>
                  </a:lnTo>
                  <a:lnTo>
                    <a:pt x="671" y="53"/>
                  </a:lnTo>
                  <a:lnTo>
                    <a:pt x="671" y="55"/>
                  </a:lnTo>
                  <a:lnTo>
                    <a:pt x="673" y="62"/>
                  </a:lnTo>
                  <a:lnTo>
                    <a:pt x="675" y="68"/>
                  </a:lnTo>
                  <a:lnTo>
                    <a:pt x="678" y="80"/>
                  </a:lnTo>
                  <a:lnTo>
                    <a:pt x="682" y="89"/>
                  </a:lnTo>
                  <a:lnTo>
                    <a:pt x="684" y="98"/>
                  </a:lnTo>
                  <a:lnTo>
                    <a:pt x="691" y="118"/>
                  </a:lnTo>
                  <a:lnTo>
                    <a:pt x="700" y="141"/>
                  </a:lnTo>
                  <a:lnTo>
                    <a:pt x="702" y="145"/>
                  </a:lnTo>
                  <a:lnTo>
                    <a:pt x="705" y="159"/>
                  </a:lnTo>
                  <a:lnTo>
                    <a:pt x="707" y="159"/>
                  </a:lnTo>
                  <a:lnTo>
                    <a:pt x="730" y="159"/>
                  </a:lnTo>
                  <a:lnTo>
                    <a:pt x="757" y="184"/>
                  </a:lnTo>
                  <a:lnTo>
                    <a:pt x="777" y="206"/>
                  </a:lnTo>
                  <a:lnTo>
                    <a:pt x="780" y="209"/>
                  </a:lnTo>
                  <a:lnTo>
                    <a:pt x="782" y="209"/>
                  </a:lnTo>
                  <a:lnTo>
                    <a:pt x="782" y="211"/>
                  </a:lnTo>
                  <a:lnTo>
                    <a:pt x="784" y="211"/>
                  </a:lnTo>
                  <a:lnTo>
                    <a:pt x="786" y="213"/>
                  </a:lnTo>
                  <a:lnTo>
                    <a:pt x="789" y="215"/>
                  </a:lnTo>
                  <a:lnTo>
                    <a:pt x="789" y="218"/>
                  </a:lnTo>
                  <a:lnTo>
                    <a:pt x="784" y="218"/>
                  </a:lnTo>
                  <a:lnTo>
                    <a:pt x="798" y="229"/>
                  </a:lnTo>
                  <a:lnTo>
                    <a:pt x="852" y="277"/>
                  </a:lnTo>
                  <a:lnTo>
                    <a:pt x="854" y="279"/>
                  </a:lnTo>
                  <a:lnTo>
                    <a:pt x="857" y="279"/>
                  </a:lnTo>
                  <a:lnTo>
                    <a:pt x="859" y="283"/>
                  </a:lnTo>
                  <a:lnTo>
                    <a:pt x="859" y="288"/>
                  </a:lnTo>
                  <a:lnTo>
                    <a:pt x="859" y="295"/>
                  </a:lnTo>
                  <a:lnTo>
                    <a:pt x="861" y="295"/>
                  </a:lnTo>
                  <a:lnTo>
                    <a:pt x="861" y="297"/>
                  </a:lnTo>
                  <a:lnTo>
                    <a:pt x="861" y="306"/>
                  </a:lnTo>
                  <a:lnTo>
                    <a:pt x="859" y="317"/>
                  </a:lnTo>
                  <a:lnTo>
                    <a:pt x="861" y="317"/>
                  </a:lnTo>
                  <a:lnTo>
                    <a:pt x="859" y="338"/>
                  </a:lnTo>
                  <a:lnTo>
                    <a:pt x="857" y="342"/>
                  </a:lnTo>
                  <a:lnTo>
                    <a:pt x="857" y="349"/>
                  </a:lnTo>
                  <a:lnTo>
                    <a:pt x="857" y="360"/>
                  </a:lnTo>
                  <a:lnTo>
                    <a:pt x="859" y="369"/>
                  </a:lnTo>
                  <a:lnTo>
                    <a:pt x="859" y="381"/>
                  </a:lnTo>
                  <a:lnTo>
                    <a:pt x="859" y="387"/>
                  </a:lnTo>
                  <a:lnTo>
                    <a:pt x="859" y="394"/>
                  </a:lnTo>
                  <a:lnTo>
                    <a:pt x="859" y="399"/>
                  </a:lnTo>
                  <a:lnTo>
                    <a:pt x="859" y="406"/>
                  </a:lnTo>
                  <a:lnTo>
                    <a:pt x="861" y="408"/>
                  </a:lnTo>
                  <a:lnTo>
                    <a:pt x="861" y="412"/>
                  </a:lnTo>
                  <a:lnTo>
                    <a:pt x="859" y="417"/>
                  </a:lnTo>
                  <a:lnTo>
                    <a:pt x="859" y="419"/>
                  </a:lnTo>
                  <a:lnTo>
                    <a:pt x="859" y="424"/>
                  </a:lnTo>
                  <a:lnTo>
                    <a:pt x="861" y="428"/>
                  </a:lnTo>
                  <a:lnTo>
                    <a:pt x="861" y="435"/>
                  </a:lnTo>
                  <a:lnTo>
                    <a:pt x="866" y="439"/>
                  </a:lnTo>
                  <a:lnTo>
                    <a:pt x="866" y="444"/>
                  </a:lnTo>
                  <a:lnTo>
                    <a:pt x="868" y="446"/>
                  </a:lnTo>
                  <a:lnTo>
                    <a:pt x="870" y="451"/>
                  </a:lnTo>
                  <a:lnTo>
                    <a:pt x="872" y="455"/>
                  </a:lnTo>
                  <a:lnTo>
                    <a:pt x="875" y="462"/>
                  </a:lnTo>
                  <a:lnTo>
                    <a:pt x="877" y="467"/>
                  </a:lnTo>
                  <a:lnTo>
                    <a:pt x="879" y="480"/>
                  </a:lnTo>
                  <a:lnTo>
                    <a:pt x="870" y="489"/>
                  </a:lnTo>
                  <a:lnTo>
                    <a:pt x="868" y="492"/>
                  </a:lnTo>
                  <a:lnTo>
                    <a:pt x="866" y="494"/>
                  </a:lnTo>
                  <a:lnTo>
                    <a:pt x="859" y="501"/>
                  </a:lnTo>
                  <a:lnTo>
                    <a:pt x="850" y="507"/>
                  </a:lnTo>
                  <a:lnTo>
                    <a:pt x="838" y="519"/>
                  </a:lnTo>
                  <a:lnTo>
                    <a:pt x="816" y="541"/>
                  </a:lnTo>
                  <a:lnTo>
                    <a:pt x="807" y="550"/>
                  </a:lnTo>
                  <a:lnTo>
                    <a:pt x="814" y="573"/>
                  </a:lnTo>
                  <a:lnTo>
                    <a:pt x="814" y="575"/>
                  </a:lnTo>
                  <a:lnTo>
                    <a:pt x="814" y="578"/>
                  </a:lnTo>
                  <a:lnTo>
                    <a:pt x="814" y="580"/>
                  </a:lnTo>
                  <a:lnTo>
                    <a:pt x="816" y="580"/>
                  </a:lnTo>
                  <a:lnTo>
                    <a:pt x="816" y="582"/>
                  </a:lnTo>
                  <a:lnTo>
                    <a:pt x="816" y="584"/>
                  </a:lnTo>
                  <a:lnTo>
                    <a:pt x="816" y="591"/>
                  </a:lnTo>
                  <a:lnTo>
                    <a:pt x="816" y="605"/>
                  </a:lnTo>
                  <a:lnTo>
                    <a:pt x="807" y="611"/>
                  </a:lnTo>
                  <a:lnTo>
                    <a:pt x="795" y="618"/>
                  </a:lnTo>
                  <a:lnTo>
                    <a:pt x="770" y="614"/>
                  </a:lnTo>
                  <a:lnTo>
                    <a:pt x="759" y="607"/>
                  </a:lnTo>
                  <a:lnTo>
                    <a:pt x="743" y="607"/>
                  </a:lnTo>
                  <a:lnTo>
                    <a:pt x="736" y="611"/>
                  </a:lnTo>
                  <a:lnTo>
                    <a:pt x="721" y="625"/>
                  </a:lnTo>
                  <a:lnTo>
                    <a:pt x="716" y="634"/>
                  </a:lnTo>
                  <a:lnTo>
                    <a:pt x="707" y="648"/>
                  </a:lnTo>
                  <a:lnTo>
                    <a:pt x="705" y="648"/>
                  </a:lnTo>
                  <a:lnTo>
                    <a:pt x="702" y="657"/>
                  </a:lnTo>
                  <a:lnTo>
                    <a:pt x="700" y="659"/>
                  </a:lnTo>
                  <a:lnTo>
                    <a:pt x="696" y="664"/>
                  </a:lnTo>
                  <a:lnTo>
                    <a:pt x="693" y="666"/>
                  </a:lnTo>
                  <a:lnTo>
                    <a:pt x="687" y="670"/>
                  </a:lnTo>
                  <a:lnTo>
                    <a:pt x="684" y="675"/>
                  </a:lnTo>
                  <a:lnTo>
                    <a:pt x="682" y="679"/>
                  </a:lnTo>
                  <a:lnTo>
                    <a:pt x="680" y="682"/>
                  </a:lnTo>
                  <a:lnTo>
                    <a:pt x="675" y="686"/>
                  </a:lnTo>
                  <a:lnTo>
                    <a:pt x="664" y="700"/>
                  </a:lnTo>
                  <a:lnTo>
                    <a:pt x="653" y="711"/>
                  </a:lnTo>
                  <a:lnTo>
                    <a:pt x="634" y="736"/>
                  </a:lnTo>
                  <a:lnTo>
                    <a:pt x="630" y="743"/>
                  </a:lnTo>
                  <a:lnTo>
                    <a:pt x="628" y="743"/>
                  </a:lnTo>
                  <a:lnTo>
                    <a:pt x="623" y="747"/>
                  </a:lnTo>
                  <a:lnTo>
                    <a:pt x="621" y="750"/>
                  </a:lnTo>
                  <a:lnTo>
                    <a:pt x="621" y="752"/>
                  </a:lnTo>
                  <a:lnTo>
                    <a:pt x="612" y="761"/>
                  </a:lnTo>
                  <a:lnTo>
                    <a:pt x="607" y="768"/>
                  </a:lnTo>
                  <a:lnTo>
                    <a:pt x="603" y="772"/>
                  </a:lnTo>
                  <a:lnTo>
                    <a:pt x="598" y="772"/>
                  </a:lnTo>
                  <a:lnTo>
                    <a:pt x="594" y="779"/>
                  </a:lnTo>
                  <a:lnTo>
                    <a:pt x="589" y="786"/>
                  </a:lnTo>
                  <a:lnTo>
                    <a:pt x="582" y="793"/>
                  </a:lnTo>
                  <a:lnTo>
                    <a:pt x="578" y="797"/>
                  </a:lnTo>
                  <a:lnTo>
                    <a:pt x="576" y="799"/>
                  </a:lnTo>
                  <a:lnTo>
                    <a:pt x="571" y="804"/>
                  </a:lnTo>
                  <a:lnTo>
                    <a:pt x="569" y="806"/>
                  </a:lnTo>
                  <a:lnTo>
                    <a:pt x="566" y="806"/>
                  </a:lnTo>
                  <a:lnTo>
                    <a:pt x="562" y="808"/>
                  </a:lnTo>
                  <a:lnTo>
                    <a:pt x="557" y="808"/>
                  </a:lnTo>
                  <a:lnTo>
                    <a:pt x="553" y="811"/>
                  </a:lnTo>
                  <a:lnTo>
                    <a:pt x="548" y="811"/>
                  </a:lnTo>
                  <a:lnTo>
                    <a:pt x="541" y="811"/>
                  </a:lnTo>
                  <a:lnTo>
                    <a:pt x="537" y="811"/>
                  </a:lnTo>
                  <a:lnTo>
                    <a:pt x="532" y="811"/>
                  </a:lnTo>
                  <a:lnTo>
                    <a:pt x="517" y="811"/>
                  </a:lnTo>
                  <a:lnTo>
                    <a:pt x="517" y="813"/>
                  </a:lnTo>
                  <a:lnTo>
                    <a:pt x="453" y="813"/>
                  </a:lnTo>
                  <a:lnTo>
                    <a:pt x="451" y="813"/>
                  </a:lnTo>
                  <a:lnTo>
                    <a:pt x="449" y="815"/>
                  </a:lnTo>
                  <a:lnTo>
                    <a:pt x="444" y="817"/>
                  </a:lnTo>
                  <a:lnTo>
                    <a:pt x="442" y="817"/>
                  </a:lnTo>
                  <a:lnTo>
                    <a:pt x="437" y="820"/>
                  </a:lnTo>
                  <a:lnTo>
                    <a:pt x="435" y="820"/>
                  </a:lnTo>
                  <a:lnTo>
                    <a:pt x="428" y="813"/>
                  </a:lnTo>
                  <a:lnTo>
                    <a:pt x="426" y="813"/>
                  </a:lnTo>
                  <a:lnTo>
                    <a:pt x="424" y="811"/>
                  </a:lnTo>
                  <a:lnTo>
                    <a:pt x="408" y="797"/>
                  </a:lnTo>
                  <a:lnTo>
                    <a:pt x="405" y="797"/>
                  </a:lnTo>
                  <a:lnTo>
                    <a:pt x="399" y="790"/>
                  </a:lnTo>
                  <a:lnTo>
                    <a:pt x="387" y="781"/>
                  </a:lnTo>
                  <a:lnTo>
                    <a:pt x="371" y="768"/>
                  </a:lnTo>
                  <a:lnTo>
                    <a:pt x="356" y="756"/>
                  </a:lnTo>
                  <a:lnTo>
                    <a:pt x="356" y="754"/>
                  </a:lnTo>
                  <a:lnTo>
                    <a:pt x="349" y="752"/>
                  </a:lnTo>
                  <a:lnTo>
                    <a:pt x="340" y="745"/>
                  </a:lnTo>
                  <a:lnTo>
                    <a:pt x="337" y="743"/>
                  </a:lnTo>
                  <a:lnTo>
                    <a:pt x="285" y="711"/>
                  </a:lnTo>
                  <a:lnTo>
                    <a:pt x="279" y="709"/>
                  </a:lnTo>
                  <a:lnTo>
                    <a:pt x="267" y="702"/>
                  </a:lnTo>
                  <a:lnTo>
                    <a:pt x="265" y="700"/>
                  </a:lnTo>
                  <a:lnTo>
                    <a:pt x="254" y="693"/>
                  </a:lnTo>
                  <a:lnTo>
                    <a:pt x="240" y="684"/>
                  </a:lnTo>
                  <a:lnTo>
                    <a:pt x="229" y="677"/>
                  </a:lnTo>
                  <a:lnTo>
                    <a:pt x="226" y="675"/>
                  </a:lnTo>
                  <a:lnTo>
                    <a:pt x="210" y="666"/>
                  </a:lnTo>
                  <a:lnTo>
                    <a:pt x="206" y="666"/>
                  </a:lnTo>
                  <a:lnTo>
                    <a:pt x="204" y="664"/>
                  </a:lnTo>
                  <a:lnTo>
                    <a:pt x="201" y="661"/>
                  </a:lnTo>
                  <a:lnTo>
                    <a:pt x="199" y="659"/>
                  </a:lnTo>
                  <a:lnTo>
                    <a:pt x="199" y="657"/>
                  </a:lnTo>
                  <a:lnTo>
                    <a:pt x="197" y="657"/>
                  </a:lnTo>
                  <a:lnTo>
                    <a:pt x="197" y="654"/>
                  </a:lnTo>
                  <a:lnTo>
                    <a:pt x="197" y="652"/>
                  </a:lnTo>
                  <a:lnTo>
                    <a:pt x="197" y="650"/>
                  </a:lnTo>
                  <a:lnTo>
                    <a:pt x="195" y="648"/>
                  </a:lnTo>
                  <a:lnTo>
                    <a:pt x="192" y="643"/>
                  </a:lnTo>
                  <a:lnTo>
                    <a:pt x="192" y="641"/>
                  </a:lnTo>
                  <a:lnTo>
                    <a:pt x="190" y="641"/>
                  </a:lnTo>
                  <a:lnTo>
                    <a:pt x="190" y="639"/>
                  </a:lnTo>
                  <a:lnTo>
                    <a:pt x="188" y="634"/>
                  </a:lnTo>
                  <a:lnTo>
                    <a:pt x="186" y="632"/>
                  </a:lnTo>
                  <a:lnTo>
                    <a:pt x="186" y="630"/>
                  </a:lnTo>
                  <a:lnTo>
                    <a:pt x="183" y="627"/>
                  </a:lnTo>
                  <a:lnTo>
                    <a:pt x="183" y="625"/>
                  </a:lnTo>
                  <a:lnTo>
                    <a:pt x="183" y="623"/>
                  </a:lnTo>
                  <a:lnTo>
                    <a:pt x="181" y="621"/>
                  </a:lnTo>
                  <a:lnTo>
                    <a:pt x="181" y="618"/>
                  </a:lnTo>
                  <a:lnTo>
                    <a:pt x="179" y="618"/>
                  </a:lnTo>
                  <a:lnTo>
                    <a:pt x="179" y="616"/>
                  </a:lnTo>
                  <a:lnTo>
                    <a:pt x="176" y="614"/>
                  </a:lnTo>
                  <a:lnTo>
                    <a:pt x="176" y="611"/>
                  </a:lnTo>
                  <a:lnTo>
                    <a:pt x="174" y="607"/>
                  </a:lnTo>
                  <a:lnTo>
                    <a:pt x="172" y="605"/>
                  </a:lnTo>
                  <a:lnTo>
                    <a:pt x="172" y="602"/>
                  </a:lnTo>
                  <a:lnTo>
                    <a:pt x="170" y="602"/>
                  </a:lnTo>
                  <a:lnTo>
                    <a:pt x="170" y="600"/>
                  </a:lnTo>
                  <a:lnTo>
                    <a:pt x="170" y="598"/>
                  </a:lnTo>
                  <a:lnTo>
                    <a:pt x="167" y="591"/>
                  </a:lnTo>
                  <a:lnTo>
                    <a:pt x="163" y="587"/>
                  </a:lnTo>
                  <a:lnTo>
                    <a:pt x="161" y="584"/>
                  </a:lnTo>
                  <a:lnTo>
                    <a:pt x="158" y="582"/>
                  </a:lnTo>
                  <a:lnTo>
                    <a:pt x="156" y="582"/>
                  </a:lnTo>
                  <a:lnTo>
                    <a:pt x="156" y="580"/>
                  </a:lnTo>
                  <a:lnTo>
                    <a:pt x="140" y="566"/>
                  </a:lnTo>
                  <a:lnTo>
                    <a:pt x="133" y="562"/>
                  </a:lnTo>
                  <a:lnTo>
                    <a:pt x="133" y="559"/>
                  </a:lnTo>
                  <a:lnTo>
                    <a:pt x="129" y="557"/>
                  </a:lnTo>
                  <a:lnTo>
                    <a:pt x="127" y="555"/>
                  </a:lnTo>
                  <a:lnTo>
                    <a:pt x="127" y="553"/>
                  </a:lnTo>
                  <a:lnTo>
                    <a:pt x="124" y="553"/>
                  </a:lnTo>
                  <a:lnTo>
                    <a:pt x="122" y="550"/>
                  </a:lnTo>
                  <a:lnTo>
                    <a:pt x="120" y="548"/>
                  </a:lnTo>
                  <a:lnTo>
                    <a:pt x="108" y="539"/>
                  </a:lnTo>
                  <a:lnTo>
                    <a:pt x="106" y="537"/>
                  </a:lnTo>
                  <a:lnTo>
                    <a:pt x="102" y="532"/>
                  </a:lnTo>
                  <a:lnTo>
                    <a:pt x="99" y="532"/>
                  </a:lnTo>
                  <a:lnTo>
                    <a:pt x="97" y="530"/>
                  </a:lnTo>
                  <a:lnTo>
                    <a:pt x="93" y="525"/>
                  </a:lnTo>
                  <a:lnTo>
                    <a:pt x="90" y="523"/>
                  </a:lnTo>
                  <a:lnTo>
                    <a:pt x="86" y="519"/>
                  </a:lnTo>
                  <a:lnTo>
                    <a:pt x="81" y="516"/>
                  </a:lnTo>
                  <a:lnTo>
                    <a:pt x="79" y="514"/>
                  </a:lnTo>
                  <a:lnTo>
                    <a:pt x="77" y="512"/>
                  </a:lnTo>
                  <a:lnTo>
                    <a:pt x="74" y="510"/>
                  </a:lnTo>
                  <a:lnTo>
                    <a:pt x="72" y="510"/>
                  </a:lnTo>
                  <a:lnTo>
                    <a:pt x="72" y="507"/>
                  </a:lnTo>
                  <a:lnTo>
                    <a:pt x="70" y="505"/>
                  </a:lnTo>
                  <a:lnTo>
                    <a:pt x="68" y="503"/>
                  </a:lnTo>
                  <a:lnTo>
                    <a:pt x="65" y="503"/>
                  </a:lnTo>
                  <a:lnTo>
                    <a:pt x="63" y="501"/>
                  </a:lnTo>
                  <a:lnTo>
                    <a:pt x="59" y="496"/>
                  </a:lnTo>
                  <a:lnTo>
                    <a:pt x="54" y="494"/>
                  </a:lnTo>
                  <a:lnTo>
                    <a:pt x="52" y="492"/>
                  </a:lnTo>
                  <a:lnTo>
                    <a:pt x="47" y="489"/>
                  </a:lnTo>
                  <a:lnTo>
                    <a:pt x="47" y="487"/>
                  </a:lnTo>
                  <a:lnTo>
                    <a:pt x="45" y="487"/>
                  </a:lnTo>
                  <a:lnTo>
                    <a:pt x="45" y="485"/>
                  </a:lnTo>
                  <a:lnTo>
                    <a:pt x="43" y="482"/>
                  </a:lnTo>
                  <a:lnTo>
                    <a:pt x="43" y="480"/>
                  </a:lnTo>
                  <a:lnTo>
                    <a:pt x="40" y="478"/>
                  </a:lnTo>
                  <a:lnTo>
                    <a:pt x="40" y="476"/>
                  </a:lnTo>
                  <a:lnTo>
                    <a:pt x="38" y="476"/>
                  </a:lnTo>
                  <a:lnTo>
                    <a:pt x="38" y="473"/>
                  </a:lnTo>
                  <a:lnTo>
                    <a:pt x="38" y="469"/>
                  </a:lnTo>
                  <a:lnTo>
                    <a:pt x="36" y="469"/>
                  </a:lnTo>
                  <a:lnTo>
                    <a:pt x="36" y="467"/>
                  </a:lnTo>
                  <a:lnTo>
                    <a:pt x="34" y="467"/>
                  </a:lnTo>
                  <a:lnTo>
                    <a:pt x="34" y="464"/>
                  </a:lnTo>
                  <a:lnTo>
                    <a:pt x="34" y="462"/>
                  </a:lnTo>
                  <a:lnTo>
                    <a:pt x="31" y="460"/>
                  </a:lnTo>
                  <a:lnTo>
                    <a:pt x="31" y="455"/>
                  </a:lnTo>
                  <a:lnTo>
                    <a:pt x="31" y="453"/>
                  </a:lnTo>
                  <a:lnTo>
                    <a:pt x="31" y="446"/>
                  </a:lnTo>
                  <a:lnTo>
                    <a:pt x="31" y="444"/>
                  </a:lnTo>
                  <a:lnTo>
                    <a:pt x="31" y="442"/>
                  </a:lnTo>
                  <a:lnTo>
                    <a:pt x="31" y="435"/>
                  </a:lnTo>
                  <a:lnTo>
                    <a:pt x="34" y="433"/>
                  </a:lnTo>
                  <a:lnTo>
                    <a:pt x="36" y="430"/>
                  </a:lnTo>
                  <a:lnTo>
                    <a:pt x="38" y="428"/>
                  </a:lnTo>
                  <a:lnTo>
                    <a:pt x="47" y="424"/>
                  </a:lnTo>
                  <a:lnTo>
                    <a:pt x="47" y="421"/>
                  </a:lnTo>
                  <a:lnTo>
                    <a:pt x="47" y="419"/>
                  </a:lnTo>
                  <a:lnTo>
                    <a:pt x="52" y="417"/>
                  </a:lnTo>
                  <a:lnTo>
                    <a:pt x="56" y="412"/>
                  </a:lnTo>
                  <a:lnTo>
                    <a:pt x="59" y="410"/>
                  </a:lnTo>
                  <a:lnTo>
                    <a:pt x="68" y="406"/>
                  </a:lnTo>
                  <a:lnTo>
                    <a:pt x="68" y="403"/>
                  </a:lnTo>
                  <a:lnTo>
                    <a:pt x="68" y="399"/>
                  </a:lnTo>
                  <a:lnTo>
                    <a:pt x="68" y="394"/>
                  </a:lnTo>
                  <a:lnTo>
                    <a:pt x="68" y="392"/>
                  </a:lnTo>
                  <a:lnTo>
                    <a:pt x="65" y="387"/>
                  </a:lnTo>
                  <a:lnTo>
                    <a:pt x="65" y="385"/>
                  </a:lnTo>
                  <a:lnTo>
                    <a:pt x="65" y="383"/>
                  </a:lnTo>
                  <a:lnTo>
                    <a:pt x="70" y="376"/>
                  </a:lnTo>
                  <a:lnTo>
                    <a:pt x="72" y="374"/>
                  </a:lnTo>
                  <a:lnTo>
                    <a:pt x="74" y="372"/>
                  </a:lnTo>
                  <a:lnTo>
                    <a:pt x="74" y="369"/>
                  </a:lnTo>
                  <a:lnTo>
                    <a:pt x="74" y="367"/>
                  </a:lnTo>
                  <a:lnTo>
                    <a:pt x="74" y="365"/>
                  </a:lnTo>
                  <a:lnTo>
                    <a:pt x="74" y="363"/>
                  </a:lnTo>
                  <a:lnTo>
                    <a:pt x="72" y="363"/>
                  </a:lnTo>
                  <a:lnTo>
                    <a:pt x="70" y="358"/>
                  </a:lnTo>
                  <a:lnTo>
                    <a:pt x="68" y="351"/>
                  </a:lnTo>
                  <a:lnTo>
                    <a:pt x="68" y="349"/>
                  </a:lnTo>
                  <a:lnTo>
                    <a:pt x="65" y="349"/>
                  </a:lnTo>
                  <a:lnTo>
                    <a:pt x="65" y="347"/>
                  </a:lnTo>
                  <a:lnTo>
                    <a:pt x="65" y="344"/>
                  </a:lnTo>
                  <a:lnTo>
                    <a:pt x="65" y="342"/>
                  </a:lnTo>
                  <a:lnTo>
                    <a:pt x="63" y="340"/>
                  </a:lnTo>
                  <a:lnTo>
                    <a:pt x="63" y="338"/>
                  </a:lnTo>
                  <a:lnTo>
                    <a:pt x="63" y="335"/>
                  </a:lnTo>
                  <a:lnTo>
                    <a:pt x="61" y="333"/>
                  </a:lnTo>
                  <a:lnTo>
                    <a:pt x="61" y="331"/>
                  </a:lnTo>
                  <a:lnTo>
                    <a:pt x="56" y="322"/>
                  </a:lnTo>
                  <a:lnTo>
                    <a:pt x="54" y="315"/>
                  </a:lnTo>
                  <a:lnTo>
                    <a:pt x="52" y="306"/>
                  </a:lnTo>
                  <a:lnTo>
                    <a:pt x="47" y="297"/>
                  </a:lnTo>
                  <a:lnTo>
                    <a:pt x="47" y="295"/>
                  </a:lnTo>
                  <a:lnTo>
                    <a:pt x="45" y="288"/>
                  </a:lnTo>
                  <a:lnTo>
                    <a:pt x="43" y="288"/>
                  </a:lnTo>
                  <a:lnTo>
                    <a:pt x="43" y="283"/>
                  </a:lnTo>
                  <a:lnTo>
                    <a:pt x="40" y="283"/>
                  </a:lnTo>
                  <a:lnTo>
                    <a:pt x="38" y="283"/>
                  </a:lnTo>
                  <a:lnTo>
                    <a:pt x="31" y="283"/>
                  </a:lnTo>
                  <a:lnTo>
                    <a:pt x="27" y="283"/>
                  </a:lnTo>
                  <a:lnTo>
                    <a:pt x="16" y="283"/>
                  </a:lnTo>
                  <a:lnTo>
                    <a:pt x="11" y="283"/>
                  </a:lnTo>
                  <a:lnTo>
                    <a:pt x="9" y="283"/>
                  </a:lnTo>
                  <a:lnTo>
                    <a:pt x="2" y="274"/>
                  </a:lnTo>
                  <a:lnTo>
                    <a:pt x="2" y="270"/>
                  </a:lnTo>
                  <a:lnTo>
                    <a:pt x="0" y="270"/>
                  </a:lnTo>
                  <a:lnTo>
                    <a:pt x="2" y="268"/>
                  </a:lnTo>
                  <a:lnTo>
                    <a:pt x="2" y="265"/>
                  </a:lnTo>
                  <a:lnTo>
                    <a:pt x="2" y="263"/>
                  </a:lnTo>
                  <a:lnTo>
                    <a:pt x="4" y="256"/>
                  </a:lnTo>
                  <a:lnTo>
                    <a:pt x="6" y="254"/>
                  </a:lnTo>
                  <a:lnTo>
                    <a:pt x="9" y="249"/>
                  </a:lnTo>
                  <a:lnTo>
                    <a:pt x="9" y="243"/>
                  </a:lnTo>
                  <a:lnTo>
                    <a:pt x="11" y="227"/>
                  </a:lnTo>
                  <a:lnTo>
                    <a:pt x="11" y="220"/>
                  </a:lnTo>
                  <a:lnTo>
                    <a:pt x="11" y="218"/>
                  </a:lnTo>
                  <a:lnTo>
                    <a:pt x="13" y="213"/>
                  </a:lnTo>
                  <a:lnTo>
                    <a:pt x="13" y="209"/>
                  </a:lnTo>
                  <a:lnTo>
                    <a:pt x="16" y="202"/>
                  </a:lnTo>
                  <a:lnTo>
                    <a:pt x="18" y="200"/>
                  </a:lnTo>
                  <a:lnTo>
                    <a:pt x="25" y="188"/>
                  </a:lnTo>
                  <a:lnTo>
                    <a:pt x="29" y="184"/>
                  </a:lnTo>
                  <a:lnTo>
                    <a:pt x="29" y="182"/>
                  </a:lnTo>
                  <a:lnTo>
                    <a:pt x="29" y="179"/>
                  </a:lnTo>
                  <a:lnTo>
                    <a:pt x="31" y="177"/>
                  </a:lnTo>
                  <a:lnTo>
                    <a:pt x="34" y="175"/>
                  </a:lnTo>
                  <a:lnTo>
                    <a:pt x="34" y="170"/>
                  </a:lnTo>
                  <a:lnTo>
                    <a:pt x="36" y="168"/>
                  </a:lnTo>
                  <a:lnTo>
                    <a:pt x="38" y="168"/>
                  </a:lnTo>
                  <a:lnTo>
                    <a:pt x="40" y="166"/>
                  </a:lnTo>
                  <a:lnTo>
                    <a:pt x="45" y="163"/>
                  </a:lnTo>
                  <a:lnTo>
                    <a:pt x="54" y="159"/>
                  </a:lnTo>
                  <a:lnTo>
                    <a:pt x="56" y="152"/>
                  </a:lnTo>
                  <a:lnTo>
                    <a:pt x="59" y="145"/>
                  </a:lnTo>
                  <a:lnTo>
                    <a:pt x="59" y="141"/>
                  </a:lnTo>
                  <a:lnTo>
                    <a:pt x="59" y="139"/>
                  </a:lnTo>
                  <a:lnTo>
                    <a:pt x="59" y="136"/>
                  </a:lnTo>
                  <a:lnTo>
                    <a:pt x="61" y="134"/>
                  </a:lnTo>
                  <a:lnTo>
                    <a:pt x="63" y="134"/>
                  </a:lnTo>
                  <a:lnTo>
                    <a:pt x="70" y="132"/>
                  </a:lnTo>
                  <a:lnTo>
                    <a:pt x="72" y="129"/>
                  </a:lnTo>
                  <a:lnTo>
                    <a:pt x="72" y="127"/>
                  </a:lnTo>
                  <a:lnTo>
                    <a:pt x="74" y="123"/>
                  </a:lnTo>
                  <a:lnTo>
                    <a:pt x="74" y="118"/>
                  </a:lnTo>
                  <a:lnTo>
                    <a:pt x="77" y="114"/>
                  </a:lnTo>
                  <a:lnTo>
                    <a:pt x="77" y="111"/>
                  </a:lnTo>
                  <a:lnTo>
                    <a:pt x="79" y="109"/>
                  </a:lnTo>
                  <a:lnTo>
                    <a:pt x="79" y="107"/>
                  </a:lnTo>
                  <a:lnTo>
                    <a:pt x="81" y="107"/>
                  </a:lnTo>
                  <a:lnTo>
                    <a:pt x="81" y="105"/>
                  </a:lnTo>
                  <a:lnTo>
                    <a:pt x="86" y="100"/>
                  </a:lnTo>
                  <a:lnTo>
                    <a:pt x="88" y="98"/>
                  </a:lnTo>
                  <a:lnTo>
                    <a:pt x="90" y="96"/>
                  </a:lnTo>
                  <a:lnTo>
                    <a:pt x="99" y="86"/>
                  </a:lnTo>
                  <a:lnTo>
                    <a:pt x="102" y="84"/>
                  </a:lnTo>
                  <a:lnTo>
                    <a:pt x="102" y="82"/>
                  </a:lnTo>
                  <a:lnTo>
                    <a:pt x="104" y="82"/>
                  </a:lnTo>
                  <a:lnTo>
                    <a:pt x="106" y="80"/>
                  </a:lnTo>
                  <a:lnTo>
                    <a:pt x="111" y="77"/>
                  </a:lnTo>
                  <a:lnTo>
                    <a:pt x="111" y="75"/>
                  </a:lnTo>
                  <a:lnTo>
                    <a:pt x="113" y="73"/>
                  </a:lnTo>
                  <a:lnTo>
                    <a:pt x="115" y="71"/>
                  </a:lnTo>
                  <a:lnTo>
                    <a:pt x="115" y="68"/>
                  </a:lnTo>
                  <a:lnTo>
                    <a:pt x="113" y="68"/>
                  </a:lnTo>
                  <a:lnTo>
                    <a:pt x="115" y="66"/>
                  </a:lnTo>
                  <a:lnTo>
                    <a:pt x="120" y="59"/>
                  </a:lnTo>
                  <a:lnTo>
                    <a:pt x="122" y="55"/>
                  </a:lnTo>
                  <a:lnTo>
                    <a:pt x="124" y="48"/>
                  </a:lnTo>
                  <a:lnTo>
                    <a:pt x="127" y="41"/>
                  </a:lnTo>
                  <a:lnTo>
                    <a:pt x="129" y="32"/>
                  </a:lnTo>
                  <a:lnTo>
                    <a:pt x="131" y="32"/>
                  </a:lnTo>
                  <a:lnTo>
                    <a:pt x="133" y="23"/>
                  </a:lnTo>
                  <a:lnTo>
                    <a:pt x="133" y="21"/>
                  </a:lnTo>
                  <a:lnTo>
                    <a:pt x="133" y="19"/>
                  </a:lnTo>
                  <a:lnTo>
                    <a:pt x="133" y="16"/>
                  </a:lnTo>
                  <a:lnTo>
                    <a:pt x="131" y="16"/>
                  </a:lnTo>
                  <a:lnTo>
                    <a:pt x="131" y="14"/>
                  </a:lnTo>
                  <a:lnTo>
                    <a:pt x="131" y="12"/>
                  </a:lnTo>
                  <a:lnTo>
                    <a:pt x="131" y="10"/>
                  </a:lnTo>
                  <a:lnTo>
                    <a:pt x="133" y="7"/>
                  </a:lnTo>
                  <a:lnTo>
                    <a:pt x="133" y="5"/>
                  </a:lnTo>
                  <a:lnTo>
                    <a:pt x="136" y="5"/>
                  </a:lnTo>
                  <a:lnTo>
                    <a:pt x="140" y="3"/>
                  </a:lnTo>
                  <a:lnTo>
                    <a:pt x="142" y="3"/>
                  </a:lnTo>
                  <a:lnTo>
                    <a:pt x="152" y="0"/>
                  </a:lnTo>
                  <a:lnTo>
                    <a:pt x="154" y="0"/>
                  </a:lnTo>
                  <a:lnTo>
                    <a:pt x="158" y="0"/>
                  </a:lnTo>
                  <a:lnTo>
                    <a:pt x="158" y="3"/>
                  </a:lnTo>
                  <a:lnTo>
                    <a:pt x="165" y="3"/>
                  </a:lnTo>
                  <a:lnTo>
                    <a:pt x="167" y="3"/>
                  </a:lnTo>
                  <a:lnTo>
                    <a:pt x="170" y="3"/>
                  </a:lnTo>
                  <a:lnTo>
                    <a:pt x="170" y="5"/>
                  </a:lnTo>
                  <a:lnTo>
                    <a:pt x="172" y="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19" name="Admin 1 - West Darfur">
              <a:extLst>
                <a:ext uri="{FF2B5EF4-FFF2-40B4-BE49-F238E27FC236}">
                  <a16:creationId xmlns:a16="http://schemas.microsoft.com/office/drawing/2014/main" id="{A8D7C0D7-51CE-152E-C2B0-409C7852314C}"/>
                </a:ext>
              </a:extLst>
            </p:cNvPr>
            <p:cNvSpPr>
              <a:spLocks/>
            </p:cNvSpPr>
            <p:nvPr/>
          </p:nvSpPr>
          <p:spPr bwMode="auto">
            <a:xfrm>
              <a:off x="2481851" y="3955713"/>
              <a:ext cx="618480" cy="1273435"/>
            </a:xfrm>
            <a:custGeom>
              <a:avLst/>
              <a:gdLst>
                <a:gd name="T0" fmla="*/ 285 w 390"/>
                <a:gd name="T1" fmla="*/ 41 h 803"/>
                <a:gd name="T2" fmla="*/ 276 w 390"/>
                <a:gd name="T3" fmla="*/ 81 h 803"/>
                <a:gd name="T4" fmla="*/ 272 w 390"/>
                <a:gd name="T5" fmla="*/ 113 h 803"/>
                <a:gd name="T6" fmla="*/ 344 w 390"/>
                <a:gd name="T7" fmla="*/ 140 h 803"/>
                <a:gd name="T8" fmla="*/ 353 w 390"/>
                <a:gd name="T9" fmla="*/ 204 h 803"/>
                <a:gd name="T10" fmla="*/ 383 w 390"/>
                <a:gd name="T11" fmla="*/ 224 h 803"/>
                <a:gd name="T12" fmla="*/ 374 w 390"/>
                <a:gd name="T13" fmla="*/ 278 h 803"/>
                <a:gd name="T14" fmla="*/ 356 w 390"/>
                <a:gd name="T15" fmla="*/ 319 h 803"/>
                <a:gd name="T16" fmla="*/ 372 w 390"/>
                <a:gd name="T17" fmla="*/ 362 h 803"/>
                <a:gd name="T18" fmla="*/ 360 w 390"/>
                <a:gd name="T19" fmla="*/ 387 h 803"/>
                <a:gd name="T20" fmla="*/ 376 w 390"/>
                <a:gd name="T21" fmla="*/ 414 h 803"/>
                <a:gd name="T22" fmla="*/ 376 w 390"/>
                <a:gd name="T23" fmla="*/ 434 h 803"/>
                <a:gd name="T24" fmla="*/ 331 w 390"/>
                <a:gd name="T25" fmla="*/ 471 h 803"/>
                <a:gd name="T26" fmla="*/ 324 w 390"/>
                <a:gd name="T27" fmla="*/ 496 h 803"/>
                <a:gd name="T28" fmla="*/ 308 w 390"/>
                <a:gd name="T29" fmla="*/ 527 h 803"/>
                <a:gd name="T30" fmla="*/ 297 w 390"/>
                <a:gd name="T31" fmla="*/ 548 h 803"/>
                <a:gd name="T32" fmla="*/ 274 w 390"/>
                <a:gd name="T33" fmla="*/ 563 h 803"/>
                <a:gd name="T34" fmla="*/ 254 w 390"/>
                <a:gd name="T35" fmla="*/ 582 h 803"/>
                <a:gd name="T36" fmla="*/ 226 w 390"/>
                <a:gd name="T37" fmla="*/ 647 h 803"/>
                <a:gd name="T38" fmla="*/ 231 w 390"/>
                <a:gd name="T39" fmla="*/ 763 h 803"/>
                <a:gd name="T40" fmla="*/ 195 w 390"/>
                <a:gd name="T41" fmla="*/ 794 h 803"/>
                <a:gd name="T42" fmla="*/ 181 w 390"/>
                <a:gd name="T43" fmla="*/ 788 h 803"/>
                <a:gd name="T44" fmla="*/ 183 w 390"/>
                <a:gd name="T45" fmla="*/ 765 h 803"/>
                <a:gd name="T46" fmla="*/ 177 w 390"/>
                <a:gd name="T47" fmla="*/ 742 h 803"/>
                <a:gd name="T48" fmla="*/ 165 w 390"/>
                <a:gd name="T49" fmla="*/ 715 h 803"/>
                <a:gd name="T50" fmla="*/ 158 w 390"/>
                <a:gd name="T51" fmla="*/ 692 h 803"/>
                <a:gd name="T52" fmla="*/ 158 w 390"/>
                <a:gd name="T53" fmla="*/ 679 h 803"/>
                <a:gd name="T54" fmla="*/ 172 w 390"/>
                <a:gd name="T55" fmla="*/ 647 h 803"/>
                <a:gd name="T56" fmla="*/ 124 w 390"/>
                <a:gd name="T57" fmla="*/ 616 h 803"/>
                <a:gd name="T58" fmla="*/ 104 w 390"/>
                <a:gd name="T59" fmla="*/ 616 h 803"/>
                <a:gd name="T60" fmla="*/ 72 w 390"/>
                <a:gd name="T61" fmla="*/ 631 h 803"/>
                <a:gd name="T62" fmla="*/ 38 w 390"/>
                <a:gd name="T63" fmla="*/ 640 h 803"/>
                <a:gd name="T64" fmla="*/ 20 w 390"/>
                <a:gd name="T65" fmla="*/ 620 h 803"/>
                <a:gd name="T66" fmla="*/ 7 w 390"/>
                <a:gd name="T67" fmla="*/ 595 h 803"/>
                <a:gd name="T68" fmla="*/ 11 w 390"/>
                <a:gd name="T69" fmla="*/ 573 h 803"/>
                <a:gd name="T70" fmla="*/ 22 w 390"/>
                <a:gd name="T71" fmla="*/ 543 h 803"/>
                <a:gd name="T72" fmla="*/ 36 w 390"/>
                <a:gd name="T73" fmla="*/ 520 h 803"/>
                <a:gd name="T74" fmla="*/ 54 w 390"/>
                <a:gd name="T75" fmla="*/ 500 h 803"/>
                <a:gd name="T76" fmla="*/ 31 w 390"/>
                <a:gd name="T77" fmla="*/ 523 h 803"/>
                <a:gd name="T78" fmla="*/ 27 w 390"/>
                <a:gd name="T79" fmla="*/ 539 h 803"/>
                <a:gd name="T80" fmla="*/ 43 w 390"/>
                <a:gd name="T81" fmla="*/ 516 h 803"/>
                <a:gd name="T82" fmla="*/ 68 w 390"/>
                <a:gd name="T83" fmla="*/ 498 h 803"/>
                <a:gd name="T84" fmla="*/ 93 w 390"/>
                <a:gd name="T85" fmla="*/ 484 h 803"/>
                <a:gd name="T86" fmla="*/ 111 w 390"/>
                <a:gd name="T87" fmla="*/ 464 h 803"/>
                <a:gd name="T88" fmla="*/ 131 w 390"/>
                <a:gd name="T89" fmla="*/ 439 h 803"/>
                <a:gd name="T90" fmla="*/ 113 w 390"/>
                <a:gd name="T91" fmla="*/ 412 h 803"/>
                <a:gd name="T92" fmla="*/ 109 w 390"/>
                <a:gd name="T93" fmla="*/ 385 h 803"/>
                <a:gd name="T94" fmla="*/ 88 w 390"/>
                <a:gd name="T95" fmla="*/ 364 h 803"/>
                <a:gd name="T96" fmla="*/ 86 w 390"/>
                <a:gd name="T97" fmla="*/ 342 h 803"/>
                <a:gd name="T98" fmla="*/ 70 w 390"/>
                <a:gd name="T99" fmla="*/ 328 h 803"/>
                <a:gd name="T100" fmla="*/ 109 w 390"/>
                <a:gd name="T101" fmla="*/ 285 h 803"/>
                <a:gd name="T102" fmla="*/ 147 w 390"/>
                <a:gd name="T103" fmla="*/ 260 h 803"/>
                <a:gd name="T104" fmla="*/ 204 w 390"/>
                <a:gd name="T105" fmla="*/ 215 h 803"/>
                <a:gd name="T106" fmla="*/ 183 w 390"/>
                <a:gd name="T107" fmla="*/ 199 h 803"/>
                <a:gd name="T108" fmla="*/ 174 w 390"/>
                <a:gd name="T109" fmla="*/ 174 h 803"/>
                <a:gd name="T110" fmla="*/ 158 w 390"/>
                <a:gd name="T111" fmla="*/ 127 h 803"/>
                <a:gd name="T112" fmla="*/ 186 w 390"/>
                <a:gd name="T113" fmla="*/ 95 h 803"/>
                <a:gd name="T114" fmla="*/ 231 w 390"/>
                <a:gd name="T115" fmla="*/ 41 h 803"/>
                <a:gd name="T116" fmla="*/ 256 w 390"/>
                <a:gd name="T117" fmla="*/ 23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803">
                  <a:moveTo>
                    <a:pt x="263" y="0"/>
                  </a:moveTo>
                  <a:lnTo>
                    <a:pt x="265" y="2"/>
                  </a:lnTo>
                  <a:lnTo>
                    <a:pt x="267" y="2"/>
                  </a:lnTo>
                  <a:lnTo>
                    <a:pt x="272" y="7"/>
                  </a:lnTo>
                  <a:lnTo>
                    <a:pt x="276" y="11"/>
                  </a:lnTo>
                  <a:lnTo>
                    <a:pt x="281" y="16"/>
                  </a:lnTo>
                  <a:lnTo>
                    <a:pt x="283" y="18"/>
                  </a:lnTo>
                  <a:lnTo>
                    <a:pt x="288" y="23"/>
                  </a:lnTo>
                  <a:lnTo>
                    <a:pt x="288" y="27"/>
                  </a:lnTo>
                  <a:lnTo>
                    <a:pt x="285" y="32"/>
                  </a:lnTo>
                  <a:lnTo>
                    <a:pt x="285" y="34"/>
                  </a:lnTo>
                  <a:lnTo>
                    <a:pt x="285" y="36"/>
                  </a:lnTo>
                  <a:lnTo>
                    <a:pt x="285" y="41"/>
                  </a:lnTo>
                  <a:lnTo>
                    <a:pt x="283" y="45"/>
                  </a:lnTo>
                  <a:lnTo>
                    <a:pt x="283" y="50"/>
                  </a:lnTo>
                  <a:lnTo>
                    <a:pt x="283" y="52"/>
                  </a:lnTo>
                  <a:lnTo>
                    <a:pt x="281" y="57"/>
                  </a:lnTo>
                  <a:lnTo>
                    <a:pt x="281" y="61"/>
                  </a:lnTo>
                  <a:lnTo>
                    <a:pt x="281" y="63"/>
                  </a:lnTo>
                  <a:lnTo>
                    <a:pt x="279" y="66"/>
                  </a:lnTo>
                  <a:lnTo>
                    <a:pt x="279" y="68"/>
                  </a:lnTo>
                  <a:lnTo>
                    <a:pt x="279" y="70"/>
                  </a:lnTo>
                  <a:lnTo>
                    <a:pt x="279" y="72"/>
                  </a:lnTo>
                  <a:lnTo>
                    <a:pt x="279" y="75"/>
                  </a:lnTo>
                  <a:lnTo>
                    <a:pt x="276" y="79"/>
                  </a:lnTo>
                  <a:lnTo>
                    <a:pt x="276" y="81"/>
                  </a:lnTo>
                  <a:lnTo>
                    <a:pt x="276" y="86"/>
                  </a:lnTo>
                  <a:lnTo>
                    <a:pt x="276" y="88"/>
                  </a:lnTo>
                  <a:lnTo>
                    <a:pt x="276" y="90"/>
                  </a:lnTo>
                  <a:lnTo>
                    <a:pt x="276" y="93"/>
                  </a:lnTo>
                  <a:lnTo>
                    <a:pt x="274" y="95"/>
                  </a:lnTo>
                  <a:lnTo>
                    <a:pt x="274" y="97"/>
                  </a:lnTo>
                  <a:lnTo>
                    <a:pt x="274" y="100"/>
                  </a:lnTo>
                  <a:lnTo>
                    <a:pt x="274" y="102"/>
                  </a:lnTo>
                  <a:lnTo>
                    <a:pt x="274" y="104"/>
                  </a:lnTo>
                  <a:lnTo>
                    <a:pt x="274" y="106"/>
                  </a:lnTo>
                  <a:lnTo>
                    <a:pt x="274" y="109"/>
                  </a:lnTo>
                  <a:lnTo>
                    <a:pt x="272" y="111"/>
                  </a:lnTo>
                  <a:lnTo>
                    <a:pt x="272" y="113"/>
                  </a:lnTo>
                  <a:lnTo>
                    <a:pt x="272" y="115"/>
                  </a:lnTo>
                  <a:lnTo>
                    <a:pt x="294" y="129"/>
                  </a:lnTo>
                  <a:lnTo>
                    <a:pt x="324" y="118"/>
                  </a:lnTo>
                  <a:lnTo>
                    <a:pt x="326" y="118"/>
                  </a:lnTo>
                  <a:lnTo>
                    <a:pt x="326" y="120"/>
                  </a:lnTo>
                  <a:lnTo>
                    <a:pt x="328" y="120"/>
                  </a:lnTo>
                  <a:lnTo>
                    <a:pt x="328" y="122"/>
                  </a:lnTo>
                  <a:lnTo>
                    <a:pt x="331" y="124"/>
                  </a:lnTo>
                  <a:lnTo>
                    <a:pt x="331" y="127"/>
                  </a:lnTo>
                  <a:lnTo>
                    <a:pt x="333" y="127"/>
                  </a:lnTo>
                  <a:lnTo>
                    <a:pt x="335" y="129"/>
                  </a:lnTo>
                  <a:lnTo>
                    <a:pt x="338" y="133"/>
                  </a:lnTo>
                  <a:lnTo>
                    <a:pt x="344" y="140"/>
                  </a:lnTo>
                  <a:lnTo>
                    <a:pt x="347" y="143"/>
                  </a:lnTo>
                  <a:lnTo>
                    <a:pt x="353" y="152"/>
                  </a:lnTo>
                  <a:lnTo>
                    <a:pt x="356" y="161"/>
                  </a:lnTo>
                  <a:lnTo>
                    <a:pt x="360" y="170"/>
                  </a:lnTo>
                  <a:lnTo>
                    <a:pt x="360" y="172"/>
                  </a:lnTo>
                  <a:lnTo>
                    <a:pt x="360" y="174"/>
                  </a:lnTo>
                  <a:lnTo>
                    <a:pt x="360" y="179"/>
                  </a:lnTo>
                  <a:lnTo>
                    <a:pt x="358" y="183"/>
                  </a:lnTo>
                  <a:lnTo>
                    <a:pt x="358" y="186"/>
                  </a:lnTo>
                  <a:lnTo>
                    <a:pt x="356" y="195"/>
                  </a:lnTo>
                  <a:lnTo>
                    <a:pt x="356" y="197"/>
                  </a:lnTo>
                  <a:lnTo>
                    <a:pt x="353" y="201"/>
                  </a:lnTo>
                  <a:lnTo>
                    <a:pt x="353" y="204"/>
                  </a:lnTo>
                  <a:lnTo>
                    <a:pt x="351" y="206"/>
                  </a:lnTo>
                  <a:lnTo>
                    <a:pt x="353" y="208"/>
                  </a:lnTo>
                  <a:lnTo>
                    <a:pt x="356" y="210"/>
                  </a:lnTo>
                  <a:lnTo>
                    <a:pt x="356" y="213"/>
                  </a:lnTo>
                  <a:lnTo>
                    <a:pt x="358" y="215"/>
                  </a:lnTo>
                  <a:lnTo>
                    <a:pt x="358" y="217"/>
                  </a:lnTo>
                  <a:lnTo>
                    <a:pt x="360" y="217"/>
                  </a:lnTo>
                  <a:lnTo>
                    <a:pt x="360" y="219"/>
                  </a:lnTo>
                  <a:lnTo>
                    <a:pt x="365" y="224"/>
                  </a:lnTo>
                  <a:lnTo>
                    <a:pt x="369" y="224"/>
                  </a:lnTo>
                  <a:lnTo>
                    <a:pt x="372" y="224"/>
                  </a:lnTo>
                  <a:lnTo>
                    <a:pt x="383" y="222"/>
                  </a:lnTo>
                  <a:lnTo>
                    <a:pt x="383" y="224"/>
                  </a:lnTo>
                  <a:lnTo>
                    <a:pt x="383" y="226"/>
                  </a:lnTo>
                  <a:lnTo>
                    <a:pt x="381" y="229"/>
                  </a:lnTo>
                  <a:lnTo>
                    <a:pt x="378" y="235"/>
                  </a:lnTo>
                  <a:lnTo>
                    <a:pt x="378" y="238"/>
                  </a:lnTo>
                  <a:lnTo>
                    <a:pt x="378" y="240"/>
                  </a:lnTo>
                  <a:lnTo>
                    <a:pt x="381" y="242"/>
                  </a:lnTo>
                  <a:lnTo>
                    <a:pt x="383" y="247"/>
                  </a:lnTo>
                  <a:lnTo>
                    <a:pt x="385" y="256"/>
                  </a:lnTo>
                  <a:lnTo>
                    <a:pt x="390" y="262"/>
                  </a:lnTo>
                  <a:lnTo>
                    <a:pt x="387" y="269"/>
                  </a:lnTo>
                  <a:lnTo>
                    <a:pt x="385" y="272"/>
                  </a:lnTo>
                  <a:lnTo>
                    <a:pt x="378" y="276"/>
                  </a:lnTo>
                  <a:lnTo>
                    <a:pt x="374" y="278"/>
                  </a:lnTo>
                  <a:lnTo>
                    <a:pt x="367" y="285"/>
                  </a:lnTo>
                  <a:lnTo>
                    <a:pt x="365" y="290"/>
                  </a:lnTo>
                  <a:lnTo>
                    <a:pt x="362" y="292"/>
                  </a:lnTo>
                  <a:lnTo>
                    <a:pt x="362" y="294"/>
                  </a:lnTo>
                  <a:lnTo>
                    <a:pt x="360" y="296"/>
                  </a:lnTo>
                  <a:lnTo>
                    <a:pt x="360" y="299"/>
                  </a:lnTo>
                  <a:lnTo>
                    <a:pt x="360" y="301"/>
                  </a:lnTo>
                  <a:lnTo>
                    <a:pt x="358" y="303"/>
                  </a:lnTo>
                  <a:lnTo>
                    <a:pt x="358" y="305"/>
                  </a:lnTo>
                  <a:lnTo>
                    <a:pt x="358" y="308"/>
                  </a:lnTo>
                  <a:lnTo>
                    <a:pt x="356" y="310"/>
                  </a:lnTo>
                  <a:lnTo>
                    <a:pt x="356" y="312"/>
                  </a:lnTo>
                  <a:lnTo>
                    <a:pt x="356" y="319"/>
                  </a:lnTo>
                  <a:lnTo>
                    <a:pt x="353" y="321"/>
                  </a:lnTo>
                  <a:lnTo>
                    <a:pt x="353" y="324"/>
                  </a:lnTo>
                  <a:lnTo>
                    <a:pt x="349" y="333"/>
                  </a:lnTo>
                  <a:lnTo>
                    <a:pt x="378" y="344"/>
                  </a:lnTo>
                  <a:lnTo>
                    <a:pt x="374" y="346"/>
                  </a:lnTo>
                  <a:lnTo>
                    <a:pt x="372" y="346"/>
                  </a:lnTo>
                  <a:lnTo>
                    <a:pt x="369" y="346"/>
                  </a:lnTo>
                  <a:lnTo>
                    <a:pt x="369" y="348"/>
                  </a:lnTo>
                  <a:lnTo>
                    <a:pt x="369" y="353"/>
                  </a:lnTo>
                  <a:lnTo>
                    <a:pt x="369" y="358"/>
                  </a:lnTo>
                  <a:lnTo>
                    <a:pt x="372" y="358"/>
                  </a:lnTo>
                  <a:lnTo>
                    <a:pt x="372" y="360"/>
                  </a:lnTo>
                  <a:lnTo>
                    <a:pt x="372" y="362"/>
                  </a:lnTo>
                  <a:lnTo>
                    <a:pt x="372" y="364"/>
                  </a:lnTo>
                  <a:lnTo>
                    <a:pt x="372" y="369"/>
                  </a:lnTo>
                  <a:lnTo>
                    <a:pt x="372" y="371"/>
                  </a:lnTo>
                  <a:lnTo>
                    <a:pt x="372" y="376"/>
                  </a:lnTo>
                  <a:lnTo>
                    <a:pt x="372" y="378"/>
                  </a:lnTo>
                  <a:lnTo>
                    <a:pt x="369" y="378"/>
                  </a:lnTo>
                  <a:lnTo>
                    <a:pt x="367" y="378"/>
                  </a:lnTo>
                  <a:lnTo>
                    <a:pt x="365" y="378"/>
                  </a:lnTo>
                  <a:lnTo>
                    <a:pt x="362" y="378"/>
                  </a:lnTo>
                  <a:lnTo>
                    <a:pt x="362" y="380"/>
                  </a:lnTo>
                  <a:lnTo>
                    <a:pt x="360" y="382"/>
                  </a:lnTo>
                  <a:lnTo>
                    <a:pt x="360" y="385"/>
                  </a:lnTo>
                  <a:lnTo>
                    <a:pt x="360" y="387"/>
                  </a:lnTo>
                  <a:lnTo>
                    <a:pt x="362" y="389"/>
                  </a:lnTo>
                  <a:lnTo>
                    <a:pt x="365" y="389"/>
                  </a:lnTo>
                  <a:lnTo>
                    <a:pt x="365" y="391"/>
                  </a:lnTo>
                  <a:lnTo>
                    <a:pt x="367" y="391"/>
                  </a:lnTo>
                  <a:lnTo>
                    <a:pt x="369" y="391"/>
                  </a:lnTo>
                  <a:lnTo>
                    <a:pt x="374" y="396"/>
                  </a:lnTo>
                  <a:lnTo>
                    <a:pt x="374" y="398"/>
                  </a:lnTo>
                  <a:lnTo>
                    <a:pt x="374" y="405"/>
                  </a:lnTo>
                  <a:lnTo>
                    <a:pt x="372" y="410"/>
                  </a:lnTo>
                  <a:lnTo>
                    <a:pt x="372" y="412"/>
                  </a:lnTo>
                  <a:lnTo>
                    <a:pt x="374" y="412"/>
                  </a:lnTo>
                  <a:lnTo>
                    <a:pt x="374" y="414"/>
                  </a:lnTo>
                  <a:lnTo>
                    <a:pt x="376" y="414"/>
                  </a:lnTo>
                  <a:lnTo>
                    <a:pt x="376" y="416"/>
                  </a:lnTo>
                  <a:lnTo>
                    <a:pt x="378" y="416"/>
                  </a:lnTo>
                  <a:lnTo>
                    <a:pt x="378" y="419"/>
                  </a:lnTo>
                  <a:lnTo>
                    <a:pt x="381" y="419"/>
                  </a:lnTo>
                  <a:lnTo>
                    <a:pt x="383" y="421"/>
                  </a:lnTo>
                  <a:lnTo>
                    <a:pt x="383" y="423"/>
                  </a:lnTo>
                  <a:lnTo>
                    <a:pt x="381" y="423"/>
                  </a:lnTo>
                  <a:lnTo>
                    <a:pt x="381" y="425"/>
                  </a:lnTo>
                  <a:lnTo>
                    <a:pt x="378" y="428"/>
                  </a:lnTo>
                  <a:lnTo>
                    <a:pt x="376" y="428"/>
                  </a:lnTo>
                  <a:lnTo>
                    <a:pt x="376" y="430"/>
                  </a:lnTo>
                  <a:lnTo>
                    <a:pt x="376" y="432"/>
                  </a:lnTo>
                  <a:lnTo>
                    <a:pt x="376" y="434"/>
                  </a:lnTo>
                  <a:lnTo>
                    <a:pt x="374" y="453"/>
                  </a:lnTo>
                  <a:lnTo>
                    <a:pt x="372" y="457"/>
                  </a:lnTo>
                  <a:lnTo>
                    <a:pt x="367" y="459"/>
                  </a:lnTo>
                  <a:lnTo>
                    <a:pt x="353" y="464"/>
                  </a:lnTo>
                  <a:lnTo>
                    <a:pt x="351" y="464"/>
                  </a:lnTo>
                  <a:lnTo>
                    <a:pt x="347" y="466"/>
                  </a:lnTo>
                  <a:lnTo>
                    <a:pt x="344" y="468"/>
                  </a:lnTo>
                  <a:lnTo>
                    <a:pt x="342" y="468"/>
                  </a:lnTo>
                  <a:lnTo>
                    <a:pt x="340" y="466"/>
                  </a:lnTo>
                  <a:lnTo>
                    <a:pt x="338" y="466"/>
                  </a:lnTo>
                  <a:lnTo>
                    <a:pt x="333" y="466"/>
                  </a:lnTo>
                  <a:lnTo>
                    <a:pt x="331" y="468"/>
                  </a:lnTo>
                  <a:lnTo>
                    <a:pt x="331" y="471"/>
                  </a:lnTo>
                  <a:lnTo>
                    <a:pt x="333" y="475"/>
                  </a:lnTo>
                  <a:lnTo>
                    <a:pt x="333" y="477"/>
                  </a:lnTo>
                  <a:lnTo>
                    <a:pt x="333" y="482"/>
                  </a:lnTo>
                  <a:lnTo>
                    <a:pt x="331" y="482"/>
                  </a:lnTo>
                  <a:lnTo>
                    <a:pt x="331" y="484"/>
                  </a:lnTo>
                  <a:lnTo>
                    <a:pt x="331" y="487"/>
                  </a:lnTo>
                  <a:lnTo>
                    <a:pt x="328" y="489"/>
                  </a:lnTo>
                  <a:lnTo>
                    <a:pt x="326" y="491"/>
                  </a:lnTo>
                  <a:lnTo>
                    <a:pt x="326" y="493"/>
                  </a:lnTo>
                  <a:lnTo>
                    <a:pt x="324" y="493"/>
                  </a:lnTo>
                  <a:lnTo>
                    <a:pt x="322" y="493"/>
                  </a:lnTo>
                  <a:lnTo>
                    <a:pt x="322" y="496"/>
                  </a:lnTo>
                  <a:lnTo>
                    <a:pt x="324" y="496"/>
                  </a:lnTo>
                  <a:lnTo>
                    <a:pt x="324" y="498"/>
                  </a:lnTo>
                  <a:lnTo>
                    <a:pt x="322" y="498"/>
                  </a:lnTo>
                  <a:lnTo>
                    <a:pt x="319" y="500"/>
                  </a:lnTo>
                  <a:lnTo>
                    <a:pt x="317" y="500"/>
                  </a:lnTo>
                  <a:lnTo>
                    <a:pt x="315" y="500"/>
                  </a:lnTo>
                  <a:lnTo>
                    <a:pt x="315" y="502"/>
                  </a:lnTo>
                  <a:lnTo>
                    <a:pt x="313" y="505"/>
                  </a:lnTo>
                  <a:lnTo>
                    <a:pt x="310" y="507"/>
                  </a:lnTo>
                  <a:lnTo>
                    <a:pt x="308" y="509"/>
                  </a:lnTo>
                  <a:lnTo>
                    <a:pt x="313" y="514"/>
                  </a:lnTo>
                  <a:lnTo>
                    <a:pt x="315" y="516"/>
                  </a:lnTo>
                  <a:lnTo>
                    <a:pt x="315" y="520"/>
                  </a:lnTo>
                  <a:lnTo>
                    <a:pt x="308" y="527"/>
                  </a:lnTo>
                  <a:lnTo>
                    <a:pt x="306" y="530"/>
                  </a:lnTo>
                  <a:lnTo>
                    <a:pt x="301" y="527"/>
                  </a:lnTo>
                  <a:lnTo>
                    <a:pt x="297" y="527"/>
                  </a:lnTo>
                  <a:lnTo>
                    <a:pt x="294" y="532"/>
                  </a:lnTo>
                  <a:lnTo>
                    <a:pt x="290" y="534"/>
                  </a:lnTo>
                  <a:lnTo>
                    <a:pt x="294" y="536"/>
                  </a:lnTo>
                  <a:lnTo>
                    <a:pt x="297" y="541"/>
                  </a:lnTo>
                  <a:lnTo>
                    <a:pt x="299" y="543"/>
                  </a:lnTo>
                  <a:lnTo>
                    <a:pt x="297" y="543"/>
                  </a:lnTo>
                  <a:lnTo>
                    <a:pt x="294" y="543"/>
                  </a:lnTo>
                  <a:lnTo>
                    <a:pt x="294" y="545"/>
                  </a:lnTo>
                  <a:lnTo>
                    <a:pt x="297" y="545"/>
                  </a:lnTo>
                  <a:lnTo>
                    <a:pt x="297" y="548"/>
                  </a:lnTo>
                  <a:lnTo>
                    <a:pt x="297" y="550"/>
                  </a:lnTo>
                  <a:lnTo>
                    <a:pt x="294" y="552"/>
                  </a:lnTo>
                  <a:lnTo>
                    <a:pt x="294" y="554"/>
                  </a:lnTo>
                  <a:lnTo>
                    <a:pt x="292" y="554"/>
                  </a:lnTo>
                  <a:lnTo>
                    <a:pt x="290" y="557"/>
                  </a:lnTo>
                  <a:lnTo>
                    <a:pt x="288" y="557"/>
                  </a:lnTo>
                  <a:lnTo>
                    <a:pt x="285" y="557"/>
                  </a:lnTo>
                  <a:lnTo>
                    <a:pt x="283" y="559"/>
                  </a:lnTo>
                  <a:lnTo>
                    <a:pt x="281" y="559"/>
                  </a:lnTo>
                  <a:lnTo>
                    <a:pt x="279" y="559"/>
                  </a:lnTo>
                  <a:lnTo>
                    <a:pt x="276" y="559"/>
                  </a:lnTo>
                  <a:lnTo>
                    <a:pt x="274" y="561"/>
                  </a:lnTo>
                  <a:lnTo>
                    <a:pt x="274" y="563"/>
                  </a:lnTo>
                  <a:lnTo>
                    <a:pt x="272" y="563"/>
                  </a:lnTo>
                  <a:lnTo>
                    <a:pt x="272" y="566"/>
                  </a:lnTo>
                  <a:lnTo>
                    <a:pt x="269" y="566"/>
                  </a:lnTo>
                  <a:lnTo>
                    <a:pt x="267" y="566"/>
                  </a:lnTo>
                  <a:lnTo>
                    <a:pt x="265" y="566"/>
                  </a:lnTo>
                  <a:lnTo>
                    <a:pt x="265" y="568"/>
                  </a:lnTo>
                  <a:lnTo>
                    <a:pt x="265" y="570"/>
                  </a:lnTo>
                  <a:lnTo>
                    <a:pt x="263" y="573"/>
                  </a:lnTo>
                  <a:lnTo>
                    <a:pt x="263" y="575"/>
                  </a:lnTo>
                  <a:lnTo>
                    <a:pt x="260" y="575"/>
                  </a:lnTo>
                  <a:lnTo>
                    <a:pt x="258" y="577"/>
                  </a:lnTo>
                  <a:lnTo>
                    <a:pt x="256" y="577"/>
                  </a:lnTo>
                  <a:lnTo>
                    <a:pt x="254" y="582"/>
                  </a:lnTo>
                  <a:lnTo>
                    <a:pt x="247" y="586"/>
                  </a:lnTo>
                  <a:lnTo>
                    <a:pt x="235" y="593"/>
                  </a:lnTo>
                  <a:lnTo>
                    <a:pt x="235" y="595"/>
                  </a:lnTo>
                  <a:lnTo>
                    <a:pt x="233" y="602"/>
                  </a:lnTo>
                  <a:lnTo>
                    <a:pt x="231" y="606"/>
                  </a:lnTo>
                  <a:lnTo>
                    <a:pt x="231" y="609"/>
                  </a:lnTo>
                  <a:lnTo>
                    <a:pt x="226" y="613"/>
                  </a:lnTo>
                  <a:lnTo>
                    <a:pt x="220" y="618"/>
                  </a:lnTo>
                  <a:lnTo>
                    <a:pt x="217" y="620"/>
                  </a:lnTo>
                  <a:lnTo>
                    <a:pt x="217" y="629"/>
                  </a:lnTo>
                  <a:lnTo>
                    <a:pt x="220" y="636"/>
                  </a:lnTo>
                  <a:lnTo>
                    <a:pt x="224" y="640"/>
                  </a:lnTo>
                  <a:lnTo>
                    <a:pt x="226" y="647"/>
                  </a:lnTo>
                  <a:lnTo>
                    <a:pt x="229" y="652"/>
                  </a:lnTo>
                  <a:lnTo>
                    <a:pt x="240" y="679"/>
                  </a:lnTo>
                  <a:lnTo>
                    <a:pt x="238" y="683"/>
                  </a:lnTo>
                  <a:lnTo>
                    <a:pt x="238" y="690"/>
                  </a:lnTo>
                  <a:lnTo>
                    <a:pt x="238" y="695"/>
                  </a:lnTo>
                  <a:lnTo>
                    <a:pt x="238" y="699"/>
                  </a:lnTo>
                  <a:lnTo>
                    <a:pt x="238" y="702"/>
                  </a:lnTo>
                  <a:lnTo>
                    <a:pt x="247" y="720"/>
                  </a:lnTo>
                  <a:lnTo>
                    <a:pt x="249" y="729"/>
                  </a:lnTo>
                  <a:lnTo>
                    <a:pt x="247" y="738"/>
                  </a:lnTo>
                  <a:lnTo>
                    <a:pt x="242" y="745"/>
                  </a:lnTo>
                  <a:lnTo>
                    <a:pt x="235" y="756"/>
                  </a:lnTo>
                  <a:lnTo>
                    <a:pt x="231" y="763"/>
                  </a:lnTo>
                  <a:lnTo>
                    <a:pt x="229" y="767"/>
                  </a:lnTo>
                  <a:lnTo>
                    <a:pt x="220" y="781"/>
                  </a:lnTo>
                  <a:lnTo>
                    <a:pt x="220" y="783"/>
                  </a:lnTo>
                  <a:lnTo>
                    <a:pt x="215" y="785"/>
                  </a:lnTo>
                  <a:lnTo>
                    <a:pt x="213" y="790"/>
                  </a:lnTo>
                  <a:lnTo>
                    <a:pt x="211" y="792"/>
                  </a:lnTo>
                  <a:lnTo>
                    <a:pt x="208" y="792"/>
                  </a:lnTo>
                  <a:lnTo>
                    <a:pt x="204" y="794"/>
                  </a:lnTo>
                  <a:lnTo>
                    <a:pt x="201" y="794"/>
                  </a:lnTo>
                  <a:lnTo>
                    <a:pt x="199" y="794"/>
                  </a:lnTo>
                  <a:lnTo>
                    <a:pt x="199" y="792"/>
                  </a:lnTo>
                  <a:lnTo>
                    <a:pt x="197" y="792"/>
                  </a:lnTo>
                  <a:lnTo>
                    <a:pt x="195" y="794"/>
                  </a:lnTo>
                  <a:lnTo>
                    <a:pt x="192" y="797"/>
                  </a:lnTo>
                  <a:lnTo>
                    <a:pt x="188" y="801"/>
                  </a:lnTo>
                  <a:lnTo>
                    <a:pt x="186" y="801"/>
                  </a:lnTo>
                  <a:lnTo>
                    <a:pt x="183" y="803"/>
                  </a:lnTo>
                  <a:lnTo>
                    <a:pt x="181" y="801"/>
                  </a:lnTo>
                  <a:lnTo>
                    <a:pt x="179" y="801"/>
                  </a:lnTo>
                  <a:lnTo>
                    <a:pt x="179" y="799"/>
                  </a:lnTo>
                  <a:lnTo>
                    <a:pt x="181" y="799"/>
                  </a:lnTo>
                  <a:lnTo>
                    <a:pt x="181" y="797"/>
                  </a:lnTo>
                  <a:lnTo>
                    <a:pt x="181" y="794"/>
                  </a:lnTo>
                  <a:lnTo>
                    <a:pt x="179" y="792"/>
                  </a:lnTo>
                  <a:lnTo>
                    <a:pt x="181" y="790"/>
                  </a:lnTo>
                  <a:lnTo>
                    <a:pt x="181" y="788"/>
                  </a:lnTo>
                  <a:lnTo>
                    <a:pt x="181" y="790"/>
                  </a:lnTo>
                  <a:lnTo>
                    <a:pt x="181" y="788"/>
                  </a:lnTo>
                  <a:lnTo>
                    <a:pt x="181" y="785"/>
                  </a:lnTo>
                  <a:lnTo>
                    <a:pt x="181" y="783"/>
                  </a:lnTo>
                  <a:lnTo>
                    <a:pt x="181" y="781"/>
                  </a:lnTo>
                  <a:lnTo>
                    <a:pt x="183" y="778"/>
                  </a:lnTo>
                  <a:lnTo>
                    <a:pt x="186" y="776"/>
                  </a:lnTo>
                  <a:lnTo>
                    <a:pt x="186" y="774"/>
                  </a:lnTo>
                  <a:lnTo>
                    <a:pt x="183" y="772"/>
                  </a:lnTo>
                  <a:lnTo>
                    <a:pt x="183" y="769"/>
                  </a:lnTo>
                  <a:lnTo>
                    <a:pt x="186" y="767"/>
                  </a:lnTo>
                  <a:lnTo>
                    <a:pt x="183" y="767"/>
                  </a:lnTo>
                  <a:lnTo>
                    <a:pt x="183" y="765"/>
                  </a:lnTo>
                  <a:lnTo>
                    <a:pt x="183" y="763"/>
                  </a:lnTo>
                  <a:lnTo>
                    <a:pt x="183" y="760"/>
                  </a:lnTo>
                  <a:lnTo>
                    <a:pt x="183" y="758"/>
                  </a:lnTo>
                  <a:lnTo>
                    <a:pt x="183" y="756"/>
                  </a:lnTo>
                  <a:lnTo>
                    <a:pt x="181" y="754"/>
                  </a:lnTo>
                  <a:lnTo>
                    <a:pt x="179" y="751"/>
                  </a:lnTo>
                  <a:lnTo>
                    <a:pt x="179" y="749"/>
                  </a:lnTo>
                  <a:lnTo>
                    <a:pt x="181" y="749"/>
                  </a:lnTo>
                  <a:lnTo>
                    <a:pt x="181" y="747"/>
                  </a:lnTo>
                  <a:lnTo>
                    <a:pt x="179" y="747"/>
                  </a:lnTo>
                  <a:lnTo>
                    <a:pt x="179" y="745"/>
                  </a:lnTo>
                  <a:lnTo>
                    <a:pt x="177" y="745"/>
                  </a:lnTo>
                  <a:lnTo>
                    <a:pt x="177" y="742"/>
                  </a:lnTo>
                  <a:lnTo>
                    <a:pt x="174" y="740"/>
                  </a:lnTo>
                  <a:lnTo>
                    <a:pt x="172" y="738"/>
                  </a:lnTo>
                  <a:lnTo>
                    <a:pt x="172" y="735"/>
                  </a:lnTo>
                  <a:lnTo>
                    <a:pt x="170" y="733"/>
                  </a:lnTo>
                  <a:lnTo>
                    <a:pt x="170" y="731"/>
                  </a:lnTo>
                  <a:lnTo>
                    <a:pt x="172" y="731"/>
                  </a:lnTo>
                  <a:lnTo>
                    <a:pt x="172" y="729"/>
                  </a:lnTo>
                  <a:lnTo>
                    <a:pt x="170" y="726"/>
                  </a:lnTo>
                  <a:lnTo>
                    <a:pt x="170" y="724"/>
                  </a:lnTo>
                  <a:lnTo>
                    <a:pt x="167" y="722"/>
                  </a:lnTo>
                  <a:lnTo>
                    <a:pt x="167" y="720"/>
                  </a:lnTo>
                  <a:lnTo>
                    <a:pt x="167" y="717"/>
                  </a:lnTo>
                  <a:lnTo>
                    <a:pt x="165" y="715"/>
                  </a:lnTo>
                  <a:lnTo>
                    <a:pt x="165" y="713"/>
                  </a:lnTo>
                  <a:lnTo>
                    <a:pt x="165" y="711"/>
                  </a:lnTo>
                  <a:lnTo>
                    <a:pt x="165" y="708"/>
                  </a:lnTo>
                  <a:lnTo>
                    <a:pt x="165" y="706"/>
                  </a:lnTo>
                  <a:lnTo>
                    <a:pt x="167" y="704"/>
                  </a:lnTo>
                  <a:lnTo>
                    <a:pt x="165" y="704"/>
                  </a:lnTo>
                  <a:lnTo>
                    <a:pt x="165" y="702"/>
                  </a:lnTo>
                  <a:lnTo>
                    <a:pt x="163" y="702"/>
                  </a:lnTo>
                  <a:lnTo>
                    <a:pt x="163" y="699"/>
                  </a:lnTo>
                  <a:lnTo>
                    <a:pt x="161" y="699"/>
                  </a:lnTo>
                  <a:lnTo>
                    <a:pt x="158" y="697"/>
                  </a:lnTo>
                  <a:lnTo>
                    <a:pt x="158" y="695"/>
                  </a:lnTo>
                  <a:lnTo>
                    <a:pt x="158" y="692"/>
                  </a:lnTo>
                  <a:lnTo>
                    <a:pt x="156" y="692"/>
                  </a:lnTo>
                  <a:lnTo>
                    <a:pt x="154" y="692"/>
                  </a:lnTo>
                  <a:lnTo>
                    <a:pt x="152" y="695"/>
                  </a:lnTo>
                  <a:lnTo>
                    <a:pt x="152" y="692"/>
                  </a:lnTo>
                  <a:lnTo>
                    <a:pt x="152" y="690"/>
                  </a:lnTo>
                  <a:lnTo>
                    <a:pt x="149" y="690"/>
                  </a:lnTo>
                  <a:lnTo>
                    <a:pt x="149" y="688"/>
                  </a:lnTo>
                  <a:lnTo>
                    <a:pt x="152" y="686"/>
                  </a:lnTo>
                  <a:lnTo>
                    <a:pt x="154" y="683"/>
                  </a:lnTo>
                  <a:lnTo>
                    <a:pt x="154" y="681"/>
                  </a:lnTo>
                  <a:lnTo>
                    <a:pt x="156" y="681"/>
                  </a:lnTo>
                  <a:lnTo>
                    <a:pt x="156" y="679"/>
                  </a:lnTo>
                  <a:lnTo>
                    <a:pt x="158" y="679"/>
                  </a:lnTo>
                  <a:lnTo>
                    <a:pt x="158" y="677"/>
                  </a:lnTo>
                  <a:lnTo>
                    <a:pt x="161" y="674"/>
                  </a:lnTo>
                  <a:lnTo>
                    <a:pt x="163" y="672"/>
                  </a:lnTo>
                  <a:lnTo>
                    <a:pt x="163" y="670"/>
                  </a:lnTo>
                  <a:lnTo>
                    <a:pt x="165" y="670"/>
                  </a:lnTo>
                  <a:lnTo>
                    <a:pt x="165" y="668"/>
                  </a:lnTo>
                  <a:lnTo>
                    <a:pt x="167" y="668"/>
                  </a:lnTo>
                  <a:lnTo>
                    <a:pt x="167" y="663"/>
                  </a:lnTo>
                  <a:lnTo>
                    <a:pt x="167" y="656"/>
                  </a:lnTo>
                  <a:lnTo>
                    <a:pt x="170" y="654"/>
                  </a:lnTo>
                  <a:lnTo>
                    <a:pt x="170" y="652"/>
                  </a:lnTo>
                  <a:lnTo>
                    <a:pt x="172" y="649"/>
                  </a:lnTo>
                  <a:lnTo>
                    <a:pt x="172" y="647"/>
                  </a:lnTo>
                  <a:lnTo>
                    <a:pt x="174" y="643"/>
                  </a:lnTo>
                  <a:lnTo>
                    <a:pt x="174" y="640"/>
                  </a:lnTo>
                  <a:lnTo>
                    <a:pt x="177" y="638"/>
                  </a:lnTo>
                  <a:lnTo>
                    <a:pt x="177" y="636"/>
                  </a:lnTo>
                  <a:lnTo>
                    <a:pt x="167" y="634"/>
                  </a:lnTo>
                  <a:lnTo>
                    <a:pt x="165" y="634"/>
                  </a:lnTo>
                  <a:lnTo>
                    <a:pt x="161" y="631"/>
                  </a:lnTo>
                  <a:lnTo>
                    <a:pt x="158" y="631"/>
                  </a:lnTo>
                  <a:lnTo>
                    <a:pt x="152" y="629"/>
                  </a:lnTo>
                  <a:lnTo>
                    <a:pt x="138" y="622"/>
                  </a:lnTo>
                  <a:lnTo>
                    <a:pt x="136" y="622"/>
                  </a:lnTo>
                  <a:lnTo>
                    <a:pt x="129" y="618"/>
                  </a:lnTo>
                  <a:lnTo>
                    <a:pt x="124" y="616"/>
                  </a:lnTo>
                  <a:lnTo>
                    <a:pt x="122" y="616"/>
                  </a:lnTo>
                  <a:lnTo>
                    <a:pt x="115" y="611"/>
                  </a:lnTo>
                  <a:lnTo>
                    <a:pt x="115" y="609"/>
                  </a:lnTo>
                  <a:lnTo>
                    <a:pt x="113" y="609"/>
                  </a:lnTo>
                  <a:lnTo>
                    <a:pt x="111" y="609"/>
                  </a:lnTo>
                  <a:lnTo>
                    <a:pt x="109" y="606"/>
                  </a:lnTo>
                  <a:lnTo>
                    <a:pt x="106" y="604"/>
                  </a:lnTo>
                  <a:lnTo>
                    <a:pt x="104" y="604"/>
                  </a:lnTo>
                  <a:lnTo>
                    <a:pt x="104" y="606"/>
                  </a:lnTo>
                  <a:lnTo>
                    <a:pt x="104" y="609"/>
                  </a:lnTo>
                  <a:lnTo>
                    <a:pt x="104" y="611"/>
                  </a:lnTo>
                  <a:lnTo>
                    <a:pt x="104" y="613"/>
                  </a:lnTo>
                  <a:lnTo>
                    <a:pt x="104" y="616"/>
                  </a:lnTo>
                  <a:lnTo>
                    <a:pt x="104" y="618"/>
                  </a:lnTo>
                  <a:lnTo>
                    <a:pt x="102" y="618"/>
                  </a:lnTo>
                  <a:lnTo>
                    <a:pt x="99" y="620"/>
                  </a:lnTo>
                  <a:lnTo>
                    <a:pt x="97" y="622"/>
                  </a:lnTo>
                  <a:lnTo>
                    <a:pt x="95" y="625"/>
                  </a:lnTo>
                  <a:lnTo>
                    <a:pt x="93" y="625"/>
                  </a:lnTo>
                  <a:lnTo>
                    <a:pt x="93" y="627"/>
                  </a:lnTo>
                  <a:lnTo>
                    <a:pt x="88" y="627"/>
                  </a:lnTo>
                  <a:lnTo>
                    <a:pt x="84" y="629"/>
                  </a:lnTo>
                  <a:lnTo>
                    <a:pt x="81" y="629"/>
                  </a:lnTo>
                  <a:lnTo>
                    <a:pt x="79" y="629"/>
                  </a:lnTo>
                  <a:lnTo>
                    <a:pt x="77" y="631"/>
                  </a:lnTo>
                  <a:lnTo>
                    <a:pt x="72" y="631"/>
                  </a:lnTo>
                  <a:lnTo>
                    <a:pt x="70" y="631"/>
                  </a:lnTo>
                  <a:lnTo>
                    <a:pt x="68" y="631"/>
                  </a:lnTo>
                  <a:lnTo>
                    <a:pt x="65" y="634"/>
                  </a:lnTo>
                  <a:lnTo>
                    <a:pt x="63" y="634"/>
                  </a:lnTo>
                  <a:lnTo>
                    <a:pt x="61" y="634"/>
                  </a:lnTo>
                  <a:lnTo>
                    <a:pt x="59" y="634"/>
                  </a:lnTo>
                  <a:lnTo>
                    <a:pt x="50" y="636"/>
                  </a:lnTo>
                  <a:lnTo>
                    <a:pt x="47" y="636"/>
                  </a:lnTo>
                  <a:lnTo>
                    <a:pt x="47" y="638"/>
                  </a:lnTo>
                  <a:lnTo>
                    <a:pt x="45" y="638"/>
                  </a:lnTo>
                  <a:lnTo>
                    <a:pt x="43" y="638"/>
                  </a:lnTo>
                  <a:lnTo>
                    <a:pt x="41" y="638"/>
                  </a:lnTo>
                  <a:lnTo>
                    <a:pt x="38" y="640"/>
                  </a:lnTo>
                  <a:lnTo>
                    <a:pt x="36" y="640"/>
                  </a:lnTo>
                  <a:lnTo>
                    <a:pt x="36" y="638"/>
                  </a:lnTo>
                  <a:lnTo>
                    <a:pt x="36" y="636"/>
                  </a:lnTo>
                  <a:lnTo>
                    <a:pt x="34" y="634"/>
                  </a:lnTo>
                  <a:lnTo>
                    <a:pt x="31" y="631"/>
                  </a:lnTo>
                  <a:lnTo>
                    <a:pt x="29" y="629"/>
                  </a:lnTo>
                  <a:lnTo>
                    <a:pt x="27" y="627"/>
                  </a:lnTo>
                  <a:lnTo>
                    <a:pt x="25" y="627"/>
                  </a:lnTo>
                  <a:lnTo>
                    <a:pt x="25" y="625"/>
                  </a:lnTo>
                  <a:lnTo>
                    <a:pt x="22" y="625"/>
                  </a:lnTo>
                  <a:lnTo>
                    <a:pt x="20" y="625"/>
                  </a:lnTo>
                  <a:lnTo>
                    <a:pt x="20" y="622"/>
                  </a:lnTo>
                  <a:lnTo>
                    <a:pt x="20" y="620"/>
                  </a:lnTo>
                  <a:lnTo>
                    <a:pt x="20" y="618"/>
                  </a:lnTo>
                  <a:lnTo>
                    <a:pt x="18" y="616"/>
                  </a:lnTo>
                  <a:lnTo>
                    <a:pt x="16" y="616"/>
                  </a:lnTo>
                  <a:lnTo>
                    <a:pt x="16" y="613"/>
                  </a:lnTo>
                  <a:lnTo>
                    <a:pt x="11" y="611"/>
                  </a:lnTo>
                  <a:lnTo>
                    <a:pt x="11" y="609"/>
                  </a:lnTo>
                  <a:lnTo>
                    <a:pt x="11" y="606"/>
                  </a:lnTo>
                  <a:lnTo>
                    <a:pt x="13" y="604"/>
                  </a:lnTo>
                  <a:lnTo>
                    <a:pt x="13" y="602"/>
                  </a:lnTo>
                  <a:lnTo>
                    <a:pt x="11" y="600"/>
                  </a:lnTo>
                  <a:lnTo>
                    <a:pt x="9" y="597"/>
                  </a:lnTo>
                  <a:lnTo>
                    <a:pt x="7" y="597"/>
                  </a:lnTo>
                  <a:lnTo>
                    <a:pt x="7" y="595"/>
                  </a:lnTo>
                  <a:lnTo>
                    <a:pt x="4" y="593"/>
                  </a:lnTo>
                  <a:lnTo>
                    <a:pt x="2" y="593"/>
                  </a:lnTo>
                  <a:lnTo>
                    <a:pt x="0" y="591"/>
                  </a:lnTo>
                  <a:lnTo>
                    <a:pt x="0" y="588"/>
                  </a:lnTo>
                  <a:lnTo>
                    <a:pt x="2" y="586"/>
                  </a:lnTo>
                  <a:lnTo>
                    <a:pt x="4" y="586"/>
                  </a:lnTo>
                  <a:lnTo>
                    <a:pt x="7" y="584"/>
                  </a:lnTo>
                  <a:lnTo>
                    <a:pt x="9" y="584"/>
                  </a:lnTo>
                  <a:lnTo>
                    <a:pt x="9" y="582"/>
                  </a:lnTo>
                  <a:lnTo>
                    <a:pt x="11" y="579"/>
                  </a:lnTo>
                  <a:lnTo>
                    <a:pt x="11" y="577"/>
                  </a:lnTo>
                  <a:lnTo>
                    <a:pt x="11" y="575"/>
                  </a:lnTo>
                  <a:lnTo>
                    <a:pt x="11" y="573"/>
                  </a:lnTo>
                  <a:lnTo>
                    <a:pt x="13" y="568"/>
                  </a:lnTo>
                  <a:lnTo>
                    <a:pt x="13" y="566"/>
                  </a:lnTo>
                  <a:lnTo>
                    <a:pt x="16" y="563"/>
                  </a:lnTo>
                  <a:lnTo>
                    <a:pt x="16" y="561"/>
                  </a:lnTo>
                  <a:lnTo>
                    <a:pt x="16" y="559"/>
                  </a:lnTo>
                  <a:lnTo>
                    <a:pt x="16" y="557"/>
                  </a:lnTo>
                  <a:lnTo>
                    <a:pt x="18" y="557"/>
                  </a:lnTo>
                  <a:lnTo>
                    <a:pt x="18" y="554"/>
                  </a:lnTo>
                  <a:lnTo>
                    <a:pt x="18" y="552"/>
                  </a:lnTo>
                  <a:lnTo>
                    <a:pt x="18" y="550"/>
                  </a:lnTo>
                  <a:lnTo>
                    <a:pt x="20" y="548"/>
                  </a:lnTo>
                  <a:lnTo>
                    <a:pt x="20" y="545"/>
                  </a:lnTo>
                  <a:lnTo>
                    <a:pt x="22" y="543"/>
                  </a:lnTo>
                  <a:lnTo>
                    <a:pt x="25" y="541"/>
                  </a:lnTo>
                  <a:lnTo>
                    <a:pt x="25" y="539"/>
                  </a:lnTo>
                  <a:lnTo>
                    <a:pt x="27" y="539"/>
                  </a:lnTo>
                  <a:lnTo>
                    <a:pt x="27" y="536"/>
                  </a:lnTo>
                  <a:lnTo>
                    <a:pt x="29" y="536"/>
                  </a:lnTo>
                  <a:lnTo>
                    <a:pt x="29" y="534"/>
                  </a:lnTo>
                  <a:lnTo>
                    <a:pt x="31" y="532"/>
                  </a:lnTo>
                  <a:lnTo>
                    <a:pt x="31" y="530"/>
                  </a:lnTo>
                  <a:lnTo>
                    <a:pt x="31" y="527"/>
                  </a:lnTo>
                  <a:lnTo>
                    <a:pt x="31" y="525"/>
                  </a:lnTo>
                  <a:lnTo>
                    <a:pt x="31" y="523"/>
                  </a:lnTo>
                  <a:lnTo>
                    <a:pt x="34" y="523"/>
                  </a:lnTo>
                  <a:lnTo>
                    <a:pt x="36" y="520"/>
                  </a:lnTo>
                  <a:lnTo>
                    <a:pt x="36" y="518"/>
                  </a:lnTo>
                  <a:lnTo>
                    <a:pt x="38" y="518"/>
                  </a:lnTo>
                  <a:lnTo>
                    <a:pt x="41" y="518"/>
                  </a:lnTo>
                  <a:lnTo>
                    <a:pt x="43" y="516"/>
                  </a:lnTo>
                  <a:lnTo>
                    <a:pt x="45" y="514"/>
                  </a:lnTo>
                  <a:lnTo>
                    <a:pt x="45" y="511"/>
                  </a:lnTo>
                  <a:lnTo>
                    <a:pt x="47" y="511"/>
                  </a:lnTo>
                  <a:lnTo>
                    <a:pt x="50" y="509"/>
                  </a:lnTo>
                  <a:lnTo>
                    <a:pt x="52" y="507"/>
                  </a:lnTo>
                  <a:lnTo>
                    <a:pt x="52" y="502"/>
                  </a:lnTo>
                  <a:lnTo>
                    <a:pt x="54" y="500"/>
                  </a:lnTo>
                  <a:lnTo>
                    <a:pt x="56" y="500"/>
                  </a:lnTo>
                  <a:lnTo>
                    <a:pt x="54" y="500"/>
                  </a:lnTo>
                  <a:lnTo>
                    <a:pt x="52" y="502"/>
                  </a:lnTo>
                  <a:lnTo>
                    <a:pt x="52" y="507"/>
                  </a:lnTo>
                  <a:lnTo>
                    <a:pt x="50" y="509"/>
                  </a:lnTo>
                  <a:lnTo>
                    <a:pt x="47" y="511"/>
                  </a:lnTo>
                  <a:lnTo>
                    <a:pt x="45" y="511"/>
                  </a:lnTo>
                  <a:lnTo>
                    <a:pt x="45" y="514"/>
                  </a:lnTo>
                  <a:lnTo>
                    <a:pt x="43" y="516"/>
                  </a:lnTo>
                  <a:lnTo>
                    <a:pt x="41" y="518"/>
                  </a:lnTo>
                  <a:lnTo>
                    <a:pt x="38" y="518"/>
                  </a:lnTo>
                  <a:lnTo>
                    <a:pt x="36" y="518"/>
                  </a:lnTo>
                  <a:lnTo>
                    <a:pt x="36" y="520"/>
                  </a:lnTo>
                  <a:lnTo>
                    <a:pt x="34" y="523"/>
                  </a:lnTo>
                  <a:lnTo>
                    <a:pt x="31" y="523"/>
                  </a:lnTo>
                  <a:lnTo>
                    <a:pt x="31" y="525"/>
                  </a:lnTo>
                  <a:lnTo>
                    <a:pt x="31" y="527"/>
                  </a:lnTo>
                  <a:lnTo>
                    <a:pt x="31" y="530"/>
                  </a:lnTo>
                  <a:lnTo>
                    <a:pt x="31" y="532"/>
                  </a:lnTo>
                  <a:lnTo>
                    <a:pt x="29" y="534"/>
                  </a:lnTo>
                  <a:lnTo>
                    <a:pt x="27" y="536"/>
                  </a:lnTo>
                  <a:lnTo>
                    <a:pt x="27" y="539"/>
                  </a:lnTo>
                  <a:lnTo>
                    <a:pt x="25" y="539"/>
                  </a:lnTo>
                  <a:lnTo>
                    <a:pt x="25" y="541"/>
                  </a:lnTo>
                  <a:lnTo>
                    <a:pt x="22" y="541"/>
                  </a:lnTo>
                  <a:lnTo>
                    <a:pt x="25" y="541"/>
                  </a:lnTo>
                  <a:lnTo>
                    <a:pt x="25" y="539"/>
                  </a:lnTo>
                  <a:lnTo>
                    <a:pt x="27" y="539"/>
                  </a:lnTo>
                  <a:lnTo>
                    <a:pt x="27" y="536"/>
                  </a:lnTo>
                  <a:lnTo>
                    <a:pt x="29" y="534"/>
                  </a:lnTo>
                  <a:lnTo>
                    <a:pt x="31" y="532"/>
                  </a:lnTo>
                  <a:lnTo>
                    <a:pt x="31" y="530"/>
                  </a:lnTo>
                  <a:lnTo>
                    <a:pt x="31" y="527"/>
                  </a:lnTo>
                  <a:lnTo>
                    <a:pt x="31" y="525"/>
                  </a:lnTo>
                  <a:lnTo>
                    <a:pt x="31" y="523"/>
                  </a:lnTo>
                  <a:lnTo>
                    <a:pt x="34" y="523"/>
                  </a:lnTo>
                  <a:lnTo>
                    <a:pt x="36" y="520"/>
                  </a:lnTo>
                  <a:lnTo>
                    <a:pt x="36" y="518"/>
                  </a:lnTo>
                  <a:lnTo>
                    <a:pt x="38" y="518"/>
                  </a:lnTo>
                  <a:lnTo>
                    <a:pt x="41" y="518"/>
                  </a:lnTo>
                  <a:lnTo>
                    <a:pt x="43" y="516"/>
                  </a:lnTo>
                  <a:lnTo>
                    <a:pt x="45" y="514"/>
                  </a:lnTo>
                  <a:lnTo>
                    <a:pt x="45" y="511"/>
                  </a:lnTo>
                  <a:lnTo>
                    <a:pt x="47" y="511"/>
                  </a:lnTo>
                  <a:lnTo>
                    <a:pt x="50" y="509"/>
                  </a:lnTo>
                  <a:lnTo>
                    <a:pt x="52" y="507"/>
                  </a:lnTo>
                  <a:lnTo>
                    <a:pt x="52" y="505"/>
                  </a:lnTo>
                  <a:lnTo>
                    <a:pt x="52" y="502"/>
                  </a:lnTo>
                  <a:lnTo>
                    <a:pt x="54" y="500"/>
                  </a:lnTo>
                  <a:lnTo>
                    <a:pt x="56" y="500"/>
                  </a:lnTo>
                  <a:lnTo>
                    <a:pt x="59" y="500"/>
                  </a:lnTo>
                  <a:lnTo>
                    <a:pt x="61" y="500"/>
                  </a:lnTo>
                  <a:lnTo>
                    <a:pt x="65" y="498"/>
                  </a:lnTo>
                  <a:lnTo>
                    <a:pt x="68" y="498"/>
                  </a:lnTo>
                  <a:lnTo>
                    <a:pt x="70" y="498"/>
                  </a:lnTo>
                  <a:lnTo>
                    <a:pt x="72" y="496"/>
                  </a:lnTo>
                  <a:lnTo>
                    <a:pt x="75" y="493"/>
                  </a:lnTo>
                  <a:lnTo>
                    <a:pt x="79" y="493"/>
                  </a:lnTo>
                  <a:lnTo>
                    <a:pt x="81" y="493"/>
                  </a:lnTo>
                  <a:lnTo>
                    <a:pt x="84" y="491"/>
                  </a:lnTo>
                  <a:lnTo>
                    <a:pt x="86" y="491"/>
                  </a:lnTo>
                  <a:lnTo>
                    <a:pt x="88" y="491"/>
                  </a:lnTo>
                  <a:lnTo>
                    <a:pt x="88" y="489"/>
                  </a:lnTo>
                  <a:lnTo>
                    <a:pt x="88" y="487"/>
                  </a:lnTo>
                  <a:lnTo>
                    <a:pt x="90" y="487"/>
                  </a:lnTo>
                  <a:lnTo>
                    <a:pt x="90" y="484"/>
                  </a:lnTo>
                  <a:lnTo>
                    <a:pt x="93" y="484"/>
                  </a:lnTo>
                  <a:lnTo>
                    <a:pt x="93" y="482"/>
                  </a:lnTo>
                  <a:lnTo>
                    <a:pt x="95" y="480"/>
                  </a:lnTo>
                  <a:lnTo>
                    <a:pt x="97" y="477"/>
                  </a:lnTo>
                  <a:lnTo>
                    <a:pt x="97" y="475"/>
                  </a:lnTo>
                  <a:lnTo>
                    <a:pt x="97" y="473"/>
                  </a:lnTo>
                  <a:lnTo>
                    <a:pt x="97" y="471"/>
                  </a:lnTo>
                  <a:lnTo>
                    <a:pt x="97" y="468"/>
                  </a:lnTo>
                  <a:lnTo>
                    <a:pt x="99" y="468"/>
                  </a:lnTo>
                  <a:lnTo>
                    <a:pt x="102" y="468"/>
                  </a:lnTo>
                  <a:lnTo>
                    <a:pt x="104" y="468"/>
                  </a:lnTo>
                  <a:lnTo>
                    <a:pt x="106" y="466"/>
                  </a:lnTo>
                  <a:lnTo>
                    <a:pt x="109" y="464"/>
                  </a:lnTo>
                  <a:lnTo>
                    <a:pt x="111" y="464"/>
                  </a:lnTo>
                  <a:lnTo>
                    <a:pt x="111" y="462"/>
                  </a:lnTo>
                  <a:lnTo>
                    <a:pt x="113" y="459"/>
                  </a:lnTo>
                  <a:lnTo>
                    <a:pt x="115" y="457"/>
                  </a:lnTo>
                  <a:lnTo>
                    <a:pt x="118" y="457"/>
                  </a:lnTo>
                  <a:lnTo>
                    <a:pt x="120" y="455"/>
                  </a:lnTo>
                  <a:lnTo>
                    <a:pt x="120" y="450"/>
                  </a:lnTo>
                  <a:lnTo>
                    <a:pt x="122" y="450"/>
                  </a:lnTo>
                  <a:lnTo>
                    <a:pt x="124" y="448"/>
                  </a:lnTo>
                  <a:lnTo>
                    <a:pt x="127" y="446"/>
                  </a:lnTo>
                  <a:lnTo>
                    <a:pt x="129" y="444"/>
                  </a:lnTo>
                  <a:lnTo>
                    <a:pt x="129" y="441"/>
                  </a:lnTo>
                  <a:lnTo>
                    <a:pt x="131" y="441"/>
                  </a:lnTo>
                  <a:lnTo>
                    <a:pt x="131" y="439"/>
                  </a:lnTo>
                  <a:lnTo>
                    <a:pt x="131" y="437"/>
                  </a:lnTo>
                  <a:lnTo>
                    <a:pt x="131" y="434"/>
                  </a:lnTo>
                  <a:lnTo>
                    <a:pt x="131" y="432"/>
                  </a:lnTo>
                  <a:lnTo>
                    <a:pt x="129" y="430"/>
                  </a:lnTo>
                  <a:lnTo>
                    <a:pt x="127" y="428"/>
                  </a:lnTo>
                  <a:lnTo>
                    <a:pt x="124" y="425"/>
                  </a:lnTo>
                  <a:lnTo>
                    <a:pt x="122" y="425"/>
                  </a:lnTo>
                  <a:lnTo>
                    <a:pt x="120" y="423"/>
                  </a:lnTo>
                  <a:lnTo>
                    <a:pt x="118" y="421"/>
                  </a:lnTo>
                  <a:lnTo>
                    <a:pt x="118" y="419"/>
                  </a:lnTo>
                  <a:lnTo>
                    <a:pt x="115" y="416"/>
                  </a:lnTo>
                  <a:lnTo>
                    <a:pt x="115" y="414"/>
                  </a:lnTo>
                  <a:lnTo>
                    <a:pt x="113" y="412"/>
                  </a:lnTo>
                  <a:lnTo>
                    <a:pt x="111" y="410"/>
                  </a:lnTo>
                  <a:lnTo>
                    <a:pt x="113" y="407"/>
                  </a:lnTo>
                  <a:lnTo>
                    <a:pt x="113" y="405"/>
                  </a:lnTo>
                  <a:lnTo>
                    <a:pt x="113" y="403"/>
                  </a:lnTo>
                  <a:lnTo>
                    <a:pt x="113" y="401"/>
                  </a:lnTo>
                  <a:lnTo>
                    <a:pt x="113" y="398"/>
                  </a:lnTo>
                  <a:lnTo>
                    <a:pt x="113" y="396"/>
                  </a:lnTo>
                  <a:lnTo>
                    <a:pt x="113" y="394"/>
                  </a:lnTo>
                  <a:lnTo>
                    <a:pt x="113" y="391"/>
                  </a:lnTo>
                  <a:lnTo>
                    <a:pt x="113" y="389"/>
                  </a:lnTo>
                  <a:lnTo>
                    <a:pt x="111" y="387"/>
                  </a:lnTo>
                  <a:lnTo>
                    <a:pt x="111" y="385"/>
                  </a:lnTo>
                  <a:lnTo>
                    <a:pt x="109" y="385"/>
                  </a:lnTo>
                  <a:lnTo>
                    <a:pt x="109" y="382"/>
                  </a:lnTo>
                  <a:lnTo>
                    <a:pt x="106" y="382"/>
                  </a:lnTo>
                  <a:lnTo>
                    <a:pt x="104" y="380"/>
                  </a:lnTo>
                  <a:lnTo>
                    <a:pt x="102" y="380"/>
                  </a:lnTo>
                  <a:lnTo>
                    <a:pt x="102" y="378"/>
                  </a:lnTo>
                  <a:lnTo>
                    <a:pt x="99" y="376"/>
                  </a:lnTo>
                  <a:lnTo>
                    <a:pt x="97" y="376"/>
                  </a:lnTo>
                  <a:lnTo>
                    <a:pt x="95" y="371"/>
                  </a:lnTo>
                  <a:lnTo>
                    <a:pt x="93" y="369"/>
                  </a:lnTo>
                  <a:lnTo>
                    <a:pt x="90" y="369"/>
                  </a:lnTo>
                  <a:lnTo>
                    <a:pt x="90" y="367"/>
                  </a:lnTo>
                  <a:lnTo>
                    <a:pt x="88" y="367"/>
                  </a:lnTo>
                  <a:lnTo>
                    <a:pt x="88" y="364"/>
                  </a:lnTo>
                  <a:lnTo>
                    <a:pt x="88" y="362"/>
                  </a:lnTo>
                  <a:lnTo>
                    <a:pt x="86" y="362"/>
                  </a:lnTo>
                  <a:lnTo>
                    <a:pt x="86" y="360"/>
                  </a:lnTo>
                  <a:lnTo>
                    <a:pt x="86" y="358"/>
                  </a:lnTo>
                  <a:lnTo>
                    <a:pt x="84" y="358"/>
                  </a:lnTo>
                  <a:lnTo>
                    <a:pt x="84" y="355"/>
                  </a:lnTo>
                  <a:lnTo>
                    <a:pt x="84" y="353"/>
                  </a:lnTo>
                  <a:lnTo>
                    <a:pt x="81" y="353"/>
                  </a:lnTo>
                  <a:lnTo>
                    <a:pt x="81" y="351"/>
                  </a:lnTo>
                  <a:lnTo>
                    <a:pt x="84" y="348"/>
                  </a:lnTo>
                  <a:lnTo>
                    <a:pt x="86" y="346"/>
                  </a:lnTo>
                  <a:lnTo>
                    <a:pt x="86" y="344"/>
                  </a:lnTo>
                  <a:lnTo>
                    <a:pt x="86" y="342"/>
                  </a:lnTo>
                  <a:lnTo>
                    <a:pt x="86" y="339"/>
                  </a:lnTo>
                  <a:lnTo>
                    <a:pt x="84" y="339"/>
                  </a:lnTo>
                  <a:lnTo>
                    <a:pt x="84" y="337"/>
                  </a:lnTo>
                  <a:lnTo>
                    <a:pt x="84" y="335"/>
                  </a:lnTo>
                  <a:lnTo>
                    <a:pt x="81" y="335"/>
                  </a:lnTo>
                  <a:lnTo>
                    <a:pt x="81" y="333"/>
                  </a:lnTo>
                  <a:lnTo>
                    <a:pt x="79" y="333"/>
                  </a:lnTo>
                  <a:lnTo>
                    <a:pt x="79" y="330"/>
                  </a:lnTo>
                  <a:lnTo>
                    <a:pt x="77" y="330"/>
                  </a:lnTo>
                  <a:lnTo>
                    <a:pt x="77" y="328"/>
                  </a:lnTo>
                  <a:lnTo>
                    <a:pt x="75" y="328"/>
                  </a:lnTo>
                  <a:lnTo>
                    <a:pt x="72" y="328"/>
                  </a:lnTo>
                  <a:lnTo>
                    <a:pt x="70" y="328"/>
                  </a:lnTo>
                  <a:lnTo>
                    <a:pt x="70" y="326"/>
                  </a:lnTo>
                  <a:lnTo>
                    <a:pt x="72" y="324"/>
                  </a:lnTo>
                  <a:lnTo>
                    <a:pt x="75" y="324"/>
                  </a:lnTo>
                  <a:lnTo>
                    <a:pt x="75" y="321"/>
                  </a:lnTo>
                  <a:lnTo>
                    <a:pt x="79" y="317"/>
                  </a:lnTo>
                  <a:lnTo>
                    <a:pt x="86" y="310"/>
                  </a:lnTo>
                  <a:lnTo>
                    <a:pt x="90" y="303"/>
                  </a:lnTo>
                  <a:lnTo>
                    <a:pt x="93" y="301"/>
                  </a:lnTo>
                  <a:lnTo>
                    <a:pt x="95" y="301"/>
                  </a:lnTo>
                  <a:lnTo>
                    <a:pt x="95" y="299"/>
                  </a:lnTo>
                  <a:lnTo>
                    <a:pt x="97" y="296"/>
                  </a:lnTo>
                  <a:lnTo>
                    <a:pt x="99" y="294"/>
                  </a:lnTo>
                  <a:lnTo>
                    <a:pt x="109" y="285"/>
                  </a:lnTo>
                  <a:lnTo>
                    <a:pt x="111" y="283"/>
                  </a:lnTo>
                  <a:lnTo>
                    <a:pt x="111" y="281"/>
                  </a:lnTo>
                  <a:lnTo>
                    <a:pt x="113" y="281"/>
                  </a:lnTo>
                  <a:lnTo>
                    <a:pt x="113" y="278"/>
                  </a:lnTo>
                  <a:lnTo>
                    <a:pt x="115" y="278"/>
                  </a:lnTo>
                  <a:lnTo>
                    <a:pt x="120" y="278"/>
                  </a:lnTo>
                  <a:lnTo>
                    <a:pt x="124" y="276"/>
                  </a:lnTo>
                  <a:lnTo>
                    <a:pt x="131" y="276"/>
                  </a:lnTo>
                  <a:lnTo>
                    <a:pt x="138" y="267"/>
                  </a:lnTo>
                  <a:lnTo>
                    <a:pt x="138" y="265"/>
                  </a:lnTo>
                  <a:lnTo>
                    <a:pt x="140" y="262"/>
                  </a:lnTo>
                  <a:lnTo>
                    <a:pt x="145" y="262"/>
                  </a:lnTo>
                  <a:lnTo>
                    <a:pt x="147" y="260"/>
                  </a:lnTo>
                  <a:lnTo>
                    <a:pt x="149" y="260"/>
                  </a:lnTo>
                  <a:lnTo>
                    <a:pt x="154" y="256"/>
                  </a:lnTo>
                  <a:lnTo>
                    <a:pt x="156" y="256"/>
                  </a:lnTo>
                  <a:lnTo>
                    <a:pt x="158" y="253"/>
                  </a:lnTo>
                  <a:lnTo>
                    <a:pt x="158" y="251"/>
                  </a:lnTo>
                  <a:lnTo>
                    <a:pt x="161" y="251"/>
                  </a:lnTo>
                  <a:lnTo>
                    <a:pt x="163" y="251"/>
                  </a:lnTo>
                  <a:lnTo>
                    <a:pt x="167" y="251"/>
                  </a:lnTo>
                  <a:lnTo>
                    <a:pt x="172" y="251"/>
                  </a:lnTo>
                  <a:lnTo>
                    <a:pt x="183" y="238"/>
                  </a:lnTo>
                  <a:lnTo>
                    <a:pt x="195" y="235"/>
                  </a:lnTo>
                  <a:lnTo>
                    <a:pt x="197" y="229"/>
                  </a:lnTo>
                  <a:lnTo>
                    <a:pt x="204" y="215"/>
                  </a:lnTo>
                  <a:lnTo>
                    <a:pt x="201" y="213"/>
                  </a:lnTo>
                  <a:lnTo>
                    <a:pt x="201" y="210"/>
                  </a:lnTo>
                  <a:lnTo>
                    <a:pt x="199" y="210"/>
                  </a:lnTo>
                  <a:lnTo>
                    <a:pt x="199" y="208"/>
                  </a:lnTo>
                  <a:lnTo>
                    <a:pt x="199" y="206"/>
                  </a:lnTo>
                  <a:lnTo>
                    <a:pt x="199" y="204"/>
                  </a:lnTo>
                  <a:lnTo>
                    <a:pt x="199" y="201"/>
                  </a:lnTo>
                  <a:lnTo>
                    <a:pt x="197" y="201"/>
                  </a:lnTo>
                  <a:lnTo>
                    <a:pt x="195" y="201"/>
                  </a:lnTo>
                  <a:lnTo>
                    <a:pt x="190" y="199"/>
                  </a:lnTo>
                  <a:lnTo>
                    <a:pt x="188" y="199"/>
                  </a:lnTo>
                  <a:lnTo>
                    <a:pt x="186" y="199"/>
                  </a:lnTo>
                  <a:lnTo>
                    <a:pt x="183" y="199"/>
                  </a:lnTo>
                  <a:lnTo>
                    <a:pt x="181" y="199"/>
                  </a:lnTo>
                  <a:lnTo>
                    <a:pt x="179" y="201"/>
                  </a:lnTo>
                  <a:lnTo>
                    <a:pt x="177" y="199"/>
                  </a:lnTo>
                  <a:lnTo>
                    <a:pt x="174" y="195"/>
                  </a:lnTo>
                  <a:lnTo>
                    <a:pt x="170" y="192"/>
                  </a:lnTo>
                  <a:lnTo>
                    <a:pt x="170" y="188"/>
                  </a:lnTo>
                  <a:lnTo>
                    <a:pt x="167" y="188"/>
                  </a:lnTo>
                  <a:lnTo>
                    <a:pt x="167" y="186"/>
                  </a:lnTo>
                  <a:lnTo>
                    <a:pt x="167" y="183"/>
                  </a:lnTo>
                  <a:lnTo>
                    <a:pt x="167" y="181"/>
                  </a:lnTo>
                  <a:lnTo>
                    <a:pt x="172" y="179"/>
                  </a:lnTo>
                  <a:lnTo>
                    <a:pt x="174" y="176"/>
                  </a:lnTo>
                  <a:lnTo>
                    <a:pt x="174" y="174"/>
                  </a:lnTo>
                  <a:lnTo>
                    <a:pt x="174" y="172"/>
                  </a:lnTo>
                  <a:lnTo>
                    <a:pt x="172" y="170"/>
                  </a:lnTo>
                  <a:lnTo>
                    <a:pt x="172" y="167"/>
                  </a:lnTo>
                  <a:lnTo>
                    <a:pt x="170" y="165"/>
                  </a:lnTo>
                  <a:lnTo>
                    <a:pt x="170" y="161"/>
                  </a:lnTo>
                  <a:lnTo>
                    <a:pt x="170" y="156"/>
                  </a:lnTo>
                  <a:lnTo>
                    <a:pt x="170" y="149"/>
                  </a:lnTo>
                  <a:lnTo>
                    <a:pt x="170" y="140"/>
                  </a:lnTo>
                  <a:lnTo>
                    <a:pt x="172" y="136"/>
                  </a:lnTo>
                  <a:lnTo>
                    <a:pt x="167" y="131"/>
                  </a:lnTo>
                  <a:lnTo>
                    <a:pt x="163" y="129"/>
                  </a:lnTo>
                  <a:lnTo>
                    <a:pt x="161" y="127"/>
                  </a:lnTo>
                  <a:lnTo>
                    <a:pt x="158" y="127"/>
                  </a:lnTo>
                  <a:lnTo>
                    <a:pt x="156" y="127"/>
                  </a:lnTo>
                  <a:lnTo>
                    <a:pt x="154" y="127"/>
                  </a:lnTo>
                  <a:lnTo>
                    <a:pt x="154" y="124"/>
                  </a:lnTo>
                  <a:lnTo>
                    <a:pt x="158" y="113"/>
                  </a:lnTo>
                  <a:lnTo>
                    <a:pt x="161" y="104"/>
                  </a:lnTo>
                  <a:lnTo>
                    <a:pt x="170" y="104"/>
                  </a:lnTo>
                  <a:lnTo>
                    <a:pt x="172" y="102"/>
                  </a:lnTo>
                  <a:lnTo>
                    <a:pt x="174" y="100"/>
                  </a:lnTo>
                  <a:lnTo>
                    <a:pt x="177" y="100"/>
                  </a:lnTo>
                  <a:lnTo>
                    <a:pt x="179" y="97"/>
                  </a:lnTo>
                  <a:lnTo>
                    <a:pt x="181" y="95"/>
                  </a:lnTo>
                  <a:lnTo>
                    <a:pt x="183" y="95"/>
                  </a:lnTo>
                  <a:lnTo>
                    <a:pt x="186" y="95"/>
                  </a:lnTo>
                  <a:lnTo>
                    <a:pt x="188" y="93"/>
                  </a:lnTo>
                  <a:lnTo>
                    <a:pt x="190" y="93"/>
                  </a:lnTo>
                  <a:lnTo>
                    <a:pt x="192" y="93"/>
                  </a:lnTo>
                  <a:lnTo>
                    <a:pt x="199" y="90"/>
                  </a:lnTo>
                  <a:lnTo>
                    <a:pt x="206" y="90"/>
                  </a:lnTo>
                  <a:lnTo>
                    <a:pt x="240" y="79"/>
                  </a:lnTo>
                  <a:lnTo>
                    <a:pt x="245" y="77"/>
                  </a:lnTo>
                  <a:lnTo>
                    <a:pt x="245" y="70"/>
                  </a:lnTo>
                  <a:lnTo>
                    <a:pt x="240" y="66"/>
                  </a:lnTo>
                  <a:lnTo>
                    <a:pt x="235" y="52"/>
                  </a:lnTo>
                  <a:lnTo>
                    <a:pt x="233" y="50"/>
                  </a:lnTo>
                  <a:lnTo>
                    <a:pt x="231" y="43"/>
                  </a:lnTo>
                  <a:lnTo>
                    <a:pt x="231" y="41"/>
                  </a:lnTo>
                  <a:lnTo>
                    <a:pt x="231" y="38"/>
                  </a:lnTo>
                  <a:lnTo>
                    <a:pt x="233" y="38"/>
                  </a:lnTo>
                  <a:lnTo>
                    <a:pt x="233" y="36"/>
                  </a:lnTo>
                  <a:lnTo>
                    <a:pt x="233" y="34"/>
                  </a:lnTo>
                  <a:lnTo>
                    <a:pt x="235" y="32"/>
                  </a:lnTo>
                  <a:lnTo>
                    <a:pt x="240" y="29"/>
                  </a:lnTo>
                  <a:lnTo>
                    <a:pt x="240" y="27"/>
                  </a:lnTo>
                  <a:lnTo>
                    <a:pt x="242" y="25"/>
                  </a:lnTo>
                  <a:lnTo>
                    <a:pt x="245" y="25"/>
                  </a:lnTo>
                  <a:lnTo>
                    <a:pt x="247" y="25"/>
                  </a:lnTo>
                  <a:lnTo>
                    <a:pt x="249" y="23"/>
                  </a:lnTo>
                  <a:lnTo>
                    <a:pt x="254" y="23"/>
                  </a:lnTo>
                  <a:lnTo>
                    <a:pt x="256" y="23"/>
                  </a:lnTo>
                  <a:lnTo>
                    <a:pt x="258" y="23"/>
                  </a:lnTo>
                  <a:lnTo>
                    <a:pt x="258" y="18"/>
                  </a:lnTo>
                  <a:lnTo>
                    <a:pt x="256" y="16"/>
                  </a:lnTo>
                  <a:lnTo>
                    <a:pt x="256" y="11"/>
                  </a:lnTo>
                  <a:lnTo>
                    <a:pt x="254" y="9"/>
                  </a:lnTo>
                  <a:lnTo>
                    <a:pt x="256" y="7"/>
                  </a:lnTo>
                  <a:lnTo>
                    <a:pt x="256" y="4"/>
                  </a:lnTo>
                  <a:lnTo>
                    <a:pt x="258" y="2"/>
                  </a:lnTo>
                  <a:lnTo>
                    <a:pt x="260" y="0"/>
                  </a:lnTo>
                  <a:lnTo>
                    <a:pt x="263"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20" name="Admin 1 - West Kordofan">
              <a:extLst>
                <a:ext uri="{FF2B5EF4-FFF2-40B4-BE49-F238E27FC236}">
                  <a16:creationId xmlns:a16="http://schemas.microsoft.com/office/drawing/2014/main" id="{FE682B62-E7AB-9714-8A23-683FA44ACC6C}"/>
                </a:ext>
              </a:extLst>
            </p:cNvPr>
            <p:cNvSpPr>
              <a:spLocks/>
            </p:cNvSpPr>
            <p:nvPr/>
          </p:nvSpPr>
          <p:spPr bwMode="auto">
            <a:xfrm>
              <a:off x="4743267" y="4325215"/>
              <a:ext cx="1254405" cy="1941076"/>
            </a:xfrm>
            <a:custGeom>
              <a:avLst/>
              <a:gdLst>
                <a:gd name="T0" fmla="*/ 270 w 791"/>
                <a:gd name="T1" fmla="*/ 36 h 1224"/>
                <a:gd name="T2" fmla="*/ 351 w 791"/>
                <a:gd name="T3" fmla="*/ 36 h 1224"/>
                <a:gd name="T4" fmla="*/ 408 w 791"/>
                <a:gd name="T5" fmla="*/ 59 h 1224"/>
                <a:gd name="T6" fmla="*/ 446 w 791"/>
                <a:gd name="T7" fmla="*/ 75 h 1224"/>
                <a:gd name="T8" fmla="*/ 489 w 791"/>
                <a:gd name="T9" fmla="*/ 79 h 1224"/>
                <a:gd name="T10" fmla="*/ 553 w 791"/>
                <a:gd name="T11" fmla="*/ 118 h 1224"/>
                <a:gd name="T12" fmla="*/ 589 w 791"/>
                <a:gd name="T13" fmla="*/ 156 h 1224"/>
                <a:gd name="T14" fmla="*/ 605 w 791"/>
                <a:gd name="T15" fmla="*/ 174 h 1224"/>
                <a:gd name="T16" fmla="*/ 648 w 791"/>
                <a:gd name="T17" fmla="*/ 190 h 1224"/>
                <a:gd name="T18" fmla="*/ 671 w 791"/>
                <a:gd name="T19" fmla="*/ 263 h 1224"/>
                <a:gd name="T20" fmla="*/ 698 w 791"/>
                <a:gd name="T21" fmla="*/ 303 h 1224"/>
                <a:gd name="T22" fmla="*/ 737 w 791"/>
                <a:gd name="T23" fmla="*/ 369 h 1224"/>
                <a:gd name="T24" fmla="*/ 716 w 791"/>
                <a:gd name="T25" fmla="*/ 385 h 1224"/>
                <a:gd name="T26" fmla="*/ 707 w 791"/>
                <a:gd name="T27" fmla="*/ 428 h 1224"/>
                <a:gd name="T28" fmla="*/ 687 w 791"/>
                <a:gd name="T29" fmla="*/ 455 h 1224"/>
                <a:gd name="T30" fmla="*/ 662 w 791"/>
                <a:gd name="T31" fmla="*/ 487 h 1224"/>
                <a:gd name="T32" fmla="*/ 644 w 791"/>
                <a:gd name="T33" fmla="*/ 518 h 1224"/>
                <a:gd name="T34" fmla="*/ 614 w 791"/>
                <a:gd name="T35" fmla="*/ 555 h 1224"/>
                <a:gd name="T36" fmla="*/ 594 w 791"/>
                <a:gd name="T37" fmla="*/ 622 h 1224"/>
                <a:gd name="T38" fmla="*/ 601 w 791"/>
                <a:gd name="T39" fmla="*/ 656 h 1224"/>
                <a:gd name="T40" fmla="*/ 639 w 791"/>
                <a:gd name="T41" fmla="*/ 688 h 1224"/>
                <a:gd name="T42" fmla="*/ 653 w 791"/>
                <a:gd name="T43" fmla="*/ 722 h 1224"/>
                <a:gd name="T44" fmla="*/ 650 w 791"/>
                <a:gd name="T45" fmla="*/ 756 h 1224"/>
                <a:gd name="T46" fmla="*/ 632 w 791"/>
                <a:gd name="T47" fmla="*/ 792 h 1224"/>
                <a:gd name="T48" fmla="*/ 616 w 791"/>
                <a:gd name="T49" fmla="*/ 828 h 1224"/>
                <a:gd name="T50" fmla="*/ 625 w 791"/>
                <a:gd name="T51" fmla="*/ 851 h 1224"/>
                <a:gd name="T52" fmla="*/ 650 w 791"/>
                <a:gd name="T53" fmla="*/ 876 h 1224"/>
                <a:gd name="T54" fmla="*/ 678 w 791"/>
                <a:gd name="T55" fmla="*/ 898 h 1224"/>
                <a:gd name="T56" fmla="*/ 714 w 791"/>
                <a:gd name="T57" fmla="*/ 930 h 1224"/>
                <a:gd name="T58" fmla="*/ 755 w 791"/>
                <a:gd name="T59" fmla="*/ 973 h 1224"/>
                <a:gd name="T60" fmla="*/ 768 w 791"/>
                <a:gd name="T61" fmla="*/ 996 h 1224"/>
                <a:gd name="T62" fmla="*/ 782 w 791"/>
                <a:gd name="T63" fmla="*/ 1023 h 1224"/>
                <a:gd name="T64" fmla="*/ 757 w 791"/>
                <a:gd name="T65" fmla="*/ 1050 h 1224"/>
                <a:gd name="T66" fmla="*/ 555 w 791"/>
                <a:gd name="T67" fmla="*/ 1186 h 1224"/>
                <a:gd name="T68" fmla="*/ 535 w 791"/>
                <a:gd name="T69" fmla="*/ 1195 h 1224"/>
                <a:gd name="T70" fmla="*/ 351 w 791"/>
                <a:gd name="T71" fmla="*/ 1070 h 1224"/>
                <a:gd name="T72" fmla="*/ 224 w 791"/>
                <a:gd name="T73" fmla="*/ 1222 h 1224"/>
                <a:gd name="T74" fmla="*/ 195 w 791"/>
                <a:gd name="T75" fmla="*/ 1224 h 1224"/>
                <a:gd name="T76" fmla="*/ 115 w 791"/>
                <a:gd name="T77" fmla="*/ 1175 h 1224"/>
                <a:gd name="T78" fmla="*/ 102 w 791"/>
                <a:gd name="T79" fmla="*/ 991 h 1224"/>
                <a:gd name="T80" fmla="*/ 61 w 791"/>
                <a:gd name="T81" fmla="*/ 828 h 1224"/>
                <a:gd name="T82" fmla="*/ 54 w 791"/>
                <a:gd name="T83" fmla="*/ 803 h 1224"/>
                <a:gd name="T84" fmla="*/ 50 w 791"/>
                <a:gd name="T85" fmla="*/ 783 h 1224"/>
                <a:gd name="T86" fmla="*/ 50 w 791"/>
                <a:gd name="T87" fmla="*/ 745 h 1224"/>
                <a:gd name="T88" fmla="*/ 47 w 791"/>
                <a:gd name="T89" fmla="*/ 715 h 1224"/>
                <a:gd name="T90" fmla="*/ 43 w 791"/>
                <a:gd name="T91" fmla="*/ 652 h 1224"/>
                <a:gd name="T92" fmla="*/ 25 w 791"/>
                <a:gd name="T93" fmla="*/ 593 h 1224"/>
                <a:gd name="T94" fmla="*/ 2 w 791"/>
                <a:gd name="T95" fmla="*/ 527 h 1224"/>
                <a:gd name="T96" fmla="*/ 2 w 791"/>
                <a:gd name="T97" fmla="*/ 475 h 1224"/>
                <a:gd name="T98" fmla="*/ 16 w 791"/>
                <a:gd name="T99" fmla="*/ 396 h 1224"/>
                <a:gd name="T100" fmla="*/ 18 w 791"/>
                <a:gd name="T101" fmla="*/ 344 h 1224"/>
                <a:gd name="T102" fmla="*/ 47 w 791"/>
                <a:gd name="T103" fmla="*/ 292 h 1224"/>
                <a:gd name="T104" fmla="*/ 77 w 791"/>
                <a:gd name="T105" fmla="*/ 249 h 1224"/>
                <a:gd name="T106" fmla="*/ 86 w 791"/>
                <a:gd name="T107" fmla="*/ 215 h 1224"/>
                <a:gd name="T108" fmla="*/ 124 w 791"/>
                <a:gd name="T109" fmla="*/ 165 h 1224"/>
                <a:gd name="T110" fmla="*/ 124 w 791"/>
                <a:gd name="T111" fmla="*/ 129 h 1224"/>
                <a:gd name="T112" fmla="*/ 109 w 791"/>
                <a:gd name="T113" fmla="*/ 84 h 1224"/>
                <a:gd name="T114" fmla="*/ 104 w 791"/>
                <a:gd name="T115" fmla="*/ 11 h 1224"/>
                <a:gd name="T116" fmla="*/ 145 w 791"/>
                <a:gd name="T117" fmla="*/ 0 h 1224"/>
                <a:gd name="T118" fmla="*/ 195 w 791"/>
                <a:gd name="T119" fmla="*/ 5 h 1224"/>
                <a:gd name="T120" fmla="*/ 217 w 791"/>
                <a:gd name="T121" fmla="*/ 14 h 1224"/>
                <a:gd name="T122" fmla="*/ 251 w 791"/>
                <a:gd name="T123" fmla="*/ 11 h 1224"/>
                <a:gd name="T124" fmla="*/ 265 w 791"/>
                <a:gd name="T125" fmla="*/ 7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1" h="1224">
                  <a:moveTo>
                    <a:pt x="276" y="18"/>
                  </a:moveTo>
                  <a:lnTo>
                    <a:pt x="274" y="18"/>
                  </a:lnTo>
                  <a:lnTo>
                    <a:pt x="274" y="20"/>
                  </a:lnTo>
                  <a:lnTo>
                    <a:pt x="272" y="18"/>
                  </a:lnTo>
                  <a:lnTo>
                    <a:pt x="272" y="20"/>
                  </a:lnTo>
                  <a:lnTo>
                    <a:pt x="272" y="23"/>
                  </a:lnTo>
                  <a:lnTo>
                    <a:pt x="270" y="25"/>
                  </a:lnTo>
                  <a:lnTo>
                    <a:pt x="270" y="27"/>
                  </a:lnTo>
                  <a:lnTo>
                    <a:pt x="267" y="27"/>
                  </a:lnTo>
                  <a:lnTo>
                    <a:pt x="267" y="34"/>
                  </a:lnTo>
                  <a:lnTo>
                    <a:pt x="270" y="36"/>
                  </a:lnTo>
                  <a:lnTo>
                    <a:pt x="270" y="39"/>
                  </a:lnTo>
                  <a:lnTo>
                    <a:pt x="272" y="39"/>
                  </a:lnTo>
                  <a:lnTo>
                    <a:pt x="288" y="45"/>
                  </a:lnTo>
                  <a:lnTo>
                    <a:pt x="306" y="41"/>
                  </a:lnTo>
                  <a:lnTo>
                    <a:pt x="313" y="34"/>
                  </a:lnTo>
                  <a:lnTo>
                    <a:pt x="317" y="32"/>
                  </a:lnTo>
                  <a:lnTo>
                    <a:pt x="322" y="25"/>
                  </a:lnTo>
                  <a:lnTo>
                    <a:pt x="338" y="32"/>
                  </a:lnTo>
                  <a:lnTo>
                    <a:pt x="338" y="34"/>
                  </a:lnTo>
                  <a:lnTo>
                    <a:pt x="342" y="36"/>
                  </a:lnTo>
                  <a:lnTo>
                    <a:pt x="351" y="36"/>
                  </a:lnTo>
                  <a:lnTo>
                    <a:pt x="353" y="36"/>
                  </a:lnTo>
                  <a:lnTo>
                    <a:pt x="360" y="41"/>
                  </a:lnTo>
                  <a:lnTo>
                    <a:pt x="362" y="41"/>
                  </a:lnTo>
                  <a:lnTo>
                    <a:pt x="376" y="48"/>
                  </a:lnTo>
                  <a:lnTo>
                    <a:pt x="378" y="48"/>
                  </a:lnTo>
                  <a:lnTo>
                    <a:pt x="385" y="50"/>
                  </a:lnTo>
                  <a:lnTo>
                    <a:pt x="387" y="50"/>
                  </a:lnTo>
                  <a:lnTo>
                    <a:pt x="392" y="52"/>
                  </a:lnTo>
                  <a:lnTo>
                    <a:pt x="396" y="54"/>
                  </a:lnTo>
                  <a:lnTo>
                    <a:pt x="406" y="57"/>
                  </a:lnTo>
                  <a:lnTo>
                    <a:pt x="408" y="59"/>
                  </a:lnTo>
                  <a:lnTo>
                    <a:pt x="412" y="59"/>
                  </a:lnTo>
                  <a:lnTo>
                    <a:pt x="415" y="61"/>
                  </a:lnTo>
                  <a:lnTo>
                    <a:pt x="417" y="61"/>
                  </a:lnTo>
                  <a:lnTo>
                    <a:pt x="426" y="70"/>
                  </a:lnTo>
                  <a:lnTo>
                    <a:pt x="430" y="70"/>
                  </a:lnTo>
                  <a:lnTo>
                    <a:pt x="433" y="70"/>
                  </a:lnTo>
                  <a:lnTo>
                    <a:pt x="435" y="68"/>
                  </a:lnTo>
                  <a:lnTo>
                    <a:pt x="437" y="68"/>
                  </a:lnTo>
                  <a:lnTo>
                    <a:pt x="437" y="70"/>
                  </a:lnTo>
                  <a:lnTo>
                    <a:pt x="444" y="70"/>
                  </a:lnTo>
                  <a:lnTo>
                    <a:pt x="446" y="75"/>
                  </a:lnTo>
                  <a:lnTo>
                    <a:pt x="449" y="75"/>
                  </a:lnTo>
                  <a:lnTo>
                    <a:pt x="453" y="75"/>
                  </a:lnTo>
                  <a:lnTo>
                    <a:pt x="455" y="79"/>
                  </a:lnTo>
                  <a:lnTo>
                    <a:pt x="455" y="82"/>
                  </a:lnTo>
                  <a:lnTo>
                    <a:pt x="455" y="84"/>
                  </a:lnTo>
                  <a:lnTo>
                    <a:pt x="462" y="84"/>
                  </a:lnTo>
                  <a:lnTo>
                    <a:pt x="467" y="77"/>
                  </a:lnTo>
                  <a:lnTo>
                    <a:pt x="471" y="72"/>
                  </a:lnTo>
                  <a:lnTo>
                    <a:pt x="483" y="72"/>
                  </a:lnTo>
                  <a:lnTo>
                    <a:pt x="489" y="72"/>
                  </a:lnTo>
                  <a:lnTo>
                    <a:pt x="489" y="79"/>
                  </a:lnTo>
                  <a:lnTo>
                    <a:pt x="489" y="86"/>
                  </a:lnTo>
                  <a:lnTo>
                    <a:pt x="489" y="93"/>
                  </a:lnTo>
                  <a:lnTo>
                    <a:pt x="510" y="102"/>
                  </a:lnTo>
                  <a:lnTo>
                    <a:pt x="512" y="102"/>
                  </a:lnTo>
                  <a:lnTo>
                    <a:pt x="514" y="104"/>
                  </a:lnTo>
                  <a:lnTo>
                    <a:pt x="523" y="109"/>
                  </a:lnTo>
                  <a:lnTo>
                    <a:pt x="530" y="111"/>
                  </a:lnTo>
                  <a:lnTo>
                    <a:pt x="533" y="111"/>
                  </a:lnTo>
                  <a:lnTo>
                    <a:pt x="542" y="115"/>
                  </a:lnTo>
                  <a:lnTo>
                    <a:pt x="546" y="118"/>
                  </a:lnTo>
                  <a:lnTo>
                    <a:pt x="553" y="118"/>
                  </a:lnTo>
                  <a:lnTo>
                    <a:pt x="560" y="125"/>
                  </a:lnTo>
                  <a:lnTo>
                    <a:pt x="567" y="134"/>
                  </a:lnTo>
                  <a:lnTo>
                    <a:pt x="569" y="136"/>
                  </a:lnTo>
                  <a:lnTo>
                    <a:pt x="573" y="140"/>
                  </a:lnTo>
                  <a:lnTo>
                    <a:pt x="576" y="145"/>
                  </a:lnTo>
                  <a:lnTo>
                    <a:pt x="580" y="149"/>
                  </a:lnTo>
                  <a:lnTo>
                    <a:pt x="580" y="152"/>
                  </a:lnTo>
                  <a:lnTo>
                    <a:pt x="582" y="152"/>
                  </a:lnTo>
                  <a:lnTo>
                    <a:pt x="585" y="154"/>
                  </a:lnTo>
                  <a:lnTo>
                    <a:pt x="587" y="156"/>
                  </a:lnTo>
                  <a:lnTo>
                    <a:pt x="589" y="156"/>
                  </a:lnTo>
                  <a:lnTo>
                    <a:pt x="591" y="158"/>
                  </a:lnTo>
                  <a:lnTo>
                    <a:pt x="596" y="161"/>
                  </a:lnTo>
                  <a:lnTo>
                    <a:pt x="598" y="161"/>
                  </a:lnTo>
                  <a:lnTo>
                    <a:pt x="596" y="163"/>
                  </a:lnTo>
                  <a:lnTo>
                    <a:pt x="596" y="165"/>
                  </a:lnTo>
                  <a:lnTo>
                    <a:pt x="596" y="168"/>
                  </a:lnTo>
                  <a:lnTo>
                    <a:pt x="598" y="170"/>
                  </a:lnTo>
                  <a:lnTo>
                    <a:pt x="603" y="170"/>
                  </a:lnTo>
                  <a:lnTo>
                    <a:pt x="603" y="172"/>
                  </a:lnTo>
                  <a:lnTo>
                    <a:pt x="605" y="172"/>
                  </a:lnTo>
                  <a:lnTo>
                    <a:pt x="605" y="174"/>
                  </a:lnTo>
                  <a:lnTo>
                    <a:pt x="607" y="174"/>
                  </a:lnTo>
                  <a:lnTo>
                    <a:pt x="612" y="177"/>
                  </a:lnTo>
                  <a:lnTo>
                    <a:pt x="614" y="179"/>
                  </a:lnTo>
                  <a:lnTo>
                    <a:pt x="621" y="181"/>
                  </a:lnTo>
                  <a:lnTo>
                    <a:pt x="623" y="183"/>
                  </a:lnTo>
                  <a:lnTo>
                    <a:pt x="628" y="186"/>
                  </a:lnTo>
                  <a:lnTo>
                    <a:pt x="632" y="186"/>
                  </a:lnTo>
                  <a:lnTo>
                    <a:pt x="635" y="186"/>
                  </a:lnTo>
                  <a:lnTo>
                    <a:pt x="637" y="186"/>
                  </a:lnTo>
                  <a:lnTo>
                    <a:pt x="637" y="188"/>
                  </a:lnTo>
                  <a:lnTo>
                    <a:pt x="648" y="190"/>
                  </a:lnTo>
                  <a:lnTo>
                    <a:pt x="664" y="195"/>
                  </a:lnTo>
                  <a:lnTo>
                    <a:pt x="669" y="208"/>
                  </a:lnTo>
                  <a:lnTo>
                    <a:pt x="669" y="213"/>
                  </a:lnTo>
                  <a:lnTo>
                    <a:pt x="666" y="215"/>
                  </a:lnTo>
                  <a:lnTo>
                    <a:pt x="666" y="233"/>
                  </a:lnTo>
                  <a:lnTo>
                    <a:pt x="666" y="235"/>
                  </a:lnTo>
                  <a:lnTo>
                    <a:pt x="666" y="242"/>
                  </a:lnTo>
                  <a:lnTo>
                    <a:pt x="669" y="251"/>
                  </a:lnTo>
                  <a:lnTo>
                    <a:pt x="669" y="254"/>
                  </a:lnTo>
                  <a:lnTo>
                    <a:pt x="669" y="260"/>
                  </a:lnTo>
                  <a:lnTo>
                    <a:pt x="671" y="263"/>
                  </a:lnTo>
                  <a:lnTo>
                    <a:pt x="671" y="267"/>
                  </a:lnTo>
                  <a:lnTo>
                    <a:pt x="671" y="269"/>
                  </a:lnTo>
                  <a:lnTo>
                    <a:pt x="673" y="276"/>
                  </a:lnTo>
                  <a:lnTo>
                    <a:pt x="675" y="278"/>
                  </a:lnTo>
                  <a:lnTo>
                    <a:pt x="678" y="281"/>
                  </a:lnTo>
                  <a:lnTo>
                    <a:pt x="684" y="281"/>
                  </a:lnTo>
                  <a:lnTo>
                    <a:pt x="687" y="285"/>
                  </a:lnTo>
                  <a:lnTo>
                    <a:pt x="689" y="290"/>
                  </a:lnTo>
                  <a:lnTo>
                    <a:pt x="693" y="297"/>
                  </a:lnTo>
                  <a:lnTo>
                    <a:pt x="696" y="301"/>
                  </a:lnTo>
                  <a:lnTo>
                    <a:pt x="698" y="303"/>
                  </a:lnTo>
                  <a:lnTo>
                    <a:pt x="698" y="306"/>
                  </a:lnTo>
                  <a:lnTo>
                    <a:pt x="709" y="319"/>
                  </a:lnTo>
                  <a:lnTo>
                    <a:pt x="709" y="321"/>
                  </a:lnTo>
                  <a:lnTo>
                    <a:pt x="716" y="328"/>
                  </a:lnTo>
                  <a:lnTo>
                    <a:pt x="718" y="333"/>
                  </a:lnTo>
                  <a:lnTo>
                    <a:pt x="721" y="337"/>
                  </a:lnTo>
                  <a:lnTo>
                    <a:pt x="725" y="344"/>
                  </a:lnTo>
                  <a:lnTo>
                    <a:pt x="725" y="349"/>
                  </a:lnTo>
                  <a:lnTo>
                    <a:pt x="734" y="362"/>
                  </a:lnTo>
                  <a:lnTo>
                    <a:pt x="734" y="367"/>
                  </a:lnTo>
                  <a:lnTo>
                    <a:pt x="737" y="369"/>
                  </a:lnTo>
                  <a:lnTo>
                    <a:pt x="737" y="371"/>
                  </a:lnTo>
                  <a:lnTo>
                    <a:pt x="739" y="371"/>
                  </a:lnTo>
                  <a:lnTo>
                    <a:pt x="739" y="373"/>
                  </a:lnTo>
                  <a:lnTo>
                    <a:pt x="737" y="373"/>
                  </a:lnTo>
                  <a:lnTo>
                    <a:pt x="727" y="376"/>
                  </a:lnTo>
                  <a:lnTo>
                    <a:pt x="725" y="376"/>
                  </a:lnTo>
                  <a:lnTo>
                    <a:pt x="721" y="378"/>
                  </a:lnTo>
                  <a:lnTo>
                    <a:pt x="718" y="378"/>
                  </a:lnTo>
                  <a:lnTo>
                    <a:pt x="718" y="380"/>
                  </a:lnTo>
                  <a:lnTo>
                    <a:pt x="716" y="383"/>
                  </a:lnTo>
                  <a:lnTo>
                    <a:pt x="716" y="385"/>
                  </a:lnTo>
                  <a:lnTo>
                    <a:pt x="716" y="387"/>
                  </a:lnTo>
                  <a:lnTo>
                    <a:pt x="716" y="389"/>
                  </a:lnTo>
                  <a:lnTo>
                    <a:pt x="718" y="389"/>
                  </a:lnTo>
                  <a:lnTo>
                    <a:pt x="718" y="392"/>
                  </a:lnTo>
                  <a:lnTo>
                    <a:pt x="718" y="394"/>
                  </a:lnTo>
                  <a:lnTo>
                    <a:pt x="718" y="396"/>
                  </a:lnTo>
                  <a:lnTo>
                    <a:pt x="716" y="405"/>
                  </a:lnTo>
                  <a:lnTo>
                    <a:pt x="714" y="405"/>
                  </a:lnTo>
                  <a:lnTo>
                    <a:pt x="712" y="414"/>
                  </a:lnTo>
                  <a:lnTo>
                    <a:pt x="709" y="421"/>
                  </a:lnTo>
                  <a:lnTo>
                    <a:pt x="707" y="428"/>
                  </a:lnTo>
                  <a:lnTo>
                    <a:pt x="705" y="432"/>
                  </a:lnTo>
                  <a:lnTo>
                    <a:pt x="700" y="439"/>
                  </a:lnTo>
                  <a:lnTo>
                    <a:pt x="698" y="441"/>
                  </a:lnTo>
                  <a:lnTo>
                    <a:pt x="700" y="441"/>
                  </a:lnTo>
                  <a:lnTo>
                    <a:pt x="700" y="444"/>
                  </a:lnTo>
                  <a:lnTo>
                    <a:pt x="698" y="446"/>
                  </a:lnTo>
                  <a:lnTo>
                    <a:pt x="696" y="448"/>
                  </a:lnTo>
                  <a:lnTo>
                    <a:pt x="696" y="450"/>
                  </a:lnTo>
                  <a:lnTo>
                    <a:pt x="691" y="453"/>
                  </a:lnTo>
                  <a:lnTo>
                    <a:pt x="689" y="455"/>
                  </a:lnTo>
                  <a:lnTo>
                    <a:pt x="687" y="455"/>
                  </a:lnTo>
                  <a:lnTo>
                    <a:pt x="687" y="457"/>
                  </a:lnTo>
                  <a:lnTo>
                    <a:pt x="684" y="459"/>
                  </a:lnTo>
                  <a:lnTo>
                    <a:pt x="675" y="469"/>
                  </a:lnTo>
                  <a:lnTo>
                    <a:pt x="673" y="471"/>
                  </a:lnTo>
                  <a:lnTo>
                    <a:pt x="671" y="473"/>
                  </a:lnTo>
                  <a:lnTo>
                    <a:pt x="666" y="478"/>
                  </a:lnTo>
                  <a:lnTo>
                    <a:pt x="666" y="480"/>
                  </a:lnTo>
                  <a:lnTo>
                    <a:pt x="664" y="480"/>
                  </a:lnTo>
                  <a:lnTo>
                    <a:pt x="664" y="482"/>
                  </a:lnTo>
                  <a:lnTo>
                    <a:pt x="662" y="484"/>
                  </a:lnTo>
                  <a:lnTo>
                    <a:pt x="662" y="487"/>
                  </a:lnTo>
                  <a:lnTo>
                    <a:pt x="659" y="491"/>
                  </a:lnTo>
                  <a:lnTo>
                    <a:pt x="659" y="496"/>
                  </a:lnTo>
                  <a:lnTo>
                    <a:pt x="657" y="500"/>
                  </a:lnTo>
                  <a:lnTo>
                    <a:pt x="657" y="502"/>
                  </a:lnTo>
                  <a:lnTo>
                    <a:pt x="655" y="505"/>
                  </a:lnTo>
                  <a:lnTo>
                    <a:pt x="648" y="507"/>
                  </a:lnTo>
                  <a:lnTo>
                    <a:pt x="646" y="507"/>
                  </a:lnTo>
                  <a:lnTo>
                    <a:pt x="644" y="509"/>
                  </a:lnTo>
                  <a:lnTo>
                    <a:pt x="644" y="512"/>
                  </a:lnTo>
                  <a:lnTo>
                    <a:pt x="644" y="514"/>
                  </a:lnTo>
                  <a:lnTo>
                    <a:pt x="644" y="518"/>
                  </a:lnTo>
                  <a:lnTo>
                    <a:pt x="641" y="525"/>
                  </a:lnTo>
                  <a:lnTo>
                    <a:pt x="639" y="532"/>
                  </a:lnTo>
                  <a:lnTo>
                    <a:pt x="630" y="536"/>
                  </a:lnTo>
                  <a:lnTo>
                    <a:pt x="625" y="539"/>
                  </a:lnTo>
                  <a:lnTo>
                    <a:pt x="623" y="541"/>
                  </a:lnTo>
                  <a:lnTo>
                    <a:pt x="621" y="541"/>
                  </a:lnTo>
                  <a:lnTo>
                    <a:pt x="619" y="543"/>
                  </a:lnTo>
                  <a:lnTo>
                    <a:pt x="619" y="548"/>
                  </a:lnTo>
                  <a:lnTo>
                    <a:pt x="616" y="550"/>
                  </a:lnTo>
                  <a:lnTo>
                    <a:pt x="614" y="552"/>
                  </a:lnTo>
                  <a:lnTo>
                    <a:pt x="614" y="555"/>
                  </a:lnTo>
                  <a:lnTo>
                    <a:pt x="614" y="557"/>
                  </a:lnTo>
                  <a:lnTo>
                    <a:pt x="610" y="561"/>
                  </a:lnTo>
                  <a:lnTo>
                    <a:pt x="603" y="573"/>
                  </a:lnTo>
                  <a:lnTo>
                    <a:pt x="601" y="575"/>
                  </a:lnTo>
                  <a:lnTo>
                    <a:pt x="598" y="582"/>
                  </a:lnTo>
                  <a:lnTo>
                    <a:pt x="598" y="586"/>
                  </a:lnTo>
                  <a:lnTo>
                    <a:pt x="596" y="591"/>
                  </a:lnTo>
                  <a:lnTo>
                    <a:pt x="596" y="593"/>
                  </a:lnTo>
                  <a:lnTo>
                    <a:pt x="596" y="600"/>
                  </a:lnTo>
                  <a:lnTo>
                    <a:pt x="594" y="616"/>
                  </a:lnTo>
                  <a:lnTo>
                    <a:pt x="594" y="622"/>
                  </a:lnTo>
                  <a:lnTo>
                    <a:pt x="591" y="627"/>
                  </a:lnTo>
                  <a:lnTo>
                    <a:pt x="589" y="629"/>
                  </a:lnTo>
                  <a:lnTo>
                    <a:pt x="587" y="636"/>
                  </a:lnTo>
                  <a:lnTo>
                    <a:pt x="587" y="638"/>
                  </a:lnTo>
                  <a:lnTo>
                    <a:pt x="587" y="641"/>
                  </a:lnTo>
                  <a:lnTo>
                    <a:pt x="585" y="643"/>
                  </a:lnTo>
                  <a:lnTo>
                    <a:pt x="587" y="643"/>
                  </a:lnTo>
                  <a:lnTo>
                    <a:pt x="587" y="647"/>
                  </a:lnTo>
                  <a:lnTo>
                    <a:pt x="594" y="656"/>
                  </a:lnTo>
                  <a:lnTo>
                    <a:pt x="596" y="656"/>
                  </a:lnTo>
                  <a:lnTo>
                    <a:pt x="601" y="656"/>
                  </a:lnTo>
                  <a:lnTo>
                    <a:pt x="612" y="656"/>
                  </a:lnTo>
                  <a:lnTo>
                    <a:pt x="616" y="656"/>
                  </a:lnTo>
                  <a:lnTo>
                    <a:pt x="623" y="656"/>
                  </a:lnTo>
                  <a:lnTo>
                    <a:pt x="625" y="656"/>
                  </a:lnTo>
                  <a:lnTo>
                    <a:pt x="628" y="656"/>
                  </a:lnTo>
                  <a:lnTo>
                    <a:pt x="628" y="661"/>
                  </a:lnTo>
                  <a:lnTo>
                    <a:pt x="630" y="661"/>
                  </a:lnTo>
                  <a:lnTo>
                    <a:pt x="632" y="668"/>
                  </a:lnTo>
                  <a:lnTo>
                    <a:pt x="632" y="670"/>
                  </a:lnTo>
                  <a:lnTo>
                    <a:pt x="637" y="679"/>
                  </a:lnTo>
                  <a:lnTo>
                    <a:pt x="639" y="688"/>
                  </a:lnTo>
                  <a:lnTo>
                    <a:pt x="641" y="695"/>
                  </a:lnTo>
                  <a:lnTo>
                    <a:pt x="646" y="704"/>
                  </a:lnTo>
                  <a:lnTo>
                    <a:pt x="646" y="706"/>
                  </a:lnTo>
                  <a:lnTo>
                    <a:pt x="648" y="708"/>
                  </a:lnTo>
                  <a:lnTo>
                    <a:pt x="648" y="711"/>
                  </a:lnTo>
                  <a:lnTo>
                    <a:pt x="648" y="713"/>
                  </a:lnTo>
                  <a:lnTo>
                    <a:pt x="650" y="715"/>
                  </a:lnTo>
                  <a:lnTo>
                    <a:pt x="650" y="717"/>
                  </a:lnTo>
                  <a:lnTo>
                    <a:pt x="650" y="720"/>
                  </a:lnTo>
                  <a:lnTo>
                    <a:pt x="650" y="722"/>
                  </a:lnTo>
                  <a:lnTo>
                    <a:pt x="653" y="722"/>
                  </a:lnTo>
                  <a:lnTo>
                    <a:pt x="653" y="724"/>
                  </a:lnTo>
                  <a:lnTo>
                    <a:pt x="655" y="731"/>
                  </a:lnTo>
                  <a:lnTo>
                    <a:pt x="657" y="736"/>
                  </a:lnTo>
                  <a:lnTo>
                    <a:pt x="659" y="736"/>
                  </a:lnTo>
                  <a:lnTo>
                    <a:pt x="659" y="738"/>
                  </a:lnTo>
                  <a:lnTo>
                    <a:pt x="659" y="740"/>
                  </a:lnTo>
                  <a:lnTo>
                    <a:pt x="659" y="742"/>
                  </a:lnTo>
                  <a:lnTo>
                    <a:pt x="659" y="745"/>
                  </a:lnTo>
                  <a:lnTo>
                    <a:pt x="657" y="747"/>
                  </a:lnTo>
                  <a:lnTo>
                    <a:pt x="655" y="749"/>
                  </a:lnTo>
                  <a:lnTo>
                    <a:pt x="650" y="756"/>
                  </a:lnTo>
                  <a:lnTo>
                    <a:pt x="650" y="758"/>
                  </a:lnTo>
                  <a:lnTo>
                    <a:pt x="650" y="760"/>
                  </a:lnTo>
                  <a:lnTo>
                    <a:pt x="653" y="765"/>
                  </a:lnTo>
                  <a:lnTo>
                    <a:pt x="653" y="767"/>
                  </a:lnTo>
                  <a:lnTo>
                    <a:pt x="653" y="772"/>
                  </a:lnTo>
                  <a:lnTo>
                    <a:pt x="653" y="776"/>
                  </a:lnTo>
                  <a:lnTo>
                    <a:pt x="653" y="779"/>
                  </a:lnTo>
                  <a:lnTo>
                    <a:pt x="644" y="783"/>
                  </a:lnTo>
                  <a:lnTo>
                    <a:pt x="641" y="785"/>
                  </a:lnTo>
                  <a:lnTo>
                    <a:pt x="637" y="790"/>
                  </a:lnTo>
                  <a:lnTo>
                    <a:pt x="632" y="792"/>
                  </a:lnTo>
                  <a:lnTo>
                    <a:pt x="632" y="794"/>
                  </a:lnTo>
                  <a:lnTo>
                    <a:pt x="632" y="797"/>
                  </a:lnTo>
                  <a:lnTo>
                    <a:pt x="623" y="801"/>
                  </a:lnTo>
                  <a:lnTo>
                    <a:pt x="621" y="803"/>
                  </a:lnTo>
                  <a:lnTo>
                    <a:pt x="619" y="806"/>
                  </a:lnTo>
                  <a:lnTo>
                    <a:pt x="616" y="808"/>
                  </a:lnTo>
                  <a:lnTo>
                    <a:pt x="616" y="815"/>
                  </a:lnTo>
                  <a:lnTo>
                    <a:pt x="616" y="817"/>
                  </a:lnTo>
                  <a:lnTo>
                    <a:pt x="616" y="819"/>
                  </a:lnTo>
                  <a:lnTo>
                    <a:pt x="616" y="826"/>
                  </a:lnTo>
                  <a:lnTo>
                    <a:pt x="616" y="828"/>
                  </a:lnTo>
                  <a:lnTo>
                    <a:pt x="616" y="833"/>
                  </a:lnTo>
                  <a:lnTo>
                    <a:pt x="619" y="835"/>
                  </a:lnTo>
                  <a:lnTo>
                    <a:pt x="619" y="837"/>
                  </a:lnTo>
                  <a:lnTo>
                    <a:pt x="619" y="840"/>
                  </a:lnTo>
                  <a:lnTo>
                    <a:pt x="621" y="840"/>
                  </a:lnTo>
                  <a:lnTo>
                    <a:pt x="621" y="842"/>
                  </a:lnTo>
                  <a:lnTo>
                    <a:pt x="623" y="842"/>
                  </a:lnTo>
                  <a:lnTo>
                    <a:pt x="623" y="846"/>
                  </a:lnTo>
                  <a:lnTo>
                    <a:pt x="623" y="849"/>
                  </a:lnTo>
                  <a:lnTo>
                    <a:pt x="625" y="849"/>
                  </a:lnTo>
                  <a:lnTo>
                    <a:pt x="625" y="851"/>
                  </a:lnTo>
                  <a:lnTo>
                    <a:pt x="628" y="853"/>
                  </a:lnTo>
                  <a:lnTo>
                    <a:pt x="628" y="855"/>
                  </a:lnTo>
                  <a:lnTo>
                    <a:pt x="630" y="858"/>
                  </a:lnTo>
                  <a:lnTo>
                    <a:pt x="630" y="860"/>
                  </a:lnTo>
                  <a:lnTo>
                    <a:pt x="632" y="860"/>
                  </a:lnTo>
                  <a:lnTo>
                    <a:pt x="632" y="862"/>
                  </a:lnTo>
                  <a:lnTo>
                    <a:pt x="637" y="865"/>
                  </a:lnTo>
                  <a:lnTo>
                    <a:pt x="639" y="867"/>
                  </a:lnTo>
                  <a:lnTo>
                    <a:pt x="644" y="869"/>
                  </a:lnTo>
                  <a:lnTo>
                    <a:pt x="648" y="874"/>
                  </a:lnTo>
                  <a:lnTo>
                    <a:pt x="650" y="876"/>
                  </a:lnTo>
                  <a:lnTo>
                    <a:pt x="653" y="876"/>
                  </a:lnTo>
                  <a:lnTo>
                    <a:pt x="655" y="878"/>
                  </a:lnTo>
                  <a:lnTo>
                    <a:pt x="657" y="880"/>
                  </a:lnTo>
                  <a:lnTo>
                    <a:pt x="657" y="883"/>
                  </a:lnTo>
                  <a:lnTo>
                    <a:pt x="659" y="883"/>
                  </a:lnTo>
                  <a:lnTo>
                    <a:pt x="662" y="885"/>
                  </a:lnTo>
                  <a:lnTo>
                    <a:pt x="664" y="887"/>
                  </a:lnTo>
                  <a:lnTo>
                    <a:pt x="666" y="889"/>
                  </a:lnTo>
                  <a:lnTo>
                    <a:pt x="671" y="892"/>
                  </a:lnTo>
                  <a:lnTo>
                    <a:pt x="675" y="896"/>
                  </a:lnTo>
                  <a:lnTo>
                    <a:pt x="678" y="898"/>
                  </a:lnTo>
                  <a:lnTo>
                    <a:pt x="682" y="903"/>
                  </a:lnTo>
                  <a:lnTo>
                    <a:pt x="684" y="905"/>
                  </a:lnTo>
                  <a:lnTo>
                    <a:pt x="687" y="905"/>
                  </a:lnTo>
                  <a:lnTo>
                    <a:pt x="691" y="910"/>
                  </a:lnTo>
                  <a:lnTo>
                    <a:pt x="693" y="912"/>
                  </a:lnTo>
                  <a:lnTo>
                    <a:pt x="705" y="921"/>
                  </a:lnTo>
                  <a:lnTo>
                    <a:pt x="707" y="923"/>
                  </a:lnTo>
                  <a:lnTo>
                    <a:pt x="709" y="926"/>
                  </a:lnTo>
                  <a:lnTo>
                    <a:pt x="712" y="926"/>
                  </a:lnTo>
                  <a:lnTo>
                    <a:pt x="712" y="928"/>
                  </a:lnTo>
                  <a:lnTo>
                    <a:pt x="714" y="930"/>
                  </a:lnTo>
                  <a:lnTo>
                    <a:pt x="718" y="932"/>
                  </a:lnTo>
                  <a:lnTo>
                    <a:pt x="718" y="935"/>
                  </a:lnTo>
                  <a:lnTo>
                    <a:pt x="725" y="939"/>
                  </a:lnTo>
                  <a:lnTo>
                    <a:pt x="741" y="953"/>
                  </a:lnTo>
                  <a:lnTo>
                    <a:pt x="741" y="955"/>
                  </a:lnTo>
                  <a:lnTo>
                    <a:pt x="743" y="955"/>
                  </a:lnTo>
                  <a:lnTo>
                    <a:pt x="746" y="957"/>
                  </a:lnTo>
                  <a:lnTo>
                    <a:pt x="748" y="960"/>
                  </a:lnTo>
                  <a:lnTo>
                    <a:pt x="752" y="964"/>
                  </a:lnTo>
                  <a:lnTo>
                    <a:pt x="755" y="971"/>
                  </a:lnTo>
                  <a:lnTo>
                    <a:pt x="755" y="973"/>
                  </a:lnTo>
                  <a:lnTo>
                    <a:pt x="755" y="975"/>
                  </a:lnTo>
                  <a:lnTo>
                    <a:pt x="757" y="975"/>
                  </a:lnTo>
                  <a:lnTo>
                    <a:pt x="757" y="978"/>
                  </a:lnTo>
                  <a:lnTo>
                    <a:pt x="759" y="980"/>
                  </a:lnTo>
                  <a:lnTo>
                    <a:pt x="761" y="984"/>
                  </a:lnTo>
                  <a:lnTo>
                    <a:pt x="761" y="987"/>
                  </a:lnTo>
                  <a:lnTo>
                    <a:pt x="764" y="989"/>
                  </a:lnTo>
                  <a:lnTo>
                    <a:pt x="764" y="991"/>
                  </a:lnTo>
                  <a:lnTo>
                    <a:pt x="766" y="991"/>
                  </a:lnTo>
                  <a:lnTo>
                    <a:pt x="766" y="994"/>
                  </a:lnTo>
                  <a:lnTo>
                    <a:pt x="768" y="996"/>
                  </a:lnTo>
                  <a:lnTo>
                    <a:pt x="768" y="998"/>
                  </a:lnTo>
                  <a:lnTo>
                    <a:pt x="768" y="1000"/>
                  </a:lnTo>
                  <a:lnTo>
                    <a:pt x="771" y="1003"/>
                  </a:lnTo>
                  <a:lnTo>
                    <a:pt x="771" y="1005"/>
                  </a:lnTo>
                  <a:lnTo>
                    <a:pt x="773" y="1007"/>
                  </a:lnTo>
                  <a:lnTo>
                    <a:pt x="775" y="1012"/>
                  </a:lnTo>
                  <a:lnTo>
                    <a:pt x="775" y="1014"/>
                  </a:lnTo>
                  <a:lnTo>
                    <a:pt x="777" y="1014"/>
                  </a:lnTo>
                  <a:lnTo>
                    <a:pt x="777" y="1016"/>
                  </a:lnTo>
                  <a:lnTo>
                    <a:pt x="780" y="1021"/>
                  </a:lnTo>
                  <a:lnTo>
                    <a:pt x="782" y="1023"/>
                  </a:lnTo>
                  <a:lnTo>
                    <a:pt x="782" y="1025"/>
                  </a:lnTo>
                  <a:lnTo>
                    <a:pt x="782" y="1027"/>
                  </a:lnTo>
                  <a:lnTo>
                    <a:pt x="782" y="1030"/>
                  </a:lnTo>
                  <a:lnTo>
                    <a:pt x="784" y="1030"/>
                  </a:lnTo>
                  <a:lnTo>
                    <a:pt x="784" y="1032"/>
                  </a:lnTo>
                  <a:lnTo>
                    <a:pt x="786" y="1034"/>
                  </a:lnTo>
                  <a:lnTo>
                    <a:pt x="789" y="1037"/>
                  </a:lnTo>
                  <a:lnTo>
                    <a:pt x="791" y="1039"/>
                  </a:lnTo>
                  <a:lnTo>
                    <a:pt x="786" y="1039"/>
                  </a:lnTo>
                  <a:lnTo>
                    <a:pt x="780" y="1039"/>
                  </a:lnTo>
                  <a:lnTo>
                    <a:pt x="757" y="1050"/>
                  </a:lnTo>
                  <a:lnTo>
                    <a:pt x="737" y="1061"/>
                  </a:lnTo>
                  <a:lnTo>
                    <a:pt x="705" y="1077"/>
                  </a:lnTo>
                  <a:lnTo>
                    <a:pt x="680" y="1091"/>
                  </a:lnTo>
                  <a:lnTo>
                    <a:pt x="671" y="1095"/>
                  </a:lnTo>
                  <a:lnTo>
                    <a:pt x="671" y="1113"/>
                  </a:lnTo>
                  <a:lnTo>
                    <a:pt x="671" y="1116"/>
                  </a:lnTo>
                  <a:lnTo>
                    <a:pt x="671" y="1184"/>
                  </a:lnTo>
                  <a:lnTo>
                    <a:pt x="587" y="1184"/>
                  </a:lnTo>
                  <a:lnTo>
                    <a:pt x="587" y="1186"/>
                  </a:lnTo>
                  <a:lnTo>
                    <a:pt x="557" y="1186"/>
                  </a:lnTo>
                  <a:lnTo>
                    <a:pt x="555" y="1186"/>
                  </a:lnTo>
                  <a:lnTo>
                    <a:pt x="553" y="1184"/>
                  </a:lnTo>
                  <a:lnTo>
                    <a:pt x="551" y="1184"/>
                  </a:lnTo>
                  <a:lnTo>
                    <a:pt x="548" y="1184"/>
                  </a:lnTo>
                  <a:lnTo>
                    <a:pt x="546" y="1184"/>
                  </a:lnTo>
                  <a:lnTo>
                    <a:pt x="546" y="1186"/>
                  </a:lnTo>
                  <a:lnTo>
                    <a:pt x="544" y="1188"/>
                  </a:lnTo>
                  <a:lnTo>
                    <a:pt x="542" y="1190"/>
                  </a:lnTo>
                  <a:lnTo>
                    <a:pt x="539" y="1190"/>
                  </a:lnTo>
                  <a:lnTo>
                    <a:pt x="537" y="1190"/>
                  </a:lnTo>
                  <a:lnTo>
                    <a:pt x="537" y="1193"/>
                  </a:lnTo>
                  <a:lnTo>
                    <a:pt x="535" y="1195"/>
                  </a:lnTo>
                  <a:lnTo>
                    <a:pt x="530" y="1199"/>
                  </a:lnTo>
                  <a:lnTo>
                    <a:pt x="528" y="1204"/>
                  </a:lnTo>
                  <a:lnTo>
                    <a:pt x="526" y="1206"/>
                  </a:lnTo>
                  <a:lnTo>
                    <a:pt x="526" y="1204"/>
                  </a:lnTo>
                  <a:lnTo>
                    <a:pt x="526" y="1193"/>
                  </a:lnTo>
                  <a:lnTo>
                    <a:pt x="526" y="1075"/>
                  </a:lnTo>
                  <a:lnTo>
                    <a:pt x="526" y="1073"/>
                  </a:lnTo>
                  <a:lnTo>
                    <a:pt x="512" y="1073"/>
                  </a:lnTo>
                  <a:lnTo>
                    <a:pt x="417" y="1070"/>
                  </a:lnTo>
                  <a:lnTo>
                    <a:pt x="394" y="1070"/>
                  </a:lnTo>
                  <a:lnTo>
                    <a:pt x="351" y="1070"/>
                  </a:lnTo>
                  <a:lnTo>
                    <a:pt x="313" y="1070"/>
                  </a:lnTo>
                  <a:lnTo>
                    <a:pt x="254" y="1073"/>
                  </a:lnTo>
                  <a:lnTo>
                    <a:pt x="208" y="1073"/>
                  </a:lnTo>
                  <a:lnTo>
                    <a:pt x="208" y="1172"/>
                  </a:lnTo>
                  <a:lnTo>
                    <a:pt x="208" y="1175"/>
                  </a:lnTo>
                  <a:lnTo>
                    <a:pt x="208" y="1188"/>
                  </a:lnTo>
                  <a:lnTo>
                    <a:pt x="208" y="1190"/>
                  </a:lnTo>
                  <a:lnTo>
                    <a:pt x="217" y="1209"/>
                  </a:lnTo>
                  <a:lnTo>
                    <a:pt x="222" y="1213"/>
                  </a:lnTo>
                  <a:lnTo>
                    <a:pt x="226" y="1222"/>
                  </a:lnTo>
                  <a:lnTo>
                    <a:pt x="224" y="1222"/>
                  </a:lnTo>
                  <a:lnTo>
                    <a:pt x="222" y="1222"/>
                  </a:lnTo>
                  <a:lnTo>
                    <a:pt x="217" y="1224"/>
                  </a:lnTo>
                  <a:lnTo>
                    <a:pt x="213" y="1224"/>
                  </a:lnTo>
                  <a:lnTo>
                    <a:pt x="211" y="1224"/>
                  </a:lnTo>
                  <a:lnTo>
                    <a:pt x="208" y="1224"/>
                  </a:lnTo>
                  <a:lnTo>
                    <a:pt x="206" y="1224"/>
                  </a:lnTo>
                  <a:lnTo>
                    <a:pt x="204" y="1224"/>
                  </a:lnTo>
                  <a:lnTo>
                    <a:pt x="202" y="1224"/>
                  </a:lnTo>
                  <a:lnTo>
                    <a:pt x="199" y="1224"/>
                  </a:lnTo>
                  <a:lnTo>
                    <a:pt x="197" y="1224"/>
                  </a:lnTo>
                  <a:lnTo>
                    <a:pt x="195" y="1224"/>
                  </a:lnTo>
                  <a:lnTo>
                    <a:pt x="192" y="1224"/>
                  </a:lnTo>
                  <a:lnTo>
                    <a:pt x="188" y="1224"/>
                  </a:lnTo>
                  <a:lnTo>
                    <a:pt x="177" y="1224"/>
                  </a:lnTo>
                  <a:lnTo>
                    <a:pt x="163" y="1222"/>
                  </a:lnTo>
                  <a:lnTo>
                    <a:pt x="143" y="1222"/>
                  </a:lnTo>
                  <a:lnTo>
                    <a:pt x="140" y="1222"/>
                  </a:lnTo>
                  <a:lnTo>
                    <a:pt x="138" y="1215"/>
                  </a:lnTo>
                  <a:lnTo>
                    <a:pt x="136" y="1213"/>
                  </a:lnTo>
                  <a:lnTo>
                    <a:pt x="133" y="1209"/>
                  </a:lnTo>
                  <a:lnTo>
                    <a:pt x="115" y="1177"/>
                  </a:lnTo>
                  <a:lnTo>
                    <a:pt x="115" y="1175"/>
                  </a:lnTo>
                  <a:lnTo>
                    <a:pt x="113" y="1172"/>
                  </a:lnTo>
                  <a:lnTo>
                    <a:pt x="113" y="1136"/>
                  </a:lnTo>
                  <a:lnTo>
                    <a:pt x="113" y="1132"/>
                  </a:lnTo>
                  <a:lnTo>
                    <a:pt x="113" y="1129"/>
                  </a:lnTo>
                  <a:lnTo>
                    <a:pt x="113" y="1120"/>
                  </a:lnTo>
                  <a:lnTo>
                    <a:pt x="111" y="1093"/>
                  </a:lnTo>
                  <a:lnTo>
                    <a:pt x="104" y="1052"/>
                  </a:lnTo>
                  <a:lnTo>
                    <a:pt x="104" y="1046"/>
                  </a:lnTo>
                  <a:lnTo>
                    <a:pt x="106" y="1037"/>
                  </a:lnTo>
                  <a:lnTo>
                    <a:pt x="111" y="1012"/>
                  </a:lnTo>
                  <a:lnTo>
                    <a:pt x="102" y="991"/>
                  </a:lnTo>
                  <a:lnTo>
                    <a:pt x="95" y="971"/>
                  </a:lnTo>
                  <a:lnTo>
                    <a:pt x="75" y="935"/>
                  </a:lnTo>
                  <a:lnTo>
                    <a:pt x="63" y="908"/>
                  </a:lnTo>
                  <a:lnTo>
                    <a:pt x="63" y="905"/>
                  </a:lnTo>
                  <a:lnTo>
                    <a:pt x="61" y="898"/>
                  </a:lnTo>
                  <a:lnTo>
                    <a:pt x="52" y="885"/>
                  </a:lnTo>
                  <a:lnTo>
                    <a:pt x="61" y="860"/>
                  </a:lnTo>
                  <a:lnTo>
                    <a:pt x="63" y="833"/>
                  </a:lnTo>
                  <a:lnTo>
                    <a:pt x="63" y="831"/>
                  </a:lnTo>
                  <a:lnTo>
                    <a:pt x="61" y="831"/>
                  </a:lnTo>
                  <a:lnTo>
                    <a:pt x="61" y="828"/>
                  </a:lnTo>
                  <a:lnTo>
                    <a:pt x="61" y="826"/>
                  </a:lnTo>
                  <a:lnTo>
                    <a:pt x="59" y="824"/>
                  </a:lnTo>
                  <a:lnTo>
                    <a:pt x="59" y="822"/>
                  </a:lnTo>
                  <a:lnTo>
                    <a:pt x="59" y="819"/>
                  </a:lnTo>
                  <a:lnTo>
                    <a:pt x="56" y="817"/>
                  </a:lnTo>
                  <a:lnTo>
                    <a:pt x="56" y="815"/>
                  </a:lnTo>
                  <a:lnTo>
                    <a:pt x="56" y="812"/>
                  </a:lnTo>
                  <a:lnTo>
                    <a:pt x="56" y="810"/>
                  </a:lnTo>
                  <a:lnTo>
                    <a:pt x="54" y="810"/>
                  </a:lnTo>
                  <a:lnTo>
                    <a:pt x="54" y="808"/>
                  </a:lnTo>
                  <a:lnTo>
                    <a:pt x="54" y="803"/>
                  </a:lnTo>
                  <a:lnTo>
                    <a:pt x="54" y="801"/>
                  </a:lnTo>
                  <a:lnTo>
                    <a:pt x="52" y="801"/>
                  </a:lnTo>
                  <a:lnTo>
                    <a:pt x="52" y="799"/>
                  </a:lnTo>
                  <a:lnTo>
                    <a:pt x="52" y="797"/>
                  </a:lnTo>
                  <a:lnTo>
                    <a:pt x="52" y="794"/>
                  </a:lnTo>
                  <a:lnTo>
                    <a:pt x="50" y="794"/>
                  </a:lnTo>
                  <a:lnTo>
                    <a:pt x="50" y="792"/>
                  </a:lnTo>
                  <a:lnTo>
                    <a:pt x="50" y="790"/>
                  </a:lnTo>
                  <a:lnTo>
                    <a:pt x="50" y="788"/>
                  </a:lnTo>
                  <a:lnTo>
                    <a:pt x="50" y="785"/>
                  </a:lnTo>
                  <a:lnTo>
                    <a:pt x="50" y="783"/>
                  </a:lnTo>
                  <a:lnTo>
                    <a:pt x="52" y="781"/>
                  </a:lnTo>
                  <a:lnTo>
                    <a:pt x="52" y="779"/>
                  </a:lnTo>
                  <a:lnTo>
                    <a:pt x="52" y="776"/>
                  </a:lnTo>
                  <a:lnTo>
                    <a:pt x="52" y="772"/>
                  </a:lnTo>
                  <a:lnTo>
                    <a:pt x="52" y="767"/>
                  </a:lnTo>
                  <a:lnTo>
                    <a:pt x="52" y="763"/>
                  </a:lnTo>
                  <a:lnTo>
                    <a:pt x="50" y="758"/>
                  </a:lnTo>
                  <a:lnTo>
                    <a:pt x="50" y="751"/>
                  </a:lnTo>
                  <a:lnTo>
                    <a:pt x="50" y="749"/>
                  </a:lnTo>
                  <a:lnTo>
                    <a:pt x="50" y="747"/>
                  </a:lnTo>
                  <a:lnTo>
                    <a:pt x="50" y="745"/>
                  </a:lnTo>
                  <a:lnTo>
                    <a:pt x="50" y="742"/>
                  </a:lnTo>
                  <a:lnTo>
                    <a:pt x="50" y="740"/>
                  </a:lnTo>
                  <a:lnTo>
                    <a:pt x="50" y="738"/>
                  </a:lnTo>
                  <a:lnTo>
                    <a:pt x="50" y="736"/>
                  </a:lnTo>
                  <a:lnTo>
                    <a:pt x="50" y="733"/>
                  </a:lnTo>
                  <a:lnTo>
                    <a:pt x="50" y="731"/>
                  </a:lnTo>
                  <a:lnTo>
                    <a:pt x="47" y="729"/>
                  </a:lnTo>
                  <a:lnTo>
                    <a:pt x="47" y="724"/>
                  </a:lnTo>
                  <a:lnTo>
                    <a:pt x="47" y="722"/>
                  </a:lnTo>
                  <a:lnTo>
                    <a:pt x="47" y="720"/>
                  </a:lnTo>
                  <a:lnTo>
                    <a:pt x="47" y="715"/>
                  </a:lnTo>
                  <a:lnTo>
                    <a:pt x="47" y="708"/>
                  </a:lnTo>
                  <a:lnTo>
                    <a:pt x="47" y="702"/>
                  </a:lnTo>
                  <a:lnTo>
                    <a:pt x="45" y="690"/>
                  </a:lnTo>
                  <a:lnTo>
                    <a:pt x="45" y="681"/>
                  </a:lnTo>
                  <a:lnTo>
                    <a:pt x="45" y="679"/>
                  </a:lnTo>
                  <a:lnTo>
                    <a:pt x="43" y="670"/>
                  </a:lnTo>
                  <a:lnTo>
                    <a:pt x="43" y="668"/>
                  </a:lnTo>
                  <a:lnTo>
                    <a:pt x="43" y="661"/>
                  </a:lnTo>
                  <a:lnTo>
                    <a:pt x="43" y="656"/>
                  </a:lnTo>
                  <a:lnTo>
                    <a:pt x="43" y="654"/>
                  </a:lnTo>
                  <a:lnTo>
                    <a:pt x="43" y="652"/>
                  </a:lnTo>
                  <a:lnTo>
                    <a:pt x="41" y="643"/>
                  </a:lnTo>
                  <a:lnTo>
                    <a:pt x="41" y="641"/>
                  </a:lnTo>
                  <a:lnTo>
                    <a:pt x="41" y="638"/>
                  </a:lnTo>
                  <a:lnTo>
                    <a:pt x="38" y="627"/>
                  </a:lnTo>
                  <a:lnTo>
                    <a:pt x="34" y="616"/>
                  </a:lnTo>
                  <a:lnTo>
                    <a:pt x="34" y="613"/>
                  </a:lnTo>
                  <a:lnTo>
                    <a:pt x="31" y="609"/>
                  </a:lnTo>
                  <a:lnTo>
                    <a:pt x="31" y="607"/>
                  </a:lnTo>
                  <a:lnTo>
                    <a:pt x="27" y="600"/>
                  </a:lnTo>
                  <a:lnTo>
                    <a:pt x="25" y="595"/>
                  </a:lnTo>
                  <a:lnTo>
                    <a:pt x="25" y="593"/>
                  </a:lnTo>
                  <a:lnTo>
                    <a:pt x="20" y="584"/>
                  </a:lnTo>
                  <a:lnTo>
                    <a:pt x="16" y="575"/>
                  </a:lnTo>
                  <a:lnTo>
                    <a:pt x="9" y="561"/>
                  </a:lnTo>
                  <a:lnTo>
                    <a:pt x="7" y="559"/>
                  </a:lnTo>
                  <a:lnTo>
                    <a:pt x="4" y="555"/>
                  </a:lnTo>
                  <a:lnTo>
                    <a:pt x="0" y="548"/>
                  </a:lnTo>
                  <a:lnTo>
                    <a:pt x="0" y="545"/>
                  </a:lnTo>
                  <a:lnTo>
                    <a:pt x="0" y="539"/>
                  </a:lnTo>
                  <a:lnTo>
                    <a:pt x="0" y="536"/>
                  </a:lnTo>
                  <a:lnTo>
                    <a:pt x="0" y="532"/>
                  </a:lnTo>
                  <a:lnTo>
                    <a:pt x="2" y="527"/>
                  </a:lnTo>
                  <a:lnTo>
                    <a:pt x="2" y="525"/>
                  </a:lnTo>
                  <a:lnTo>
                    <a:pt x="2" y="521"/>
                  </a:lnTo>
                  <a:lnTo>
                    <a:pt x="4" y="516"/>
                  </a:lnTo>
                  <a:lnTo>
                    <a:pt x="4" y="512"/>
                  </a:lnTo>
                  <a:lnTo>
                    <a:pt x="4" y="509"/>
                  </a:lnTo>
                  <a:lnTo>
                    <a:pt x="4" y="505"/>
                  </a:lnTo>
                  <a:lnTo>
                    <a:pt x="4" y="498"/>
                  </a:lnTo>
                  <a:lnTo>
                    <a:pt x="4" y="496"/>
                  </a:lnTo>
                  <a:lnTo>
                    <a:pt x="4" y="491"/>
                  </a:lnTo>
                  <a:lnTo>
                    <a:pt x="4" y="487"/>
                  </a:lnTo>
                  <a:lnTo>
                    <a:pt x="2" y="475"/>
                  </a:lnTo>
                  <a:lnTo>
                    <a:pt x="2" y="473"/>
                  </a:lnTo>
                  <a:lnTo>
                    <a:pt x="2" y="471"/>
                  </a:lnTo>
                  <a:lnTo>
                    <a:pt x="2" y="469"/>
                  </a:lnTo>
                  <a:lnTo>
                    <a:pt x="4" y="466"/>
                  </a:lnTo>
                  <a:lnTo>
                    <a:pt x="7" y="462"/>
                  </a:lnTo>
                  <a:lnTo>
                    <a:pt x="7" y="457"/>
                  </a:lnTo>
                  <a:lnTo>
                    <a:pt x="9" y="453"/>
                  </a:lnTo>
                  <a:lnTo>
                    <a:pt x="16" y="419"/>
                  </a:lnTo>
                  <a:lnTo>
                    <a:pt x="18" y="407"/>
                  </a:lnTo>
                  <a:lnTo>
                    <a:pt x="16" y="403"/>
                  </a:lnTo>
                  <a:lnTo>
                    <a:pt x="16" y="396"/>
                  </a:lnTo>
                  <a:lnTo>
                    <a:pt x="16" y="392"/>
                  </a:lnTo>
                  <a:lnTo>
                    <a:pt x="16" y="389"/>
                  </a:lnTo>
                  <a:lnTo>
                    <a:pt x="16" y="387"/>
                  </a:lnTo>
                  <a:lnTo>
                    <a:pt x="16" y="378"/>
                  </a:lnTo>
                  <a:lnTo>
                    <a:pt x="16" y="373"/>
                  </a:lnTo>
                  <a:lnTo>
                    <a:pt x="16" y="369"/>
                  </a:lnTo>
                  <a:lnTo>
                    <a:pt x="16" y="362"/>
                  </a:lnTo>
                  <a:lnTo>
                    <a:pt x="18" y="355"/>
                  </a:lnTo>
                  <a:lnTo>
                    <a:pt x="18" y="349"/>
                  </a:lnTo>
                  <a:lnTo>
                    <a:pt x="18" y="346"/>
                  </a:lnTo>
                  <a:lnTo>
                    <a:pt x="18" y="344"/>
                  </a:lnTo>
                  <a:lnTo>
                    <a:pt x="18" y="337"/>
                  </a:lnTo>
                  <a:lnTo>
                    <a:pt x="20" y="328"/>
                  </a:lnTo>
                  <a:lnTo>
                    <a:pt x="22" y="321"/>
                  </a:lnTo>
                  <a:lnTo>
                    <a:pt x="25" y="319"/>
                  </a:lnTo>
                  <a:lnTo>
                    <a:pt x="27" y="317"/>
                  </a:lnTo>
                  <a:lnTo>
                    <a:pt x="31" y="310"/>
                  </a:lnTo>
                  <a:lnTo>
                    <a:pt x="31" y="308"/>
                  </a:lnTo>
                  <a:lnTo>
                    <a:pt x="34" y="308"/>
                  </a:lnTo>
                  <a:lnTo>
                    <a:pt x="41" y="299"/>
                  </a:lnTo>
                  <a:lnTo>
                    <a:pt x="43" y="297"/>
                  </a:lnTo>
                  <a:lnTo>
                    <a:pt x="47" y="292"/>
                  </a:lnTo>
                  <a:lnTo>
                    <a:pt x="50" y="290"/>
                  </a:lnTo>
                  <a:lnTo>
                    <a:pt x="56" y="283"/>
                  </a:lnTo>
                  <a:lnTo>
                    <a:pt x="56" y="281"/>
                  </a:lnTo>
                  <a:lnTo>
                    <a:pt x="59" y="278"/>
                  </a:lnTo>
                  <a:lnTo>
                    <a:pt x="70" y="267"/>
                  </a:lnTo>
                  <a:lnTo>
                    <a:pt x="75" y="263"/>
                  </a:lnTo>
                  <a:lnTo>
                    <a:pt x="77" y="260"/>
                  </a:lnTo>
                  <a:lnTo>
                    <a:pt x="79" y="258"/>
                  </a:lnTo>
                  <a:lnTo>
                    <a:pt x="79" y="256"/>
                  </a:lnTo>
                  <a:lnTo>
                    <a:pt x="77" y="251"/>
                  </a:lnTo>
                  <a:lnTo>
                    <a:pt x="77" y="249"/>
                  </a:lnTo>
                  <a:lnTo>
                    <a:pt x="77" y="247"/>
                  </a:lnTo>
                  <a:lnTo>
                    <a:pt x="77" y="244"/>
                  </a:lnTo>
                  <a:lnTo>
                    <a:pt x="81" y="244"/>
                  </a:lnTo>
                  <a:lnTo>
                    <a:pt x="81" y="242"/>
                  </a:lnTo>
                  <a:lnTo>
                    <a:pt x="84" y="242"/>
                  </a:lnTo>
                  <a:lnTo>
                    <a:pt x="84" y="240"/>
                  </a:lnTo>
                  <a:lnTo>
                    <a:pt x="86" y="235"/>
                  </a:lnTo>
                  <a:lnTo>
                    <a:pt x="86" y="231"/>
                  </a:lnTo>
                  <a:lnTo>
                    <a:pt x="86" y="229"/>
                  </a:lnTo>
                  <a:lnTo>
                    <a:pt x="86" y="220"/>
                  </a:lnTo>
                  <a:lnTo>
                    <a:pt x="86" y="215"/>
                  </a:lnTo>
                  <a:lnTo>
                    <a:pt x="86" y="211"/>
                  </a:lnTo>
                  <a:lnTo>
                    <a:pt x="88" y="208"/>
                  </a:lnTo>
                  <a:lnTo>
                    <a:pt x="90" y="206"/>
                  </a:lnTo>
                  <a:lnTo>
                    <a:pt x="95" y="201"/>
                  </a:lnTo>
                  <a:lnTo>
                    <a:pt x="102" y="195"/>
                  </a:lnTo>
                  <a:lnTo>
                    <a:pt x="104" y="192"/>
                  </a:lnTo>
                  <a:lnTo>
                    <a:pt x="113" y="181"/>
                  </a:lnTo>
                  <a:lnTo>
                    <a:pt x="118" y="174"/>
                  </a:lnTo>
                  <a:lnTo>
                    <a:pt x="122" y="170"/>
                  </a:lnTo>
                  <a:lnTo>
                    <a:pt x="124" y="168"/>
                  </a:lnTo>
                  <a:lnTo>
                    <a:pt x="124" y="165"/>
                  </a:lnTo>
                  <a:lnTo>
                    <a:pt x="127" y="161"/>
                  </a:lnTo>
                  <a:lnTo>
                    <a:pt x="129" y="156"/>
                  </a:lnTo>
                  <a:lnTo>
                    <a:pt x="129" y="152"/>
                  </a:lnTo>
                  <a:lnTo>
                    <a:pt x="129" y="147"/>
                  </a:lnTo>
                  <a:lnTo>
                    <a:pt x="129" y="143"/>
                  </a:lnTo>
                  <a:lnTo>
                    <a:pt x="129" y="140"/>
                  </a:lnTo>
                  <a:lnTo>
                    <a:pt x="129" y="138"/>
                  </a:lnTo>
                  <a:lnTo>
                    <a:pt x="129" y="134"/>
                  </a:lnTo>
                  <a:lnTo>
                    <a:pt x="129" y="129"/>
                  </a:lnTo>
                  <a:lnTo>
                    <a:pt x="127" y="129"/>
                  </a:lnTo>
                  <a:lnTo>
                    <a:pt x="124" y="129"/>
                  </a:lnTo>
                  <a:lnTo>
                    <a:pt x="124" y="127"/>
                  </a:lnTo>
                  <a:lnTo>
                    <a:pt x="124" y="125"/>
                  </a:lnTo>
                  <a:lnTo>
                    <a:pt x="122" y="122"/>
                  </a:lnTo>
                  <a:lnTo>
                    <a:pt x="122" y="120"/>
                  </a:lnTo>
                  <a:lnTo>
                    <a:pt x="118" y="113"/>
                  </a:lnTo>
                  <a:lnTo>
                    <a:pt x="115" y="111"/>
                  </a:lnTo>
                  <a:lnTo>
                    <a:pt x="106" y="104"/>
                  </a:lnTo>
                  <a:lnTo>
                    <a:pt x="106" y="102"/>
                  </a:lnTo>
                  <a:lnTo>
                    <a:pt x="109" y="88"/>
                  </a:lnTo>
                  <a:lnTo>
                    <a:pt x="109" y="86"/>
                  </a:lnTo>
                  <a:lnTo>
                    <a:pt x="109" y="84"/>
                  </a:lnTo>
                  <a:lnTo>
                    <a:pt x="109" y="82"/>
                  </a:lnTo>
                  <a:lnTo>
                    <a:pt x="111" y="70"/>
                  </a:lnTo>
                  <a:lnTo>
                    <a:pt x="111" y="66"/>
                  </a:lnTo>
                  <a:lnTo>
                    <a:pt x="111" y="63"/>
                  </a:lnTo>
                  <a:lnTo>
                    <a:pt x="111" y="45"/>
                  </a:lnTo>
                  <a:lnTo>
                    <a:pt x="111" y="43"/>
                  </a:lnTo>
                  <a:lnTo>
                    <a:pt x="111" y="39"/>
                  </a:lnTo>
                  <a:lnTo>
                    <a:pt x="111" y="32"/>
                  </a:lnTo>
                  <a:lnTo>
                    <a:pt x="111" y="27"/>
                  </a:lnTo>
                  <a:lnTo>
                    <a:pt x="109" y="27"/>
                  </a:lnTo>
                  <a:lnTo>
                    <a:pt x="104" y="11"/>
                  </a:lnTo>
                  <a:lnTo>
                    <a:pt x="102" y="7"/>
                  </a:lnTo>
                  <a:lnTo>
                    <a:pt x="104" y="7"/>
                  </a:lnTo>
                  <a:lnTo>
                    <a:pt x="106" y="7"/>
                  </a:lnTo>
                  <a:lnTo>
                    <a:pt x="111" y="7"/>
                  </a:lnTo>
                  <a:lnTo>
                    <a:pt x="113" y="9"/>
                  </a:lnTo>
                  <a:lnTo>
                    <a:pt x="118" y="0"/>
                  </a:lnTo>
                  <a:lnTo>
                    <a:pt x="120" y="0"/>
                  </a:lnTo>
                  <a:lnTo>
                    <a:pt x="127" y="0"/>
                  </a:lnTo>
                  <a:lnTo>
                    <a:pt x="129" y="0"/>
                  </a:lnTo>
                  <a:lnTo>
                    <a:pt x="133" y="0"/>
                  </a:lnTo>
                  <a:lnTo>
                    <a:pt x="145" y="0"/>
                  </a:lnTo>
                  <a:lnTo>
                    <a:pt x="149" y="0"/>
                  </a:lnTo>
                  <a:lnTo>
                    <a:pt x="152" y="0"/>
                  </a:lnTo>
                  <a:lnTo>
                    <a:pt x="156" y="0"/>
                  </a:lnTo>
                  <a:lnTo>
                    <a:pt x="161" y="0"/>
                  </a:lnTo>
                  <a:lnTo>
                    <a:pt x="163" y="0"/>
                  </a:lnTo>
                  <a:lnTo>
                    <a:pt x="174" y="0"/>
                  </a:lnTo>
                  <a:lnTo>
                    <a:pt x="186" y="0"/>
                  </a:lnTo>
                  <a:lnTo>
                    <a:pt x="188" y="0"/>
                  </a:lnTo>
                  <a:lnTo>
                    <a:pt x="190" y="0"/>
                  </a:lnTo>
                  <a:lnTo>
                    <a:pt x="192" y="0"/>
                  </a:lnTo>
                  <a:lnTo>
                    <a:pt x="195" y="5"/>
                  </a:lnTo>
                  <a:lnTo>
                    <a:pt x="197" y="7"/>
                  </a:lnTo>
                  <a:lnTo>
                    <a:pt x="202" y="14"/>
                  </a:lnTo>
                  <a:lnTo>
                    <a:pt x="206" y="18"/>
                  </a:lnTo>
                  <a:lnTo>
                    <a:pt x="208" y="16"/>
                  </a:lnTo>
                  <a:lnTo>
                    <a:pt x="213" y="14"/>
                  </a:lnTo>
                  <a:lnTo>
                    <a:pt x="215" y="14"/>
                  </a:lnTo>
                  <a:lnTo>
                    <a:pt x="220" y="16"/>
                  </a:lnTo>
                  <a:lnTo>
                    <a:pt x="220" y="18"/>
                  </a:lnTo>
                  <a:lnTo>
                    <a:pt x="220" y="16"/>
                  </a:lnTo>
                  <a:lnTo>
                    <a:pt x="220" y="14"/>
                  </a:lnTo>
                  <a:lnTo>
                    <a:pt x="217" y="14"/>
                  </a:lnTo>
                  <a:lnTo>
                    <a:pt x="215" y="11"/>
                  </a:lnTo>
                  <a:lnTo>
                    <a:pt x="229" y="11"/>
                  </a:lnTo>
                  <a:lnTo>
                    <a:pt x="229" y="14"/>
                  </a:lnTo>
                  <a:lnTo>
                    <a:pt x="231" y="14"/>
                  </a:lnTo>
                  <a:lnTo>
                    <a:pt x="229" y="14"/>
                  </a:lnTo>
                  <a:lnTo>
                    <a:pt x="226" y="14"/>
                  </a:lnTo>
                  <a:lnTo>
                    <a:pt x="229" y="16"/>
                  </a:lnTo>
                  <a:lnTo>
                    <a:pt x="231" y="18"/>
                  </a:lnTo>
                  <a:lnTo>
                    <a:pt x="242" y="18"/>
                  </a:lnTo>
                  <a:lnTo>
                    <a:pt x="249" y="18"/>
                  </a:lnTo>
                  <a:lnTo>
                    <a:pt x="251" y="11"/>
                  </a:lnTo>
                  <a:lnTo>
                    <a:pt x="249" y="7"/>
                  </a:lnTo>
                  <a:lnTo>
                    <a:pt x="249" y="5"/>
                  </a:lnTo>
                  <a:lnTo>
                    <a:pt x="249" y="2"/>
                  </a:lnTo>
                  <a:lnTo>
                    <a:pt x="251" y="0"/>
                  </a:lnTo>
                  <a:lnTo>
                    <a:pt x="254" y="0"/>
                  </a:lnTo>
                  <a:lnTo>
                    <a:pt x="256" y="0"/>
                  </a:lnTo>
                  <a:lnTo>
                    <a:pt x="258" y="0"/>
                  </a:lnTo>
                  <a:lnTo>
                    <a:pt x="258" y="2"/>
                  </a:lnTo>
                  <a:lnTo>
                    <a:pt x="260" y="2"/>
                  </a:lnTo>
                  <a:lnTo>
                    <a:pt x="263" y="5"/>
                  </a:lnTo>
                  <a:lnTo>
                    <a:pt x="265" y="7"/>
                  </a:lnTo>
                  <a:lnTo>
                    <a:pt x="267" y="9"/>
                  </a:lnTo>
                  <a:lnTo>
                    <a:pt x="272" y="14"/>
                  </a:lnTo>
                  <a:lnTo>
                    <a:pt x="274" y="14"/>
                  </a:lnTo>
                  <a:lnTo>
                    <a:pt x="274" y="16"/>
                  </a:lnTo>
                  <a:lnTo>
                    <a:pt x="274" y="18"/>
                  </a:lnTo>
                  <a:lnTo>
                    <a:pt x="276" y="18"/>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21" name="Text - White Nile">
              <a:extLst>
                <a:ext uri="{FF2B5EF4-FFF2-40B4-BE49-F238E27FC236}">
                  <a16:creationId xmlns:a16="http://schemas.microsoft.com/office/drawing/2014/main" id="{7C844D32-0986-A679-F7B1-C201CCE48FB3}"/>
                </a:ext>
              </a:extLst>
            </p:cNvPr>
            <p:cNvSpPr>
              <a:spLocks/>
            </p:cNvSpPr>
            <p:nvPr/>
          </p:nvSpPr>
          <p:spPr bwMode="auto">
            <a:xfrm>
              <a:off x="6662141" y="3847875"/>
              <a:ext cx="745348" cy="1414575"/>
            </a:xfrm>
            <a:custGeom>
              <a:avLst/>
              <a:gdLst>
                <a:gd name="T0" fmla="*/ 270 w 470"/>
                <a:gd name="T1" fmla="*/ 23 h 892"/>
                <a:gd name="T2" fmla="*/ 279 w 470"/>
                <a:gd name="T3" fmla="*/ 63 h 892"/>
                <a:gd name="T4" fmla="*/ 282 w 470"/>
                <a:gd name="T5" fmla="*/ 102 h 892"/>
                <a:gd name="T6" fmla="*/ 266 w 470"/>
                <a:gd name="T7" fmla="*/ 138 h 892"/>
                <a:gd name="T8" fmla="*/ 252 w 470"/>
                <a:gd name="T9" fmla="*/ 152 h 892"/>
                <a:gd name="T10" fmla="*/ 225 w 470"/>
                <a:gd name="T11" fmla="*/ 168 h 892"/>
                <a:gd name="T12" fmla="*/ 243 w 470"/>
                <a:gd name="T13" fmla="*/ 199 h 892"/>
                <a:gd name="T14" fmla="*/ 247 w 470"/>
                <a:gd name="T15" fmla="*/ 233 h 892"/>
                <a:gd name="T16" fmla="*/ 259 w 470"/>
                <a:gd name="T17" fmla="*/ 263 h 892"/>
                <a:gd name="T18" fmla="*/ 261 w 470"/>
                <a:gd name="T19" fmla="*/ 299 h 892"/>
                <a:gd name="T20" fmla="*/ 279 w 470"/>
                <a:gd name="T21" fmla="*/ 349 h 892"/>
                <a:gd name="T22" fmla="*/ 311 w 470"/>
                <a:gd name="T23" fmla="*/ 373 h 892"/>
                <a:gd name="T24" fmla="*/ 322 w 470"/>
                <a:gd name="T25" fmla="*/ 403 h 892"/>
                <a:gd name="T26" fmla="*/ 327 w 470"/>
                <a:gd name="T27" fmla="*/ 430 h 892"/>
                <a:gd name="T28" fmla="*/ 338 w 470"/>
                <a:gd name="T29" fmla="*/ 441 h 892"/>
                <a:gd name="T30" fmla="*/ 363 w 470"/>
                <a:gd name="T31" fmla="*/ 437 h 892"/>
                <a:gd name="T32" fmla="*/ 386 w 470"/>
                <a:gd name="T33" fmla="*/ 416 h 892"/>
                <a:gd name="T34" fmla="*/ 388 w 470"/>
                <a:gd name="T35" fmla="*/ 466 h 892"/>
                <a:gd name="T36" fmla="*/ 381 w 470"/>
                <a:gd name="T37" fmla="*/ 518 h 892"/>
                <a:gd name="T38" fmla="*/ 411 w 470"/>
                <a:gd name="T39" fmla="*/ 557 h 892"/>
                <a:gd name="T40" fmla="*/ 427 w 470"/>
                <a:gd name="T41" fmla="*/ 593 h 892"/>
                <a:gd name="T42" fmla="*/ 436 w 470"/>
                <a:gd name="T43" fmla="*/ 654 h 892"/>
                <a:gd name="T44" fmla="*/ 447 w 470"/>
                <a:gd name="T45" fmla="*/ 758 h 892"/>
                <a:gd name="T46" fmla="*/ 406 w 470"/>
                <a:gd name="T47" fmla="*/ 815 h 892"/>
                <a:gd name="T48" fmla="*/ 331 w 470"/>
                <a:gd name="T49" fmla="*/ 826 h 892"/>
                <a:gd name="T50" fmla="*/ 334 w 470"/>
                <a:gd name="T51" fmla="*/ 865 h 892"/>
                <a:gd name="T52" fmla="*/ 334 w 470"/>
                <a:gd name="T53" fmla="*/ 887 h 892"/>
                <a:gd name="T54" fmla="*/ 189 w 470"/>
                <a:gd name="T55" fmla="*/ 892 h 892"/>
                <a:gd name="T56" fmla="*/ 152 w 470"/>
                <a:gd name="T57" fmla="*/ 880 h 892"/>
                <a:gd name="T58" fmla="*/ 59 w 470"/>
                <a:gd name="T59" fmla="*/ 772 h 892"/>
                <a:gd name="T60" fmla="*/ 43 w 470"/>
                <a:gd name="T61" fmla="*/ 720 h 892"/>
                <a:gd name="T62" fmla="*/ 39 w 470"/>
                <a:gd name="T63" fmla="*/ 688 h 892"/>
                <a:gd name="T64" fmla="*/ 46 w 470"/>
                <a:gd name="T65" fmla="*/ 656 h 892"/>
                <a:gd name="T66" fmla="*/ 46 w 470"/>
                <a:gd name="T67" fmla="*/ 636 h 892"/>
                <a:gd name="T68" fmla="*/ 57 w 470"/>
                <a:gd name="T69" fmla="*/ 618 h 892"/>
                <a:gd name="T70" fmla="*/ 73 w 470"/>
                <a:gd name="T71" fmla="*/ 593 h 892"/>
                <a:gd name="T72" fmla="*/ 114 w 470"/>
                <a:gd name="T73" fmla="*/ 564 h 892"/>
                <a:gd name="T74" fmla="*/ 134 w 470"/>
                <a:gd name="T75" fmla="*/ 536 h 892"/>
                <a:gd name="T76" fmla="*/ 127 w 470"/>
                <a:gd name="T77" fmla="*/ 500 h 892"/>
                <a:gd name="T78" fmla="*/ 139 w 470"/>
                <a:gd name="T79" fmla="*/ 475 h 892"/>
                <a:gd name="T80" fmla="*/ 116 w 470"/>
                <a:gd name="T81" fmla="*/ 462 h 892"/>
                <a:gd name="T82" fmla="*/ 100 w 470"/>
                <a:gd name="T83" fmla="*/ 439 h 892"/>
                <a:gd name="T84" fmla="*/ 91 w 470"/>
                <a:gd name="T85" fmla="*/ 423 h 892"/>
                <a:gd name="T86" fmla="*/ 80 w 470"/>
                <a:gd name="T87" fmla="*/ 394 h 892"/>
                <a:gd name="T88" fmla="*/ 75 w 470"/>
                <a:gd name="T89" fmla="*/ 378 h 892"/>
                <a:gd name="T90" fmla="*/ 62 w 470"/>
                <a:gd name="T91" fmla="*/ 362 h 892"/>
                <a:gd name="T92" fmla="*/ 37 w 470"/>
                <a:gd name="T93" fmla="*/ 344 h 892"/>
                <a:gd name="T94" fmla="*/ 12 w 470"/>
                <a:gd name="T95" fmla="*/ 319 h 892"/>
                <a:gd name="T96" fmla="*/ 5 w 470"/>
                <a:gd name="T97" fmla="*/ 299 h 892"/>
                <a:gd name="T98" fmla="*/ 3 w 470"/>
                <a:gd name="T99" fmla="*/ 272 h 892"/>
                <a:gd name="T100" fmla="*/ 14 w 470"/>
                <a:gd name="T101" fmla="*/ 220 h 892"/>
                <a:gd name="T102" fmla="*/ 21 w 470"/>
                <a:gd name="T103" fmla="*/ 181 h 892"/>
                <a:gd name="T104" fmla="*/ 46 w 470"/>
                <a:gd name="T105" fmla="*/ 145 h 892"/>
                <a:gd name="T106" fmla="*/ 82 w 470"/>
                <a:gd name="T107" fmla="*/ 140 h 892"/>
                <a:gd name="T108" fmla="*/ 100 w 470"/>
                <a:gd name="T109" fmla="*/ 102 h 892"/>
                <a:gd name="T110" fmla="*/ 121 w 470"/>
                <a:gd name="T111" fmla="*/ 72 h 892"/>
                <a:gd name="T112" fmla="*/ 148 w 470"/>
                <a:gd name="T113" fmla="*/ 57 h 892"/>
                <a:gd name="T114" fmla="*/ 200 w 470"/>
                <a:gd name="T115" fmla="*/ 25 h 892"/>
                <a:gd name="T116" fmla="*/ 234 w 470"/>
                <a:gd name="T117" fmla="*/ 11 h 892"/>
                <a:gd name="T118" fmla="*/ 254 w 470"/>
                <a:gd name="T119" fmla="*/ 2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 h="892">
                  <a:moveTo>
                    <a:pt x="254" y="2"/>
                  </a:moveTo>
                  <a:lnTo>
                    <a:pt x="257" y="2"/>
                  </a:lnTo>
                  <a:lnTo>
                    <a:pt x="261" y="2"/>
                  </a:lnTo>
                  <a:lnTo>
                    <a:pt x="268" y="7"/>
                  </a:lnTo>
                  <a:lnTo>
                    <a:pt x="275" y="9"/>
                  </a:lnTo>
                  <a:lnTo>
                    <a:pt x="275" y="11"/>
                  </a:lnTo>
                  <a:lnTo>
                    <a:pt x="272" y="16"/>
                  </a:lnTo>
                  <a:lnTo>
                    <a:pt x="270" y="23"/>
                  </a:lnTo>
                  <a:lnTo>
                    <a:pt x="270" y="25"/>
                  </a:lnTo>
                  <a:lnTo>
                    <a:pt x="270" y="32"/>
                  </a:lnTo>
                  <a:lnTo>
                    <a:pt x="272" y="36"/>
                  </a:lnTo>
                  <a:lnTo>
                    <a:pt x="279" y="41"/>
                  </a:lnTo>
                  <a:lnTo>
                    <a:pt x="282" y="45"/>
                  </a:lnTo>
                  <a:lnTo>
                    <a:pt x="282" y="52"/>
                  </a:lnTo>
                  <a:lnTo>
                    <a:pt x="282" y="54"/>
                  </a:lnTo>
                  <a:lnTo>
                    <a:pt x="279" y="63"/>
                  </a:lnTo>
                  <a:lnTo>
                    <a:pt x="277" y="66"/>
                  </a:lnTo>
                  <a:lnTo>
                    <a:pt x="277" y="68"/>
                  </a:lnTo>
                  <a:lnTo>
                    <a:pt x="279" y="68"/>
                  </a:lnTo>
                  <a:lnTo>
                    <a:pt x="279" y="77"/>
                  </a:lnTo>
                  <a:lnTo>
                    <a:pt x="277" y="86"/>
                  </a:lnTo>
                  <a:lnTo>
                    <a:pt x="279" y="93"/>
                  </a:lnTo>
                  <a:lnTo>
                    <a:pt x="282" y="100"/>
                  </a:lnTo>
                  <a:lnTo>
                    <a:pt x="282" y="102"/>
                  </a:lnTo>
                  <a:lnTo>
                    <a:pt x="282" y="104"/>
                  </a:lnTo>
                  <a:lnTo>
                    <a:pt x="282" y="109"/>
                  </a:lnTo>
                  <a:lnTo>
                    <a:pt x="282" y="113"/>
                  </a:lnTo>
                  <a:lnTo>
                    <a:pt x="279" y="118"/>
                  </a:lnTo>
                  <a:lnTo>
                    <a:pt x="277" y="125"/>
                  </a:lnTo>
                  <a:lnTo>
                    <a:pt x="275" y="127"/>
                  </a:lnTo>
                  <a:lnTo>
                    <a:pt x="268" y="134"/>
                  </a:lnTo>
                  <a:lnTo>
                    <a:pt x="266" y="138"/>
                  </a:lnTo>
                  <a:lnTo>
                    <a:pt x="263" y="143"/>
                  </a:lnTo>
                  <a:lnTo>
                    <a:pt x="261" y="149"/>
                  </a:lnTo>
                  <a:lnTo>
                    <a:pt x="259" y="152"/>
                  </a:lnTo>
                  <a:lnTo>
                    <a:pt x="257" y="156"/>
                  </a:lnTo>
                  <a:lnTo>
                    <a:pt x="257" y="158"/>
                  </a:lnTo>
                  <a:lnTo>
                    <a:pt x="254" y="158"/>
                  </a:lnTo>
                  <a:lnTo>
                    <a:pt x="257" y="154"/>
                  </a:lnTo>
                  <a:lnTo>
                    <a:pt x="252" y="152"/>
                  </a:lnTo>
                  <a:lnTo>
                    <a:pt x="250" y="149"/>
                  </a:lnTo>
                  <a:lnTo>
                    <a:pt x="241" y="149"/>
                  </a:lnTo>
                  <a:lnTo>
                    <a:pt x="234" y="152"/>
                  </a:lnTo>
                  <a:lnTo>
                    <a:pt x="232" y="152"/>
                  </a:lnTo>
                  <a:lnTo>
                    <a:pt x="229" y="154"/>
                  </a:lnTo>
                  <a:lnTo>
                    <a:pt x="225" y="158"/>
                  </a:lnTo>
                  <a:lnTo>
                    <a:pt x="225" y="163"/>
                  </a:lnTo>
                  <a:lnTo>
                    <a:pt x="225" y="168"/>
                  </a:lnTo>
                  <a:lnTo>
                    <a:pt x="225" y="174"/>
                  </a:lnTo>
                  <a:lnTo>
                    <a:pt x="225" y="177"/>
                  </a:lnTo>
                  <a:lnTo>
                    <a:pt x="227" y="179"/>
                  </a:lnTo>
                  <a:lnTo>
                    <a:pt x="234" y="181"/>
                  </a:lnTo>
                  <a:lnTo>
                    <a:pt x="234" y="186"/>
                  </a:lnTo>
                  <a:lnTo>
                    <a:pt x="238" y="190"/>
                  </a:lnTo>
                  <a:lnTo>
                    <a:pt x="241" y="192"/>
                  </a:lnTo>
                  <a:lnTo>
                    <a:pt x="243" y="199"/>
                  </a:lnTo>
                  <a:lnTo>
                    <a:pt x="243" y="206"/>
                  </a:lnTo>
                  <a:lnTo>
                    <a:pt x="241" y="206"/>
                  </a:lnTo>
                  <a:lnTo>
                    <a:pt x="241" y="208"/>
                  </a:lnTo>
                  <a:lnTo>
                    <a:pt x="243" y="211"/>
                  </a:lnTo>
                  <a:lnTo>
                    <a:pt x="243" y="213"/>
                  </a:lnTo>
                  <a:lnTo>
                    <a:pt x="243" y="222"/>
                  </a:lnTo>
                  <a:lnTo>
                    <a:pt x="245" y="229"/>
                  </a:lnTo>
                  <a:lnTo>
                    <a:pt x="247" y="233"/>
                  </a:lnTo>
                  <a:lnTo>
                    <a:pt x="252" y="242"/>
                  </a:lnTo>
                  <a:lnTo>
                    <a:pt x="254" y="244"/>
                  </a:lnTo>
                  <a:lnTo>
                    <a:pt x="257" y="249"/>
                  </a:lnTo>
                  <a:lnTo>
                    <a:pt x="257" y="251"/>
                  </a:lnTo>
                  <a:lnTo>
                    <a:pt x="257" y="254"/>
                  </a:lnTo>
                  <a:lnTo>
                    <a:pt x="259" y="254"/>
                  </a:lnTo>
                  <a:lnTo>
                    <a:pt x="263" y="258"/>
                  </a:lnTo>
                  <a:lnTo>
                    <a:pt x="259" y="263"/>
                  </a:lnTo>
                  <a:lnTo>
                    <a:pt x="257" y="267"/>
                  </a:lnTo>
                  <a:lnTo>
                    <a:pt x="254" y="272"/>
                  </a:lnTo>
                  <a:lnTo>
                    <a:pt x="254" y="274"/>
                  </a:lnTo>
                  <a:lnTo>
                    <a:pt x="252" y="276"/>
                  </a:lnTo>
                  <a:lnTo>
                    <a:pt x="250" y="281"/>
                  </a:lnTo>
                  <a:lnTo>
                    <a:pt x="254" y="287"/>
                  </a:lnTo>
                  <a:lnTo>
                    <a:pt x="259" y="292"/>
                  </a:lnTo>
                  <a:lnTo>
                    <a:pt x="261" y="299"/>
                  </a:lnTo>
                  <a:lnTo>
                    <a:pt x="263" y="306"/>
                  </a:lnTo>
                  <a:lnTo>
                    <a:pt x="266" y="308"/>
                  </a:lnTo>
                  <a:lnTo>
                    <a:pt x="266" y="310"/>
                  </a:lnTo>
                  <a:lnTo>
                    <a:pt x="275" y="326"/>
                  </a:lnTo>
                  <a:lnTo>
                    <a:pt x="272" y="333"/>
                  </a:lnTo>
                  <a:lnTo>
                    <a:pt x="275" y="342"/>
                  </a:lnTo>
                  <a:lnTo>
                    <a:pt x="279" y="346"/>
                  </a:lnTo>
                  <a:lnTo>
                    <a:pt x="279" y="349"/>
                  </a:lnTo>
                  <a:lnTo>
                    <a:pt x="286" y="353"/>
                  </a:lnTo>
                  <a:lnTo>
                    <a:pt x="291" y="351"/>
                  </a:lnTo>
                  <a:lnTo>
                    <a:pt x="295" y="353"/>
                  </a:lnTo>
                  <a:lnTo>
                    <a:pt x="293" y="355"/>
                  </a:lnTo>
                  <a:lnTo>
                    <a:pt x="300" y="360"/>
                  </a:lnTo>
                  <a:lnTo>
                    <a:pt x="302" y="358"/>
                  </a:lnTo>
                  <a:lnTo>
                    <a:pt x="311" y="358"/>
                  </a:lnTo>
                  <a:lnTo>
                    <a:pt x="311" y="373"/>
                  </a:lnTo>
                  <a:lnTo>
                    <a:pt x="311" y="376"/>
                  </a:lnTo>
                  <a:lnTo>
                    <a:pt x="311" y="378"/>
                  </a:lnTo>
                  <a:lnTo>
                    <a:pt x="316" y="378"/>
                  </a:lnTo>
                  <a:lnTo>
                    <a:pt x="313" y="383"/>
                  </a:lnTo>
                  <a:lnTo>
                    <a:pt x="320" y="394"/>
                  </a:lnTo>
                  <a:lnTo>
                    <a:pt x="320" y="396"/>
                  </a:lnTo>
                  <a:lnTo>
                    <a:pt x="322" y="398"/>
                  </a:lnTo>
                  <a:lnTo>
                    <a:pt x="322" y="403"/>
                  </a:lnTo>
                  <a:lnTo>
                    <a:pt x="316" y="410"/>
                  </a:lnTo>
                  <a:lnTo>
                    <a:pt x="313" y="414"/>
                  </a:lnTo>
                  <a:lnTo>
                    <a:pt x="313" y="419"/>
                  </a:lnTo>
                  <a:lnTo>
                    <a:pt x="316" y="419"/>
                  </a:lnTo>
                  <a:lnTo>
                    <a:pt x="322" y="419"/>
                  </a:lnTo>
                  <a:lnTo>
                    <a:pt x="322" y="421"/>
                  </a:lnTo>
                  <a:lnTo>
                    <a:pt x="325" y="428"/>
                  </a:lnTo>
                  <a:lnTo>
                    <a:pt x="327" y="430"/>
                  </a:lnTo>
                  <a:lnTo>
                    <a:pt x="327" y="432"/>
                  </a:lnTo>
                  <a:lnTo>
                    <a:pt x="327" y="435"/>
                  </a:lnTo>
                  <a:lnTo>
                    <a:pt x="329" y="435"/>
                  </a:lnTo>
                  <a:lnTo>
                    <a:pt x="329" y="439"/>
                  </a:lnTo>
                  <a:lnTo>
                    <a:pt x="331" y="439"/>
                  </a:lnTo>
                  <a:lnTo>
                    <a:pt x="334" y="441"/>
                  </a:lnTo>
                  <a:lnTo>
                    <a:pt x="336" y="441"/>
                  </a:lnTo>
                  <a:lnTo>
                    <a:pt x="338" y="441"/>
                  </a:lnTo>
                  <a:lnTo>
                    <a:pt x="343" y="444"/>
                  </a:lnTo>
                  <a:lnTo>
                    <a:pt x="343" y="448"/>
                  </a:lnTo>
                  <a:lnTo>
                    <a:pt x="350" y="455"/>
                  </a:lnTo>
                  <a:lnTo>
                    <a:pt x="354" y="453"/>
                  </a:lnTo>
                  <a:lnTo>
                    <a:pt x="356" y="448"/>
                  </a:lnTo>
                  <a:lnTo>
                    <a:pt x="359" y="444"/>
                  </a:lnTo>
                  <a:lnTo>
                    <a:pt x="361" y="441"/>
                  </a:lnTo>
                  <a:lnTo>
                    <a:pt x="363" y="437"/>
                  </a:lnTo>
                  <a:lnTo>
                    <a:pt x="365" y="432"/>
                  </a:lnTo>
                  <a:lnTo>
                    <a:pt x="370" y="428"/>
                  </a:lnTo>
                  <a:lnTo>
                    <a:pt x="372" y="421"/>
                  </a:lnTo>
                  <a:lnTo>
                    <a:pt x="372" y="419"/>
                  </a:lnTo>
                  <a:lnTo>
                    <a:pt x="374" y="410"/>
                  </a:lnTo>
                  <a:lnTo>
                    <a:pt x="379" y="410"/>
                  </a:lnTo>
                  <a:lnTo>
                    <a:pt x="379" y="414"/>
                  </a:lnTo>
                  <a:lnTo>
                    <a:pt x="386" y="416"/>
                  </a:lnTo>
                  <a:lnTo>
                    <a:pt x="386" y="428"/>
                  </a:lnTo>
                  <a:lnTo>
                    <a:pt x="388" y="435"/>
                  </a:lnTo>
                  <a:lnTo>
                    <a:pt x="388" y="441"/>
                  </a:lnTo>
                  <a:lnTo>
                    <a:pt x="388" y="444"/>
                  </a:lnTo>
                  <a:lnTo>
                    <a:pt x="388" y="446"/>
                  </a:lnTo>
                  <a:lnTo>
                    <a:pt x="390" y="455"/>
                  </a:lnTo>
                  <a:lnTo>
                    <a:pt x="390" y="462"/>
                  </a:lnTo>
                  <a:lnTo>
                    <a:pt x="388" y="466"/>
                  </a:lnTo>
                  <a:lnTo>
                    <a:pt x="390" y="469"/>
                  </a:lnTo>
                  <a:lnTo>
                    <a:pt x="390" y="475"/>
                  </a:lnTo>
                  <a:lnTo>
                    <a:pt x="390" y="484"/>
                  </a:lnTo>
                  <a:lnTo>
                    <a:pt x="390" y="487"/>
                  </a:lnTo>
                  <a:lnTo>
                    <a:pt x="390" y="491"/>
                  </a:lnTo>
                  <a:lnTo>
                    <a:pt x="390" y="498"/>
                  </a:lnTo>
                  <a:lnTo>
                    <a:pt x="386" y="505"/>
                  </a:lnTo>
                  <a:lnTo>
                    <a:pt x="381" y="518"/>
                  </a:lnTo>
                  <a:lnTo>
                    <a:pt x="377" y="530"/>
                  </a:lnTo>
                  <a:lnTo>
                    <a:pt x="377" y="532"/>
                  </a:lnTo>
                  <a:lnTo>
                    <a:pt x="377" y="534"/>
                  </a:lnTo>
                  <a:lnTo>
                    <a:pt x="384" y="541"/>
                  </a:lnTo>
                  <a:lnTo>
                    <a:pt x="388" y="545"/>
                  </a:lnTo>
                  <a:lnTo>
                    <a:pt x="390" y="548"/>
                  </a:lnTo>
                  <a:lnTo>
                    <a:pt x="397" y="561"/>
                  </a:lnTo>
                  <a:lnTo>
                    <a:pt x="411" y="557"/>
                  </a:lnTo>
                  <a:lnTo>
                    <a:pt x="413" y="555"/>
                  </a:lnTo>
                  <a:lnTo>
                    <a:pt x="422" y="559"/>
                  </a:lnTo>
                  <a:lnTo>
                    <a:pt x="422" y="564"/>
                  </a:lnTo>
                  <a:lnTo>
                    <a:pt x="422" y="566"/>
                  </a:lnTo>
                  <a:lnTo>
                    <a:pt x="404" y="575"/>
                  </a:lnTo>
                  <a:lnTo>
                    <a:pt x="415" y="593"/>
                  </a:lnTo>
                  <a:lnTo>
                    <a:pt x="418" y="593"/>
                  </a:lnTo>
                  <a:lnTo>
                    <a:pt x="427" y="593"/>
                  </a:lnTo>
                  <a:lnTo>
                    <a:pt x="429" y="595"/>
                  </a:lnTo>
                  <a:lnTo>
                    <a:pt x="429" y="593"/>
                  </a:lnTo>
                  <a:lnTo>
                    <a:pt x="431" y="600"/>
                  </a:lnTo>
                  <a:lnTo>
                    <a:pt x="431" y="602"/>
                  </a:lnTo>
                  <a:lnTo>
                    <a:pt x="431" y="604"/>
                  </a:lnTo>
                  <a:lnTo>
                    <a:pt x="433" y="604"/>
                  </a:lnTo>
                  <a:lnTo>
                    <a:pt x="452" y="625"/>
                  </a:lnTo>
                  <a:lnTo>
                    <a:pt x="436" y="654"/>
                  </a:lnTo>
                  <a:lnTo>
                    <a:pt x="427" y="670"/>
                  </a:lnTo>
                  <a:lnTo>
                    <a:pt x="418" y="693"/>
                  </a:lnTo>
                  <a:lnTo>
                    <a:pt x="420" y="699"/>
                  </a:lnTo>
                  <a:lnTo>
                    <a:pt x="431" y="724"/>
                  </a:lnTo>
                  <a:lnTo>
                    <a:pt x="440" y="740"/>
                  </a:lnTo>
                  <a:lnTo>
                    <a:pt x="442" y="742"/>
                  </a:lnTo>
                  <a:lnTo>
                    <a:pt x="447" y="754"/>
                  </a:lnTo>
                  <a:lnTo>
                    <a:pt x="447" y="758"/>
                  </a:lnTo>
                  <a:lnTo>
                    <a:pt x="452" y="770"/>
                  </a:lnTo>
                  <a:lnTo>
                    <a:pt x="463" y="779"/>
                  </a:lnTo>
                  <a:lnTo>
                    <a:pt x="461" y="792"/>
                  </a:lnTo>
                  <a:lnTo>
                    <a:pt x="463" y="801"/>
                  </a:lnTo>
                  <a:lnTo>
                    <a:pt x="465" y="801"/>
                  </a:lnTo>
                  <a:lnTo>
                    <a:pt x="470" y="815"/>
                  </a:lnTo>
                  <a:lnTo>
                    <a:pt x="470" y="817"/>
                  </a:lnTo>
                  <a:lnTo>
                    <a:pt x="406" y="815"/>
                  </a:lnTo>
                  <a:lnTo>
                    <a:pt x="404" y="815"/>
                  </a:lnTo>
                  <a:lnTo>
                    <a:pt x="372" y="813"/>
                  </a:lnTo>
                  <a:lnTo>
                    <a:pt x="331" y="813"/>
                  </a:lnTo>
                  <a:lnTo>
                    <a:pt x="329" y="813"/>
                  </a:lnTo>
                  <a:lnTo>
                    <a:pt x="329" y="815"/>
                  </a:lnTo>
                  <a:lnTo>
                    <a:pt x="329" y="817"/>
                  </a:lnTo>
                  <a:lnTo>
                    <a:pt x="331" y="822"/>
                  </a:lnTo>
                  <a:lnTo>
                    <a:pt x="331" y="826"/>
                  </a:lnTo>
                  <a:lnTo>
                    <a:pt x="329" y="831"/>
                  </a:lnTo>
                  <a:lnTo>
                    <a:pt x="329" y="835"/>
                  </a:lnTo>
                  <a:lnTo>
                    <a:pt x="331" y="842"/>
                  </a:lnTo>
                  <a:lnTo>
                    <a:pt x="334" y="846"/>
                  </a:lnTo>
                  <a:lnTo>
                    <a:pt x="334" y="853"/>
                  </a:lnTo>
                  <a:lnTo>
                    <a:pt x="334" y="858"/>
                  </a:lnTo>
                  <a:lnTo>
                    <a:pt x="334" y="860"/>
                  </a:lnTo>
                  <a:lnTo>
                    <a:pt x="334" y="865"/>
                  </a:lnTo>
                  <a:lnTo>
                    <a:pt x="334" y="867"/>
                  </a:lnTo>
                  <a:lnTo>
                    <a:pt x="334" y="869"/>
                  </a:lnTo>
                  <a:lnTo>
                    <a:pt x="334" y="871"/>
                  </a:lnTo>
                  <a:lnTo>
                    <a:pt x="336" y="874"/>
                  </a:lnTo>
                  <a:lnTo>
                    <a:pt x="334" y="876"/>
                  </a:lnTo>
                  <a:lnTo>
                    <a:pt x="334" y="880"/>
                  </a:lnTo>
                  <a:lnTo>
                    <a:pt x="334" y="885"/>
                  </a:lnTo>
                  <a:lnTo>
                    <a:pt x="334" y="887"/>
                  </a:lnTo>
                  <a:lnTo>
                    <a:pt x="331" y="889"/>
                  </a:lnTo>
                  <a:lnTo>
                    <a:pt x="259" y="889"/>
                  </a:lnTo>
                  <a:lnTo>
                    <a:pt x="218" y="892"/>
                  </a:lnTo>
                  <a:lnTo>
                    <a:pt x="200" y="892"/>
                  </a:lnTo>
                  <a:lnTo>
                    <a:pt x="198" y="892"/>
                  </a:lnTo>
                  <a:lnTo>
                    <a:pt x="195" y="892"/>
                  </a:lnTo>
                  <a:lnTo>
                    <a:pt x="193" y="892"/>
                  </a:lnTo>
                  <a:lnTo>
                    <a:pt x="189" y="892"/>
                  </a:lnTo>
                  <a:lnTo>
                    <a:pt x="164" y="892"/>
                  </a:lnTo>
                  <a:lnTo>
                    <a:pt x="164" y="889"/>
                  </a:lnTo>
                  <a:lnTo>
                    <a:pt x="161" y="887"/>
                  </a:lnTo>
                  <a:lnTo>
                    <a:pt x="159" y="885"/>
                  </a:lnTo>
                  <a:lnTo>
                    <a:pt x="157" y="885"/>
                  </a:lnTo>
                  <a:lnTo>
                    <a:pt x="157" y="883"/>
                  </a:lnTo>
                  <a:lnTo>
                    <a:pt x="155" y="883"/>
                  </a:lnTo>
                  <a:lnTo>
                    <a:pt x="152" y="880"/>
                  </a:lnTo>
                  <a:lnTo>
                    <a:pt x="132" y="858"/>
                  </a:lnTo>
                  <a:lnTo>
                    <a:pt x="105" y="833"/>
                  </a:lnTo>
                  <a:lnTo>
                    <a:pt x="82" y="833"/>
                  </a:lnTo>
                  <a:lnTo>
                    <a:pt x="80" y="833"/>
                  </a:lnTo>
                  <a:lnTo>
                    <a:pt x="77" y="819"/>
                  </a:lnTo>
                  <a:lnTo>
                    <a:pt x="75" y="815"/>
                  </a:lnTo>
                  <a:lnTo>
                    <a:pt x="66" y="792"/>
                  </a:lnTo>
                  <a:lnTo>
                    <a:pt x="59" y="772"/>
                  </a:lnTo>
                  <a:lnTo>
                    <a:pt x="57" y="763"/>
                  </a:lnTo>
                  <a:lnTo>
                    <a:pt x="53" y="754"/>
                  </a:lnTo>
                  <a:lnTo>
                    <a:pt x="50" y="742"/>
                  </a:lnTo>
                  <a:lnTo>
                    <a:pt x="48" y="736"/>
                  </a:lnTo>
                  <a:lnTo>
                    <a:pt x="46" y="729"/>
                  </a:lnTo>
                  <a:lnTo>
                    <a:pt x="46" y="727"/>
                  </a:lnTo>
                  <a:lnTo>
                    <a:pt x="46" y="722"/>
                  </a:lnTo>
                  <a:lnTo>
                    <a:pt x="43" y="720"/>
                  </a:lnTo>
                  <a:lnTo>
                    <a:pt x="43" y="713"/>
                  </a:lnTo>
                  <a:lnTo>
                    <a:pt x="41" y="711"/>
                  </a:lnTo>
                  <a:lnTo>
                    <a:pt x="41" y="706"/>
                  </a:lnTo>
                  <a:lnTo>
                    <a:pt x="41" y="702"/>
                  </a:lnTo>
                  <a:lnTo>
                    <a:pt x="41" y="697"/>
                  </a:lnTo>
                  <a:lnTo>
                    <a:pt x="41" y="695"/>
                  </a:lnTo>
                  <a:lnTo>
                    <a:pt x="41" y="693"/>
                  </a:lnTo>
                  <a:lnTo>
                    <a:pt x="39" y="688"/>
                  </a:lnTo>
                  <a:lnTo>
                    <a:pt x="39" y="686"/>
                  </a:lnTo>
                  <a:lnTo>
                    <a:pt x="39" y="681"/>
                  </a:lnTo>
                  <a:lnTo>
                    <a:pt x="43" y="672"/>
                  </a:lnTo>
                  <a:lnTo>
                    <a:pt x="43" y="670"/>
                  </a:lnTo>
                  <a:lnTo>
                    <a:pt x="46" y="665"/>
                  </a:lnTo>
                  <a:lnTo>
                    <a:pt x="46" y="661"/>
                  </a:lnTo>
                  <a:lnTo>
                    <a:pt x="46" y="659"/>
                  </a:lnTo>
                  <a:lnTo>
                    <a:pt x="46" y="656"/>
                  </a:lnTo>
                  <a:lnTo>
                    <a:pt x="46" y="654"/>
                  </a:lnTo>
                  <a:lnTo>
                    <a:pt x="46" y="647"/>
                  </a:lnTo>
                  <a:lnTo>
                    <a:pt x="43" y="645"/>
                  </a:lnTo>
                  <a:lnTo>
                    <a:pt x="43" y="643"/>
                  </a:lnTo>
                  <a:lnTo>
                    <a:pt x="43" y="641"/>
                  </a:lnTo>
                  <a:lnTo>
                    <a:pt x="46" y="641"/>
                  </a:lnTo>
                  <a:lnTo>
                    <a:pt x="46" y="638"/>
                  </a:lnTo>
                  <a:lnTo>
                    <a:pt x="46" y="636"/>
                  </a:lnTo>
                  <a:lnTo>
                    <a:pt x="46" y="634"/>
                  </a:lnTo>
                  <a:lnTo>
                    <a:pt x="48" y="629"/>
                  </a:lnTo>
                  <a:lnTo>
                    <a:pt x="50" y="627"/>
                  </a:lnTo>
                  <a:lnTo>
                    <a:pt x="50" y="625"/>
                  </a:lnTo>
                  <a:lnTo>
                    <a:pt x="53" y="622"/>
                  </a:lnTo>
                  <a:lnTo>
                    <a:pt x="55" y="620"/>
                  </a:lnTo>
                  <a:lnTo>
                    <a:pt x="57" y="620"/>
                  </a:lnTo>
                  <a:lnTo>
                    <a:pt x="57" y="618"/>
                  </a:lnTo>
                  <a:lnTo>
                    <a:pt x="57" y="616"/>
                  </a:lnTo>
                  <a:lnTo>
                    <a:pt x="57" y="613"/>
                  </a:lnTo>
                  <a:lnTo>
                    <a:pt x="57" y="609"/>
                  </a:lnTo>
                  <a:lnTo>
                    <a:pt x="59" y="602"/>
                  </a:lnTo>
                  <a:lnTo>
                    <a:pt x="64" y="598"/>
                  </a:lnTo>
                  <a:lnTo>
                    <a:pt x="66" y="598"/>
                  </a:lnTo>
                  <a:lnTo>
                    <a:pt x="71" y="595"/>
                  </a:lnTo>
                  <a:lnTo>
                    <a:pt x="73" y="593"/>
                  </a:lnTo>
                  <a:lnTo>
                    <a:pt x="75" y="591"/>
                  </a:lnTo>
                  <a:lnTo>
                    <a:pt x="82" y="584"/>
                  </a:lnTo>
                  <a:lnTo>
                    <a:pt x="84" y="582"/>
                  </a:lnTo>
                  <a:lnTo>
                    <a:pt x="89" y="577"/>
                  </a:lnTo>
                  <a:lnTo>
                    <a:pt x="91" y="575"/>
                  </a:lnTo>
                  <a:lnTo>
                    <a:pt x="107" y="568"/>
                  </a:lnTo>
                  <a:lnTo>
                    <a:pt x="109" y="566"/>
                  </a:lnTo>
                  <a:lnTo>
                    <a:pt x="114" y="564"/>
                  </a:lnTo>
                  <a:lnTo>
                    <a:pt x="118" y="561"/>
                  </a:lnTo>
                  <a:lnTo>
                    <a:pt x="121" y="561"/>
                  </a:lnTo>
                  <a:lnTo>
                    <a:pt x="127" y="561"/>
                  </a:lnTo>
                  <a:lnTo>
                    <a:pt x="132" y="552"/>
                  </a:lnTo>
                  <a:lnTo>
                    <a:pt x="134" y="548"/>
                  </a:lnTo>
                  <a:lnTo>
                    <a:pt x="136" y="545"/>
                  </a:lnTo>
                  <a:lnTo>
                    <a:pt x="136" y="543"/>
                  </a:lnTo>
                  <a:lnTo>
                    <a:pt x="134" y="536"/>
                  </a:lnTo>
                  <a:lnTo>
                    <a:pt x="134" y="534"/>
                  </a:lnTo>
                  <a:lnTo>
                    <a:pt x="132" y="532"/>
                  </a:lnTo>
                  <a:lnTo>
                    <a:pt x="130" y="530"/>
                  </a:lnTo>
                  <a:lnTo>
                    <a:pt x="127" y="521"/>
                  </a:lnTo>
                  <a:lnTo>
                    <a:pt x="127" y="518"/>
                  </a:lnTo>
                  <a:lnTo>
                    <a:pt x="125" y="507"/>
                  </a:lnTo>
                  <a:lnTo>
                    <a:pt x="125" y="502"/>
                  </a:lnTo>
                  <a:lnTo>
                    <a:pt x="127" y="500"/>
                  </a:lnTo>
                  <a:lnTo>
                    <a:pt x="134" y="493"/>
                  </a:lnTo>
                  <a:lnTo>
                    <a:pt x="136" y="491"/>
                  </a:lnTo>
                  <a:lnTo>
                    <a:pt x="136" y="489"/>
                  </a:lnTo>
                  <a:lnTo>
                    <a:pt x="136" y="487"/>
                  </a:lnTo>
                  <a:lnTo>
                    <a:pt x="136" y="482"/>
                  </a:lnTo>
                  <a:lnTo>
                    <a:pt x="136" y="480"/>
                  </a:lnTo>
                  <a:lnTo>
                    <a:pt x="139" y="478"/>
                  </a:lnTo>
                  <a:lnTo>
                    <a:pt x="139" y="475"/>
                  </a:lnTo>
                  <a:lnTo>
                    <a:pt x="136" y="473"/>
                  </a:lnTo>
                  <a:lnTo>
                    <a:pt x="134" y="471"/>
                  </a:lnTo>
                  <a:lnTo>
                    <a:pt x="132" y="471"/>
                  </a:lnTo>
                  <a:lnTo>
                    <a:pt x="127" y="471"/>
                  </a:lnTo>
                  <a:lnTo>
                    <a:pt x="123" y="471"/>
                  </a:lnTo>
                  <a:lnTo>
                    <a:pt x="121" y="469"/>
                  </a:lnTo>
                  <a:lnTo>
                    <a:pt x="118" y="466"/>
                  </a:lnTo>
                  <a:lnTo>
                    <a:pt x="116" y="462"/>
                  </a:lnTo>
                  <a:lnTo>
                    <a:pt x="116" y="457"/>
                  </a:lnTo>
                  <a:lnTo>
                    <a:pt x="116" y="455"/>
                  </a:lnTo>
                  <a:lnTo>
                    <a:pt x="111" y="450"/>
                  </a:lnTo>
                  <a:lnTo>
                    <a:pt x="109" y="448"/>
                  </a:lnTo>
                  <a:lnTo>
                    <a:pt x="107" y="446"/>
                  </a:lnTo>
                  <a:lnTo>
                    <a:pt x="105" y="444"/>
                  </a:lnTo>
                  <a:lnTo>
                    <a:pt x="102" y="444"/>
                  </a:lnTo>
                  <a:lnTo>
                    <a:pt x="100" y="439"/>
                  </a:lnTo>
                  <a:lnTo>
                    <a:pt x="98" y="439"/>
                  </a:lnTo>
                  <a:lnTo>
                    <a:pt x="96" y="437"/>
                  </a:lnTo>
                  <a:lnTo>
                    <a:pt x="96" y="435"/>
                  </a:lnTo>
                  <a:lnTo>
                    <a:pt x="93" y="432"/>
                  </a:lnTo>
                  <a:lnTo>
                    <a:pt x="93" y="430"/>
                  </a:lnTo>
                  <a:lnTo>
                    <a:pt x="91" y="428"/>
                  </a:lnTo>
                  <a:lnTo>
                    <a:pt x="91" y="426"/>
                  </a:lnTo>
                  <a:lnTo>
                    <a:pt x="91" y="423"/>
                  </a:lnTo>
                  <a:lnTo>
                    <a:pt x="89" y="419"/>
                  </a:lnTo>
                  <a:lnTo>
                    <a:pt x="89" y="416"/>
                  </a:lnTo>
                  <a:lnTo>
                    <a:pt x="87" y="412"/>
                  </a:lnTo>
                  <a:lnTo>
                    <a:pt x="84" y="410"/>
                  </a:lnTo>
                  <a:lnTo>
                    <a:pt x="84" y="407"/>
                  </a:lnTo>
                  <a:lnTo>
                    <a:pt x="82" y="401"/>
                  </a:lnTo>
                  <a:lnTo>
                    <a:pt x="80" y="396"/>
                  </a:lnTo>
                  <a:lnTo>
                    <a:pt x="80" y="394"/>
                  </a:lnTo>
                  <a:lnTo>
                    <a:pt x="80" y="392"/>
                  </a:lnTo>
                  <a:lnTo>
                    <a:pt x="77" y="392"/>
                  </a:lnTo>
                  <a:lnTo>
                    <a:pt x="77" y="389"/>
                  </a:lnTo>
                  <a:lnTo>
                    <a:pt x="77" y="387"/>
                  </a:lnTo>
                  <a:lnTo>
                    <a:pt x="75" y="385"/>
                  </a:lnTo>
                  <a:lnTo>
                    <a:pt x="75" y="383"/>
                  </a:lnTo>
                  <a:lnTo>
                    <a:pt x="75" y="380"/>
                  </a:lnTo>
                  <a:lnTo>
                    <a:pt x="75" y="378"/>
                  </a:lnTo>
                  <a:lnTo>
                    <a:pt x="73" y="376"/>
                  </a:lnTo>
                  <a:lnTo>
                    <a:pt x="73" y="373"/>
                  </a:lnTo>
                  <a:lnTo>
                    <a:pt x="73" y="371"/>
                  </a:lnTo>
                  <a:lnTo>
                    <a:pt x="71" y="369"/>
                  </a:lnTo>
                  <a:lnTo>
                    <a:pt x="71" y="367"/>
                  </a:lnTo>
                  <a:lnTo>
                    <a:pt x="68" y="367"/>
                  </a:lnTo>
                  <a:lnTo>
                    <a:pt x="66" y="364"/>
                  </a:lnTo>
                  <a:lnTo>
                    <a:pt x="62" y="362"/>
                  </a:lnTo>
                  <a:lnTo>
                    <a:pt x="57" y="360"/>
                  </a:lnTo>
                  <a:lnTo>
                    <a:pt x="57" y="358"/>
                  </a:lnTo>
                  <a:lnTo>
                    <a:pt x="53" y="355"/>
                  </a:lnTo>
                  <a:lnTo>
                    <a:pt x="50" y="353"/>
                  </a:lnTo>
                  <a:lnTo>
                    <a:pt x="46" y="351"/>
                  </a:lnTo>
                  <a:lnTo>
                    <a:pt x="41" y="349"/>
                  </a:lnTo>
                  <a:lnTo>
                    <a:pt x="39" y="346"/>
                  </a:lnTo>
                  <a:lnTo>
                    <a:pt x="37" y="344"/>
                  </a:lnTo>
                  <a:lnTo>
                    <a:pt x="32" y="342"/>
                  </a:lnTo>
                  <a:lnTo>
                    <a:pt x="28" y="337"/>
                  </a:lnTo>
                  <a:lnTo>
                    <a:pt x="21" y="333"/>
                  </a:lnTo>
                  <a:lnTo>
                    <a:pt x="19" y="333"/>
                  </a:lnTo>
                  <a:lnTo>
                    <a:pt x="19" y="330"/>
                  </a:lnTo>
                  <a:lnTo>
                    <a:pt x="16" y="326"/>
                  </a:lnTo>
                  <a:lnTo>
                    <a:pt x="14" y="321"/>
                  </a:lnTo>
                  <a:lnTo>
                    <a:pt x="12" y="319"/>
                  </a:lnTo>
                  <a:lnTo>
                    <a:pt x="9" y="315"/>
                  </a:lnTo>
                  <a:lnTo>
                    <a:pt x="9" y="312"/>
                  </a:lnTo>
                  <a:lnTo>
                    <a:pt x="9" y="308"/>
                  </a:lnTo>
                  <a:lnTo>
                    <a:pt x="7" y="308"/>
                  </a:lnTo>
                  <a:lnTo>
                    <a:pt x="7" y="306"/>
                  </a:lnTo>
                  <a:lnTo>
                    <a:pt x="7" y="303"/>
                  </a:lnTo>
                  <a:lnTo>
                    <a:pt x="7" y="301"/>
                  </a:lnTo>
                  <a:lnTo>
                    <a:pt x="5" y="299"/>
                  </a:lnTo>
                  <a:lnTo>
                    <a:pt x="5" y="294"/>
                  </a:lnTo>
                  <a:lnTo>
                    <a:pt x="5" y="292"/>
                  </a:lnTo>
                  <a:lnTo>
                    <a:pt x="3" y="290"/>
                  </a:lnTo>
                  <a:lnTo>
                    <a:pt x="3" y="287"/>
                  </a:lnTo>
                  <a:lnTo>
                    <a:pt x="3" y="281"/>
                  </a:lnTo>
                  <a:lnTo>
                    <a:pt x="3" y="276"/>
                  </a:lnTo>
                  <a:lnTo>
                    <a:pt x="3" y="274"/>
                  </a:lnTo>
                  <a:lnTo>
                    <a:pt x="3" y="272"/>
                  </a:lnTo>
                  <a:lnTo>
                    <a:pt x="3" y="260"/>
                  </a:lnTo>
                  <a:lnTo>
                    <a:pt x="0" y="254"/>
                  </a:lnTo>
                  <a:lnTo>
                    <a:pt x="0" y="251"/>
                  </a:lnTo>
                  <a:lnTo>
                    <a:pt x="3" y="249"/>
                  </a:lnTo>
                  <a:lnTo>
                    <a:pt x="7" y="235"/>
                  </a:lnTo>
                  <a:lnTo>
                    <a:pt x="9" y="233"/>
                  </a:lnTo>
                  <a:lnTo>
                    <a:pt x="9" y="231"/>
                  </a:lnTo>
                  <a:lnTo>
                    <a:pt x="14" y="220"/>
                  </a:lnTo>
                  <a:lnTo>
                    <a:pt x="16" y="215"/>
                  </a:lnTo>
                  <a:lnTo>
                    <a:pt x="19" y="208"/>
                  </a:lnTo>
                  <a:lnTo>
                    <a:pt x="19" y="206"/>
                  </a:lnTo>
                  <a:lnTo>
                    <a:pt x="19" y="201"/>
                  </a:lnTo>
                  <a:lnTo>
                    <a:pt x="21" y="195"/>
                  </a:lnTo>
                  <a:lnTo>
                    <a:pt x="21" y="190"/>
                  </a:lnTo>
                  <a:lnTo>
                    <a:pt x="21" y="186"/>
                  </a:lnTo>
                  <a:lnTo>
                    <a:pt x="21" y="181"/>
                  </a:lnTo>
                  <a:lnTo>
                    <a:pt x="21" y="179"/>
                  </a:lnTo>
                  <a:lnTo>
                    <a:pt x="21" y="172"/>
                  </a:lnTo>
                  <a:lnTo>
                    <a:pt x="23" y="168"/>
                  </a:lnTo>
                  <a:lnTo>
                    <a:pt x="37" y="158"/>
                  </a:lnTo>
                  <a:lnTo>
                    <a:pt x="39" y="156"/>
                  </a:lnTo>
                  <a:lnTo>
                    <a:pt x="41" y="154"/>
                  </a:lnTo>
                  <a:lnTo>
                    <a:pt x="46" y="152"/>
                  </a:lnTo>
                  <a:lnTo>
                    <a:pt x="46" y="145"/>
                  </a:lnTo>
                  <a:lnTo>
                    <a:pt x="48" y="145"/>
                  </a:lnTo>
                  <a:lnTo>
                    <a:pt x="50" y="145"/>
                  </a:lnTo>
                  <a:lnTo>
                    <a:pt x="50" y="147"/>
                  </a:lnTo>
                  <a:lnTo>
                    <a:pt x="53" y="147"/>
                  </a:lnTo>
                  <a:lnTo>
                    <a:pt x="59" y="152"/>
                  </a:lnTo>
                  <a:lnTo>
                    <a:pt x="64" y="154"/>
                  </a:lnTo>
                  <a:lnTo>
                    <a:pt x="73" y="147"/>
                  </a:lnTo>
                  <a:lnTo>
                    <a:pt x="82" y="140"/>
                  </a:lnTo>
                  <a:lnTo>
                    <a:pt x="87" y="136"/>
                  </a:lnTo>
                  <a:lnTo>
                    <a:pt x="89" y="136"/>
                  </a:lnTo>
                  <a:lnTo>
                    <a:pt x="91" y="134"/>
                  </a:lnTo>
                  <a:lnTo>
                    <a:pt x="96" y="129"/>
                  </a:lnTo>
                  <a:lnTo>
                    <a:pt x="98" y="118"/>
                  </a:lnTo>
                  <a:lnTo>
                    <a:pt x="100" y="111"/>
                  </a:lnTo>
                  <a:lnTo>
                    <a:pt x="102" y="102"/>
                  </a:lnTo>
                  <a:lnTo>
                    <a:pt x="100" y="102"/>
                  </a:lnTo>
                  <a:lnTo>
                    <a:pt x="100" y="97"/>
                  </a:lnTo>
                  <a:lnTo>
                    <a:pt x="100" y="95"/>
                  </a:lnTo>
                  <a:lnTo>
                    <a:pt x="105" y="95"/>
                  </a:lnTo>
                  <a:lnTo>
                    <a:pt x="111" y="95"/>
                  </a:lnTo>
                  <a:lnTo>
                    <a:pt x="114" y="82"/>
                  </a:lnTo>
                  <a:lnTo>
                    <a:pt x="116" y="75"/>
                  </a:lnTo>
                  <a:lnTo>
                    <a:pt x="116" y="72"/>
                  </a:lnTo>
                  <a:lnTo>
                    <a:pt x="121" y="72"/>
                  </a:lnTo>
                  <a:lnTo>
                    <a:pt x="127" y="72"/>
                  </a:lnTo>
                  <a:lnTo>
                    <a:pt x="134" y="72"/>
                  </a:lnTo>
                  <a:lnTo>
                    <a:pt x="139" y="72"/>
                  </a:lnTo>
                  <a:lnTo>
                    <a:pt x="141" y="72"/>
                  </a:lnTo>
                  <a:lnTo>
                    <a:pt x="143" y="72"/>
                  </a:lnTo>
                  <a:lnTo>
                    <a:pt x="143" y="68"/>
                  </a:lnTo>
                  <a:lnTo>
                    <a:pt x="148" y="66"/>
                  </a:lnTo>
                  <a:lnTo>
                    <a:pt x="148" y="57"/>
                  </a:lnTo>
                  <a:lnTo>
                    <a:pt x="141" y="54"/>
                  </a:lnTo>
                  <a:lnTo>
                    <a:pt x="141" y="50"/>
                  </a:lnTo>
                  <a:lnTo>
                    <a:pt x="143" y="48"/>
                  </a:lnTo>
                  <a:lnTo>
                    <a:pt x="145" y="48"/>
                  </a:lnTo>
                  <a:lnTo>
                    <a:pt x="148" y="45"/>
                  </a:lnTo>
                  <a:lnTo>
                    <a:pt x="157" y="43"/>
                  </a:lnTo>
                  <a:lnTo>
                    <a:pt x="195" y="27"/>
                  </a:lnTo>
                  <a:lnTo>
                    <a:pt x="200" y="25"/>
                  </a:lnTo>
                  <a:lnTo>
                    <a:pt x="202" y="25"/>
                  </a:lnTo>
                  <a:lnTo>
                    <a:pt x="207" y="23"/>
                  </a:lnTo>
                  <a:lnTo>
                    <a:pt x="213" y="20"/>
                  </a:lnTo>
                  <a:lnTo>
                    <a:pt x="220" y="16"/>
                  </a:lnTo>
                  <a:lnTo>
                    <a:pt x="225" y="16"/>
                  </a:lnTo>
                  <a:lnTo>
                    <a:pt x="225" y="14"/>
                  </a:lnTo>
                  <a:lnTo>
                    <a:pt x="225" y="11"/>
                  </a:lnTo>
                  <a:lnTo>
                    <a:pt x="234" y="11"/>
                  </a:lnTo>
                  <a:lnTo>
                    <a:pt x="247" y="14"/>
                  </a:lnTo>
                  <a:lnTo>
                    <a:pt x="247" y="11"/>
                  </a:lnTo>
                  <a:lnTo>
                    <a:pt x="247" y="9"/>
                  </a:lnTo>
                  <a:lnTo>
                    <a:pt x="250" y="7"/>
                  </a:lnTo>
                  <a:lnTo>
                    <a:pt x="250" y="5"/>
                  </a:lnTo>
                  <a:lnTo>
                    <a:pt x="250" y="2"/>
                  </a:lnTo>
                  <a:lnTo>
                    <a:pt x="252" y="0"/>
                  </a:lnTo>
                  <a:lnTo>
                    <a:pt x="254" y="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622" name="Text - Northern">
              <a:extLst>
                <a:ext uri="{FF2B5EF4-FFF2-40B4-BE49-F238E27FC236}">
                  <a16:creationId xmlns:a16="http://schemas.microsoft.com/office/drawing/2014/main" id="{FA0BE5D2-FFDF-99B1-53BA-29AA7A3E7DA4}"/>
                </a:ext>
              </a:extLst>
            </p:cNvPr>
            <p:cNvSpPr>
              <a:spLocks noChangeArrowheads="1"/>
            </p:cNvSpPr>
            <p:nvPr/>
          </p:nvSpPr>
          <p:spPr bwMode="auto">
            <a:xfrm>
              <a:off x="5800209" y="2022198"/>
              <a:ext cx="53918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Northern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3" name="Text - North Darfur">
              <a:extLst>
                <a:ext uri="{FF2B5EF4-FFF2-40B4-BE49-F238E27FC236}">
                  <a16:creationId xmlns:a16="http://schemas.microsoft.com/office/drawing/2014/main" id="{15260E74-8C13-B281-7284-089462223A69}"/>
                </a:ext>
              </a:extLst>
            </p:cNvPr>
            <p:cNvSpPr>
              <a:spLocks noChangeArrowheads="1"/>
            </p:cNvSpPr>
            <p:nvPr/>
          </p:nvSpPr>
          <p:spPr bwMode="auto">
            <a:xfrm>
              <a:off x="3688680" y="3359435"/>
              <a:ext cx="74217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4" name="Text - Red Sea">
              <a:extLst>
                <a:ext uri="{FF2B5EF4-FFF2-40B4-BE49-F238E27FC236}">
                  <a16:creationId xmlns:a16="http://schemas.microsoft.com/office/drawing/2014/main" id="{9845F63D-6F39-A401-C6FB-614DE282EF6B}"/>
                </a:ext>
              </a:extLst>
            </p:cNvPr>
            <p:cNvSpPr>
              <a:spLocks noChangeArrowheads="1"/>
            </p:cNvSpPr>
            <p:nvPr/>
          </p:nvSpPr>
          <p:spPr bwMode="auto">
            <a:xfrm>
              <a:off x="8078303" y="1802134"/>
              <a:ext cx="54235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Red Sea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 name="Text - River Nile">
              <a:extLst>
                <a:ext uri="{FF2B5EF4-FFF2-40B4-BE49-F238E27FC236}">
                  <a16:creationId xmlns:a16="http://schemas.microsoft.com/office/drawing/2014/main" id="{710DC926-2C2A-024E-C9FB-DBD7D67574E9}"/>
                </a:ext>
              </a:extLst>
            </p:cNvPr>
            <p:cNvSpPr>
              <a:spLocks noChangeArrowheads="1"/>
            </p:cNvSpPr>
            <p:nvPr/>
          </p:nvSpPr>
          <p:spPr bwMode="auto">
            <a:xfrm>
              <a:off x="7476474" y="2762722"/>
              <a:ext cx="5962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River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6" name="Text - North Kordofan">
              <a:extLst>
                <a:ext uri="{FF2B5EF4-FFF2-40B4-BE49-F238E27FC236}">
                  <a16:creationId xmlns:a16="http://schemas.microsoft.com/office/drawing/2014/main" id="{37EB2968-149C-874F-2D63-6338DEDDC168}"/>
                </a:ext>
              </a:extLst>
            </p:cNvPr>
            <p:cNvSpPr>
              <a:spLocks noChangeArrowheads="1"/>
            </p:cNvSpPr>
            <p:nvPr/>
          </p:nvSpPr>
          <p:spPr bwMode="auto">
            <a:xfrm>
              <a:off x="5606245" y="3924641"/>
              <a:ext cx="90393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7" name="Text - Gedaref">
              <a:extLst>
                <a:ext uri="{FF2B5EF4-FFF2-40B4-BE49-F238E27FC236}">
                  <a16:creationId xmlns:a16="http://schemas.microsoft.com/office/drawing/2014/main" id="{D77D0E16-89E7-7125-5161-FD451924F039}"/>
                </a:ext>
              </a:extLst>
            </p:cNvPr>
            <p:cNvSpPr>
              <a:spLocks noChangeArrowheads="1"/>
            </p:cNvSpPr>
            <p:nvPr/>
          </p:nvSpPr>
          <p:spPr bwMode="auto">
            <a:xfrm>
              <a:off x="7979189" y="4278148"/>
              <a:ext cx="507471"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Gedaref</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8" name="Text - West Kordofan">
              <a:extLst>
                <a:ext uri="{FF2B5EF4-FFF2-40B4-BE49-F238E27FC236}">
                  <a16:creationId xmlns:a16="http://schemas.microsoft.com/office/drawing/2014/main" id="{D98C0809-FBCC-1B1C-34C1-374F4D5C2A04}"/>
                </a:ext>
              </a:extLst>
            </p:cNvPr>
            <p:cNvSpPr>
              <a:spLocks noChangeArrowheads="1"/>
            </p:cNvSpPr>
            <p:nvPr/>
          </p:nvSpPr>
          <p:spPr bwMode="auto">
            <a:xfrm>
              <a:off x="4899245" y="5331492"/>
              <a:ext cx="89124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West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9" name="Text - Kassala">
              <a:extLst>
                <a:ext uri="{FF2B5EF4-FFF2-40B4-BE49-F238E27FC236}">
                  <a16:creationId xmlns:a16="http://schemas.microsoft.com/office/drawing/2014/main" id="{32BD4BF1-815F-C22F-9FC4-B0B244571613}"/>
                </a:ext>
              </a:extLst>
            </p:cNvPr>
            <p:cNvSpPr>
              <a:spLocks noChangeArrowheads="1"/>
            </p:cNvSpPr>
            <p:nvPr/>
          </p:nvSpPr>
          <p:spPr bwMode="auto">
            <a:xfrm>
              <a:off x="8265654" y="3583039"/>
              <a:ext cx="50112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Kassala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0" name="Text - South Kordofan">
              <a:extLst>
                <a:ext uri="{FF2B5EF4-FFF2-40B4-BE49-F238E27FC236}">
                  <a16:creationId xmlns:a16="http://schemas.microsoft.com/office/drawing/2014/main" id="{EBC291EC-F26C-8CFD-4227-C7DF76C8ED50}"/>
                </a:ext>
              </a:extLst>
            </p:cNvPr>
            <p:cNvSpPr>
              <a:spLocks noChangeArrowheads="1"/>
            </p:cNvSpPr>
            <p:nvPr/>
          </p:nvSpPr>
          <p:spPr bwMode="auto">
            <a:xfrm>
              <a:off x="5965574" y="5379803"/>
              <a:ext cx="926134"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1" name="Text - East Darfur">
              <a:extLst>
                <a:ext uri="{FF2B5EF4-FFF2-40B4-BE49-F238E27FC236}">
                  <a16:creationId xmlns:a16="http://schemas.microsoft.com/office/drawing/2014/main" id="{82939ECB-C109-7F8B-3FDA-F3499D3CCB9D}"/>
                </a:ext>
              </a:extLst>
            </p:cNvPr>
            <p:cNvSpPr>
              <a:spLocks noChangeArrowheads="1"/>
            </p:cNvSpPr>
            <p:nvPr/>
          </p:nvSpPr>
          <p:spPr bwMode="auto">
            <a:xfrm>
              <a:off x="4201156" y="5539974"/>
              <a:ext cx="68825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East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2" name="Text - Blue Nile">
              <a:extLst>
                <a:ext uri="{FF2B5EF4-FFF2-40B4-BE49-F238E27FC236}">
                  <a16:creationId xmlns:a16="http://schemas.microsoft.com/office/drawing/2014/main" id="{77316135-AE16-118A-341F-3169154D049D}"/>
                </a:ext>
              </a:extLst>
            </p:cNvPr>
            <p:cNvSpPr>
              <a:spLocks noChangeArrowheads="1"/>
            </p:cNvSpPr>
            <p:nvPr/>
          </p:nvSpPr>
          <p:spPr bwMode="auto">
            <a:xfrm>
              <a:off x="7521347" y="5460783"/>
              <a:ext cx="55504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Blue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3" name="Text - White Nile">
              <a:extLst>
                <a:ext uri="{FF2B5EF4-FFF2-40B4-BE49-F238E27FC236}">
                  <a16:creationId xmlns:a16="http://schemas.microsoft.com/office/drawing/2014/main" id="{344D551C-731B-81DA-7AB5-DA3423763D0D}"/>
                </a:ext>
              </a:extLst>
            </p:cNvPr>
            <p:cNvSpPr>
              <a:spLocks noChangeArrowheads="1"/>
            </p:cNvSpPr>
            <p:nvPr/>
          </p:nvSpPr>
          <p:spPr bwMode="auto">
            <a:xfrm>
              <a:off x="6804868" y="4792045"/>
              <a:ext cx="63116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White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 name="Text - Aj Jazirah">
              <a:extLst>
                <a:ext uri="{FF2B5EF4-FFF2-40B4-BE49-F238E27FC236}">
                  <a16:creationId xmlns:a16="http://schemas.microsoft.com/office/drawing/2014/main" id="{47F6237D-C0B8-79A9-40FB-B7D0C3F14D8E}"/>
                </a:ext>
              </a:extLst>
            </p:cNvPr>
            <p:cNvSpPr>
              <a:spLocks noChangeArrowheads="1"/>
            </p:cNvSpPr>
            <p:nvPr/>
          </p:nvSpPr>
          <p:spPr bwMode="auto">
            <a:xfrm>
              <a:off x="7131551" y="4058794"/>
              <a:ext cx="60262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Aj</a:t>
              </a: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Jazirah</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 name="Text - Khartoum">
              <a:extLst>
                <a:ext uri="{FF2B5EF4-FFF2-40B4-BE49-F238E27FC236}">
                  <a16:creationId xmlns:a16="http://schemas.microsoft.com/office/drawing/2014/main" id="{8DE2A59A-916F-029E-44D3-7D31414B3D0F}"/>
                </a:ext>
              </a:extLst>
            </p:cNvPr>
            <p:cNvSpPr>
              <a:spLocks noChangeArrowheads="1"/>
            </p:cNvSpPr>
            <p:nvPr/>
          </p:nvSpPr>
          <p:spPr bwMode="auto">
            <a:xfrm>
              <a:off x="6991205" y="3597928"/>
              <a:ext cx="5962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Khartoum</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6" name="Text - Central Darfur">
              <a:extLst>
                <a:ext uri="{FF2B5EF4-FFF2-40B4-BE49-F238E27FC236}">
                  <a16:creationId xmlns:a16="http://schemas.microsoft.com/office/drawing/2014/main" id="{F71ABD7D-9D6B-F13C-2B9A-EAF588FDF75F}"/>
                </a:ext>
              </a:extLst>
            </p:cNvPr>
            <p:cNvSpPr>
              <a:spLocks noChangeArrowheads="1"/>
            </p:cNvSpPr>
            <p:nvPr/>
          </p:nvSpPr>
          <p:spPr bwMode="auto">
            <a:xfrm>
              <a:off x="2672152" y="4996028"/>
              <a:ext cx="84049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Central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7" name="Text - West Darfur">
              <a:extLst>
                <a:ext uri="{FF2B5EF4-FFF2-40B4-BE49-F238E27FC236}">
                  <a16:creationId xmlns:a16="http://schemas.microsoft.com/office/drawing/2014/main" id="{1D98B56C-8DB2-5D75-0BF5-1F72DA8C0357}"/>
                </a:ext>
              </a:extLst>
            </p:cNvPr>
            <p:cNvSpPr>
              <a:spLocks noChangeArrowheads="1"/>
            </p:cNvSpPr>
            <p:nvPr/>
          </p:nvSpPr>
          <p:spPr bwMode="auto">
            <a:xfrm>
              <a:off x="2461235" y="4450497"/>
              <a:ext cx="72948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West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8" name="Text - Abyei PCA">
              <a:extLst>
                <a:ext uri="{FF2B5EF4-FFF2-40B4-BE49-F238E27FC236}">
                  <a16:creationId xmlns:a16="http://schemas.microsoft.com/office/drawing/2014/main" id="{4EAFC6E9-93D7-A967-8E4C-E420825BED49}"/>
                </a:ext>
              </a:extLst>
            </p:cNvPr>
            <p:cNvSpPr>
              <a:spLocks noChangeArrowheads="1"/>
            </p:cNvSpPr>
            <p:nvPr/>
          </p:nvSpPr>
          <p:spPr bwMode="auto">
            <a:xfrm>
              <a:off x="4995417" y="6123566"/>
              <a:ext cx="65971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Abyei PCA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39" name="Group 638">
              <a:extLst>
                <a:ext uri="{FF2B5EF4-FFF2-40B4-BE49-F238E27FC236}">
                  <a16:creationId xmlns:a16="http://schemas.microsoft.com/office/drawing/2014/main" id="{988FF042-D189-A3BB-145D-A22BA79893AA}"/>
                </a:ext>
              </a:extLst>
            </p:cNvPr>
            <p:cNvGrpSpPr/>
            <p:nvPr/>
          </p:nvGrpSpPr>
          <p:grpSpPr>
            <a:xfrm>
              <a:off x="8594830" y="3156759"/>
              <a:ext cx="3300334" cy="231619"/>
              <a:chOff x="8574087" y="3147257"/>
              <a:chExt cx="3303775" cy="231861"/>
            </a:xfrm>
          </p:grpSpPr>
          <p:grpSp>
            <p:nvGrpSpPr>
              <p:cNvPr id="640" name="Group 639">
                <a:extLst>
                  <a:ext uri="{FF2B5EF4-FFF2-40B4-BE49-F238E27FC236}">
                    <a16:creationId xmlns:a16="http://schemas.microsoft.com/office/drawing/2014/main" id="{08FF9B4D-59C8-AA5C-7A24-3F7F1EC75C07}"/>
                  </a:ext>
                </a:extLst>
              </p:cNvPr>
              <p:cNvGrpSpPr/>
              <p:nvPr/>
            </p:nvGrpSpPr>
            <p:grpSpPr>
              <a:xfrm>
                <a:off x="8574087" y="3157538"/>
                <a:ext cx="854520" cy="221580"/>
                <a:chOff x="8487497" y="3461706"/>
                <a:chExt cx="854520" cy="221580"/>
              </a:xfrm>
            </p:grpSpPr>
            <p:sp>
              <p:nvSpPr>
                <p:cNvPr id="642" name="Flowchart: Connector 641">
                  <a:extLst>
                    <a:ext uri="{FF2B5EF4-FFF2-40B4-BE49-F238E27FC236}">
                      <a16:creationId xmlns:a16="http://schemas.microsoft.com/office/drawing/2014/main" id="{D577699E-DA17-03CA-FF56-FFC330D88201}"/>
                    </a:ext>
                  </a:extLst>
                </p:cNvPr>
                <p:cNvSpPr/>
                <p:nvPr/>
              </p:nvSpPr>
              <p:spPr>
                <a:xfrm>
                  <a:off x="8487497" y="3561727"/>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643" name="Group 642">
                  <a:extLst>
                    <a:ext uri="{FF2B5EF4-FFF2-40B4-BE49-F238E27FC236}">
                      <a16:creationId xmlns:a16="http://schemas.microsoft.com/office/drawing/2014/main" id="{4FEB9759-0C1A-E195-5758-E48D3659F761}"/>
                    </a:ext>
                  </a:extLst>
                </p:cNvPr>
                <p:cNvGrpSpPr/>
                <p:nvPr/>
              </p:nvGrpSpPr>
              <p:grpSpPr>
                <a:xfrm>
                  <a:off x="8540751" y="3461706"/>
                  <a:ext cx="801266" cy="221580"/>
                  <a:chOff x="8294286" y="4204656"/>
                  <a:chExt cx="801266" cy="221580"/>
                </a:xfrm>
              </p:grpSpPr>
              <p:cxnSp>
                <p:nvCxnSpPr>
                  <p:cNvPr id="644" name="Straight Connector 643">
                    <a:extLst>
                      <a:ext uri="{FF2B5EF4-FFF2-40B4-BE49-F238E27FC236}">
                        <a16:creationId xmlns:a16="http://schemas.microsoft.com/office/drawing/2014/main" id="{0E3E9940-4408-5ECF-9547-691EF42B5845}"/>
                      </a:ext>
                    </a:extLst>
                  </p:cNvPr>
                  <p:cNvCxnSpPr>
                    <a:cxnSpLocks/>
                  </p:cNvCxnSpPr>
                  <p:nvPr/>
                </p:nvCxnSpPr>
                <p:spPr>
                  <a:xfrm flipV="1">
                    <a:off x="8294286" y="4323882"/>
                    <a:ext cx="801266" cy="9837"/>
                  </a:xfrm>
                  <a:prstGeom prst="line">
                    <a:avLst/>
                  </a:prstGeom>
                  <a:noFill/>
                  <a:ln w="12700" cap="flat" cmpd="sng" algn="ctr">
                    <a:solidFill>
                      <a:srgbClr val="5B9BD5"/>
                    </a:solidFill>
                    <a:prstDash val="solid"/>
                    <a:miter lim="800000"/>
                  </a:ln>
                  <a:effectLst/>
                </p:spPr>
              </p:cxnSp>
              <p:cxnSp>
                <p:nvCxnSpPr>
                  <p:cNvPr id="645" name="Straight Connector 644">
                    <a:extLst>
                      <a:ext uri="{FF2B5EF4-FFF2-40B4-BE49-F238E27FC236}">
                        <a16:creationId xmlns:a16="http://schemas.microsoft.com/office/drawing/2014/main" id="{81114E6C-6AD5-D93C-7784-B2B139B83280}"/>
                      </a:ext>
                    </a:extLst>
                  </p:cNvPr>
                  <p:cNvCxnSpPr>
                    <a:cxnSpLocks/>
                  </p:cNvCxnSpPr>
                  <p:nvPr/>
                </p:nvCxnSpPr>
                <p:spPr>
                  <a:xfrm>
                    <a:off x="9095552" y="4204656"/>
                    <a:ext cx="0" cy="221580"/>
                  </a:xfrm>
                  <a:prstGeom prst="line">
                    <a:avLst/>
                  </a:prstGeom>
                  <a:noFill/>
                  <a:ln w="6350" cap="flat" cmpd="sng" algn="ctr">
                    <a:solidFill>
                      <a:srgbClr val="4472C4"/>
                    </a:solidFill>
                    <a:prstDash val="solid"/>
                    <a:miter lim="800000"/>
                  </a:ln>
                  <a:effectLst/>
                </p:spPr>
              </p:cxnSp>
            </p:grpSp>
          </p:grpSp>
          <p:sp>
            <p:nvSpPr>
              <p:cNvPr id="641" name="TextBox 640">
                <a:extLst>
                  <a:ext uri="{FF2B5EF4-FFF2-40B4-BE49-F238E27FC236}">
                    <a16:creationId xmlns:a16="http://schemas.microsoft.com/office/drawing/2014/main" id="{7E2575B4-B1AC-864B-98D0-707FDBF6E575}"/>
                  </a:ext>
                </a:extLst>
              </p:cNvPr>
              <p:cNvSpPr txBox="1"/>
              <p:nvPr/>
            </p:nvSpPr>
            <p:spPr>
              <a:xfrm>
                <a:off x="9369638" y="3147257"/>
                <a:ext cx="2508224"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CARE(1</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SP (1), SMOH, WHO</a:t>
                </a:r>
                <a:endParaRPr kumimoji="0" lang="en-US" sz="899"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grpSp>
        <p:grpSp>
          <p:nvGrpSpPr>
            <p:cNvPr id="646" name="Group 645">
              <a:extLst>
                <a:ext uri="{FF2B5EF4-FFF2-40B4-BE49-F238E27FC236}">
                  <a16:creationId xmlns:a16="http://schemas.microsoft.com/office/drawing/2014/main" id="{37F63B8B-9069-557F-52BE-754D0C26444F}"/>
                </a:ext>
              </a:extLst>
            </p:cNvPr>
            <p:cNvGrpSpPr/>
            <p:nvPr/>
          </p:nvGrpSpPr>
          <p:grpSpPr>
            <a:xfrm>
              <a:off x="7482023" y="3701242"/>
              <a:ext cx="4024420" cy="230592"/>
              <a:chOff x="7489825" y="3701526"/>
              <a:chExt cx="4028616" cy="230832"/>
            </a:xfrm>
          </p:grpSpPr>
          <p:cxnSp>
            <p:nvCxnSpPr>
              <p:cNvPr id="647" name="Straight Connector 646">
                <a:extLst>
                  <a:ext uri="{FF2B5EF4-FFF2-40B4-BE49-F238E27FC236}">
                    <a16:creationId xmlns:a16="http://schemas.microsoft.com/office/drawing/2014/main" id="{C6AEE53E-5DC1-E735-FB90-A80B68EB5899}"/>
                  </a:ext>
                </a:extLst>
              </p:cNvPr>
              <p:cNvCxnSpPr>
                <a:cxnSpLocks/>
              </p:cNvCxnSpPr>
              <p:nvPr/>
            </p:nvCxnSpPr>
            <p:spPr>
              <a:xfrm flipV="1">
                <a:off x="7548864" y="3823026"/>
                <a:ext cx="1546691" cy="9837"/>
              </a:xfrm>
              <a:prstGeom prst="line">
                <a:avLst/>
              </a:prstGeom>
              <a:noFill/>
              <a:ln w="12700" cap="flat" cmpd="sng" algn="ctr">
                <a:solidFill>
                  <a:srgbClr val="5B9BD5"/>
                </a:solidFill>
                <a:prstDash val="solid"/>
                <a:miter lim="800000"/>
              </a:ln>
              <a:effectLst/>
            </p:spPr>
          </p:cxnSp>
          <p:sp>
            <p:nvSpPr>
              <p:cNvPr id="648" name="Flowchart: Connector 647">
                <a:extLst>
                  <a:ext uri="{FF2B5EF4-FFF2-40B4-BE49-F238E27FC236}">
                    <a16:creationId xmlns:a16="http://schemas.microsoft.com/office/drawing/2014/main" id="{ACA7D6D3-6442-9FD7-BBC2-7A91A36DDB81}"/>
                  </a:ext>
                </a:extLst>
              </p:cNvPr>
              <p:cNvSpPr/>
              <p:nvPr/>
            </p:nvSpPr>
            <p:spPr>
              <a:xfrm flipH="1">
                <a:off x="7489825" y="3800475"/>
                <a:ext cx="5903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49" name="Straight Connector 648">
                <a:extLst>
                  <a:ext uri="{FF2B5EF4-FFF2-40B4-BE49-F238E27FC236}">
                    <a16:creationId xmlns:a16="http://schemas.microsoft.com/office/drawing/2014/main" id="{BC895F30-6B3C-72E2-9A93-5CA2FC95E553}"/>
                  </a:ext>
                </a:extLst>
              </p:cNvPr>
              <p:cNvCxnSpPr>
                <a:cxnSpLocks/>
              </p:cNvCxnSpPr>
              <p:nvPr/>
            </p:nvCxnSpPr>
            <p:spPr>
              <a:xfrm>
                <a:off x="9095552" y="3714750"/>
                <a:ext cx="0" cy="211138"/>
              </a:xfrm>
              <a:prstGeom prst="line">
                <a:avLst/>
              </a:prstGeom>
              <a:noFill/>
              <a:ln w="6350" cap="flat" cmpd="sng" algn="ctr">
                <a:solidFill>
                  <a:srgbClr val="4472C4"/>
                </a:solidFill>
                <a:prstDash val="solid"/>
                <a:miter lim="800000"/>
              </a:ln>
              <a:effectLst/>
            </p:spPr>
          </p:cxnSp>
          <p:sp>
            <p:nvSpPr>
              <p:cNvPr id="650" name="TextBox 649">
                <a:extLst>
                  <a:ext uri="{FF2B5EF4-FFF2-40B4-BE49-F238E27FC236}">
                    <a16:creationId xmlns:a16="http://schemas.microsoft.com/office/drawing/2014/main" id="{2F37D1CD-514A-7C9B-1491-0430BBD65152}"/>
                  </a:ext>
                </a:extLst>
              </p:cNvPr>
              <p:cNvSpPr txBox="1"/>
              <p:nvPr/>
            </p:nvSpPr>
            <p:spPr>
              <a:xfrm>
                <a:off x="9040813" y="3701526"/>
                <a:ext cx="2477628"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WHO</a:t>
                </a:r>
              </a:p>
            </p:txBody>
          </p:sp>
        </p:grpSp>
        <p:grpSp>
          <p:nvGrpSpPr>
            <p:cNvPr id="651" name="Group 650">
              <a:extLst>
                <a:ext uri="{FF2B5EF4-FFF2-40B4-BE49-F238E27FC236}">
                  <a16:creationId xmlns:a16="http://schemas.microsoft.com/office/drawing/2014/main" id="{34D43646-2C0B-DF93-12F8-A8C1CEDA7D56}"/>
                </a:ext>
              </a:extLst>
            </p:cNvPr>
            <p:cNvGrpSpPr/>
            <p:nvPr/>
          </p:nvGrpSpPr>
          <p:grpSpPr>
            <a:xfrm>
              <a:off x="8212571" y="4253641"/>
              <a:ext cx="3247882" cy="231534"/>
              <a:chOff x="7559585" y="4420089"/>
              <a:chExt cx="3251269" cy="231775"/>
            </a:xfrm>
          </p:grpSpPr>
          <p:sp>
            <p:nvSpPr>
              <p:cNvPr id="652" name="Flowchart: Connector 651">
                <a:extLst>
                  <a:ext uri="{FF2B5EF4-FFF2-40B4-BE49-F238E27FC236}">
                    <a16:creationId xmlns:a16="http://schemas.microsoft.com/office/drawing/2014/main" id="{68EAABBC-2818-D787-3318-B4B3955F4656}"/>
                  </a:ext>
                </a:extLst>
              </p:cNvPr>
              <p:cNvSpPr/>
              <p:nvPr/>
            </p:nvSpPr>
            <p:spPr>
              <a:xfrm>
                <a:off x="7559585" y="4521650"/>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653" name="Group 652">
                <a:extLst>
                  <a:ext uri="{FF2B5EF4-FFF2-40B4-BE49-F238E27FC236}">
                    <a16:creationId xmlns:a16="http://schemas.microsoft.com/office/drawing/2014/main" id="{73E755EA-8628-8C21-5091-06D3A5836311}"/>
                  </a:ext>
                </a:extLst>
              </p:cNvPr>
              <p:cNvGrpSpPr/>
              <p:nvPr/>
            </p:nvGrpSpPr>
            <p:grpSpPr>
              <a:xfrm>
                <a:off x="7610474" y="4448722"/>
                <a:ext cx="761087" cy="203142"/>
                <a:chOff x="8294286" y="4228403"/>
                <a:chExt cx="801266" cy="203142"/>
              </a:xfrm>
            </p:grpSpPr>
            <p:cxnSp>
              <p:nvCxnSpPr>
                <p:cNvPr id="655" name="Straight Connector 654">
                  <a:extLst>
                    <a:ext uri="{FF2B5EF4-FFF2-40B4-BE49-F238E27FC236}">
                      <a16:creationId xmlns:a16="http://schemas.microsoft.com/office/drawing/2014/main" id="{C8A40BB7-C970-9B08-71D5-261B22B25B99}"/>
                    </a:ext>
                  </a:extLst>
                </p:cNvPr>
                <p:cNvCxnSpPr>
                  <a:cxnSpLocks/>
                </p:cNvCxnSpPr>
                <p:nvPr/>
              </p:nvCxnSpPr>
              <p:spPr>
                <a:xfrm flipV="1">
                  <a:off x="8294286" y="4323882"/>
                  <a:ext cx="801266" cy="9837"/>
                </a:xfrm>
                <a:prstGeom prst="line">
                  <a:avLst/>
                </a:prstGeom>
                <a:noFill/>
                <a:ln w="12700" cap="flat" cmpd="sng" algn="ctr">
                  <a:solidFill>
                    <a:srgbClr val="5B9BD5"/>
                  </a:solidFill>
                  <a:prstDash val="solid"/>
                  <a:miter lim="800000"/>
                </a:ln>
                <a:effectLst/>
              </p:spPr>
            </p:cxnSp>
            <p:cxnSp>
              <p:nvCxnSpPr>
                <p:cNvPr id="656" name="Straight Connector 655">
                  <a:extLst>
                    <a:ext uri="{FF2B5EF4-FFF2-40B4-BE49-F238E27FC236}">
                      <a16:creationId xmlns:a16="http://schemas.microsoft.com/office/drawing/2014/main" id="{71AC00A6-2F1C-0137-4E75-4F8F22D0F461}"/>
                    </a:ext>
                  </a:extLst>
                </p:cNvPr>
                <p:cNvCxnSpPr>
                  <a:cxnSpLocks/>
                </p:cNvCxnSpPr>
                <p:nvPr/>
              </p:nvCxnSpPr>
              <p:spPr>
                <a:xfrm>
                  <a:off x="9095552" y="4228403"/>
                  <a:ext cx="0" cy="203142"/>
                </a:xfrm>
                <a:prstGeom prst="line">
                  <a:avLst/>
                </a:prstGeom>
                <a:noFill/>
                <a:ln w="6350" cap="flat" cmpd="sng" algn="ctr">
                  <a:solidFill>
                    <a:srgbClr val="4472C4"/>
                  </a:solidFill>
                  <a:prstDash val="solid"/>
                  <a:miter lim="800000"/>
                </a:ln>
                <a:effectLst/>
              </p:spPr>
            </p:cxnSp>
          </p:grpSp>
          <p:sp>
            <p:nvSpPr>
              <p:cNvPr id="654" name="TextBox 653">
                <a:extLst>
                  <a:ext uri="{FF2B5EF4-FFF2-40B4-BE49-F238E27FC236}">
                    <a16:creationId xmlns:a16="http://schemas.microsoft.com/office/drawing/2014/main" id="{3FB01C73-D7CF-1708-00FC-463103FCA918}"/>
                  </a:ext>
                </a:extLst>
              </p:cNvPr>
              <p:cNvSpPr txBox="1"/>
              <p:nvPr/>
            </p:nvSpPr>
            <p:spPr>
              <a:xfrm>
                <a:off x="8333226" y="4420089"/>
                <a:ext cx="2477628"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CARE(1</a:t>
                </a:r>
                <a:r>
                  <a:rPr kumimoji="0" lang="en-US" sz="899" b="0" i="0" u="none" strike="noStrike" kern="1200" cap="none" spc="0" normalizeH="0" baseline="0" noProof="0">
                    <a:ln>
                      <a:noFill/>
                    </a:ln>
                    <a:solidFill>
                      <a:srgbClr val="FF0000"/>
                    </a:solidFill>
                    <a:effectLst/>
                    <a:uLnTx/>
                    <a:uFillTx/>
                    <a:latin typeface="Calibri" panose="020F0502020204030204"/>
                    <a:ea typeface="+mn-ea"/>
                    <a:cs typeface="+mn-cs"/>
                  </a:rPr>
                  <a:t>)</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SMOH, WHO</a:t>
                </a:r>
              </a:p>
            </p:txBody>
          </p:sp>
        </p:grpSp>
        <p:grpSp>
          <p:nvGrpSpPr>
            <p:cNvPr id="657" name="Group 656">
              <a:extLst>
                <a:ext uri="{FF2B5EF4-FFF2-40B4-BE49-F238E27FC236}">
                  <a16:creationId xmlns:a16="http://schemas.microsoft.com/office/drawing/2014/main" id="{06EBED58-4ABB-CF6B-8B33-0937DFC38402}"/>
                </a:ext>
              </a:extLst>
            </p:cNvPr>
            <p:cNvGrpSpPr/>
            <p:nvPr/>
          </p:nvGrpSpPr>
          <p:grpSpPr>
            <a:xfrm>
              <a:off x="7754637" y="5186629"/>
              <a:ext cx="680191" cy="303413"/>
              <a:chOff x="7844561" y="5055672"/>
              <a:chExt cx="680900" cy="303729"/>
            </a:xfrm>
          </p:grpSpPr>
          <p:sp>
            <p:nvSpPr>
              <p:cNvPr id="658" name="Flowchart: Connector 657">
                <a:extLst>
                  <a:ext uri="{FF2B5EF4-FFF2-40B4-BE49-F238E27FC236}">
                    <a16:creationId xmlns:a16="http://schemas.microsoft.com/office/drawing/2014/main" id="{1965AF2C-AC2A-A148-19E2-DF8309811F79}"/>
                  </a:ext>
                </a:extLst>
              </p:cNvPr>
              <p:cNvSpPr/>
              <p:nvPr/>
            </p:nvSpPr>
            <p:spPr>
              <a:xfrm>
                <a:off x="7844561" y="5159701"/>
                <a:ext cx="58073"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59" name="Straight Connector 658">
                <a:extLst>
                  <a:ext uri="{FF2B5EF4-FFF2-40B4-BE49-F238E27FC236}">
                    <a16:creationId xmlns:a16="http://schemas.microsoft.com/office/drawing/2014/main" id="{417D0AE4-453B-8E77-FD74-A8241465ECD2}"/>
                  </a:ext>
                </a:extLst>
              </p:cNvPr>
              <p:cNvCxnSpPr>
                <a:cxnSpLocks/>
              </p:cNvCxnSpPr>
              <p:nvPr/>
            </p:nvCxnSpPr>
            <p:spPr>
              <a:xfrm>
                <a:off x="7902634" y="5193998"/>
                <a:ext cx="622827" cy="0"/>
              </a:xfrm>
              <a:prstGeom prst="line">
                <a:avLst/>
              </a:prstGeom>
              <a:noFill/>
              <a:ln w="12700" cap="flat" cmpd="sng" algn="ctr">
                <a:solidFill>
                  <a:srgbClr val="5B9BD5"/>
                </a:solidFill>
                <a:prstDash val="solid"/>
                <a:miter lim="800000"/>
              </a:ln>
              <a:effectLst/>
            </p:spPr>
          </p:cxnSp>
          <p:cxnSp>
            <p:nvCxnSpPr>
              <p:cNvPr id="660" name="Straight Connector 659">
                <a:extLst>
                  <a:ext uri="{FF2B5EF4-FFF2-40B4-BE49-F238E27FC236}">
                    <a16:creationId xmlns:a16="http://schemas.microsoft.com/office/drawing/2014/main" id="{29DDCA6A-E437-43C3-2FFE-C86707BB2552}"/>
                  </a:ext>
                </a:extLst>
              </p:cNvPr>
              <p:cNvCxnSpPr>
                <a:cxnSpLocks/>
              </p:cNvCxnSpPr>
              <p:nvPr/>
            </p:nvCxnSpPr>
            <p:spPr>
              <a:xfrm>
                <a:off x="8525460" y="5055672"/>
                <a:ext cx="0" cy="303729"/>
              </a:xfrm>
              <a:prstGeom prst="line">
                <a:avLst/>
              </a:prstGeom>
              <a:noFill/>
              <a:ln w="6350" cap="flat" cmpd="sng" algn="ctr">
                <a:solidFill>
                  <a:srgbClr val="4472C4"/>
                </a:solidFill>
                <a:prstDash val="solid"/>
                <a:miter lim="800000"/>
              </a:ln>
              <a:effectLst/>
            </p:spPr>
          </p:cxnSp>
        </p:grpSp>
        <p:sp>
          <p:nvSpPr>
            <p:cNvPr id="661" name="TextBox 660">
              <a:extLst>
                <a:ext uri="{FF2B5EF4-FFF2-40B4-BE49-F238E27FC236}">
                  <a16:creationId xmlns:a16="http://schemas.microsoft.com/office/drawing/2014/main" id="{05B6AA0C-EB6F-3999-6009-8574FDE44264}"/>
                </a:ext>
              </a:extLst>
            </p:cNvPr>
            <p:cNvSpPr txBox="1"/>
            <p:nvPr/>
          </p:nvSpPr>
          <p:spPr>
            <a:xfrm>
              <a:off x="8368276" y="5193850"/>
              <a:ext cx="1853792" cy="368947"/>
            </a:xfrm>
            <a:prstGeom prst="rect">
              <a:avLst/>
            </a:prstGeom>
            <a:noFill/>
          </p:spPr>
          <p:txBody>
            <a:bodyPr wrap="square" rtlCol="0">
              <a:spAutoFit/>
            </a:bodyPr>
            <a:lstStyle/>
            <a:p>
              <a:pPr algn="l" defTabSz="913486" hangingPunct="1">
                <a:defRPr/>
              </a:pPr>
              <a:r>
                <a:rPr lang="en-US" sz="899" b="0" kern="1200">
                  <a:solidFill>
                    <a:srgbClr val="00CC00"/>
                  </a:solidFill>
                  <a:latin typeface="Calibri" panose="020F0502020204030204"/>
                  <a:ea typeface="+mn-ea"/>
                  <a:cs typeface="+mn-cs"/>
                </a:rPr>
                <a:t>, ACF (1), MEDAIR(1), RI(1), IMC (2) </a:t>
              </a:r>
              <a:r>
                <a:rPr lang="en-US" sz="899" b="0" kern="1200">
                  <a:solidFill>
                    <a:srgbClr val="00B050"/>
                  </a:solidFill>
                  <a:latin typeface="Calibri" panose="020F0502020204030204"/>
                  <a:ea typeface="+mn-ea"/>
                  <a:cs typeface="+mn-cs"/>
                </a:rPr>
                <a:t>SMOH, WHO</a:t>
              </a:r>
              <a:endParaRPr lang="en-US" sz="899" b="0" kern="1200">
                <a:solidFill>
                  <a:prstClr val="white">
                    <a:lumMod val="75000"/>
                  </a:prstClr>
                </a:solidFill>
                <a:latin typeface="Calibri" panose="020F0502020204030204"/>
                <a:ea typeface="+mn-ea"/>
                <a:cs typeface="+mn-cs"/>
              </a:endParaRPr>
            </a:p>
          </p:txBody>
        </p:sp>
        <p:grpSp>
          <p:nvGrpSpPr>
            <p:cNvPr id="662" name="Group 661">
              <a:extLst>
                <a:ext uri="{FF2B5EF4-FFF2-40B4-BE49-F238E27FC236}">
                  <a16:creationId xmlns:a16="http://schemas.microsoft.com/office/drawing/2014/main" id="{91622313-7BDC-7C29-87C0-9ED8A0A37E6D}"/>
                </a:ext>
              </a:extLst>
            </p:cNvPr>
            <p:cNvGrpSpPr/>
            <p:nvPr/>
          </p:nvGrpSpPr>
          <p:grpSpPr>
            <a:xfrm>
              <a:off x="8469141" y="1933696"/>
              <a:ext cx="3332828" cy="230592"/>
              <a:chOff x="8477972" y="1932137"/>
              <a:chExt cx="3336303" cy="230832"/>
            </a:xfrm>
          </p:grpSpPr>
          <p:sp>
            <p:nvSpPr>
              <p:cNvPr id="663" name="Flowchart: Connector 662">
                <a:extLst>
                  <a:ext uri="{FF2B5EF4-FFF2-40B4-BE49-F238E27FC236}">
                    <a16:creationId xmlns:a16="http://schemas.microsoft.com/office/drawing/2014/main" id="{D3F6BFC8-D01A-908C-2533-DE0F508DCE39}"/>
                  </a:ext>
                </a:extLst>
              </p:cNvPr>
              <p:cNvSpPr/>
              <p:nvPr/>
            </p:nvSpPr>
            <p:spPr>
              <a:xfrm>
                <a:off x="8477972" y="2020920"/>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64" name="Straight Connector 663">
                <a:extLst>
                  <a:ext uri="{FF2B5EF4-FFF2-40B4-BE49-F238E27FC236}">
                    <a16:creationId xmlns:a16="http://schemas.microsoft.com/office/drawing/2014/main" id="{53339146-3CBC-830E-F939-4A788F2013A5}"/>
                  </a:ext>
                </a:extLst>
              </p:cNvPr>
              <p:cNvCxnSpPr>
                <a:cxnSpLocks/>
                <a:stCxn id="663" idx="2"/>
              </p:cNvCxnSpPr>
              <p:nvPr/>
            </p:nvCxnSpPr>
            <p:spPr>
              <a:xfrm>
                <a:off x="8477972" y="2052982"/>
                <a:ext cx="1373229" cy="0"/>
              </a:xfrm>
              <a:prstGeom prst="line">
                <a:avLst/>
              </a:prstGeom>
              <a:noFill/>
              <a:ln w="12700" cap="flat" cmpd="sng" algn="ctr">
                <a:solidFill>
                  <a:srgbClr val="5B9BD5"/>
                </a:solidFill>
                <a:prstDash val="solid"/>
                <a:miter lim="800000"/>
              </a:ln>
              <a:effectLst/>
            </p:spPr>
          </p:cxnSp>
          <p:cxnSp>
            <p:nvCxnSpPr>
              <p:cNvPr id="665" name="Straight Connector 664">
                <a:extLst>
                  <a:ext uri="{FF2B5EF4-FFF2-40B4-BE49-F238E27FC236}">
                    <a16:creationId xmlns:a16="http://schemas.microsoft.com/office/drawing/2014/main" id="{ADCA5CE8-B19E-3D7B-A2D9-D8049D859573}"/>
                  </a:ext>
                </a:extLst>
              </p:cNvPr>
              <p:cNvCxnSpPr/>
              <p:nvPr/>
            </p:nvCxnSpPr>
            <p:spPr>
              <a:xfrm>
                <a:off x="9851201" y="1954188"/>
                <a:ext cx="0" cy="195128"/>
              </a:xfrm>
              <a:prstGeom prst="line">
                <a:avLst/>
              </a:prstGeom>
              <a:noFill/>
              <a:ln w="6350" cap="flat" cmpd="sng" algn="ctr">
                <a:solidFill>
                  <a:srgbClr val="4472C4"/>
                </a:solidFill>
                <a:prstDash val="solid"/>
                <a:miter lim="800000"/>
              </a:ln>
              <a:effectLst/>
            </p:spPr>
          </p:cxnSp>
          <p:sp>
            <p:nvSpPr>
              <p:cNvPr id="666" name="TextBox 665">
                <a:extLst>
                  <a:ext uri="{FF2B5EF4-FFF2-40B4-BE49-F238E27FC236}">
                    <a16:creationId xmlns:a16="http://schemas.microsoft.com/office/drawing/2014/main" id="{85197E5E-2DBF-EA22-4ADD-6A85BE538D1F}"/>
                  </a:ext>
                </a:extLst>
              </p:cNvPr>
              <p:cNvSpPr txBox="1"/>
              <p:nvPr/>
            </p:nvSpPr>
            <p:spPr>
              <a:xfrm>
                <a:off x="9795364" y="1932137"/>
                <a:ext cx="2018911"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WHO</a:t>
                </a:r>
              </a:p>
            </p:txBody>
          </p:sp>
        </p:grpSp>
        <p:grpSp>
          <p:nvGrpSpPr>
            <p:cNvPr id="667" name="Group 666">
              <a:extLst>
                <a:ext uri="{FF2B5EF4-FFF2-40B4-BE49-F238E27FC236}">
                  <a16:creationId xmlns:a16="http://schemas.microsoft.com/office/drawing/2014/main" id="{E9EA7692-7DD4-045D-A6A1-C3FFEA18F8C8}"/>
                </a:ext>
              </a:extLst>
            </p:cNvPr>
            <p:cNvGrpSpPr/>
            <p:nvPr/>
          </p:nvGrpSpPr>
          <p:grpSpPr>
            <a:xfrm>
              <a:off x="4719561" y="6284698"/>
              <a:ext cx="1222002" cy="474722"/>
              <a:chOff x="4724482" y="6154113"/>
              <a:chExt cx="1223276" cy="475217"/>
            </a:xfrm>
          </p:grpSpPr>
          <p:sp>
            <p:nvSpPr>
              <p:cNvPr id="668" name="Flowchart: Connector 667">
                <a:extLst>
                  <a:ext uri="{FF2B5EF4-FFF2-40B4-BE49-F238E27FC236}">
                    <a16:creationId xmlns:a16="http://schemas.microsoft.com/office/drawing/2014/main" id="{951F7FC5-E03E-BE58-067B-2A6BD8FB6CB4}"/>
                  </a:ext>
                </a:extLst>
              </p:cNvPr>
              <p:cNvSpPr/>
              <p:nvPr/>
            </p:nvSpPr>
            <p:spPr>
              <a:xfrm>
                <a:off x="5307065" y="6154113"/>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669" name="Group 668">
                <a:extLst>
                  <a:ext uri="{FF2B5EF4-FFF2-40B4-BE49-F238E27FC236}">
                    <a16:creationId xmlns:a16="http://schemas.microsoft.com/office/drawing/2014/main" id="{2A6721F8-E911-90DE-FE97-8C303261693B}"/>
                  </a:ext>
                </a:extLst>
              </p:cNvPr>
              <p:cNvGrpSpPr/>
              <p:nvPr/>
            </p:nvGrpSpPr>
            <p:grpSpPr>
              <a:xfrm>
                <a:off x="4724482" y="6218237"/>
                <a:ext cx="1223276" cy="411093"/>
                <a:chOff x="4724482" y="6218237"/>
                <a:chExt cx="1223276" cy="411093"/>
              </a:xfrm>
            </p:grpSpPr>
            <p:cxnSp>
              <p:nvCxnSpPr>
                <p:cNvPr id="670" name="Straight Connector 669">
                  <a:extLst>
                    <a:ext uri="{FF2B5EF4-FFF2-40B4-BE49-F238E27FC236}">
                      <a16:creationId xmlns:a16="http://schemas.microsoft.com/office/drawing/2014/main" id="{C1EEE4C7-1C78-F194-F659-F0B48F6BE432}"/>
                    </a:ext>
                  </a:extLst>
                </p:cNvPr>
                <p:cNvCxnSpPr>
                  <a:cxnSpLocks/>
                  <a:stCxn id="668" idx="4"/>
                </p:cNvCxnSpPr>
                <p:nvPr/>
              </p:nvCxnSpPr>
              <p:spPr>
                <a:xfrm>
                  <a:off x="5335280" y="6218237"/>
                  <a:ext cx="0" cy="217732"/>
                </a:xfrm>
                <a:prstGeom prst="line">
                  <a:avLst/>
                </a:prstGeom>
                <a:noFill/>
                <a:ln w="12700" cap="flat" cmpd="sng" algn="ctr">
                  <a:solidFill>
                    <a:srgbClr val="5B9BD5"/>
                  </a:solidFill>
                  <a:prstDash val="solid"/>
                  <a:miter lim="800000"/>
                </a:ln>
                <a:effectLst/>
              </p:spPr>
            </p:cxnSp>
            <p:cxnSp>
              <p:nvCxnSpPr>
                <p:cNvPr id="671" name="Straight Connector 670">
                  <a:extLst>
                    <a:ext uri="{FF2B5EF4-FFF2-40B4-BE49-F238E27FC236}">
                      <a16:creationId xmlns:a16="http://schemas.microsoft.com/office/drawing/2014/main" id="{42BF42BB-DB72-CAD5-5343-62AA1413BA50}"/>
                    </a:ext>
                  </a:extLst>
                </p:cNvPr>
                <p:cNvCxnSpPr>
                  <a:cxnSpLocks/>
                </p:cNvCxnSpPr>
                <p:nvPr/>
              </p:nvCxnSpPr>
              <p:spPr>
                <a:xfrm>
                  <a:off x="4906108" y="6435969"/>
                  <a:ext cx="848580" cy="0"/>
                </a:xfrm>
                <a:prstGeom prst="line">
                  <a:avLst/>
                </a:prstGeom>
                <a:noFill/>
                <a:ln w="6350" cap="flat" cmpd="sng" algn="ctr">
                  <a:solidFill>
                    <a:srgbClr val="4472C4"/>
                  </a:solidFill>
                  <a:prstDash val="solid"/>
                  <a:miter lim="800000"/>
                </a:ln>
                <a:effectLst/>
              </p:spPr>
            </p:cxnSp>
            <p:sp>
              <p:nvSpPr>
                <p:cNvPr id="672" name="TextBox 671">
                  <a:extLst>
                    <a:ext uri="{FF2B5EF4-FFF2-40B4-BE49-F238E27FC236}">
                      <a16:creationId xmlns:a16="http://schemas.microsoft.com/office/drawing/2014/main" id="{FA789541-78E1-0D6E-34B3-2FB707DC49B4}"/>
                    </a:ext>
                  </a:extLst>
                </p:cNvPr>
                <p:cNvSpPr txBox="1"/>
                <p:nvPr/>
              </p:nvSpPr>
              <p:spPr>
                <a:xfrm>
                  <a:off x="4724482" y="6398498"/>
                  <a:ext cx="1223276" cy="230832"/>
                </a:xfrm>
                <a:prstGeom prst="rect">
                  <a:avLst/>
                </a:prstGeom>
                <a:no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899" b="0"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grpSp>
          <p:nvGrpSpPr>
            <p:cNvPr id="673" name="Group 672">
              <a:extLst>
                <a:ext uri="{FF2B5EF4-FFF2-40B4-BE49-F238E27FC236}">
                  <a16:creationId xmlns:a16="http://schemas.microsoft.com/office/drawing/2014/main" id="{DDC2072A-1E4B-EF79-3406-74D399454DEA}"/>
                </a:ext>
              </a:extLst>
            </p:cNvPr>
            <p:cNvGrpSpPr/>
            <p:nvPr/>
          </p:nvGrpSpPr>
          <p:grpSpPr>
            <a:xfrm>
              <a:off x="870126" y="5142475"/>
              <a:ext cx="2346838" cy="292902"/>
              <a:chOff x="871033" y="5010699"/>
              <a:chExt cx="2349285" cy="293207"/>
            </a:xfrm>
          </p:grpSpPr>
          <p:sp>
            <p:nvSpPr>
              <p:cNvPr id="674" name="Flowchart: Connector 673">
                <a:extLst>
                  <a:ext uri="{FF2B5EF4-FFF2-40B4-BE49-F238E27FC236}">
                    <a16:creationId xmlns:a16="http://schemas.microsoft.com/office/drawing/2014/main" id="{B59A58CE-C07D-995A-3E76-3E87EB349281}"/>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75" name="Straight Connector 674">
                <a:extLst>
                  <a:ext uri="{FF2B5EF4-FFF2-40B4-BE49-F238E27FC236}">
                    <a16:creationId xmlns:a16="http://schemas.microsoft.com/office/drawing/2014/main" id="{FB804406-98CD-F235-0CD4-4EE0B2974F9D}"/>
                  </a:ext>
                </a:extLst>
              </p:cNvPr>
              <p:cNvCxnSpPr>
                <a:cxnSpLocks/>
              </p:cNvCxnSpPr>
              <p:nvPr/>
            </p:nvCxnSpPr>
            <p:spPr>
              <a:xfrm flipH="1">
                <a:off x="2536913" y="5162584"/>
                <a:ext cx="625118" cy="0"/>
              </a:xfrm>
              <a:prstGeom prst="line">
                <a:avLst/>
              </a:prstGeom>
              <a:noFill/>
              <a:ln w="12700" cap="flat" cmpd="sng" algn="ctr">
                <a:solidFill>
                  <a:srgbClr val="5B9BD5"/>
                </a:solidFill>
                <a:prstDash val="solid"/>
                <a:miter lim="800000"/>
              </a:ln>
              <a:effectLst/>
            </p:spPr>
          </p:cxnSp>
          <p:cxnSp>
            <p:nvCxnSpPr>
              <p:cNvPr id="676" name="Straight Connector 675">
                <a:extLst>
                  <a:ext uri="{FF2B5EF4-FFF2-40B4-BE49-F238E27FC236}">
                    <a16:creationId xmlns:a16="http://schemas.microsoft.com/office/drawing/2014/main" id="{FE64CEA5-0434-0066-46A2-D53CBF2862A1}"/>
                  </a:ext>
                </a:extLst>
              </p:cNvPr>
              <p:cNvCxnSpPr>
                <a:cxnSpLocks/>
              </p:cNvCxnSpPr>
              <p:nvPr/>
            </p:nvCxnSpPr>
            <p:spPr>
              <a:xfrm>
                <a:off x="2536914" y="5010699"/>
                <a:ext cx="0" cy="293207"/>
              </a:xfrm>
              <a:prstGeom prst="line">
                <a:avLst/>
              </a:prstGeom>
              <a:noFill/>
              <a:ln w="6350" cap="flat" cmpd="sng" algn="ctr">
                <a:solidFill>
                  <a:srgbClr val="4472C4"/>
                </a:solidFill>
                <a:prstDash val="solid"/>
                <a:miter lim="800000"/>
              </a:ln>
              <a:effectLst/>
            </p:spPr>
          </p:cxnSp>
          <p:sp>
            <p:nvSpPr>
              <p:cNvPr id="677" name="TextBox 676">
                <a:extLst>
                  <a:ext uri="{FF2B5EF4-FFF2-40B4-BE49-F238E27FC236}">
                    <a16:creationId xmlns:a16="http://schemas.microsoft.com/office/drawing/2014/main" id="{91D5B6F0-CCB8-923D-F588-2F2F850BAEAB}"/>
                  </a:ext>
                </a:extLst>
              </p:cNvPr>
              <p:cNvSpPr txBox="1"/>
              <p:nvPr/>
            </p:nvSpPr>
            <p:spPr>
              <a:xfrm>
                <a:off x="871033" y="5044621"/>
                <a:ext cx="1703607" cy="2308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ACF (2), IMC (4,</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 1</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WHO</a:t>
                </a:r>
              </a:p>
            </p:txBody>
          </p:sp>
        </p:grpSp>
        <p:cxnSp>
          <p:nvCxnSpPr>
            <p:cNvPr id="678" name="Straight Connector 677">
              <a:extLst>
                <a:ext uri="{FF2B5EF4-FFF2-40B4-BE49-F238E27FC236}">
                  <a16:creationId xmlns:a16="http://schemas.microsoft.com/office/drawing/2014/main" id="{357A6BC0-12C1-18F1-8770-07BCD87391BA}"/>
                </a:ext>
              </a:extLst>
            </p:cNvPr>
            <p:cNvCxnSpPr>
              <a:cxnSpLocks/>
            </p:cNvCxnSpPr>
            <p:nvPr/>
          </p:nvCxnSpPr>
          <p:spPr>
            <a:xfrm>
              <a:off x="3027236" y="6615266"/>
              <a:ext cx="1532985" cy="0"/>
            </a:xfrm>
            <a:prstGeom prst="line">
              <a:avLst/>
            </a:prstGeom>
            <a:noFill/>
            <a:ln w="12700" cap="flat" cmpd="sng" algn="ctr">
              <a:solidFill>
                <a:srgbClr val="5B9BD5"/>
              </a:solidFill>
              <a:prstDash val="solid"/>
              <a:miter lim="800000"/>
            </a:ln>
            <a:effectLst/>
          </p:spPr>
        </p:cxnSp>
        <p:grpSp>
          <p:nvGrpSpPr>
            <p:cNvPr id="679" name="Group 678">
              <a:extLst>
                <a:ext uri="{FF2B5EF4-FFF2-40B4-BE49-F238E27FC236}">
                  <a16:creationId xmlns:a16="http://schemas.microsoft.com/office/drawing/2014/main" id="{4938A9A7-D984-A697-6F2E-E1B0A3478D28}"/>
                </a:ext>
              </a:extLst>
            </p:cNvPr>
            <p:cNvGrpSpPr/>
            <p:nvPr/>
          </p:nvGrpSpPr>
          <p:grpSpPr>
            <a:xfrm>
              <a:off x="1845926" y="6092375"/>
              <a:ext cx="2742481" cy="696774"/>
              <a:chOff x="1847850" y="5961590"/>
              <a:chExt cx="2745341" cy="697501"/>
            </a:xfrm>
          </p:grpSpPr>
          <p:sp>
            <p:nvSpPr>
              <p:cNvPr id="680" name="Flowchart: Connector 679">
                <a:extLst>
                  <a:ext uri="{FF2B5EF4-FFF2-40B4-BE49-F238E27FC236}">
                    <a16:creationId xmlns:a16="http://schemas.microsoft.com/office/drawing/2014/main" id="{94E627E5-13C4-A826-2D89-F5F39A1D9C2A}"/>
                  </a:ext>
                </a:extLst>
              </p:cNvPr>
              <p:cNvSpPr/>
              <p:nvPr/>
            </p:nvSpPr>
            <p:spPr>
              <a:xfrm>
                <a:off x="4536762" y="5961590"/>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81" name="Straight Connector 680">
                <a:extLst>
                  <a:ext uri="{FF2B5EF4-FFF2-40B4-BE49-F238E27FC236}">
                    <a16:creationId xmlns:a16="http://schemas.microsoft.com/office/drawing/2014/main" id="{50A47726-A3F0-4FDE-0464-9A0403B4EE4E}"/>
                  </a:ext>
                </a:extLst>
              </p:cNvPr>
              <p:cNvCxnSpPr>
                <a:cxnSpLocks/>
              </p:cNvCxnSpPr>
              <p:nvPr/>
            </p:nvCxnSpPr>
            <p:spPr>
              <a:xfrm>
                <a:off x="3030508" y="6318748"/>
                <a:ext cx="0" cy="332556"/>
              </a:xfrm>
              <a:prstGeom prst="line">
                <a:avLst/>
              </a:prstGeom>
              <a:noFill/>
              <a:ln w="6350" cap="flat" cmpd="sng" algn="ctr">
                <a:solidFill>
                  <a:srgbClr val="4472C4"/>
                </a:solidFill>
                <a:prstDash val="solid"/>
                <a:miter lim="800000"/>
              </a:ln>
              <a:effectLst/>
            </p:spPr>
          </p:cxnSp>
          <p:sp>
            <p:nvSpPr>
              <p:cNvPr id="682" name="TextBox 681">
                <a:extLst>
                  <a:ext uri="{FF2B5EF4-FFF2-40B4-BE49-F238E27FC236}">
                    <a16:creationId xmlns:a16="http://schemas.microsoft.com/office/drawing/2014/main" id="{3E0B9844-7C85-F8D9-609A-0BCFE77521A8}"/>
                  </a:ext>
                </a:extLst>
              </p:cNvPr>
              <p:cNvSpPr txBox="1"/>
              <p:nvPr/>
            </p:nvSpPr>
            <p:spPr>
              <a:xfrm>
                <a:off x="1847850" y="6289759"/>
                <a:ext cx="1247775" cy="369332"/>
              </a:xfrm>
              <a:prstGeom prst="rect">
                <a:avLst/>
              </a:prstGeom>
              <a:noFill/>
            </p:spPr>
            <p:txBody>
              <a:bodyPr wrap="square" rtlCol="0">
                <a:spAutoFit/>
              </a:bodyPr>
              <a:lstStyle>
                <a:defPPr>
                  <a:defRPr lang="en-US"/>
                </a:defP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ALIGHT(1),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CARE(1</a:t>
                </a:r>
                <a:r>
                  <a:rPr kumimoji="0" lang="en-US" sz="899" b="0" i="0" u="none" strike="noStrike" kern="1200" cap="none" spc="0" normalizeH="0" baseline="0" noProof="0">
                    <a:ln>
                      <a:noFill/>
                    </a:ln>
                    <a:solidFill>
                      <a:srgbClr val="70AD47"/>
                    </a:solidFill>
                    <a:effectLst/>
                    <a:uLnTx/>
                    <a:uFillTx/>
                    <a:latin typeface="Calibri" panose="020F0502020204030204"/>
                    <a:ea typeface="+mn-ea"/>
                    <a:cs typeface="+mn-cs"/>
                  </a:rPr>
                  <a:t>)</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SMOH, WHO</a:t>
                </a:r>
                <a:endParaRPr kumimoji="0" lang="en-US" sz="899"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cxnSp>
            <p:nvCxnSpPr>
              <p:cNvPr id="683" name="Straight Connector 682">
                <a:extLst>
                  <a:ext uri="{FF2B5EF4-FFF2-40B4-BE49-F238E27FC236}">
                    <a16:creationId xmlns:a16="http://schemas.microsoft.com/office/drawing/2014/main" id="{D2C88284-6367-7A79-EF2E-99072C1BD4AB}"/>
                  </a:ext>
                </a:extLst>
              </p:cNvPr>
              <p:cNvCxnSpPr>
                <a:cxnSpLocks/>
                <a:stCxn id="680" idx="4"/>
              </p:cNvCxnSpPr>
              <p:nvPr/>
            </p:nvCxnSpPr>
            <p:spPr>
              <a:xfrm>
                <a:off x="4564977" y="6025714"/>
                <a:ext cx="0" cy="459312"/>
              </a:xfrm>
              <a:prstGeom prst="line">
                <a:avLst/>
              </a:prstGeom>
              <a:noFill/>
              <a:ln w="12700" cap="flat" cmpd="sng" algn="ctr">
                <a:solidFill>
                  <a:srgbClr val="5B9BD5"/>
                </a:solidFill>
                <a:prstDash val="solid"/>
                <a:miter lim="800000"/>
              </a:ln>
              <a:effectLst/>
            </p:spPr>
          </p:cxnSp>
        </p:grpSp>
        <p:grpSp>
          <p:nvGrpSpPr>
            <p:cNvPr id="684" name="Group 683">
              <a:extLst>
                <a:ext uri="{FF2B5EF4-FFF2-40B4-BE49-F238E27FC236}">
                  <a16:creationId xmlns:a16="http://schemas.microsoft.com/office/drawing/2014/main" id="{69AD015A-547A-8B37-DF64-4C748B0A39A1}"/>
                </a:ext>
              </a:extLst>
            </p:cNvPr>
            <p:cNvGrpSpPr/>
            <p:nvPr/>
          </p:nvGrpSpPr>
          <p:grpSpPr>
            <a:xfrm>
              <a:off x="6848677" y="670957"/>
              <a:ext cx="1033085" cy="2870284"/>
              <a:chOff x="4860511" y="6200997"/>
              <a:chExt cx="1034162" cy="3212381"/>
            </a:xfrm>
          </p:grpSpPr>
          <p:sp>
            <p:nvSpPr>
              <p:cNvPr id="685" name="Flowchart: Connector 684">
                <a:extLst>
                  <a:ext uri="{FF2B5EF4-FFF2-40B4-BE49-F238E27FC236}">
                    <a16:creationId xmlns:a16="http://schemas.microsoft.com/office/drawing/2014/main" id="{B61A2CCB-1B56-DE49-66CC-B666BFD91C33}"/>
                  </a:ext>
                </a:extLst>
              </p:cNvPr>
              <p:cNvSpPr/>
              <p:nvPr/>
            </p:nvSpPr>
            <p:spPr>
              <a:xfrm>
                <a:off x="5311089" y="9349254"/>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686" name="Group 685">
                <a:extLst>
                  <a:ext uri="{FF2B5EF4-FFF2-40B4-BE49-F238E27FC236}">
                    <a16:creationId xmlns:a16="http://schemas.microsoft.com/office/drawing/2014/main" id="{0C1BB184-67B1-8942-E67E-BA72C35769B7}"/>
                  </a:ext>
                </a:extLst>
              </p:cNvPr>
              <p:cNvGrpSpPr/>
              <p:nvPr/>
            </p:nvGrpSpPr>
            <p:grpSpPr>
              <a:xfrm>
                <a:off x="4860511" y="6200997"/>
                <a:ext cx="1034162" cy="3152554"/>
                <a:chOff x="4860511" y="6200997"/>
                <a:chExt cx="1034162" cy="3152554"/>
              </a:xfrm>
            </p:grpSpPr>
            <p:cxnSp>
              <p:nvCxnSpPr>
                <p:cNvPr id="687" name="Straight Connector 686">
                  <a:extLst>
                    <a:ext uri="{FF2B5EF4-FFF2-40B4-BE49-F238E27FC236}">
                      <a16:creationId xmlns:a16="http://schemas.microsoft.com/office/drawing/2014/main" id="{E8C93F53-82A0-6976-005A-51F69D8993FE}"/>
                    </a:ext>
                  </a:extLst>
                </p:cNvPr>
                <p:cNvCxnSpPr>
                  <a:cxnSpLocks/>
                </p:cNvCxnSpPr>
                <p:nvPr/>
              </p:nvCxnSpPr>
              <p:spPr>
                <a:xfrm flipH="1" flipV="1">
                  <a:off x="5327651" y="6435969"/>
                  <a:ext cx="7628" cy="2917582"/>
                </a:xfrm>
                <a:prstGeom prst="line">
                  <a:avLst/>
                </a:prstGeom>
                <a:noFill/>
                <a:ln w="12700" cap="flat" cmpd="sng" algn="ctr">
                  <a:solidFill>
                    <a:srgbClr val="5B9BD5"/>
                  </a:solidFill>
                  <a:prstDash val="solid"/>
                  <a:miter lim="800000"/>
                </a:ln>
                <a:effectLst/>
              </p:spPr>
            </p:cxnSp>
            <p:cxnSp>
              <p:nvCxnSpPr>
                <p:cNvPr id="688" name="Straight Connector 687">
                  <a:extLst>
                    <a:ext uri="{FF2B5EF4-FFF2-40B4-BE49-F238E27FC236}">
                      <a16:creationId xmlns:a16="http://schemas.microsoft.com/office/drawing/2014/main" id="{E3B75D89-9893-4C80-0EF1-A4211588E653}"/>
                    </a:ext>
                  </a:extLst>
                </p:cNvPr>
                <p:cNvCxnSpPr>
                  <a:cxnSpLocks/>
                </p:cNvCxnSpPr>
                <p:nvPr/>
              </p:nvCxnSpPr>
              <p:spPr>
                <a:xfrm>
                  <a:off x="5046842" y="6438045"/>
                  <a:ext cx="675110" cy="0"/>
                </a:xfrm>
                <a:prstGeom prst="line">
                  <a:avLst/>
                </a:prstGeom>
                <a:noFill/>
                <a:ln w="6350" cap="flat" cmpd="sng" algn="ctr">
                  <a:solidFill>
                    <a:srgbClr val="4472C4"/>
                  </a:solidFill>
                  <a:prstDash val="solid"/>
                  <a:miter lim="800000"/>
                </a:ln>
                <a:effectLst/>
              </p:spPr>
            </p:cxnSp>
            <p:sp>
              <p:nvSpPr>
                <p:cNvPr id="689" name="TextBox 688">
                  <a:extLst>
                    <a:ext uri="{FF2B5EF4-FFF2-40B4-BE49-F238E27FC236}">
                      <a16:creationId xmlns:a16="http://schemas.microsoft.com/office/drawing/2014/main" id="{E512EE2F-50D2-19E4-C6ED-7417A99A7A78}"/>
                    </a:ext>
                  </a:extLst>
                </p:cNvPr>
                <p:cNvSpPr txBox="1"/>
                <p:nvPr/>
              </p:nvSpPr>
              <p:spPr>
                <a:xfrm>
                  <a:off x="4860511" y="6200997"/>
                  <a:ext cx="1034162" cy="258075"/>
                </a:xfrm>
                <a:prstGeom prst="rect">
                  <a:avLst/>
                </a:prstGeom>
                <a:no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WHO</a:t>
                  </a:r>
                </a:p>
              </p:txBody>
            </p:sp>
          </p:grpSp>
        </p:grpSp>
        <p:grpSp>
          <p:nvGrpSpPr>
            <p:cNvPr id="690" name="Group 689">
              <a:extLst>
                <a:ext uri="{FF2B5EF4-FFF2-40B4-BE49-F238E27FC236}">
                  <a16:creationId xmlns:a16="http://schemas.microsoft.com/office/drawing/2014/main" id="{BAFA7ADA-AF18-DD3F-1D32-D2270B66AC63}"/>
                </a:ext>
              </a:extLst>
            </p:cNvPr>
            <p:cNvGrpSpPr/>
            <p:nvPr/>
          </p:nvGrpSpPr>
          <p:grpSpPr>
            <a:xfrm>
              <a:off x="1227787" y="3724759"/>
              <a:ext cx="2659100" cy="230592"/>
              <a:chOff x="558445" y="5058549"/>
              <a:chExt cx="2661873" cy="230832"/>
            </a:xfrm>
          </p:grpSpPr>
          <p:sp>
            <p:nvSpPr>
              <p:cNvPr id="691" name="Flowchart: Connector 690">
                <a:extLst>
                  <a:ext uri="{FF2B5EF4-FFF2-40B4-BE49-F238E27FC236}">
                    <a16:creationId xmlns:a16="http://schemas.microsoft.com/office/drawing/2014/main" id="{AAFC8864-24F4-EB31-9F2B-2FBE6DAB8D8B}"/>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92" name="Straight Connector 691">
                <a:extLst>
                  <a:ext uri="{FF2B5EF4-FFF2-40B4-BE49-F238E27FC236}">
                    <a16:creationId xmlns:a16="http://schemas.microsoft.com/office/drawing/2014/main" id="{7396050B-1F9B-2B89-4357-4365C35C95B5}"/>
                  </a:ext>
                </a:extLst>
              </p:cNvPr>
              <p:cNvCxnSpPr>
                <a:cxnSpLocks/>
              </p:cNvCxnSpPr>
              <p:nvPr/>
            </p:nvCxnSpPr>
            <p:spPr>
              <a:xfrm flipH="1" flipV="1">
                <a:off x="1866811" y="5161371"/>
                <a:ext cx="1295220" cy="1213"/>
              </a:xfrm>
              <a:prstGeom prst="line">
                <a:avLst/>
              </a:prstGeom>
              <a:noFill/>
              <a:ln w="12700" cap="flat" cmpd="sng" algn="ctr">
                <a:solidFill>
                  <a:srgbClr val="5B9BD5"/>
                </a:solidFill>
                <a:prstDash val="solid"/>
                <a:miter lim="800000"/>
              </a:ln>
              <a:effectLst/>
            </p:spPr>
          </p:cxnSp>
          <p:cxnSp>
            <p:nvCxnSpPr>
              <p:cNvPr id="693" name="Straight Connector 692">
                <a:extLst>
                  <a:ext uri="{FF2B5EF4-FFF2-40B4-BE49-F238E27FC236}">
                    <a16:creationId xmlns:a16="http://schemas.microsoft.com/office/drawing/2014/main" id="{A95ADC51-80F0-DD64-1269-294957C2CBC9}"/>
                  </a:ext>
                </a:extLst>
              </p:cNvPr>
              <p:cNvCxnSpPr>
                <a:cxnSpLocks/>
              </p:cNvCxnSpPr>
              <p:nvPr/>
            </p:nvCxnSpPr>
            <p:spPr>
              <a:xfrm>
                <a:off x="1868815" y="5081781"/>
                <a:ext cx="0" cy="185737"/>
              </a:xfrm>
              <a:prstGeom prst="line">
                <a:avLst/>
              </a:prstGeom>
              <a:noFill/>
              <a:ln w="6350" cap="flat" cmpd="sng" algn="ctr">
                <a:solidFill>
                  <a:srgbClr val="4472C4"/>
                </a:solidFill>
                <a:prstDash val="solid"/>
                <a:miter lim="800000"/>
              </a:ln>
              <a:effectLst/>
            </p:spPr>
          </p:cxnSp>
          <p:sp>
            <p:nvSpPr>
              <p:cNvPr id="694" name="TextBox 693">
                <a:extLst>
                  <a:ext uri="{FF2B5EF4-FFF2-40B4-BE49-F238E27FC236}">
                    <a16:creationId xmlns:a16="http://schemas.microsoft.com/office/drawing/2014/main" id="{2B734D5F-D6BC-3DF5-E72C-6FF5461AF2E0}"/>
                  </a:ext>
                </a:extLst>
              </p:cNvPr>
              <p:cNvSpPr txBox="1"/>
              <p:nvPr/>
            </p:nvSpPr>
            <p:spPr>
              <a:xfrm>
                <a:off x="558445" y="5058549"/>
                <a:ext cx="1349612" cy="2308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ALIMA (1),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RI (1), WHO </a:t>
                </a:r>
              </a:p>
            </p:txBody>
          </p:sp>
        </p:grpSp>
        <p:grpSp>
          <p:nvGrpSpPr>
            <p:cNvPr id="695" name="Group 694">
              <a:extLst>
                <a:ext uri="{FF2B5EF4-FFF2-40B4-BE49-F238E27FC236}">
                  <a16:creationId xmlns:a16="http://schemas.microsoft.com/office/drawing/2014/main" id="{729AF576-7479-FF12-1E7C-DB122053696A}"/>
                </a:ext>
              </a:extLst>
            </p:cNvPr>
            <p:cNvGrpSpPr/>
            <p:nvPr/>
          </p:nvGrpSpPr>
          <p:grpSpPr>
            <a:xfrm>
              <a:off x="1704813" y="5760802"/>
              <a:ext cx="1866867" cy="425008"/>
              <a:chOff x="1384853" y="4966181"/>
              <a:chExt cx="1835465" cy="425451"/>
            </a:xfrm>
          </p:grpSpPr>
          <p:sp>
            <p:nvSpPr>
              <p:cNvPr id="696" name="Flowchart: Connector 695">
                <a:extLst>
                  <a:ext uri="{FF2B5EF4-FFF2-40B4-BE49-F238E27FC236}">
                    <a16:creationId xmlns:a16="http://schemas.microsoft.com/office/drawing/2014/main" id="{3728416B-7403-BCDC-F079-1590026CECA3}"/>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97" name="Straight Connector 696">
                <a:extLst>
                  <a:ext uri="{FF2B5EF4-FFF2-40B4-BE49-F238E27FC236}">
                    <a16:creationId xmlns:a16="http://schemas.microsoft.com/office/drawing/2014/main" id="{BC7C03AF-C2EC-7B87-C577-FB2DD05C4959}"/>
                  </a:ext>
                </a:extLst>
              </p:cNvPr>
              <p:cNvCxnSpPr>
                <a:cxnSpLocks/>
              </p:cNvCxnSpPr>
              <p:nvPr/>
            </p:nvCxnSpPr>
            <p:spPr>
              <a:xfrm flipH="1">
                <a:off x="2536913" y="5162584"/>
                <a:ext cx="625118" cy="0"/>
              </a:xfrm>
              <a:prstGeom prst="line">
                <a:avLst/>
              </a:prstGeom>
              <a:noFill/>
              <a:ln w="12700" cap="flat" cmpd="sng" algn="ctr">
                <a:solidFill>
                  <a:srgbClr val="5B9BD5"/>
                </a:solidFill>
                <a:prstDash val="solid"/>
                <a:miter lim="800000"/>
              </a:ln>
              <a:effectLst/>
            </p:spPr>
          </p:cxnSp>
          <p:cxnSp>
            <p:nvCxnSpPr>
              <p:cNvPr id="698" name="Straight Connector 697">
                <a:extLst>
                  <a:ext uri="{FF2B5EF4-FFF2-40B4-BE49-F238E27FC236}">
                    <a16:creationId xmlns:a16="http://schemas.microsoft.com/office/drawing/2014/main" id="{C4A65E9E-472D-2DB3-1A38-45064CBF95B6}"/>
                  </a:ext>
                </a:extLst>
              </p:cNvPr>
              <p:cNvCxnSpPr>
                <a:cxnSpLocks/>
              </p:cNvCxnSpPr>
              <p:nvPr/>
            </p:nvCxnSpPr>
            <p:spPr>
              <a:xfrm>
                <a:off x="2536914" y="4966181"/>
                <a:ext cx="0" cy="425451"/>
              </a:xfrm>
              <a:prstGeom prst="line">
                <a:avLst/>
              </a:prstGeom>
              <a:noFill/>
              <a:ln w="6350" cap="flat" cmpd="sng" algn="ctr">
                <a:solidFill>
                  <a:srgbClr val="4472C4"/>
                </a:solidFill>
                <a:prstDash val="solid"/>
                <a:miter lim="800000"/>
              </a:ln>
              <a:effectLst/>
            </p:spPr>
          </p:cxnSp>
          <p:sp>
            <p:nvSpPr>
              <p:cNvPr id="699" name="TextBox 698">
                <a:extLst>
                  <a:ext uri="{FF2B5EF4-FFF2-40B4-BE49-F238E27FC236}">
                    <a16:creationId xmlns:a16="http://schemas.microsoft.com/office/drawing/2014/main" id="{CAA71E64-91F9-20D1-5DD9-2BCADF94CA80}"/>
                  </a:ext>
                </a:extLst>
              </p:cNvPr>
              <p:cNvSpPr txBox="1"/>
              <p:nvPr/>
            </p:nvSpPr>
            <p:spPr>
              <a:xfrm>
                <a:off x="1384853" y="4966906"/>
                <a:ext cx="1182536" cy="3693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ALIGHT(2),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CARE(2</a:t>
                </a:r>
                <a:r>
                  <a:rPr kumimoji="0" lang="en-US" sz="899" b="0" i="0" u="none" strike="noStrike" kern="1200" cap="none" spc="0" normalizeH="0" baseline="0" noProof="0">
                    <a:ln>
                      <a:noFill/>
                    </a:ln>
                    <a:solidFill>
                      <a:srgbClr val="70AD47"/>
                    </a:solidFill>
                    <a:effectLst/>
                    <a:uLnTx/>
                    <a:uFillTx/>
                    <a:latin typeface="Calibri" panose="020F0502020204030204"/>
                    <a:ea typeface="+mn-ea"/>
                    <a:cs typeface="+mn-cs"/>
                  </a:rPr>
                  <a:t>)</a:t>
                </a:r>
                <a:r>
                  <a:rPr kumimoji="0" lang="en-US" sz="899"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SMOH, WHO</a:t>
                </a:r>
              </a:p>
            </p:txBody>
          </p:sp>
        </p:grpSp>
        <p:grpSp>
          <p:nvGrpSpPr>
            <p:cNvPr id="700" name="Group 699">
              <a:extLst>
                <a:ext uri="{FF2B5EF4-FFF2-40B4-BE49-F238E27FC236}">
                  <a16:creationId xmlns:a16="http://schemas.microsoft.com/office/drawing/2014/main" id="{CA2EDB81-9C5D-E076-4072-A7466411064D}"/>
                </a:ext>
              </a:extLst>
            </p:cNvPr>
            <p:cNvGrpSpPr/>
            <p:nvPr/>
          </p:nvGrpSpPr>
          <p:grpSpPr>
            <a:xfrm>
              <a:off x="6164504" y="5787428"/>
              <a:ext cx="1194800" cy="998466"/>
              <a:chOff x="5106173" y="5886655"/>
              <a:chExt cx="1196046" cy="999507"/>
            </a:xfrm>
          </p:grpSpPr>
          <p:sp>
            <p:nvSpPr>
              <p:cNvPr id="701" name="Flowchart: Connector 700">
                <a:extLst>
                  <a:ext uri="{FF2B5EF4-FFF2-40B4-BE49-F238E27FC236}">
                    <a16:creationId xmlns:a16="http://schemas.microsoft.com/office/drawing/2014/main" id="{5AF39907-C974-4A4C-6E5F-9BC2294CB3C9}"/>
                  </a:ext>
                </a:extLst>
              </p:cNvPr>
              <p:cNvSpPr/>
              <p:nvPr/>
            </p:nvSpPr>
            <p:spPr>
              <a:xfrm>
                <a:off x="5635192" y="5886655"/>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702" name="Group 701">
                <a:extLst>
                  <a:ext uri="{FF2B5EF4-FFF2-40B4-BE49-F238E27FC236}">
                    <a16:creationId xmlns:a16="http://schemas.microsoft.com/office/drawing/2014/main" id="{8217268F-9466-58BC-3B73-1CACE705F9CC}"/>
                  </a:ext>
                </a:extLst>
              </p:cNvPr>
              <p:cNvGrpSpPr/>
              <p:nvPr/>
            </p:nvGrpSpPr>
            <p:grpSpPr>
              <a:xfrm>
                <a:off x="5106173" y="5946659"/>
                <a:ext cx="1196046" cy="939503"/>
                <a:chOff x="5106173" y="5946659"/>
                <a:chExt cx="1196046" cy="939503"/>
              </a:xfrm>
            </p:grpSpPr>
            <p:cxnSp>
              <p:nvCxnSpPr>
                <p:cNvPr id="703" name="Straight Connector 702">
                  <a:extLst>
                    <a:ext uri="{FF2B5EF4-FFF2-40B4-BE49-F238E27FC236}">
                      <a16:creationId xmlns:a16="http://schemas.microsoft.com/office/drawing/2014/main" id="{CA0499C1-EA11-8816-13D2-00473CBEDEE4}"/>
                    </a:ext>
                  </a:extLst>
                </p:cNvPr>
                <p:cNvCxnSpPr>
                  <a:cxnSpLocks/>
                </p:cNvCxnSpPr>
                <p:nvPr/>
              </p:nvCxnSpPr>
              <p:spPr>
                <a:xfrm>
                  <a:off x="5663407" y="5946659"/>
                  <a:ext cx="0" cy="594360"/>
                </a:xfrm>
                <a:prstGeom prst="line">
                  <a:avLst/>
                </a:prstGeom>
                <a:noFill/>
                <a:ln w="12700" cap="flat" cmpd="sng" algn="ctr">
                  <a:solidFill>
                    <a:srgbClr val="5B9BD5"/>
                  </a:solidFill>
                  <a:prstDash val="solid"/>
                  <a:miter lim="800000"/>
                </a:ln>
                <a:effectLst/>
              </p:spPr>
            </p:cxnSp>
            <p:cxnSp>
              <p:nvCxnSpPr>
                <p:cNvPr id="704" name="Straight Connector 703">
                  <a:extLst>
                    <a:ext uri="{FF2B5EF4-FFF2-40B4-BE49-F238E27FC236}">
                      <a16:creationId xmlns:a16="http://schemas.microsoft.com/office/drawing/2014/main" id="{AAEC4BEE-8A61-F95F-9277-D3BDC34048D8}"/>
                    </a:ext>
                  </a:extLst>
                </p:cNvPr>
                <p:cNvCxnSpPr>
                  <a:cxnSpLocks/>
                </p:cNvCxnSpPr>
                <p:nvPr/>
              </p:nvCxnSpPr>
              <p:spPr>
                <a:xfrm>
                  <a:off x="5281248" y="6538775"/>
                  <a:ext cx="808857" cy="0"/>
                </a:xfrm>
                <a:prstGeom prst="line">
                  <a:avLst/>
                </a:prstGeom>
                <a:noFill/>
                <a:ln w="6350" cap="flat" cmpd="sng" algn="ctr">
                  <a:solidFill>
                    <a:srgbClr val="4472C4"/>
                  </a:solidFill>
                  <a:prstDash val="solid"/>
                  <a:miter lim="800000"/>
                </a:ln>
                <a:effectLst/>
              </p:spPr>
            </p:cxnSp>
            <p:sp>
              <p:nvSpPr>
                <p:cNvPr id="705" name="TextBox 704">
                  <a:extLst>
                    <a:ext uri="{FF2B5EF4-FFF2-40B4-BE49-F238E27FC236}">
                      <a16:creationId xmlns:a16="http://schemas.microsoft.com/office/drawing/2014/main" id="{21446247-1206-4BD7-1859-4E8BD060D3DF}"/>
                    </a:ext>
                  </a:extLst>
                </p:cNvPr>
                <p:cNvSpPr txBox="1"/>
                <p:nvPr/>
              </p:nvSpPr>
              <p:spPr>
                <a:xfrm>
                  <a:off x="5106173" y="6516830"/>
                  <a:ext cx="1196046" cy="369332"/>
                </a:xfrm>
                <a:prstGeom prst="rect">
                  <a:avLst/>
                </a:prstGeom>
                <a:no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GOAL (2,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1</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AAH (2,) WHO</a:t>
                  </a:r>
                  <a:endParaRPr kumimoji="0" lang="en-US" sz="899"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grpSp>
        </p:grpSp>
        <p:grpSp>
          <p:nvGrpSpPr>
            <p:cNvPr id="706" name="Group 705">
              <a:extLst>
                <a:ext uri="{FF2B5EF4-FFF2-40B4-BE49-F238E27FC236}">
                  <a16:creationId xmlns:a16="http://schemas.microsoft.com/office/drawing/2014/main" id="{D833420A-84C4-317A-0DC8-BCB4851577C7}"/>
                </a:ext>
              </a:extLst>
            </p:cNvPr>
            <p:cNvGrpSpPr/>
            <p:nvPr/>
          </p:nvGrpSpPr>
          <p:grpSpPr>
            <a:xfrm>
              <a:off x="1353198" y="4559873"/>
              <a:ext cx="1481503" cy="230592"/>
              <a:chOff x="1737270" y="5048953"/>
              <a:chExt cx="1483048" cy="230832"/>
            </a:xfrm>
          </p:grpSpPr>
          <p:sp>
            <p:nvSpPr>
              <p:cNvPr id="707" name="Flowchart: Connector 706">
                <a:extLst>
                  <a:ext uri="{FF2B5EF4-FFF2-40B4-BE49-F238E27FC236}">
                    <a16:creationId xmlns:a16="http://schemas.microsoft.com/office/drawing/2014/main" id="{02C9BE57-4023-2547-FFD3-C96D9E41BA06}"/>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08" name="Straight Connector 707">
                <a:extLst>
                  <a:ext uri="{FF2B5EF4-FFF2-40B4-BE49-F238E27FC236}">
                    <a16:creationId xmlns:a16="http://schemas.microsoft.com/office/drawing/2014/main" id="{90F5EEAA-9448-805A-0C47-21D6B71C77D5}"/>
                  </a:ext>
                </a:extLst>
              </p:cNvPr>
              <p:cNvCxnSpPr>
                <a:cxnSpLocks/>
              </p:cNvCxnSpPr>
              <p:nvPr/>
            </p:nvCxnSpPr>
            <p:spPr>
              <a:xfrm flipH="1">
                <a:off x="2702201" y="5162584"/>
                <a:ext cx="459830" cy="0"/>
              </a:xfrm>
              <a:prstGeom prst="line">
                <a:avLst/>
              </a:prstGeom>
              <a:noFill/>
              <a:ln w="12700" cap="flat" cmpd="sng" algn="ctr">
                <a:solidFill>
                  <a:srgbClr val="5B9BD5"/>
                </a:solidFill>
                <a:prstDash val="solid"/>
                <a:miter lim="800000"/>
              </a:ln>
              <a:effectLst/>
            </p:spPr>
          </p:cxnSp>
          <p:cxnSp>
            <p:nvCxnSpPr>
              <p:cNvPr id="709" name="Straight Connector 708">
                <a:extLst>
                  <a:ext uri="{FF2B5EF4-FFF2-40B4-BE49-F238E27FC236}">
                    <a16:creationId xmlns:a16="http://schemas.microsoft.com/office/drawing/2014/main" id="{E445A621-6C22-19C6-AE71-B380D7F314EF}"/>
                  </a:ext>
                </a:extLst>
              </p:cNvPr>
              <p:cNvCxnSpPr>
                <a:cxnSpLocks/>
              </p:cNvCxnSpPr>
              <p:nvPr/>
            </p:nvCxnSpPr>
            <p:spPr>
              <a:xfrm>
                <a:off x="2699694" y="5067930"/>
                <a:ext cx="0" cy="180922"/>
              </a:xfrm>
              <a:prstGeom prst="line">
                <a:avLst/>
              </a:prstGeom>
              <a:noFill/>
              <a:ln w="6350" cap="flat" cmpd="sng" algn="ctr">
                <a:solidFill>
                  <a:srgbClr val="4472C4"/>
                </a:solidFill>
                <a:prstDash val="solid"/>
                <a:miter lim="800000"/>
              </a:ln>
              <a:effectLst/>
            </p:spPr>
          </p:cxnSp>
          <p:sp>
            <p:nvSpPr>
              <p:cNvPr id="710" name="TextBox 709">
                <a:extLst>
                  <a:ext uri="{FF2B5EF4-FFF2-40B4-BE49-F238E27FC236}">
                    <a16:creationId xmlns:a16="http://schemas.microsoft.com/office/drawing/2014/main" id="{8067BB10-E6EE-EAFB-9993-6D74EABB09B5}"/>
                  </a:ext>
                </a:extLst>
              </p:cNvPr>
              <p:cNvSpPr txBox="1"/>
              <p:nvPr/>
            </p:nvSpPr>
            <p:spPr>
              <a:xfrm>
                <a:off x="1737270" y="5048953"/>
                <a:ext cx="1038193" cy="2308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endParaRPr kumimoji="0" lang="en-US" sz="899"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5115D706-B64F-A495-60F0-A92946628EB4}"/>
                </a:ext>
              </a:extLst>
            </p:cNvPr>
            <p:cNvGrpSpPr/>
            <p:nvPr/>
          </p:nvGrpSpPr>
          <p:grpSpPr>
            <a:xfrm>
              <a:off x="5385367" y="5547419"/>
              <a:ext cx="4013998" cy="240009"/>
              <a:chOff x="5390982" y="5416066"/>
              <a:chExt cx="4018184" cy="240259"/>
            </a:xfrm>
          </p:grpSpPr>
          <p:sp>
            <p:nvSpPr>
              <p:cNvPr id="712" name="Flowchart: Connector 711">
                <a:extLst>
                  <a:ext uri="{FF2B5EF4-FFF2-40B4-BE49-F238E27FC236}">
                    <a16:creationId xmlns:a16="http://schemas.microsoft.com/office/drawing/2014/main" id="{C1522E25-9B9A-16EF-5CA3-A37367A2992E}"/>
                  </a:ext>
                </a:extLst>
              </p:cNvPr>
              <p:cNvSpPr/>
              <p:nvPr/>
            </p:nvSpPr>
            <p:spPr>
              <a:xfrm>
                <a:off x="5390982" y="5513593"/>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13" name="Straight Connector 712">
                <a:extLst>
                  <a:ext uri="{FF2B5EF4-FFF2-40B4-BE49-F238E27FC236}">
                    <a16:creationId xmlns:a16="http://schemas.microsoft.com/office/drawing/2014/main" id="{656853DD-8862-A3F2-63E7-EC84B300A052}"/>
                  </a:ext>
                </a:extLst>
              </p:cNvPr>
              <p:cNvCxnSpPr>
                <a:cxnSpLocks/>
              </p:cNvCxnSpPr>
              <p:nvPr/>
            </p:nvCxnSpPr>
            <p:spPr>
              <a:xfrm>
                <a:off x="5447086" y="5550537"/>
                <a:ext cx="2985715" cy="11951"/>
              </a:xfrm>
              <a:prstGeom prst="line">
                <a:avLst/>
              </a:prstGeom>
              <a:noFill/>
              <a:ln w="12700" cap="flat" cmpd="sng" algn="ctr">
                <a:solidFill>
                  <a:srgbClr val="5B9BD5"/>
                </a:solidFill>
                <a:prstDash val="solid"/>
                <a:miter lim="800000"/>
              </a:ln>
              <a:effectLst/>
            </p:spPr>
          </p:cxnSp>
          <p:cxnSp>
            <p:nvCxnSpPr>
              <p:cNvPr id="714" name="Straight Connector 713">
                <a:extLst>
                  <a:ext uri="{FF2B5EF4-FFF2-40B4-BE49-F238E27FC236}">
                    <a16:creationId xmlns:a16="http://schemas.microsoft.com/office/drawing/2014/main" id="{C17987FE-FA73-B03C-B007-A21CEC10742D}"/>
                  </a:ext>
                </a:extLst>
              </p:cNvPr>
              <p:cNvCxnSpPr>
                <a:cxnSpLocks/>
              </p:cNvCxnSpPr>
              <p:nvPr/>
            </p:nvCxnSpPr>
            <p:spPr>
              <a:xfrm>
                <a:off x="8432801" y="5416550"/>
                <a:ext cx="0" cy="239775"/>
              </a:xfrm>
              <a:prstGeom prst="line">
                <a:avLst/>
              </a:prstGeom>
              <a:noFill/>
              <a:ln w="6350" cap="flat" cmpd="sng" algn="ctr">
                <a:solidFill>
                  <a:srgbClr val="4472C4"/>
                </a:solidFill>
                <a:prstDash val="solid"/>
                <a:miter lim="800000"/>
              </a:ln>
              <a:effectLst/>
            </p:spPr>
          </p:cxnSp>
          <p:sp>
            <p:nvSpPr>
              <p:cNvPr id="715" name="TextBox 714">
                <a:extLst>
                  <a:ext uri="{FF2B5EF4-FFF2-40B4-BE49-F238E27FC236}">
                    <a16:creationId xmlns:a16="http://schemas.microsoft.com/office/drawing/2014/main" id="{46E0A15F-8F14-167A-D2A1-23EBD5AF4A11}"/>
                  </a:ext>
                </a:extLst>
              </p:cNvPr>
              <p:cNvSpPr txBox="1"/>
              <p:nvPr/>
            </p:nvSpPr>
            <p:spPr>
              <a:xfrm>
                <a:off x="8364784" y="5416066"/>
                <a:ext cx="1044382"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WHO</a:t>
                </a:r>
              </a:p>
            </p:txBody>
          </p:sp>
        </p:grpSp>
        <p:sp>
          <p:nvSpPr>
            <p:cNvPr id="716" name="Text - Sennar">
              <a:extLst>
                <a:ext uri="{FF2B5EF4-FFF2-40B4-BE49-F238E27FC236}">
                  <a16:creationId xmlns:a16="http://schemas.microsoft.com/office/drawing/2014/main" id="{3EB024C7-CCC3-0C25-6CF1-78CCA18234CF}"/>
                </a:ext>
              </a:extLst>
            </p:cNvPr>
            <p:cNvSpPr>
              <a:spLocks noChangeArrowheads="1"/>
            </p:cNvSpPr>
            <p:nvPr/>
          </p:nvSpPr>
          <p:spPr bwMode="auto">
            <a:xfrm>
              <a:off x="7467729" y="4754167"/>
              <a:ext cx="456724"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Sennar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717" name="Straight Connector 716">
              <a:extLst>
                <a:ext uri="{FF2B5EF4-FFF2-40B4-BE49-F238E27FC236}">
                  <a16:creationId xmlns:a16="http://schemas.microsoft.com/office/drawing/2014/main" id="{BC8D3BDF-5C64-6497-9263-96D4352EB203}"/>
                </a:ext>
              </a:extLst>
            </p:cNvPr>
            <p:cNvCxnSpPr>
              <a:cxnSpLocks/>
            </p:cNvCxnSpPr>
            <p:nvPr/>
          </p:nvCxnSpPr>
          <p:spPr>
            <a:xfrm>
              <a:off x="7112522" y="4980864"/>
              <a:ext cx="1711128" cy="0"/>
            </a:xfrm>
            <a:prstGeom prst="line">
              <a:avLst/>
            </a:prstGeom>
            <a:noFill/>
            <a:ln w="12700" cap="flat" cmpd="sng" algn="ctr">
              <a:solidFill>
                <a:srgbClr val="5B9BD5"/>
              </a:solidFill>
              <a:prstDash val="solid"/>
              <a:miter lim="800000"/>
            </a:ln>
            <a:effectLst/>
          </p:spPr>
        </p:cxnSp>
        <p:grpSp>
          <p:nvGrpSpPr>
            <p:cNvPr id="718" name="Group 717">
              <a:extLst>
                <a:ext uri="{FF2B5EF4-FFF2-40B4-BE49-F238E27FC236}">
                  <a16:creationId xmlns:a16="http://schemas.microsoft.com/office/drawing/2014/main" id="{AC700670-5966-47D5-E120-39CB35358FD3}"/>
                </a:ext>
              </a:extLst>
            </p:cNvPr>
            <p:cNvGrpSpPr/>
            <p:nvPr/>
          </p:nvGrpSpPr>
          <p:grpSpPr>
            <a:xfrm>
              <a:off x="7058964" y="4840027"/>
              <a:ext cx="2726196" cy="289213"/>
              <a:chOff x="7066324" y="4707936"/>
              <a:chExt cx="2729039" cy="289515"/>
            </a:xfrm>
          </p:grpSpPr>
          <p:sp>
            <p:nvSpPr>
              <p:cNvPr id="719" name="Flowchart: Connector 718">
                <a:extLst>
                  <a:ext uri="{FF2B5EF4-FFF2-40B4-BE49-F238E27FC236}">
                    <a16:creationId xmlns:a16="http://schemas.microsoft.com/office/drawing/2014/main" id="{75A52D2B-5B88-3770-6173-718BF626693B}"/>
                  </a:ext>
                </a:extLst>
              </p:cNvPr>
              <p:cNvSpPr/>
              <p:nvPr/>
            </p:nvSpPr>
            <p:spPr>
              <a:xfrm>
                <a:off x="7066324" y="4813399"/>
                <a:ext cx="56429" cy="65506"/>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20" name="Straight Connector 719">
                <a:extLst>
                  <a:ext uri="{FF2B5EF4-FFF2-40B4-BE49-F238E27FC236}">
                    <a16:creationId xmlns:a16="http://schemas.microsoft.com/office/drawing/2014/main" id="{D7A7243B-CD6A-A8EA-481A-E70B9A9DD545}"/>
                  </a:ext>
                </a:extLst>
              </p:cNvPr>
              <p:cNvCxnSpPr>
                <a:cxnSpLocks/>
              </p:cNvCxnSpPr>
              <p:nvPr/>
            </p:nvCxnSpPr>
            <p:spPr>
              <a:xfrm>
                <a:off x="8832851" y="4707936"/>
                <a:ext cx="0" cy="289515"/>
              </a:xfrm>
              <a:prstGeom prst="line">
                <a:avLst/>
              </a:prstGeom>
              <a:noFill/>
              <a:ln w="6350" cap="flat" cmpd="sng" algn="ctr">
                <a:solidFill>
                  <a:srgbClr val="4472C4"/>
                </a:solidFill>
                <a:prstDash val="solid"/>
                <a:miter lim="800000"/>
              </a:ln>
              <a:effectLst/>
            </p:spPr>
          </p:cxnSp>
          <p:sp>
            <p:nvSpPr>
              <p:cNvPr id="721" name="TextBox 720">
                <a:extLst>
                  <a:ext uri="{FF2B5EF4-FFF2-40B4-BE49-F238E27FC236}">
                    <a16:creationId xmlns:a16="http://schemas.microsoft.com/office/drawing/2014/main" id="{B28E798D-EB59-FE87-CFAF-35904CEAC513}"/>
                  </a:ext>
                </a:extLst>
              </p:cNvPr>
              <p:cNvSpPr txBox="1"/>
              <p:nvPr/>
            </p:nvSpPr>
            <p:spPr>
              <a:xfrm>
                <a:off x="8818562" y="4717708"/>
                <a:ext cx="976801"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AAH (2,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1),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WHO</a:t>
                </a:r>
              </a:p>
            </p:txBody>
          </p:sp>
        </p:grpSp>
        <p:grpSp>
          <p:nvGrpSpPr>
            <p:cNvPr id="722" name="Group 721">
              <a:extLst>
                <a:ext uri="{FF2B5EF4-FFF2-40B4-BE49-F238E27FC236}">
                  <a16:creationId xmlns:a16="http://schemas.microsoft.com/office/drawing/2014/main" id="{A1A12B2B-621B-B05E-2417-7366E179002D}"/>
                </a:ext>
              </a:extLst>
            </p:cNvPr>
            <p:cNvGrpSpPr/>
            <p:nvPr/>
          </p:nvGrpSpPr>
          <p:grpSpPr>
            <a:xfrm rot="10800000">
              <a:off x="1845925" y="4094888"/>
              <a:ext cx="4059043" cy="230592"/>
              <a:chOff x="5788732" y="3707284"/>
              <a:chExt cx="4063276" cy="230832"/>
            </a:xfrm>
          </p:grpSpPr>
          <p:cxnSp>
            <p:nvCxnSpPr>
              <p:cNvPr id="723" name="Straight Connector 722">
                <a:extLst>
                  <a:ext uri="{FF2B5EF4-FFF2-40B4-BE49-F238E27FC236}">
                    <a16:creationId xmlns:a16="http://schemas.microsoft.com/office/drawing/2014/main" id="{07BAC37B-7C0B-2F26-D494-1C0F48A89C41}"/>
                  </a:ext>
                </a:extLst>
              </p:cNvPr>
              <p:cNvCxnSpPr>
                <a:cxnSpLocks/>
              </p:cNvCxnSpPr>
              <p:nvPr/>
            </p:nvCxnSpPr>
            <p:spPr>
              <a:xfrm rot="10800000" flipH="1">
                <a:off x="5847771" y="3823027"/>
                <a:ext cx="3247783" cy="20655"/>
              </a:xfrm>
              <a:prstGeom prst="line">
                <a:avLst/>
              </a:prstGeom>
              <a:noFill/>
              <a:ln w="12700" cap="flat" cmpd="sng" algn="ctr">
                <a:solidFill>
                  <a:srgbClr val="5B9BD5"/>
                </a:solidFill>
                <a:prstDash val="solid"/>
                <a:miter lim="800000"/>
              </a:ln>
              <a:effectLst/>
            </p:spPr>
          </p:cxnSp>
          <p:sp>
            <p:nvSpPr>
              <p:cNvPr id="724" name="Flowchart: Connector 723">
                <a:extLst>
                  <a:ext uri="{FF2B5EF4-FFF2-40B4-BE49-F238E27FC236}">
                    <a16:creationId xmlns:a16="http://schemas.microsoft.com/office/drawing/2014/main" id="{481CC570-38BE-FB42-334C-5920DB099130}"/>
                  </a:ext>
                </a:extLst>
              </p:cNvPr>
              <p:cNvSpPr/>
              <p:nvPr/>
            </p:nvSpPr>
            <p:spPr>
              <a:xfrm flipH="1">
                <a:off x="5788732" y="3814855"/>
                <a:ext cx="5903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25" name="Straight Connector 724">
                <a:extLst>
                  <a:ext uri="{FF2B5EF4-FFF2-40B4-BE49-F238E27FC236}">
                    <a16:creationId xmlns:a16="http://schemas.microsoft.com/office/drawing/2014/main" id="{7A204FDE-4452-2486-35EB-98F93F88D507}"/>
                  </a:ext>
                </a:extLst>
              </p:cNvPr>
              <p:cNvCxnSpPr>
                <a:cxnSpLocks/>
              </p:cNvCxnSpPr>
              <p:nvPr/>
            </p:nvCxnSpPr>
            <p:spPr>
              <a:xfrm>
                <a:off x="9095552" y="3714750"/>
                <a:ext cx="0" cy="211138"/>
              </a:xfrm>
              <a:prstGeom prst="line">
                <a:avLst/>
              </a:prstGeom>
              <a:noFill/>
              <a:ln w="6350" cap="flat" cmpd="sng" algn="ctr">
                <a:solidFill>
                  <a:srgbClr val="4472C4"/>
                </a:solidFill>
                <a:prstDash val="solid"/>
                <a:miter lim="800000"/>
              </a:ln>
              <a:effectLst/>
            </p:spPr>
          </p:cxnSp>
          <p:sp>
            <p:nvSpPr>
              <p:cNvPr id="726" name="TextBox 725">
                <a:extLst>
                  <a:ext uri="{FF2B5EF4-FFF2-40B4-BE49-F238E27FC236}">
                    <a16:creationId xmlns:a16="http://schemas.microsoft.com/office/drawing/2014/main" id="{5BB2E0E9-284F-B5A3-6B0B-CA77804731C3}"/>
                  </a:ext>
                </a:extLst>
              </p:cNvPr>
              <p:cNvSpPr txBox="1"/>
              <p:nvPr/>
            </p:nvSpPr>
            <p:spPr>
              <a:xfrm rot="10800000">
                <a:off x="9049935" y="3707284"/>
                <a:ext cx="802073"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WHO</a:t>
                </a:r>
              </a:p>
            </p:txBody>
          </p:sp>
        </p:grpSp>
        <p:cxnSp>
          <p:nvCxnSpPr>
            <p:cNvPr id="727" name="Straight Connector 726">
              <a:extLst>
                <a:ext uri="{FF2B5EF4-FFF2-40B4-BE49-F238E27FC236}">
                  <a16:creationId xmlns:a16="http://schemas.microsoft.com/office/drawing/2014/main" id="{F4F80C10-A3AC-FDBB-E3BC-97FD3DC2C620}"/>
                </a:ext>
              </a:extLst>
            </p:cNvPr>
            <p:cNvCxnSpPr>
              <a:cxnSpLocks/>
            </p:cNvCxnSpPr>
            <p:nvPr/>
          </p:nvCxnSpPr>
          <p:spPr>
            <a:xfrm flipH="1">
              <a:off x="3251077" y="2270621"/>
              <a:ext cx="2800153" cy="8027"/>
            </a:xfrm>
            <a:prstGeom prst="line">
              <a:avLst/>
            </a:prstGeom>
            <a:noFill/>
            <a:ln w="12700" cap="flat" cmpd="sng" algn="ctr">
              <a:solidFill>
                <a:srgbClr val="5B9BD5"/>
              </a:solidFill>
              <a:prstDash val="solid"/>
              <a:miter lim="800000"/>
            </a:ln>
            <a:effectLst/>
          </p:spPr>
        </p:cxnSp>
        <p:sp>
          <p:nvSpPr>
            <p:cNvPr id="728" name="Flowchart: Connector 727">
              <a:extLst>
                <a:ext uri="{FF2B5EF4-FFF2-40B4-BE49-F238E27FC236}">
                  <a16:creationId xmlns:a16="http://schemas.microsoft.com/office/drawing/2014/main" id="{EF81E3D0-2712-504F-CC3F-E420AF255F4E}"/>
                </a:ext>
              </a:extLst>
            </p:cNvPr>
            <p:cNvSpPr/>
            <p:nvPr/>
          </p:nvSpPr>
          <p:spPr>
            <a:xfrm rot="10800000" flipH="1" flipV="1">
              <a:off x="6043203" y="2245434"/>
              <a:ext cx="54807" cy="5480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29" name="Straight Connector 728">
              <a:extLst>
                <a:ext uri="{FF2B5EF4-FFF2-40B4-BE49-F238E27FC236}">
                  <a16:creationId xmlns:a16="http://schemas.microsoft.com/office/drawing/2014/main" id="{2419880E-FDE6-34A8-6897-5A389273E04F}"/>
                </a:ext>
              </a:extLst>
            </p:cNvPr>
            <p:cNvCxnSpPr>
              <a:cxnSpLocks/>
            </p:cNvCxnSpPr>
            <p:nvPr/>
          </p:nvCxnSpPr>
          <p:spPr>
            <a:xfrm>
              <a:off x="3251077" y="2174521"/>
              <a:ext cx="0" cy="203783"/>
            </a:xfrm>
            <a:prstGeom prst="line">
              <a:avLst/>
            </a:prstGeom>
            <a:noFill/>
            <a:ln w="6350" cap="flat" cmpd="sng" algn="ctr">
              <a:solidFill>
                <a:srgbClr val="4472C4"/>
              </a:solidFill>
              <a:prstDash val="solid"/>
              <a:miter lim="800000"/>
            </a:ln>
            <a:effectLst/>
          </p:spPr>
        </p:cxnSp>
        <p:sp>
          <p:nvSpPr>
            <p:cNvPr id="730" name="TextBox 729">
              <a:extLst>
                <a:ext uri="{FF2B5EF4-FFF2-40B4-BE49-F238E27FC236}">
                  <a16:creationId xmlns:a16="http://schemas.microsoft.com/office/drawing/2014/main" id="{E73522B7-B108-34D8-D209-768DE20F0E8C}"/>
                </a:ext>
              </a:extLst>
            </p:cNvPr>
            <p:cNvSpPr txBox="1"/>
            <p:nvPr/>
          </p:nvSpPr>
          <p:spPr>
            <a:xfrm>
              <a:off x="2314620" y="2168776"/>
              <a:ext cx="1004992" cy="368947"/>
            </a:xfrm>
            <a:prstGeom prst="rect">
              <a:avLst/>
            </a:prstGeom>
            <a:noFill/>
          </p:spPr>
          <p:txBody>
            <a:bodyPr wrap="square" rtlCol="0">
              <a:spAutoFit/>
            </a:bodyPr>
            <a:lstStyle/>
            <a:p>
              <a:pPr algn="r" defTabSz="913486" hangingPunct="1">
                <a:defRPr/>
              </a:pPr>
              <a:r>
                <a:rPr lang="en-US" sz="899">
                  <a:solidFill>
                    <a:srgbClr val="00CC00"/>
                  </a:solidFill>
                  <a:latin typeface="Calibri" panose="020F0502020204030204"/>
                </a:rPr>
                <a:t>MG (1), </a:t>
              </a:r>
            </a:p>
            <a:p>
              <a:pPr algn="r" defTabSz="913486" hangingPunct="1">
                <a:defRPr/>
              </a:pPr>
              <a:r>
                <a:rPr lang="en-US" sz="899" b="0" kern="1200">
                  <a:solidFill>
                    <a:srgbClr val="00B050"/>
                  </a:solidFill>
                  <a:latin typeface="Calibri" panose="020F0502020204030204"/>
                  <a:ea typeface="+mn-ea"/>
                  <a:cs typeface="+mn-cs"/>
                </a:rPr>
                <a:t>WHO, SMOH</a:t>
              </a:r>
            </a:p>
          </p:txBody>
        </p:sp>
        <p:grpSp>
          <p:nvGrpSpPr>
            <p:cNvPr id="731" name="Group 730">
              <a:extLst>
                <a:ext uri="{FF2B5EF4-FFF2-40B4-BE49-F238E27FC236}">
                  <a16:creationId xmlns:a16="http://schemas.microsoft.com/office/drawing/2014/main" id="{BB68A5CF-8A97-779E-A519-9EFBD1316E8A}"/>
                </a:ext>
              </a:extLst>
            </p:cNvPr>
            <p:cNvGrpSpPr/>
            <p:nvPr/>
          </p:nvGrpSpPr>
          <p:grpSpPr>
            <a:xfrm>
              <a:off x="7627445" y="2769821"/>
              <a:ext cx="3685291" cy="230592"/>
              <a:chOff x="7981096" y="1931461"/>
              <a:chExt cx="3689134" cy="230832"/>
            </a:xfrm>
          </p:grpSpPr>
          <p:sp>
            <p:nvSpPr>
              <p:cNvPr id="732" name="Flowchart: Connector 731">
                <a:extLst>
                  <a:ext uri="{FF2B5EF4-FFF2-40B4-BE49-F238E27FC236}">
                    <a16:creationId xmlns:a16="http://schemas.microsoft.com/office/drawing/2014/main" id="{03A7F7F0-F242-43E9-CC96-A252940950E2}"/>
                  </a:ext>
                </a:extLst>
              </p:cNvPr>
              <p:cNvSpPr/>
              <p:nvPr/>
            </p:nvSpPr>
            <p:spPr>
              <a:xfrm>
                <a:off x="7981096" y="2022052"/>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33" name="Straight Connector 732">
                <a:extLst>
                  <a:ext uri="{FF2B5EF4-FFF2-40B4-BE49-F238E27FC236}">
                    <a16:creationId xmlns:a16="http://schemas.microsoft.com/office/drawing/2014/main" id="{20E2E1F9-608E-8053-4E9C-002249735C07}"/>
                  </a:ext>
                </a:extLst>
              </p:cNvPr>
              <p:cNvCxnSpPr>
                <a:cxnSpLocks/>
                <a:stCxn id="732" idx="6"/>
              </p:cNvCxnSpPr>
              <p:nvPr/>
            </p:nvCxnSpPr>
            <p:spPr>
              <a:xfrm>
                <a:off x="8037525" y="2054114"/>
                <a:ext cx="2103537" cy="0"/>
              </a:xfrm>
              <a:prstGeom prst="line">
                <a:avLst/>
              </a:prstGeom>
              <a:noFill/>
              <a:ln w="12700" cap="flat" cmpd="sng" algn="ctr">
                <a:solidFill>
                  <a:srgbClr val="5B9BD5"/>
                </a:solidFill>
                <a:prstDash val="solid"/>
                <a:miter lim="800000"/>
              </a:ln>
              <a:effectLst/>
            </p:spPr>
          </p:cxnSp>
          <p:cxnSp>
            <p:nvCxnSpPr>
              <p:cNvPr id="734" name="Straight Connector 733">
                <a:extLst>
                  <a:ext uri="{FF2B5EF4-FFF2-40B4-BE49-F238E27FC236}">
                    <a16:creationId xmlns:a16="http://schemas.microsoft.com/office/drawing/2014/main" id="{F97D50F9-CF25-93C5-7B2C-D8B970753788}"/>
                  </a:ext>
                </a:extLst>
              </p:cNvPr>
              <p:cNvCxnSpPr/>
              <p:nvPr/>
            </p:nvCxnSpPr>
            <p:spPr>
              <a:xfrm>
                <a:off x="10141062" y="1954188"/>
                <a:ext cx="0" cy="195128"/>
              </a:xfrm>
              <a:prstGeom prst="line">
                <a:avLst/>
              </a:prstGeom>
              <a:noFill/>
              <a:ln w="6350" cap="flat" cmpd="sng" algn="ctr">
                <a:solidFill>
                  <a:srgbClr val="4472C4"/>
                </a:solidFill>
                <a:prstDash val="solid"/>
                <a:miter lim="800000"/>
              </a:ln>
              <a:effectLst/>
            </p:spPr>
          </p:cxnSp>
          <p:sp>
            <p:nvSpPr>
              <p:cNvPr id="735" name="TextBox 734">
                <a:extLst>
                  <a:ext uri="{FF2B5EF4-FFF2-40B4-BE49-F238E27FC236}">
                    <a16:creationId xmlns:a16="http://schemas.microsoft.com/office/drawing/2014/main" id="{B47D6D04-C039-DA72-D432-6B74CE0A30F2}"/>
                  </a:ext>
                </a:extLst>
              </p:cNvPr>
              <p:cNvSpPr txBox="1"/>
              <p:nvPr/>
            </p:nvSpPr>
            <p:spPr>
              <a:xfrm>
                <a:off x="10112865" y="1931461"/>
                <a:ext cx="1557365"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WHO</a:t>
                </a:r>
              </a:p>
            </p:txBody>
          </p:sp>
        </p:grpSp>
        <p:sp>
          <p:nvSpPr>
            <p:cNvPr id="736" name="Flowchart: Connector 735">
              <a:extLst>
                <a:ext uri="{FF2B5EF4-FFF2-40B4-BE49-F238E27FC236}">
                  <a16:creationId xmlns:a16="http://schemas.microsoft.com/office/drawing/2014/main" id="{190932D2-A0F4-6984-D45D-6DC0DDD1B799}"/>
                </a:ext>
              </a:extLst>
            </p:cNvPr>
            <p:cNvSpPr/>
            <p:nvPr/>
          </p:nvSpPr>
          <p:spPr>
            <a:xfrm>
              <a:off x="7579995" y="4694126"/>
              <a:ext cx="57937" cy="65438"/>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37" name="Straight Connector 736">
              <a:extLst>
                <a:ext uri="{FF2B5EF4-FFF2-40B4-BE49-F238E27FC236}">
                  <a16:creationId xmlns:a16="http://schemas.microsoft.com/office/drawing/2014/main" id="{C3D5AC5F-F9BE-6655-6758-56D72F71865C}"/>
                </a:ext>
              </a:extLst>
            </p:cNvPr>
            <p:cNvCxnSpPr>
              <a:cxnSpLocks/>
            </p:cNvCxnSpPr>
            <p:nvPr/>
          </p:nvCxnSpPr>
          <p:spPr>
            <a:xfrm>
              <a:off x="8797455" y="4644544"/>
              <a:ext cx="0" cy="151108"/>
            </a:xfrm>
            <a:prstGeom prst="line">
              <a:avLst/>
            </a:prstGeom>
            <a:noFill/>
            <a:ln w="6350" cap="flat" cmpd="sng" algn="ctr">
              <a:solidFill>
                <a:srgbClr val="4472C4"/>
              </a:solidFill>
              <a:prstDash val="solid"/>
              <a:miter lim="800000"/>
            </a:ln>
            <a:effectLst/>
          </p:spPr>
        </p:cxnSp>
        <p:cxnSp>
          <p:nvCxnSpPr>
            <p:cNvPr id="738" name="Straight Connector 737">
              <a:extLst>
                <a:ext uri="{FF2B5EF4-FFF2-40B4-BE49-F238E27FC236}">
                  <a16:creationId xmlns:a16="http://schemas.microsoft.com/office/drawing/2014/main" id="{E72E613A-C43B-66B4-D44F-04C5D5D32B68}"/>
                </a:ext>
              </a:extLst>
            </p:cNvPr>
            <p:cNvCxnSpPr>
              <a:cxnSpLocks/>
              <a:stCxn id="736" idx="6"/>
            </p:cNvCxnSpPr>
            <p:nvPr/>
          </p:nvCxnSpPr>
          <p:spPr>
            <a:xfrm>
              <a:off x="7637932" y="4726845"/>
              <a:ext cx="1157844" cy="0"/>
            </a:xfrm>
            <a:prstGeom prst="line">
              <a:avLst/>
            </a:prstGeom>
            <a:noFill/>
            <a:ln w="12700" cap="flat" cmpd="sng" algn="ctr">
              <a:solidFill>
                <a:srgbClr val="5B9BD5"/>
              </a:solidFill>
              <a:prstDash val="solid"/>
              <a:miter lim="800000"/>
            </a:ln>
            <a:effectLst/>
          </p:spPr>
        </p:cxnSp>
        <p:sp>
          <p:nvSpPr>
            <p:cNvPr id="739" name="Text - South Darfur">
              <a:extLst>
                <a:ext uri="{FF2B5EF4-FFF2-40B4-BE49-F238E27FC236}">
                  <a16:creationId xmlns:a16="http://schemas.microsoft.com/office/drawing/2014/main" id="{D589BA60-0914-3F6D-96E5-3416B045D434}"/>
                </a:ext>
              </a:extLst>
            </p:cNvPr>
            <p:cNvSpPr>
              <a:spLocks noChangeArrowheads="1"/>
            </p:cNvSpPr>
            <p:nvPr/>
          </p:nvSpPr>
          <p:spPr bwMode="auto">
            <a:xfrm>
              <a:off x="3319612" y="5674838"/>
              <a:ext cx="7643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0" name="TextBox 739">
              <a:extLst>
                <a:ext uri="{FF2B5EF4-FFF2-40B4-BE49-F238E27FC236}">
                  <a16:creationId xmlns:a16="http://schemas.microsoft.com/office/drawing/2014/main" id="{ABADD440-D017-4BD8-338F-AFA54D24A190}"/>
                </a:ext>
              </a:extLst>
            </p:cNvPr>
            <p:cNvSpPr txBox="1"/>
            <p:nvPr/>
          </p:nvSpPr>
          <p:spPr>
            <a:xfrm>
              <a:off x="8749564" y="4622545"/>
              <a:ext cx="975783" cy="230592"/>
            </a:xfrm>
            <a:prstGeom prst="rect">
              <a:avLst/>
            </a:prstGeom>
            <a:noFill/>
          </p:spPr>
          <p:txBody>
            <a:bodyPr wrap="square" rtlCol="0">
              <a:spAutoFit/>
            </a:bodyPr>
            <a:lstStyle/>
            <a:p>
              <a:pPr algn="l" defTabSz="913486" hangingPunct="1">
                <a:defRPr/>
              </a:pPr>
              <a:r>
                <a:rPr lang="en-US" sz="899" b="0" kern="1200">
                  <a:solidFill>
                    <a:srgbClr val="00CC00"/>
                  </a:solidFill>
                  <a:latin typeface="Calibri" panose="020F0502020204030204"/>
                  <a:ea typeface="+mn-ea"/>
                  <a:cs typeface="+mn-cs"/>
                </a:rPr>
                <a:t>SCI (2), WHO</a:t>
              </a:r>
            </a:p>
          </p:txBody>
        </p:sp>
      </p:grpSp>
      <p:sp>
        <p:nvSpPr>
          <p:cNvPr id="742" name="TextBox 741">
            <a:extLst>
              <a:ext uri="{FF2B5EF4-FFF2-40B4-BE49-F238E27FC236}">
                <a16:creationId xmlns:a16="http://schemas.microsoft.com/office/drawing/2014/main" id="{B2A80F43-E786-CF25-C8FC-0511F33D74F5}"/>
              </a:ext>
            </a:extLst>
          </p:cNvPr>
          <p:cNvSpPr txBox="1"/>
          <p:nvPr/>
        </p:nvSpPr>
        <p:spPr>
          <a:xfrm>
            <a:off x="212918" y="968569"/>
            <a:ext cx="3060677" cy="645690"/>
          </a:xfrm>
          <a:prstGeom prst="rect">
            <a:avLst/>
          </a:prstGeom>
          <a:no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00B050"/>
                </a:solidFill>
                <a:effectLst/>
                <a:uLnTx/>
                <a:uFillTx/>
                <a:latin typeface="Calibri" panose="020F0502020204030204"/>
                <a:ea typeface="+mn-ea"/>
                <a:cs typeface="+mn-cs"/>
              </a:rPr>
              <a:t>Operational in the Area</a:t>
            </a: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FFC000"/>
                </a:solidFill>
                <a:effectLst/>
                <a:uLnTx/>
                <a:uFillTx/>
                <a:latin typeface="Calibri" panose="020F0502020204030204"/>
                <a:ea typeface="+mn-ea"/>
                <a:cs typeface="+mn-cs"/>
              </a:rPr>
              <a:t>Present but not Operational</a:t>
            </a:r>
          </a:p>
        </p:txBody>
      </p:sp>
      <p:sp>
        <p:nvSpPr>
          <p:cNvPr id="743" name="TextBox 742">
            <a:extLst>
              <a:ext uri="{FF2B5EF4-FFF2-40B4-BE49-F238E27FC236}">
                <a16:creationId xmlns:a16="http://schemas.microsoft.com/office/drawing/2014/main" id="{EFA396D1-73FE-2793-787F-1C41645B0F5C}"/>
              </a:ext>
            </a:extLst>
          </p:cNvPr>
          <p:cNvSpPr txBox="1"/>
          <p:nvPr/>
        </p:nvSpPr>
        <p:spPr>
          <a:xfrm>
            <a:off x="210926" y="1713085"/>
            <a:ext cx="2718977" cy="1809983"/>
          </a:xfrm>
          <a:prstGeom prst="rect">
            <a:avLst/>
          </a:prstGeom>
          <a:solidFill>
            <a:schemeClr val="accent4">
              <a:lumMod val="20000"/>
              <a:lumOff val="80000"/>
            </a:schemeClr>
          </a:solidFill>
        </p:spPr>
        <p:txBody>
          <a:bodyPr wrap="square" rtlCol="0">
            <a:spAutoFit/>
          </a:bodyPr>
          <a:lstStyle/>
          <a:p>
            <a:pPr marL="112600" marR="0" lvl="0" indent="0" algn="l" defTabSz="913486" rtl="0" eaLnBrk="1" fontAlgn="auto" latinLnBrk="0" hangingPunct="1">
              <a:lnSpc>
                <a:spcPct val="90000"/>
              </a:lnSpc>
              <a:spcBef>
                <a:spcPts val="0"/>
              </a:spcBef>
              <a:spcAft>
                <a:spcPts val="0"/>
              </a:spcAft>
              <a:buClr>
                <a:prstClr val="black"/>
              </a:buClr>
              <a:buSzPts val="1800"/>
              <a:buFontTx/>
              <a:buNone/>
              <a:tabLst/>
              <a:defRPr/>
            </a:pPr>
            <a:r>
              <a:rPr kumimoji="0" lang="en-US" sz="1199" b="1" i="0" u="none" strike="noStrike" kern="1200" cap="none" spc="0" normalizeH="0" baseline="0" noProof="0">
                <a:ln>
                  <a:noFill/>
                </a:ln>
                <a:solidFill>
                  <a:srgbClr val="FF0000"/>
                </a:solidFill>
                <a:effectLst/>
                <a:uLnTx/>
                <a:uFillTx/>
                <a:latin typeface="Calibri" panose="020F0502020204030204"/>
                <a:ea typeface="+mn-ea"/>
                <a:cs typeface="Times New Roman" panose="02020603050405020304" pitchFamily="18" charset="0"/>
              </a:rPr>
              <a:t>According to WHO - </a:t>
            </a:r>
            <a:r>
              <a:rPr kumimoji="0" lang="en-US" sz="1199"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As of 12</a:t>
            </a:r>
            <a:r>
              <a:rPr kumimoji="0" lang="en-US" sz="1199" b="1" i="0" u="none" strike="noStrike" kern="1200" cap="none" spc="0" normalizeH="0" baseline="30000" noProof="0">
                <a:ln>
                  <a:noFill/>
                </a:ln>
                <a:solidFill>
                  <a:srgbClr val="FF0000"/>
                </a:solidFill>
                <a:effectLst/>
                <a:uLnTx/>
                <a:uFillTx/>
                <a:latin typeface="Calibri" panose="020F0502020204030204"/>
                <a:ea typeface="+mn-ea"/>
                <a:cs typeface="Arial" panose="020B0604020202020204" pitchFamily="34" charset="0"/>
              </a:rPr>
              <a:t>th</a:t>
            </a:r>
            <a:r>
              <a:rPr kumimoji="0" lang="en-US" sz="1199"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 October</a:t>
            </a:r>
            <a:endParaRPr kumimoji="0" lang="en-US" sz="1199" b="1" i="0" u="none" strike="noStrike" kern="1200" cap="none" spc="0" normalizeH="0" baseline="0" noProof="0">
              <a:ln>
                <a:noFill/>
              </a:ln>
              <a:solidFill>
                <a:srgbClr val="FF0000"/>
              </a:solidFill>
              <a:effectLst/>
              <a:uLnTx/>
              <a:uFillTx/>
              <a:latin typeface="Calibri" panose="020F0502020204030204"/>
              <a:ea typeface="+mn-ea"/>
              <a:cs typeface="Times New Roman" panose="02020603050405020304" pitchFamily="18" charset="0"/>
            </a:endParaRPr>
          </a:p>
          <a:p>
            <a:pPr marL="112600" marR="0" lvl="0" indent="0"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None/>
              <a:tabLst/>
              <a:defRPr/>
            </a:pPr>
            <a:r>
              <a:rPr kumimoji="0" lang="en-US" sz="13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160 SC sites supported by WHO/FMOH</a:t>
            </a:r>
          </a:p>
          <a:p>
            <a:pPr marL="401236" marR="0" lvl="0" indent="-288636"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Total # reported: </a:t>
            </a:r>
            <a:r>
              <a:rPr kumimoji="0" lang="en-US" sz="10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160</a:t>
            </a: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Fully functional: </a:t>
            </a:r>
            <a:r>
              <a:rPr lang="en-US" sz="1099" b="1">
                <a:solidFill>
                  <a:prstClr val="black"/>
                </a:solidFill>
                <a:latin typeface="Univers Condensed Light" panose="020B0306020202040204" pitchFamily="34" charset="0"/>
                <a:cs typeface="Times New Roman" panose="02020603050405020304" pitchFamily="18" charset="0"/>
              </a:rPr>
              <a:t>104</a:t>
            </a: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(65%)</a:t>
            </a: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Partially functional: </a:t>
            </a:r>
            <a:r>
              <a:rPr kumimoji="0" lang="en-US" sz="10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29</a:t>
            </a: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(18%)</a:t>
            </a: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Non-Functional:</a:t>
            </a:r>
            <a:r>
              <a:rPr kumimoji="0" lang="en-US" sz="10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lang="en-US" sz="1099" b="1">
                <a:solidFill>
                  <a:prstClr val="black"/>
                </a:solidFill>
                <a:latin typeface="Univers Condensed Light" panose="020B0306020202040204" pitchFamily="34" charset="0"/>
                <a:cs typeface="Times New Roman" panose="02020603050405020304" pitchFamily="18" charset="0"/>
              </a:rPr>
              <a:t>27</a:t>
            </a: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lang="en-US" sz="1099">
                <a:solidFill>
                  <a:prstClr val="black"/>
                </a:solidFill>
                <a:latin typeface="Univers Condensed Light" panose="020B0306020202040204" pitchFamily="34" charset="0"/>
                <a:cs typeface="Times New Roman" panose="02020603050405020304" pitchFamily="18" charset="0"/>
              </a:rPr>
              <a:t>17</a:t>
            </a: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p>
          <a:p>
            <a:pPr marL="401236" marR="0" lvl="0"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Capacity to Respond: </a:t>
            </a:r>
            <a:r>
              <a:rPr kumimoji="0" lang="en-US" sz="10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kumimoji="0" lang="en-US" sz="10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99</a:t>
            </a: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a:t>
            </a: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(61.8%)</a:t>
            </a:r>
          </a:p>
          <a:p>
            <a:pPr marL="401236" marR="0" lvl="0"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Utilization: </a:t>
            </a:r>
            <a:r>
              <a:rPr kumimoji="0" lang="en-US" sz="10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127</a:t>
            </a:r>
            <a:r>
              <a:rPr kumimoji="0" lang="en-US" sz="10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(79.3%)</a:t>
            </a:r>
          </a:p>
        </p:txBody>
      </p:sp>
      <p:sp>
        <p:nvSpPr>
          <p:cNvPr id="744" name="TextBox 743">
            <a:extLst>
              <a:ext uri="{FF2B5EF4-FFF2-40B4-BE49-F238E27FC236}">
                <a16:creationId xmlns:a16="http://schemas.microsoft.com/office/drawing/2014/main" id="{9C09B072-FA18-8647-B7CD-5D61C5331F3C}"/>
              </a:ext>
            </a:extLst>
          </p:cNvPr>
          <p:cNvSpPr txBox="1"/>
          <p:nvPr/>
        </p:nvSpPr>
        <p:spPr>
          <a:xfrm>
            <a:off x="9573120" y="711665"/>
            <a:ext cx="2557342" cy="1813990"/>
          </a:xfrm>
          <a:prstGeom prst="rect">
            <a:avLst/>
          </a:prstGeom>
          <a:solidFill>
            <a:schemeClr val="accent4">
              <a:lumMod val="20000"/>
              <a:lumOff val="80000"/>
            </a:schemeClr>
          </a:solidFill>
        </p:spPr>
        <p:txBody>
          <a:bodyPr wrap="square" rtlCol="0">
            <a:spAutoFit/>
          </a:bodyPr>
          <a:lstStyle/>
          <a:p>
            <a:pPr marL="112600" marR="0" lvl="0" indent="0"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None/>
              <a:tabLst/>
              <a:defRPr/>
            </a:pPr>
            <a:r>
              <a:rPr kumimoji="0" lang="en-US" sz="1598"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Stabilization centers:</a:t>
            </a:r>
          </a:p>
          <a:p>
            <a:pPr marL="112600" marR="0" lvl="0" indent="0"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None/>
              <a:tabLst/>
              <a:defRPr/>
            </a:pP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11 NGO partners supporting </a:t>
            </a:r>
            <a:r>
              <a:rPr lang="en-US" sz="1199" b="1">
                <a:solidFill>
                  <a:prstClr val="black"/>
                </a:solidFill>
                <a:latin typeface="Univers Condensed Light" panose="020B0306020202040204" pitchFamily="34" charset="0"/>
                <a:cs typeface="Times New Roman" panose="02020603050405020304" pitchFamily="18" charset="0"/>
              </a:rPr>
              <a:t>35</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SC sites:</a:t>
            </a:r>
          </a:p>
          <a:p>
            <a:pPr marL="401236" marR="0" lvl="0"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Total # reported: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3</a:t>
            </a:r>
            <a:r>
              <a:rPr lang="en-US" sz="1199" b="1">
                <a:solidFill>
                  <a:prstClr val="black"/>
                </a:solidFill>
                <a:latin typeface="Univers Condensed Light" panose="020B0306020202040204" pitchFamily="34" charset="0"/>
                <a:cs typeface="Times New Roman" panose="02020603050405020304" pitchFamily="18" charset="0"/>
              </a:rPr>
              <a:t>5</a:t>
            </a:r>
            <a:endPar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endParaRP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Operational: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31</a:t>
            </a: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r>
              <a:rPr lang="en-US" sz="1199" b="1">
                <a:solidFill>
                  <a:prstClr val="black"/>
                </a:solidFill>
                <a:latin typeface="Univers Condensed Light" panose="020B0306020202040204" pitchFamily="34" charset="0"/>
                <a:cs typeface="Times New Roman" panose="02020603050405020304" pitchFamily="18" charset="0"/>
              </a:rPr>
              <a:t>88.6</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Partially Operational:</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2 (5.7%)</a:t>
            </a: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Suspended: </a:t>
            </a:r>
            <a:r>
              <a:rPr lang="en-US" sz="1199" b="1">
                <a:solidFill>
                  <a:prstClr val="black"/>
                </a:solidFill>
                <a:latin typeface="Univers Condensed Light" panose="020B0306020202040204" pitchFamily="34" charset="0"/>
                <a:cs typeface="Times New Roman" panose="02020603050405020304" pitchFamily="18" charset="0"/>
              </a:rPr>
              <a:t>2</a:t>
            </a: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r>
              <a:rPr lang="en-US" sz="1199" b="1">
                <a:solidFill>
                  <a:prstClr val="black"/>
                </a:solidFill>
                <a:latin typeface="Univers Condensed Light" panose="020B0306020202040204" pitchFamily="34" charset="0"/>
                <a:cs typeface="Times New Roman" panose="02020603050405020304" pitchFamily="18" charset="0"/>
              </a:rPr>
              <a:t>5.7</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p>
          <a:p>
            <a:pPr marL="401236" marR="0" lvl="0"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Capacity to Respond: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29</a:t>
            </a:r>
            <a:r>
              <a:rPr lang="en-US" sz="1199" b="1">
                <a:solidFill>
                  <a:prstClr val="black"/>
                </a:solidFill>
                <a:latin typeface="Univers Condensed Light" panose="020B0306020202040204" pitchFamily="34" charset="0"/>
                <a:cs typeface="Times New Roman" panose="02020603050405020304" pitchFamily="18" charset="0"/>
              </a:rPr>
              <a:t>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r>
              <a:rPr lang="en-US" sz="1199" b="1">
                <a:solidFill>
                  <a:prstClr val="black"/>
                </a:solidFill>
                <a:latin typeface="Univers Condensed Light" panose="020B0306020202040204" pitchFamily="34" charset="0"/>
                <a:cs typeface="Times New Roman" panose="02020603050405020304" pitchFamily="18" charset="0"/>
              </a:rPr>
              <a:t>94.3</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p>
          <a:p>
            <a:pPr marL="401236" marR="0" lvl="0"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Utilization: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lang="en-US" sz="1199" b="1">
                <a:solidFill>
                  <a:prstClr val="black"/>
                </a:solidFill>
                <a:latin typeface="Univers Condensed Light" panose="020B0306020202040204" pitchFamily="34" charset="0"/>
                <a:cs typeface="Times New Roman" panose="02020603050405020304" pitchFamily="18" charset="0"/>
              </a:rPr>
              <a:t>23</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(65.7%)</a:t>
            </a:r>
          </a:p>
        </p:txBody>
      </p:sp>
      <p:sp>
        <p:nvSpPr>
          <p:cNvPr id="2"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
        <p:nvSpPr>
          <p:cNvPr id="5" name="TextBox 4">
            <a:extLst>
              <a:ext uri="{FF2B5EF4-FFF2-40B4-BE49-F238E27FC236}">
                <a16:creationId xmlns:a16="http://schemas.microsoft.com/office/drawing/2014/main" id="{971DAF6F-4953-4846-AE1A-740D10498101}"/>
              </a:ext>
            </a:extLst>
          </p:cNvPr>
          <p:cNvSpPr txBox="1"/>
          <p:nvPr/>
        </p:nvSpPr>
        <p:spPr>
          <a:xfrm>
            <a:off x="-145982" y="-582"/>
            <a:ext cx="12491295" cy="715581"/>
          </a:xfrm>
          <a:prstGeom prst="rect">
            <a:avLst/>
          </a:prstGeom>
          <a:solidFill>
            <a:srgbClr val="808080">
              <a:alpha val="5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endParaRPr lang="en-US" sz="800" b="0">
              <a:solidFill>
                <a:schemeClr val="bg1"/>
              </a:solidFill>
              <a:latin typeface="Arial"/>
              <a:cs typeface="Arial"/>
            </a:endParaRPr>
          </a:p>
          <a:p>
            <a:r>
              <a:rPr lang="en-US" sz="2800">
                <a:solidFill>
                  <a:schemeClr val="bg1"/>
                </a:solidFill>
                <a:latin typeface="Arial"/>
                <a:cs typeface="Arial"/>
              </a:rPr>
              <a:t> </a:t>
            </a:r>
            <a:r>
              <a:rPr lang="en-US" sz="2800" b="0">
                <a:solidFill>
                  <a:schemeClr val="bg1"/>
                </a:solidFill>
                <a:latin typeface="Arial"/>
                <a:cs typeface="Arial"/>
              </a:rPr>
              <a:t>Example – Partners Operational Presence </a:t>
            </a:r>
            <a:endParaRPr lang="en-US" sz="1400">
              <a:solidFill>
                <a:schemeClr val="bg1"/>
              </a:solidFill>
            </a:endParaRPr>
          </a:p>
          <a:p>
            <a:endParaRPr lang="en-US" sz="800" b="0">
              <a:solidFill>
                <a:schemeClr val="bg1"/>
              </a:solidFill>
              <a:latin typeface="Arial"/>
              <a:cs typeface="Arial"/>
            </a:endParaRPr>
          </a:p>
        </p:txBody>
      </p:sp>
    </p:spTree>
    <p:extLst>
      <p:ext uri="{BB962C8B-B14F-4D97-AF65-F5344CB8AC3E}">
        <p14:creationId xmlns:p14="http://schemas.microsoft.com/office/powerpoint/2010/main" val="4405324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238601" y="6384384"/>
            <a:ext cx="8811778" cy="2462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lang="en-US" sz="1600" b="0" dirty="0">
                <a:solidFill>
                  <a:schemeClr val="tx1"/>
                </a:solidFill>
              </a:rPr>
              <a:t>Partners presence and ongoing nutrition response coverage- OTP</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grpSp>
        <p:nvGrpSpPr>
          <p:cNvPr id="155" name="Group 154">
            <a:extLst>
              <a:ext uri="{FF2B5EF4-FFF2-40B4-BE49-F238E27FC236}">
                <a16:creationId xmlns:a16="http://schemas.microsoft.com/office/drawing/2014/main" id="{FF91A2D2-FCC9-A22B-E746-4C3856A7BCA0}"/>
              </a:ext>
            </a:extLst>
          </p:cNvPr>
          <p:cNvGrpSpPr/>
          <p:nvPr/>
        </p:nvGrpSpPr>
        <p:grpSpPr>
          <a:xfrm>
            <a:off x="1407851" y="96685"/>
            <a:ext cx="10551559" cy="5908858"/>
            <a:chOff x="51842" y="315985"/>
            <a:chExt cx="11985464" cy="6421911"/>
          </a:xfrm>
        </p:grpSpPr>
        <p:sp>
          <p:nvSpPr>
            <p:cNvPr id="2" name="Admin 1 - Abyei PCA">
              <a:extLst>
                <a:ext uri="{FF2B5EF4-FFF2-40B4-BE49-F238E27FC236}">
                  <a16:creationId xmlns:a16="http://schemas.microsoft.com/office/drawing/2014/main" id="{7F9240EB-966C-A13D-534D-4E1F40391B85}"/>
                </a:ext>
              </a:extLst>
            </p:cNvPr>
            <p:cNvSpPr>
              <a:spLocks/>
            </p:cNvSpPr>
            <p:nvPr/>
          </p:nvSpPr>
          <p:spPr bwMode="auto">
            <a:xfrm>
              <a:off x="5073124" y="5888648"/>
              <a:ext cx="504299" cy="356816"/>
            </a:xfrm>
            <a:custGeom>
              <a:avLst/>
              <a:gdLst>
                <a:gd name="T0" fmla="*/ 300 w 318"/>
                <a:gd name="T1" fmla="*/ 154 h 225"/>
                <a:gd name="T2" fmla="*/ 288 w 318"/>
                <a:gd name="T3" fmla="*/ 163 h 225"/>
                <a:gd name="T4" fmla="*/ 281 w 318"/>
                <a:gd name="T5" fmla="*/ 170 h 225"/>
                <a:gd name="T6" fmla="*/ 275 w 318"/>
                <a:gd name="T7" fmla="*/ 177 h 225"/>
                <a:gd name="T8" fmla="*/ 272 w 318"/>
                <a:gd name="T9" fmla="*/ 179 h 225"/>
                <a:gd name="T10" fmla="*/ 270 w 318"/>
                <a:gd name="T11" fmla="*/ 182 h 225"/>
                <a:gd name="T12" fmla="*/ 268 w 318"/>
                <a:gd name="T13" fmla="*/ 182 h 225"/>
                <a:gd name="T14" fmla="*/ 268 w 318"/>
                <a:gd name="T15" fmla="*/ 184 h 225"/>
                <a:gd name="T16" fmla="*/ 266 w 318"/>
                <a:gd name="T17" fmla="*/ 184 h 225"/>
                <a:gd name="T18" fmla="*/ 263 w 318"/>
                <a:gd name="T19" fmla="*/ 186 h 225"/>
                <a:gd name="T20" fmla="*/ 263 w 318"/>
                <a:gd name="T21" fmla="*/ 188 h 225"/>
                <a:gd name="T22" fmla="*/ 263 w 318"/>
                <a:gd name="T23" fmla="*/ 193 h 225"/>
                <a:gd name="T24" fmla="*/ 261 w 318"/>
                <a:gd name="T25" fmla="*/ 195 h 225"/>
                <a:gd name="T26" fmla="*/ 259 w 318"/>
                <a:gd name="T27" fmla="*/ 197 h 225"/>
                <a:gd name="T28" fmla="*/ 261 w 318"/>
                <a:gd name="T29" fmla="*/ 197 h 225"/>
                <a:gd name="T30" fmla="*/ 256 w 318"/>
                <a:gd name="T31" fmla="*/ 202 h 225"/>
                <a:gd name="T32" fmla="*/ 252 w 318"/>
                <a:gd name="T33" fmla="*/ 209 h 225"/>
                <a:gd name="T34" fmla="*/ 252 w 318"/>
                <a:gd name="T35" fmla="*/ 209 h 225"/>
                <a:gd name="T36" fmla="*/ 252 w 318"/>
                <a:gd name="T37" fmla="*/ 225 h 225"/>
                <a:gd name="T38" fmla="*/ 198 w 318"/>
                <a:gd name="T39" fmla="*/ 225 h 225"/>
                <a:gd name="T40" fmla="*/ 191 w 318"/>
                <a:gd name="T41" fmla="*/ 225 h 225"/>
                <a:gd name="T42" fmla="*/ 143 w 318"/>
                <a:gd name="T43" fmla="*/ 225 h 225"/>
                <a:gd name="T44" fmla="*/ 118 w 318"/>
                <a:gd name="T45" fmla="*/ 225 h 225"/>
                <a:gd name="T46" fmla="*/ 57 w 318"/>
                <a:gd name="T47" fmla="*/ 225 h 225"/>
                <a:gd name="T48" fmla="*/ 55 w 318"/>
                <a:gd name="T49" fmla="*/ 220 h 225"/>
                <a:gd name="T50" fmla="*/ 23 w 318"/>
                <a:gd name="T51" fmla="*/ 161 h 225"/>
                <a:gd name="T52" fmla="*/ 18 w 318"/>
                <a:gd name="T53" fmla="*/ 154 h 225"/>
                <a:gd name="T54" fmla="*/ 18 w 318"/>
                <a:gd name="T55" fmla="*/ 152 h 225"/>
                <a:gd name="T56" fmla="*/ 18 w 318"/>
                <a:gd name="T57" fmla="*/ 152 h 225"/>
                <a:gd name="T58" fmla="*/ 14 w 318"/>
                <a:gd name="T59" fmla="*/ 143 h 225"/>
                <a:gd name="T60" fmla="*/ 0 w 318"/>
                <a:gd name="T61" fmla="*/ 120 h 225"/>
                <a:gd name="T62" fmla="*/ 0 w 318"/>
                <a:gd name="T63" fmla="*/ 118 h 225"/>
                <a:gd name="T64" fmla="*/ 0 w 318"/>
                <a:gd name="T65" fmla="*/ 118 h 225"/>
                <a:gd name="T66" fmla="*/ 0 w 318"/>
                <a:gd name="T67" fmla="*/ 118 h 225"/>
                <a:gd name="T68" fmla="*/ 0 w 318"/>
                <a:gd name="T69" fmla="*/ 102 h 225"/>
                <a:gd name="T70" fmla="*/ 46 w 318"/>
                <a:gd name="T71" fmla="*/ 3 h 225"/>
                <a:gd name="T72" fmla="*/ 143 w 318"/>
                <a:gd name="T73" fmla="*/ 0 h 225"/>
                <a:gd name="T74" fmla="*/ 209 w 318"/>
                <a:gd name="T75" fmla="*/ 0 h 225"/>
                <a:gd name="T76" fmla="*/ 318 w 318"/>
                <a:gd name="T77" fmla="*/ 3 h 225"/>
                <a:gd name="T78" fmla="*/ 318 w 318"/>
                <a:gd name="T79" fmla="*/ 123 h 225"/>
                <a:gd name="T80" fmla="*/ 318 w 318"/>
                <a:gd name="T81" fmla="*/ 136 h 225"/>
                <a:gd name="T82" fmla="*/ 315 w 318"/>
                <a:gd name="T83" fmla="*/ 136 h 225"/>
                <a:gd name="T84" fmla="*/ 311 w 318"/>
                <a:gd name="T85" fmla="*/ 143 h 225"/>
                <a:gd name="T86" fmla="*/ 304 w 318"/>
                <a:gd name="T87" fmla="*/ 15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8" h="225">
                  <a:moveTo>
                    <a:pt x="304" y="150"/>
                  </a:moveTo>
                  <a:lnTo>
                    <a:pt x="300" y="154"/>
                  </a:lnTo>
                  <a:lnTo>
                    <a:pt x="293" y="159"/>
                  </a:lnTo>
                  <a:lnTo>
                    <a:pt x="288" y="163"/>
                  </a:lnTo>
                  <a:lnTo>
                    <a:pt x="281" y="170"/>
                  </a:lnTo>
                  <a:lnTo>
                    <a:pt x="281" y="170"/>
                  </a:lnTo>
                  <a:lnTo>
                    <a:pt x="279" y="172"/>
                  </a:lnTo>
                  <a:lnTo>
                    <a:pt x="275" y="177"/>
                  </a:lnTo>
                  <a:lnTo>
                    <a:pt x="272" y="179"/>
                  </a:lnTo>
                  <a:lnTo>
                    <a:pt x="272" y="179"/>
                  </a:lnTo>
                  <a:lnTo>
                    <a:pt x="272" y="179"/>
                  </a:lnTo>
                  <a:lnTo>
                    <a:pt x="270" y="182"/>
                  </a:lnTo>
                  <a:lnTo>
                    <a:pt x="270" y="182"/>
                  </a:lnTo>
                  <a:lnTo>
                    <a:pt x="268" y="182"/>
                  </a:lnTo>
                  <a:lnTo>
                    <a:pt x="268" y="182"/>
                  </a:lnTo>
                  <a:lnTo>
                    <a:pt x="268" y="184"/>
                  </a:lnTo>
                  <a:lnTo>
                    <a:pt x="266" y="184"/>
                  </a:lnTo>
                  <a:lnTo>
                    <a:pt x="266" y="184"/>
                  </a:lnTo>
                  <a:lnTo>
                    <a:pt x="263" y="186"/>
                  </a:lnTo>
                  <a:lnTo>
                    <a:pt x="263" y="186"/>
                  </a:lnTo>
                  <a:lnTo>
                    <a:pt x="263" y="186"/>
                  </a:lnTo>
                  <a:lnTo>
                    <a:pt x="263" y="188"/>
                  </a:lnTo>
                  <a:lnTo>
                    <a:pt x="263" y="191"/>
                  </a:lnTo>
                  <a:lnTo>
                    <a:pt x="263" y="193"/>
                  </a:lnTo>
                  <a:lnTo>
                    <a:pt x="261" y="193"/>
                  </a:lnTo>
                  <a:lnTo>
                    <a:pt x="261" y="195"/>
                  </a:lnTo>
                  <a:lnTo>
                    <a:pt x="261" y="195"/>
                  </a:lnTo>
                  <a:lnTo>
                    <a:pt x="259" y="197"/>
                  </a:lnTo>
                  <a:lnTo>
                    <a:pt x="259" y="197"/>
                  </a:lnTo>
                  <a:lnTo>
                    <a:pt x="261" y="197"/>
                  </a:lnTo>
                  <a:lnTo>
                    <a:pt x="259" y="200"/>
                  </a:lnTo>
                  <a:lnTo>
                    <a:pt x="256" y="202"/>
                  </a:lnTo>
                  <a:lnTo>
                    <a:pt x="254" y="206"/>
                  </a:lnTo>
                  <a:lnTo>
                    <a:pt x="252" y="209"/>
                  </a:lnTo>
                  <a:lnTo>
                    <a:pt x="252" y="209"/>
                  </a:lnTo>
                  <a:lnTo>
                    <a:pt x="252" y="209"/>
                  </a:lnTo>
                  <a:lnTo>
                    <a:pt x="254" y="225"/>
                  </a:lnTo>
                  <a:lnTo>
                    <a:pt x="252" y="225"/>
                  </a:lnTo>
                  <a:lnTo>
                    <a:pt x="252" y="225"/>
                  </a:lnTo>
                  <a:lnTo>
                    <a:pt x="198" y="225"/>
                  </a:lnTo>
                  <a:lnTo>
                    <a:pt x="198" y="225"/>
                  </a:lnTo>
                  <a:lnTo>
                    <a:pt x="191" y="225"/>
                  </a:lnTo>
                  <a:lnTo>
                    <a:pt x="143" y="225"/>
                  </a:lnTo>
                  <a:lnTo>
                    <a:pt x="143" y="225"/>
                  </a:lnTo>
                  <a:lnTo>
                    <a:pt x="143" y="225"/>
                  </a:lnTo>
                  <a:lnTo>
                    <a:pt x="118" y="225"/>
                  </a:lnTo>
                  <a:lnTo>
                    <a:pt x="57" y="225"/>
                  </a:lnTo>
                  <a:lnTo>
                    <a:pt x="57" y="225"/>
                  </a:lnTo>
                  <a:lnTo>
                    <a:pt x="55" y="225"/>
                  </a:lnTo>
                  <a:lnTo>
                    <a:pt x="55" y="220"/>
                  </a:lnTo>
                  <a:lnTo>
                    <a:pt x="39" y="191"/>
                  </a:lnTo>
                  <a:lnTo>
                    <a:pt x="23" y="161"/>
                  </a:lnTo>
                  <a:lnTo>
                    <a:pt x="23" y="159"/>
                  </a:lnTo>
                  <a:lnTo>
                    <a:pt x="18" y="154"/>
                  </a:lnTo>
                  <a:lnTo>
                    <a:pt x="18" y="152"/>
                  </a:lnTo>
                  <a:lnTo>
                    <a:pt x="18" y="152"/>
                  </a:lnTo>
                  <a:lnTo>
                    <a:pt x="18" y="152"/>
                  </a:lnTo>
                  <a:lnTo>
                    <a:pt x="18" y="152"/>
                  </a:lnTo>
                  <a:lnTo>
                    <a:pt x="18" y="152"/>
                  </a:lnTo>
                  <a:lnTo>
                    <a:pt x="14" y="143"/>
                  </a:lnTo>
                  <a:lnTo>
                    <a:pt x="9" y="139"/>
                  </a:lnTo>
                  <a:lnTo>
                    <a:pt x="0" y="120"/>
                  </a:lnTo>
                  <a:lnTo>
                    <a:pt x="0" y="118"/>
                  </a:lnTo>
                  <a:lnTo>
                    <a:pt x="0" y="118"/>
                  </a:lnTo>
                  <a:lnTo>
                    <a:pt x="0" y="118"/>
                  </a:lnTo>
                  <a:lnTo>
                    <a:pt x="0" y="118"/>
                  </a:lnTo>
                  <a:lnTo>
                    <a:pt x="0" y="118"/>
                  </a:lnTo>
                  <a:lnTo>
                    <a:pt x="0" y="118"/>
                  </a:lnTo>
                  <a:lnTo>
                    <a:pt x="0" y="105"/>
                  </a:lnTo>
                  <a:lnTo>
                    <a:pt x="0" y="102"/>
                  </a:lnTo>
                  <a:lnTo>
                    <a:pt x="0" y="3"/>
                  </a:lnTo>
                  <a:lnTo>
                    <a:pt x="46" y="3"/>
                  </a:lnTo>
                  <a:lnTo>
                    <a:pt x="105" y="0"/>
                  </a:lnTo>
                  <a:lnTo>
                    <a:pt x="143" y="0"/>
                  </a:lnTo>
                  <a:lnTo>
                    <a:pt x="186" y="0"/>
                  </a:lnTo>
                  <a:lnTo>
                    <a:pt x="209" y="0"/>
                  </a:lnTo>
                  <a:lnTo>
                    <a:pt x="304" y="3"/>
                  </a:lnTo>
                  <a:lnTo>
                    <a:pt x="318" y="3"/>
                  </a:lnTo>
                  <a:lnTo>
                    <a:pt x="318" y="5"/>
                  </a:lnTo>
                  <a:lnTo>
                    <a:pt x="318" y="123"/>
                  </a:lnTo>
                  <a:lnTo>
                    <a:pt x="318" y="134"/>
                  </a:lnTo>
                  <a:lnTo>
                    <a:pt x="318" y="136"/>
                  </a:lnTo>
                  <a:lnTo>
                    <a:pt x="318" y="136"/>
                  </a:lnTo>
                  <a:lnTo>
                    <a:pt x="315" y="136"/>
                  </a:lnTo>
                  <a:lnTo>
                    <a:pt x="313" y="141"/>
                  </a:lnTo>
                  <a:lnTo>
                    <a:pt x="311" y="143"/>
                  </a:lnTo>
                  <a:lnTo>
                    <a:pt x="306" y="148"/>
                  </a:lnTo>
                  <a:lnTo>
                    <a:pt x="304" y="15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5" name="Admin 1 - Aj Jazirah">
              <a:extLst>
                <a:ext uri="{FF2B5EF4-FFF2-40B4-BE49-F238E27FC236}">
                  <a16:creationId xmlns:a16="http://schemas.microsoft.com/office/drawing/2014/main" id="{986CDEA5-08DC-966E-BF41-1544E00E092C}"/>
                </a:ext>
              </a:extLst>
            </p:cNvPr>
            <p:cNvSpPr>
              <a:spLocks/>
            </p:cNvSpPr>
            <p:nvPr/>
          </p:nvSpPr>
          <p:spPr bwMode="auto">
            <a:xfrm>
              <a:off x="7018957" y="3614545"/>
              <a:ext cx="830983" cy="821468"/>
            </a:xfrm>
            <a:custGeom>
              <a:avLst/>
              <a:gdLst>
                <a:gd name="T0" fmla="*/ 344 w 524"/>
                <a:gd name="T1" fmla="*/ 13 h 518"/>
                <a:gd name="T2" fmla="*/ 360 w 524"/>
                <a:gd name="T3" fmla="*/ 45 h 518"/>
                <a:gd name="T4" fmla="*/ 417 w 524"/>
                <a:gd name="T5" fmla="*/ 70 h 518"/>
                <a:gd name="T6" fmla="*/ 483 w 524"/>
                <a:gd name="T7" fmla="*/ 129 h 518"/>
                <a:gd name="T8" fmla="*/ 503 w 524"/>
                <a:gd name="T9" fmla="*/ 237 h 518"/>
                <a:gd name="T10" fmla="*/ 458 w 524"/>
                <a:gd name="T11" fmla="*/ 303 h 518"/>
                <a:gd name="T12" fmla="*/ 456 w 524"/>
                <a:gd name="T13" fmla="*/ 321 h 518"/>
                <a:gd name="T14" fmla="*/ 442 w 524"/>
                <a:gd name="T15" fmla="*/ 348 h 518"/>
                <a:gd name="T16" fmla="*/ 435 w 524"/>
                <a:gd name="T17" fmla="*/ 373 h 518"/>
                <a:gd name="T18" fmla="*/ 437 w 524"/>
                <a:gd name="T19" fmla="*/ 398 h 518"/>
                <a:gd name="T20" fmla="*/ 388 w 524"/>
                <a:gd name="T21" fmla="*/ 382 h 518"/>
                <a:gd name="T22" fmla="*/ 358 w 524"/>
                <a:gd name="T23" fmla="*/ 371 h 518"/>
                <a:gd name="T24" fmla="*/ 351 w 524"/>
                <a:gd name="T25" fmla="*/ 405 h 518"/>
                <a:gd name="T26" fmla="*/ 342 w 524"/>
                <a:gd name="T27" fmla="*/ 416 h 518"/>
                <a:gd name="T28" fmla="*/ 344 w 524"/>
                <a:gd name="T29" fmla="*/ 436 h 518"/>
                <a:gd name="T30" fmla="*/ 331 w 524"/>
                <a:gd name="T31" fmla="*/ 439 h 518"/>
                <a:gd name="T32" fmla="*/ 335 w 524"/>
                <a:gd name="T33" fmla="*/ 455 h 518"/>
                <a:gd name="T34" fmla="*/ 338 w 524"/>
                <a:gd name="T35" fmla="*/ 464 h 518"/>
                <a:gd name="T36" fmla="*/ 331 w 524"/>
                <a:gd name="T37" fmla="*/ 475 h 518"/>
                <a:gd name="T38" fmla="*/ 347 w 524"/>
                <a:gd name="T39" fmla="*/ 489 h 518"/>
                <a:gd name="T40" fmla="*/ 335 w 524"/>
                <a:gd name="T41" fmla="*/ 511 h 518"/>
                <a:gd name="T42" fmla="*/ 308 w 524"/>
                <a:gd name="T43" fmla="*/ 500 h 518"/>
                <a:gd name="T44" fmla="*/ 308 w 524"/>
                <a:gd name="T45" fmla="*/ 468 h 518"/>
                <a:gd name="T46" fmla="*/ 308 w 524"/>
                <a:gd name="T47" fmla="*/ 448 h 518"/>
                <a:gd name="T48" fmla="*/ 290 w 524"/>
                <a:gd name="T49" fmla="*/ 443 h 518"/>
                <a:gd name="T50" fmla="*/ 288 w 524"/>
                <a:gd name="T51" fmla="*/ 430 h 518"/>
                <a:gd name="T52" fmla="*/ 272 w 524"/>
                <a:gd name="T53" fmla="*/ 418 h 518"/>
                <a:gd name="T54" fmla="*/ 254 w 524"/>
                <a:gd name="T55" fmla="*/ 387 h 518"/>
                <a:gd name="T56" fmla="*/ 224 w 524"/>
                <a:gd name="T57" fmla="*/ 382 h 518"/>
                <a:gd name="T58" fmla="*/ 193 w 524"/>
                <a:gd name="T59" fmla="*/ 396 h 518"/>
                <a:gd name="T60" fmla="*/ 204 w 524"/>
                <a:gd name="T61" fmla="*/ 455 h 518"/>
                <a:gd name="T62" fmla="*/ 186 w 524"/>
                <a:gd name="T63" fmla="*/ 455 h 518"/>
                <a:gd name="T64" fmla="*/ 170 w 524"/>
                <a:gd name="T65" fmla="*/ 466 h 518"/>
                <a:gd name="T66" fmla="*/ 147 w 524"/>
                <a:gd name="T67" fmla="*/ 482 h 518"/>
                <a:gd name="T68" fmla="*/ 129 w 524"/>
                <a:gd name="T69" fmla="*/ 516 h 518"/>
                <a:gd name="T70" fmla="*/ 104 w 524"/>
                <a:gd name="T71" fmla="*/ 502 h 518"/>
                <a:gd name="T72" fmla="*/ 91 w 524"/>
                <a:gd name="T73" fmla="*/ 482 h 518"/>
                <a:gd name="T74" fmla="*/ 88 w 524"/>
                <a:gd name="T75" fmla="*/ 446 h 518"/>
                <a:gd name="T76" fmla="*/ 68 w 524"/>
                <a:gd name="T77" fmla="*/ 418 h 518"/>
                <a:gd name="T78" fmla="*/ 50 w 524"/>
                <a:gd name="T79" fmla="*/ 389 h 518"/>
                <a:gd name="T80" fmla="*/ 27 w 524"/>
                <a:gd name="T81" fmla="*/ 339 h 518"/>
                <a:gd name="T82" fmla="*/ 32 w 524"/>
                <a:gd name="T83" fmla="*/ 314 h 518"/>
                <a:gd name="T84" fmla="*/ 18 w 524"/>
                <a:gd name="T85" fmla="*/ 274 h 518"/>
                <a:gd name="T86" fmla="*/ 9 w 524"/>
                <a:gd name="T87" fmla="*/ 244 h 518"/>
                <a:gd name="T88" fmla="*/ 7 w 524"/>
                <a:gd name="T89" fmla="*/ 215 h 518"/>
                <a:gd name="T90" fmla="*/ 32 w 524"/>
                <a:gd name="T91" fmla="*/ 219 h 518"/>
                <a:gd name="T92" fmla="*/ 54 w 524"/>
                <a:gd name="T93" fmla="*/ 181 h 518"/>
                <a:gd name="T94" fmla="*/ 54 w 524"/>
                <a:gd name="T95" fmla="*/ 140 h 518"/>
                <a:gd name="T96" fmla="*/ 54 w 524"/>
                <a:gd name="T97" fmla="*/ 104 h 518"/>
                <a:gd name="T98" fmla="*/ 59 w 524"/>
                <a:gd name="T99" fmla="*/ 74 h 518"/>
                <a:gd name="T100" fmla="*/ 86 w 524"/>
                <a:gd name="T101" fmla="*/ 61 h 518"/>
                <a:gd name="T102" fmla="*/ 106 w 524"/>
                <a:gd name="T103" fmla="*/ 16 h 518"/>
                <a:gd name="T104" fmla="*/ 118 w 524"/>
                <a:gd name="T105" fmla="*/ 31 h 518"/>
                <a:gd name="T106" fmla="*/ 138 w 524"/>
                <a:gd name="T107" fmla="*/ 38 h 518"/>
                <a:gd name="T108" fmla="*/ 152 w 524"/>
                <a:gd name="T109" fmla="*/ 47 h 518"/>
                <a:gd name="T110" fmla="*/ 186 w 524"/>
                <a:gd name="T111" fmla="*/ 49 h 518"/>
                <a:gd name="T112" fmla="*/ 231 w 524"/>
                <a:gd name="T113" fmla="*/ 68 h 518"/>
                <a:gd name="T114" fmla="*/ 279 w 524"/>
                <a:gd name="T115" fmla="*/ 2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 h="518">
                  <a:moveTo>
                    <a:pt x="331" y="2"/>
                  </a:moveTo>
                  <a:lnTo>
                    <a:pt x="331" y="6"/>
                  </a:lnTo>
                  <a:lnTo>
                    <a:pt x="333" y="6"/>
                  </a:lnTo>
                  <a:lnTo>
                    <a:pt x="338" y="9"/>
                  </a:lnTo>
                  <a:lnTo>
                    <a:pt x="340" y="11"/>
                  </a:lnTo>
                  <a:lnTo>
                    <a:pt x="342" y="11"/>
                  </a:lnTo>
                  <a:lnTo>
                    <a:pt x="342" y="13"/>
                  </a:lnTo>
                  <a:lnTo>
                    <a:pt x="344" y="13"/>
                  </a:lnTo>
                  <a:lnTo>
                    <a:pt x="344" y="16"/>
                  </a:lnTo>
                  <a:lnTo>
                    <a:pt x="347" y="18"/>
                  </a:lnTo>
                  <a:lnTo>
                    <a:pt x="349" y="27"/>
                  </a:lnTo>
                  <a:lnTo>
                    <a:pt x="351" y="36"/>
                  </a:lnTo>
                  <a:lnTo>
                    <a:pt x="351" y="43"/>
                  </a:lnTo>
                  <a:lnTo>
                    <a:pt x="354" y="45"/>
                  </a:lnTo>
                  <a:lnTo>
                    <a:pt x="356" y="45"/>
                  </a:lnTo>
                  <a:lnTo>
                    <a:pt x="360" y="45"/>
                  </a:lnTo>
                  <a:lnTo>
                    <a:pt x="369" y="45"/>
                  </a:lnTo>
                  <a:lnTo>
                    <a:pt x="374" y="47"/>
                  </a:lnTo>
                  <a:lnTo>
                    <a:pt x="376" y="47"/>
                  </a:lnTo>
                  <a:lnTo>
                    <a:pt x="383" y="52"/>
                  </a:lnTo>
                  <a:lnTo>
                    <a:pt x="385" y="54"/>
                  </a:lnTo>
                  <a:lnTo>
                    <a:pt x="392" y="59"/>
                  </a:lnTo>
                  <a:lnTo>
                    <a:pt x="401" y="63"/>
                  </a:lnTo>
                  <a:lnTo>
                    <a:pt x="417" y="70"/>
                  </a:lnTo>
                  <a:lnTo>
                    <a:pt x="426" y="72"/>
                  </a:lnTo>
                  <a:lnTo>
                    <a:pt x="446" y="81"/>
                  </a:lnTo>
                  <a:lnTo>
                    <a:pt x="458" y="88"/>
                  </a:lnTo>
                  <a:lnTo>
                    <a:pt x="460" y="90"/>
                  </a:lnTo>
                  <a:lnTo>
                    <a:pt x="465" y="97"/>
                  </a:lnTo>
                  <a:lnTo>
                    <a:pt x="474" y="113"/>
                  </a:lnTo>
                  <a:lnTo>
                    <a:pt x="476" y="117"/>
                  </a:lnTo>
                  <a:lnTo>
                    <a:pt x="483" y="129"/>
                  </a:lnTo>
                  <a:lnTo>
                    <a:pt x="485" y="133"/>
                  </a:lnTo>
                  <a:lnTo>
                    <a:pt x="490" y="140"/>
                  </a:lnTo>
                  <a:lnTo>
                    <a:pt x="494" y="147"/>
                  </a:lnTo>
                  <a:lnTo>
                    <a:pt x="501" y="160"/>
                  </a:lnTo>
                  <a:lnTo>
                    <a:pt x="514" y="181"/>
                  </a:lnTo>
                  <a:lnTo>
                    <a:pt x="524" y="199"/>
                  </a:lnTo>
                  <a:lnTo>
                    <a:pt x="517" y="217"/>
                  </a:lnTo>
                  <a:lnTo>
                    <a:pt x="503" y="237"/>
                  </a:lnTo>
                  <a:lnTo>
                    <a:pt x="476" y="276"/>
                  </a:lnTo>
                  <a:lnTo>
                    <a:pt x="474" y="280"/>
                  </a:lnTo>
                  <a:lnTo>
                    <a:pt x="471" y="283"/>
                  </a:lnTo>
                  <a:lnTo>
                    <a:pt x="469" y="285"/>
                  </a:lnTo>
                  <a:lnTo>
                    <a:pt x="467" y="289"/>
                  </a:lnTo>
                  <a:lnTo>
                    <a:pt x="462" y="294"/>
                  </a:lnTo>
                  <a:lnTo>
                    <a:pt x="460" y="298"/>
                  </a:lnTo>
                  <a:lnTo>
                    <a:pt x="458" y="303"/>
                  </a:lnTo>
                  <a:lnTo>
                    <a:pt x="456" y="305"/>
                  </a:lnTo>
                  <a:lnTo>
                    <a:pt x="453" y="305"/>
                  </a:lnTo>
                  <a:lnTo>
                    <a:pt x="449" y="303"/>
                  </a:lnTo>
                  <a:lnTo>
                    <a:pt x="446" y="303"/>
                  </a:lnTo>
                  <a:lnTo>
                    <a:pt x="444" y="305"/>
                  </a:lnTo>
                  <a:lnTo>
                    <a:pt x="444" y="307"/>
                  </a:lnTo>
                  <a:lnTo>
                    <a:pt x="451" y="312"/>
                  </a:lnTo>
                  <a:lnTo>
                    <a:pt x="456" y="321"/>
                  </a:lnTo>
                  <a:lnTo>
                    <a:pt x="458" y="323"/>
                  </a:lnTo>
                  <a:lnTo>
                    <a:pt x="458" y="326"/>
                  </a:lnTo>
                  <a:lnTo>
                    <a:pt x="456" y="330"/>
                  </a:lnTo>
                  <a:lnTo>
                    <a:pt x="453" y="337"/>
                  </a:lnTo>
                  <a:lnTo>
                    <a:pt x="451" y="339"/>
                  </a:lnTo>
                  <a:lnTo>
                    <a:pt x="446" y="344"/>
                  </a:lnTo>
                  <a:lnTo>
                    <a:pt x="444" y="346"/>
                  </a:lnTo>
                  <a:lnTo>
                    <a:pt x="442" y="348"/>
                  </a:lnTo>
                  <a:lnTo>
                    <a:pt x="440" y="350"/>
                  </a:lnTo>
                  <a:lnTo>
                    <a:pt x="435" y="353"/>
                  </a:lnTo>
                  <a:lnTo>
                    <a:pt x="433" y="355"/>
                  </a:lnTo>
                  <a:lnTo>
                    <a:pt x="428" y="357"/>
                  </a:lnTo>
                  <a:lnTo>
                    <a:pt x="428" y="360"/>
                  </a:lnTo>
                  <a:lnTo>
                    <a:pt x="428" y="362"/>
                  </a:lnTo>
                  <a:lnTo>
                    <a:pt x="431" y="366"/>
                  </a:lnTo>
                  <a:lnTo>
                    <a:pt x="435" y="373"/>
                  </a:lnTo>
                  <a:lnTo>
                    <a:pt x="435" y="375"/>
                  </a:lnTo>
                  <a:lnTo>
                    <a:pt x="437" y="375"/>
                  </a:lnTo>
                  <a:lnTo>
                    <a:pt x="437" y="378"/>
                  </a:lnTo>
                  <a:lnTo>
                    <a:pt x="440" y="382"/>
                  </a:lnTo>
                  <a:lnTo>
                    <a:pt x="444" y="387"/>
                  </a:lnTo>
                  <a:lnTo>
                    <a:pt x="444" y="391"/>
                  </a:lnTo>
                  <a:lnTo>
                    <a:pt x="444" y="396"/>
                  </a:lnTo>
                  <a:lnTo>
                    <a:pt x="437" y="398"/>
                  </a:lnTo>
                  <a:lnTo>
                    <a:pt x="435" y="398"/>
                  </a:lnTo>
                  <a:lnTo>
                    <a:pt x="435" y="396"/>
                  </a:lnTo>
                  <a:lnTo>
                    <a:pt x="431" y="393"/>
                  </a:lnTo>
                  <a:lnTo>
                    <a:pt x="428" y="393"/>
                  </a:lnTo>
                  <a:lnTo>
                    <a:pt x="428" y="396"/>
                  </a:lnTo>
                  <a:lnTo>
                    <a:pt x="426" y="396"/>
                  </a:lnTo>
                  <a:lnTo>
                    <a:pt x="408" y="389"/>
                  </a:lnTo>
                  <a:lnTo>
                    <a:pt x="388" y="382"/>
                  </a:lnTo>
                  <a:lnTo>
                    <a:pt x="376" y="378"/>
                  </a:lnTo>
                  <a:lnTo>
                    <a:pt x="374" y="378"/>
                  </a:lnTo>
                  <a:lnTo>
                    <a:pt x="374" y="375"/>
                  </a:lnTo>
                  <a:lnTo>
                    <a:pt x="372" y="369"/>
                  </a:lnTo>
                  <a:lnTo>
                    <a:pt x="365" y="369"/>
                  </a:lnTo>
                  <a:lnTo>
                    <a:pt x="363" y="369"/>
                  </a:lnTo>
                  <a:lnTo>
                    <a:pt x="360" y="369"/>
                  </a:lnTo>
                  <a:lnTo>
                    <a:pt x="358" y="371"/>
                  </a:lnTo>
                  <a:lnTo>
                    <a:pt x="356" y="380"/>
                  </a:lnTo>
                  <a:lnTo>
                    <a:pt x="351" y="384"/>
                  </a:lnTo>
                  <a:lnTo>
                    <a:pt x="347" y="384"/>
                  </a:lnTo>
                  <a:lnTo>
                    <a:pt x="344" y="389"/>
                  </a:lnTo>
                  <a:lnTo>
                    <a:pt x="347" y="393"/>
                  </a:lnTo>
                  <a:lnTo>
                    <a:pt x="351" y="400"/>
                  </a:lnTo>
                  <a:lnTo>
                    <a:pt x="351" y="403"/>
                  </a:lnTo>
                  <a:lnTo>
                    <a:pt x="351" y="405"/>
                  </a:lnTo>
                  <a:lnTo>
                    <a:pt x="351" y="407"/>
                  </a:lnTo>
                  <a:lnTo>
                    <a:pt x="351" y="409"/>
                  </a:lnTo>
                  <a:lnTo>
                    <a:pt x="349" y="409"/>
                  </a:lnTo>
                  <a:lnTo>
                    <a:pt x="344" y="409"/>
                  </a:lnTo>
                  <a:lnTo>
                    <a:pt x="342" y="409"/>
                  </a:lnTo>
                  <a:lnTo>
                    <a:pt x="340" y="412"/>
                  </a:lnTo>
                  <a:lnTo>
                    <a:pt x="340" y="414"/>
                  </a:lnTo>
                  <a:lnTo>
                    <a:pt x="342" y="416"/>
                  </a:lnTo>
                  <a:lnTo>
                    <a:pt x="344" y="418"/>
                  </a:lnTo>
                  <a:lnTo>
                    <a:pt x="347" y="423"/>
                  </a:lnTo>
                  <a:lnTo>
                    <a:pt x="347" y="425"/>
                  </a:lnTo>
                  <a:lnTo>
                    <a:pt x="347" y="427"/>
                  </a:lnTo>
                  <a:lnTo>
                    <a:pt x="347" y="430"/>
                  </a:lnTo>
                  <a:lnTo>
                    <a:pt x="347" y="432"/>
                  </a:lnTo>
                  <a:lnTo>
                    <a:pt x="347" y="434"/>
                  </a:lnTo>
                  <a:lnTo>
                    <a:pt x="344" y="436"/>
                  </a:lnTo>
                  <a:lnTo>
                    <a:pt x="342" y="439"/>
                  </a:lnTo>
                  <a:lnTo>
                    <a:pt x="340" y="439"/>
                  </a:lnTo>
                  <a:lnTo>
                    <a:pt x="340" y="441"/>
                  </a:lnTo>
                  <a:lnTo>
                    <a:pt x="338" y="441"/>
                  </a:lnTo>
                  <a:lnTo>
                    <a:pt x="338" y="439"/>
                  </a:lnTo>
                  <a:lnTo>
                    <a:pt x="335" y="439"/>
                  </a:lnTo>
                  <a:lnTo>
                    <a:pt x="333" y="439"/>
                  </a:lnTo>
                  <a:lnTo>
                    <a:pt x="331" y="439"/>
                  </a:lnTo>
                  <a:lnTo>
                    <a:pt x="329" y="439"/>
                  </a:lnTo>
                  <a:lnTo>
                    <a:pt x="329" y="441"/>
                  </a:lnTo>
                  <a:lnTo>
                    <a:pt x="326" y="441"/>
                  </a:lnTo>
                  <a:lnTo>
                    <a:pt x="326" y="446"/>
                  </a:lnTo>
                  <a:lnTo>
                    <a:pt x="326" y="448"/>
                  </a:lnTo>
                  <a:lnTo>
                    <a:pt x="329" y="448"/>
                  </a:lnTo>
                  <a:lnTo>
                    <a:pt x="331" y="452"/>
                  </a:lnTo>
                  <a:lnTo>
                    <a:pt x="335" y="455"/>
                  </a:lnTo>
                  <a:lnTo>
                    <a:pt x="338" y="455"/>
                  </a:lnTo>
                  <a:lnTo>
                    <a:pt x="340" y="455"/>
                  </a:lnTo>
                  <a:lnTo>
                    <a:pt x="342" y="457"/>
                  </a:lnTo>
                  <a:lnTo>
                    <a:pt x="344" y="459"/>
                  </a:lnTo>
                  <a:lnTo>
                    <a:pt x="344" y="461"/>
                  </a:lnTo>
                  <a:lnTo>
                    <a:pt x="342" y="464"/>
                  </a:lnTo>
                  <a:lnTo>
                    <a:pt x="340" y="464"/>
                  </a:lnTo>
                  <a:lnTo>
                    <a:pt x="338" y="464"/>
                  </a:lnTo>
                  <a:lnTo>
                    <a:pt x="335" y="464"/>
                  </a:lnTo>
                  <a:lnTo>
                    <a:pt x="333" y="464"/>
                  </a:lnTo>
                  <a:lnTo>
                    <a:pt x="331" y="466"/>
                  </a:lnTo>
                  <a:lnTo>
                    <a:pt x="329" y="466"/>
                  </a:lnTo>
                  <a:lnTo>
                    <a:pt x="326" y="468"/>
                  </a:lnTo>
                  <a:lnTo>
                    <a:pt x="326" y="470"/>
                  </a:lnTo>
                  <a:lnTo>
                    <a:pt x="329" y="473"/>
                  </a:lnTo>
                  <a:lnTo>
                    <a:pt x="331" y="475"/>
                  </a:lnTo>
                  <a:lnTo>
                    <a:pt x="333" y="475"/>
                  </a:lnTo>
                  <a:lnTo>
                    <a:pt x="340" y="475"/>
                  </a:lnTo>
                  <a:lnTo>
                    <a:pt x="342" y="475"/>
                  </a:lnTo>
                  <a:lnTo>
                    <a:pt x="344" y="477"/>
                  </a:lnTo>
                  <a:lnTo>
                    <a:pt x="344" y="482"/>
                  </a:lnTo>
                  <a:lnTo>
                    <a:pt x="344" y="484"/>
                  </a:lnTo>
                  <a:lnTo>
                    <a:pt x="347" y="484"/>
                  </a:lnTo>
                  <a:lnTo>
                    <a:pt x="347" y="489"/>
                  </a:lnTo>
                  <a:lnTo>
                    <a:pt x="342" y="491"/>
                  </a:lnTo>
                  <a:lnTo>
                    <a:pt x="342" y="493"/>
                  </a:lnTo>
                  <a:lnTo>
                    <a:pt x="340" y="495"/>
                  </a:lnTo>
                  <a:lnTo>
                    <a:pt x="338" y="498"/>
                  </a:lnTo>
                  <a:lnTo>
                    <a:pt x="338" y="500"/>
                  </a:lnTo>
                  <a:lnTo>
                    <a:pt x="335" y="502"/>
                  </a:lnTo>
                  <a:lnTo>
                    <a:pt x="335" y="507"/>
                  </a:lnTo>
                  <a:lnTo>
                    <a:pt x="335" y="511"/>
                  </a:lnTo>
                  <a:lnTo>
                    <a:pt x="333" y="511"/>
                  </a:lnTo>
                  <a:lnTo>
                    <a:pt x="326" y="511"/>
                  </a:lnTo>
                  <a:lnTo>
                    <a:pt x="324" y="507"/>
                  </a:lnTo>
                  <a:lnTo>
                    <a:pt x="322" y="507"/>
                  </a:lnTo>
                  <a:lnTo>
                    <a:pt x="319" y="507"/>
                  </a:lnTo>
                  <a:lnTo>
                    <a:pt x="310" y="504"/>
                  </a:lnTo>
                  <a:lnTo>
                    <a:pt x="308" y="504"/>
                  </a:lnTo>
                  <a:lnTo>
                    <a:pt x="308" y="500"/>
                  </a:lnTo>
                  <a:lnTo>
                    <a:pt x="306" y="495"/>
                  </a:lnTo>
                  <a:lnTo>
                    <a:pt x="301" y="495"/>
                  </a:lnTo>
                  <a:lnTo>
                    <a:pt x="301" y="486"/>
                  </a:lnTo>
                  <a:lnTo>
                    <a:pt x="301" y="482"/>
                  </a:lnTo>
                  <a:lnTo>
                    <a:pt x="304" y="479"/>
                  </a:lnTo>
                  <a:lnTo>
                    <a:pt x="304" y="473"/>
                  </a:lnTo>
                  <a:lnTo>
                    <a:pt x="306" y="470"/>
                  </a:lnTo>
                  <a:lnTo>
                    <a:pt x="308" y="468"/>
                  </a:lnTo>
                  <a:lnTo>
                    <a:pt x="308" y="466"/>
                  </a:lnTo>
                  <a:lnTo>
                    <a:pt x="310" y="457"/>
                  </a:lnTo>
                  <a:lnTo>
                    <a:pt x="313" y="455"/>
                  </a:lnTo>
                  <a:lnTo>
                    <a:pt x="313" y="448"/>
                  </a:lnTo>
                  <a:lnTo>
                    <a:pt x="310" y="443"/>
                  </a:lnTo>
                  <a:lnTo>
                    <a:pt x="308" y="443"/>
                  </a:lnTo>
                  <a:lnTo>
                    <a:pt x="308" y="446"/>
                  </a:lnTo>
                  <a:lnTo>
                    <a:pt x="308" y="448"/>
                  </a:lnTo>
                  <a:lnTo>
                    <a:pt x="306" y="448"/>
                  </a:lnTo>
                  <a:lnTo>
                    <a:pt x="306" y="446"/>
                  </a:lnTo>
                  <a:lnTo>
                    <a:pt x="306" y="443"/>
                  </a:lnTo>
                  <a:lnTo>
                    <a:pt x="304" y="443"/>
                  </a:lnTo>
                  <a:lnTo>
                    <a:pt x="301" y="443"/>
                  </a:lnTo>
                  <a:lnTo>
                    <a:pt x="299" y="443"/>
                  </a:lnTo>
                  <a:lnTo>
                    <a:pt x="295" y="443"/>
                  </a:lnTo>
                  <a:lnTo>
                    <a:pt x="290" y="443"/>
                  </a:lnTo>
                  <a:lnTo>
                    <a:pt x="290" y="446"/>
                  </a:lnTo>
                  <a:lnTo>
                    <a:pt x="288" y="446"/>
                  </a:lnTo>
                  <a:lnTo>
                    <a:pt x="285" y="446"/>
                  </a:lnTo>
                  <a:lnTo>
                    <a:pt x="285" y="443"/>
                  </a:lnTo>
                  <a:lnTo>
                    <a:pt x="285" y="441"/>
                  </a:lnTo>
                  <a:lnTo>
                    <a:pt x="285" y="436"/>
                  </a:lnTo>
                  <a:lnTo>
                    <a:pt x="285" y="432"/>
                  </a:lnTo>
                  <a:lnTo>
                    <a:pt x="288" y="430"/>
                  </a:lnTo>
                  <a:lnTo>
                    <a:pt x="288" y="427"/>
                  </a:lnTo>
                  <a:lnTo>
                    <a:pt x="285" y="425"/>
                  </a:lnTo>
                  <a:lnTo>
                    <a:pt x="283" y="425"/>
                  </a:lnTo>
                  <a:lnTo>
                    <a:pt x="279" y="425"/>
                  </a:lnTo>
                  <a:lnTo>
                    <a:pt x="276" y="423"/>
                  </a:lnTo>
                  <a:lnTo>
                    <a:pt x="272" y="423"/>
                  </a:lnTo>
                  <a:lnTo>
                    <a:pt x="272" y="421"/>
                  </a:lnTo>
                  <a:lnTo>
                    <a:pt x="272" y="418"/>
                  </a:lnTo>
                  <a:lnTo>
                    <a:pt x="270" y="414"/>
                  </a:lnTo>
                  <a:lnTo>
                    <a:pt x="267" y="409"/>
                  </a:lnTo>
                  <a:lnTo>
                    <a:pt x="265" y="407"/>
                  </a:lnTo>
                  <a:lnTo>
                    <a:pt x="265" y="405"/>
                  </a:lnTo>
                  <a:lnTo>
                    <a:pt x="265" y="400"/>
                  </a:lnTo>
                  <a:lnTo>
                    <a:pt x="263" y="396"/>
                  </a:lnTo>
                  <a:lnTo>
                    <a:pt x="258" y="391"/>
                  </a:lnTo>
                  <a:lnTo>
                    <a:pt x="254" y="387"/>
                  </a:lnTo>
                  <a:lnTo>
                    <a:pt x="251" y="384"/>
                  </a:lnTo>
                  <a:lnTo>
                    <a:pt x="242" y="378"/>
                  </a:lnTo>
                  <a:lnTo>
                    <a:pt x="240" y="378"/>
                  </a:lnTo>
                  <a:lnTo>
                    <a:pt x="236" y="378"/>
                  </a:lnTo>
                  <a:lnTo>
                    <a:pt x="231" y="380"/>
                  </a:lnTo>
                  <a:lnTo>
                    <a:pt x="229" y="380"/>
                  </a:lnTo>
                  <a:lnTo>
                    <a:pt x="227" y="382"/>
                  </a:lnTo>
                  <a:lnTo>
                    <a:pt x="224" y="382"/>
                  </a:lnTo>
                  <a:lnTo>
                    <a:pt x="222" y="384"/>
                  </a:lnTo>
                  <a:lnTo>
                    <a:pt x="222" y="387"/>
                  </a:lnTo>
                  <a:lnTo>
                    <a:pt x="220" y="387"/>
                  </a:lnTo>
                  <a:lnTo>
                    <a:pt x="217" y="387"/>
                  </a:lnTo>
                  <a:lnTo>
                    <a:pt x="213" y="387"/>
                  </a:lnTo>
                  <a:lnTo>
                    <a:pt x="206" y="387"/>
                  </a:lnTo>
                  <a:lnTo>
                    <a:pt x="193" y="387"/>
                  </a:lnTo>
                  <a:lnTo>
                    <a:pt x="193" y="396"/>
                  </a:lnTo>
                  <a:lnTo>
                    <a:pt x="193" y="405"/>
                  </a:lnTo>
                  <a:lnTo>
                    <a:pt x="193" y="416"/>
                  </a:lnTo>
                  <a:lnTo>
                    <a:pt x="193" y="423"/>
                  </a:lnTo>
                  <a:lnTo>
                    <a:pt x="193" y="436"/>
                  </a:lnTo>
                  <a:lnTo>
                    <a:pt x="193" y="441"/>
                  </a:lnTo>
                  <a:lnTo>
                    <a:pt x="204" y="450"/>
                  </a:lnTo>
                  <a:lnTo>
                    <a:pt x="206" y="455"/>
                  </a:lnTo>
                  <a:lnTo>
                    <a:pt x="204" y="455"/>
                  </a:lnTo>
                  <a:lnTo>
                    <a:pt x="202" y="452"/>
                  </a:lnTo>
                  <a:lnTo>
                    <a:pt x="199" y="452"/>
                  </a:lnTo>
                  <a:lnTo>
                    <a:pt x="199" y="450"/>
                  </a:lnTo>
                  <a:lnTo>
                    <a:pt x="197" y="450"/>
                  </a:lnTo>
                  <a:lnTo>
                    <a:pt x="195" y="450"/>
                  </a:lnTo>
                  <a:lnTo>
                    <a:pt x="193" y="450"/>
                  </a:lnTo>
                  <a:lnTo>
                    <a:pt x="190" y="452"/>
                  </a:lnTo>
                  <a:lnTo>
                    <a:pt x="186" y="455"/>
                  </a:lnTo>
                  <a:lnTo>
                    <a:pt x="183" y="455"/>
                  </a:lnTo>
                  <a:lnTo>
                    <a:pt x="181" y="457"/>
                  </a:lnTo>
                  <a:lnTo>
                    <a:pt x="179" y="457"/>
                  </a:lnTo>
                  <a:lnTo>
                    <a:pt x="179" y="459"/>
                  </a:lnTo>
                  <a:lnTo>
                    <a:pt x="177" y="459"/>
                  </a:lnTo>
                  <a:lnTo>
                    <a:pt x="174" y="461"/>
                  </a:lnTo>
                  <a:lnTo>
                    <a:pt x="172" y="464"/>
                  </a:lnTo>
                  <a:lnTo>
                    <a:pt x="170" y="466"/>
                  </a:lnTo>
                  <a:lnTo>
                    <a:pt x="168" y="468"/>
                  </a:lnTo>
                  <a:lnTo>
                    <a:pt x="165" y="470"/>
                  </a:lnTo>
                  <a:lnTo>
                    <a:pt x="163" y="475"/>
                  </a:lnTo>
                  <a:lnTo>
                    <a:pt x="161" y="479"/>
                  </a:lnTo>
                  <a:lnTo>
                    <a:pt x="154" y="477"/>
                  </a:lnTo>
                  <a:lnTo>
                    <a:pt x="154" y="473"/>
                  </a:lnTo>
                  <a:lnTo>
                    <a:pt x="149" y="473"/>
                  </a:lnTo>
                  <a:lnTo>
                    <a:pt x="147" y="482"/>
                  </a:lnTo>
                  <a:lnTo>
                    <a:pt x="147" y="484"/>
                  </a:lnTo>
                  <a:lnTo>
                    <a:pt x="145" y="491"/>
                  </a:lnTo>
                  <a:lnTo>
                    <a:pt x="140" y="495"/>
                  </a:lnTo>
                  <a:lnTo>
                    <a:pt x="138" y="500"/>
                  </a:lnTo>
                  <a:lnTo>
                    <a:pt x="136" y="504"/>
                  </a:lnTo>
                  <a:lnTo>
                    <a:pt x="134" y="507"/>
                  </a:lnTo>
                  <a:lnTo>
                    <a:pt x="131" y="511"/>
                  </a:lnTo>
                  <a:lnTo>
                    <a:pt x="129" y="516"/>
                  </a:lnTo>
                  <a:lnTo>
                    <a:pt x="125" y="518"/>
                  </a:lnTo>
                  <a:lnTo>
                    <a:pt x="118" y="511"/>
                  </a:lnTo>
                  <a:lnTo>
                    <a:pt x="118" y="507"/>
                  </a:lnTo>
                  <a:lnTo>
                    <a:pt x="113" y="504"/>
                  </a:lnTo>
                  <a:lnTo>
                    <a:pt x="111" y="504"/>
                  </a:lnTo>
                  <a:lnTo>
                    <a:pt x="109" y="504"/>
                  </a:lnTo>
                  <a:lnTo>
                    <a:pt x="106" y="502"/>
                  </a:lnTo>
                  <a:lnTo>
                    <a:pt x="104" y="502"/>
                  </a:lnTo>
                  <a:lnTo>
                    <a:pt x="104" y="498"/>
                  </a:lnTo>
                  <a:lnTo>
                    <a:pt x="102" y="498"/>
                  </a:lnTo>
                  <a:lnTo>
                    <a:pt x="102" y="495"/>
                  </a:lnTo>
                  <a:lnTo>
                    <a:pt x="102" y="493"/>
                  </a:lnTo>
                  <a:lnTo>
                    <a:pt x="100" y="491"/>
                  </a:lnTo>
                  <a:lnTo>
                    <a:pt x="97" y="484"/>
                  </a:lnTo>
                  <a:lnTo>
                    <a:pt x="97" y="482"/>
                  </a:lnTo>
                  <a:lnTo>
                    <a:pt x="91" y="482"/>
                  </a:lnTo>
                  <a:lnTo>
                    <a:pt x="88" y="482"/>
                  </a:lnTo>
                  <a:lnTo>
                    <a:pt x="88" y="477"/>
                  </a:lnTo>
                  <a:lnTo>
                    <a:pt x="91" y="473"/>
                  </a:lnTo>
                  <a:lnTo>
                    <a:pt x="97" y="466"/>
                  </a:lnTo>
                  <a:lnTo>
                    <a:pt x="97" y="461"/>
                  </a:lnTo>
                  <a:lnTo>
                    <a:pt x="95" y="459"/>
                  </a:lnTo>
                  <a:lnTo>
                    <a:pt x="95" y="457"/>
                  </a:lnTo>
                  <a:lnTo>
                    <a:pt x="88" y="446"/>
                  </a:lnTo>
                  <a:lnTo>
                    <a:pt x="91" y="441"/>
                  </a:lnTo>
                  <a:lnTo>
                    <a:pt x="86" y="441"/>
                  </a:lnTo>
                  <a:lnTo>
                    <a:pt x="86" y="439"/>
                  </a:lnTo>
                  <a:lnTo>
                    <a:pt x="86" y="436"/>
                  </a:lnTo>
                  <a:lnTo>
                    <a:pt x="86" y="421"/>
                  </a:lnTo>
                  <a:lnTo>
                    <a:pt x="77" y="421"/>
                  </a:lnTo>
                  <a:lnTo>
                    <a:pt x="75" y="423"/>
                  </a:lnTo>
                  <a:lnTo>
                    <a:pt x="68" y="418"/>
                  </a:lnTo>
                  <a:lnTo>
                    <a:pt x="70" y="416"/>
                  </a:lnTo>
                  <a:lnTo>
                    <a:pt x="66" y="414"/>
                  </a:lnTo>
                  <a:lnTo>
                    <a:pt x="61" y="416"/>
                  </a:lnTo>
                  <a:lnTo>
                    <a:pt x="54" y="412"/>
                  </a:lnTo>
                  <a:lnTo>
                    <a:pt x="54" y="409"/>
                  </a:lnTo>
                  <a:lnTo>
                    <a:pt x="50" y="405"/>
                  </a:lnTo>
                  <a:lnTo>
                    <a:pt x="47" y="396"/>
                  </a:lnTo>
                  <a:lnTo>
                    <a:pt x="50" y="389"/>
                  </a:lnTo>
                  <a:lnTo>
                    <a:pt x="41" y="373"/>
                  </a:lnTo>
                  <a:lnTo>
                    <a:pt x="41" y="371"/>
                  </a:lnTo>
                  <a:lnTo>
                    <a:pt x="38" y="369"/>
                  </a:lnTo>
                  <a:lnTo>
                    <a:pt x="36" y="362"/>
                  </a:lnTo>
                  <a:lnTo>
                    <a:pt x="34" y="355"/>
                  </a:lnTo>
                  <a:lnTo>
                    <a:pt x="29" y="350"/>
                  </a:lnTo>
                  <a:lnTo>
                    <a:pt x="25" y="344"/>
                  </a:lnTo>
                  <a:lnTo>
                    <a:pt x="27" y="339"/>
                  </a:lnTo>
                  <a:lnTo>
                    <a:pt x="29" y="337"/>
                  </a:lnTo>
                  <a:lnTo>
                    <a:pt x="29" y="335"/>
                  </a:lnTo>
                  <a:lnTo>
                    <a:pt x="32" y="330"/>
                  </a:lnTo>
                  <a:lnTo>
                    <a:pt x="34" y="326"/>
                  </a:lnTo>
                  <a:lnTo>
                    <a:pt x="38" y="321"/>
                  </a:lnTo>
                  <a:lnTo>
                    <a:pt x="34" y="317"/>
                  </a:lnTo>
                  <a:lnTo>
                    <a:pt x="32" y="317"/>
                  </a:lnTo>
                  <a:lnTo>
                    <a:pt x="32" y="314"/>
                  </a:lnTo>
                  <a:lnTo>
                    <a:pt x="32" y="312"/>
                  </a:lnTo>
                  <a:lnTo>
                    <a:pt x="29" y="307"/>
                  </a:lnTo>
                  <a:lnTo>
                    <a:pt x="27" y="305"/>
                  </a:lnTo>
                  <a:lnTo>
                    <a:pt x="22" y="296"/>
                  </a:lnTo>
                  <a:lnTo>
                    <a:pt x="20" y="292"/>
                  </a:lnTo>
                  <a:lnTo>
                    <a:pt x="18" y="285"/>
                  </a:lnTo>
                  <a:lnTo>
                    <a:pt x="18" y="276"/>
                  </a:lnTo>
                  <a:lnTo>
                    <a:pt x="18" y="274"/>
                  </a:lnTo>
                  <a:lnTo>
                    <a:pt x="16" y="271"/>
                  </a:lnTo>
                  <a:lnTo>
                    <a:pt x="16" y="269"/>
                  </a:lnTo>
                  <a:lnTo>
                    <a:pt x="18" y="269"/>
                  </a:lnTo>
                  <a:lnTo>
                    <a:pt x="18" y="262"/>
                  </a:lnTo>
                  <a:lnTo>
                    <a:pt x="16" y="255"/>
                  </a:lnTo>
                  <a:lnTo>
                    <a:pt x="13" y="253"/>
                  </a:lnTo>
                  <a:lnTo>
                    <a:pt x="9" y="249"/>
                  </a:lnTo>
                  <a:lnTo>
                    <a:pt x="9" y="244"/>
                  </a:lnTo>
                  <a:lnTo>
                    <a:pt x="2" y="242"/>
                  </a:lnTo>
                  <a:lnTo>
                    <a:pt x="0" y="240"/>
                  </a:lnTo>
                  <a:lnTo>
                    <a:pt x="0" y="237"/>
                  </a:lnTo>
                  <a:lnTo>
                    <a:pt x="0" y="231"/>
                  </a:lnTo>
                  <a:lnTo>
                    <a:pt x="0" y="226"/>
                  </a:lnTo>
                  <a:lnTo>
                    <a:pt x="0" y="221"/>
                  </a:lnTo>
                  <a:lnTo>
                    <a:pt x="4" y="217"/>
                  </a:lnTo>
                  <a:lnTo>
                    <a:pt x="7" y="215"/>
                  </a:lnTo>
                  <a:lnTo>
                    <a:pt x="9" y="215"/>
                  </a:lnTo>
                  <a:lnTo>
                    <a:pt x="16" y="212"/>
                  </a:lnTo>
                  <a:lnTo>
                    <a:pt x="25" y="212"/>
                  </a:lnTo>
                  <a:lnTo>
                    <a:pt x="27" y="215"/>
                  </a:lnTo>
                  <a:lnTo>
                    <a:pt x="32" y="217"/>
                  </a:lnTo>
                  <a:lnTo>
                    <a:pt x="29" y="221"/>
                  </a:lnTo>
                  <a:lnTo>
                    <a:pt x="32" y="221"/>
                  </a:lnTo>
                  <a:lnTo>
                    <a:pt x="32" y="219"/>
                  </a:lnTo>
                  <a:lnTo>
                    <a:pt x="34" y="215"/>
                  </a:lnTo>
                  <a:lnTo>
                    <a:pt x="36" y="212"/>
                  </a:lnTo>
                  <a:lnTo>
                    <a:pt x="38" y="206"/>
                  </a:lnTo>
                  <a:lnTo>
                    <a:pt x="41" y="201"/>
                  </a:lnTo>
                  <a:lnTo>
                    <a:pt x="43" y="197"/>
                  </a:lnTo>
                  <a:lnTo>
                    <a:pt x="50" y="190"/>
                  </a:lnTo>
                  <a:lnTo>
                    <a:pt x="52" y="188"/>
                  </a:lnTo>
                  <a:lnTo>
                    <a:pt x="54" y="181"/>
                  </a:lnTo>
                  <a:lnTo>
                    <a:pt x="57" y="176"/>
                  </a:lnTo>
                  <a:lnTo>
                    <a:pt x="57" y="172"/>
                  </a:lnTo>
                  <a:lnTo>
                    <a:pt x="57" y="167"/>
                  </a:lnTo>
                  <a:lnTo>
                    <a:pt x="57" y="165"/>
                  </a:lnTo>
                  <a:lnTo>
                    <a:pt x="57" y="163"/>
                  </a:lnTo>
                  <a:lnTo>
                    <a:pt x="54" y="156"/>
                  </a:lnTo>
                  <a:lnTo>
                    <a:pt x="52" y="149"/>
                  </a:lnTo>
                  <a:lnTo>
                    <a:pt x="54" y="140"/>
                  </a:lnTo>
                  <a:lnTo>
                    <a:pt x="54" y="131"/>
                  </a:lnTo>
                  <a:lnTo>
                    <a:pt x="52" y="131"/>
                  </a:lnTo>
                  <a:lnTo>
                    <a:pt x="52" y="129"/>
                  </a:lnTo>
                  <a:lnTo>
                    <a:pt x="54" y="126"/>
                  </a:lnTo>
                  <a:lnTo>
                    <a:pt x="57" y="117"/>
                  </a:lnTo>
                  <a:lnTo>
                    <a:pt x="57" y="115"/>
                  </a:lnTo>
                  <a:lnTo>
                    <a:pt x="57" y="108"/>
                  </a:lnTo>
                  <a:lnTo>
                    <a:pt x="54" y="104"/>
                  </a:lnTo>
                  <a:lnTo>
                    <a:pt x="47" y="99"/>
                  </a:lnTo>
                  <a:lnTo>
                    <a:pt x="45" y="95"/>
                  </a:lnTo>
                  <a:lnTo>
                    <a:pt x="45" y="88"/>
                  </a:lnTo>
                  <a:lnTo>
                    <a:pt x="45" y="86"/>
                  </a:lnTo>
                  <a:lnTo>
                    <a:pt x="47" y="79"/>
                  </a:lnTo>
                  <a:lnTo>
                    <a:pt x="50" y="74"/>
                  </a:lnTo>
                  <a:lnTo>
                    <a:pt x="52" y="72"/>
                  </a:lnTo>
                  <a:lnTo>
                    <a:pt x="59" y="74"/>
                  </a:lnTo>
                  <a:lnTo>
                    <a:pt x="61" y="74"/>
                  </a:lnTo>
                  <a:lnTo>
                    <a:pt x="70" y="74"/>
                  </a:lnTo>
                  <a:lnTo>
                    <a:pt x="75" y="77"/>
                  </a:lnTo>
                  <a:lnTo>
                    <a:pt x="88" y="77"/>
                  </a:lnTo>
                  <a:lnTo>
                    <a:pt x="86" y="63"/>
                  </a:lnTo>
                  <a:lnTo>
                    <a:pt x="84" y="63"/>
                  </a:lnTo>
                  <a:lnTo>
                    <a:pt x="84" y="61"/>
                  </a:lnTo>
                  <a:lnTo>
                    <a:pt x="86" y="61"/>
                  </a:lnTo>
                  <a:lnTo>
                    <a:pt x="84" y="52"/>
                  </a:lnTo>
                  <a:lnTo>
                    <a:pt x="95" y="47"/>
                  </a:lnTo>
                  <a:lnTo>
                    <a:pt x="97" y="47"/>
                  </a:lnTo>
                  <a:lnTo>
                    <a:pt x="88" y="25"/>
                  </a:lnTo>
                  <a:lnTo>
                    <a:pt x="97" y="20"/>
                  </a:lnTo>
                  <a:lnTo>
                    <a:pt x="95" y="16"/>
                  </a:lnTo>
                  <a:lnTo>
                    <a:pt x="100" y="13"/>
                  </a:lnTo>
                  <a:lnTo>
                    <a:pt x="106" y="16"/>
                  </a:lnTo>
                  <a:lnTo>
                    <a:pt x="109" y="18"/>
                  </a:lnTo>
                  <a:lnTo>
                    <a:pt x="109" y="20"/>
                  </a:lnTo>
                  <a:lnTo>
                    <a:pt x="111" y="22"/>
                  </a:lnTo>
                  <a:lnTo>
                    <a:pt x="113" y="22"/>
                  </a:lnTo>
                  <a:lnTo>
                    <a:pt x="115" y="25"/>
                  </a:lnTo>
                  <a:lnTo>
                    <a:pt x="115" y="27"/>
                  </a:lnTo>
                  <a:lnTo>
                    <a:pt x="115" y="29"/>
                  </a:lnTo>
                  <a:lnTo>
                    <a:pt x="118" y="31"/>
                  </a:lnTo>
                  <a:lnTo>
                    <a:pt x="120" y="31"/>
                  </a:lnTo>
                  <a:lnTo>
                    <a:pt x="125" y="34"/>
                  </a:lnTo>
                  <a:lnTo>
                    <a:pt x="127" y="34"/>
                  </a:lnTo>
                  <a:lnTo>
                    <a:pt x="129" y="34"/>
                  </a:lnTo>
                  <a:lnTo>
                    <a:pt x="134" y="36"/>
                  </a:lnTo>
                  <a:lnTo>
                    <a:pt x="136" y="36"/>
                  </a:lnTo>
                  <a:lnTo>
                    <a:pt x="138" y="36"/>
                  </a:lnTo>
                  <a:lnTo>
                    <a:pt x="138" y="38"/>
                  </a:lnTo>
                  <a:lnTo>
                    <a:pt x="140" y="38"/>
                  </a:lnTo>
                  <a:lnTo>
                    <a:pt x="143" y="38"/>
                  </a:lnTo>
                  <a:lnTo>
                    <a:pt x="143" y="40"/>
                  </a:lnTo>
                  <a:lnTo>
                    <a:pt x="145" y="43"/>
                  </a:lnTo>
                  <a:lnTo>
                    <a:pt x="147" y="43"/>
                  </a:lnTo>
                  <a:lnTo>
                    <a:pt x="149" y="43"/>
                  </a:lnTo>
                  <a:lnTo>
                    <a:pt x="149" y="45"/>
                  </a:lnTo>
                  <a:lnTo>
                    <a:pt x="152" y="47"/>
                  </a:lnTo>
                  <a:lnTo>
                    <a:pt x="156" y="52"/>
                  </a:lnTo>
                  <a:lnTo>
                    <a:pt x="159" y="54"/>
                  </a:lnTo>
                  <a:lnTo>
                    <a:pt x="163" y="54"/>
                  </a:lnTo>
                  <a:lnTo>
                    <a:pt x="165" y="54"/>
                  </a:lnTo>
                  <a:lnTo>
                    <a:pt x="170" y="54"/>
                  </a:lnTo>
                  <a:lnTo>
                    <a:pt x="177" y="52"/>
                  </a:lnTo>
                  <a:lnTo>
                    <a:pt x="181" y="52"/>
                  </a:lnTo>
                  <a:lnTo>
                    <a:pt x="186" y="49"/>
                  </a:lnTo>
                  <a:lnTo>
                    <a:pt x="193" y="47"/>
                  </a:lnTo>
                  <a:lnTo>
                    <a:pt x="195" y="47"/>
                  </a:lnTo>
                  <a:lnTo>
                    <a:pt x="206" y="49"/>
                  </a:lnTo>
                  <a:lnTo>
                    <a:pt x="215" y="65"/>
                  </a:lnTo>
                  <a:lnTo>
                    <a:pt x="222" y="68"/>
                  </a:lnTo>
                  <a:lnTo>
                    <a:pt x="227" y="68"/>
                  </a:lnTo>
                  <a:lnTo>
                    <a:pt x="229" y="68"/>
                  </a:lnTo>
                  <a:lnTo>
                    <a:pt x="231" y="68"/>
                  </a:lnTo>
                  <a:lnTo>
                    <a:pt x="233" y="63"/>
                  </a:lnTo>
                  <a:lnTo>
                    <a:pt x="233" y="49"/>
                  </a:lnTo>
                  <a:lnTo>
                    <a:pt x="233" y="47"/>
                  </a:lnTo>
                  <a:lnTo>
                    <a:pt x="247" y="40"/>
                  </a:lnTo>
                  <a:lnTo>
                    <a:pt x="249" y="38"/>
                  </a:lnTo>
                  <a:lnTo>
                    <a:pt x="258" y="20"/>
                  </a:lnTo>
                  <a:lnTo>
                    <a:pt x="276" y="22"/>
                  </a:lnTo>
                  <a:lnTo>
                    <a:pt x="279" y="22"/>
                  </a:lnTo>
                  <a:lnTo>
                    <a:pt x="290" y="18"/>
                  </a:lnTo>
                  <a:lnTo>
                    <a:pt x="308" y="6"/>
                  </a:lnTo>
                  <a:lnTo>
                    <a:pt x="319" y="0"/>
                  </a:lnTo>
                  <a:lnTo>
                    <a:pt x="331" y="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7" name="Admn 1 - Blue Nile">
              <a:extLst>
                <a:ext uri="{FF2B5EF4-FFF2-40B4-BE49-F238E27FC236}">
                  <a16:creationId xmlns:a16="http://schemas.microsoft.com/office/drawing/2014/main" id="{91BC075C-B76E-9029-E40F-571AB35C0241}"/>
                </a:ext>
              </a:extLst>
            </p:cNvPr>
            <p:cNvSpPr>
              <a:spLocks/>
            </p:cNvSpPr>
            <p:nvPr/>
          </p:nvSpPr>
          <p:spPr bwMode="auto">
            <a:xfrm>
              <a:off x="7356742" y="4862606"/>
              <a:ext cx="840499" cy="1317839"/>
            </a:xfrm>
            <a:custGeom>
              <a:avLst/>
              <a:gdLst>
                <a:gd name="T0" fmla="*/ 394 w 530"/>
                <a:gd name="T1" fmla="*/ 12 h 831"/>
                <a:gd name="T2" fmla="*/ 440 w 530"/>
                <a:gd name="T3" fmla="*/ 32 h 831"/>
                <a:gd name="T4" fmla="*/ 462 w 530"/>
                <a:gd name="T5" fmla="*/ 91 h 831"/>
                <a:gd name="T6" fmla="*/ 474 w 530"/>
                <a:gd name="T7" fmla="*/ 129 h 831"/>
                <a:gd name="T8" fmla="*/ 499 w 530"/>
                <a:gd name="T9" fmla="*/ 188 h 831"/>
                <a:gd name="T10" fmla="*/ 519 w 530"/>
                <a:gd name="T11" fmla="*/ 222 h 831"/>
                <a:gd name="T12" fmla="*/ 524 w 530"/>
                <a:gd name="T13" fmla="*/ 240 h 831"/>
                <a:gd name="T14" fmla="*/ 528 w 530"/>
                <a:gd name="T15" fmla="*/ 279 h 831"/>
                <a:gd name="T16" fmla="*/ 519 w 530"/>
                <a:gd name="T17" fmla="*/ 308 h 831"/>
                <a:gd name="T18" fmla="*/ 494 w 530"/>
                <a:gd name="T19" fmla="*/ 349 h 831"/>
                <a:gd name="T20" fmla="*/ 487 w 530"/>
                <a:gd name="T21" fmla="*/ 358 h 831"/>
                <a:gd name="T22" fmla="*/ 496 w 530"/>
                <a:gd name="T23" fmla="*/ 360 h 831"/>
                <a:gd name="T24" fmla="*/ 503 w 530"/>
                <a:gd name="T25" fmla="*/ 369 h 831"/>
                <a:gd name="T26" fmla="*/ 494 w 530"/>
                <a:gd name="T27" fmla="*/ 439 h 831"/>
                <a:gd name="T28" fmla="*/ 501 w 530"/>
                <a:gd name="T29" fmla="*/ 453 h 831"/>
                <a:gd name="T30" fmla="*/ 476 w 530"/>
                <a:gd name="T31" fmla="*/ 473 h 831"/>
                <a:gd name="T32" fmla="*/ 465 w 530"/>
                <a:gd name="T33" fmla="*/ 494 h 831"/>
                <a:gd name="T34" fmla="*/ 447 w 530"/>
                <a:gd name="T35" fmla="*/ 505 h 831"/>
                <a:gd name="T36" fmla="*/ 449 w 530"/>
                <a:gd name="T37" fmla="*/ 494 h 831"/>
                <a:gd name="T38" fmla="*/ 449 w 530"/>
                <a:gd name="T39" fmla="*/ 491 h 831"/>
                <a:gd name="T40" fmla="*/ 426 w 530"/>
                <a:gd name="T41" fmla="*/ 475 h 831"/>
                <a:gd name="T42" fmla="*/ 403 w 530"/>
                <a:gd name="T43" fmla="*/ 455 h 831"/>
                <a:gd name="T44" fmla="*/ 351 w 530"/>
                <a:gd name="T45" fmla="*/ 491 h 831"/>
                <a:gd name="T46" fmla="*/ 320 w 530"/>
                <a:gd name="T47" fmla="*/ 534 h 831"/>
                <a:gd name="T48" fmla="*/ 313 w 530"/>
                <a:gd name="T49" fmla="*/ 550 h 831"/>
                <a:gd name="T50" fmla="*/ 315 w 530"/>
                <a:gd name="T51" fmla="*/ 586 h 831"/>
                <a:gd name="T52" fmla="*/ 329 w 530"/>
                <a:gd name="T53" fmla="*/ 634 h 831"/>
                <a:gd name="T54" fmla="*/ 326 w 530"/>
                <a:gd name="T55" fmla="*/ 652 h 831"/>
                <a:gd name="T56" fmla="*/ 311 w 530"/>
                <a:gd name="T57" fmla="*/ 672 h 831"/>
                <a:gd name="T58" fmla="*/ 295 w 530"/>
                <a:gd name="T59" fmla="*/ 720 h 831"/>
                <a:gd name="T60" fmla="*/ 272 w 530"/>
                <a:gd name="T61" fmla="*/ 786 h 831"/>
                <a:gd name="T62" fmla="*/ 263 w 530"/>
                <a:gd name="T63" fmla="*/ 831 h 831"/>
                <a:gd name="T64" fmla="*/ 229 w 530"/>
                <a:gd name="T65" fmla="*/ 829 h 831"/>
                <a:gd name="T66" fmla="*/ 206 w 530"/>
                <a:gd name="T67" fmla="*/ 831 h 831"/>
                <a:gd name="T68" fmla="*/ 204 w 530"/>
                <a:gd name="T69" fmla="*/ 810 h 831"/>
                <a:gd name="T70" fmla="*/ 204 w 530"/>
                <a:gd name="T71" fmla="*/ 792 h 831"/>
                <a:gd name="T72" fmla="*/ 209 w 530"/>
                <a:gd name="T73" fmla="*/ 772 h 831"/>
                <a:gd name="T74" fmla="*/ 213 w 530"/>
                <a:gd name="T75" fmla="*/ 758 h 831"/>
                <a:gd name="T76" fmla="*/ 222 w 530"/>
                <a:gd name="T77" fmla="*/ 752 h 831"/>
                <a:gd name="T78" fmla="*/ 224 w 530"/>
                <a:gd name="T79" fmla="*/ 743 h 831"/>
                <a:gd name="T80" fmla="*/ 227 w 530"/>
                <a:gd name="T81" fmla="*/ 727 h 831"/>
                <a:gd name="T82" fmla="*/ 231 w 530"/>
                <a:gd name="T83" fmla="*/ 711 h 831"/>
                <a:gd name="T84" fmla="*/ 231 w 530"/>
                <a:gd name="T85" fmla="*/ 697 h 831"/>
                <a:gd name="T86" fmla="*/ 231 w 530"/>
                <a:gd name="T87" fmla="*/ 681 h 831"/>
                <a:gd name="T88" fmla="*/ 227 w 530"/>
                <a:gd name="T89" fmla="*/ 668 h 831"/>
                <a:gd name="T90" fmla="*/ 227 w 530"/>
                <a:gd name="T91" fmla="*/ 654 h 831"/>
                <a:gd name="T92" fmla="*/ 209 w 530"/>
                <a:gd name="T93" fmla="*/ 650 h 831"/>
                <a:gd name="T94" fmla="*/ 179 w 530"/>
                <a:gd name="T95" fmla="*/ 604 h 831"/>
                <a:gd name="T96" fmla="*/ 97 w 530"/>
                <a:gd name="T97" fmla="*/ 521 h 831"/>
                <a:gd name="T98" fmla="*/ 29 w 530"/>
                <a:gd name="T99" fmla="*/ 439 h 831"/>
                <a:gd name="T100" fmla="*/ 0 w 530"/>
                <a:gd name="T101" fmla="*/ 254 h 831"/>
                <a:gd name="T102" fmla="*/ 59 w 530"/>
                <a:gd name="T103" fmla="*/ 193 h 831"/>
                <a:gd name="T104" fmla="*/ 218 w 530"/>
                <a:gd name="T105" fmla="*/ 107 h 831"/>
                <a:gd name="T106" fmla="*/ 254 w 530"/>
                <a:gd name="T107" fmla="*/ 79 h 831"/>
                <a:gd name="T108" fmla="*/ 256 w 530"/>
                <a:gd name="T109" fmla="*/ 77 h 831"/>
                <a:gd name="T110" fmla="*/ 265 w 530"/>
                <a:gd name="T111" fmla="*/ 66 h 831"/>
                <a:gd name="T112" fmla="*/ 279 w 530"/>
                <a:gd name="T113" fmla="*/ 50 h 831"/>
                <a:gd name="T114" fmla="*/ 290 w 530"/>
                <a:gd name="T115" fmla="*/ 34 h 831"/>
                <a:gd name="T116" fmla="*/ 301 w 530"/>
                <a:gd name="T117" fmla="*/ 27 h 831"/>
                <a:gd name="T118" fmla="*/ 333 w 530"/>
                <a:gd name="T119" fmla="*/ 18 h 831"/>
                <a:gd name="T120" fmla="*/ 356 w 530"/>
                <a:gd name="T121"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0" h="831">
                  <a:moveTo>
                    <a:pt x="365" y="3"/>
                  </a:moveTo>
                  <a:lnTo>
                    <a:pt x="367" y="5"/>
                  </a:lnTo>
                  <a:lnTo>
                    <a:pt x="374" y="5"/>
                  </a:lnTo>
                  <a:lnTo>
                    <a:pt x="376" y="7"/>
                  </a:lnTo>
                  <a:lnTo>
                    <a:pt x="379" y="7"/>
                  </a:lnTo>
                  <a:lnTo>
                    <a:pt x="381" y="7"/>
                  </a:lnTo>
                  <a:lnTo>
                    <a:pt x="388" y="9"/>
                  </a:lnTo>
                  <a:lnTo>
                    <a:pt x="394" y="12"/>
                  </a:lnTo>
                  <a:lnTo>
                    <a:pt x="401" y="12"/>
                  </a:lnTo>
                  <a:lnTo>
                    <a:pt x="406" y="12"/>
                  </a:lnTo>
                  <a:lnTo>
                    <a:pt x="408" y="12"/>
                  </a:lnTo>
                  <a:lnTo>
                    <a:pt x="413" y="14"/>
                  </a:lnTo>
                  <a:lnTo>
                    <a:pt x="417" y="16"/>
                  </a:lnTo>
                  <a:lnTo>
                    <a:pt x="422" y="18"/>
                  </a:lnTo>
                  <a:lnTo>
                    <a:pt x="426" y="25"/>
                  </a:lnTo>
                  <a:lnTo>
                    <a:pt x="440" y="32"/>
                  </a:lnTo>
                  <a:lnTo>
                    <a:pt x="447" y="39"/>
                  </a:lnTo>
                  <a:lnTo>
                    <a:pt x="449" y="43"/>
                  </a:lnTo>
                  <a:lnTo>
                    <a:pt x="453" y="50"/>
                  </a:lnTo>
                  <a:lnTo>
                    <a:pt x="456" y="57"/>
                  </a:lnTo>
                  <a:lnTo>
                    <a:pt x="458" y="68"/>
                  </a:lnTo>
                  <a:lnTo>
                    <a:pt x="458" y="70"/>
                  </a:lnTo>
                  <a:lnTo>
                    <a:pt x="462" y="86"/>
                  </a:lnTo>
                  <a:lnTo>
                    <a:pt x="462" y="91"/>
                  </a:lnTo>
                  <a:lnTo>
                    <a:pt x="465" y="93"/>
                  </a:lnTo>
                  <a:lnTo>
                    <a:pt x="465" y="95"/>
                  </a:lnTo>
                  <a:lnTo>
                    <a:pt x="467" y="102"/>
                  </a:lnTo>
                  <a:lnTo>
                    <a:pt x="467" y="107"/>
                  </a:lnTo>
                  <a:lnTo>
                    <a:pt x="469" y="111"/>
                  </a:lnTo>
                  <a:lnTo>
                    <a:pt x="469" y="118"/>
                  </a:lnTo>
                  <a:lnTo>
                    <a:pt x="469" y="118"/>
                  </a:lnTo>
                  <a:lnTo>
                    <a:pt x="474" y="129"/>
                  </a:lnTo>
                  <a:lnTo>
                    <a:pt x="474" y="136"/>
                  </a:lnTo>
                  <a:lnTo>
                    <a:pt x="476" y="141"/>
                  </a:lnTo>
                  <a:lnTo>
                    <a:pt x="476" y="147"/>
                  </a:lnTo>
                  <a:lnTo>
                    <a:pt x="483" y="163"/>
                  </a:lnTo>
                  <a:lnTo>
                    <a:pt x="483" y="165"/>
                  </a:lnTo>
                  <a:lnTo>
                    <a:pt x="487" y="172"/>
                  </a:lnTo>
                  <a:lnTo>
                    <a:pt x="496" y="184"/>
                  </a:lnTo>
                  <a:lnTo>
                    <a:pt x="499" y="188"/>
                  </a:lnTo>
                  <a:lnTo>
                    <a:pt x="506" y="199"/>
                  </a:lnTo>
                  <a:lnTo>
                    <a:pt x="515" y="215"/>
                  </a:lnTo>
                  <a:lnTo>
                    <a:pt x="517" y="220"/>
                  </a:lnTo>
                  <a:lnTo>
                    <a:pt x="519" y="222"/>
                  </a:lnTo>
                  <a:lnTo>
                    <a:pt x="519" y="222"/>
                  </a:lnTo>
                  <a:lnTo>
                    <a:pt x="519" y="222"/>
                  </a:lnTo>
                  <a:lnTo>
                    <a:pt x="519" y="222"/>
                  </a:lnTo>
                  <a:lnTo>
                    <a:pt x="519" y="222"/>
                  </a:lnTo>
                  <a:lnTo>
                    <a:pt x="519" y="224"/>
                  </a:lnTo>
                  <a:lnTo>
                    <a:pt x="521" y="229"/>
                  </a:lnTo>
                  <a:lnTo>
                    <a:pt x="521" y="229"/>
                  </a:lnTo>
                  <a:lnTo>
                    <a:pt x="524" y="233"/>
                  </a:lnTo>
                  <a:lnTo>
                    <a:pt x="524" y="236"/>
                  </a:lnTo>
                  <a:lnTo>
                    <a:pt x="524" y="236"/>
                  </a:lnTo>
                  <a:lnTo>
                    <a:pt x="524" y="238"/>
                  </a:lnTo>
                  <a:lnTo>
                    <a:pt x="524" y="240"/>
                  </a:lnTo>
                  <a:lnTo>
                    <a:pt x="526" y="242"/>
                  </a:lnTo>
                  <a:lnTo>
                    <a:pt x="526" y="242"/>
                  </a:lnTo>
                  <a:lnTo>
                    <a:pt x="528" y="245"/>
                  </a:lnTo>
                  <a:lnTo>
                    <a:pt x="530" y="247"/>
                  </a:lnTo>
                  <a:lnTo>
                    <a:pt x="530" y="249"/>
                  </a:lnTo>
                  <a:lnTo>
                    <a:pt x="530" y="261"/>
                  </a:lnTo>
                  <a:lnTo>
                    <a:pt x="528" y="274"/>
                  </a:lnTo>
                  <a:lnTo>
                    <a:pt x="528" y="279"/>
                  </a:lnTo>
                  <a:lnTo>
                    <a:pt x="528" y="281"/>
                  </a:lnTo>
                  <a:lnTo>
                    <a:pt x="526" y="285"/>
                  </a:lnTo>
                  <a:lnTo>
                    <a:pt x="524" y="292"/>
                  </a:lnTo>
                  <a:lnTo>
                    <a:pt x="521" y="294"/>
                  </a:lnTo>
                  <a:lnTo>
                    <a:pt x="521" y="294"/>
                  </a:lnTo>
                  <a:lnTo>
                    <a:pt x="521" y="294"/>
                  </a:lnTo>
                  <a:lnTo>
                    <a:pt x="521" y="301"/>
                  </a:lnTo>
                  <a:lnTo>
                    <a:pt x="519" y="308"/>
                  </a:lnTo>
                  <a:lnTo>
                    <a:pt x="519" y="308"/>
                  </a:lnTo>
                  <a:lnTo>
                    <a:pt x="512" y="319"/>
                  </a:lnTo>
                  <a:lnTo>
                    <a:pt x="503" y="331"/>
                  </a:lnTo>
                  <a:lnTo>
                    <a:pt x="503" y="333"/>
                  </a:lnTo>
                  <a:lnTo>
                    <a:pt x="496" y="346"/>
                  </a:lnTo>
                  <a:lnTo>
                    <a:pt x="496" y="349"/>
                  </a:lnTo>
                  <a:lnTo>
                    <a:pt x="496" y="349"/>
                  </a:lnTo>
                  <a:lnTo>
                    <a:pt x="494" y="349"/>
                  </a:lnTo>
                  <a:lnTo>
                    <a:pt x="494" y="351"/>
                  </a:lnTo>
                  <a:lnTo>
                    <a:pt x="494" y="353"/>
                  </a:lnTo>
                  <a:lnTo>
                    <a:pt x="494" y="353"/>
                  </a:lnTo>
                  <a:lnTo>
                    <a:pt x="494" y="356"/>
                  </a:lnTo>
                  <a:lnTo>
                    <a:pt x="490" y="356"/>
                  </a:lnTo>
                  <a:lnTo>
                    <a:pt x="490" y="356"/>
                  </a:lnTo>
                  <a:lnTo>
                    <a:pt x="487" y="358"/>
                  </a:lnTo>
                  <a:lnTo>
                    <a:pt x="487" y="358"/>
                  </a:lnTo>
                  <a:lnTo>
                    <a:pt x="487" y="358"/>
                  </a:lnTo>
                  <a:lnTo>
                    <a:pt x="490" y="360"/>
                  </a:lnTo>
                  <a:lnTo>
                    <a:pt x="490" y="360"/>
                  </a:lnTo>
                  <a:lnTo>
                    <a:pt x="492" y="360"/>
                  </a:lnTo>
                  <a:lnTo>
                    <a:pt x="494" y="360"/>
                  </a:lnTo>
                  <a:lnTo>
                    <a:pt x="494" y="360"/>
                  </a:lnTo>
                  <a:lnTo>
                    <a:pt x="496" y="360"/>
                  </a:lnTo>
                  <a:lnTo>
                    <a:pt x="496" y="360"/>
                  </a:lnTo>
                  <a:lnTo>
                    <a:pt x="496" y="360"/>
                  </a:lnTo>
                  <a:lnTo>
                    <a:pt x="499" y="360"/>
                  </a:lnTo>
                  <a:lnTo>
                    <a:pt x="499" y="362"/>
                  </a:lnTo>
                  <a:lnTo>
                    <a:pt x="499" y="362"/>
                  </a:lnTo>
                  <a:lnTo>
                    <a:pt x="501" y="365"/>
                  </a:lnTo>
                  <a:lnTo>
                    <a:pt x="503" y="367"/>
                  </a:lnTo>
                  <a:lnTo>
                    <a:pt x="503" y="367"/>
                  </a:lnTo>
                  <a:lnTo>
                    <a:pt x="503" y="369"/>
                  </a:lnTo>
                  <a:lnTo>
                    <a:pt x="503" y="369"/>
                  </a:lnTo>
                  <a:lnTo>
                    <a:pt x="508" y="371"/>
                  </a:lnTo>
                  <a:lnTo>
                    <a:pt x="499" y="410"/>
                  </a:lnTo>
                  <a:lnTo>
                    <a:pt x="496" y="423"/>
                  </a:lnTo>
                  <a:lnTo>
                    <a:pt x="494" y="435"/>
                  </a:lnTo>
                  <a:lnTo>
                    <a:pt x="494" y="435"/>
                  </a:lnTo>
                  <a:lnTo>
                    <a:pt x="492" y="439"/>
                  </a:lnTo>
                  <a:lnTo>
                    <a:pt x="494" y="439"/>
                  </a:lnTo>
                  <a:lnTo>
                    <a:pt x="496" y="439"/>
                  </a:lnTo>
                  <a:lnTo>
                    <a:pt x="496" y="442"/>
                  </a:lnTo>
                  <a:lnTo>
                    <a:pt x="496" y="444"/>
                  </a:lnTo>
                  <a:lnTo>
                    <a:pt x="496" y="444"/>
                  </a:lnTo>
                  <a:lnTo>
                    <a:pt x="499" y="446"/>
                  </a:lnTo>
                  <a:lnTo>
                    <a:pt x="501" y="448"/>
                  </a:lnTo>
                  <a:lnTo>
                    <a:pt x="501" y="451"/>
                  </a:lnTo>
                  <a:lnTo>
                    <a:pt x="501" y="453"/>
                  </a:lnTo>
                  <a:lnTo>
                    <a:pt x="501" y="453"/>
                  </a:lnTo>
                  <a:lnTo>
                    <a:pt x="499" y="453"/>
                  </a:lnTo>
                  <a:lnTo>
                    <a:pt x="499" y="453"/>
                  </a:lnTo>
                  <a:lnTo>
                    <a:pt x="499" y="453"/>
                  </a:lnTo>
                  <a:lnTo>
                    <a:pt x="499" y="455"/>
                  </a:lnTo>
                  <a:lnTo>
                    <a:pt x="499" y="455"/>
                  </a:lnTo>
                  <a:lnTo>
                    <a:pt x="485" y="466"/>
                  </a:lnTo>
                  <a:lnTo>
                    <a:pt x="476" y="473"/>
                  </a:lnTo>
                  <a:lnTo>
                    <a:pt x="474" y="475"/>
                  </a:lnTo>
                  <a:lnTo>
                    <a:pt x="472" y="478"/>
                  </a:lnTo>
                  <a:lnTo>
                    <a:pt x="469" y="478"/>
                  </a:lnTo>
                  <a:lnTo>
                    <a:pt x="469" y="482"/>
                  </a:lnTo>
                  <a:lnTo>
                    <a:pt x="469" y="485"/>
                  </a:lnTo>
                  <a:lnTo>
                    <a:pt x="469" y="489"/>
                  </a:lnTo>
                  <a:lnTo>
                    <a:pt x="467" y="491"/>
                  </a:lnTo>
                  <a:lnTo>
                    <a:pt x="465" y="494"/>
                  </a:lnTo>
                  <a:lnTo>
                    <a:pt x="462" y="494"/>
                  </a:lnTo>
                  <a:lnTo>
                    <a:pt x="458" y="496"/>
                  </a:lnTo>
                  <a:lnTo>
                    <a:pt x="456" y="496"/>
                  </a:lnTo>
                  <a:lnTo>
                    <a:pt x="453" y="496"/>
                  </a:lnTo>
                  <a:lnTo>
                    <a:pt x="453" y="498"/>
                  </a:lnTo>
                  <a:lnTo>
                    <a:pt x="451" y="503"/>
                  </a:lnTo>
                  <a:lnTo>
                    <a:pt x="449" y="503"/>
                  </a:lnTo>
                  <a:lnTo>
                    <a:pt x="447" y="505"/>
                  </a:lnTo>
                  <a:lnTo>
                    <a:pt x="444" y="503"/>
                  </a:lnTo>
                  <a:lnTo>
                    <a:pt x="444" y="503"/>
                  </a:lnTo>
                  <a:lnTo>
                    <a:pt x="444" y="500"/>
                  </a:lnTo>
                  <a:lnTo>
                    <a:pt x="447" y="500"/>
                  </a:lnTo>
                  <a:lnTo>
                    <a:pt x="447" y="498"/>
                  </a:lnTo>
                  <a:lnTo>
                    <a:pt x="449" y="498"/>
                  </a:lnTo>
                  <a:lnTo>
                    <a:pt x="449" y="496"/>
                  </a:lnTo>
                  <a:lnTo>
                    <a:pt x="449" y="494"/>
                  </a:lnTo>
                  <a:lnTo>
                    <a:pt x="449" y="494"/>
                  </a:lnTo>
                  <a:lnTo>
                    <a:pt x="449" y="494"/>
                  </a:lnTo>
                  <a:lnTo>
                    <a:pt x="449" y="494"/>
                  </a:lnTo>
                  <a:lnTo>
                    <a:pt x="449" y="491"/>
                  </a:lnTo>
                  <a:lnTo>
                    <a:pt x="449" y="491"/>
                  </a:lnTo>
                  <a:lnTo>
                    <a:pt x="449" y="491"/>
                  </a:lnTo>
                  <a:lnTo>
                    <a:pt x="449" y="491"/>
                  </a:lnTo>
                  <a:lnTo>
                    <a:pt x="449" y="491"/>
                  </a:lnTo>
                  <a:lnTo>
                    <a:pt x="444" y="491"/>
                  </a:lnTo>
                  <a:lnTo>
                    <a:pt x="442" y="491"/>
                  </a:lnTo>
                  <a:lnTo>
                    <a:pt x="440" y="491"/>
                  </a:lnTo>
                  <a:lnTo>
                    <a:pt x="440" y="489"/>
                  </a:lnTo>
                  <a:lnTo>
                    <a:pt x="435" y="485"/>
                  </a:lnTo>
                  <a:lnTo>
                    <a:pt x="431" y="480"/>
                  </a:lnTo>
                  <a:lnTo>
                    <a:pt x="431" y="480"/>
                  </a:lnTo>
                  <a:lnTo>
                    <a:pt x="426" y="475"/>
                  </a:lnTo>
                  <a:lnTo>
                    <a:pt x="424" y="473"/>
                  </a:lnTo>
                  <a:lnTo>
                    <a:pt x="422" y="471"/>
                  </a:lnTo>
                  <a:lnTo>
                    <a:pt x="419" y="469"/>
                  </a:lnTo>
                  <a:lnTo>
                    <a:pt x="419" y="469"/>
                  </a:lnTo>
                  <a:lnTo>
                    <a:pt x="417" y="466"/>
                  </a:lnTo>
                  <a:lnTo>
                    <a:pt x="415" y="464"/>
                  </a:lnTo>
                  <a:lnTo>
                    <a:pt x="413" y="462"/>
                  </a:lnTo>
                  <a:lnTo>
                    <a:pt x="403" y="455"/>
                  </a:lnTo>
                  <a:lnTo>
                    <a:pt x="397" y="448"/>
                  </a:lnTo>
                  <a:lnTo>
                    <a:pt x="394" y="451"/>
                  </a:lnTo>
                  <a:lnTo>
                    <a:pt x="374" y="464"/>
                  </a:lnTo>
                  <a:lnTo>
                    <a:pt x="372" y="466"/>
                  </a:lnTo>
                  <a:lnTo>
                    <a:pt x="369" y="469"/>
                  </a:lnTo>
                  <a:lnTo>
                    <a:pt x="360" y="475"/>
                  </a:lnTo>
                  <a:lnTo>
                    <a:pt x="360" y="475"/>
                  </a:lnTo>
                  <a:lnTo>
                    <a:pt x="351" y="491"/>
                  </a:lnTo>
                  <a:lnTo>
                    <a:pt x="345" y="505"/>
                  </a:lnTo>
                  <a:lnTo>
                    <a:pt x="342" y="509"/>
                  </a:lnTo>
                  <a:lnTo>
                    <a:pt x="342" y="512"/>
                  </a:lnTo>
                  <a:lnTo>
                    <a:pt x="340" y="512"/>
                  </a:lnTo>
                  <a:lnTo>
                    <a:pt x="331" y="523"/>
                  </a:lnTo>
                  <a:lnTo>
                    <a:pt x="329" y="523"/>
                  </a:lnTo>
                  <a:lnTo>
                    <a:pt x="322" y="532"/>
                  </a:lnTo>
                  <a:lnTo>
                    <a:pt x="320" y="534"/>
                  </a:lnTo>
                  <a:lnTo>
                    <a:pt x="317" y="537"/>
                  </a:lnTo>
                  <a:lnTo>
                    <a:pt x="315" y="537"/>
                  </a:lnTo>
                  <a:lnTo>
                    <a:pt x="315" y="539"/>
                  </a:lnTo>
                  <a:lnTo>
                    <a:pt x="317" y="539"/>
                  </a:lnTo>
                  <a:lnTo>
                    <a:pt x="317" y="543"/>
                  </a:lnTo>
                  <a:lnTo>
                    <a:pt x="315" y="543"/>
                  </a:lnTo>
                  <a:lnTo>
                    <a:pt x="313" y="548"/>
                  </a:lnTo>
                  <a:lnTo>
                    <a:pt x="313" y="550"/>
                  </a:lnTo>
                  <a:lnTo>
                    <a:pt x="313" y="555"/>
                  </a:lnTo>
                  <a:lnTo>
                    <a:pt x="315" y="559"/>
                  </a:lnTo>
                  <a:lnTo>
                    <a:pt x="317" y="564"/>
                  </a:lnTo>
                  <a:lnTo>
                    <a:pt x="317" y="568"/>
                  </a:lnTo>
                  <a:lnTo>
                    <a:pt x="320" y="573"/>
                  </a:lnTo>
                  <a:lnTo>
                    <a:pt x="320" y="575"/>
                  </a:lnTo>
                  <a:lnTo>
                    <a:pt x="315" y="584"/>
                  </a:lnTo>
                  <a:lnTo>
                    <a:pt x="315" y="586"/>
                  </a:lnTo>
                  <a:lnTo>
                    <a:pt x="317" y="595"/>
                  </a:lnTo>
                  <a:lnTo>
                    <a:pt x="317" y="595"/>
                  </a:lnTo>
                  <a:lnTo>
                    <a:pt x="322" y="609"/>
                  </a:lnTo>
                  <a:lnTo>
                    <a:pt x="324" y="620"/>
                  </a:lnTo>
                  <a:lnTo>
                    <a:pt x="326" y="623"/>
                  </a:lnTo>
                  <a:lnTo>
                    <a:pt x="326" y="627"/>
                  </a:lnTo>
                  <a:lnTo>
                    <a:pt x="329" y="632"/>
                  </a:lnTo>
                  <a:lnTo>
                    <a:pt x="329" y="634"/>
                  </a:lnTo>
                  <a:lnTo>
                    <a:pt x="329" y="636"/>
                  </a:lnTo>
                  <a:lnTo>
                    <a:pt x="329" y="638"/>
                  </a:lnTo>
                  <a:lnTo>
                    <a:pt x="329" y="641"/>
                  </a:lnTo>
                  <a:lnTo>
                    <a:pt x="326" y="643"/>
                  </a:lnTo>
                  <a:lnTo>
                    <a:pt x="329" y="647"/>
                  </a:lnTo>
                  <a:lnTo>
                    <a:pt x="329" y="650"/>
                  </a:lnTo>
                  <a:lnTo>
                    <a:pt x="326" y="652"/>
                  </a:lnTo>
                  <a:lnTo>
                    <a:pt x="326" y="652"/>
                  </a:lnTo>
                  <a:lnTo>
                    <a:pt x="324" y="654"/>
                  </a:lnTo>
                  <a:lnTo>
                    <a:pt x="324" y="659"/>
                  </a:lnTo>
                  <a:lnTo>
                    <a:pt x="324" y="661"/>
                  </a:lnTo>
                  <a:lnTo>
                    <a:pt x="326" y="663"/>
                  </a:lnTo>
                  <a:lnTo>
                    <a:pt x="320" y="666"/>
                  </a:lnTo>
                  <a:lnTo>
                    <a:pt x="317" y="668"/>
                  </a:lnTo>
                  <a:lnTo>
                    <a:pt x="317" y="668"/>
                  </a:lnTo>
                  <a:lnTo>
                    <a:pt x="311" y="672"/>
                  </a:lnTo>
                  <a:lnTo>
                    <a:pt x="306" y="675"/>
                  </a:lnTo>
                  <a:lnTo>
                    <a:pt x="301" y="679"/>
                  </a:lnTo>
                  <a:lnTo>
                    <a:pt x="299" y="679"/>
                  </a:lnTo>
                  <a:lnTo>
                    <a:pt x="297" y="697"/>
                  </a:lnTo>
                  <a:lnTo>
                    <a:pt x="295" y="706"/>
                  </a:lnTo>
                  <a:lnTo>
                    <a:pt x="295" y="711"/>
                  </a:lnTo>
                  <a:lnTo>
                    <a:pt x="295" y="713"/>
                  </a:lnTo>
                  <a:lnTo>
                    <a:pt x="295" y="720"/>
                  </a:lnTo>
                  <a:lnTo>
                    <a:pt x="295" y="722"/>
                  </a:lnTo>
                  <a:lnTo>
                    <a:pt x="292" y="727"/>
                  </a:lnTo>
                  <a:lnTo>
                    <a:pt x="286" y="743"/>
                  </a:lnTo>
                  <a:lnTo>
                    <a:pt x="283" y="749"/>
                  </a:lnTo>
                  <a:lnTo>
                    <a:pt x="281" y="754"/>
                  </a:lnTo>
                  <a:lnTo>
                    <a:pt x="279" y="758"/>
                  </a:lnTo>
                  <a:lnTo>
                    <a:pt x="279" y="763"/>
                  </a:lnTo>
                  <a:lnTo>
                    <a:pt x="272" y="786"/>
                  </a:lnTo>
                  <a:lnTo>
                    <a:pt x="270" y="795"/>
                  </a:lnTo>
                  <a:lnTo>
                    <a:pt x="267" y="797"/>
                  </a:lnTo>
                  <a:lnTo>
                    <a:pt x="265" y="806"/>
                  </a:lnTo>
                  <a:lnTo>
                    <a:pt x="263" y="810"/>
                  </a:lnTo>
                  <a:lnTo>
                    <a:pt x="263" y="819"/>
                  </a:lnTo>
                  <a:lnTo>
                    <a:pt x="265" y="831"/>
                  </a:lnTo>
                  <a:lnTo>
                    <a:pt x="263" y="831"/>
                  </a:lnTo>
                  <a:lnTo>
                    <a:pt x="263" y="831"/>
                  </a:lnTo>
                  <a:lnTo>
                    <a:pt x="258" y="831"/>
                  </a:lnTo>
                  <a:lnTo>
                    <a:pt x="256" y="831"/>
                  </a:lnTo>
                  <a:lnTo>
                    <a:pt x="252" y="831"/>
                  </a:lnTo>
                  <a:lnTo>
                    <a:pt x="245" y="831"/>
                  </a:lnTo>
                  <a:lnTo>
                    <a:pt x="238" y="831"/>
                  </a:lnTo>
                  <a:lnTo>
                    <a:pt x="236" y="831"/>
                  </a:lnTo>
                  <a:lnTo>
                    <a:pt x="229" y="829"/>
                  </a:lnTo>
                  <a:lnTo>
                    <a:pt x="229" y="829"/>
                  </a:lnTo>
                  <a:lnTo>
                    <a:pt x="220" y="829"/>
                  </a:lnTo>
                  <a:lnTo>
                    <a:pt x="218" y="829"/>
                  </a:lnTo>
                  <a:lnTo>
                    <a:pt x="213" y="829"/>
                  </a:lnTo>
                  <a:lnTo>
                    <a:pt x="211" y="829"/>
                  </a:lnTo>
                  <a:lnTo>
                    <a:pt x="211" y="829"/>
                  </a:lnTo>
                  <a:lnTo>
                    <a:pt x="211" y="829"/>
                  </a:lnTo>
                  <a:lnTo>
                    <a:pt x="211" y="831"/>
                  </a:lnTo>
                  <a:lnTo>
                    <a:pt x="206" y="831"/>
                  </a:lnTo>
                  <a:lnTo>
                    <a:pt x="206" y="831"/>
                  </a:lnTo>
                  <a:lnTo>
                    <a:pt x="206" y="829"/>
                  </a:lnTo>
                  <a:lnTo>
                    <a:pt x="206" y="829"/>
                  </a:lnTo>
                  <a:lnTo>
                    <a:pt x="206" y="826"/>
                  </a:lnTo>
                  <a:lnTo>
                    <a:pt x="204" y="819"/>
                  </a:lnTo>
                  <a:lnTo>
                    <a:pt x="204" y="817"/>
                  </a:lnTo>
                  <a:lnTo>
                    <a:pt x="204" y="815"/>
                  </a:lnTo>
                  <a:lnTo>
                    <a:pt x="204" y="810"/>
                  </a:lnTo>
                  <a:lnTo>
                    <a:pt x="204" y="808"/>
                  </a:lnTo>
                  <a:lnTo>
                    <a:pt x="204" y="804"/>
                  </a:lnTo>
                  <a:lnTo>
                    <a:pt x="204" y="801"/>
                  </a:lnTo>
                  <a:lnTo>
                    <a:pt x="204" y="799"/>
                  </a:lnTo>
                  <a:lnTo>
                    <a:pt x="204" y="797"/>
                  </a:lnTo>
                  <a:lnTo>
                    <a:pt x="204" y="797"/>
                  </a:lnTo>
                  <a:lnTo>
                    <a:pt x="204" y="795"/>
                  </a:lnTo>
                  <a:lnTo>
                    <a:pt x="204" y="792"/>
                  </a:lnTo>
                  <a:lnTo>
                    <a:pt x="204" y="790"/>
                  </a:lnTo>
                  <a:lnTo>
                    <a:pt x="206" y="786"/>
                  </a:lnTo>
                  <a:lnTo>
                    <a:pt x="206" y="783"/>
                  </a:lnTo>
                  <a:lnTo>
                    <a:pt x="206" y="781"/>
                  </a:lnTo>
                  <a:lnTo>
                    <a:pt x="206" y="779"/>
                  </a:lnTo>
                  <a:lnTo>
                    <a:pt x="209" y="776"/>
                  </a:lnTo>
                  <a:lnTo>
                    <a:pt x="209" y="774"/>
                  </a:lnTo>
                  <a:lnTo>
                    <a:pt x="209" y="772"/>
                  </a:lnTo>
                  <a:lnTo>
                    <a:pt x="211" y="770"/>
                  </a:lnTo>
                  <a:lnTo>
                    <a:pt x="211" y="767"/>
                  </a:lnTo>
                  <a:lnTo>
                    <a:pt x="211" y="765"/>
                  </a:lnTo>
                  <a:lnTo>
                    <a:pt x="211" y="763"/>
                  </a:lnTo>
                  <a:lnTo>
                    <a:pt x="211" y="761"/>
                  </a:lnTo>
                  <a:lnTo>
                    <a:pt x="211" y="761"/>
                  </a:lnTo>
                  <a:lnTo>
                    <a:pt x="213" y="758"/>
                  </a:lnTo>
                  <a:lnTo>
                    <a:pt x="213" y="758"/>
                  </a:lnTo>
                  <a:lnTo>
                    <a:pt x="213" y="756"/>
                  </a:lnTo>
                  <a:lnTo>
                    <a:pt x="215" y="756"/>
                  </a:lnTo>
                  <a:lnTo>
                    <a:pt x="215" y="756"/>
                  </a:lnTo>
                  <a:lnTo>
                    <a:pt x="218" y="756"/>
                  </a:lnTo>
                  <a:lnTo>
                    <a:pt x="220" y="756"/>
                  </a:lnTo>
                  <a:lnTo>
                    <a:pt x="220" y="754"/>
                  </a:lnTo>
                  <a:lnTo>
                    <a:pt x="220" y="754"/>
                  </a:lnTo>
                  <a:lnTo>
                    <a:pt x="222" y="752"/>
                  </a:lnTo>
                  <a:lnTo>
                    <a:pt x="222" y="752"/>
                  </a:lnTo>
                  <a:lnTo>
                    <a:pt x="222" y="749"/>
                  </a:lnTo>
                  <a:lnTo>
                    <a:pt x="222" y="749"/>
                  </a:lnTo>
                  <a:lnTo>
                    <a:pt x="224" y="747"/>
                  </a:lnTo>
                  <a:lnTo>
                    <a:pt x="224" y="747"/>
                  </a:lnTo>
                  <a:lnTo>
                    <a:pt x="224" y="745"/>
                  </a:lnTo>
                  <a:lnTo>
                    <a:pt x="224" y="743"/>
                  </a:lnTo>
                  <a:lnTo>
                    <a:pt x="224" y="743"/>
                  </a:lnTo>
                  <a:lnTo>
                    <a:pt x="224" y="740"/>
                  </a:lnTo>
                  <a:lnTo>
                    <a:pt x="224" y="738"/>
                  </a:lnTo>
                  <a:lnTo>
                    <a:pt x="227" y="736"/>
                  </a:lnTo>
                  <a:lnTo>
                    <a:pt x="227" y="733"/>
                  </a:lnTo>
                  <a:lnTo>
                    <a:pt x="227" y="731"/>
                  </a:lnTo>
                  <a:lnTo>
                    <a:pt x="229" y="729"/>
                  </a:lnTo>
                  <a:lnTo>
                    <a:pt x="227" y="727"/>
                  </a:lnTo>
                  <a:lnTo>
                    <a:pt x="227" y="727"/>
                  </a:lnTo>
                  <a:lnTo>
                    <a:pt x="229" y="724"/>
                  </a:lnTo>
                  <a:lnTo>
                    <a:pt x="229" y="724"/>
                  </a:lnTo>
                  <a:lnTo>
                    <a:pt x="231" y="722"/>
                  </a:lnTo>
                  <a:lnTo>
                    <a:pt x="231" y="718"/>
                  </a:lnTo>
                  <a:lnTo>
                    <a:pt x="231" y="715"/>
                  </a:lnTo>
                  <a:lnTo>
                    <a:pt x="231" y="713"/>
                  </a:lnTo>
                  <a:lnTo>
                    <a:pt x="231" y="711"/>
                  </a:lnTo>
                  <a:lnTo>
                    <a:pt x="231" y="711"/>
                  </a:lnTo>
                  <a:lnTo>
                    <a:pt x="231" y="709"/>
                  </a:lnTo>
                  <a:lnTo>
                    <a:pt x="231" y="709"/>
                  </a:lnTo>
                  <a:lnTo>
                    <a:pt x="231" y="706"/>
                  </a:lnTo>
                  <a:lnTo>
                    <a:pt x="231" y="704"/>
                  </a:lnTo>
                  <a:lnTo>
                    <a:pt x="231" y="704"/>
                  </a:lnTo>
                  <a:lnTo>
                    <a:pt x="231" y="702"/>
                  </a:lnTo>
                  <a:lnTo>
                    <a:pt x="231" y="700"/>
                  </a:lnTo>
                  <a:lnTo>
                    <a:pt x="231" y="697"/>
                  </a:lnTo>
                  <a:lnTo>
                    <a:pt x="233" y="695"/>
                  </a:lnTo>
                  <a:lnTo>
                    <a:pt x="233" y="695"/>
                  </a:lnTo>
                  <a:lnTo>
                    <a:pt x="233" y="693"/>
                  </a:lnTo>
                  <a:lnTo>
                    <a:pt x="233" y="690"/>
                  </a:lnTo>
                  <a:lnTo>
                    <a:pt x="233" y="688"/>
                  </a:lnTo>
                  <a:lnTo>
                    <a:pt x="231" y="686"/>
                  </a:lnTo>
                  <a:lnTo>
                    <a:pt x="231" y="681"/>
                  </a:lnTo>
                  <a:lnTo>
                    <a:pt x="231" y="681"/>
                  </a:lnTo>
                  <a:lnTo>
                    <a:pt x="233" y="679"/>
                  </a:lnTo>
                  <a:lnTo>
                    <a:pt x="233" y="677"/>
                  </a:lnTo>
                  <a:lnTo>
                    <a:pt x="231" y="677"/>
                  </a:lnTo>
                  <a:lnTo>
                    <a:pt x="231" y="675"/>
                  </a:lnTo>
                  <a:lnTo>
                    <a:pt x="229" y="672"/>
                  </a:lnTo>
                  <a:lnTo>
                    <a:pt x="227" y="670"/>
                  </a:lnTo>
                  <a:lnTo>
                    <a:pt x="227" y="668"/>
                  </a:lnTo>
                  <a:lnTo>
                    <a:pt x="227" y="668"/>
                  </a:lnTo>
                  <a:lnTo>
                    <a:pt x="227" y="663"/>
                  </a:lnTo>
                  <a:lnTo>
                    <a:pt x="227" y="663"/>
                  </a:lnTo>
                  <a:lnTo>
                    <a:pt x="224" y="661"/>
                  </a:lnTo>
                  <a:lnTo>
                    <a:pt x="224" y="659"/>
                  </a:lnTo>
                  <a:lnTo>
                    <a:pt x="224" y="659"/>
                  </a:lnTo>
                  <a:lnTo>
                    <a:pt x="227" y="659"/>
                  </a:lnTo>
                  <a:lnTo>
                    <a:pt x="227" y="657"/>
                  </a:lnTo>
                  <a:lnTo>
                    <a:pt x="227" y="654"/>
                  </a:lnTo>
                  <a:lnTo>
                    <a:pt x="224" y="652"/>
                  </a:lnTo>
                  <a:lnTo>
                    <a:pt x="222" y="650"/>
                  </a:lnTo>
                  <a:lnTo>
                    <a:pt x="220" y="650"/>
                  </a:lnTo>
                  <a:lnTo>
                    <a:pt x="218" y="650"/>
                  </a:lnTo>
                  <a:lnTo>
                    <a:pt x="215" y="650"/>
                  </a:lnTo>
                  <a:lnTo>
                    <a:pt x="213" y="650"/>
                  </a:lnTo>
                  <a:lnTo>
                    <a:pt x="211" y="650"/>
                  </a:lnTo>
                  <a:lnTo>
                    <a:pt x="209" y="650"/>
                  </a:lnTo>
                  <a:lnTo>
                    <a:pt x="206" y="650"/>
                  </a:lnTo>
                  <a:lnTo>
                    <a:pt x="206" y="650"/>
                  </a:lnTo>
                  <a:lnTo>
                    <a:pt x="206" y="647"/>
                  </a:lnTo>
                  <a:lnTo>
                    <a:pt x="204" y="647"/>
                  </a:lnTo>
                  <a:lnTo>
                    <a:pt x="202" y="643"/>
                  </a:lnTo>
                  <a:lnTo>
                    <a:pt x="197" y="634"/>
                  </a:lnTo>
                  <a:lnTo>
                    <a:pt x="184" y="611"/>
                  </a:lnTo>
                  <a:lnTo>
                    <a:pt x="179" y="604"/>
                  </a:lnTo>
                  <a:lnTo>
                    <a:pt x="179" y="602"/>
                  </a:lnTo>
                  <a:lnTo>
                    <a:pt x="170" y="595"/>
                  </a:lnTo>
                  <a:lnTo>
                    <a:pt x="161" y="589"/>
                  </a:lnTo>
                  <a:lnTo>
                    <a:pt x="161" y="586"/>
                  </a:lnTo>
                  <a:lnTo>
                    <a:pt x="145" y="575"/>
                  </a:lnTo>
                  <a:lnTo>
                    <a:pt x="143" y="575"/>
                  </a:lnTo>
                  <a:lnTo>
                    <a:pt x="109" y="532"/>
                  </a:lnTo>
                  <a:lnTo>
                    <a:pt x="97" y="521"/>
                  </a:lnTo>
                  <a:lnTo>
                    <a:pt x="93" y="516"/>
                  </a:lnTo>
                  <a:lnTo>
                    <a:pt x="86" y="514"/>
                  </a:lnTo>
                  <a:lnTo>
                    <a:pt x="59" y="505"/>
                  </a:lnTo>
                  <a:lnTo>
                    <a:pt x="23" y="494"/>
                  </a:lnTo>
                  <a:lnTo>
                    <a:pt x="27" y="482"/>
                  </a:lnTo>
                  <a:lnTo>
                    <a:pt x="34" y="469"/>
                  </a:lnTo>
                  <a:lnTo>
                    <a:pt x="29" y="446"/>
                  </a:lnTo>
                  <a:lnTo>
                    <a:pt x="29" y="439"/>
                  </a:lnTo>
                  <a:lnTo>
                    <a:pt x="27" y="423"/>
                  </a:lnTo>
                  <a:lnTo>
                    <a:pt x="27" y="421"/>
                  </a:lnTo>
                  <a:lnTo>
                    <a:pt x="18" y="365"/>
                  </a:lnTo>
                  <a:lnTo>
                    <a:pt x="16" y="356"/>
                  </a:lnTo>
                  <a:lnTo>
                    <a:pt x="9" y="319"/>
                  </a:lnTo>
                  <a:lnTo>
                    <a:pt x="9" y="292"/>
                  </a:lnTo>
                  <a:lnTo>
                    <a:pt x="4" y="272"/>
                  </a:lnTo>
                  <a:lnTo>
                    <a:pt x="0" y="254"/>
                  </a:lnTo>
                  <a:lnTo>
                    <a:pt x="9" y="224"/>
                  </a:lnTo>
                  <a:lnTo>
                    <a:pt x="9" y="224"/>
                  </a:lnTo>
                  <a:lnTo>
                    <a:pt x="9" y="222"/>
                  </a:lnTo>
                  <a:lnTo>
                    <a:pt x="11" y="222"/>
                  </a:lnTo>
                  <a:lnTo>
                    <a:pt x="27" y="211"/>
                  </a:lnTo>
                  <a:lnTo>
                    <a:pt x="34" y="208"/>
                  </a:lnTo>
                  <a:lnTo>
                    <a:pt x="41" y="204"/>
                  </a:lnTo>
                  <a:lnTo>
                    <a:pt x="59" y="193"/>
                  </a:lnTo>
                  <a:lnTo>
                    <a:pt x="68" y="186"/>
                  </a:lnTo>
                  <a:lnTo>
                    <a:pt x="118" y="156"/>
                  </a:lnTo>
                  <a:lnTo>
                    <a:pt x="125" y="154"/>
                  </a:lnTo>
                  <a:lnTo>
                    <a:pt x="127" y="154"/>
                  </a:lnTo>
                  <a:lnTo>
                    <a:pt x="159" y="134"/>
                  </a:lnTo>
                  <a:lnTo>
                    <a:pt x="163" y="129"/>
                  </a:lnTo>
                  <a:lnTo>
                    <a:pt x="195" y="111"/>
                  </a:lnTo>
                  <a:lnTo>
                    <a:pt x="218" y="107"/>
                  </a:lnTo>
                  <a:lnTo>
                    <a:pt x="218" y="104"/>
                  </a:lnTo>
                  <a:lnTo>
                    <a:pt x="231" y="95"/>
                  </a:lnTo>
                  <a:lnTo>
                    <a:pt x="238" y="93"/>
                  </a:lnTo>
                  <a:lnTo>
                    <a:pt x="243" y="91"/>
                  </a:lnTo>
                  <a:lnTo>
                    <a:pt x="249" y="84"/>
                  </a:lnTo>
                  <a:lnTo>
                    <a:pt x="252" y="82"/>
                  </a:lnTo>
                  <a:lnTo>
                    <a:pt x="254" y="79"/>
                  </a:lnTo>
                  <a:lnTo>
                    <a:pt x="254" y="79"/>
                  </a:lnTo>
                  <a:lnTo>
                    <a:pt x="254" y="79"/>
                  </a:lnTo>
                  <a:lnTo>
                    <a:pt x="254" y="79"/>
                  </a:lnTo>
                  <a:lnTo>
                    <a:pt x="254" y="79"/>
                  </a:lnTo>
                  <a:lnTo>
                    <a:pt x="254" y="79"/>
                  </a:lnTo>
                  <a:lnTo>
                    <a:pt x="254" y="79"/>
                  </a:lnTo>
                  <a:lnTo>
                    <a:pt x="254" y="79"/>
                  </a:lnTo>
                  <a:lnTo>
                    <a:pt x="254" y="77"/>
                  </a:lnTo>
                  <a:lnTo>
                    <a:pt x="256" y="77"/>
                  </a:lnTo>
                  <a:lnTo>
                    <a:pt x="256" y="77"/>
                  </a:lnTo>
                  <a:lnTo>
                    <a:pt x="258" y="75"/>
                  </a:lnTo>
                  <a:lnTo>
                    <a:pt x="258" y="75"/>
                  </a:lnTo>
                  <a:lnTo>
                    <a:pt x="258" y="75"/>
                  </a:lnTo>
                  <a:lnTo>
                    <a:pt x="258" y="73"/>
                  </a:lnTo>
                  <a:lnTo>
                    <a:pt x="263" y="68"/>
                  </a:lnTo>
                  <a:lnTo>
                    <a:pt x="263" y="68"/>
                  </a:lnTo>
                  <a:lnTo>
                    <a:pt x="265" y="66"/>
                  </a:lnTo>
                  <a:lnTo>
                    <a:pt x="267" y="64"/>
                  </a:lnTo>
                  <a:lnTo>
                    <a:pt x="270" y="64"/>
                  </a:lnTo>
                  <a:lnTo>
                    <a:pt x="270" y="61"/>
                  </a:lnTo>
                  <a:lnTo>
                    <a:pt x="274" y="59"/>
                  </a:lnTo>
                  <a:lnTo>
                    <a:pt x="274" y="59"/>
                  </a:lnTo>
                  <a:lnTo>
                    <a:pt x="279" y="55"/>
                  </a:lnTo>
                  <a:lnTo>
                    <a:pt x="279" y="52"/>
                  </a:lnTo>
                  <a:lnTo>
                    <a:pt x="279" y="50"/>
                  </a:lnTo>
                  <a:lnTo>
                    <a:pt x="281" y="48"/>
                  </a:lnTo>
                  <a:lnTo>
                    <a:pt x="283" y="46"/>
                  </a:lnTo>
                  <a:lnTo>
                    <a:pt x="283" y="43"/>
                  </a:lnTo>
                  <a:lnTo>
                    <a:pt x="286" y="39"/>
                  </a:lnTo>
                  <a:lnTo>
                    <a:pt x="286" y="39"/>
                  </a:lnTo>
                  <a:lnTo>
                    <a:pt x="290" y="34"/>
                  </a:lnTo>
                  <a:lnTo>
                    <a:pt x="290" y="34"/>
                  </a:lnTo>
                  <a:lnTo>
                    <a:pt x="290" y="34"/>
                  </a:lnTo>
                  <a:lnTo>
                    <a:pt x="295" y="30"/>
                  </a:lnTo>
                  <a:lnTo>
                    <a:pt x="295" y="27"/>
                  </a:lnTo>
                  <a:lnTo>
                    <a:pt x="295" y="27"/>
                  </a:lnTo>
                  <a:lnTo>
                    <a:pt x="295" y="27"/>
                  </a:lnTo>
                  <a:lnTo>
                    <a:pt x="295" y="27"/>
                  </a:lnTo>
                  <a:lnTo>
                    <a:pt x="297" y="25"/>
                  </a:lnTo>
                  <a:lnTo>
                    <a:pt x="299" y="25"/>
                  </a:lnTo>
                  <a:lnTo>
                    <a:pt x="301" y="27"/>
                  </a:lnTo>
                  <a:lnTo>
                    <a:pt x="304" y="30"/>
                  </a:lnTo>
                  <a:lnTo>
                    <a:pt x="306" y="27"/>
                  </a:lnTo>
                  <a:lnTo>
                    <a:pt x="311" y="27"/>
                  </a:lnTo>
                  <a:lnTo>
                    <a:pt x="313" y="30"/>
                  </a:lnTo>
                  <a:lnTo>
                    <a:pt x="313" y="30"/>
                  </a:lnTo>
                  <a:lnTo>
                    <a:pt x="324" y="25"/>
                  </a:lnTo>
                  <a:lnTo>
                    <a:pt x="326" y="23"/>
                  </a:lnTo>
                  <a:lnTo>
                    <a:pt x="333" y="18"/>
                  </a:lnTo>
                  <a:lnTo>
                    <a:pt x="338" y="16"/>
                  </a:lnTo>
                  <a:lnTo>
                    <a:pt x="340" y="14"/>
                  </a:lnTo>
                  <a:lnTo>
                    <a:pt x="349" y="9"/>
                  </a:lnTo>
                  <a:lnTo>
                    <a:pt x="351" y="7"/>
                  </a:lnTo>
                  <a:lnTo>
                    <a:pt x="354" y="3"/>
                  </a:lnTo>
                  <a:lnTo>
                    <a:pt x="354" y="3"/>
                  </a:lnTo>
                  <a:lnTo>
                    <a:pt x="356" y="0"/>
                  </a:lnTo>
                  <a:lnTo>
                    <a:pt x="356" y="0"/>
                  </a:lnTo>
                  <a:lnTo>
                    <a:pt x="360" y="0"/>
                  </a:lnTo>
                  <a:lnTo>
                    <a:pt x="360" y="0"/>
                  </a:lnTo>
                  <a:lnTo>
                    <a:pt x="363" y="3"/>
                  </a:lnTo>
                  <a:lnTo>
                    <a:pt x="365" y="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9" name="Admin 1 - Central Darfur">
              <a:extLst>
                <a:ext uri="{FF2B5EF4-FFF2-40B4-BE49-F238E27FC236}">
                  <a16:creationId xmlns:a16="http://schemas.microsoft.com/office/drawing/2014/main" id="{3AD5FF3A-5458-5868-C185-E85D5A869264}"/>
                </a:ext>
              </a:extLst>
            </p:cNvPr>
            <p:cNvSpPr>
              <a:spLocks/>
            </p:cNvSpPr>
            <p:nvPr/>
          </p:nvSpPr>
          <p:spPr bwMode="auto">
            <a:xfrm>
              <a:off x="2800605" y="4432841"/>
              <a:ext cx="927721" cy="1091062"/>
            </a:xfrm>
            <a:custGeom>
              <a:avLst/>
              <a:gdLst>
                <a:gd name="T0" fmla="*/ 309 w 585"/>
                <a:gd name="T1" fmla="*/ 22 h 688"/>
                <a:gd name="T2" fmla="*/ 334 w 585"/>
                <a:gd name="T3" fmla="*/ 45 h 688"/>
                <a:gd name="T4" fmla="*/ 354 w 585"/>
                <a:gd name="T5" fmla="*/ 52 h 688"/>
                <a:gd name="T6" fmla="*/ 372 w 585"/>
                <a:gd name="T7" fmla="*/ 49 h 688"/>
                <a:gd name="T8" fmla="*/ 393 w 585"/>
                <a:gd name="T9" fmla="*/ 59 h 688"/>
                <a:gd name="T10" fmla="*/ 418 w 585"/>
                <a:gd name="T11" fmla="*/ 86 h 688"/>
                <a:gd name="T12" fmla="*/ 431 w 585"/>
                <a:gd name="T13" fmla="*/ 79 h 688"/>
                <a:gd name="T14" fmla="*/ 461 w 585"/>
                <a:gd name="T15" fmla="*/ 79 h 688"/>
                <a:gd name="T16" fmla="*/ 481 w 585"/>
                <a:gd name="T17" fmla="*/ 52 h 688"/>
                <a:gd name="T18" fmla="*/ 520 w 585"/>
                <a:gd name="T19" fmla="*/ 38 h 688"/>
                <a:gd name="T20" fmla="*/ 545 w 585"/>
                <a:gd name="T21" fmla="*/ 38 h 688"/>
                <a:gd name="T22" fmla="*/ 570 w 585"/>
                <a:gd name="T23" fmla="*/ 36 h 688"/>
                <a:gd name="T24" fmla="*/ 585 w 585"/>
                <a:gd name="T25" fmla="*/ 43 h 688"/>
                <a:gd name="T26" fmla="*/ 567 w 585"/>
                <a:gd name="T27" fmla="*/ 79 h 688"/>
                <a:gd name="T28" fmla="*/ 560 w 585"/>
                <a:gd name="T29" fmla="*/ 90 h 688"/>
                <a:gd name="T30" fmla="*/ 542 w 585"/>
                <a:gd name="T31" fmla="*/ 99 h 688"/>
                <a:gd name="T32" fmla="*/ 515 w 585"/>
                <a:gd name="T33" fmla="*/ 113 h 688"/>
                <a:gd name="T34" fmla="*/ 499 w 585"/>
                <a:gd name="T35" fmla="*/ 122 h 688"/>
                <a:gd name="T36" fmla="*/ 495 w 585"/>
                <a:gd name="T37" fmla="*/ 142 h 688"/>
                <a:gd name="T38" fmla="*/ 479 w 585"/>
                <a:gd name="T39" fmla="*/ 160 h 688"/>
                <a:gd name="T40" fmla="*/ 434 w 585"/>
                <a:gd name="T41" fmla="*/ 190 h 688"/>
                <a:gd name="T42" fmla="*/ 404 w 585"/>
                <a:gd name="T43" fmla="*/ 199 h 688"/>
                <a:gd name="T44" fmla="*/ 368 w 585"/>
                <a:gd name="T45" fmla="*/ 203 h 688"/>
                <a:gd name="T46" fmla="*/ 352 w 585"/>
                <a:gd name="T47" fmla="*/ 228 h 688"/>
                <a:gd name="T48" fmla="*/ 334 w 585"/>
                <a:gd name="T49" fmla="*/ 251 h 688"/>
                <a:gd name="T50" fmla="*/ 329 w 585"/>
                <a:gd name="T51" fmla="*/ 314 h 688"/>
                <a:gd name="T52" fmla="*/ 309 w 585"/>
                <a:gd name="T53" fmla="*/ 398 h 688"/>
                <a:gd name="T54" fmla="*/ 322 w 585"/>
                <a:gd name="T55" fmla="*/ 416 h 688"/>
                <a:gd name="T56" fmla="*/ 322 w 585"/>
                <a:gd name="T57" fmla="*/ 466 h 688"/>
                <a:gd name="T58" fmla="*/ 316 w 585"/>
                <a:gd name="T59" fmla="*/ 502 h 688"/>
                <a:gd name="T60" fmla="*/ 318 w 585"/>
                <a:gd name="T61" fmla="*/ 547 h 688"/>
                <a:gd name="T62" fmla="*/ 322 w 585"/>
                <a:gd name="T63" fmla="*/ 579 h 688"/>
                <a:gd name="T64" fmla="*/ 302 w 585"/>
                <a:gd name="T65" fmla="*/ 602 h 688"/>
                <a:gd name="T66" fmla="*/ 266 w 585"/>
                <a:gd name="T67" fmla="*/ 617 h 688"/>
                <a:gd name="T68" fmla="*/ 225 w 585"/>
                <a:gd name="T69" fmla="*/ 633 h 688"/>
                <a:gd name="T70" fmla="*/ 177 w 585"/>
                <a:gd name="T71" fmla="*/ 647 h 688"/>
                <a:gd name="T72" fmla="*/ 150 w 585"/>
                <a:gd name="T73" fmla="*/ 672 h 688"/>
                <a:gd name="T74" fmla="*/ 103 w 585"/>
                <a:gd name="T75" fmla="*/ 688 h 688"/>
                <a:gd name="T76" fmla="*/ 118 w 585"/>
                <a:gd name="T77" fmla="*/ 636 h 688"/>
                <a:gd name="T78" fmla="*/ 105 w 585"/>
                <a:gd name="T79" fmla="*/ 595 h 688"/>
                <a:gd name="T80" fmla="*/ 50 w 585"/>
                <a:gd name="T81" fmla="*/ 561 h 688"/>
                <a:gd name="T82" fmla="*/ 16 w 585"/>
                <a:gd name="T83" fmla="*/ 543 h 688"/>
                <a:gd name="T84" fmla="*/ 21 w 585"/>
                <a:gd name="T85" fmla="*/ 409 h 688"/>
                <a:gd name="T86" fmla="*/ 14 w 585"/>
                <a:gd name="T87" fmla="*/ 400 h 688"/>
                <a:gd name="T88" fmla="*/ 37 w 585"/>
                <a:gd name="T89" fmla="*/ 317 h 688"/>
                <a:gd name="T90" fmla="*/ 16 w 585"/>
                <a:gd name="T91" fmla="*/ 244 h 688"/>
                <a:gd name="T92" fmla="*/ 53 w 585"/>
                <a:gd name="T93" fmla="*/ 197 h 688"/>
                <a:gd name="T94" fmla="*/ 68 w 585"/>
                <a:gd name="T95" fmla="*/ 181 h 688"/>
                <a:gd name="T96" fmla="*/ 87 w 585"/>
                <a:gd name="T97" fmla="*/ 172 h 688"/>
                <a:gd name="T98" fmla="*/ 96 w 585"/>
                <a:gd name="T99" fmla="*/ 158 h 688"/>
                <a:gd name="T100" fmla="*/ 114 w 585"/>
                <a:gd name="T101" fmla="*/ 135 h 688"/>
                <a:gd name="T102" fmla="*/ 121 w 585"/>
                <a:gd name="T103" fmla="*/ 113 h 688"/>
                <a:gd name="T104" fmla="*/ 130 w 585"/>
                <a:gd name="T105" fmla="*/ 99 h 688"/>
                <a:gd name="T106" fmla="*/ 141 w 585"/>
                <a:gd name="T107" fmla="*/ 83 h 688"/>
                <a:gd name="T108" fmla="*/ 175 w 585"/>
                <a:gd name="T109" fmla="*/ 45 h 688"/>
                <a:gd name="T110" fmla="*/ 193 w 585"/>
                <a:gd name="T111" fmla="*/ 36 h 688"/>
                <a:gd name="T112" fmla="*/ 229 w 585"/>
                <a:gd name="T113" fmla="*/ 18 h 688"/>
                <a:gd name="T114" fmla="*/ 261 w 585"/>
                <a:gd name="T115" fmla="*/ 4 h 688"/>
                <a:gd name="T116" fmla="*/ 282 w 585"/>
                <a:gd name="T117" fmla="*/ 1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5" h="688">
                  <a:moveTo>
                    <a:pt x="286" y="16"/>
                  </a:moveTo>
                  <a:lnTo>
                    <a:pt x="286" y="18"/>
                  </a:lnTo>
                  <a:lnTo>
                    <a:pt x="288" y="18"/>
                  </a:lnTo>
                  <a:lnTo>
                    <a:pt x="291" y="20"/>
                  </a:lnTo>
                  <a:lnTo>
                    <a:pt x="295" y="20"/>
                  </a:lnTo>
                  <a:lnTo>
                    <a:pt x="297" y="20"/>
                  </a:lnTo>
                  <a:lnTo>
                    <a:pt x="300" y="22"/>
                  </a:lnTo>
                  <a:lnTo>
                    <a:pt x="304" y="22"/>
                  </a:lnTo>
                  <a:lnTo>
                    <a:pt x="307" y="22"/>
                  </a:lnTo>
                  <a:lnTo>
                    <a:pt x="309" y="22"/>
                  </a:lnTo>
                  <a:lnTo>
                    <a:pt x="311" y="25"/>
                  </a:lnTo>
                  <a:lnTo>
                    <a:pt x="316" y="25"/>
                  </a:lnTo>
                  <a:lnTo>
                    <a:pt x="322" y="27"/>
                  </a:lnTo>
                  <a:lnTo>
                    <a:pt x="325" y="29"/>
                  </a:lnTo>
                  <a:lnTo>
                    <a:pt x="327" y="29"/>
                  </a:lnTo>
                  <a:lnTo>
                    <a:pt x="329" y="31"/>
                  </a:lnTo>
                  <a:lnTo>
                    <a:pt x="331" y="34"/>
                  </a:lnTo>
                  <a:lnTo>
                    <a:pt x="331" y="40"/>
                  </a:lnTo>
                  <a:lnTo>
                    <a:pt x="331" y="43"/>
                  </a:lnTo>
                  <a:lnTo>
                    <a:pt x="334" y="45"/>
                  </a:lnTo>
                  <a:lnTo>
                    <a:pt x="336" y="47"/>
                  </a:lnTo>
                  <a:lnTo>
                    <a:pt x="338" y="47"/>
                  </a:lnTo>
                  <a:lnTo>
                    <a:pt x="341" y="49"/>
                  </a:lnTo>
                  <a:lnTo>
                    <a:pt x="343" y="49"/>
                  </a:lnTo>
                  <a:lnTo>
                    <a:pt x="345" y="49"/>
                  </a:lnTo>
                  <a:lnTo>
                    <a:pt x="347" y="49"/>
                  </a:lnTo>
                  <a:lnTo>
                    <a:pt x="347" y="52"/>
                  </a:lnTo>
                  <a:lnTo>
                    <a:pt x="350" y="52"/>
                  </a:lnTo>
                  <a:lnTo>
                    <a:pt x="352" y="52"/>
                  </a:lnTo>
                  <a:lnTo>
                    <a:pt x="354" y="52"/>
                  </a:lnTo>
                  <a:lnTo>
                    <a:pt x="356" y="52"/>
                  </a:lnTo>
                  <a:lnTo>
                    <a:pt x="359" y="52"/>
                  </a:lnTo>
                  <a:lnTo>
                    <a:pt x="361" y="52"/>
                  </a:lnTo>
                  <a:lnTo>
                    <a:pt x="361" y="49"/>
                  </a:lnTo>
                  <a:lnTo>
                    <a:pt x="363" y="49"/>
                  </a:lnTo>
                  <a:lnTo>
                    <a:pt x="365" y="47"/>
                  </a:lnTo>
                  <a:lnTo>
                    <a:pt x="368" y="47"/>
                  </a:lnTo>
                  <a:lnTo>
                    <a:pt x="370" y="47"/>
                  </a:lnTo>
                  <a:lnTo>
                    <a:pt x="370" y="49"/>
                  </a:lnTo>
                  <a:lnTo>
                    <a:pt x="372" y="49"/>
                  </a:lnTo>
                  <a:lnTo>
                    <a:pt x="372" y="52"/>
                  </a:lnTo>
                  <a:lnTo>
                    <a:pt x="375" y="52"/>
                  </a:lnTo>
                  <a:lnTo>
                    <a:pt x="377" y="54"/>
                  </a:lnTo>
                  <a:lnTo>
                    <a:pt x="379" y="54"/>
                  </a:lnTo>
                  <a:lnTo>
                    <a:pt x="381" y="56"/>
                  </a:lnTo>
                  <a:lnTo>
                    <a:pt x="384" y="56"/>
                  </a:lnTo>
                  <a:lnTo>
                    <a:pt x="386" y="56"/>
                  </a:lnTo>
                  <a:lnTo>
                    <a:pt x="388" y="59"/>
                  </a:lnTo>
                  <a:lnTo>
                    <a:pt x="390" y="59"/>
                  </a:lnTo>
                  <a:lnTo>
                    <a:pt x="393" y="59"/>
                  </a:lnTo>
                  <a:lnTo>
                    <a:pt x="393" y="61"/>
                  </a:lnTo>
                  <a:lnTo>
                    <a:pt x="395" y="61"/>
                  </a:lnTo>
                  <a:lnTo>
                    <a:pt x="397" y="61"/>
                  </a:lnTo>
                  <a:lnTo>
                    <a:pt x="399" y="61"/>
                  </a:lnTo>
                  <a:lnTo>
                    <a:pt x="399" y="63"/>
                  </a:lnTo>
                  <a:lnTo>
                    <a:pt x="402" y="65"/>
                  </a:lnTo>
                  <a:lnTo>
                    <a:pt x="406" y="72"/>
                  </a:lnTo>
                  <a:lnTo>
                    <a:pt x="413" y="79"/>
                  </a:lnTo>
                  <a:lnTo>
                    <a:pt x="418" y="83"/>
                  </a:lnTo>
                  <a:lnTo>
                    <a:pt x="418" y="86"/>
                  </a:lnTo>
                  <a:lnTo>
                    <a:pt x="420" y="86"/>
                  </a:lnTo>
                  <a:lnTo>
                    <a:pt x="420" y="88"/>
                  </a:lnTo>
                  <a:lnTo>
                    <a:pt x="420" y="86"/>
                  </a:lnTo>
                  <a:lnTo>
                    <a:pt x="422" y="86"/>
                  </a:lnTo>
                  <a:lnTo>
                    <a:pt x="424" y="83"/>
                  </a:lnTo>
                  <a:lnTo>
                    <a:pt x="424" y="81"/>
                  </a:lnTo>
                  <a:lnTo>
                    <a:pt x="427" y="81"/>
                  </a:lnTo>
                  <a:lnTo>
                    <a:pt x="427" y="79"/>
                  </a:lnTo>
                  <a:lnTo>
                    <a:pt x="429" y="79"/>
                  </a:lnTo>
                  <a:lnTo>
                    <a:pt x="431" y="79"/>
                  </a:lnTo>
                  <a:lnTo>
                    <a:pt x="434" y="79"/>
                  </a:lnTo>
                  <a:lnTo>
                    <a:pt x="436" y="79"/>
                  </a:lnTo>
                  <a:lnTo>
                    <a:pt x="440" y="79"/>
                  </a:lnTo>
                  <a:lnTo>
                    <a:pt x="445" y="79"/>
                  </a:lnTo>
                  <a:lnTo>
                    <a:pt x="447" y="79"/>
                  </a:lnTo>
                  <a:lnTo>
                    <a:pt x="449" y="79"/>
                  </a:lnTo>
                  <a:lnTo>
                    <a:pt x="456" y="81"/>
                  </a:lnTo>
                  <a:lnTo>
                    <a:pt x="458" y="81"/>
                  </a:lnTo>
                  <a:lnTo>
                    <a:pt x="461" y="81"/>
                  </a:lnTo>
                  <a:lnTo>
                    <a:pt x="461" y="79"/>
                  </a:lnTo>
                  <a:lnTo>
                    <a:pt x="461" y="77"/>
                  </a:lnTo>
                  <a:lnTo>
                    <a:pt x="461" y="74"/>
                  </a:lnTo>
                  <a:lnTo>
                    <a:pt x="463" y="68"/>
                  </a:lnTo>
                  <a:lnTo>
                    <a:pt x="465" y="61"/>
                  </a:lnTo>
                  <a:lnTo>
                    <a:pt x="465" y="59"/>
                  </a:lnTo>
                  <a:lnTo>
                    <a:pt x="465" y="56"/>
                  </a:lnTo>
                  <a:lnTo>
                    <a:pt x="468" y="56"/>
                  </a:lnTo>
                  <a:lnTo>
                    <a:pt x="474" y="54"/>
                  </a:lnTo>
                  <a:lnTo>
                    <a:pt x="479" y="52"/>
                  </a:lnTo>
                  <a:lnTo>
                    <a:pt x="481" y="52"/>
                  </a:lnTo>
                  <a:lnTo>
                    <a:pt x="483" y="52"/>
                  </a:lnTo>
                  <a:lnTo>
                    <a:pt x="486" y="49"/>
                  </a:lnTo>
                  <a:lnTo>
                    <a:pt x="488" y="49"/>
                  </a:lnTo>
                  <a:lnTo>
                    <a:pt x="490" y="49"/>
                  </a:lnTo>
                  <a:lnTo>
                    <a:pt x="492" y="49"/>
                  </a:lnTo>
                  <a:lnTo>
                    <a:pt x="492" y="47"/>
                  </a:lnTo>
                  <a:lnTo>
                    <a:pt x="495" y="47"/>
                  </a:lnTo>
                  <a:lnTo>
                    <a:pt x="497" y="47"/>
                  </a:lnTo>
                  <a:lnTo>
                    <a:pt x="506" y="43"/>
                  </a:lnTo>
                  <a:lnTo>
                    <a:pt x="520" y="38"/>
                  </a:lnTo>
                  <a:lnTo>
                    <a:pt x="522" y="38"/>
                  </a:lnTo>
                  <a:lnTo>
                    <a:pt x="529" y="38"/>
                  </a:lnTo>
                  <a:lnTo>
                    <a:pt x="531" y="38"/>
                  </a:lnTo>
                  <a:lnTo>
                    <a:pt x="533" y="40"/>
                  </a:lnTo>
                  <a:lnTo>
                    <a:pt x="536" y="40"/>
                  </a:lnTo>
                  <a:lnTo>
                    <a:pt x="538" y="40"/>
                  </a:lnTo>
                  <a:lnTo>
                    <a:pt x="540" y="40"/>
                  </a:lnTo>
                  <a:lnTo>
                    <a:pt x="542" y="40"/>
                  </a:lnTo>
                  <a:lnTo>
                    <a:pt x="545" y="40"/>
                  </a:lnTo>
                  <a:lnTo>
                    <a:pt x="545" y="38"/>
                  </a:lnTo>
                  <a:lnTo>
                    <a:pt x="547" y="38"/>
                  </a:lnTo>
                  <a:lnTo>
                    <a:pt x="549" y="38"/>
                  </a:lnTo>
                  <a:lnTo>
                    <a:pt x="551" y="38"/>
                  </a:lnTo>
                  <a:lnTo>
                    <a:pt x="554" y="38"/>
                  </a:lnTo>
                  <a:lnTo>
                    <a:pt x="556" y="38"/>
                  </a:lnTo>
                  <a:lnTo>
                    <a:pt x="558" y="38"/>
                  </a:lnTo>
                  <a:lnTo>
                    <a:pt x="560" y="38"/>
                  </a:lnTo>
                  <a:lnTo>
                    <a:pt x="565" y="36"/>
                  </a:lnTo>
                  <a:lnTo>
                    <a:pt x="567" y="36"/>
                  </a:lnTo>
                  <a:lnTo>
                    <a:pt x="570" y="36"/>
                  </a:lnTo>
                  <a:lnTo>
                    <a:pt x="572" y="36"/>
                  </a:lnTo>
                  <a:lnTo>
                    <a:pt x="574" y="36"/>
                  </a:lnTo>
                  <a:lnTo>
                    <a:pt x="576" y="36"/>
                  </a:lnTo>
                  <a:lnTo>
                    <a:pt x="579" y="36"/>
                  </a:lnTo>
                  <a:lnTo>
                    <a:pt x="579" y="38"/>
                  </a:lnTo>
                  <a:lnTo>
                    <a:pt x="581" y="38"/>
                  </a:lnTo>
                  <a:lnTo>
                    <a:pt x="581" y="40"/>
                  </a:lnTo>
                  <a:lnTo>
                    <a:pt x="583" y="40"/>
                  </a:lnTo>
                  <a:lnTo>
                    <a:pt x="583" y="43"/>
                  </a:lnTo>
                  <a:lnTo>
                    <a:pt x="585" y="43"/>
                  </a:lnTo>
                  <a:lnTo>
                    <a:pt x="585" y="45"/>
                  </a:lnTo>
                  <a:lnTo>
                    <a:pt x="585" y="47"/>
                  </a:lnTo>
                  <a:lnTo>
                    <a:pt x="585" y="52"/>
                  </a:lnTo>
                  <a:lnTo>
                    <a:pt x="581" y="56"/>
                  </a:lnTo>
                  <a:lnTo>
                    <a:pt x="576" y="65"/>
                  </a:lnTo>
                  <a:lnTo>
                    <a:pt x="572" y="70"/>
                  </a:lnTo>
                  <a:lnTo>
                    <a:pt x="572" y="72"/>
                  </a:lnTo>
                  <a:lnTo>
                    <a:pt x="570" y="77"/>
                  </a:lnTo>
                  <a:lnTo>
                    <a:pt x="567" y="77"/>
                  </a:lnTo>
                  <a:lnTo>
                    <a:pt x="567" y="79"/>
                  </a:lnTo>
                  <a:lnTo>
                    <a:pt x="567" y="81"/>
                  </a:lnTo>
                  <a:lnTo>
                    <a:pt x="565" y="81"/>
                  </a:lnTo>
                  <a:lnTo>
                    <a:pt x="567" y="81"/>
                  </a:lnTo>
                  <a:lnTo>
                    <a:pt x="567" y="83"/>
                  </a:lnTo>
                  <a:lnTo>
                    <a:pt x="565" y="83"/>
                  </a:lnTo>
                  <a:lnTo>
                    <a:pt x="565" y="86"/>
                  </a:lnTo>
                  <a:lnTo>
                    <a:pt x="563" y="86"/>
                  </a:lnTo>
                  <a:lnTo>
                    <a:pt x="563" y="88"/>
                  </a:lnTo>
                  <a:lnTo>
                    <a:pt x="560" y="88"/>
                  </a:lnTo>
                  <a:lnTo>
                    <a:pt x="560" y="90"/>
                  </a:lnTo>
                  <a:lnTo>
                    <a:pt x="558" y="90"/>
                  </a:lnTo>
                  <a:lnTo>
                    <a:pt x="556" y="90"/>
                  </a:lnTo>
                  <a:lnTo>
                    <a:pt x="556" y="92"/>
                  </a:lnTo>
                  <a:lnTo>
                    <a:pt x="554" y="92"/>
                  </a:lnTo>
                  <a:lnTo>
                    <a:pt x="554" y="95"/>
                  </a:lnTo>
                  <a:lnTo>
                    <a:pt x="551" y="95"/>
                  </a:lnTo>
                  <a:lnTo>
                    <a:pt x="549" y="95"/>
                  </a:lnTo>
                  <a:lnTo>
                    <a:pt x="545" y="97"/>
                  </a:lnTo>
                  <a:lnTo>
                    <a:pt x="542" y="97"/>
                  </a:lnTo>
                  <a:lnTo>
                    <a:pt x="542" y="99"/>
                  </a:lnTo>
                  <a:lnTo>
                    <a:pt x="540" y="102"/>
                  </a:lnTo>
                  <a:lnTo>
                    <a:pt x="538" y="102"/>
                  </a:lnTo>
                  <a:lnTo>
                    <a:pt x="536" y="102"/>
                  </a:lnTo>
                  <a:lnTo>
                    <a:pt x="533" y="104"/>
                  </a:lnTo>
                  <a:lnTo>
                    <a:pt x="531" y="106"/>
                  </a:lnTo>
                  <a:lnTo>
                    <a:pt x="529" y="106"/>
                  </a:lnTo>
                  <a:lnTo>
                    <a:pt x="524" y="108"/>
                  </a:lnTo>
                  <a:lnTo>
                    <a:pt x="522" y="111"/>
                  </a:lnTo>
                  <a:lnTo>
                    <a:pt x="520" y="111"/>
                  </a:lnTo>
                  <a:lnTo>
                    <a:pt x="515" y="113"/>
                  </a:lnTo>
                  <a:lnTo>
                    <a:pt x="515" y="115"/>
                  </a:lnTo>
                  <a:lnTo>
                    <a:pt x="513" y="117"/>
                  </a:lnTo>
                  <a:lnTo>
                    <a:pt x="513" y="120"/>
                  </a:lnTo>
                  <a:lnTo>
                    <a:pt x="511" y="120"/>
                  </a:lnTo>
                  <a:lnTo>
                    <a:pt x="508" y="120"/>
                  </a:lnTo>
                  <a:lnTo>
                    <a:pt x="508" y="117"/>
                  </a:lnTo>
                  <a:lnTo>
                    <a:pt x="506" y="117"/>
                  </a:lnTo>
                  <a:lnTo>
                    <a:pt x="504" y="120"/>
                  </a:lnTo>
                  <a:lnTo>
                    <a:pt x="502" y="122"/>
                  </a:lnTo>
                  <a:lnTo>
                    <a:pt x="499" y="122"/>
                  </a:lnTo>
                  <a:lnTo>
                    <a:pt x="499" y="124"/>
                  </a:lnTo>
                  <a:lnTo>
                    <a:pt x="499" y="126"/>
                  </a:lnTo>
                  <a:lnTo>
                    <a:pt x="499" y="129"/>
                  </a:lnTo>
                  <a:lnTo>
                    <a:pt x="499" y="131"/>
                  </a:lnTo>
                  <a:lnTo>
                    <a:pt x="497" y="133"/>
                  </a:lnTo>
                  <a:lnTo>
                    <a:pt x="497" y="135"/>
                  </a:lnTo>
                  <a:lnTo>
                    <a:pt x="497" y="138"/>
                  </a:lnTo>
                  <a:lnTo>
                    <a:pt x="495" y="138"/>
                  </a:lnTo>
                  <a:lnTo>
                    <a:pt x="495" y="140"/>
                  </a:lnTo>
                  <a:lnTo>
                    <a:pt x="495" y="142"/>
                  </a:lnTo>
                  <a:lnTo>
                    <a:pt x="495" y="145"/>
                  </a:lnTo>
                  <a:lnTo>
                    <a:pt x="495" y="147"/>
                  </a:lnTo>
                  <a:lnTo>
                    <a:pt x="495" y="149"/>
                  </a:lnTo>
                  <a:lnTo>
                    <a:pt x="497" y="151"/>
                  </a:lnTo>
                  <a:lnTo>
                    <a:pt x="497" y="156"/>
                  </a:lnTo>
                  <a:lnTo>
                    <a:pt x="492" y="156"/>
                  </a:lnTo>
                  <a:lnTo>
                    <a:pt x="486" y="158"/>
                  </a:lnTo>
                  <a:lnTo>
                    <a:pt x="483" y="158"/>
                  </a:lnTo>
                  <a:lnTo>
                    <a:pt x="481" y="158"/>
                  </a:lnTo>
                  <a:lnTo>
                    <a:pt x="479" y="160"/>
                  </a:lnTo>
                  <a:lnTo>
                    <a:pt x="472" y="160"/>
                  </a:lnTo>
                  <a:lnTo>
                    <a:pt x="468" y="163"/>
                  </a:lnTo>
                  <a:lnTo>
                    <a:pt x="465" y="163"/>
                  </a:lnTo>
                  <a:lnTo>
                    <a:pt x="465" y="165"/>
                  </a:lnTo>
                  <a:lnTo>
                    <a:pt x="454" y="169"/>
                  </a:lnTo>
                  <a:lnTo>
                    <a:pt x="449" y="169"/>
                  </a:lnTo>
                  <a:lnTo>
                    <a:pt x="436" y="183"/>
                  </a:lnTo>
                  <a:lnTo>
                    <a:pt x="436" y="188"/>
                  </a:lnTo>
                  <a:lnTo>
                    <a:pt x="434" y="188"/>
                  </a:lnTo>
                  <a:lnTo>
                    <a:pt x="434" y="190"/>
                  </a:lnTo>
                  <a:lnTo>
                    <a:pt x="434" y="192"/>
                  </a:lnTo>
                  <a:lnTo>
                    <a:pt x="431" y="192"/>
                  </a:lnTo>
                  <a:lnTo>
                    <a:pt x="429" y="194"/>
                  </a:lnTo>
                  <a:lnTo>
                    <a:pt x="424" y="194"/>
                  </a:lnTo>
                  <a:lnTo>
                    <a:pt x="420" y="199"/>
                  </a:lnTo>
                  <a:lnTo>
                    <a:pt x="415" y="199"/>
                  </a:lnTo>
                  <a:lnTo>
                    <a:pt x="413" y="199"/>
                  </a:lnTo>
                  <a:lnTo>
                    <a:pt x="409" y="199"/>
                  </a:lnTo>
                  <a:lnTo>
                    <a:pt x="406" y="199"/>
                  </a:lnTo>
                  <a:lnTo>
                    <a:pt x="404" y="199"/>
                  </a:lnTo>
                  <a:lnTo>
                    <a:pt x="402" y="199"/>
                  </a:lnTo>
                  <a:lnTo>
                    <a:pt x="399" y="199"/>
                  </a:lnTo>
                  <a:lnTo>
                    <a:pt x="397" y="201"/>
                  </a:lnTo>
                  <a:lnTo>
                    <a:pt x="395" y="201"/>
                  </a:lnTo>
                  <a:lnTo>
                    <a:pt x="390" y="201"/>
                  </a:lnTo>
                  <a:lnTo>
                    <a:pt x="379" y="203"/>
                  </a:lnTo>
                  <a:lnTo>
                    <a:pt x="377" y="203"/>
                  </a:lnTo>
                  <a:lnTo>
                    <a:pt x="375" y="203"/>
                  </a:lnTo>
                  <a:lnTo>
                    <a:pt x="370" y="203"/>
                  </a:lnTo>
                  <a:lnTo>
                    <a:pt x="368" y="203"/>
                  </a:lnTo>
                  <a:lnTo>
                    <a:pt x="365" y="206"/>
                  </a:lnTo>
                  <a:lnTo>
                    <a:pt x="363" y="206"/>
                  </a:lnTo>
                  <a:lnTo>
                    <a:pt x="361" y="206"/>
                  </a:lnTo>
                  <a:lnTo>
                    <a:pt x="363" y="206"/>
                  </a:lnTo>
                  <a:lnTo>
                    <a:pt x="363" y="208"/>
                  </a:lnTo>
                  <a:lnTo>
                    <a:pt x="359" y="210"/>
                  </a:lnTo>
                  <a:lnTo>
                    <a:pt x="354" y="215"/>
                  </a:lnTo>
                  <a:lnTo>
                    <a:pt x="354" y="219"/>
                  </a:lnTo>
                  <a:lnTo>
                    <a:pt x="352" y="226"/>
                  </a:lnTo>
                  <a:lnTo>
                    <a:pt x="352" y="228"/>
                  </a:lnTo>
                  <a:lnTo>
                    <a:pt x="350" y="228"/>
                  </a:lnTo>
                  <a:lnTo>
                    <a:pt x="350" y="231"/>
                  </a:lnTo>
                  <a:lnTo>
                    <a:pt x="347" y="231"/>
                  </a:lnTo>
                  <a:lnTo>
                    <a:pt x="338" y="235"/>
                  </a:lnTo>
                  <a:lnTo>
                    <a:pt x="336" y="235"/>
                  </a:lnTo>
                  <a:lnTo>
                    <a:pt x="334" y="235"/>
                  </a:lnTo>
                  <a:lnTo>
                    <a:pt x="334" y="237"/>
                  </a:lnTo>
                  <a:lnTo>
                    <a:pt x="334" y="240"/>
                  </a:lnTo>
                  <a:lnTo>
                    <a:pt x="334" y="244"/>
                  </a:lnTo>
                  <a:lnTo>
                    <a:pt x="334" y="251"/>
                  </a:lnTo>
                  <a:lnTo>
                    <a:pt x="331" y="255"/>
                  </a:lnTo>
                  <a:lnTo>
                    <a:pt x="331" y="258"/>
                  </a:lnTo>
                  <a:lnTo>
                    <a:pt x="331" y="260"/>
                  </a:lnTo>
                  <a:lnTo>
                    <a:pt x="331" y="271"/>
                  </a:lnTo>
                  <a:lnTo>
                    <a:pt x="331" y="280"/>
                  </a:lnTo>
                  <a:lnTo>
                    <a:pt x="331" y="283"/>
                  </a:lnTo>
                  <a:lnTo>
                    <a:pt x="331" y="285"/>
                  </a:lnTo>
                  <a:lnTo>
                    <a:pt x="334" y="294"/>
                  </a:lnTo>
                  <a:lnTo>
                    <a:pt x="336" y="301"/>
                  </a:lnTo>
                  <a:lnTo>
                    <a:pt x="329" y="314"/>
                  </a:lnTo>
                  <a:lnTo>
                    <a:pt x="320" y="344"/>
                  </a:lnTo>
                  <a:lnTo>
                    <a:pt x="320" y="346"/>
                  </a:lnTo>
                  <a:lnTo>
                    <a:pt x="318" y="353"/>
                  </a:lnTo>
                  <a:lnTo>
                    <a:pt x="316" y="357"/>
                  </a:lnTo>
                  <a:lnTo>
                    <a:pt x="313" y="371"/>
                  </a:lnTo>
                  <a:lnTo>
                    <a:pt x="309" y="382"/>
                  </a:lnTo>
                  <a:lnTo>
                    <a:pt x="309" y="387"/>
                  </a:lnTo>
                  <a:lnTo>
                    <a:pt x="309" y="389"/>
                  </a:lnTo>
                  <a:lnTo>
                    <a:pt x="309" y="396"/>
                  </a:lnTo>
                  <a:lnTo>
                    <a:pt x="309" y="398"/>
                  </a:lnTo>
                  <a:lnTo>
                    <a:pt x="309" y="400"/>
                  </a:lnTo>
                  <a:lnTo>
                    <a:pt x="311" y="403"/>
                  </a:lnTo>
                  <a:lnTo>
                    <a:pt x="311" y="405"/>
                  </a:lnTo>
                  <a:lnTo>
                    <a:pt x="311" y="407"/>
                  </a:lnTo>
                  <a:lnTo>
                    <a:pt x="313" y="407"/>
                  </a:lnTo>
                  <a:lnTo>
                    <a:pt x="318" y="409"/>
                  </a:lnTo>
                  <a:lnTo>
                    <a:pt x="320" y="412"/>
                  </a:lnTo>
                  <a:lnTo>
                    <a:pt x="322" y="414"/>
                  </a:lnTo>
                  <a:lnTo>
                    <a:pt x="325" y="414"/>
                  </a:lnTo>
                  <a:lnTo>
                    <a:pt x="322" y="416"/>
                  </a:lnTo>
                  <a:lnTo>
                    <a:pt x="320" y="421"/>
                  </a:lnTo>
                  <a:lnTo>
                    <a:pt x="320" y="423"/>
                  </a:lnTo>
                  <a:lnTo>
                    <a:pt x="322" y="436"/>
                  </a:lnTo>
                  <a:lnTo>
                    <a:pt x="327" y="450"/>
                  </a:lnTo>
                  <a:lnTo>
                    <a:pt x="325" y="457"/>
                  </a:lnTo>
                  <a:lnTo>
                    <a:pt x="327" y="459"/>
                  </a:lnTo>
                  <a:lnTo>
                    <a:pt x="327" y="461"/>
                  </a:lnTo>
                  <a:lnTo>
                    <a:pt x="327" y="464"/>
                  </a:lnTo>
                  <a:lnTo>
                    <a:pt x="325" y="464"/>
                  </a:lnTo>
                  <a:lnTo>
                    <a:pt x="322" y="466"/>
                  </a:lnTo>
                  <a:lnTo>
                    <a:pt x="320" y="468"/>
                  </a:lnTo>
                  <a:lnTo>
                    <a:pt x="318" y="468"/>
                  </a:lnTo>
                  <a:lnTo>
                    <a:pt x="316" y="470"/>
                  </a:lnTo>
                  <a:lnTo>
                    <a:pt x="316" y="473"/>
                  </a:lnTo>
                  <a:lnTo>
                    <a:pt x="318" y="475"/>
                  </a:lnTo>
                  <a:lnTo>
                    <a:pt x="320" y="479"/>
                  </a:lnTo>
                  <a:lnTo>
                    <a:pt x="318" y="482"/>
                  </a:lnTo>
                  <a:lnTo>
                    <a:pt x="318" y="486"/>
                  </a:lnTo>
                  <a:lnTo>
                    <a:pt x="316" y="500"/>
                  </a:lnTo>
                  <a:lnTo>
                    <a:pt x="316" y="502"/>
                  </a:lnTo>
                  <a:lnTo>
                    <a:pt x="316" y="513"/>
                  </a:lnTo>
                  <a:lnTo>
                    <a:pt x="316" y="516"/>
                  </a:lnTo>
                  <a:lnTo>
                    <a:pt x="316" y="518"/>
                  </a:lnTo>
                  <a:lnTo>
                    <a:pt x="316" y="520"/>
                  </a:lnTo>
                  <a:lnTo>
                    <a:pt x="316" y="522"/>
                  </a:lnTo>
                  <a:lnTo>
                    <a:pt x="316" y="532"/>
                  </a:lnTo>
                  <a:lnTo>
                    <a:pt x="316" y="534"/>
                  </a:lnTo>
                  <a:lnTo>
                    <a:pt x="316" y="536"/>
                  </a:lnTo>
                  <a:lnTo>
                    <a:pt x="318" y="543"/>
                  </a:lnTo>
                  <a:lnTo>
                    <a:pt x="318" y="547"/>
                  </a:lnTo>
                  <a:lnTo>
                    <a:pt x="318" y="550"/>
                  </a:lnTo>
                  <a:lnTo>
                    <a:pt x="320" y="556"/>
                  </a:lnTo>
                  <a:lnTo>
                    <a:pt x="320" y="561"/>
                  </a:lnTo>
                  <a:lnTo>
                    <a:pt x="320" y="563"/>
                  </a:lnTo>
                  <a:lnTo>
                    <a:pt x="320" y="568"/>
                  </a:lnTo>
                  <a:lnTo>
                    <a:pt x="320" y="570"/>
                  </a:lnTo>
                  <a:lnTo>
                    <a:pt x="320" y="572"/>
                  </a:lnTo>
                  <a:lnTo>
                    <a:pt x="322" y="574"/>
                  </a:lnTo>
                  <a:lnTo>
                    <a:pt x="322" y="577"/>
                  </a:lnTo>
                  <a:lnTo>
                    <a:pt x="322" y="579"/>
                  </a:lnTo>
                  <a:lnTo>
                    <a:pt x="318" y="581"/>
                  </a:lnTo>
                  <a:lnTo>
                    <a:pt x="316" y="581"/>
                  </a:lnTo>
                  <a:lnTo>
                    <a:pt x="311" y="584"/>
                  </a:lnTo>
                  <a:lnTo>
                    <a:pt x="309" y="586"/>
                  </a:lnTo>
                  <a:lnTo>
                    <a:pt x="307" y="588"/>
                  </a:lnTo>
                  <a:lnTo>
                    <a:pt x="304" y="590"/>
                  </a:lnTo>
                  <a:lnTo>
                    <a:pt x="302" y="593"/>
                  </a:lnTo>
                  <a:lnTo>
                    <a:pt x="302" y="595"/>
                  </a:lnTo>
                  <a:lnTo>
                    <a:pt x="302" y="599"/>
                  </a:lnTo>
                  <a:lnTo>
                    <a:pt x="302" y="602"/>
                  </a:lnTo>
                  <a:lnTo>
                    <a:pt x="302" y="604"/>
                  </a:lnTo>
                  <a:lnTo>
                    <a:pt x="300" y="604"/>
                  </a:lnTo>
                  <a:lnTo>
                    <a:pt x="297" y="606"/>
                  </a:lnTo>
                  <a:lnTo>
                    <a:pt x="293" y="608"/>
                  </a:lnTo>
                  <a:lnTo>
                    <a:pt x="288" y="611"/>
                  </a:lnTo>
                  <a:lnTo>
                    <a:pt x="284" y="613"/>
                  </a:lnTo>
                  <a:lnTo>
                    <a:pt x="277" y="613"/>
                  </a:lnTo>
                  <a:lnTo>
                    <a:pt x="275" y="613"/>
                  </a:lnTo>
                  <a:lnTo>
                    <a:pt x="268" y="615"/>
                  </a:lnTo>
                  <a:lnTo>
                    <a:pt x="266" y="617"/>
                  </a:lnTo>
                  <a:lnTo>
                    <a:pt x="263" y="617"/>
                  </a:lnTo>
                  <a:lnTo>
                    <a:pt x="257" y="620"/>
                  </a:lnTo>
                  <a:lnTo>
                    <a:pt x="250" y="622"/>
                  </a:lnTo>
                  <a:lnTo>
                    <a:pt x="248" y="624"/>
                  </a:lnTo>
                  <a:lnTo>
                    <a:pt x="243" y="624"/>
                  </a:lnTo>
                  <a:lnTo>
                    <a:pt x="241" y="624"/>
                  </a:lnTo>
                  <a:lnTo>
                    <a:pt x="232" y="627"/>
                  </a:lnTo>
                  <a:lnTo>
                    <a:pt x="227" y="627"/>
                  </a:lnTo>
                  <a:lnTo>
                    <a:pt x="225" y="631"/>
                  </a:lnTo>
                  <a:lnTo>
                    <a:pt x="225" y="633"/>
                  </a:lnTo>
                  <a:lnTo>
                    <a:pt x="223" y="638"/>
                  </a:lnTo>
                  <a:lnTo>
                    <a:pt x="223" y="640"/>
                  </a:lnTo>
                  <a:lnTo>
                    <a:pt x="220" y="642"/>
                  </a:lnTo>
                  <a:lnTo>
                    <a:pt x="218" y="645"/>
                  </a:lnTo>
                  <a:lnTo>
                    <a:pt x="218" y="647"/>
                  </a:lnTo>
                  <a:lnTo>
                    <a:pt x="211" y="649"/>
                  </a:lnTo>
                  <a:lnTo>
                    <a:pt x="202" y="651"/>
                  </a:lnTo>
                  <a:lnTo>
                    <a:pt x="195" y="651"/>
                  </a:lnTo>
                  <a:lnTo>
                    <a:pt x="189" y="651"/>
                  </a:lnTo>
                  <a:lnTo>
                    <a:pt x="177" y="647"/>
                  </a:lnTo>
                  <a:lnTo>
                    <a:pt x="171" y="645"/>
                  </a:lnTo>
                  <a:lnTo>
                    <a:pt x="164" y="649"/>
                  </a:lnTo>
                  <a:lnTo>
                    <a:pt x="164" y="651"/>
                  </a:lnTo>
                  <a:lnTo>
                    <a:pt x="161" y="654"/>
                  </a:lnTo>
                  <a:lnTo>
                    <a:pt x="159" y="656"/>
                  </a:lnTo>
                  <a:lnTo>
                    <a:pt x="157" y="658"/>
                  </a:lnTo>
                  <a:lnTo>
                    <a:pt x="157" y="660"/>
                  </a:lnTo>
                  <a:lnTo>
                    <a:pt x="155" y="663"/>
                  </a:lnTo>
                  <a:lnTo>
                    <a:pt x="152" y="667"/>
                  </a:lnTo>
                  <a:lnTo>
                    <a:pt x="150" y="672"/>
                  </a:lnTo>
                  <a:lnTo>
                    <a:pt x="146" y="674"/>
                  </a:lnTo>
                  <a:lnTo>
                    <a:pt x="143" y="676"/>
                  </a:lnTo>
                  <a:lnTo>
                    <a:pt x="137" y="679"/>
                  </a:lnTo>
                  <a:lnTo>
                    <a:pt x="134" y="681"/>
                  </a:lnTo>
                  <a:lnTo>
                    <a:pt x="132" y="681"/>
                  </a:lnTo>
                  <a:lnTo>
                    <a:pt x="127" y="683"/>
                  </a:lnTo>
                  <a:lnTo>
                    <a:pt x="123" y="683"/>
                  </a:lnTo>
                  <a:lnTo>
                    <a:pt x="114" y="685"/>
                  </a:lnTo>
                  <a:lnTo>
                    <a:pt x="107" y="688"/>
                  </a:lnTo>
                  <a:lnTo>
                    <a:pt x="103" y="688"/>
                  </a:lnTo>
                  <a:lnTo>
                    <a:pt x="98" y="688"/>
                  </a:lnTo>
                  <a:lnTo>
                    <a:pt x="96" y="688"/>
                  </a:lnTo>
                  <a:lnTo>
                    <a:pt x="103" y="670"/>
                  </a:lnTo>
                  <a:lnTo>
                    <a:pt x="103" y="667"/>
                  </a:lnTo>
                  <a:lnTo>
                    <a:pt x="105" y="660"/>
                  </a:lnTo>
                  <a:lnTo>
                    <a:pt x="109" y="654"/>
                  </a:lnTo>
                  <a:lnTo>
                    <a:pt x="112" y="647"/>
                  </a:lnTo>
                  <a:lnTo>
                    <a:pt x="114" y="642"/>
                  </a:lnTo>
                  <a:lnTo>
                    <a:pt x="116" y="636"/>
                  </a:lnTo>
                  <a:lnTo>
                    <a:pt x="118" y="636"/>
                  </a:lnTo>
                  <a:lnTo>
                    <a:pt x="118" y="631"/>
                  </a:lnTo>
                  <a:lnTo>
                    <a:pt x="116" y="627"/>
                  </a:lnTo>
                  <a:lnTo>
                    <a:pt x="116" y="615"/>
                  </a:lnTo>
                  <a:lnTo>
                    <a:pt x="116" y="613"/>
                  </a:lnTo>
                  <a:lnTo>
                    <a:pt x="112" y="611"/>
                  </a:lnTo>
                  <a:lnTo>
                    <a:pt x="109" y="608"/>
                  </a:lnTo>
                  <a:lnTo>
                    <a:pt x="105" y="608"/>
                  </a:lnTo>
                  <a:lnTo>
                    <a:pt x="103" y="606"/>
                  </a:lnTo>
                  <a:lnTo>
                    <a:pt x="105" y="597"/>
                  </a:lnTo>
                  <a:lnTo>
                    <a:pt x="105" y="595"/>
                  </a:lnTo>
                  <a:lnTo>
                    <a:pt x="105" y="579"/>
                  </a:lnTo>
                  <a:lnTo>
                    <a:pt x="73" y="581"/>
                  </a:lnTo>
                  <a:lnTo>
                    <a:pt x="68" y="584"/>
                  </a:lnTo>
                  <a:lnTo>
                    <a:pt x="64" y="584"/>
                  </a:lnTo>
                  <a:lnTo>
                    <a:pt x="62" y="574"/>
                  </a:lnTo>
                  <a:lnTo>
                    <a:pt x="59" y="570"/>
                  </a:lnTo>
                  <a:lnTo>
                    <a:pt x="57" y="568"/>
                  </a:lnTo>
                  <a:lnTo>
                    <a:pt x="55" y="565"/>
                  </a:lnTo>
                  <a:lnTo>
                    <a:pt x="53" y="563"/>
                  </a:lnTo>
                  <a:lnTo>
                    <a:pt x="50" y="561"/>
                  </a:lnTo>
                  <a:lnTo>
                    <a:pt x="48" y="561"/>
                  </a:lnTo>
                  <a:lnTo>
                    <a:pt x="41" y="559"/>
                  </a:lnTo>
                  <a:lnTo>
                    <a:pt x="39" y="559"/>
                  </a:lnTo>
                  <a:lnTo>
                    <a:pt x="34" y="556"/>
                  </a:lnTo>
                  <a:lnTo>
                    <a:pt x="30" y="556"/>
                  </a:lnTo>
                  <a:lnTo>
                    <a:pt x="28" y="554"/>
                  </a:lnTo>
                  <a:lnTo>
                    <a:pt x="25" y="552"/>
                  </a:lnTo>
                  <a:lnTo>
                    <a:pt x="23" y="550"/>
                  </a:lnTo>
                  <a:lnTo>
                    <a:pt x="21" y="545"/>
                  </a:lnTo>
                  <a:lnTo>
                    <a:pt x="16" y="543"/>
                  </a:lnTo>
                  <a:lnTo>
                    <a:pt x="14" y="541"/>
                  </a:lnTo>
                  <a:lnTo>
                    <a:pt x="12" y="538"/>
                  </a:lnTo>
                  <a:lnTo>
                    <a:pt x="10" y="532"/>
                  </a:lnTo>
                  <a:lnTo>
                    <a:pt x="0" y="522"/>
                  </a:lnTo>
                  <a:lnTo>
                    <a:pt x="0" y="502"/>
                  </a:lnTo>
                  <a:lnTo>
                    <a:pt x="3" y="489"/>
                  </a:lnTo>
                  <a:lnTo>
                    <a:pt x="7" y="464"/>
                  </a:lnTo>
                  <a:lnTo>
                    <a:pt x="10" y="459"/>
                  </a:lnTo>
                  <a:lnTo>
                    <a:pt x="19" y="423"/>
                  </a:lnTo>
                  <a:lnTo>
                    <a:pt x="21" y="409"/>
                  </a:lnTo>
                  <a:lnTo>
                    <a:pt x="21" y="407"/>
                  </a:lnTo>
                  <a:lnTo>
                    <a:pt x="23" y="407"/>
                  </a:lnTo>
                  <a:lnTo>
                    <a:pt x="21" y="407"/>
                  </a:lnTo>
                  <a:lnTo>
                    <a:pt x="19" y="407"/>
                  </a:lnTo>
                  <a:lnTo>
                    <a:pt x="16" y="409"/>
                  </a:lnTo>
                  <a:lnTo>
                    <a:pt x="14" y="409"/>
                  </a:lnTo>
                  <a:lnTo>
                    <a:pt x="12" y="409"/>
                  </a:lnTo>
                  <a:lnTo>
                    <a:pt x="10" y="407"/>
                  </a:lnTo>
                  <a:lnTo>
                    <a:pt x="12" y="405"/>
                  </a:lnTo>
                  <a:lnTo>
                    <a:pt x="14" y="400"/>
                  </a:lnTo>
                  <a:lnTo>
                    <a:pt x="19" y="398"/>
                  </a:lnTo>
                  <a:lnTo>
                    <a:pt x="19" y="396"/>
                  </a:lnTo>
                  <a:lnTo>
                    <a:pt x="28" y="382"/>
                  </a:lnTo>
                  <a:lnTo>
                    <a:pt x="30" y="378"/>
                  </a:lnTo>
                  <a:lnTo>
                    <a:pt x="34" y="371"/>
                  </a:lnTo>
                  <a:lnTo>
                    <a:pt x="41" y="360"/>
                  </a:lnTo>
                  <a:lnTo>
                    <a:pt x="46" y="353"/>
                  </a:lnTo>
                  <a:lnTo>
                    <a:pt x="48" y="344"/>
                  </a:lnTo>
                  <a:lnTo>
                    <a:pt x="46" y="335"/>
                  </a:lnTo>
                  <a:lnTo>
                    <a:pt x="37" y="317"/>
                  </a:lnTo>
                  <a:lnTo>
                    <a:pt x="37" y="314"/>
                  </a:lnTo>
                  <a:lnTo>
                    <a:pt x="37" y="310"/>
                  </a:lnTo>
                  <a:lnTo>
                    <a:pt x="37" y="305"/>
                  </a:lnTo>
                  <a:lnTo>
                    <a:pt x="37" y="298"/>
                  </a:lnTo>
                  <a:lnTo>
                    <a:pt x="39" y="294"/>
                  </a:lnTo>
                  <a:lnTo>
                    <a:pt x="28" y="267"/>
                  </a:lnTo>
                  <a:lnTo>
                    <a:pt x="25" y="262"/>
                  </a:lnTo>
                  <a:lnTo>
                    <a:pt x="23" y="255"/>
                  </a:lnTo>
                  <a:lnTo>
                    <a:pt x="19" y="251"/>
                  </a:lnTo>
                  <a:lnTo>
                    <a:pt x="16" y="244"/>
                  </a:lnTo>
                  <a:lnTo>
                    <a:pt x="16" y="235"/>
                  </a:lnTo>
                  <a:lnTo>
                    <a:pt x="19" y="233"/>
                  </a:lnTo>
                  <a:lnTo>
                    <a:pt x="25" y="228"/>
                  </a:lnTo>
                  <a:lnTo>
                    <a:pt x="30" y="224"/>
                  </a:lnTo>
                  <a:lnTo>
                    <a:pt x="30" y="221"/>
                  </a:lnTo>
                  <a:lnTo>
                    <a:pt x="32" y="217"/>
                  </a:lnTo>
                  <a:lnTo>
                    <a:pt x="34" y="210"/>
                  </a:lnTo>
                  <a:lnTo>
                    <a:pt x="34" y="208"/>
                  </a:lnTo>
                  <a:lnTo>
                    <a:pt x="46" y="201"/>
                  </a:lnTo>
                  <a:lnTo>
                    <a:pt x="53" y="197"/>
                  </a:lnTo>
                  <a:lnTo>
                    <a:pt x="55" y="192"/>
                  </a:lnTo>
                  <a:lnTo>
                    <a:pt x="57" y="192"/>
                  </a:lnTo>
                  <a:lnTo>
                    <a:pt x="59" y="190"/>
                  </a:lnTo>
                  <a:lnTo>
                    <a:pt x="62" y="190"/>
                  </a:lnTo>
                  <a:lnTo>
                    <a:pt x="62" y="188"/>
                  </a:lnTo>
                  <a:lnTo>
                    <a:pt x="64" y="185"/>
                  </a:lnTo>
                  <a:lnTo>
                    <a:pt x="64" y="183"/>
                  </a:lnTo>
                  <a:lnTo>
                    <a:pt x="64" y="181"/>
                  </a:lnTo>
                  <a:lnTo>
                    <a:pt x="66" y="181"/>
                  </a:lnTo>
                  <a:lnTo>
                    <a:pt x="68" y="181"/>
                  </a:lnTo>
                  <a:lnTo>
                    <a:pt x="71" y="181"/>
                  </a:lnTo>
                  <a:lnTo>
                    <a:pt x="71" y="178"/>
                  </a:lnTo>
                  <a:lnTo>
                    <a:pt x="73" y="178"/>
                  </a:lnTo>
                  <a:lnTo>
                    <a:pt x="73" y="176"/>
                  </a:lnTo>
                  <a:lnTo>
                    <a:pt x="75" y="174"/>
                  </a:lnTo>
                  <a:lnTo>
                    <a:pt x="78" y="174"/>
                  </a:lnTo>
                  <a:lnTo>
                    <a:pt x="80" y="174"/>
                  </a:lnTo>
                  <a:lnTo>
                    <a:pt x="82" y="174"/>
                  </a:lnTo>
                  <a:lnTo>
                    <a:pt x="84" y="172"/>
                  </a:lnTo>
                  <a:lnTo>
                    <a:pt x="87" y="172"/>
                  </a:lnTo>
                  <a:lnTo>
                    <a:pt x="89" y="172"/>
                  </a:lnTo>
                  <a:lnTo>
                    <a:pt x="91" y="169"/>
                  </a:lnTo>
                  <a:lnTo>
                    <a:pt x="93" y="169"/>
                  </a:lnTo>
                  <a:lnTo>
                    <a:pt x="93" y="167"/>
                  </a:lnTo>
                  <a:lnTo>
                    <a:pt x="96" y="165"/>
                  </a:lnTo>
                  <a:lnTo>
                    <a:pt x="96" y="163"/>
                  </a:lnTo>
                  <a:lnTo>
                    <a:pt x="96" y="160"/>
                  </a:lnTo>
                  <a:lnTo>
                    <a:pt x="93" y="160"/>
                  </a:lnTo>
                  <a:lnTo>
                    <a:pt x="93" y="158"/>
                  </a:lnTo>
                  <a:lnTo>
                    <a:pt x="96" y="158"/>
                  </a:lnTo>
                  <a:lnTo>
                    <a:pt x="98" y="158"/>
                  </a:lnTo>
                  <a:lnTo>
                    <a:pt x="96" y="156"/>
                  </a:lnTo>
                  <a:lnTo>
                    <a:pt x="93" y="151"/>
                  </a:lnTo>
                  <a:lnTo>
                    <a:pt x="89" y="149"/>
                  </a:lnTo>
                  <a:lnTo>
                    <a:pt x="93" y="147"/>
                  </a:lnTo>
                  <a:lnTo>
                    <a:pt x="96" y="142"/>
                  </a:lnTo>
                  <a:lnTo>
                    <a:pt x="100" y="142"/>
                  </a:lnTo>
                  <a:lnTo>
                    <a:pt x="105" y="145"/>
                  </a:lnTo>
                  <a:lnTo>
                    <a:pt x="107" y="142"/>
                  </a:lnTo>
                  <a:lnTo>
                    <a:pt x="114" y="135"/>
                  </a:lnTo>
                  <a:lnTo>
                    <a:pt x="114" y="131"/>
                  </a:lnTo>
                  <a:lnTo>
                    <a:pt x="112" y="129"/>
                  </a:lnTo>
                  <a:lnTo>
                    <a:pt x="107" y="124"/>
                  </a:lnTo>
                  <a:lnTo>
                    <a:pt x="109" y="122"/>
                  </a:lnTo>
                  <a:lnTo>
                    <a:pt x="112" y="120"/>
                  </a:lnTo>
                  <a:lnTo>
                    <a:pt x="114" y="117"/>
                  </a:lnTo>
                  <a:lnTo>
                    <a:pt x="114" y="115"/>
                  </a:lnTo>
                  <a:lnTo>
                    <a:pt x="116" y="115"/>
                  </a:lnTo>
                  <a:lnTo>
                    <a:pt x="118" y="115"/>
                  </a:lnTo>
                  <a:lnTo>
                    <a:pt x="121" y="113"/>
                  </a:lnTo>
                  <a:lnTo>
                    <a:pt x="123" y="113"/>
                  </a:lnTo>
                  <a:lnTo>
                    <a:pt x="123" y="111"/>
                  </a:lnTo>
                  <a:lnTo>
                    <a:pt x="121" y="111"/>
                  </a:lnTo>
                  <a:lnTo>
                    <a:pt x="121" y="108"/>
                  </a:lnTo>
                  <a:lnTo>
                    <a:pt x="123" y="108"/>
                  </a:lnTo>
                  <a:lnTo>
                    <a:pt x="125" y="108"/>
                  </a:lnTo>
                  <a:lnTo>
                    <a:pt x="125" y="106"/>
                  </a:lnTo>
                  <a:lnTo>
                    <a:pt x="127" y="104"/>
                  </a:lnTo>
                  <a:lnTo>
                    <a:pt x="130" y="102"/>
                  </a:lnTo>
                  <a:lnTo>
                    <a:pt x="130" y="99"/>
                  </a:lnTo>
                  <a:lnTo>
                    <a:pt x="130" y="97"/>
                  </a:lnTo>
                  <a:lnTo>
                    <a:pt x="132" y="97"/>
                  </a:lnTo>
                  <a:lnTo>
                    <a:pt x="132" y="92"/>
                  </a:lnTo>
                  <a:lnTo>
                    <a:pt x="132" y="90"/>
                  </a:lnTo>
                  <a:lnTo>
                    <a:pt x="130" y="86"/>
                  </a:lnTo>
                  <a:lnTo>
                    <a:pt x="130" y="83"/>
                  </a:lnTo>
                  <a:lnTo>
                    <a:pt x="132" y="81"/>
                  </a:lnTo>
                  <a:lnTo>
                    <a:pt x="137" y="81"/>
                  </a:lnTo>
                  <a:lnTo>
                    <a:pt x="139" y="81"/>
                  </a:lnTo>
                  <a:lnTo>
                    <a:pt x="141" y="83"/>
                  </a:lnTo>
                  <a:lnTo>
                    <a:pt x="143" y="83"/>
                  </a:lnTo>
                  <a:lnTo>
                    <a:pt x="146" y="81"/>
                  </a:lnTo>
                  <a:lnTo>
                    <a:pt x="150" y="79"/>
                  </a:lnTo>
                  <a:lnTo>
                    <a:pt x="152" y="79"/>
                  </a:lnTo>
                  <a:lnTo>
                    <a:pt x="166" y="74"/>
                  </a:lnTo>
                  <a:lnTo>
                    <a:pt x="171" y="72"/>
                  </a:lnTo>
                  <a:lnTo>
                    <a:pt x="173" y="68"/>
                  </a:lnTo>
                  <a:lnTo>
                    <a:pt x="175" y="49"/>
                  </a:lnTo>
                  <a:lnTo>
                    <a:pt x="175" y="47"/>
                  </a:lnTo>
                  <a:lnTo>
                    <a:pt x="175" y="45"/>
                  </a:lnTo>
                  <a:lnTo>
                    <a:pt x="175" y="43"/>
                  </a:lnTo>
                  <a:lnTo>
                    <a:pt x="177" y="43"/>
                  </a:lnTo>
                  <a:lnTo>
                    <a:pt x="180" y="40"/>
                  </a:lnTo>
                  <a:lnTo>
                    <a:pt x="180" y="38"/>
                  </a:lnTo>
                  <a:lnTo>
                    <a:pt x="182" y="38"/>
                  </a:lnTo>
                  <a:lnTo>
                    <a:pt x="182" y="36"/>
                  </a:lnTo>
                  <a:lnTo>
                    <a:pt x="184" y="36"/>
                  </a:lnTo>
                  <a:lnTo>
                    <a:pt x="186" y="36"/>
                  </a:lnTo>
                  <a:lnTo>
                    <a:pt x="189" y="36"/>
                  </a:lnTo>
                  <a:lnTo>
                    <a:pt x="193" y="36"/>
                  </a:lnTo>
                  <a:lnTo>
                    <a:pt x="195" y="34"/>
                  </a:lnTo>
                  <a:lnTo>
                    <a:pt x="198" y="31"/>
                  </a:lnTo>
                  <a:lnTo>
                    <a:pt x="202" y="29"/>
                  </a:lnTo>
                  <a:lnTo>
                    <a:pt x="209" y="25"/>
                  </a:lnTo>
                  <a:lnTo>
                    <a:pt x="214" y="22"/>
                  </a:lnTo>
                  <a:lnTo>
                    <a:pt x="216" y="22"/>
                  </a:lnTo>
                  <a:lnTo>
                    <a:pt x="218" y="20"/>
                  </a:lnTo>
                  <a:lnTo>
                    <a:pt x="220" y="18"/>
                  </a:lnTo>
                  <a:lnTo>
                    <a:pt x="223" y="16"/>
                  </a:lnTo>
                  <a:lnTo>
                    <a:pt x="229" y="18"/>
                  </a:lnTo>
                  <a:lnTo>
                    <a:pt x="239" y="2"/>
                  </a:lnTo>
                  <a:lnTo>
                    <a:pt x="243" y="2"/>
                  </a:lnTo>
                  <a:lnTo>
                    <a:pt x="248" y="2"/>
                  </a:lnTo>
                  <a:lnTo>
                    <a:pt x="250" y="2"/>
                  </a:lnTo>
                  <a:lnTo>
                    <a:pt x="252" y="2"/>
                  </a:lnTo>
                  <a:lnTo>
                    <a:pt x="254" y="2"/>
                  </a:lnTo>
                  <a:lnTo>
                    <a:pt x="254" y="0"/>
                  </a:lnTo>
                  <a:lnTo>
                    <a:pt x="257" y="2"/>
                  </a:lnTo>
                  <a:lnTo>
                    <a:pt x="259" y="2"/>
                  </a:lnTo>
                  <a:lnTo>
                    <a:pt x="261" y="4"/>
                  </a:lnTo>
                  <a:lnTo>
                    <a:pt x="263" y="4"/>
                  </a:lnTo>
                  <a:lnTo>
                    <a:pt x="263" y="6"/>
                  </a:lnTo>
                  <a:lnTo>
                    <a:pt x="268" y="9"/>
                  </a:lnTo>
                  <a:lnTo>
                    <a:pt x="270" y="9"/>
                  </a:lnTo>
                  <a:lnTo>
                    <a:pt x="273" y="11"/>
                  </a:lnTo>
                  <a:lnTo>
                    <a:pt x="275" y="11"/>
                  </a:lnTo>
                  <a:lnTo>
                    <a:pt x="277" y="11"/>
                  </a:lnTo>
                  <a:lnTo>
                    <a:pt x="279" y="13"/>
                  </a:lnTo>
                  <a:lnTo>
                    <a:pt x="282" y="13"/>
                  </a:lnTo>
                  <a:lnTo>
                    <a:pt x="282" y="16"/>
                  </a:lnTo>
                  <a:lnTo>
                    <a:pt x="284" y="16"/>
                  </a:lnTo>
                  <a:lnTo>
                    <a:pt x="286" y="1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0" name="Admin 1 - East Darfur">
              <a:extLst>
                <a:ext uri="{FF2B5EF4-FFF2-40B4-BE49-F238E27FC236}">
                  <a16:creationId xmlns:a16="http://schemas.microsoft.com/office/drawing/2014/main" id="{6EE4BD67-AC58-D736-F5FD-2AAEDAC47A81}"/>
                </a:ext>
              </a:extLst>
            </p:cNvPr>
            <p:cNvSpPr>
              <a:spLocks/>
            </p:cNvSpPr>
            <p:nvPr/>
          </p:nvSpPr>
          <p:spPr bwMode="auto">
            <a:xfrm>
              <a:off x="3977304" y="4686577"/>
              <a:ext cx="987983" cy="1497039"/>
            </a:xfrm>
            <a:custGeom>
              <a:avLst/>
              <a:gdLst>
                <a:gd name="T0" fmla="*/ 75 w 623"/>
                <a:gd name="T1" fmla="*/ 23 h 944"/>
                <a:gd name="T2" fmla="*/ 86 w 623"/>
                <a:gd name="T3" fmla="*/ 30 h 944"/>
                <a:gd name="T4" fmla="*/ 97 w 623"/>
                <a:gd name="T5" fmla="*/ 37 h 944"/>
                <a:gd name="T6" fmla="*/ 113 w 623"/>
                <a:gd name="T7" fmla="*/ 43 h 944"/>
                <a:gd name="T8" fmla="*/ 134 w 623"/>
                <a:gd name="T9" fmla="*/ 55 h 944"/>
                <a:gd name="T10" fmla="*/ 156 w 623"/>
                <a:gd name="T11" fmla="*/ 61 h 944"/>
                <a:gd name="T12" fmla="*/ 190 w 623"/>
                <a:gd name="T13" fmla="*/ 107 h 944"/>
                <a:gd name="T14" fmla="*/ 202 w 623"/>
                <a:gd name="T15" fmla="*/ 116 h 944"/>
                <a:gd name="T16" fmla="*/ 215 w 623"/>
                <a:gd name="T17" fmla="*/ 127 h 944"/>
                <a:gd name="T18" fmla="*/ 215 w 623"/>
                <a:gd name="T19" fmla="*/ 152 h 944"/>
                <a:gd name="T20" fmla="*/ 195 w 623"/>
                <a:gd name="T21" fmla="*/ 152 h 944"/>
                <a:gd name="T22" fmla="*/ 174 w 623"/>
                <a:gd name="T23" fmla="*/ 154 h 944"/>
                <a:gd name="T24" fmla="*/ 163 w 623"/>
                <a:gd name="T25" fmla="*/ 161 h 944"/>
                <a:gd name="T26" fmla="*/ 179 w 623"/>
                <a:gd name="T27" fmla="*/ 184 h 944"/>
                <a:gd name="T28" fmla="*/ 186 w 623"/>
                <a:gd name="T29" fmla="*/ 204 h 944"/>
                <a:gd name="T30" fmla="*/ 202 w 623"/>
                <a:gd name="T31" fmla="*/ 211 h 944"/>
                <a:gd name="T32" fmla="*/ 229 w 623"/>
                <a:gd name="T33" fmla="*/ 236 h 944"/>
                <a:gd name="T34" fmla="*/ 242 w 623"/>
                <a:gd name="T35" fmla="*/ 247 h 944"/>
                <a:gd name="T36" fmla="*/ 288 w 623"/>
                <a:gd name="T37" fmla="*/ 297 h 944"/>
                <a:gd name="T38" fmla="*/ 347 w 623"/>
                <a:gd name="T39" fmla="*/ 301 h 944"/>
                <a:gd name="T40" fmla="*/ 392 w 623"/>
                <a:gd name="T41" fmla="*/ 319 h 944"/>
                <a:gd name="T42" fmla="*/ 406 w 623"/>
                <a:gd name="T43" fmla="*/ 329 h 944"/>
                <a:gd name="T44" fmla="*/ 442 w 623"/>
                <a:gd name="T45" fmla="*/ 329 h 944"/>
                <a:gd name="T46" fmla="*/ 474 w 623"/>
                <a:gd name="T47" fmla="*/ 319 h 944"/>
                <a:gd name="T48" fmla="*/ 524 w 623"/>
                <a:gd name="T49" fmla="*/ 331 h 944"/>
                <a:gd name="T50" fmla="*/ 528 w 623"/>
                <a:gd name="T51" fmla="*/ 369 h 944"/>
                <a:gd name="T52" fmla="*/ 530 w 623"/>
                <a:gd name="T53" fmla="*/ 417 h 944"/>
                <a:gd name="T54" fmla="*/ 533 w 623"/>
                <a:gd name="T55" fmla="*/ 435 h 944"/>
                <a:gd name="T56" fmla="*/ 535 w 623"/>
                <a:gd name="T57" fmla="*/ 467 h 944"/>
                <a:gd name="T58" fmla="*/ 535 w 623"/>
                <a:gd name="T59" fmla="*/ 482 h 944"/>
                <a:gd name="T60" fmla="*/ 539 w 623"/>
                <a:gd name="T61" fmla="*/ 498 h 944"/>
                <a:gd name="T62" fmla="*/ 544 w 623"/>
                <a:gd name="T63" fmla="*/ 516 h 944"/>
                <a:gd name="T64" fmla="*/ 546 w 623"/>
                <a:gd name="T65" fmla="*/ 596 h 944"/>
                <a:gd name="T66" fmla="*/ 594 w 623"/>
                <a:gd name="T67" fmla="*/ 781 h 944"/>
                <a:gd name="T68" fmla="*/ 616 w 623"/>
                <a:gd name="T69" fmla="*/ 897 h 944"/>
                <a:gd name="T70" fmla="*/ 580 w 623"/>
                <a:gd name="T71" fmla="*/ 906 h 944"/>
                <a:gd name="T72" fmla="*/ 478 w 623"/>
                <a:gd name="T73" fmla="*/ 912 h 944"/>
                <a:gd name="T74" fmla="*/ 431 w 623"/>
                <a:gd name="T75" fmla="*/ 928 h 944"/>
                <a:gd name="T76" fmla="*/ 385 w 623"/>
                <a:gd name="T77" fmla="*/ 944 h 944"/>
                <a:gd name="T78" fmla="*/ 344 w 623"/>
                <a:gd name="T79" fmla="*/ 937 h 944"/>
                <a:gd name="T80" fmla="*/ 306 w 623"/>
                <a:gd name="T81" fmla="*/ 926 h 944"/>
                <a:gd name="T82" fmla="*/ 276 w 623"/>
                <a:gd name="T83" fmla="*/ 903 h 944"/>
                <a:gd name="T84" fmla="*/ 251 w 623"/>
                <a:gd name="T85" fmla="*/ 831 h 944"/>
                <a:gd name="T86" fmla="*/ 220 w 623"/>
                <a:gd name="T87" fmla="*/ 799 h 944"/>
                <a:gd name="T88" fmla="*/ 202 w 623"/>
                <a:gd name="T89" fmla="*/ 781 h 944"/>
                <a:gd name="T90" fmla="*/ 179 w 623"/>
                <a:gd name="T91" fmla="*/ 749 h 944"/>
                <a:gd name="T92" fmla="*/ 174 w 623"/>
                <a:gd name="T93" fmla="*/ 704 h 944"/>
                <a:gd name="T94" fmla="*/ 125 w 623"/>
                <a:gd name="T95" fmla="*/ 589 h 944"/>
                <a:gd name="T96" fmla="*/ 115 w 623"/>
                <a:gd name="T97" fmla="*/ 525 h 944"/>
                <a:gd name="T98" fmla="*/ 100 w 623"/>
                <a:gd name="T99" fmla="*/ 503 h 944"/>
                <a:gd name="T100" fmla="*/ 77 w 623"/>
                <a:gd name="T101" fmla="*/ 500 h 944"/>
                <a:gd name="T102" fmla="*/ 66 w 623"/>
                <a:gd name="T103" fmla="*/ 444 h 944"/>
                <a:gd name="T104" fmla="*/ 2 w 623"/>
                <a:gd name="T105" fmla="*/ 378 h 944"/>
                <a:gd name="T106" fmla="*/ 4 w 623"/>
                <a:gd name="T107" fmla="*/ 299 h 944"/>
                <a:gd name="T108" fmla="*/ 7 w 623"/>
                <a:gd name="T109" fmla="*/ 247 h 944"/>
                <a:gd name="T110" fmla="*/ 7 w 623"/>
                <a:gd name="T111" fmla="*/ 206 h 944"/>
                <a:gd name="T112" fmla="*/ 45 w 623"/>
                <a:gd name="T113" fmla="*/ 154 h 944"/>
                <a:gd name="T114" fmla="*/ 36 w 623"/>
                <a:gd name="T115" fmla="*/ 109 h 944"/>
                <a:gd name="T116" fmla="*/ 47 w 623"/>
                <a:gd name="T117" fmla="*/ 71 h 944"/>
                <a:gd name="T118" fmla="*/ 45 w 623"/>
                <a:gd name="T119" fmla="*/ 12 h 944"/>
                <a:gd name="T120" fmla="*/ 52 w 623"/>
                <a:gd name="T12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3" h="944">
                  <a:moveTo>
                    <a:pt x="63" y="3"/>
                  </a:moveTo>
                  <a:lnTo>
                    <a:pt x="66" y="5"/>
                  </a:lnTo>
                  <a:lnTo>
                    <a:pt x="68" y="5"/>
                  </a:lnTo>
                  <a:lnTo>
                    <a:pt x="70" y="5"/>
                  </a:lnTo>
                  <a:lnTo>
                    <a:pt x="72" y="5"/>
                  </a:lnTo>
                  <a:lnTo>
                    <a:pt x="75" y="5"/>
                  </a:lnTo>
                  <a:lnTo>
                    <a:pt x="75" y="16"/>
                  </a:lnTo>
                  <a:lnTo>
                    <a:pt x="75" y="23"/>
                  </a:lnTo>
                  <a:lnTo>
                    <a:pt x="77" y="23"/>
                  </a:lnTo>
                  <a:lnTo>
                    <a:pt x="77" y="25"/>
                  </a:lnTo>
                  <a:lnTo>
                    <a:pt x="77" y="28"/>
                  </a:lnTo>
                  <a:lnTo>
                    <a:pt x="79" y="28"/>
                  </a:lnTo>
                  <a:lnTo>
                    <a:pt x="79" y="30"/>
                  </a:lnTo>
                  <a:lnTo>
                    <a:pt x="81" y="30"/>
                  </a:lnTo>
                  <a:lnTo>
                    <a:pt x="84" y="30"/>
                  </a:lnTo>
                  <a:lnTo>
                    <a:pt x="86" y="30"/>
                  </a:lnTo>
                  <a:lnTo>
                    <a:pt x="86" y="32"/>
                  </a:lnTo>
                  <a:lnTo>
                    <a:pt x="88" y="32"/>
                  </a:lnTo>
                  <a:lnTo>
                    <a:pt x="91" y="32"/>
                  </a:lnTo>
                  <a:lnTo>
                    <a:pt x="91" y="34"/>
                  </a:lnTo>
                  <a:lnTo>
                    <a:pt x="93" y="34"/>
                  </a:lnTo>
                  <a:lnTo>
                    <a:pt x="95" y="34"/>
                  </a:lnTo>
                  <a:lnTo>
                    <a:pt x="95" y="37"/>
                  </a:lnTo>
                  <a:lnTo>
                    <a:pt x="97" y="37"/>
                  </a:lnTo>
                  <a:lnTo>
                    <a:pt x="100" y="37"/>
                  </a:lnTo>
                  <a:lnTo>
                    <a:pt x="102" y="37"/>
                  </a:lnTo>
                  <a:lnTo>
                    <a:pt x="102" y="39"/>
                  </a:lnTo>
                  <a:lnTo>
                    <a:pt x="104" y="39"/>
                  </a:lnTo>
                  <a:lnTo>
                    <a:pt x="106" y="41"/>
                  </a:lnTo>
                  <a:lnTo>
                    <a:pt x="109" y="41"/>
                  </a:lnTo>
                  <a:lnTo>
                    <a:pt x="111" y="43"/>
                  </a:lnTo>
                  <a:lnTo>
                    <a:pt x="113" y="43"/>
                  </a:lnTo>
                  <a:lnTo>
                    <a:pt x="118" y="46"/>
                  </a:lnTo>
                  <a:lnTo>
                    <a:pt x="120" y="48"/>
                  </a:lnTo>
                  <a:lnTo>
                    <a:pt x="122" y="48"/>
                  </a:lnTo>
                  <a:lnTo>
                    <a:pt x="125" y="50"/>
                  </a:lnTo>
                  <a:lnTo>
                    <a:pt x="129" y="52"/>
                  </a:lnTo>
                  <a:lnTo>
                    <a:pt x="129" y="55"/>
                  </a:lnTo>
                  <a:lnTo>
                    <a:pt x="131" y="55"/>
                  </a:lnTo>
                  <a:lnTo>
                    <a:pt x="134" y="55"/>
                  </a:lnTo>
                  <a:lnTo>
                    <a:pt x="136" y="52"/>
                  </a:lnTo>
                  <a:lnTo>
                    <a:pt x="138" y="52"/>
                  </a:lnTo>
                  <a:lnTo>
                    <a:pt x="140" y="52"/>
                  </a:lnTo>
                  <a:lnTo>
                    <a:pt x="143" y="52"/>
                  </a:lnTo>
                  <a:lnTo>
                    <a:pt x="145" y="52"/>
                  </a:lnTo>
                  <a:lnTo>
                    <a:pt x="152" y="57"/>
                  </a:lnTo>
                  <a:lnTo>
                    <a:pt x="154" y="59"/>
                  </a:lnTo>
                  <a:lnTo>
                    <a:pt x="156" y="61"/>
                  </a:lnTo>
                  <a:lnTo>
                    <a:pt x="156" y="64"/>
                  </a:lnTo>
                  <a:lnTo>
                    <a:pt x="159" y="66"/>
                  </a:lnTo>
                  <a:lnTo>
                    <a:pt x="165" y="71"/>
                  </a:lnTo>
                  <a:lnTo>
                    <a:pt x="170" y="75"/>
                  </a:lnTo>
                  <a:lnTo>
                    <a:pt x="174" y="80"/>
                  </a:lnTo>
                  <a:lnTo>
                    <a:pt x="179" y="86"/>
                  </a:lnTo>
                  <a:lnTo>
                    <a:pt x="183" y="95"/>
                  </a:lnTo>
                  <a:lnTo>
                    <a:pt x="190" y="107"/>
                  </a:lnTo>
                  <a:lnTo>
                    <a:pt x="193" y="109"/>
                  </a:lnTo>
                  <a:lnTo>
                    <a:pt x="195" y="109"/>
                  </a:lnTo>
                  <a:lnTo>
                    <a:pt x="195" y="111"/>
                  </a:lnTo>
                  <a:lnTo>
                    <a:pt x="197" y="111"/>
                  </a:lnTo>
                  <a:lnTo>
                    <a:pt x="197" y="114"/>
                  </a:lnTo>
                  <a:lnTo>
                    <a:pt x="199" y="114"/>
                  </a:lnTo>
                  <a:lnTo>
                    <a:pt x="199" y="116"/>
                  </a:lnTo>
                  <a:lnTo>
                    <a:pt x="202" y="116"/>
                  </a:lnTo>
                  <a:lnTo>
                    <a:pt x="204" y="118"/>
                  </a:lnTo>
                  <a:lnTo>
                    <a:pt x="206" y="118"/>
                  </a:lnTo>
                  <a:lnTo>
                    <a:pt x="206" y="120"/>
                  </a:lnTo>
                  <a:lnTo>
                    <a:pt x="208" y="123"/>
                  </a:lnTo>
                  <a:lnTo>
                    <a:pt x="211" y="123"/>
                  </a:lnTo>
                  <a:lnTo>
                    <a:pt x="211" y="125"/>
                  </a:lnTo>
                  <a:lnTo>
                    <a:pt x="213" y="125"/>
                  </a:lnTo>
                  <a:lnTo>
                    <a:pt x="215" y="127"/>
                  </a:lnTo>
                  <a:lnTo>
                    <a:pt x="217" y="132"/>
                  </a:lnTo>
                  <a:lnTo>
                    <a:pt x="217" y="134"/>
                  </a:lnTo>
                  <a:lnTo>
                    <a:pt x="217" y="138"/>
                  </a:lnTo>
                  <a:lnTo>
                    <a:pt x="217" y="143"/>
                  </a:lnTo>
                  <a:lnTo>
                    <a:pt x="217" y="145"/>
                  </a:lnTo>
                  <a:lnTo>
                    <a:pt x="217" y="147"/>
                  </a:lnTo>
                  <a:lnTo>
                    <a:pt x="217" y="152"/>
                  </a:lnTo>
                  <a:lnTo>
                    <a:pt x="215" y="152"/>
                  </a:lnTo>
                  <a:lnTo>
                    <a:pt x="211" y="152"/>
                  </a:lnTo>
                  <a:lnTo>
                    <a:pt x="208" y="152"/>
                  </a:lnTo>
                  <a:lnTo>
                    <a:pt x="206" y="152"/>
                  </a:lnTo>
                  <a:lnTo>
                    <a:pt x="202" y="152"/>
                  </a:lnTo>
                  <a:lnTo>
                    <a:pt x="199" y="150"/>
                  </a:lnTo>
                  <a:lnTo>
                    <a:pt x="197" y="150"/>
                  </a:lnTo>
                  <a:lnTo>
                    <a:pt x="197" y="152"/>
                  </a:lnTo>
                  <a:lnTo>
                    <a:pt x="195" y="152"/>
                  </a:lnTo>
                  <a:lnTo>
                    <a:pt x="190" y="154"/>
                  </a:lnTo>
                  <a:lnTo>
                    <a:pt x="186" y="157"/>
                  </a:lnTo>
                  <a:lnTo>
                    <a:pt x="183" y="157"/>
                  </a:lnTo>
                  <a:lnTo>
                    <a:pt x="181" y="157"/>
                  </a:lnTo>
                  <a:lnTo>
                    <a:pt x="179" y="157"/>
                  </a:lnTo>
                  <a:lnTo>
                    <a:pt x="177" y="157"/>
                  </a:lnTo>
                  <a:lnTo>
                    <a:pt x="174" y="157"/>
                  </a:lnTo>
                  <a:lnTo>
                    <a:pt x="174" y="154"/>
                  </a:lnTo>
                  <a:lnTo>
                    <a:pt x="172" y="154"/>
                  </a:lnTo>
                  <a:lnTo>
                    <a:pt x="170" y="154"/>
                  </a:lnTo>
                  <a:lnTo>
                    <a:pt x="170" y="157"/>
                  </a:lnTo>
                  <a:lnTo>
                    <a:pt x="168" y="157"/>
                  </a:lnTo>
                  <a:lnTo>
                    <a:pt x="165" y="157"/>
                  </a:lnTo>
                  <a:lnTo>
                    <a:pt x="165" y="159"/>
                  </a:lnTo>
                  <a:lnTo>
                    <a:pt x="163" y="159"/>
                  </a:lnTo>
                  <a:lnTo>
                    <a:pt x="163" y="161"/>
                  </a:lnTo>
                  <a:lnTo>
                    <a:pt x="165" y="166"/>
                  </a:lnTo>
                  <a:lnTo>
                    <a:pt x="165" y="168"/>
                  </a:lnTo>
                  <a:lnTo>
                    <a:pt x="168" y="170"/>
                  </a:lnTo>
                  <a:lnTo>
                    <a:pt x="170" y="172"/>
                  </a:lnTo>
                  <a:lnTo>
                    <a:pt x="170" y="175"/>
                  </a:lnTo>
                  <a:lnTo>
                    <a:pt x="174" y="177"/>
                  </a:lnTo>
                  <a:lnTo>
                    <a:pt x="177" y="179"/>
                  </a:lnTo>
                  <a:lnTo>
                    <a:pt x="179" y="184"/>
                  </a:lnTo>
                  <a:lnTo>
                    <a:pt x="181" y="184"/>
                  </a:lnTo>
                  <a:lnTo>
                    <a:pt x="181" y="186"/>
                  </a:lnTo>
                  <a:lnTo>
                    <a:pt x="181" y="190"/>
                  </a:lnTo>
                  <a:lnTo>
                    <a:pt x="181" y="193"/>
                  </a:lnTo>
                  <a:lnTo>
                    <a:pt x="181" y="195"/>
                  </a:lnTo>
                  <a:lnTo>
                    <a:pt x="183" y="197"/>
                  </a:lnTo>
                  <a:lnTo>
                    <a:pt x="183" y="200"/>
                  </a:lnTo>
                  <a:lnTo>
                    <a:pt x="186" y="204"/>
                  </a:lnTo>
                  <a:lnTo>
                    <a:pt x="190" y="204"/>
                  </a:lnTo>
                  <a:lnTo>
                    <a:pt x="193" y="204"/>
                  </a:lnTo>
                  <a:lnTo>
                    <a:pt x="195" y="204"/>
                  </a:lnTo>
                  <a:lnTo>
                    <a:pt x="197" y="204"/>
                  </a:lnTo>
                  <a:lnTo>
                    <a:pt x="199" y="204"/>
                  </a:lnTo>
                  <a:lnTo>
                    <a:pt x="202" y="206"/>
                  </a:lnTo>
                  <a:lnTo>
                    <a:pt x="202" y="209"/>
                  </a:lnTo>
                  <a:lnTo>
                    <a:pt x="202" y="211"/>
                  </a:lnTo>
                  <a:lnTo>
                    <a:pt x="202" y="213"/>
                  </a:lnTo>
                  <a:lnTo>
                    <a:pt x="204" y="218"/>
                  </a:lnTo>
                  <a:lnTo>
                    <a:pt x="208" y="222"/>
                  </a:lnTo>
                  <a:lnTo>
                    <a:pt x="208" y="224"/>
                  </a:lnTo>
                  <a:lnTo>
                    <a:pt x="211" y="229"/>
                  </a:lnTo>
                  <a:lnTo>
                    <a:pt x="213" y="231"/>
                  </a:lnTo>
                  <a:lnTo>
                    <a:pt x="215" y="233"/>
                  </a:lnTo>
                  <a:lnTo>
                    <a:pt x="229" y="236"/>
                  </a:lnTo>
                  <a:lnTo>
                    <a:pt x="231" y="238"/>
                  </a:lnTo>
                  <a:lnTo>
                    <a:pt x="233" y="238"/>
                  </a:lnTo>
                  <a:lnTo>
                    <a:pt x="236" y="238"/>
                  </a:lnTo>
                  <a:lnTo>
                    <a:pt x="238" y="238"/>
                  </a:lnTo>
                  <a:lnTo>
                    <a:pt x="240" y="243"/>
                  </a:lnTo>
                  <a:lnTo>
                    <a:pt x="240" y="245"/>
                  </a:lnTo>
                  <a:lnTo>
                    <a:pt x="242" y="245"/>
                  </a:lnTo>
                  <a:lnTo>
                    <a:pt x="242" y="247"/>
                  </a:lnTo>
                  <a:lnTo>
                    <a:pt x="247" y="254"/>
                  </a:lnTo>
                  <a:lnTo>
                    <a:pt x="249" y="256"/>
                  </a:lnTo>
                  <a:lnTo>
                    <a:pt x="249" y="258"/>
                  </a:lnTo>
                  <a:lnTo>
                    <a:pt x="251" y="263"/>
                  </a:lnTo>
                  <a:lnTo>
                    <a:pt x="249" y="279"/>
                  </a:lnTo>
                  <a:lnTo>
                    <a:pt x="258" y="281"/>
                  </a:lnTo>
                  <a:lnTo>
                    <a:pt x="276" y="290"/>
                  </a:lnTo>
                  <a:lnTo>
                    <a:pt x="288" y="297"/>
                  </a:lnTo>
                  <a:lnTo>
                    <a:pt x="304" y="299"/>
                  </a:lnTo>
                  <a:lnTo>
                    <a:pt x="315" y="299"/>
                  </a:lnTo>
                  <a:lnTo>
                    <a:pt x="326" y="299"/>
                  </a:lnTo>
                  <a:lnTo>
                    <a:pt x="333" y="301"/>
                  </a:lnTo>
                  <a:lnTo>
                    <a:pt x="340" y="301"/>
                  </a:lnTo>
                  <a:lnTo>
                    <a:pt x="342" y="301"/>
                  </a:lnTo>
                  <a:lnTo>
                    <a:pt x="344" y="301"/>
                  </a:lnTo>
                  <a:lnTo>
                    <a:pt x="347" y="301"/>
                  </a:lnTo>
                  <a:lnTo>
                    <a:pt x="354" y="304"/>
                  </a:lnTo>
                  <a:lnTo>
                    <a:pt x="360" y="304"/>
                  </a:lnTo>
                  <a:lnTo>
                    <a:pt x="365" y="306"/>
                  </a:lnTo>
                  <a:lnTo>
                    <a:pt x="369" y="308"/>
                  </a:lnTo>
                  <a:lnTo>
                    <a:pt x="374" y="310"/>
                  </a:lnTo>
                  <a:lnTo>
                    <a:pt x="383" y="315"/>
                  </a:lnTo>
                  <a:lnTo>
                    <a:pt x="388" y="317"/>
                  </a:lnTo>
                  <a:lnTo>
                    <a:pt x="392" y="319"/>
                  </a:lnTo>
                  <a:lnTo>
                    <a:pt x="394" y="319"/>
                  </a:lnTo>
                  <a:lnTo>
                    <a:pt x="397" y="322"/>
                  </a:lnTo>
                  <a:lnTo>
                    <a:pt x="399" y="324"/>
                  </a:lnTo>
                  <a:lnTo>
                    <a:pt x="399" y="326"/>
                  </a:lnTo>
                  <a:lnTo>
                    <a:pt x="401" y="326"/>
                  </a:lnTo>
                  <a:lnTo>
                    <a:pt x="403" y="326"/>
                  </a:lnTo>
                  <a:lnTo>
                    <a:pt x="406" y="326"/>
                  </a:lnTo>
                  <a:lnTo>
                    <a:pt x="406" y="329"/>
                  </a:lnTo>
                  <a:lnTo>
                    <a:pt x="412" y="331"/>
                  </a:lnTo>
                  <a:lnTo>
                    <a:pt x="417" y="331"/>
                  </a:lnTo>
                  <a:lnTo>
                    <a:pt x="426" y="331"/>
                  </a:lnTo>
                  <a:lnTo>
                    <a:pt x="431" y="331"/>
                  </a:lnTo>
                  <a:lnTo>
                    <a:pt x="433" y="331"/>
                  </a:lnTo>
                  <a:lnTo>
                    <a:pt x="435" y="331"/>
                  </a:lnTo>
                  <a:lnTo>
                    <a:pt x="440" y="329"/>
                  </a:lnTo>
                  <a:lnTo>
                    <a:pt x="442" y="329"/>
                  </a:lnTo>
                  <a:lnTo>
                    <a:pt x="444" y="326"/>
                  </a:lnTo>
                  <a:lnTo>
                    <a:pt x="449" y="324"/>
                  </a:lnTo>
                  <a:lnTo>
                    <a:pt x="451" y="324"/>
                  </a:lnTo>
                  <a:lnTo>
                    <a:pt x="453" y="324"/>
                  </a:lnTo>
                  <a:lnTo>
                    <a:pt x="456" y="322"/>
                  </a:lnTo>
                  <a:lnTo>
                    <a:pt x="462" y="322"/>
                  </a:lnTo>
                  <a:lnTo>
                    <a:pt x="467" y="322"/>
                  </a:lnTo>
                  <a:lnTo>
                    <a:pt x="474" y="319"/>
                  </a:lnTo>
                  <a:lnTo>
                    <a:pt x="480" y="319"/>
                  </a:lnTo>
                  <a:lnTo>
                    <a:pt x="485" y="319"/>
                  </a:lnTo>
                  <a:lnTo>
                    <a:pt x="499" y="319"/>
                  </a:lnTo>
                  <a:lnTo>
                    <a:pt x="508" y="322"/>
                  </a:lnTo>
                  <a:lnTo>
                    <a:pt x="512" y="322"/>
                  </a:lnTo>
                  <a:lnTo>
                    <a:pt x="524" y="326"/>
                  </a:lnTo>
                  <a:lnTo>
                    <a:pt x="524" y="329"/>
                  </a:lnTo>
                  <a:lnTo>
                    <a:pt x="524" y="331"/>
                  </a:lnTo>
                  <a:lnTo>
                    <a:pt x="526" y="340"/>
                  </a:lnTo>
                  <a:lnTo>
                    <a:pt x="526" y="342"/>
                  </a:lnTo>
                  <a:lnTo>
                    <a:pt x="526" y="344"/>
                  </a:lnTo>
                  <a:lnTo>
                    <a:pt x="526" y="349"/>
                  </a:lnTo>
                  <a:lnTo>
                    <a:pt x="526" y="356"/>
                  </a:lnTo>
                  <a:lnTo>
                    <a:pt x="526" y="358"/>
                  </a:lnTo>
                  <a:lnTo>
                    <a:pt x="528" y="367"/>
                  </a:lnTo>
                  <a:lnTo>
                    <a:pt x="528" y="369"/>
                  </a:lnTo>
                  <a:lnTo>
                    <a:pt x="528" y="378"/>
                  </a:lnTo>
                  <a:lnTo>
                    <a:pt x="530" y="390"/>
                  </a:lnTo>
                  <a:lnTo>
                    <a:pt x="530" y="396"/>
                  </a:lnTo>
                  <a:lnTo>
                    <a:pt x="530" y="403"/>
                  </a:lnTo>
                  <a:lnTo>
                    <a:pt x="530" y="408"/>
                  </a:lnTo>
                  <a:lnTo>
                    <a:pt x="530" y="410"/>
                  </a:lnTo>
                  <a:lnTo>
                    <a:pt x="530" y="412"/>
                  </a:lnTo>
                  <a:lnTo>
                    <a:pt x="530" y="417"/>
                  </a:lnTo>
                  <a:lnTo>
                    <a:pt x="533" y="419"/>
                  </a:lnTo>
                  <a:lnTo>
                    <a:pt x="533" y="421"/>
                  </a:lnTo>
                  <a:lnTo>
                    <a:pt x="533" y="424"/>
                  </a:lnTo>
                  <a:lnTo>
                    <a:pt x="533" y="426"/>
                  </a:lnTo>
                  <a:lnTo>
                    <a:pt x="533" y="428"/>
                  </a:lnTo>
                  <a:lnTo>
                    <a:pt x="533" y="430"/>
                  </a:lnTo>
                  <a:lnTo>
                    <a:pt x="533" y="433"/>
                  </a:lnTo>
                  <a:lnTo>
                    <a:pt x="533" y="435"/>
                  </a:lnTo>
                  <a:lnTo>
                    <a:pt x="533" y="437"/>
                  </a:lnTo>
                  <a:lnTo>
                    <a:pt x="533" y="439"/>
                  </a:lnTo>
                  <a:lnTo>
                    <a:pt x="533" y="446"/>
                  </a:lnTo>
                  <a:lnTo>
                    <a:pt x="535" y="451"/>
                  </a:lnTo>
                  <a:lnTo>
                    <a:pt x="535" y="455"/>
                  </a:lnTo>
                  <a:lnTo>
                    <a:pt x="535" y="460"/>
                  </a:lnTo>
                  <a:lnTo>
                    <a:pt x="535" y="464"/>
                  </a:lnTo>
                  <a:lnTo>
                    <a:pt x="535" y="467"/>
                  </a:lnTo>
                  <a:lnTo>
                    <a:pt x="535" y="469"/>
                  </a:lnTo>
                  <a:lnTo>
                    <a:pt x="533" y="471"/>
                  </a:lnTo>
                  <a:lnTo>
                    <a:pt x="533" y="473"/>
                  </a:lnTo>
                  <a:lnTo>
                    <a:pt x="533" y="476"/>
                  </a:lnTo>
                  <a:lnTo>
                    <a:pt x="533" y="478"/>
                  </a:lnTo>
                  <a:lnTo>
                    <a:pt x="533" y="480"/>
                  </a:lnTo>
                  <a:lnTo>
                    <a:pt x="533" y="482"/>
                  </a:lnTo>
                  <a:lnTo>
                    <a:pt x="535" y="482"/>
                  </a:lnTo>
                  <a:lnTo>
                    <a:pt x="535" y="485"/>
                  </a:lnTo>
                  <a:lnTo>
                    <a:pt x="535" y="487"/>
                  </a:lnTo>
                  <a:lnTo>
                    <a:pt x="535" y="489"/>
                  </a:lnTo>
                  <a:lnTo>
                    <a:pt x="537" y="489"/>
                  </a:lnTo>
                  <a:lnTo>
                    <a:pt x="537" y="491"/>
                  </a:lnTo>
                  <a:lnTo>
                    <a:pt x="537" y="496"/>
                  </a:lnTo>
                  <a:lnTo>
                    <a:pt x="537" y="498"/>
                  </a:lnTo>
                  <a:lnTo>
                    <a:pt x="539" y="498"/>
                  </a:lnTo>
                  <a:lnTo>
                    <a:pt x="539" y="500"/>
                  </a:lnTo>
                  <a:lnTo>
                    <a:pt x="539" y="503"/>
                  </a:lnTo>
                  <a:lnTo>
                    <a:pt x="539" y="505"/>
                  </a:lnTo>
                  <a:lnTo>
                    <a:pt x="542" y="507"/>
                  </a:lnTo>
                  <a:lnTo>
                    <a:pt x="542" y="510"/>
                  </a:lnTo>
                  <a:lnTo>
                    <a:pt x="542" y="512"/>
                  </a:lnTo>
                  <a:lnTo>
                    <a:pt x="544" y="514"/>
                  </a:lnTo>
                  <a:lnTo>
                    <a:pt x="544" y="516"/>
                  </a:lnTo>
                  <a:lnTo>
                    <a:pt x="544" y="519"/>
                  </a:lnTo>
                  <a:lnTo>
                    <a:pt x="546" y="519"/>
                  </a:lnTo>
                  <a:lnTo>
                    <a:pt x="546" y="521"/>
                  </a:lnTo>
                  <a:lnTo>
                    <a:pt x="544" y="548"/>
                  </a:lnTo>
                  <a:lnTo>
                    <a:pt x="535" y="573"/>
                  </a:lnTo>
                  <a:lnTo>
                    <a:pt x="544" y="586"/>
                  </a:lnTo>
                  <a:lnTo>
                    <a:pt x="546" y="593"/>
                  </a:lnTo>
                  <a:lnTo>
                    <a:pt x="546" y="596"/>
                  </a:lnTo>
                  <a:lnTo>
                    <a:pt x="558" y="623"/>
                  </a:lnTo>
                  <a:lnTo>
                    <a:pt x="578" y="659"/>
                  </a:lnTo>
                  <a:lnTo>
                    <a:pt x="585" y="679"/>
                  </a:lnTo>
                  <a:lnTo>
                    <a:pt x="594" y="700"/>
                  </a:lnTo>
                  <a:lnTo>
                    <a:pt x="589" y="725"/>
                  </a:lnTo>
                  <a:lnTo>
                    <a:pt x="587" y="734"/>
                  </a:lnTo>
                  <a:lnTo>
                    <a:pt x="587" y="740"/>
                  </a:lnTo>
                  <a:lnTo>
                    <a:pt x="594" y="781"/>
                  </a:lnTo>
                  <a:lnTo>
                    <a:pt x="596" y="808"/>
                  </a:lnTo>
                  <a:lnTo>
                    <a:pt x="596" y="817"/>
                  </a:lnTo>
                  <a:lnTo>
                    <a:pt x="596" y="820"/>
                  </a:lnTo>
                  <a:lnTo>
                    <a:pt x="596" y="824"/>
                  </a:lnTo>
                  <a:lnTo>
                    <a:pt x="596" y="860"/>
                  </a:lnTo>
                  <a:lnTo>
                    <a:pt x="598" y="863"/>
                  </a:lnTo>
                  <a:lnTo>
                    <a:pt x="598" y="865"/>
                  </a:lnTo>
                  <a:lnTo>
                    <a:pt x="616" y="897"/>
                  </a:lnTo>
                  <a:lnTo>
                    <a:pt x="619" y="901"/>
                  </a:lnTo>
                  <a:lnTo>
                    <a:pt x="621" y="903"/>
                  </a:lnTo>
                  <a:lnTo>
                    <a:pt x="623" y="910"/>
                  </a:lnTo>
                  <a:lnTo>
                    <a:pt x="612" y="908"/>
                  </a:lnTo>
                  <a:lnTo>
                    <a:pt x="605" y="908"/>
                  </a:lnTo>
                  <a:lnTo>
                    <a:pt x="594" y="908"/>
                  </a:lnTo>
                  <a:lnTo>
                    <a:pt x="592" y="908"/>
                  </a:lnTo>
                  <a:lnTo>
                    <a:pt x="580" y="906"/>
                  </a:lnTo>
                  <a:lnTo>
                    <a:pt x="571" y="908"/>
                  </a:lnTo>
                  <a:lnTo>
                    <a:pt x="555" y="908"/>
                  </a:lnTo>
                  <a:lnTo>
                    <a:pt x="528" y="906"/>
                  </a:lnTo>
                  <a:lnTo>
                    <a:pt x="514" y="906"/>
                  </a:lnTo>
                  <a:lnTo>
                    <a:pt x="503" y="908"/>
                  </a:lnTo>
                  <a:lnTo>
                    <a:pt x="501" y="908"/>
                  </a:lnTo>
                  <a:lnTo>
                    <a:pt x="487" y="908"/>
                  </a:lnTo>
                  <a:lnTo>
                    <a:pt x="478" y="912"/>
                  </a:lnTo>
                  <a:lnTo>
                    <a:pt x="471" y="915"/>
                  </a:lnTo>
                  <a:lnTo>
                    <a:pt x="469" y="915"/>
                  </a:lnTo>
                  <a:lnTo>
                    <a:pt x="467" y="917"/>
                  </a:lnTo>
                  <a:lnTo>
                    <a:pt x="465" y="917"/>
                  </a:lnTo>
                  <a:lnTo>
                    <a:pt x="458" y="919"/>
                  </a:lnTo>
                  <a:lnTo>
                    <a:pt x="451" y="921"/>
                  </a:lnTo>
                  <a:lnTo>
                    <a:pt x="442" y="924"/>
                  </a:lnTo>
                  <a:lnTo>
                    <a:pt x="431" y="928"/>
                  </a:lnTo>
                  <a:lnTo>
                    <a:pt x="428" y="930"/>
                  </a:lnTo>
                  <a:lnTo>
                    <a:pt x="424" y="933"/>
                  </a:lnTo>
                  <a:lnTo>
                    <a:pt x="417" y="935"/>
                  </a:lnTo>
                  <a:lnTo>
                    <a:pt x="408" y="940"/>
                  </a:lnTo>
                  <a:lnTo>
                    <a:pt x="399" y="944"/>
                  </a:lnTo>
                  <a:lnTo>
                    <a:pt x="397" y="944"/>
                  </a:lnTo>
                  <a:lnTo>
                    <a:pt x="392" y="944"/>
                  </a:lnTo>
                  <a:lnTo>
                    <a:pt x="385" y="944"/>
                  </a:lnTo>
                  <a:lnTo>
                    <a:pt x="378" y="944"/>
                  </a:lnTo>
                  <a:lnTo>
                    <a:pt x="374" y="944"/>
                  </a:lnTo>
                  <a:lnTo>
                    <a:pt x="367" y="942"/>
                  </a:lnTo>
                  <a:lnTo>
                    <a:pt x="363" y="942"/>
                  </a:lnTo>
                  <a:lnTo>
                    <a:pt x="358" y="940"/>
                  </a:lnTo>
                  <a:lnTo>
                    <a:pt x="356" y="940"/>
                  </a:lnTo>
                  <a:lnTo>
                    <a:pt x="349" y="937"/>
                  </a:lnTo>
                  <a:lnTo>
                    <a:pt x="344" y="937"/>
                  </a:lnTo>
                  <a:lnTo>
                    <a:pt x="338" y="935"/>
                  </a:lnTo>
                  <a:lnTo>
                    <a:pt x="331" y="933"/>
                  </a:lnTo>
                  <a:lnTo>
                    <a:pt x="326" y="933"/>
                  </a:lnTo>
                  <a:lnTo>
                    <a:pt x="322" y="930"/>
                  </a:lnTo>
                  <a:lnTo>
                    <a:pt x="319" y="930"/>
                  </a:lnTo>
                  <a:lnTo>
                    <a:pt x="315" y="928"/>
                  </a:lnTo>
                  <a:lnTo>
                    <a:pt x="310" y="928"/>
                  </a:lnTo>
                  <a:lnTo>
                    <a:pt x="306" y="926"/>
                  </a:lnTo>
                  <a:lnTo>
                    <a:pt x="301" y="924"/>
                  </a:lnTo>
                  <a:lnTo>
                    <a:pt x="295" y="921"/>
                  </a:lnTo>
                  <a:lnTo>
                    <a:pt x="292" y="919"/>
                  </a:lnTo>
                  <a:lnTo>
                    <a:pt x="288" y="915"/>
                  </a:lnTo>
                  <a:lnTo>
                    <a:pt x="281" y="912"/>
                  </a:lnTo>
                  <a:lnTo>
                    <a:pt x="279" y="906"/>
                  </a:lnTo>
                  <a:lnTo>
                    <a:pt x="279" y="903"/>
                  </a:lnTo>
                  <a:lnTo>
                    <a:pt x="276" y="903"/>
                  </a:lnTo>
                  <a:lnTo>
                    <a:pt x="274" y="897"/>
                  </a:lnTo>
                  <a:lnTo>
                    <a:pt x="272" y="890"/>
                  </a:lnTo>
                  <a:lnTo>
                    <a:pt x="267" y="878"/>
                  </a:lnTo>
                  <a:lnTo>
                    <a:pt x="265" y="874"/>
                  </a:lnTo>
                  <a:lnTo>
                    <a:pt x="261" y="856"/>
                  </a:lnTo>
                  <a:lnTo>
                    <a:pt x="258" y="847"/>
                  </a:lnTo>
                  <a:lnTo>
                    <a:pt x="256" y="842"/>
                  </a:lnTo>
                  <a:lnTo>
                    <a:pt x="251" y="831"/>
                  </a:lnTo>
                  <a:lnTo>
                    <a:pt x="247" y="826"/>
                  </a:lnTo>
                  <a:lnTo>
                    <a:pt x="242" y="822"/>
                  </a:lnTo>
                  <a:lnTo>
                    <a:pt x="236" y="817"/>
                  </a:lnTo>
                  <a:lnTo>
                    <a:pt x="227" y="808"/>
                  </a:lnTo>
                  <a:lnTo>
                    <a:pt x="224" y="806"/>
                  </a:lnTo>
                  <a:lnTo>
                    <a:pt x="224" y="804"/>
                  </a:lnTo>
                  <a:lnTo>
                    <a:pt x="222" y="801"/>
                  </a:lnTo>
                  <a:lnTo>
                    <a:pt x="220" y="799"/>
                  </a:lnTo>
                  <a:lnTo>
                    <a:pt x="220" y="797"/>
                  </a:lnTo>
                  <a:lnTo>
                    <a:pt x="220" y="795"/>
                  </a:lnTo>
                  <a:lnTo>
                    <a:pt x="217" y="792"/>
                  </a:lnTo>
                  <a:lnTo>
                    <a:pt x="215" y="790"/>
                  </a:lnTo>
                  <a:lnTo>
                    <a:pt x="213" y="788"/>
                  </a:lnTo>
                  <a:lnTo>
                    <a:pt x="211" y="786"/>
                  </a:lnTo>
                  <a:lnTo>
                    <a:pt x="206" y="781"/>
                  </a:lnTo>
                  <a:lnTo>
                    <a:pt x="202" y="781"/>
                  </a:lnTo>
                  <a:lnTo>
                    <a:pt x="199" y="777"/>
                  </a:lnTo>
                  <a:lnTo>
                    <a:pt x="190" y="774"/>
                  </a:lnTo>
                  <a:lnTo>
                    <a:pt x="190" y="768"/>
                  </a:lnTo>
                  <a:lnTo>
                    <a:pt x="179" y="768"/>
                  </a:lnTo>
                  <a:lnTo>
                    <a:pt x="179" y="761"/>
                  </a:lnTo>
                  <a:lnTo>
                    <a:pt x="179" y="756"/>
                  </a:lnTo>
                  <a:lnTo>
                    <a:pt x="179" y="754"/>
                  </a:lnTo>
                  <a:lnTo>
                    <a:pt x="179" y="749"/>
                  </a:lnTo>
                  <a:lnTo>
                    <a:pt x="179" y="743"/>
                  </a:lnTo>
                  <a:lnTo>
                    <a:pt x="179" y="738"/>
                  </a:lnTo>
                  <a:lnTo>
                    <a:pt x="179" y="734"/>
                  </a:lnTo>
                  <a:lnTo>
                    <a:pt x="179" y="725"/>
                  </a:lnTo>
                  <a:lnTo>
                    <a:pt x="179" y="718"/>
                  </a:lnTo>
                  <a:lnTo>
                    <a:pt x="179" y="711"/>
                  </a:lnTo>
                  <a:lnTo>
                    <a:pt x="177" y="704"/>
                  </a:lnTo>
                  <a:lnTo>
                    <a:pt x="174" y="704"/>
                  </a:lnTo>
                  <a:lnTo>
                    <a:pt x="177" y="702"/>
                  </a:lnTo>
                  <a:lnTo>
                    <a:pt x="186" y="670"/>
                  </a:lnTo>
                  <a:lnTo>
                    <a:pt x="152" y="627"/>
                  </a:lnTo>
                  <a:lnTo>
                    <a:pt x="140" y="616"/>
                  </a:lnTo>
                  <a:lnTo>
                    <a:pt x="136" y="609"/>
                  </a:lnTo>
                  <a:lnTo>
                    <a:pt x="131" y="600"/>
                  </a:lnTo>
                  <a:lnTo>
                    <a:pt x="129" y="598"/>
                  </a:lnTo>
                  <a:lnTo>
                    <a:pt x="125" y="589"/>
                  </a:lnTo>
                  <a:lnTo>
                    <a:pt x="111" y="553"/>
                  </a:lnTo>
                  <a:lnTo>
                    <a:pt x="111" y="548"/>
                  </a:lnTo>
                  <a:lnTo>
                    <a:pt x="111" y="546"/>
                  </a:lnTo>
                  <a:lnTo>
                    <a:pt x="113" y="541"/>
                  </a:lnTo>
                  <a:lnTo>
                    <a:pt x="115" y="539"/>
                  </a:lnTo>
                  <a:lnTo>
                    <a:pt x="115" y="532"/>
                  </a:lnTo>
                  <a:lnTo>
                    <a:pt x="115" y="530"/>
                  </a:lnTo>
                  <a:lnTo>
                    <a:pt x="115" y="525"/>
                  </a:lnTo>
                  <a:lnTo>
                    <a:pt x="113" y="521"/>
                  </a:lnTo>
                  <a:lnTo>
                    <a:pt x="113" y="519"/>
                  </a:lnTo>
                  <a:lnTo>
                    <a:pt x="111" y="519"/>
                  </a:lnTo>
                  <a:lnTo>
                    <a:pt x="109" y="514"/>
                  </a:lnTo>
                  <a:lnTo>
                    <a:pt x="104" y="507"/>
                  </a:lnTo>
                  <a:lnTo>
                    <a:pt x="102" y="507"/>
                  </a:lnTo>
                  <a:lnTo>
                    <a:pt x="102" y="505"/>
                  </a:lnTo>
                  <a:lnTo>
                    <a:pt x="100" y="503"/>
                  </a:lnTo>
                  <a:lnTo>
                    <a:pt x="97" y="498"/>
                  </a:lnTo>
                  <a:lnTo>
                    <a:pt x="95" y="498"/>
                  </a:lnTo>
                  <a:lnTo>
                    <a:pt x="95" y="496"/>
                  </a:lnTo>
                  <a:lnTo>
                    <a:pt x="95" y="494"/>
                  </a:lnTo>
                  <a:lnTo>
                    <a:pt x="91" y="496"/>
                  </a:lnTo>
                  <a:lnTo>
                    <a:pt x="88" y="498"/>
                  </a:lnTo>
                  <a:lnTo>
                    <a:pt x="84" y="500"/>
                  </a:lnTo>
                  <a:lnTo>
                    <a:pt x="77" y="500"/>
                  </a:lnTo>
                  <a:lnTo>
                    <a:pt x="75" y="498"/>
                  </a:lnTo>
                  <a:lnTo>
                    <a:pt x="70" y="491"/>
                  </a:lnTo>
                  <a:lnTo>
                    <a:pt x="68" y="485"/>
                  </a:lnTo>
                  <a:lnTo>
                    <a:pt x="68" y="480"/>
                  </a:lnTo>
                  <a:lnTo>
                    <a:pt x="68" y="467"/>
                  </a:lnTo>
                  <a:lnTo>
                    <a:pt x="70" y="457"/>
                  </a:lnTo>
                  <a:lnTo>
                    <a:pt x="70" y="451"/>
                  </a:lnTo>
                  <a:lnTo>
                    <a:pt x="66" y="444"/>
                  </a:lnTo>
                  <a:lnTo>
                    <a:pt x="61" y="439"/>
                  </a:lnTo>
                  <a:lnTo>
                    <a:pt x="27" y="426"/>
                  </a:lnTo>
                  <a:lnTo>
                    <a:pt x="23" y="421"/>
                  </a:lnTo>
                  <a:lnTo>
                    <a:pt x="7" y="392"/>
                  </a:lnTo>
                  <a:lnTo>
                    <a:pt x="4" y="387"/>
                  </a:lnTo>
                  <a:lnTo>
                    <a:pt x="4" y="383"/>
                  </a:lnTo>
                  <a:lnTo>
                    <a:pt x="2" y="381"/>
                  </a:lnTo>
                  <a:lnTo>
                    <a:pt x="2" y="378"/>
                  </a:lnTo>
                  <a:lnTo>
                    <a:pt x="0" y="362"/>
                  </a:lnTo>
                  <a:lnTo>
                    <a:pt x="0" y="344"/>
                  </a:lnTo>
                  <a:lnTo>
                    <a:pt x="0" y="340"/>
                  </a:lnTo>
                  <a:lnTo>
                    <a:pt x="0" y="319"/>
                  </a:lnTo>
                  <a:lnTo>
                    <a:pt x="0" y="315"/>
                  </a:lnTo>
                  <a:lnTo>
                    <a:pt x="2" y="313"/>
                  </a:lnTo>
                  <a:lnTo>
                    <a:pt x="2" y="310"/>
                  </a:lnTo>
                  <a:lnTo>
                    <a:pt x="4" y="299"/>
                  </a:lnTo>
                  <a:lnTo>
                    <a:pt x="4" y="297"/>
                  </a:lnTo>
                  <a:lnTo>
                    <a:pt x="4" y="292"/>
                  </a:lnTo>
                  <a:lnTo>
                    <a:pt x="7" y="283"/>
                  </a:lnTo>
                  <a:lnTo>
                    <a:pt x="7" y="270"/>
                  </a:lnTo>
                  <a:lnTo>
                    <a:pt x="7" y="263"/>
                  </a:lnTo>
                  <a:lnTo>
                    <a:pt x="7" y="261"/>
                  </a:lnTo>
                  <a:lnTo>
                    <a:pt x="7" y="252"/>
                  </a:lnTo>
                  <a:lnTo>
                    <a:pt x="7" y="247"/>
                  </a:lnTo>
                  <a:lnTo>
                    <a:pt x="7" y="245"/>
                  </a:lnTo>
                  <a:lnTo>
                    <a:pt x="7" y="238"/>
                  </a:lnTo>
                  <a:lnTo>
                    <a:pt x="7" y="236"/>
                  </a:lnTo>
                  <a:lnTo>
                    <a:pt x="4" y="218"/>
                  </a:lnTo>
                  <a:lnTo>
                    <a:pt x="7" y="213"/>
                  </a:lnTo>
                  <a:lnTo>
                    <a:pt x="7" y="211"/>
                  </a:lnTo>
                  <a:lnTo>
                    <a:pt x="7" y="209"/>
                  </a:lnTo>
                  <a:lnTo>
                    <a:pt x="7" y="206"/>
                  </a:lnTo>
                  <a:lnTo>
                    <a:pt x="13" y="202"/>
                  </a:lnTo>
                  <a:lnTo>
                    <a:pt x="20" y="197"/>
                  </a:lnTo>
                  <a:lnTo>
                    <a:pt x="34" y="184"/>
                  </a:lnTo>
                  <a:lnTo>
                    <a:pt x="36" y="177"/>
                  </a:lnTo>
                  <a:lnTo>
                    <a:pt x="38" y="175"/>
                  </a:lnTo>
                  <a:lnTo>
                    <a:pt x="38" y="170"/>
                  </a:lnTo>
                  <a:lnTo>
                    <a:pt x="41" y="166"/>
                  </a:lnTo>
                  <a:lnTo>
                    <a:pt x="45" y="154"/>
                  </a:lnTo>
                  <a:lnTo>
                    <a:pt x="45" y="150"/>
                  </a:lnTo>
                  <a:lnTo>
                    <a:pt x="43" y="143"/>
                  </a:lnTo>
                  <a:lnTo>
                    <a:pt x="41" y="138"/>
                  </a:lnTo>
                  <a:lnTo>
                    <a:pt x="38" y="136"/>
                  </a:lnTo>
                  <a:lnTo>
                    <a:pt x="36" y="127"/>
                  </a:lnTo>
                  <a:lnTo>
                    <a:pt x="36" y="125"/>
                  </a:lnTo>
                  <a:lnTo>
                    <a:pt x="34" y="118"/>
                  </a:lnTo>
                  <a:lnTo>
                    <a:pt x="36" y="109"/>
                  </a:lnTo>
                  <a:lnTo>
                    <a:pt x="36" y="102"/>
                  </a:lnTo>
                  <a:lnTo>
                    <a:pt x="43" y="95"/>
                  </a:lnTo>
                  <a:lnTo>
                    <a:pt x="50" y="93"/>
                  </a:lnTo>
                  <a:lnTo>
                    <a:pt x="52" y="86"/>
                  </a:lnTo>
                  <a:lnTo>
                    <a:pt x="50" y="82"/>
                  </a:lnTo>
                  <a:lnTo>
                    <a:pt x="47" y="77"/>
                  </a:lnTo>
                  <a:lnTo>
                    <a:pt x="47" y="75"/>
                  </a:lnTo>
                  <a:lnTo>
                    <a:pt x="47" y="71"/>
                  </a:lnTo>
                  <a:lnTo>
                    <a:pt x="47" y="48"/>
                  </a:lnTo>
                  <a:lnTo>
                    <a:pt x="47" y="37"/>
                  </a:lnTo>
                  <a:lnTo>
                    <a:pt x="47" y="34"/>
                  </a:lnTo>
                  <a:lnTo>
                    <a:pt x="47" y="25"/>
                  </a:lnTo>
                  <a:lnTo>
                    <a:pt x="47" y="23"/>
                  </a:lnTo>
                  <a:lnTo>
                    <a:pt x="45" y="21"/>
                  </a:lnTo>
                  <a:lnTo>
                    <a:pt x="45" y="18"/>
                  </a:lnTo>
                  <a:lnTo>
                    <a:pt x="45" y="12"/>
                  </a:lnTo>
                  <a:lnTo>
                    <a:pt x="45" y="9"/>
                  </a:lnTo>
                  <a:lnTo>
                    <a:pt x="45" y="7"/>
                  </a:lnTo>
                  <a:lnTo>
                    <a:pt x="45" y="5"/>
                  </a:lnTo>
                  <a:lnTo>
                    <a:pt x="45" y="3"/>
                  </a:lnTo>
                  <a:lnTo>
                    <a:pt x="47" y="3"/>
                  </a:lnTo>
                  <a:lnTo>
                    <a:pt x="47" y="0"/>
                  </a:lnTo>
                  <a:lnTo>
                    <a:pt x="50" y="0"/>
                  </a:lnTo>
                  <a:lnTo>
                    <a:pt x="52" y="0"/>
                  </a:lnTo>
                  <a:lnTo>
                    <a:pt x="54" y="0"/>
                  </a:lnTo>
                  <a:lnTo>
                    <a:pt x="57" y="0"/>
                  </a:lnTo>
                  <a:lnTo>
                    <a:pt x="59" y="3"/>
                  </a:lnTo>
                  <a:lnTo>
                    <a:pt x="61" y="3"/>
                  </a:lnTo>
                  <a:lnTo>
                    <a:pt x="63" y="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2" name="Admin 1 - Gedaref">
              <a:extLst>
                <a:ext uri="{FF2B5EF4-FFF2-40B4-BE49-F238E27FC236}">
                  <a16:creationId xmlns:a16="http://schemas.microsoft.com/office/drawing/2014/main" id="{BF8B1174-A0C4-3D05-4FB6-292346F1231B}"/>
                </a:ext>
              </a:extLst>
            </p:cNvPr>
            <p:cNvSpPr>
              <a:spLocks/>
            </p:cNvSpPr>
            <p:nvPr/>
          </p:nvSpPr>
          <p:spPr bwMode="auto">
            <a:xfrm>
              <a:off x="7543872" y="3484505"/>
              <a:ext cx="1279779" cy="1335283"/>
            </a:xfrm>
            <a:custGeom>
              <a:avLst/>
              <a:gdLst>
                <a:gd name="T0" fmla="*/ 310 w 807"/>
                <a:gd name="T1" fmla="*/ 68 h 842"/>
                <a:gd name="T2" fmla="*/ 460 w 807"/>
                <a:gd name="T3" fmla="*/ 165 h 842"/>
                <a:gd name="T4" fmla="*/ 573 w 807"/>
                <a:gd name="T5" fmla="*/ 236 h 842"/>
                <a:gd name="T6" fmla="*/ 616 w 807"/>
                <a:gd name="T7" fmla="*/ 245 h 842"/>
                <a:gd name="T8" fmla="*/ 637 w 807"/>
                <a:gd name="T9" fmla="*/ 256 h 842"/>
                <a:gd name="T10" fmla="*/ 637 w 807"/>
                <a:gd name="T11" fmla="*/ 279 h 842"/>
                <a:gd name="T12" fmla="*/ 628 w 807"/>
                <a:gd name="T13" fmla="*/ 294 h 842"/>
                <a:gd name="T14" fmla="*/ 628 w 807"/>
                <a:gd name="T15" fmla="*/ 317 h 842"/>
                <a:gd name="T16" fmla="*/ 628 w 807"/>
                <a:gd name="T17" fmla="*/ 333 h 842"/>
                <a:gd name="T18" fmla="*/ 630 w 807"/>
                <a:gd name="T19" fmla="*/ 353 h 842"/>
                <a:gd name="T20" fmla="*/ 623 w 807"/>
                <a:gd name="T21" fmla="*/ 378 h 842"/>
                <a:gd name="T22" fmla="*/ 621 w 807"/>
                <a:gd name="T23" fmla="*/ 394 h 842"/>
                <a:gd name="T24" fmla="*/ 632 w 807"/>
                <a:gd name="T25" fmla="*/ 408 h 842"/>
                <a:gd name="T26" fmla="*/ 655 w 807"/>
                <a:gd name="T27" fmla="*/ 414 h 842"/>
                <a:gd name="T28" fmla="*/ 675 w 807"/>
                <a:gd name="T29" fmla="*/ 423 h 842"/>
                <a:gd name="T30" fmla="*/ 703 w 807"/>
                <a:gd name="T31" fmla="*/ 417 h 842"/>
                <a:gd name="T32" fmla="*/ 728 w 807"/>
                <a:gd name="T33" fmla="*/ 408 h 842"/>
                <a:gd name="T34" fmla="*/ 750 w 807"/>
                <a:gd name="T35" fmla="*/ 403 h 842"/>
                <a:gd name="T36" fmla="*/ 768 w 807"/>
                <a:gd name="T37" fmla="*/ 412 h 842"/>
                <a:gd name="T38" fmla="*/ 784 w 807"/>
                <a:gd name="T39" fmla="*/ 419 h 842"/>
                <a:gd name="T40" fmla="*/ 784 w 807"/>
                <a:gd name="T41" fmla="*/ 485 h 842"/>
                <a:gd name="T42" fmla="*/ 787 w 807"/>
                <a:gd name="T43" fmla="*/ 534 h 842"/>
                <a:gd name="T44" fmla="*/ 764 w 807"/>
                <a:gd name="T45" fmla="*/ 598 h 842"/>
                <a:gd name="T46" fmla="*/ 734 w 807"/>
                <a:gd name="T47" fmla="*/ 654 h 842"/>
                <a:gd name="T48" fmla="*/ 716 w 807"/>
                <a:gd name="T49" fmla="*/ 713 h 842"/>
                <a:gd name="T50" fmla="*/ 705 w 807"/>
                <a:gd name="T51" fmla="*/ 754 h 842"/>
                <a:gd name="T52" fmla="*/ 707 w 807"/>
                <a:gd name="T53" fmla="*/ 776 h 842"/>
                <a:gd name="T54" fmla="*/ 696 w 807"/>
                <a:gd name="T55" fmla="*/ 835 h 842"/>
                <a:gd name="T56" fmla="*/ 682 w 807"/>
                <a:gd name="T57" fmla="*/ 826 h 842"/>
                <a:gd name="T58" fmla="*/ 660 w 807"/>
                <a:gd name="T59" fmla="*/ 826 h 842"/>
                <a:gd name="T60" fmla="*/ 596 w 807"/>
                <a:gd name="T61" fmla="*/ 838 h 842"/>
                <a:gd name="T62" fmla="*/ 580 w 807"/>
                <a:gd name="T63" fmla="*/ 840 h 842"/>
                <a:gd name="T64" fmla="*/ 560 w 807"/>
                <a:gd name="T65" fmla="*/ 833 h 842"/>
                <a:gd name="T66" fmla="*/ 499 w 807"/>
                <a:gd name="T67" fmla="*/ 826 h 842"/>
                <a:gd name="T68" fmla="*/ 424 w 807"/>
                <a:gd name="T69" fmla="*/ 786 h 842"/>
                <a:gd name="T70" fmla="*/ 403 w 807"/>
                <a:gd name="T71" fmla="*/ 779 h 842"/>
                <a:gd name="T72" fmla="*/ 365 w 807"/>
                <a:gd name="T73" fmla="*/ 756 h 842"/>
                <a:gd name="T74" fmla="*/ 349 w 807"/>
                <a:gd name="T75" fmla="*/ 738 h 842"/>
                <a:gd name="T76" fmla="*/ 338 w 807"/>
                <a:gd name="T77" fmla="*/ 709 h 842"/>
                <a:gd name="T78" fmla="*/ 324 w 807"/>
                <a:gd name="T79" fmla="*/ 697 h 842"/>
                <a:gd name="T80" fmla="*/ 310 w 807"/>
                <a:gd name="T81" fmla="*/ 702 h 842"/>
                <a:gd name="T82" fmla="*/ 297 w 807"/>
                <a:gd name="T83" fmla="*/ 697 h 842"/>
                <a:gd name="T84" fmla="*/ 283 w 807"/>
                <a:gd name="T85" fmla="*/ 684 h 842"/>
                <a:gd name="T86" fmla="*/ 245 w 807"/>
                <a:gd name="T87" fmla="*/ 645 h 842"/>
                <a:gd name="T88" fmla="*/ 159 w 807"/>
                <a:gd name="T89" fmla="*/ 546 h 842"/>
                <a:gd name="T90" fmla="*/ 143 w 807"/>
                <a:gd name="T91" fmla="*/ 530 h 842"/>
                <a:gd name="T92" fmla="*/ 136 w 807"/>
                <a:gd name="T93" fmla="*/ 505 h 842"/>
                <a:gd name="T94" fmla="*/ 125 w 807"/>
                <a:gd name="T95" fmla="*/ 482 h 842"/>
                <a:gd name="T96" fmla="*/ 106 w 807"/>
                <a:gd name="T97" fmla="*/ 460 h 842"/>
                <a:gd name="T98" fmla="*/ 109 w 807"/>
                <a:gd name="T99" fmla="*/ 432 h 842"/>
                <a:gd name="T100" fmla="*/ 120 w 807"/>
                <a:gd name="T101" fmla="*/ 394 h 842"/>
                <a:gd name="T102" fmla="*/ 136 w 807"/>
                <a:gd name="T103" fmla="*/ 371 h 842"/>
                <a:gd name="T104" fmla="*/ 163 w 807"/>
                <a:gd name="T105" fmla="*/ 229 h 842"/>
                <a:gd name="T106" fmla="*/ 95 w 807"/>
                <a:gd name="T107" fmla="*/ 154 h 842"/>
                <a:gd name="T108" fmla="*/ 25 w 807"/>
                <a:gd name="T109" fmla="*/ 127 h 842"/>
                <a:gd name="T110" fmla="*/ 9 w 807"/>
                <a:gd name="T111" fmla="*/ 93 h 842"/>
                <a:gd name="T112" fmla="*/ 4 w 807"/>
                <a:gd name="T113" fmla="*/ 55 h 842"/>
                <a:gd name="T114" fmla="*/ 25 w 807"/>
                <a:gd name="T115" fmla="*/ 21 h 842"/>
                <a:gd name="T116" fmla="*/ 45 w 807"/>
                <a:gd name="T117" fmla="*/ 18 h 842"/>
                <a:gd name="T118" fmla="*/ 134 w 807"/>
                <a:gd name="T119" fmla="*/ 7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7" h="842">
                  <a:moveTo>
                    <a:pt x="161" y="14"/>
                  </a:moveTo>
                  <a:lnTo>
                    <a:pt x="195" y="18"/>
                  </a:lnTo>
                  <a:lnTo>
                    <a:pt x="215" y="23"/>
                  </a:lnTo>
                  <a:lnTo>
                    <a:pt x="220" y="23"/>
                  </a:lnTo>
                  <a:lnTo>
                    <a:pt x="233" y="30"/>
                  </a:lnTo>
                  <a:lnTo>
                    <a:pt x="256" y="41"/>
                  </a:lnTo>
                  <a:lnTo>
                    <a:pt x="256" y="43"/>
                  </a:lnTo>
                  <a:lnTo>
                    <a:pt x="281" y="50"/>
                  </a:lnTo>
                  <a:lnTo>
                    <a:pt x="304" y="61"/>
                  </a:lnTo>
                  <a:lnTo>
                    <a:pt x="310" y="68"/>
                  </a:lnTo>
                  <a:lnTo>
                    <a:pt x="326" y="84"/>
                  </a:lnTo>
                  <a:lnTo>
                    <a:pt x="329" y="86"/>
                  </a:lnTo>
                  <a:lnTo>
                    <a:pt x="331" y="88"/>
                  </a:lnTo>
                  <a:lnTo>
                    <a:pt x="335" y="88"/>
                  </a:lnTo>
                  <a:lnTo>
                    <a:pt x="335" y="91"/>
                  </a:lnTo>
                  <a:lnTo>
                    <a:pt x="344" y="95"/>
                  </a:lnTo>
                  <a:lnTo>
                    <a:pt x="349" y="100"/>
                  </a:lnTo>
                  <a:lnTo>
                    <a:pt x="369" y="111"/>
                  </a:lnTo>
                  <a:lnTo>
                    <a:pt x="403" y="131"/>
                  </a:lnTo>
                  <a:lnTo>
                    <a:pt x="460" y="165"/>
                  </a:lnTo>
                  <a:lnTo>
                    <a:pt x="496" y="188"/>
                  </a:lnTo>
                  <a:lnTo>
                    <a:pt x="517" y="199"/>
                  </a:lnTo>
                  <a:lnTo>
                    <a:pt x="519" y="202"/>
                  </a:lnTo>
                  <a:lnTo>
                    <a:pt x="539" y="213"/>
                  </a:lnTo>
                  <a:lnTo>
                    <a:pt x="542" y="215"/>
                  </a:lnTo>
                  <a:lnTo>
                    <a:pt x="548" y="220"/>
                  </a:lnTo>
                  <a:lnTo>
                    <a:pt x="553" y="222"/>
                  </a:lnTo>
                  <a:lnTo>
                    <a:pt x="562" y="229"/>
                  </a:lnTo>
                  <a:lnTo>
                    <a:pt x="567" y="231"/>
                  </a:lnTo>
                  <a:lnTo>
                    <a:pt x="573" y="236"/>
                  </a:lnTo>
                  <a:lnTo>
                    <a:pt x="580" y="240"/>
                  </a:lnTo>
                  <a:lnTo>
                    <a:pt x="585" y="242"/>
                  </a:lnTo>
                  <a:lnTo>
                    <a:pt x="589" y="242"/>
                  </a:lnTo>
                  <a:lnTo>
                    <a:pt x="596" y="242"/>
                  </a:lnTo>
                  <a:lnTo>
                    <a:pt x="601" y="242"/>
                  </a:lnTo>
                  <a:lnTo>
                    <a:pt x="607" y="242"/>
                  </a:lnTo>
                  <a:lnTo>
                    <a:pt x="610" y="242"/>
                  </a:lnTo>
                  <a:lnTo>
                    <a:pt x="610" y="245"/>
                  </a:lnTo>
                  <a:lnTo>
                    <a:pt x="612" y="245"/>
                  </a:lnTo>
                  <a:lnTo>
                    <a:pt x="616" y="245"/>
                  </a:lnTo>
                  <a:lnTo>
                    <a:pt x="621" y="245"/>
                  </a:lnTo>
                  <a:lnTo>
                    <a:pt x="623" y="247"/>
                  </a:lnTo>
                  <a:lnTo>
                    <a:pt x="626" y="247"/>
                  </a:lnTo>
                  <a:lnTo>
                    <a:pt x="628" y="247"/>
                  </a:lnTo>
                  <a:lnTo>
                    <a:pt x="632" y="247"/>
                  </a:lnTo>
                  <a:lnTo>
                    <a:pt x="635" y="249"/>
                  </a:lnTo>
                  <a:lnTo>
                    <a:pt x="637" y="249"/>
                  </a:lnTo>
                  <a:lnTo>
                    <a:pt x="637" y="251"/>
                  </a:lnTo>
                  <a:lnTo>
                    <a:pt x="637" y="254"/>
                  </a:lnTo>
                  <a:lnTo>
                    <a:pt x="637" y="256"/>
                  </a:lnTo>
                  <a:lnTo>
                    <a:pt x="637" y="258"/>
                  </a:lnTo>
                  <a:lnTo>
                    <a:pt x="637" y="260"/>
                  </a:lnTo>
                  <a:lnTo>
                    <a:pt x="639" y="260"/>
                  </a:lnTo>
                  <a:lnTo>
                    <a:pt x="639" y="263"/>
                  </a:lnTo>
                  <a:lnTo>
                    <a:pt x="639" y="265"/>
                  </a:lnTo>
                  <a:lnTo>
                    <a:pt x="641" y="267"/>
                  </a:lnTo>
                  <a:lnTo>
                    <a:pt x="641" y="270"/>
                  </a:lnTo>
                  <a:lnTo>
                    <a:pt x="639" y="274"/>
                  </a:lnTo>
                  <a:lnTo>
                    <a:pt x="639" y="279"/>
                  </a:lnTo>
                  <a:lnTo>
                    <a:pt x="637" y="279"/>
                  </a:lnTo>
                  <a:lnTo>
                    <a:pt x="637" y="281"/>
                  </a:lnTo>
                  <a:lnTo>
                    <a:pt x="635" y="281"/>
                  </a:lnTo>
                  <a:lnTo>
                    <a:pt x="635" y="283"/>
                  </a:lnTo>
                  <a:lnTo>
                    <a:pt x="635" y="285"/>
                  </a:lnTo>
                  <a:lnTo>
                    <a:pt x="635" y="288"/>
                  </a:lnTo>
                  <a:lnTo>
                    <a:pt x="632" y="288"/>
                  </a:lnTo>
                  <a:lnTo>
                    <a:pt x="632" y="290"/>
                  </a:lnTo>
                  <a:lnTo>
                    <a:pt x="630" y="292"/>
                  </a:lnTo>
                  <a:lnTo>
                    <a:pt x="630" y="294"/>
                  </a:lnTo>
                  <a:lnTo>
                    <a:pt x="628" y="294"/>
                  </a:lnTo>
                  <a:lnTo>
                    <a:pt x="628" y="297"/>
                  </a:lnTo>
                  <a:lnTo>
                    <a:pt x="628" y="299"/>
                  </a:lnTo>
                  <a:lnTo>
                    <a:pt x="628" y="301"/>
                  </a:lnTo>
                  <a:lnTo>
                    <a:pt x="628" y="303"/>
                  </a:lnTo>
                  <a:lnTo>
                    <a:pt x="628" y="306"/>
                  </a:lnTo>
                  <a:lnTo>
                    <a:pt x="630" y="308"/>
                  </a:lnTo>
                  <a:lnTo>
                    <a:pt x="630" y="313"/>
                  </a:lnTo>
                  <a:lnTo>
                    <a:pt x="630" y="315"/>
                  </a:lnTo>
                  <a:lnTo>
                    <a:pt x="628" y="315"/>
                  </a:lnTo>
                  <a:lnTo>
                    <a:pt x="628" y="317"/>
                  </a:lnTo>
                  <a:lnTo>
                    <a:pt x="630" y="317"/>
                  </a:lnTo>
                  <a:lnTo>
                    <a:pt x="630" y="319"/>
                  </a:lnTo>
                  <a:lnTo>
                    <a:pt x="630" y="322"/>
                  </a:lnTo>
                  <a:lnTo>
                    <a:pt x="632" y="322"/>
                  </a:lnTo>
                  <a:lnTo>
                    <a:pt x="632" y="324"/>
                  </a:lnTo>
                  <a:lnTo>
                    <a:pt x="632" y="326"/>
                  </a:lnTo>
                  <a:lnTo>
                    <a:pt x="632" y="328"/>
                  </a:lnTo>
                  <a:lnTo>
                    <a:pt x="630" y="331"/>
                  </a:lnTo>
                  <a:lnTo>
                    <a:pt x="628" y="331"/>
                  </a:lnTo>
                  <a:lnTo>
                    <a:pt x="628" y="333"/>
                  </a:lnTo>
                  <a:lnTo>
                    <a:pt x="628" y="335"/>
                  </a:lnTo>
                  <a:lnTo>
                    <a:pt x="626" y="335"/>
                  </a:lnTo>
                  <a:lnTo>
                    <a:pt x="626" y="337"/>
                  </a:lnTo>
                  <a:lnTo>
                    <a:pt x="626" y="340"/>
                  </a:lnTo>
                  <a:lnTo>
                    <a:pt x="626" y="342"/>
                  </a:lnTo>
                  <a:lnTo>
                    <a:pt x="626" y="344"/>
                  </a:lnTo>
                  <a:lnTo>
                    <a:pt x="628" y="344"/>
                  </a:lnTo>
                  <a:lnTo>
                    <a:pt x="628" y="346"/>
                  </a:lnTo>
                  <a:lnTo>
                    <a:pt x="630" y="349"/>
                  </a:lnTo>
                  <a:lnTo>
                    <a:pt x="630" y="353"/>
                  </a:lnTo>
                  <a:lnTo>
                    <a:pt x="628" y="358"/>
                  </a:lnTo>
                  <a:lnTo>
                    <a:pt x="628" y="360"/>
                  </a:lnTo>
                  <a:lnTo>
                    <a:pt x="628" y="362"/>
                  </a:lnTo>
                  <a:lnTo>
                    <a:pt x="628" y="367"/>
                  </a:lnTo>
                  <a:lnTo>
                    <a:pt x="626" y="367"/>
                  </a:lnTo>
                  <a:lnTo>
                    <a:pt x="626" y="369"/>
                  </a:lnTo>
                  <a:lnTo>
                    <a:pt x="626" y="371"/>
                  </a:lnTo>
                  <a:lnTo>
                    <a:pt x="626" y="374"/>
                  </a:lnTo>
                  <a:lnTo>
                    <a:pt x="623" y="376"/>
                  </a:lnTo>
                  <a:lnTo>
                    <a:pt x="623" y="378"/>
                  </a:lnTo>
                  <a:lnTo>
                    <a:pt x="623" y="380"/>
                  </a:lnTo>
                  <a:lnTo>
                    <a:pt x="621" y="380"/>
                  </a:lnTo>
                  <a:lnTo>
                    <a:pt x="621" y="383"/>
                  </a:lnTo>
                  <a:lnTo>
                    <a:pt x="621" y="385"/>
                  </a:lnTo>
                  <a:lnTo>
                    <a:pt x="619" y="385"/>
                  </a:lnTo>
                  <a:lnTo>
                    <a:pt x="619" y="387"/>
                  </a:lnTo>
                  <a:lnTo>
                    <a:pt x="621" y="387"/>
                  </a:lnTo>
                  <a:lnTo>
                    <a:pt x="621" y="389"/>
                  </a:lnTo>
                  <a:lnTo>
                    <a:pt x="621" y="392"/>
                  </a:lnTo>
                  <a:lnTo>
                    <a:pt x="621" y="394"/>
                  </a:lnTo>
                  <a:lnTo>
                    <a:pt x="621" y="396"/>
                  </a:lnTo>
                  <a:lnTo>
                    <a:pt x="621" y="399"/>
                  </a:lnTo>
                  <a:lnTo>
                    <a:pt x="621" y="401"/>
                  </a:lnTo>
                  <a:lnTo>
                    <a:pt x="623" y="401"/>
                  </a:lnTo>
                  <a:lnTo>
                    <a:pt x="626" y="401"/>
                  </a:lnTo>
                  <a:lnTo>
                    <a:pt x="628" y="403"/>
                  </a:lnTo>
                  <a:lnTo>
                    <a:pt x="630" y="403"/>
                  </a:lnTo>
                  <a:lnTo>
                    <a:pt x="630" y="405"/>
                  </a:lnTo>
                  <a:lnTo>
                    <a:pt x="632" y="405"/>
                  </a:lnTo>
                  <a:lnTo>
                    <a:pt x="632" y="408"/>
                  </a:lnTo>
                  <a:lnTo>
                    <a:pt x="635" y="408"/>
                  </a:lnTo>
                  <a:lnTo>
                    <a:pt x="637" y="408"/>
                  </a:lnTo>
                  <a:lnTo>
                    <a:pt x="639" y="410"/>
                  </a:lnTo>
                  <a:lnTo>
                    <a:pt x="641" y="410"/>
                  </a:lnTo>
                  <a:lnTo>
                    <a:pt x="644" y="410"/>
                  </a:lnTo>
                  <a:lnTo>
                    <a:pt x="646" y="412"/>
                  </a:lnTo>
                  <a:lnTo>
                    <a:pt x="648" y="412"/>
                  </a:lnTo>
                  <a:lnTo>
                    <a:pt x="650" y="412"/>
                  </a:lnTo>
                  <a:lnTo>
                    <a:pt x="653" y="412"/>
                  </a:lnTo>
                  <a:lnTo>
                    <a:pt x="655" y="414"/>
                  </a:lnTo>
                  <a:lnTo>
                    <a:pt x="657" y="414"/>
                  </a:lnTo>
                  <a:lnTo>
                    <a:pt x="657" y="417"/>
                  </a:lnTo>
                  <a:lnTo>
                    <a:pt x="660" y="417"/>
                  </a:lnTo>
                  <a:lnTo>
                    <a:pt x="662" y="419"/>
                  </a:lnTo>
                  <a:lnTo>
                    <a:pt x="664" y="419"/>
                  </a:lnTo>
                  <a:lnTo>
                    <a:pt x="664" y="421"/>
                  </a:lnTo>
                  <a:lnTo>
                    <a:pt x="666" y="421"/>
                  </a:lnTo>
                  <a:lnTo>
                    <a:pt x="669" y="421"/>
                  </a:lnTo>
                  <a:lnTo>
                    <a:pt x="671" y="423"/>
                  </a:lnTo>
                  <a:lnTo>
                    <a:pt x="675" y="423"/>
                  </a:lnTo>
                  <a:lnTo>
                    <a:pt x="678" y="423"/>
                  </a:lnTo>
                  <a:lnTo>
                    <a:pt x="680" y="423"/>
                  </a:lnTo>
                  <a:lnTo>
                    <a:pt x="682" y="423"/>
                  </a:lnTo>
                  <a:lnTo>
                    <a:pt x="685" y="421"/>
                  </a:lnTo>
                  <a:lnTo>
                    <a:pt x="687" y="421"/>
                  </a:lnTo>
                  <a:lnTo>
                    <a:pt x="689" y="421"/>
                  </a:lnTo>
                  <a:lnTo>
                    <a:pt x="691" y="419"/>
                  </a:lnTo>
                  <a:lnTo>
                    <a:pt x="696" y="419"/>
                  </a:lnTo>
                  <a:lnTo>
                    <a:pt x="700" y="417"/>
                  </a:lnTo>
                  <a:lnTo>
                    <a:pt x="703" y="417"/>
                  </a:lnTo>
                  <a:lnTo>
                    <a:pt x="705" y="417"/>
                  </a:lnTo>
                  <a:lnTo>
                    <a:pt x="707" y="414"/>
                  </a:lnTo>
                  <a:lnTo>
                    <a:pt x="709" y="414"/>
                  </a:lnTo>
                  <a:lnTo>
                    <a:pt x="712" y="414"/>
                  </a:lnTo>
                  <a:lnTo>
                    <a:pt x="714" y="412"/>
                  </a:lnTo>
                  <a:lnTo>
                    <a:pt x="719" y="410"/>
                  </a:lnTo>
                  <a:lnTo>
                    <a:pt x="721" y="410"/>
                  </a:lnTo>
                  <a:lnTo>
                    <a:pt x="723" y="410"/>
                  </a:lnTo>
                  <a:lnTo>
                    <a:pt x="725" y="410"/>
                  </a:lnTo>
                  <a:lnTo>
                    <a:pt x="728" y="408"/>
                  </a:lnTo>
                  <a:lnTo>
                    <a:pt x="730" y="408"/>
                  </a:lnTo>
                  <a:lnTo>
                    <a:pt x="732" y="408"/>
                  </a:lnTo>
                  <a:lnTo>
                    <a:pt x="734" y="405"/>
                  </a:lnTo>
                  <a:lnTo>
                    <a:pt x="737" y="405"/>
                  </a:lnTo>
                  <a:lnTo>
                    <a:pt x="739" y="405"/>
                  </a:lnTo>
                  <a:lnTo>
                    <a:pt x="741" y="405"/>
                  </a:lnTo>
                  <a:lnTo>
                    <a:pt x="743" y="403"/>
                  </a:lnTo>
                  <a:lnTo>
                    <a:pt x="746" y="403"/>
                  </a:lnTo>
                  <a:lnTo>
                    <a:pt x="748" y="403"/>
                  </a:lnTo>
                  <a:lnTo>
                    <a:pt x="750" y="403"/>
                  </a:lnTo>
                  <a:lnTo>
                    <a:pt x="753" y="403"/>
                  </a:lnTo>
                  <a:lnTo>
                    <a:pt x="755" y="403"/>
                  </a:lnTo>
                  <a:lnTo>
                    <a:pt x="757" y="403"/>
                  </a:lnTo>
                  <a:lnTo>
                    <a:pt x="757" y="405"/>
                  </a:lnTo>
                  <a:lnTo>
                    <a:pt x="759" y="405"/>
                  </a:lnTo>
                  <a:lnTo>
                    <a:pt x="762" y="408"/>
                  </a:lnTo>
                  <a:lnTo>
                    <a:pt x="764" y="408"/>
                  </a:lnTo>
                  <a:lnTo>
                    <a:pt x="766" y="408"/>
                  </a:lnTo>
                  <a:lnTo>
                    <a:pt x="766" y="410"/>
                  </a:lnTo>
                  <a:lnTo>
                    <a:pt x="768" y="412"/>
                  </a:lnTo>
                  <a:lnTo>
                    <a:pt x="771" y="412"/>
                  </a:lnTo>
                  <a:lnTo>
                    <a:pt x="773" y="412"/>
                  </a:lnTo>
                  <a:lnTo>
                    <a:pt x="773" y="414"/>
                  </a:lnTo>
                  <a:lnTo>
                    <a:pt x="775" y="414"/>
                  </a:lnTo>
                  <a:lnTo>
                    <a:pt x="777" y="414"/>
                  </a:lnTo>
                  <a:lnTo>
                    <a:pt x="777" y="417"/>
                  </a:lnTo>
                  <a:lnTo>
                    <a:pt x="780" y="417"/>
                  </a:lnTo>
                  <a:lnTo>
                    <a:pt x="782" y="417"/>
                  </a:lnTo>
                  <a:lnTo>
                    <a:pt x="784" y="417"/>
                  </a:lnTo>
                  <a:lnTo>
                    <a:pt x="784" y="419"/>
                  </a:lnTo>
                  <a:lnTo>
                    <a:pt x="787" y="419"/>
                  </a:lnTo>
                  <a:lnTo>
                    <a:pt x="793" y="419"/>
                  </a:lnTo>
                  <a:lnTo>
                    <a:pt x="800" y="419"/>
                  </a:lnTo>
                  <a:lnTo>
                    <a:pt x="807" y="419"/>
                  </a:lnTo>
                  <a:lnTo>
                    <a:pt x="807" y="421"/>
                  </a:lnTo>
                  <a:lnTo>
                    <a:pt x="805" y="428"/>
                  </a:lnTo>
                  <a:lnTo>
                    <a:pt x="802" y="430"/>
                  </a:lnTo>
                  <a:lnTo>
                    <a:pt x="793" y="457"/>
                  </a:lnTo>
                  <a:lnTo>
                    <a:pt x="787" y="480"/>
                  </a:lnTo>
                  <a:lnTo>
                    <a:pt x="784" y="485"/>
                  </a:lnTo>
                  <a:lnTo>
                    <a:pt x="789" y="500"/>
                  </a:lnTo>
                  <a:lnTo>
                    <a:pt x="789" y="503"/>
                  </a:lnTo>
                  <a:lnTo>
                    <a:pt x="791" y="509"/>
                  </a:lnTo>
                  <a:lnTo>
                    <a:pt x="793" y="518"/>
                  </a:lnTo>
                  <a:lnTo>
                    <a:pt x="793" y="523"/>
                  </a:lnTo>
                  <a:lnTo>
                    <a:pt x="793" y="525"/>
                  </a:lnTo>
                  <a:lnTo>
                    <a:pt x="791" y="528"/>
                  </a:lnTo>
                  <a:lnTo>
                    <a:pt x="789" y="530"/>
                  </a:lnTo>
                  <a:lnTo>
                    <a:pt x="787" y="532"/>
                  </a:lnTo>
                  <a:lnTo>
                    <a:pt x="787" y="534"/>
                  </a:lnTo>
                  <a:lnTo>
                    <a:pt x="787" y="537"/>
                  </a:lnTo>
                  <a:lnTo>
                    <a:pt x="784" y="539"/>
                  </a:lnTo>
                  <a:lnTo>
                    <a:pt x="782" y="539"/>
                  </a:lnTo>
                  <a:lnTo>
                    <a:pt x="782" y="541"/>
                  </a:lnTo>
                  <a:lnTo>
                    <a:pt x="780" y="541"/>
                  </a:lnTo>
                  <a:lnTo>
                    <a:pt x="775" y="557"/>
                  </a:lnTo>
                  <a:lnTo>
                    <a:pt x="771" y="571"/>
                  </a:lnTo>
                  <a:lnTo>
                    <a:pt x="768" y="575"/>
                  </a:lnTo>
                  <a:lnTo>
                    <a:pt x="764" y="595"/>
                  </a:lnTo>
                  <a:lnTo>
                    <a:pt x="764" y="598"/>
                  </a:lnTo>
                  <a:lnTo>
                    <a:pt x="762" y="602"/>
                  </a:lnTo>
                  <a:lnTo>
                    <a:pt x="762" y="604"/>
                  </a:lnTo>
                  <a:lnTo>
                    <a:pt x="759" y="604"/>
                  </a:lnTo>
                  <a:lnTo>
                    <a:pt x="759" y="607"/>
                  </a:lnTo>
                  <a:lnTo>
                    <a:pt x="748" y="627"/>
                  </a:lnTo>
                  <a:lnTo>
                    <a:pt x="746" y="629"/>
                  </a:lnTo>
                  <a:lnTo>
                    <a:pt x="739" y="641"/>
                  </a:lnTo>
                  <a:lnTo>
                    <a:pt x="737" y="645"/>
                  </a:lnTo>
                  <a:lnTo>
                    <a:pt x="737" y="647"/>
                  </a:lnTo>
                  <a:lnTo>
                    <a:pt x="734" y="654"/>
                  </a:lnTo>
                  <a:lnTo>
                    <a:pt x="732" y="661"/>
                  </a:lnTo>
                  <a:lnTo>
                    <a:pt x="732" y="663"/>
                  </a:lnTo>
                  <a:lnTo>
                    <a:pt x="730" y="668"/>
                  </a:lnTo>
                  <a:lnTo>
                    <a:pt x="728" y="672"/>
                  </a:lnTo>
                  <a:lnTo>
                    <a:pt x="728" y="677"/>
                  </a:lnTo>
                  <a:lnTo>
                    <a:pt x="725" y="681"/>
                  </a:lnTo>
                  <a:lnTo>
                    <a:pt x="723" y="693"/>
                  </a:lnTo>
                  <a:lnTo>
                    <a:pt x="719" y="704"/>
                  </a:lnTo>
                  <a:lnTo>
                    <a:pt x="719" y="711"/>
                  </a:lnTo>
                  <a:lnTo>
                    <a:pt x="716" y="713"/>
                  </a:lnTo>
                  <a:lnTo>
                    <a:pt x="716" y="720"/>
                  </a:lnTo>
                  <a:lnTo>
                    <a:pt x="714" y="724"/>
                  </a:lnTo>
                  <a:lnTo>
                    <a:pt x="712" y="731"/>
                  </a:lnTo>
                  <a:lnTo>
                    <a:pt x="709" y="736"/>
                  </a:lnTo>
                  <a:lnTo>
                    <a:pt x="709" y="738"/>
                  </a:lnTo>
                  <a:lnTo>
                    <a:pt x="709" y="743"/>
                  </a:lnTo>
                  <a:lnTo>
                    <a:pt x="707" y="745"/>
                  </a:lnTo>
                  <a:lnTo>
                    <a:pt x="707" y="749"/>
                  </a:lnTo>
                  <a:lnTo>
                    <a:pt x="705" y="749"/>
                  </a:lnTo>
                  <a:lnTo>
                    <a:pt x="705" y="754"/>
                  </a:lnTo>
                  <a:lnTo>
                    <a:pt x="703" y="756"/>
                  </a:lnTo>
                  <a:lnTo>
                    <a:pt x="703" y="758"/>
                  </a:lnTo>
                  <a:lnTo>
                    <a:pt x="700" y="761"/>
                  </a:lnTo>
                  <a:lnTo>
                    <a:pt x="703" y="761"/>
                  </a:lnTo>
                  <a:lnTo>
                    <a:pt x="703" y="763"/>
                  </a:lnTo>
                  <a:lnTo>
                    <a:pt x="700" y="765"/>
                  </a:lnTo>
                  <a:lnTo>
                    <a:pt x="700" y="770"/>
                  </a:lnTo>
                  <a:lnTo>
                    <a:pt x="703" y="772"/>
                  </a:lnTo>
                  <a:lnTo>
                    <a:pt x="705" y="774"/>
                  </a:lnTo>
                  <a:lnTo>
                    <a:pt x="707" y="776"/>
                  </a:lnTo>
                  <a:lnTo>
                    <a:pt x="709" y="779"/>
                  </a:lnTo>
                  <a:lnTo>
                    <a:pt x="709" y="788"/>
                  </a:lnTo>
                  <a:lnTo>
                    <a:pt x="707" y="795"/>
                  </a:lnTo>
                  <a:lnTo>
                    <a:pt x="707" y="808"/>
                  </a:lnTo>
                  <a:lnTo>
                    <a:pt x="707" y="822"/>
                  </a:lnTo>
                  <a:lnTo>
                    <a:pt x="705" y="831"/>
                  </a:lnTo>
                  <a:lnTo>
                    <a:pt x="705" y="833"/>
                  </a:lnTo>
                  <a:lnTo>
                    <a:pt x="700" y="833"/>
                  </a:lnTo>
                  <a:lnTo>
                    <a:pt x="698" y="835"/>
                  </a:lnTo>
                  <a:lnTo>
                    <a:pt x="696" y="835"/>
                  </a:lnTo>
                  <a:lnTo>
                    <a:pt x="694" y="835"/>
                  </a:lnTo>
                  <a:lnTo>
                    <a:pt x="691" y="835"/>
                  </a:lnTo>
                  <a:lnTo>
                    <a:pt x="689" y="835"/>
                  </a:lnTo>
                  <a:lnTo>
                    <a:pt x="689" y="833"/>
                  </a:lnTo>
                  <a:lnTo>
                    <a:pt x="689" y="831"/>
                  </a:lnTo>
                  <a:lnTo>
                    <a:pt x="689" y="829"/>
                  </a:lnTo>
                  <a:lnTo>
                    <a:pt x="687" y="829"/>
                  </a:lnTo>
                  <a:lnTo>
                    <a:pt x="685" y="829"/>
                  </a:lnTo>
                  <a:lnTo>
                    <a:pt x="682" y="829"/>
                  </a:lnTo>
                  <a:lnTo>
                    <a:pt x="682" y="826"/>
                  </a:lnTo>
                  <a:lnTo>
                    <a:pt x="680" y="826"/>
                  </a:lnTo>
                  <a:lnTo>
                    <a:pt x="678" y="826"/>
                  </a:lnTo>
                  <a:lnTo>
                    <a:pt x="675" y="826"/>
                  </a:lnTo>
                  <a:lnTo>
                    <a:pt x="673" y="826"/>
                  </a:lnTo>
                  <a:lnTo>
                    <a:pt x="671" y="826"/>
                  </a:lnTo>
                  <a:lnTo>
                    <a:pt x="669" y="826"/>
                  </a:lnTo>
                  <a:lnTo>
                    <a:pt x="666" y="826"/>
                  </a:lnTo>
                  <a:lnTo>
                    <a:pt x="664" y="826"/>
                  </a:lnTo>
                  <a:lnTo>
                    <a:pt x="662" y="826"/>
                  </a:lnTo>
                  <a:lnTo>
                    <a:pt x="660" y="826"/>
                  </a:lnTo>
                  <a:lnTo>
                    <a:pt x="657" y="826"/>
                  </a:lnTo>
                  <a:lnTo>
                    <a:pt x="650" y="826"/>
                  </a:lnTo>
                  <a:lnTo>
                    <a:pt x="650" y="829"/>
                  </a:lnTo>
                  <a:lnTo>
                    <a:pt x="630" y="833"/>
                  </a:lnTo>
                  <a:lnTo>
                    <a:pt x="621" y="835"/>
                  </a:lnTo>
                  <a:lnTo>
                    <a:pt x="607" y="840"/>
                  </a:lnTo>
                  <a:lnTo>
                    <a:pt x="603" y="840"/>
                  </a:lnTo>
                  <a:lnTo>
                    <a:pt x="598" y="842"/>
                  </a:lnTo>
                  <a:lnTo>
                    <a:pt x="598" y="840"/>
                  </a:lnTo>
                  <a:lnTo>
                    <a:pt x="596" y="838"/>
                  </a:lnTo>
                  <a:lnTo>
                    <a:pt x="596" y="840"/>
                  </a:lnTo>
                  <a:lnTo>
                    <a:pt x="596" y="842"/>
                  </a:lnTo>
                  <a:lnTo>
                    <a:pt x="594" y="842"/>
                  </a:lnTo>
                  <a:lnTo>
                    <a:pt x="592" y="842"/>
                  </a:lnTo>
                  <a:lnTo>
                    <a:pt x="589" y="842"/>
                  </a:lnTo>
                  <a:lnTo>
                    <a:pt x="587" y="842"/>
                  </a:lnTo>
                  <a:lnTo>
                    <a:pt x="587" y="840"/>
                  </a:lnTo>
                  <a:lnTo>
                    <a:pt x="585" y="840"/>
                  </a:lnTo>
                  <a:lnTo>
                    <a:pt x="582" y="840"/>
                  </a:lnTo>
                  <a:lnTo>
                    <a:pt x="580" y="840"/>
                  </a:lnTo>
                  <a:lnTo>
                    <a:pt x="578" y="840"/>
                  </a:lnTo>
                  <a:lnTo>
                    <a:pt x="576" y="840"/>
                  </a:lnTo>
                  <a:lnTo>
                    <a:pt x="573" y="840"/>
                  </a:lnTo>
                  <a:lnTo>
                    <a:pt x="571" y="838"/>
                  </a:lnTo>
                  <a:lnTo>
                    <a:pt x="569" y="838"/>
                  </a:lnTo>
                  <a:lnTo>
                    <a:pt x="567" y="838"/>
                  </a:lnTo>
                  <a:lnTo>
                    <a:pt x="564" y="838"/>
                  </a:lnTo>
                  <a:lnTo>
                    <a:pt x="562" y="835"/>
                  </a:lnTo>
                  <a:lnTo>
                    <a:pt x="562" y="833"/>
                  </a:lnTo>
                  <a:lnTo>
                    <a:pt x="560" y="833"/>
                  </a:lnTo>
                  <a:lnTo>
                    <a:pt x="558" y="833"/>
                  </a:lnTo>
                  <a:lnTo>
                    <a:pt x="555" y="833"/>
                  </a:lnTo>
                  <a:lnTo>
                    <a:pt x="553" y="831"/>
                  </a:lnTo>
                  <a:lnTo>
                    <a:pt x="551" y="829"/>
                  </a:lnTo>
                  <a:lnTo>
                    <a:pt x="546" y="829"/>
                  </a:lnTo>
                  <a:lnTo>
                    <a:pt x="544" y="829"/>
                  </a:lnTo>
                  <a:lnTo>
                    <a:pt x="542" y="824"/>
                  </a:lnTo>
                  <a:lnTo>
                    <a:pt x="526" y="826"/>
                  </a:lnTo>
                  <a:lnTo>
                    <a:pt x="508" y="826"/>
                  </a:lnTo>
                  <a:lnTo>
                    <a:pt x="499" y="826"/>
                  </a:lnTo>
                  <a:lnTo>
                    <a:pt x="485" y="824"/>
                  </a:lnTo>
                  <a:lnTo>
                    <a:pt x="480" y="822"/>
                  </a:lnTo>
                  <a:lnTo>
                    <a:pt x="462" y="813"/>
                  </a:lnTo>
                  <a:lnTo>
                    <a:pt x="451" y="810"/>
                  </a:lnTo>
                  <a:lnTo>
                    <a:pt x="449" y="808"/>
                  </a:lnTo>
                  <a:lnTo>
                    <a:pt x="446" y="806"/>
                  </a:lnTo>
                  <a:lnTo>
                    <a:pt x="442" y="801"/>
                  </a:lnTo>
                  <a:lnTo>
                    <a:pt x="435" y="797"/>
                  </a:lnTo>
                  <a:lnTo>
                    <a:pt x="431" y="790"/>
                  </a:lnTo>
                  <a:lnTo>
                    <a:pt x="424" y="786"/>
                  </a:lnTo>
                  <a:lnTo>
                    <a:pt x="424" y="783"/>
                  </a:lnTo>
                  <a:lnTo>
                    <a:pt x="419" y="779"/>
                  </a:lnTo>
                  <a:lnTo>
                    <a:pt x="417" y="779"/>
                  </a:lnTo>
                  <a:lnTo>
                    <a:pt x="417" y="776"/>
                  </a:lnTo>
                  <a:lnTo>
                    <a:pt x="415" y="779"/>
                  </a:lnTo>
                  <a:lnTo>
                    <a:pt x="412" y="779"/>
                  </a:lnTo>
                  <a:lnTo>
                    <a:pt x="410" y="779"/>
                  </a:lnTo>
                  <a:lnTo>
                    <a:pt x="408" y="779"/>
                  </a:lnTo>
                  <a:lnTo>
                    <a:pt x="406" y="779"/>
                  </a:lnTo>
                  <a:lnTo>
                    <a:pt x="403" y="779"/>
                  </a:lnTo>
                  <a:lnTo>
                    <a:pt x="403" y="776"/>
                  </a:lnTo>
                  <a:lnTo>
                    <a:pt x="401" y="776"/>
                  </a:lnTo>
                  <a:lnTo>
                    <a:pt x="397" y="779"/>
                  </a:lnTo>
                  <a:lnTo>
                    <a:pt x="392" y="779"/>
                  </a:lnTo>
                  <a:lnTo>
                    <a:pt x="390" y="776"/>
                  </a:lnTo>
                  <a:lnTo>
                    <a:pt x="388" y="776"/>
                  </a:lnTo>
                  <a:lnTo>
                    <a:pt x="381" y="772"/>
                  </a:lnTo>
                  <a:lnTo>
                    <a:pt x="369" y="763"/>
                  </a:lnTo>
                  <a:lnTo>
                    <a:pt x="365" y="758"/>
                  </a:lnTo>
                  <a:lnTo>
                    <a:pt x="365" y="756"/>
                  </a:lnTo>
                  <a:lnTo>
                    <a:pt x="363" y="756"/>
                  </a:lnTo>
                  <a:lnTo>
                    <a:pt x="360" y="752"/>
                  </a:lnTo>
                  <a:lnTo>
                    <a:pt x="360" y="749"/>
                  </a:lnTo>
                  <a:lnTo>
                    <a:pt x="358" y="749"/>
                  </a:lnTo>
                  <a:lnTo>
                    <a:pt x="358" y="745"/>
                  </a:lnTo>
                  <a:lnTo>
                    <a:pt x="356" y="743"/>
                  </a:lnTo>
                  <a:lnTo>
                    <a:pt x="354" y="743"/>
                  </a:lnTo>
                  <a:lnTo>
                    <a:pt x="351" y="743"/>
                  </a:lnTo>
                  <a:lnTo>
                    <a:pt x="351" y="740"/>
                  </a:lnTo>
                  <a:lnTo>
                    <a:pt x="349" y="738"/>
                  </a:lnTo>
                  <a:lnTo>
                    <a:pt x="349" y="736"/>
                  </a:lnTo>
                  <a:lnTo>
                    <a:pt x="347" y="731"/>
                  </a:lnTo>
                  <a:lnTo>
                    <a:pt x="347" y="727"/>
                  </a:lnTo>
                  <a:lnTo>
                    <a:pt x="344" y="724"/>
                  </a:lnTo>
                  <a:lnTo>
                    <a:pt x="342" y="722"/>
                  </a:lnTo>
                  <a:lnTo>
                    <a:pt x="344" y="718"/>
                  </a:lnTo>
                  <a:lnTo>
                    <a:pt x="344" y="715"/>
                  </a:lnTo>
                  <a:lnTo>
                    <a:pt x="342" y="713"/>
                  </a:lnTo>
                  <a:lnTo>
                    <a:pt x="340" y="713"/>
                  </a:lnTo>
                  <a:lnTo>
                    <a:pt x="338" y="709"/>
                  </a:lnTo>
                  <a:lnTo>
                    <a:pt x="338" y="706"/>
                  </a:lnTo>
                  <a:lnTo>
                    <a:pt x="338" y="704"/>
                  </a:lnTo>
                  <a:lnTo>
                    <a:pt x="333" y="702"/>
                  </a:lnTo>
                  <a:lnTo>
                    <a:pt x="333" y="704"/>
                  </a:lnTo>
                  <a:lnTo>
                    <a:pt x="331" y="704"/>
                  </a:lnTo>
                  <a:lnTo>
                    <a:pt x="331" y="702"/>
                  </a:lnTo>
                  <a:lnTo>
                    <a:pt x="329" y="700"/>
                  </a:lnTo>
                  <a:lnTo>
                    <a:pt x="329" y="697"/>
                  </a:lnTo>
                  <a:lnTo>
                    <a:pt x="326" y="697"/>
                  </a:lnTo>
                  <a:lnTo>
                    <a:pt x="324" y="697"/>
                  </a:lnTo>
                  <a:lnTo>
                    <a:pt x="322" y="697"/>
                  </a:lnTo>
                  <a:lnTo>
                    <a:pt x="319" y="700"/>
                  </a:lnTo>
                  <a:lnTo>
                    <a:pt x="319" y="702"/>
                  </a:lnTo>
                  <a:lnTo>
                    <a:pt x="317" y="700"/>
                  </a:lnTo>
                  <a:lnTo>
                    <a:pt x="317" y="697"/>
                  </a:lnTo>
                  <a:lnTo>
                    <a:pt x="315" y="697"/>
                  </a:lnTo>
                  <a:lnTo>
                    <a:pt x="313" y="697"/>
                  </a:lnTo>
                  <a:lnTo>
                    <a:pt x="313" y="700"/>
                  </a:lnTo>
                  <a:lnTo>
                    <a:pt x="313" y="702"/>
                  </a:lnTo>
                  <a:lnTo>
                    <a:pt x="310" y="702"/>
                  </a:lnTo>
                  <a:lnTo>
                    <a:pt x="310" y="700"/>
                  </a:lnTo>
                  <a:lnTo>
                    <a:pt x="310" y="697"/>
                  </a:lnTo>
                  <a:lnTo>
                    <a:pt x="308" y="697"/>
                  </a:lnTo>
                  <a:lnTo>
                    <a:pt x="306" y="697"/>
                  </a:lnTo>
                  <a:lnTo>
                    <a:pt x="304" y="697"/>
                  </a:lnTo>
                  <a:lnTo>
                    <a:pt x="304" y="700"/>
                  </a:lnTo>
                  <a:lnTo>
                    <a:pt x="301" y="700"/>
                  </a:lnTo>
                  <a:lnTo>
                    <a:pt x="299" y="700"/>
                  </a:lnTo>
                  <a:lnTo>
                    <a:pt x="299" y="697"/>
                  </a:lnTo>
                  <a:lnTo>
                    <a:pt x="297" y="697"/>
                  </a:lnTo>
                  <a:lnTo>
                    <a:pt x="295" y="695"/>
                  </a:lnTo>
                  <a:lnTo>
                    <a:pt x="292" y="695"/>
                  </a:lnTo>
                  <a:lnTo>
                    <a:pt x="290" y="693"/>
                  </a:lnTo>
                  <a:lnTo>
                    <a:pt x="290" y="690"/>
                  </a:lnTo>
                  <a:lnTo>
                    <a:pt x="290" y="688"/>
                  </a:lnTo>
                  <a:lnTo>
                    <a:pt x="290" y="686"/>
                  </a:lnTo>
                  <a:lnTo>
                    <a:pt x="290" y="684"/>
                  </a:lnTo>
                  <a:lnTo>
                    <a:pt x="288" y="684"/>
                  </a:lnTo>
                  <a:lnTo>
                    <a:pt x="285" y="684"/>
                  </a:lnTo>
                  <a:lnTo>
                    <a:pt x="283" y="684"/>
                  </a:lnTo>
                  <a:lnTo>
                    <a:pt x="283" y="681"/>
                  </a:lnTo>
                  <a:lnTo>
                    <a:pt x="283" y="679"/>
                  </a:lnTo>
                  <a:lnTo>
                    <a:pt x="281" y="679"/>
                  </a:lnTo>
                  <a:lnTo>
                    <a:pt x="279" y="679"/>
                  </a:lnTo>
                  <a:lnTo>
                    <a:pt x="276" y="679"/>
                  </a:lnTo>
                  <a:lnTo>
                    <a:pt x="274" y="679"/>
                  </a:lnTo>
                  <a:lnTo>
                    <a:pt x="272" y="679"/>
                  </a:lnTo>
                  <a:lnTo>
                    <a:pt x="272" y="677"/>
                  </a:lnTo>
                  <a:lnTo>
                    <a:pt x="270" y="675"/>
                  </a:lnTo>
                  <a:lnTo>
                    <a:pt x="245" y="645"/>
                  </a:lnTo>
                  <a:lnTo>
                    <a:pt x="236" y="636"/>
                  </a:lnTo>
                  <a:lnTo>
                    <a:pt x="227" y="627"/>
                  </a:lnTo>
                  <a:lnTo>
                    <a:pt x="224" y="625"/>
                  </a:lnTo>
                  <a:lnTo>
                    <a:pt x="217" y="618"/>
                  </a:lnTo>
                  <a:lnTo>
                    <a:pt x="199" y="593"/>
                  </a:lnTo>
                  <a:lnTo>
                    <a:pt x="195" y="586"/>
                  </a:lnTo>
                  <a:lnTo>
                    <a:pt x="190" y="577"/>
                  </a:lnTo>
                  <a:lnTo>
                    <a:pt x="186" y="573"/>
                  </a:lnTo>
                  <a:lnTo>
                    <a:pt x="159" y="548"/>
                  </a:lnTo>
                  <a:lnTo>
                    <a:pt x="159" y="546"/>
                  </a:lnTo>
                  <a:lnTo>
                    <a:pt x="156" y="546"/>
                  </a:lnTo>
                  <a:lnTo>
                    <a:pt x="156" y="543"/>
                  </a:lnTo>
                  <a:lnTo>
                    <a:pt x="154" y="541"/>
                  </a:lnTo>
                  <a:lnTo>
                    <a:pt x="154" y="539"/>
                  </a:lnTo>
                  <a:lnTo>
                    <a:pt x="152" y="539"/>
                  </a:lnTo>
                  <a:lnTo>
                    <a:pt x="152" y="534"/>
                  </a:lnTo>
                  <a:lnTo>
                    <a:pt x="149" y="532"/>
                  </a:lnTo>
                  <a:lnTo>
                    <a:pt x="145" y="532"/>
                  </a:lnTo>
                  <a:lnTo>
                    <a:pt x="145" y="530"/>
                  </a:lnTo>
                  <a:lnTo>
                    <a:pt x="143" y="530"/>
                  </a:lnTo>
                  <a:lnTo>
                    <a:pt x="143" y="525"/>
                  </a:lnTo>
                  <a:lnTo>
                    <a:pt x="143" y="523"/>
                  </a:lnTo>
                  <a:lnTo>
                    <a:pt x="140" y="518"/>
                  </a:lnTo>
                  <a:lnTo>
                    <a:pt x="140" y="516"/>
                  </a:lnTo>
                  <a:lnTo>
                    <a:pt x="140" y="514"/>
                  </a:lnTo>
                  <a:lnTo>
                    <a:pt x="138" y="512"/>
                  </a:lnTo>
                  <a:lnTo>
                    <a:pt x="138" y="509"/>
                  </a:lnTo>
                  <a:lnTo>
                    <a:pt x="136" y="509"/>
                  </a:lnTo>
                  <a:lnTo>
                    <a:pt x="138" y="507"/>
                  </a:lnTo>
                  <a:lnTo>
                    <a:pt x="136" y="505"/>
                  </a:lnTo>
                  <a:lnTo>
                    <a:pt x="136" y="503"/>
                  </a:lnTo>
                  <a:lnTo>
                    <a:pt x="134" y="500"/>
                  </a:lnTo>
                  <a:lnTo>
                    <a:pt x="134" y="498"/>
                  </a:lnTo>
                  <a:lnTo>
                    <a:pt x="131" y="498"/>
                  </a:lnTo>
                  <a:lnTo>
                    <a:pt x="129" y="496"/>
                  </a:lnTo>
                  <a:lnTo>
                    <a:pt x="127" y="491"/>
                  </a:lnTo>
                  <a:lnTo>
                    <a:pt x="127" y="489"/>
                  </a:lnTo>
                  <a:lnTo>
                    <a:pt x="127" y="487"/>
                  </a:lnTo>
                  <a:lnTo>
                    <a:pt x="127" y="485"/>
                  </a:lnTo>
                  <a:lnTo>
                    <a:pt x="125" y="482"/>
                  </a:lnTo>
                  <a:lnTo>
                    <a:pt x="120" y="482"/>
                  </a:lnTo>
                  <a:lnTo>
                    <a:pt x="118" y="482"/>
                  </a:lnTo>
                  <a:lnTo>
                    <a:pt x="115" y="480"/>
                  </a:lnTo>
                  <a:lnTo>
                    <a:pt x="113" y="478"/>
                  </a:lnTo>
                  <a:lnTo>
                    <a:pt x="106" y="480"/>
                  </a:lnTo>
                  <a:lnTo>
                    <a:pt x="113" y="478"/>
                  </a:lnTo>
                  <a:lnTo>
                    <a:pt x="113" y="473"/>
                  </a:lnTo>
                  <a:lnTo>
                    <a:pt x="113" y="469"/>
                  </a:lnTo>
                  <a:lnTo>
                    <a:pt x="109" y="464"/>
                  </a:lnTo>
                  <a:lnTo>
                    <a:pt x="106" y="460"/>
                  </a:lnTo>
                  <a:lnTo>
                    <a:pt x="106" y="457"/>
                  </a:lnTo>
                  <a:lnTo>
                    <a:pt x="104" y="457"/>
                  </a:lnTo>
                  <a:lnTo>
                    <a:pt x="104" y="455"/>
                  </a:lnTo>
                  <a:lnTo>
                    <a:pt x="100" y="448"/>
                  </a:lnTo>
                  <a:lnTo>
                    <a:pt x="97" y="444"/>
                  </a:lnTo>
                  <a:lnTo>
                    <a:pt x="97" y="442"/>
                  </a:lnTo>
                  <a:lnTo>
                    <a:pt x="97" y="439"/>
                  </a:lnTo>
                  <a:lnTo>
                    <a:pt x="102" y="437"/>
                  </a:lnTo>
                  <a:lnTo>
                    <a:pt x="104" y="435"/>
                  </a:lnTo>
                  <a:lnTo>
                    <a:pt x="109" y="432"/>
                  </a:lnTo>
                  <a:lnTo>
                    <a:pt x="111" y="430"/>
                  </a:lnTo>
                  <a:lnTo>
                    <a:pt x="113" y="428"/>
                  </a:lnTo>
                  <a:lnTo>
                    <a:pt x="115" y="426"/>
                  </a:lnTo>
                  <a:lnTo>
                    <a:pt x="120" y="421"/>
                  </a:lnTo>
                  <a:lnTo>
                    <a:pt x="122" y="419"/>
                  </a:lnTo>
                  <a:lnTo>
                    <a:pt x="125" y="412"/>
                  </a:lnTo>
                  <a:lnTo>
                    <a:pt x="127" y="408"/>
                  </a:lnTo>
                  <a:lnTo>
                    <a:pt x="127" y="405"/>
                  </a:lnTo>
                  <a:lnTo>
                    <a:pt x="125" y="403"/>
                  </a:lnTo>
                  <a:lnTo>
                    <a:pt x="120" y="394"/>
                  </a:lnTo>
                  <a:lnTo>
                    <a:pt x="113" y="389"/>
                  </a:lnTo>
                  <a:lnTo>
                    <a:pt x="113" y="387"/>
                  </a:lnTo>
                  <a:lnTo>
                    <a:pt x="115" y="385"/>
                  </a:lnTo>
                  <a:lnTo>
                    <a:pt x="118" y="385"/>
                  </a:lnTo>
                  <a:lnTo>
                    <a:pt x="122" y="387"/>
                  </a:lnTo>
                  <a:lnTo>
                    <a:pt x="125" y="387"/>
                  </a:lnTo>
                  <a:lnTo>
                    <a:pt x="127" y="385"/>
                  </a:lnTo>
                  <a:lnTo>
                    <a:pt x="129" y="380"/>
                  </a:lnTo>
                  <a:lnTo>
                    <a:pt x="131" y="376"/>
                  </a:lnTo>
                  <a:lnTo>
                    <a:pt x="136" y="371"/>
                  </a:lnTo>
                  <a:lnTo>
                    <a:pt x="138" y="367"/>
                  </a:lnTo>
                  <a:lnTo>
                    <a:pt x="140" y="365"/>
                  </a:lnTo>
                  <a:lnTo>
                    <a:pt x="143" y="362"/>
                  </a:lnTo>
                  <a:lnTo>
                    <a:pt x="145" y="358"/>
                  </a:lnTo>
                  <a:lnTo>
                    <a:pt x="172" y="319"/>
                  </a:lnTo>
                  <a:lnTo>
                    <a:pt x="186" y="299"/>
                  </a:lnTo>
                  <a:lnTo>
                    <a:pt x="193" y="281"/>
                  </a:lnTo>
                  <a:lnTo>
                    <a:pt x="183" y="263"/>
                  </a:lnTo>
                  <a:lnTo>
                    <a:pt x="170" y="242"/>
                  </a:lnTo>
                  <a:lnTo>
                    <a:pt x="163" y="229"/>
                  </a:lnTo>
                  <a:lnTo>
                    <a:pt x="159" y="222"/>
                  </a:lnTo>
                  <a:lnTo>
                    <a:pt x="154" y="215"/>
                  </a:lnTo>
                  <a:lnTo>
                    <a:pt x="152" y="211"/>
                  </a:lnTo>
                  <a:lnTo>
                    <a:pt x="145" y="199"/>
                  </a:lnTo>
                  <a:lnTo>
                    <a:pt x="143" y="195"/>
                  </a:lnTo>
                  <a:lnTo>
                    <a:pt x="134" y="179"/>
                  </a:lnTo>
                  <a:lnTo>
                    <a:pt x="129" y="172"/>
                  </a:lnTo>
                  <a:lnTo>
                    <a:pt x="127" y="170"/>
                  </a:lnTo>
                  <a:lnTo>
                    <a:pt x="115" y="163"/>
                  </a:lnTo>
                  <a:lnTo>
                    <a:pt x="95" y="154"/>
                  </a:lnTo>
                  <a:lnTo>
                    <a:pt x="86" y="152"/>
                  </a:lnTo>
                  <a:lnTo>
                    <a:pt x="70" y="145"/>
                  </a:lnTo>
                  <a:lnTo>
                    <a:pt x="61" y="141"/>
                  </a:lnTo>
                  <a:lnTo>
                    <a:pt x="54" y="136"/>
                  </a:lnTo>
                  <a:lnTo>
                    <a:pt x="52" y="134"/>
                  </a:lnTo>
                  <a:lnTo>
                    <a:pt x="45" y="129"/>
                  </a:lnTo>
                  <a:lnTo>
                    <a:pt x="43" y="129"/>
                  </a:lnTo>
                  <a:lnTo>
                    <a:pt x="38" y="127"/>
                  </a:lnTo>
                  <a:lnTo>
                    <a:pt x="29" y="127"/>
                  </a:lnTo>
                  <a:lnTo>
                    <a:pt x="25" y="127"/>
                  </a:lnTo>
                  <a:lnTo>
                    <a:pt x="23" y="127"/>
                  </a:lnTo>
                  <a:lnTo>
                    <a:pt x="20" y="125"/>
                  </a:lnTo>
                  <a:lnTo>
                    <a:pt x="20" y="118"/>
                  </a:lnTo>
                  <a:lnTo>
                    <a:pt x="18" y="109"/>
                  </a:lnTo>
                  <a:lnTo>
                    <a:pt x="16" y="100"/>
                  </a:lnTo>
                  <a:lnTo>
                    <a:pt x="13" y="98"/>
                  </a:lnTo>
                  <a:lnTo>
                    <a:pt x="13" y="95"/>
                  </a:lnTo>
                  <a:lnTo>
                    <a:pt x="11" y="95"/>
                  </a:lnTo>
                  <a:lnTo>
                    <a:pt x="11" y="93"/>
                  </a:lnTo>
                  <a:lnTo>
                    <a:pt x="9" y="93"/>
                  </a:lnTo>
                  <a:lnTo>
                    <a:pt x="7" y="91"/>
                  </a:lnTo>
                  <a:lnTo>
                    <a:pt x="2" y="88"/>
                  </a:lnTo>
                  <a:lnTo>
                    <a:pt x="0" y="88"/>
                  </a:lnTo>
                  <a:lnTo>
                    <a:pt x="0" y="84"/>
                  </a:lnTo>
                  <a:lnTo>
                    <a:pt x="0" y="77"/>
                  </a:lnTo>
                  <a:lnTo>
                    <a:pt x="0" y="73"/>
                  </a:lnTo>
                  <a:lnTo>
                    <a:pt x="0" y="66"/>
                  </a:lnTo>
                  <a:lnTo>
                    <a:pt x="0" y="61"/>
                  </a:lnTo>
                  <a:lnTo>
                    <a:pt x="2" y="59"/>
                  </a:lnTo>
                  <a:lnTo>
                    <a:pt x="4" y="55"/>
                  </a:lnTo>
                  <a:lnTo>
                    <a:pt x="7" y="50"/>
                  </a:lnTo>
                  <a:lnTo>
                    <a:pt x="11" y="43"/>
                  </a:lnTo>
                  <a:lnTo>
                    <a:pt x="11" y="39"/>
                  </a:lnTo>
                  <a:lnTo>
                    <a:pt x="13" y="32"/>
                  </a:lnTo>
                  <a:lnTo>
                    <a:pt x="16" y="30"/>
                  </a:lnTo>
                  <a:lnTo>
                    <a:pt x="18" y="27"/>
                  </a:lnTo>
                  <a:lnTo>
                    <a:pt x="20" y="27"/>
                  </a:lnTo>
                  <a:lnTo>
                    <a:pt x="23" y="25"/>
                  </a:lnTo>
                  <a:lnTo>
                    <a:pt x="25" y="23"/>
                  </a:lnTo>
                  <a:lnTo>
                    <a:pt x="25" y="21"/>
                  </a:lnTo>
                  <a:lnTo>
                    <a:pt x="27" y="21"/>
                  </a:lnTo>
                  <a:lnTo>
                    <a:pt x="29" y="21"/>
                  </a:lnTo>
                  <a:lnTo>
                    <a:pt x="32" y="21"/>
                  </a:lnTo>
                  <a:lnTo>
                    <a:pt x="34" y="21"/>
                  </a:lnTo>
                  <a:lnTo>
                    <a:pt x="36" y="23"/>
                  </a:lnTo>
                  <a:lnTo>
                    <a:pt x="38" y="21"/>
                  </a:lnTo>
                  <a:lnTo>
                    <a:pt x="41" y="21"/>
                  </a:lnTo>
                  <a:lnTo>
                    <a:pt x="43" y="21"/>
                  </a:lnTo>
                  <a:lnTo>
                    <a:pt x="43" y="18"/>
                  </a:lnTo>
                  <a:lnTo>
                    <a:pt x="45" y="18"/>
                  </a:lnTo>
                  <a:lnTo>
                    <a:pt x="47" y="16"/>
                  </a:lnTo>
                  <a:lnTo>
                    <a:pt x="50" y="16"/>
                  </a:lnTo>
                  <a:lnTo>
                    <a:pt x="52" y="16"/>
                  </a:lnTo>
                  <a:lnTo>
                    <a:pt x="54" y="14"/>
                  </a:lnTo>
                  <a:lnTo>
                    <a:pt x="61" y="14"/>
                  </a:lnTo>
                  <a:lnTo>
                    <a:pt x="70" y="12"/>
                  </a:lnTo>
                  <a:lnTo>
                    <a:pt x="95" y="5"/>
                  </a:lnTo>
                  <a:lnTo>
                    <a:pt x="113" y="0"/>
                  </a:lnTo>
                  <a:lnTo>
                    <a:pt x="125" y="5"/>
                  </a:lnTo>
                  <a:lnTo>
                    <a:pt x="134" y="7"/>
                  </a:lnTo>
                  <a:lnTo>
                    <a:pt x="138" y="9"/>
                  </a:lnTo>
                  <a:lnTo>
                    <a:pt x="140" y="9"/>
                  </a:lnTo>
                  <a:lnTo>
                    <a:pt x="145" y="9"/>
                  </a:lnTo>
                  <a:lnTo>
                    <a:pt x="147" y="9"/>
                  </a:lnTo>
                  <a:lnTo>
                    <a:pt x="152" y="12"/>
                  </a:lnTo>
                  <a:lnTo>
                    <a:pt x="161" y="1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3" name="Admin 1 - Kassala">
              <a:extLst>
                <a:ext uri="{FF2B5EF4-FFF2-40B4-BE49-F238E27FC236}">
                  <a16:creationId xmlns:a16="http://schemas.microsoft.com/office/drawing/2014/main" id="{FD729B7A-F572-060D-50BD-FF593045B785}"/>
                </a:ext>
              </a:extLst>
            </p:cNvPr>
            <p:cNvSpPr>
              <a:spLocks/>
            </p:cNvSpPr>
            <p:nvPr/>
          </p:nvSpPr>
          <p:spPr bwMode="auto">
            <a:xfrm>
              <a:off x="7819809" y="2867611"/>
              <a:ext cx="1211587" cy="1287707"/>
            </a:xfrm>
            <a:custGeom>
              <a:avLst/>
              <a:gdLst>
                <a:gd name="T0" fmla="*/ 588 w 764"/>
                <a:gd name="T1" fmla="*/ 47 h 812"/>
                <a:gd name="T2" fmla="*/ 642 w 764"/>
                <a:gd name="T3" fmla="*/ 52 h 812"/>
                <a:gd name="T4" fmla="*/ 760 w 764"/>
                <a:gd name="T5" fmla="*/ 43 h 812"/>
                <a:gd name="T6" fmla="*/ 751 w 764"/>
                <a:gd name="T7" fmla="*/ 61 h 812"/>
                <a:gd name="T8" fmla="*/ 755 w 764"/>
                <a:gd name="T9" fmla="*/ 77 h 812"/>
                <a:gd name="T10" fmla="*/ 758 w 764"/>
                <a:gd name="T11" fmla="*/ 104 h 812"/>
                <a:gd name="T12" fmla="*/ 760 w 764"/>
                <a:gd name="T13" fmla="*/ 115 h 812"/>
                <a:gd name="T14" fmla="*/ 753 w 764"/>
                <a:gd name="T15" fmla="*/ 129 h 812"/>
                <a:gd name="T16" fmla="*/ 728 w 764"/>
                <a:gd name="T17" fmla="*/ 145 h 812"/>
                <a:gd name="T18" fmla="*/ 726 w 764"/>
                <a:gd name="T19" fmla="*/ 174 h 812"/>
                <a:gd name="T20" fmla="*/ 735 w 764"/>
                <a:gd name="T21" fmla="*/ 197 h 812"/>
                <a:gd name="T22" fmla="*/ 746 w 764"/>
                <a:gd name="T23" fmla="*/ 213 h 812"/>
                <a:gd name="T24" fmla="*/ 739 w 764"/>
                <a:gd name="T25" fmla="*/ 235 h 812"/>
                <a:gd name="T26" fmla="*/ 746 w 764"/>
                <a:gd name="T27" fmla="*/ 249 h 812"/>
                <a:gd name="T28" fmla="*/ 733 w 764"/>
                <a:gd name="T29" fmla="*/ 260 h 812"/>
                <a:gd name="T30" fmla="*/ 712 w 764"/>
                <a:gd name="T31" fmla="*/ 317 h 812"/>
                <a:gd name="T32" fmla="*/ 687 w 764"/>
                <a:gd name="T33" fmla="*/ 378 h 812"/>
                <a:gd name="T34" fmla="*/ 665 w 764"/>
                <a:gd name="T35" fmla="*/ 434 h 812"/>
                <a:gd name="T36" fmla="*/ 656 w 764"/>
                <a:gd name="T37" fmla="*/ 473 h 812"/>
                <a:gd name="T38" fmla="*/ 631 w 764"/>
                <a:gd name="T39" fmla="*/ 534 h 812"/>
                <a:gd name="T40" fmla="*/ 610 w 764"/>
                <a:gd name="T41" fmla="*/ 597 h 812"/>
                <a:gd name="T42" fmla="*/ 626 w 764"/>
                <a:gd name="T43" fmla="*/ 776 h 812"/>
                <a:gd name="T44" fmla="*/ 633 w 764"/>
                <a:gd name="T45" fmla="*/ 808 h 812"/>
                <a:gd name="T46" fmla="*/ 606 w 764"/>
                <a:gd name="T47" fmla="*/ 806 h 812"/>
                <a:gd name="T48" fmla="*/ 594 w 764"/>
                <a:gd name="T49" fmla="*/ 801 h 812"/>
                <a:gd name="T50" fmla="*/ 583 w 764"/>
                <a:gd name="T51" fmla="*/ 792 h 812"/>
                <a:gd name="T52" fmla="*/ 567 w 764"/>
                <a:gd name="T53" fmla="*/ 794 h 812"/>
                <a:gd name="T54" fmla="*/ 551 w 764"/>
                <a:gd name="T55" fmla="*/ 799 h 812"/>
                <a:gd name="T56" fmla="*/ 533 w 764"/>
                <a:gd name="T57" fmla="*/ 803 h 812"/>
                <a:gd name="T58" fmla="*/ 513 w 764"/>
                <a:gd name="T59" fmla="*/ 810 h 812"/>
                <a:gd name="T60" fmla="*/ 495 w 764"/>
                <a:gd name="T61" fmla="*/ 810 h 812"/>
                <a:gd name="T62" fmla="*/ 483 w 764"/>
                <a:gd name="T63" fmla="*/ 803 h 812"/>
                <a:gd name="T64" fmla="*/ 467 w 764"/>
                <a:gd name="T65" fmla="*/ 799 h 812"/>
                <a:gd name="T66" fmla="*/ 456 w 764"/>
                <a:gd name="T67" fmla="*/ 792 h 812"/>
                <a:gd name="T68" fmla="*/ 447 w 764"/>
                <a:gd name="T69" fmla="*/ 783 h 812"/>
                <a:gd name="T70" fmla="*/ 447 w 764"/>
                <a:gd name="T71" fmla="*/ 772 h 812"/>
                <a:gd name="T72" fmla="*/ 452 w 764"/>
                <a:gd name="T73" fmla="*/ 758 h 812"/>
                <a:gd name="T74" fmla="*/ 456 w 764"/>
                <a:gd name="T75" fmla="*/ 738 h 812"/>
                <a:gd name="T76" fmla="*/ 452 w 764"/>
                <a:gd name="T77" fmla="*/ 724 h 812"/>
                <a:gd name="T78" fmla="*/ 458 w 764"/>
                <a:gd name="T79" fmla="*/ 713 h 812"/>
                <a:gd name="T80" fmla="*/ 456 w 764"/>
                <a:gd name="T81" fmla="*/ 704 h 812"/>
                <a:gd name="T82" fmla="*/ 454 w 764"/>
                <a:gd name="T83" fmla="*/ 686 h 812"/>
                <a:gd name="T84" fmla="*/ 461 w 764"/>
                <a:gd name="T85" fmla="*/ 674 h 812"/>
                <a:gd name="T86" fmla="*/ 467 w 764"/>
                <a:gd name="T87" fmla="*/ 659 h 812"/>
                <a:gd name="T88" fmla="*/ 463 w 764"/>
                <a:gd name="T89" fmla="*/ 645 h 812"/>
                <a:gd name="T90" fmla="*/ 452 w 764"/>
                <a:gd name="T91" fmla="*/ 636 h 812"/>
                <a:gd name="T92" fmla="*/ 433 w 764"/>
                <a:gd name="T93" fmla="*/ 631 h 812"/>
                <a:gd name="T94" fmla="*/ 393 w 764"/>
                <a:gd name="T95" fmla="*/ 620 h 812"/>
                <a:gd name="T96" fmla="*/ 343 w 764"/>
                <a:gd name="T97" fmla="*/ 588 h 812"/>
                <a:gd name="T98" fmla="*/ 161 w 764"/>
                <a:gd name="T99" fmla="*/ 480 h 812"/>
                <a:gd name="T100" fmla="*/ 107 w 764"/>
                <a:gd name="T101" fmla="*/ 439 h 812"/>
                <a:gd name="T102" fmla="*/ 25 w 764"/>
                <a:gd name="T103" fmla="*/ 353 h 812"/>
                <a:gd name="T104" fmla="*/ 0 w 764"/>
                <a:gd name="T105" fmla="*/ 310 h 812"/>
                <a:gd name="T106" fmla="*/ 32 w 764"/>
                <a:gd name="T107" fmla="*/ 274 h 812"/>
                <a:gd name="T108" fmla="*/ 41 w 764"/>
                <a:gd name="T109" fmla="*/ 260 h 812"/>
                <a:gd name="T110" fmla="*/ 50 w 764"/>
                <a:gd name="T111" fmla="*/ 249 h 812"/>
                <a:gd name="T112" fmla="*/ 316 w 764"/>
                <a:gd name="T113" fmla="*/ 247 h 812"/>
                <a:gd name="T114" fmla="*/ 393 w 764"/>
                <a:gd name="T115" fmla="*/ 4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4" h="812">
                  <a:moveTo>
                    <a:pt x="445" y="23"/>
                  </a:moveTo>
                  <a:lnTo>
                    <a:pt x="508" y="50"/>
                  </a:lnTo>
                  <a:lnTo>
                    <a:pt x="531" y="45"/>
                  </a:lnTo>
                  <a:lnTo>
                    <a:pt x="547" y="47"/>
                  </a:lnTo>
                  <a:lnTo>
                    <a:pt x="563" y="47"/>
                  </a:lnTo>
                  <a:lnTo>
                    <a:pt x="576" y="47"/>
                  </a:lnTo>
                  <a:lnTo>
                    <a:pt x="588" y="47"/>
                  </a:lnTo>
                  <a:lnTo>
                    <a:pt x="599" y="50"/>
                  </a:lnTo>
                  <a:lnTo>
                    <a:pt x="601" y="50"/>
                  </a:lnTo>
                  <a:lnTo>
                    <a:pt x="613" y="50"/>
                  </a:lnTo>
                  <a:lnTo>
                    <a:pt x="615" y="50"/>
                  </a:lnTo>
                  <a:lnTo>
                    <a:pt x="617" y="50"/>
                  </a:lnTo>
                  <a:lnTo>
                    <a:pt x="633" y="52"/>
                  </a:lnTo>
                  <a:lnTo>
                    <a:pt x="642" y="52"/>
                  </a:lnTo>
                  <a:lnTo>
                    <a:pt x="653" y="52"/>
                  </a:lnTo>
                  <a:lnTo>
                    <a:pt x="658" y="52"/>
                  </a:lnTo>
                  <a:lnTo>
                    <a:pt x="692" y="54"/>
                  </a:lnTo>
                  <a:lnTo>
                    <a:pt x="758" y="36"/>
                  </a:lnTo>
                  <a:lnTo>
                    <a:pt x="758" y="38"/>
                  </a:lnTo>
                  <a:lnTo>
                    <a:pt x="760" y="41"/>
                  </a:lnTo>
                  <a:lnTo>
                    <a:pt x="760" y="43"/>
                  </a:lnTo>
                  <a:lnTo>
                    <a:pt x="762" y="43"/>
                  </a:lnTo>
                  <a:lnTo>
                    <a:pt x="762" y="45"/>
                  </a:lnTo>
                  <a:lnTo>
                    <a:pt x="762" y="47"/>
                  </a:lnTo>
                  <a:lnTo>
                    <a:pt x="760" y="52"/>
                  </a:lnTo>
                  <a:lnTo>
                    <a:pt x="758" y="54"/>
                  </a:lnTo>
                  <a:lnTo>
                    <a:pt x="753" y="57"/>
                  </a:lnTo>
                  <a:lnTo>
                    <a:pt x="751" y="61"/>
                  </a:lnTo>
                  <a:lnTo>
                    <a:pt x="751" y="63"/>
                  </a:lnTo>
                  <a:lnTo>
                    <a:pt x="753" y="66"/>
                  </a:lnTo>
                  <a:lnTo>
                    <a:pt x="755" y="70"/>
                  </a:lnTo>
                  <a:lnTo>
                    <a:pt x="758" y="70"/>
                  </a:lnTo>
                  <a:lnTo>
                    <a:pt x="758" y="72"/>
                  </a:lnTo>
                  <a:lnTo>
                    <a:pt x="758" y="75"/>
                  </a:lnTo>
                  <a:lnTo>
                    <a:pt x="755" y="77"/>
                  </a:lnTo>
                  <a:lnTo>
                    <a:pt x="760" y="88"/>
                  </a:lnTo>
                  <a:lnTo>
                    <a:pt x="760" y="90"/>
                  </a:lnTo>
                  <a:lnTo>
                    <a:pt x="760" y="93"/>
                  </a:lnTo>
                  <a:lnTo>
                    <a:pt x="760" y="95"/>
                  </a:lnTo>
                  <a:lnTo>
                    <a:pt x="758" y="97"/>
                  </a:lnTo>
                  <a:lnTo>
                    <a:pt x="758" y="100"/>
                  </a:lnTo>
                  <a:lnTo>
                    <a:pt x="758" y="104"/>
                  </a:lnTo>
                  <a:lnTo>
                    <a:pt x="760" y="104"/>
                  </a:lnTo>
                  <a:lnTo>
                    <a:pt x="762" y="106"/>
                  </a:lnTo>
                  <a:lnTo>
                    <a:pt x="764" y="109"/>
                  </a:lnTo>
                  <a:lnTo>
                    <a:pt x="764" y="111"/>
                  </a:lnTo>
                  <a:lnTo>
                    <a:pt x="762" y="111"/>
                  </a:lnTo>
                  <a:lnTo>
                    <a:pt x="760" y="113"/>
                  </a:lnTo>
                  <a:lnTo>
                    <a:pt x="760" y="115"/>
                  </a:lnTo>
                  <a:lnTo>
                    <a:pt x="755" y="115"/>
                  </a:lnTo>
                  <a:lnTo>
                    <a:pt x="753" y="120"/>
                  </a:lnTo>
                  <a:lnTo>
                    <a:pt x="753" y="122"/>
                  </a:lnTo>
                  <a:lnTo>
                    <a:pt x="753" y="124"/>
                  </a:lnTo>
                  <a:lnTo>
                    <a:pt x="755" y="127"/>
                  </a:lnTo>
                  <a:lnTo>
                    <a:pt x="755" y="129"/>
                  </a:lnTo>
                  <a:lnTo>
                    <a:pt x="753" y="129"/>
                  </a:lnTo>
                  <a:lnTo>
                    <a:pt x="753" y="131"/>
                  </a:lnTo>
                  <a:lnTo>
                    <a:pt x="749" y="136"/>
                  </a:lnTo>
                  <a:lnTo>
                    <a:pt x="746" y="138"/>
                  </a:lnTo>
                  <a:lnTo>
                    <a:pt x="744" y="140"/>
                  </a:lnTo>
                  <a:lnTo>
                    <a:pt x="739" y="143"/>
                  </a:lnTo>
                  <a:lnTo>
                    <a:pt x="730" y="143"/>
                  </a:lnTo>
                  <a:lnTo>
                    <a:pt x="728" y="145"/>
                  </a:lnTo>
                  <a:lnTo>
                    <a:pt x="728" y="149"/>
                  </a:lnTo>
                  <a:lnTo>
                    <a:pt x="730" y="154"/>
                  </a:lnTo>
                  <a:lnTo>
                    <a:pt x="730" y="158"/>
                  </a:lnTo>
                  <a:lnTo>
                    <a:pt x="730" y="161"/>
                  </a:lnTo>
                  <a:lnTo>
                    <a:pt x="728" y="165"/>
                  </a:lnTo>
                  <a:lnTo>
                    <a:pt x="728" y="167"/>
                  </a:lnTo>
                  <a:lnTo>
                    <a:pt x="726" y="174"/>
                  </a:lnTo>
                  <a:lnTo>
                    <a:pt x="726" y="176"/>
                  </a:lnTo>
                  <a:lnTo>
                    <a:pt x="726" y="181"/>
                  </a:lnTo>
                  <a:lnTo>
                    <a:pt x="728" y="186"/>
                  </a:lnTo>
                  <a:lnTo>
                    <a:pt x="730" y="190"/>
                  </a:lnTo>
                  <a:lnTo>
                    <a:pt x="730" y="195"/>
                  </a:lnTo>
                  <a:lnTo>
                    <a:pt x="733" y="195"/>
                  </a:lnTo>
                  <a:lnTo>
                    <a:pt x="735" y="197"/>
                  </a:lnTo>
                  <a:lnTo>
                    <a:pt x="735" y="199"/>
                  </a:lnTo>
                  <a:lnTo>
                    <a:pt x="737" y="201"/>
                  </a:lnTo>
                  <a:lnTo>
                    <a:pt x="739" y="204"/>
                  </a:lnTo>
                  <a:lnTo>
                    <a:pt x="742" y="206"/>
                  </a:lnTo>
                  <a:lnTo>
                    <a:pt x="744" y="206"/>
                  </a:lnTo>
                  <a:lnTo>
                    <a:pt x="746" y="208"/>
                  </a:lnTo>
                  <a:lnTo>
                    <a:pt x="746" y="213"/>
                  </a:lnTo>
                  <a:lnTo>
                    <a:pt x="746" y="215"/>
                  </a:lnTo>
                  <a:lnTo>
                    <a:pt x="744" y="222"/>
                  </a:lnTo>
                  <a:lnTo>
                    <a:pt x="744" y="224"/>
                  </a:lnTo>
                  <a:lnTo>
                    <a:pt x="744" y="226"/>
                  </a:lnTo>
                  <a:lnTo>
                    <a:pt x="739" y="229"/>
                  </a:lnTo>
                  <a:lnTo>
                    <a:pt x="739" y="233"/>
                  </a:lnTo>
                  <a:lnTo>
                    <a:pt x="739" y="235"/>
                  </a:lnTo>
                  <a:lnTo>
                    <a:pt x="742" y="235"/>
                  </a:lnTo>
                  <a:lnTo>
                    <a:pt x="742" y="240"/>
                  </a:lnTo>
                  <a:lnTo>
                    <a:pt x="742" y="242"/>
                  </a:lnTo>
                  <a:lnTo>
                    <a:pt x="742" y="247"/>
                  </a:lnTo>
                  <a:lnTo>
                    <a:pt x="744" y="247"/>
                  </a:lnTo>
                  <a:lnTo>
                    <a:pt x="746" y="247"/>
                  </a:lnTo>
                  <a:lnTo>
                    <a:pt x="746" y="249"/>
                  </a:lnTo>
                  <a:lnTo>
                    <a:pt x="744" y="249"/>
                  </a:lnTo>
                  <a:lnTo>
                    <a:pt x="742" y="251"/>
                  </a:lnTo>
                  <a:lnTo>
                    <a:pt x="739" y="253"/>
                  </a:lnTo>
                  <a:lnTo>
                    <a:pt x="737" y="253"/>
                  </a:lnTo>
                  <a:lnTo>
                    <a:pt x="737" y="256"/>
                  </a:lnTo>
                  <a:lnTo>
                    <a:pt x="735" y="256"/>
                  </a:lnTo>
                  <a:lnTo>
                    <a:pt x="733" y="260"/>
                  </a:lnTo>
                  <a:lnTo>
                    <a:pt x="728" y="265"/>
                  </a:lnTo>
                  <a:lnTo>
                    <a:pt x="728" y="267"/>
                  </a:lnTo>
                  <a:lnTo>
                    <a:pt x="719" y="296"/>
                  </a:lnTo>
                  <a:lnTo>
                    <a:pt x="717" y="301"/>
                  </a:lnTo>
                  <a:lnTo>
                    <a:pt x="717" y="303"/>
                  </a:lnTo>
                  <a:lnTo>
                    <a:pt x="715" y="305"/>
                  </a:lnTo>
                  <a:lnTo>
                    <a:pt x="712" y="317"/>
                  </a:lnTo>
                  <a:lnTo>
                    <a:pt x="710" y="324"/>
                  </a:lnTo>
                  <a:lnTo>
                    <a:pt x="708" y="333"/>
                  </a:lnTo>
                  <a:lnTo>
                    <a:pt x="699" y="355"/>
                  </a:lnTo>
                  <a:lnTo>
                    <a:pt x="694" y="371"/>
                  </a:lnTo>
                  <a:lnTo>
                    <a:pt x="692" y="371"/>
                  </a:lnTo>
                  <a:lnTo>
                    <a:pt x="690" y="376"/>
                  </a:lnTo>
                  <a:lnTo>
                    <a:pt x="687" y="378"/>
                  </a:lnTo>
                  <a:lnTo>
                    <a:pt x="683" y="385"/>
                  </a:lnTo>
                  <a:lnTo>
                    <a:pt x="681" y="391"/>
                  </a:lnTo>
                  <a:lnTo>
                    <a:pt x="678" y="394"/>
                  </a:lnTo>
                  <a:lnTo>
                    <a:pt x="676" y="398"/>
                  </a:lnTo>
                  <a:lnTo>
                    <a:pt x="671" y="414"/>
                  </a:lnTo>
                  <a:lnTo>
                    <a:pt x="671" y="416"/>
                  </a:lnTo>
                  <a:lnTo>
                    <a:pt x="665" y="434"/>
                  </a:lnTo>
                  <a:lnTo>
                    <a:pt x="660" y="448"/>
                  </a:lnTo>
                  <a:lnTo>
                    <a:pt x="658" y="453"/>
                  </a:lnTo>
                  <a:lnTo>
                    <a:pt x="656" y="459"/>
                  </a:lnTo>
                  <a:lnTo>
                    <a:pt x="658" y="462"/>
                  </a:lnTo>
                  <a:lnTo>
                    <a:pt x="658" y="466"/>
                  </a:lnTo>
                  <a:lnTo>
                    <a:pt x="658" y="468"/>
                  </a:lnTo>
                  <a:lnTo>
                    <a:pt x="656" y="473"/>
                  </a:lnTo>
                  <a:lnTo>
                    <a:pt x="656" y="475"/>
                  </a:lnTo>
                  <a:lnTo>
                    <a:pt x="651" y="484"/>
                  </a:lnTo>
                  <a:lnTo>
                    <a:pt x="647" y="493"/>
                  </a:lnTo>
                  <a:lnTo>
                    <a:pt x="635" y="525"/>
                  </a:lnTo>
                  <a:lnTo>
                    <a:pt x="633" y="525"/>
                  </a:lnTo>
                  <a:lnTo>
                    <a:pt x="633" y="527"/>
                  </a:lnTo>
                  <a:lnTo>
                    <a:pt x="631" y="534"/>
                  </a:lnTo>
                  <a:lnTo>
                    <a:pt x="622" y="536"/>
                  </a:lnTo>
                  <a:lnTo>
                    <a:pt x="619" y="539"/>
                  </a:lnTo>
                  <a:lnTo>
                    <a:pt x="603" y="552"/>
                  </a:lnTo>
                  <a:lnTo>
                    <a:pt x="603" y="561"/>
                  </a:lnTo>
                  <a:lnTo>
                    <a:pt x="608" y="586"/>
                  </a:lnTo>
                  <a:lnTo>
                    <a:pt x="608" y="588"/>
                  </a:lnTo>
                  <a:lnTo>
                    <a:pt x="610" y="597"/>
                  </a:lnTo>
                  <a:lnTo>
                    <a:pt x="613" y="629"/>
                  </a:lnTo>
                  <a:lnTo>
                    <a:pt x="617" y="683"/>
                  </a:lnTo>
                  <a:lnTo>
                    <a:pt x="622" y="715"/>
                  </a:lnTo>
                  <a:lnTo>
                    <a:pt x="622" y="726"/>
                  </a:lnTo>
                  <a:lnTo>
                    <a:pt x="626" y="772"/>
                  </a:lnTo>
                  <a:lnTo>
                    <a:pt x="626" y="774"/>
                  </a:lnTo>
                  <a:lnTo>
                    <a:pt x="626" y="776"/>
                  </a:lnTo>
                  <a:lnTo>
                    <a:pt x="626" y="778"/>
                  </a:lnTo>
                  <a:lnTo>
                    <a:pt x="628" y="778"/>
                  </a:lnTo>
                  <a:lnTo>
                    <a:pt x="633" y="794"/>
                  </a:lnTo>
                  <a:lnTo>
                    <a:pt x="635" y="797"/>
                  </a:lnTo>
                  <a:lnTo>
                    <a:pt x="637" y="799"/>
                  </a:lnTo>
                  <a:lnTo>
                    <a:pt x="635" y="801"/>
                  </a:lnTo>
                  <a:lnTo>
                    <a:pt x="633" y="808"/>
                  </a:lnTo>
                  <a:lnTo>
                    <a:pt x="626" y="808"/>
                  </a:lnTo>
                  <a:lnTo>
                    <a:pt x="619" y="808"/>
                  </a:lnTo>
                  <a:lnTo>
                    <a:pt x="613" y="808"/>
                  </a:lnTo>
                  <a:lnTo>
                    <a:pt x="610" y="808"/>
                  </a:lnTo>
                  <a:lnTo>
                    <a:pt x="610" y="806"/>
                  </a:lnTo>
                  <a:lnTo>
                    <a:pt x="608" y="806"/>
                  </a:lnTo>
                  <a:lnTo>
                    <a:pt x="606" y="806"/>
                  </a:lnTo>
                  <a:lnTo>
                    <a:pt x="603" y="806"/>
                  </a:lnTo>
                  <a:lnTo>
                    <a:pt x="603" y="803"/>
                  </a:lnTo>
                  <a:lnTo>
                    <a:pt x="601" y="803"/>
                  </a:lnTo>
                  <a:lnTo>
                    <a:pt x="599" y="803"/>
                  </a:lnTo>
                  <a:lnTo>
                    <a:pt x="599" y="801"/>
                  </a:lnTo>
                  <a:lnTo>
                    <a:pt x="597" y="801"/>
                  </a:lnTo>
                  <a:lnTo>
                    <a:pt x="594" y="801"/>
                  </a:lnTo>
                  <a:lnTo>
                    <a:pt x="592" y="799"/>
                  </a:lnTo>
                  <a:lnTo>
                    <a:pt x="592" y="797"/>
                  </a:lnTo>
                  <a:lnTo>
                    <a:pt x="590" y="797"/>
                  </a:lnTo>
                  <a:lnTo>
                    <a:pt x="588" y="797"/>
                  </a:lnTo>
                  <a:lnTo>
                    <a:pt x="585" y="794"/>
                  </a:lnTo>
                  <a:lnTo>
                    <a:pt x="583" y="794"/>
                  </a:lnTo>
                  <a:lnTo>
                    <a:pt x="583" y="792"/>
                  </a:lnTo>
                  <a:lnTo>
                    <a:pt x="581" y="792"/>
                  </a:lnTo>
                  <a:lnTo>
                    <a:pt x="579" y="792"/>
                  </a:lnTo>
                  <a:lnTo>
                    <a:pt x="576" y="792"/>
                  </a:lnTo>
                  <a:lnTo>
                    <a:pt x="574" y="792"/>
                  </a:lnTo>
                  <a:lnTo>
                    <a:pt x="572" y="792"/>
                  </a:lnTo>
                  <a:lnTo>
                    <a:pt x="569" y="792"/>
                  </a:lnTo>
                  <a:lnTo>
                    <a:pt x="567" y="794"/>
                  </a:lnTo>
                  <a:lnTo>
                    <a:pt x="565" y="794"/>
                  </a:lnTo>
                  <a:lnTo>
                    <a:pt x="563" y="794"/>
                  </a:lnTo>
                  <a:lnTo>
                    <a:pt x="560" y="794"/>
                  </a:lnTo>
                  <a:lnTo>
                    <a:pt x="558" y="797"/>
                  </a:lnTo>
                  <a:lnTo>
                    <a:pt x="556" y="797"/>
                  </a:lnTo>
                  <a:lnTo>
                    <a:pt x="554" y="797"/>
                  </a:lnTo>
                  <a:lnTo>
                    <a:pt x="551" y="799"/>
                  </a:lnTo>
                  <a:lnTo>
                    <a:pt x="549" y="799"/>
                  </a:lnTo>
                  <a:lnTo>
                    <a:pt x="547" y="799"/>
                  </a:lnTo>
                  <a:lnTo>
                    <a:pt x="545" y="799"/>
                  </a:lnTo>
                  <a:lnTo>
                    <a:pt x="540" y="801"/>
                  </a:lnTo>
                  <a:lnTo>
                    <a:pt x="538" y="803"/>
                  </a:lnTo>
                  <a:lnTo>
                    <a:pt x="535" y="803"/>
                  </a:lnTo>
                  <a:lnTo>
                    <a:pt x="533" y="803"/>
                  </a:lnTo>
                  <a:lnTo>
                    <a:pt x="531" y="806"/>
                  </a:lnTo>
                  <a:lnTo>
                    <a:pt x="529" y="806"/>
                  </a:lnTo>
                  <a:lnTo>
                    <a:pt x="526" y="806"/>
                  </a:lnTo>
                  <a:lnTo>
                    <a:pt x="522" y="808"/>
                  </a:lnTo>
                  <a:lnTo>
                    <a:pt x="517" y="808"/>
                  </a:lnTo>
                  <a:lnTo>
                    <a:pt x="515" y="810"/>
                  </a:lnTo>
                  <a:lnTo>
                    <a:pt x="513" y="810"/>
                  </a:lnTo>
                  <a:lnTo>
                    <a:pt x="511" y="810"/>
                  </a:lnTo>
                  <a:lnTo>
                    <a:pt x="508" y="812"/>
                  </a:lnTo>
                  <a:lnTo>
                    <a:pt x="506" y="812"/>
                  </a:lnTo>
                  <a:lnTo>
                    <a:pt x="504" y="812"/>
                  </a:lnTo>
                  <a:lnTo>
                    <a:pt x="501" y="812"/>
                  </a:lnTo>
                  <a:lnTo>
                    <a:pt x="497" y="812"/>
                  </a:lnTo>
                  <a:lnTo>
                    <a:pt x="495" y="810"/>
                  </a:lnTo>
                  <a:lnTo>
                    <a:pt x="492" y="810"/>
                  </a:lnTo>
                  <a:lnTo>
                    <a:pt x="490" y="810"/>
                  </a:lnTo>
                  <a:lnTo>
                    <a:pt x="490" y="808"/>
                  </a:lnTo>
                  <a:lnTo>
                    <a:pt x="488" y="808"/>
                  </a:lnTo>
                  <a:lnTo>
                    <a:pt x="486" y="806"/>
                  </a:lnTo>
                  <a:lnTo>
                    <a:pt x="483" y="806"/>
                  </a:lnTo>
                  <a:lnTo>
                    <a:pt x="483" y="803"/>
                  </a:lnTo>
                  <a:lnTo>
                    <a:pt x="481" y="803"/>
                  </a:lnTo>
                  <a:lnTo>
                    <a:pt x="479" y="801"/>
                  </a:lnTo>
                  <a:lnTo>
                    <a:pt x="476" y="801"/>
                  </a:lnTo>
                  <a:lnTo>
                    <a:pt x="474" y="801"/>
                  </a:lnTo>
                  <a:lnTo>
                    <a:pt x="472" y="801"/>
                  </a:lnTo>
                  <a:lnTo>
                    <a:pt x="470" y="799"/>
                  </a:lnTo>
                  <a:lnTo>
                    <a:pt x="467" y="799"/>
                  </a:lnTo>
                  <a:lnTo>
                    <a:pt x="465" y="799"/>
                  </a:lnTo>
                  <a:lnTo>
                    <a:pt x="463" y="797"/>
                  </a:lnTo>
                  <a:lnTo>
                    <a:pt x="461" y="797"/>
                  </a:lnTo>
                  <a:lnTo>
                    <a:pt x="458" y="797"/>
                  </a:lnTo>
                  <a:lnTo>
                    <a:pt x="458" y="794"/>
                  </a:lnTo>
                  <a:lnTo>
                    <a:pt x="456" y="794"/>
                  </a:lnTo>
                  <a:lnTo>
                    <a:pt x="456" y="792"/>
                  </a:lnTo>
                  <a:lnTo>
                    <a:pt x="454" y="792"/>
                  </a:lnTo>
                  <a:lnTo>
                    <a:pt x="452" y="790"/>
                  </a:lnTo>
                  <a:lnTo>
                    <a:pt x="449" y="790"/>
                  </a:lnTo>
                  <a:lnTo>
                    <a:pt x="447" y="790"/>
                  </a:lnTo>
                  <a:lnTo>
                    <a:pt x="447" y="788"/>
                  </a:lnTo>
                  <a:lnTo>
                    <a:pt x="447" y="785"/>
                  </a:lnTo>
                  <a:lnTo>
                    <a:pt x="447" y="783"/>
                  </a:lnTo>
                  <a:lnTo>
                    <a:pt x="447" y="781"/>
                  </a:lnTo>
                  <a:lnTo>
                    <a:pt x="447" y="778"/>
                  </a:lnTo>
                  <a:lnTo>
                    <a:pt x="447" y="776"/>
                  </a:lnTo>
                  <a:lnTo>
                    <a:pt x="445" y="776"/>
                  </a:lnTo>
                  <a:lnTo>
                    <a:pt x="445" y="774"/>
                  </a:lnTo>
                  <a:lnTo>
                    <a:pt x="447" y="774"/>
                  </a:lnTo>
                  <a:lnTo>
                    <a:pt x="447" y="772"/>
                  </a:lnTo>
                  <a:lnTo>
                    <a:pt x="447" y="769"/>
                  </a:lnTo>
                  <a:lnTo>
                    <a:pt x="449" y="769"/>
                  </a:lnTo>
                  <a:lnTo>
                    <a:pt x="449" y="767"/>
                  </a:lnTo>
                  <a:lnTo>
                    <a:pt x="449" y="765"/>
                  </a:lnTo>
                  <a:lnTo>
                    <a:pt x="452" y="763"/>
                  </a:lnTo>
                  <a:lnTo>
                    <a:pt x="452" y="760"/>
                  </a:lnTo>
                  <a:lnTo>
                    <a:pt x="452" y="758"/>
                  </a:lnTo>
                  <a:lnTo>
                    <a:pt x="452" y="756"/>
                  </a:lnTo>
                  <a:lnTo>
                    <a:pt x="454" y="756"/>
                  </a:lnTo>
                  <a:lnTo>
                    <a:pt x="454" y="751"/>
                  </a:lnTo>
                  <a:lnTo>
                    <a:pt x="454" y="749"/>
                  </a:lnTo>
                  <a:lnTo>
                    <a:pt x="454" y="747"/>
                  </a:lnTo>
                  <a:lnTo>
                    <a:pt x="456" y="742"/>
                  </a:lnTo>
                  <a:lnTo>
                    <a:pt x="456" y="738"/>
                  </a:lnTo>
                  <a:lnTo>
                    <a:pt x="454" y="735"/>
                  </a:lnTo>
                  <a:lnTo>
                    <a:pt x="454" y="733"/>
                  </a:lnTo>
                  <a:lnTo>
                    <a:pt x="452" y="733"/>
                  </a:lnTo>
                  <a:lnTo>
                    <a:pt x="452" y="731"/>
                  </a:lnTo>
                  <a:lnTo>
                    <a:pt x="452" y="729"/>
                  </a:lnTo>
                  <a:lnTo>
                    <a:pt x="452" y="726"/>
                  </a:lnTo>
                  <a:lnTo>
                    <a:pt x="452" y="724"/>
                  </a:lnTo>
                  <a:lnTo>
                    <a:pt x="454" y="724"/>
                  </a:lnTo>
                  <a:lnTo>
                    <a:pt x="454" y="722"/>
                  </a:lnTo>
                  <a:lnTo>
                    <a:pt x="454" y="720"/>
                  </a:lnTo>
                  <a:lnTo>
                    <a:pt x="456" y="720"/>
                  </a:lnTo>
                  <a:lnTo>
                    <a:pt x="458" y="717"/>
                  </a:lnTo>
                  <a:lnTo>
                    <a:pt x="458" y="715"/>
                  </a:lnTo>
                  <a:lnTo>
                    <a:pt x="458" y="713"/>
                  </a:lnTo>
                  <a:lnTo>
                    <a:pt x="458" y="711"/>
                  </a:lnTo>
                  <a:lnTo>
                    <a:pt x="456" y="711"/>
                  </a:lnTo>
                  <a:lnTo>
                    <a:pt x="456" y="708"/>
                  </a:lnTo>
                  <a:lnTo>
                    <a:pt x="456" y="706"/>
                  </a:lnTo>
                  <a:lnTo>
                    <a:pt x="454" y="706"/>
                  </a:lnTo>
                  <a:lnTo>
                    <a:pt x="454" y="704"/>
                  </a:lnTo>
                  <a:lnTo>
                    <a:pt x="456" y="704"/>
                  </a:lnTo>
                  <a:lnTo>
                    <a:pt x="456" y="702"/>
                  </a:lnTo>
                  <a:lnTo>
                    <a:pt x="456" y="697"/>
                  </a:lnTo>
                  <a:lnTo>
                    <a:pt x="454" y="695"/>
                  </a:lnTo>
                  <a:lnTo>
                    <a:pt x="454" y="692"/>
                  </a:lnTo>
                  <a:lnTo>
                    <a:pt x="454" y="690"/>
                  </a:lnTo>
                  <a:lnTo>
                    <a:pt x="454" y="688"/>
                  </a:lnTo>
                  <a:lnTo>
                    <a:pt x="454" y="686"/>
                  </a:lnTo>
                  <a:lnTo>
                    <a:pt x="454" y="683"/>
                  </a:lnTo>
                  <a:lnTo>
                    <a:pt x="456" y="683"/>
                  </a:lnTo>
                  <a:lnTo>
                    <a:pt x="456" y="681"/>
                  </a:lnTo>
                  <a:lnTo>
                    <a:pt x="458" y="679"/>
                  </a:lnTo>
                  <a:lnTo>
                    <a:pt x="458" y="677"/>
                  </a:lnTo>
                  <a:lnTo>
                    <a:pt x="461" y="677"/>
                  </a:lnTo>
                  <a:lnTo>
                    <a:pt x="461" y="674"/>
                  </a:lnTo>
                  <a:lnTo>
                    <a:pt x="461" y="672"/>
                  </a:lnTo>
                  <a:lnTo>
                    <a:pt x="461" y="670"/>
                  </a:lnTo>
                  <a:lnTo>
                    <a:pt x="463" y="670"/>
                  </a:lnTo>
                  <a:lnTo>
                    <a:pt x="463" y="668"/>
                  </a:lnTo>
                  <a:lnTo>
                    <a:pt x="465" y="668"/>
                  </a:lnTo>
                  <a:lnTo>
                    <a:pt x="465" y="663"/>
                  </a:lnTo>
                  <a:lnTo>
                    <a:pt x="467" y="659"/>
                  </a:lnTo>
                  <a:lnTo>
                    <a:pt x="467" y="656"/>
                  </a:lnTo>
                  <a:lnTo>
                    <a:pt x="465" y="654"/>
                  </a:lnTo>
                  <a:lnTo>
                    <a:pt x="465" y="652"/>
                  </a:lnTo>
                  <a:lnTo>
                    <a:pt x="465" y="649"/>
                  </a:lnTo>
                  <a:lnTo>
                    <a:pt x="463" y="649"/>
                  </a:lnTo>
                  <a:lnTo>
                    <a:pt x="463" y="647"/>
                  </a:lnTo>
                  <a:lnTo>
                    <a:pt x="463" y="645"/>
                  </a:lnTo>
                  <a:lnTo>
                    <a:pt x="463" y="643"/>
                  </a:lnTo>
                  <a:lnTo>
                    <a:pt x="463" y="640"/>
                  </a:lnTo>
                  <a:lnTo>
                    <a:pt x="463" y="638"/>
                  </a:lnTo>
                  <a:lnTo>
                    <a:pt x="461" y="638"/>
                  </a:lnTo>
                  <a:lnTo>
                    <a:pt x="458" y="636"/>
                  </a:lnTo>
                  <a:lnTo>
                    <a:pt x="454" y="636"/>
                  </a:lnTo>
                  <a:lnTo>
                    <a:pt x="452" y="636"/>
                  </a:lnTo>
                  <a:lnTo>
                    <a:pt x="449" y="636"/>
                  </a:lnTo>
                  <a:lnTo>
                    <a:pt x="447" y="634"/>
                  </a:lnTo>
                  <a:lnTo>
                    <a:pt x="442" y="634"/>
                  </a:lnTo>
                  <a:lnTo>
                    <a:pt x="438" y="634"/>
                  </a:lnTo>
                  <a:lnTo>
                    <a:pt x="436" y="634"/>
                  </a:lnTo>
                  <a:lnTo>
                    <a:pt x="436" y="631"/>
                  </a:lnTo>
                  <a:lnTo>
                    <a:pt x="433" y="631"/>
                  </a:lnTo>
                  <a:lnTo>
                    <a:pt x="427" y="631"/>
                  </a:lnTo>
                  <a:lnTo>
                    <a:pt x="422" y="631"/>
                  </a:lnTo>
                  <a:lnTo>
                    <a:pt x="415" y="631"/>
                  </a:lnTo>
                  <a:lnTo>
                    <a:pt x="411" y="631"/>
                  </a:lnTo>
                  <a:lnTo>
                    <a:pt x="406" y="629"/>
                  </a:lnTo>
                  <a:lnTo>
                    <a:pt x="399" y="625"/>
                  </a:lnTo>
                  <a:lnTo>
                    <a:pt x="393" y="620"/>
                  </a:lnTo>
                  <a:lnTo>
                    <a:pt x="388" y="618"/>
                  </a:lnTo>
                  <a:lnTo>
                    <a:pt x="379" y="611"/>
                  </a:lnTo>
                  <a:lnTo>
                    <a:pt x="374" y="609"/>
                  </a:lnTo>
                  <a:lnTo>
                    <a:pt x="368" y="604"/>
                  </a:lnTo>
                  <a:lnTo>
                    <a:pt x="365" y="602"/>
                  </a:lnTo>
                  <a:lnTo>
                    <a:pt x="345" y="591"/>
                  </a:lnTo>
                  <a:lnTo>
                    <a:pt x="343" y="588"/>
                  </a:lnTo>
                  <a:lnTo>
                    <a:pt x="322" y="577"/>
                  </a:lnTo>
                  <a:lnTo>
                    <a:pt x="286" y="554"/>
                  </a:lnTo>
                  <a:lnTo>
                    <a:pt x="229" y="520"/>
                  </a:lnTo>
                  <a:lnTo>
                    <a:pt x="195" y="500"/>
                  </a:lnTo>
                  <a:lnTo>
                    <a:pt x="175" y="489"/>
                  </a:lnTo>
                  <a:lnTo>
                    <a:pt x="170" y="484"/>
                  </a:lnTo>
                  <a:lnTo>
                    <a:pt x="161" y="480"/>
                  </a:lnTo>
                  <a:lnTo>
                    <a:pt x="161" y="477"/>
                  </a:lnTo>
                  <a:lnTo>
                    <a:pt x="157" y="477"/>
                  </a:lnTo>
                  <a:lnTo>
                    <a:pt x="155" y="475"/>
                  </a:lnTo>
                  <a:lnTo>
                    <a:pt x="152" y="473"/>
                  </a:lnTo>
                  <a:lnTo>
                    <a:pt x="136" y="457"/>
                  </a:lnTo>
                  <a:lnTo>
                    <a:pt x="130" y="450"/>
                  </a:lnTo>
                  <a:lnTo>
                    <a:pt x="107" y="439"/>
                  </a:lnTo>
                  <a:lnTo>
                    <a:pt x="82" y="432"/>
                  </a:lnTo>
                  <a:lnTo>
                    <a:pt x="82" y="430"/>
                  </a:lnTo>
                  <a:lnTo>
                    <a:pt x="59" y="419"/>
                  </a:lnTo>
                  <a:lnTo>
                    <a:pt x="46" y="412"/>
                  </a:lnTo>
                  <a:lnTo>
                    <a:pt x="37" y="385"/>
                  </a:lnTo>
                  <a:lnTo>
                    <a:pt x="32" y="367"/>
                  </a:lnTo>
                  <a:lnTo>
                    <a:pt x="25" y="353"/>
                  </a:lnTo>
                  <a:lnTo>
                    <a:pt x="14" y="333"/>
                  </a:lnTo>
                  <a:lnTo>
                    <a:pt x="12" y="330"/>
                  </a:lnTo>
                  <a:lnTo>
                    <a:pt x="9" y="326"/>
                  </a:lnTo>
                  <a:lnTo>
                    <a:pt x="7" y="321"/>
                  </a:lnTo>
                  <a:lnTo>
                    <a:pt x="5" y="319"/>
                  </a:lnTo>
                  <a:lnTo>
                    <a:pt x="0" y="312"/>
                  </a:lnTo>
                  <a:lnTo>
                    <a:pt x="0" y="310"/>
                  </a:lnTo>
                  <a:lnTo>
                    <a:pt x="7" y="308"/>
                  </a:lnTo>
                  <a:lnTo>
                    <a:pt x="9" y="303"/>
                  </a:lnTo>
                  <a:lnTo>
                    <a:pt x="16" y="294"/>
                  </a:lnTo>
                  <a:lnTo>
                    <a:pt x="19" y="292"/>
                  </a:lnTo>
                  <a:lnTo>
                    <a:pt x="28" y="281"/>
                  </a:lnTo>
                  <a:lnTo>
                    <a:pt x="30" y="278"/>
                  </a:lnTo>
                  <a:lnTo>
                    <a:pt x="32" y="274"/>
                  </a:lnTo>
                  <a:lnTo>
                    <a:pt x="32" y="272"/>
                  </a:lnTo>
                  <a:lnTo>
                    <a:pt x="34" y="269"/>
                  </a:lnTo>
                  <a:lnTo>
                    <a:pt x="37" y="267"/>
                  </a:lnTo>
                  <a:lnTo>
                    <a:pt x="39" y="265"/>
                  </a:lnTo>
                  <a:lnTo>
                    <a:pt x="39" y="262"/>
                  </a:lnTo>
                  <a:lnTo>
                    <a:pt x="41" y="262"/>
                  </a:lnTo>
                  <a:lnTo>
                    <a:pt x="41" y="260"/>
                  </a:lnTo>
                  <a:lnTo>
                    <a:pt x="43" y="258"/>
                  </a:lnTo>
                  <a:lnTo>
                    <a:pt x="46" y="256"/>
                  </a:lnTo>
                  <a:lnTo>
                    <a:pt x="46" y="253"/>
                  </a:lnTo>
                  <a:lnTo>
                    <a:pt x="48" y="253"/>
                  </a:lnTo>
                  <a:lnTo>
                    <a:pt x="48" y="251"/>
                  </a:lnTo>
                  <a:lnTo>
                    <a:pt x="50" y="251"/>
                  </a:lnTo>
                  <a:lnTo>
                    <a:pt x="50" y="249"/>
                  </a:lnTo>
                  <a:lnTo>
                    <a:pt x="53" y="247"/>
                  </a:lnTo>
                  <a:lnTo>
                    <a:pt x="87" y="247"/>
                  </a:lnTo>
                  <a:lnTo>
                    <a:pt x="209" y="244"/>
                  </a:lnTo>
                  <a:lnTo>
                    <a:pt x="284" y="242"/>
                  </a:lnTo>
                  <a:lnTo>
                    <a:pt x="302" y="242"/>
                  </a:lnTo>
                  <a:lnTo>
                    <a:pt x="304" y="242"/>
                  </a:lnTo>
                  <a:lnTo>
                    <a:pt x="316" y="247"/>
                  </a:lnTo>
                  <a:lnTo>
                    <a:pt x="327" y="251"/>
                  </a:lnTo>
                  <a:lnTo>
                    <a:pt x="384" y="224"/>
                  </a:lnTo>
                  <a:lnTo>
                    <a:pt x="395" y="213"/>
                  </a:lnTo>
                  <a:lnTo>
                    <a:pt x="395" y="158"/>
                  </a:lnTo>
                  <a:lnTo>
                    <a:pt x="393" y="84"/>
                  </a:lnTo>
                  <a:lnTo>
                    <a:pt x="393" y="32"/>
                  </a:lnTo>
                  <a:lnTo>
                    <a:pt x="393" y="4"/>
                  </a:lnTo>
                  <a:lnTo>
                    <a:pt x="393" y="0"/>
                  </a:lnTo>
                  <a:lnTo>
                    <a:pt x="427" y="14"/>
                  </a:lnTo>
                  <a:lnTo>
                    <a:pt x="445" y="2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4" name="Admin 1 - Khartoum">
              <a:extLst>
                <a:ext uri="{FF2B5EF4-FFF2-40B4-BE49-F238E27FC236}">
                  <a16:creationId xmlns:a16="http://schemas.microsoft.com/office/drawing/2014/main" id="{C3DAD1AF-7C06-48B6-6622-B9F3CFF6EFE1}"/>
                </a:ext>
              </a:extLst>
            </p:cNvPr>
            <p:cNvSpPr>
              <a:spLocks/>
            </p:cNvSpPr>
            <p:nvPr/>
          </p:nvSpPr>
          <p:spPr bwMode="auto">
            <a:xfrm>
              <a:off x="6738262" y="3115002"/>
              <a:ext cx="1154496" cy="621652"/>
            </a:xfrm>
            <a:custGeom>
              <a:avLst/>
              <a:gdLst>
                <a:gd name="T0" fmla="*/ 270 w 728"/>
                <a:gd name="T1" fmla="*/ 79 h 392"/>
                <a:gd name="T2" fmla="*/ 272 w 728"/>
                <a:gd name="T3" fmla="*/ 82 h 392"/>
                <a:gd name="T4" fmla="*/ 277 w 728"/>
                <a:gd name="T5" fmla="*/ 84 h 392"/>
                <a:gd name="T6" fmla="*/ 297 w 728"/>
                <a:gd name="T7" fmla="*/ 97 h 392"/>
                <a:gd name="T8" fmla="*/ 415 w 728"/>
                <a:gd name="T9" fmla="*/ 120 h 392"/>
                <a:gd name="T10" fmla="*/ 428 w 728"/>
                <a:gd name="T11" fmla="*/ 125 h 392"/>
                <a:gd name="T12" fmla="*/ 444 w 728"/>
                <a:gd name="T13" fmla="*/ 129 h 392"/>
                <a:gd name="T14" fmla="*/ 512 w 728"/>
                <a:gd name="T15" fmla="*/ 165 h 392"/>
                <a:gd name="T16" fmla="*/ 619 w 728"/>
                <a:gd name="T17" fmla="*/ 168 h 392"/>
                <a:gd name="T18" fmla="*/ 682 w 728"/>
                <a:gd name="T19" fmla="*/ 156 h 392"/>
                <a:gd name="T20" fmla="*/ 714 w 728"/>
                <a:gd name="T21" fmla="*/ 211 h 392"/>
                <a:gd name="T22" fmla="*/ 660 w 728"/>
                <a:gd name="T23" fmla="*/ 245 h 392"/>
                <a:gd name="T24" fmla="*/ 633 w 728"/>
                <a:gd name="T25" fmla="*/ 238 h 392"/>
                <a:gd name="T26" fmla="*/ 562 w 728"/>
                <a:gd name="T27" fmla="*/ 247 h 392"/>
                <a:gd name="T28" fmla="*/ 551 w 728"/>
                <a:gd name="T29" fmla="*/ 251 h 392"/>
                <a:gd name="T30" fmla="*/ 544 w 728"/>
                <a:gd name="T31" fmla="*/ 256 h 392"/>
                <a:gd name="T32" fmla="*/ 535 w 728"/>
                <a:gd name="T33" fmla="*/ 254 h 392"/>
                <a:gd name="T34" fmla="*/ 528 w 728"/>
                <a:gd name="T35" fmla="*/ 260 h 392"/>
                <a:gd name="T36" fmla="*/ 519 w 728"/>
                <a:gd name="T37" fmla="*/ 276 h 392"/>
                <a:gd name="T38" fmla="*/ 508 w 728"/>
                <a:gd name="T39" fmla="*/ 306 h 392"/>
                <a:gd name="T40" fmla="*/ 467 w 728"/>
                <a:gd name="T41" fmla="*/ 333 h 392"/>
                <a:gd name="T42" fmla="*/ 410 w 728"/>
                <a:gd name="T43" fmla="*/ 362 h 392"/>
                <a:gd name="T44" fmla="*/ 399 w 728"/>
                <a:gd name="T45" fmla="*/ 383 h 392"/>
                <a:gd name="T46" fmla="*/ 358 w 728"/>
                <a:gd name="T47" fmla="*/ 367 h 392"/>
                <a:gd name="T48" fmla="*/ 336 w 728"/>
                <a:gd name="T49" fmla="*/ 369 h 392"/>
                <a:gd name="T50" fmla="*/ 326 w 728"/>
                <a:gd name="T51" fmla="*/ 358 h 392"/>
                <a:gd name="T52" fmla="*/ 320 w 728"/>
                <a:gd name="T53" fmla="*/ 353 h 392"/>
                <a:gd name="T54" fmla="*/ 311 w 728"/>
                <a:gd name="T55" fmla="*/ 351 h 392"/>
                <a:gd name="T56" fmla="*/ 297 w 728"/>
                <a:gd name="T57" fmla="*/ 346 h 392"/>
                <a:gd name="T58" fmla="*/ 292 w 728"/>
                <a:gd name="T59" fmla="*/ 342 h 392"/>
                <a:gd name="T60" fmla="*/ 286 w 728"/>
                <a:gd name="T61" fmla="*/ 333 h 392"/>
                <a:gd name="T62" fmla="*/ 274 w 728"/>
                <a:gd name="T63" fmla="*/ 362 h 392"/>
                <a:gd name="T64" fmla="*/ 263 w 728"/>
                <a:gd name="T65" fmla="*/ 378 h 392"/>
                <a:gd name="T66" fmla="*/ 236 w 728"/>
                <a:gd name="T67" fmla="*/ 389 h 392"/>
                <a:gd name="T68" fmla="*/ 213 w 728"/>
                <a:gd name="T69" fmla="*/ 380 h 392"/>
                <a:gd name="T70" fmla="*/ 204 w 728"/>
                <a:gd name="T71" fmla="*/ 378 h 392"/>
                <a:gd name="T72" fmla="*/ 199 w 728"/>
                <a:gd name="T73" fmla="*/ 387 h 392"/>
                <a:gd name="T74" fmla="*/ 177 w 728"/>
                <a:gd name="T75" fmla="*/ 389 h 392"/>
                <a:gd name="T76" fmla="*/ 170 w 728"/>
                <a:gd name="T77" fmla="*/ 374 h 392"/>
                <a:gd name="T78" fmla="*/ 143 w 728"/>
                <a:gd name="T79" fmla="*/ 321 h 392"/>
                <a:gd name="T80" fmla="*/ 116 w 728"/>
                <a:gd name="T81" fmla="*/ 260 h 392"/>
                <a:gd name="T82" fmla="*/ 91 w 728"/>
                <a:gd name="T83" fmla="*/ 222 h 392"/>
                <a:gd name="T84" fmla="*/ 73 w 728"/>
                <a:gd name="T85" fmla="*/ 190 h 392"/>
                <a:gd name="T86" fmla="*/ 43 w 728"/>
                <a:gd name="T87" fmla="*/ 125 h 392"/>
                <a:gd name="T88" fmla="*/ 11 w 728"/>
                <a:gd name="T89" fmla="*/ 54 h 392"/>
                <a:gd name="T90" fmla="*/ 0 w 728"/>
                <a:gd name="T91" fmla="*/ 27 h 392"/>
                <a:gd name="T92" fmla="*/ 57 w 728"/>
                <a:gd name="T93" fmla="*/ 5 h 392"/>
                <a:gd name="T94" fmla="*/ 107 w 728"/>
                <a:gd name="T95" fmla="*/ 45 h 392"/>
                <a:gd name="T96" fmla="*/ 152 w 728"/>
                <a:gd name="T97" fmla="*/ 66 h 392"/>
                <a:gd name="T98" fmla="*/ 156 w 728"/>
                <a:gd name="T99" fmla="*/ 66 h 392"/>
                <a:gd name="T100" fmla="*/ 161 w 728"/>
                <a:gd name="T101" fmla="*/ 66 h 392"/>
                <a:gd name="T102" fmla="*/ 172 w 728"/>
                <a:gd name="T103" fmla="*/ 68 h 392"/>
                <a:gd name="T104" fmla="*/ 202 w 728"/>
                <a:gd name="T105" fmla="*/ 70 h 392"/>
                <a:gd name="T106" fmla="*/ 234 w 728"/>
                <a:gd name="T107" fmla="*/ 75 h 392"/>
                <a:gd name="T108" fmla="*/ 254 w 728"/>
                <a:gd name="T109" fmla="*/ 7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8" h="392">
                  <a:moveTo>
                    <a:pt x="268" y="79"/>
                  </a:moveTo>
                  <a:lnTo>
                    <a:pt x="268" y="79"/>
                  </a:lnTo>
                  <a:lnTo>
                    <a:pt x="268" y="79"/>
                  </a:lnTo>
                  <a:lnTo>
                    <a:pt x="270" y="79"/>
                  </a:lnTo>
                  <a:lnTo>
                    <a:pt x="270" y="79"/>
                  </a:lnTo>
                  <a:lnTo>
                    <a:pt x="270" y="79"/>
                  </a:lnTo>
                  <a:lnTo>
                    <a:pt x="270" y="79"/>
                  </a:lnTo>
                  <a:lnTo>
                    <a:pt x="270" y="79"/>
                  </a:lnTo>
                  <a:lnTo>
                    <a:pt x="270" y="79"/>
                  </a:lnTo>
                  <a:lnTo>
                    <a:pt x="272" y="82"/>
                  </a:lnTo>
                  <a:lnTo>
                    <a:pt x="272" y="82"/>
                  </a:lnTo>
                  <a:lnTo>
                    <a:pt x="272" y="82"/>
                  </a:lnTo>
                  <a:lnTo>
                    <a:pt x="272" y="82"/>
                  </a:lnTo>
                  <a:lnTo>
                    <a:pt x="272" y="82"/>
                  </a:lnTo>
                  <a:lnTo>
                    <a:pt x="274" y="82"/>
                  </a:lnTo>
                  <a:lnTo>
                    <a:pt x="274" y="82"/>
                  </a:lnTo>
                  <a:lnTo>
                    <a:pt x="274" y="84"/>
                  </a:lnTo>
                  <a:lnTo>
                    <a:pt x="277" y="84"/>
                  </a:lnTo>
                  <a:lnTo>
                    <a:pt x="279" y="86"/>
                  </a:lnTo>
                  <a:lnTo>
                    <a:pt x="281" y="88"/>
                  </a:lnTo>
                  <a:lnTo>
                    <a:pt x="292" y="95"/>
                  </a:lnTo>
                  <a:lnTo>
                    <a:pt x="295" y="97"/>
                  </a:lnTo>
                  <a:lnTo>
                    <a:pt x="295" y="97"/>
                  </a:lnTo>
                  <a:lnTo>
                    <a:pt x="297" y="97"/>
                  </a:lnTo>
                  <a:lnTo>
                    <a:pt x="299" y="102"/>
                  </a:lnTo>
                  <a:lnTo>
                    <a:pt x="306" y="102"/>
                  </a:lnTo>
                  <a:lnTo>
                    <a:pt x="326" y="106"/>
                  </a:lnTo>
                  <a:lnTo>
                    <a:pt x="358" y="111"/>
                  </a:lnTo>
                  <a:lnTo>
                    <a:pt x="370" y="113"/>
                  </a:lnTo>
                  <a:lnTo>
                    <a:pt x="415" y="120"/>
                  </a:lnTo>
                  <a:lnTo>
                    <a:pt x="422" y="122"/>
                  </a:lnTo>
                  <a:lnTo>
                    <a:pt x="424" y="122"/>
                  </a:lnTo>
                  <a:lnTo>
                    <a:pt x="428" y="125"/>
                  </a:lnTo>
                  <a:lnTo>
                    <a:pt x="428" y="125"/>
                  </a:lnTo>
                  <a:lnTo>
                    <a:pt x="428" y="125"/>
                  </a:lnTo>
                  <a:lnTo>
                    <a:pt x="428" y="125"/>
                  </a:lnTo>
                  <a:lnTo>
                    <a:pt x="428" y="125"/>
                  </a:lnTo>
                  <a:lnTo>
                    <a:pt x="431" y="125"/>
                  </a:lnTo>
                  <a:lnTo>
                    <a:pt x="431" y="125"/>
                  </a:lnTo>
                  <a:lnTo>
                    <a:pt x="435" y="127"/>
                  </a:lnTo>
                  <a:lnTo>
                    <a:pt x="440" y="127"/>
                  </a:lnTo>
                  <a:lnTo>
                    <a:pt x="444" y="129"/>
                  </a:lnTo>
                  <a:lnTo>
                    <a:pt x="449" y="131"/>
                  </a:lnTo>
                  <a:lnTo>
                    <a:pt x="472" y="138"/>
                  </a:lnTo>
                  <a:lnTo>
                    <a:pt x="476" y="145"/>
                  </a:lnTo>
                  <a:lnTo>
                    <a:pt x="492" y="156"/>
                  </a:lnTo>
                  <a:lnTo>
                    <a:pt x="496" y="161"/>
                  </a:lnTo>
                  <a:lnTo>
                    <a:pt x="512" y="165"/>
                  </a:lnTo>
                  <a:lnTo>
                    <a:pt x="533" y="174"/>
                  </a:lnTo>
                  <a:lnTo>
                    <a:pt x="580" y="172"/>
                  </a:lnTo>
                  <a:lnTo>
                    <a:pt x="589" y="172"/>
                  </a:lnTo>
                  <a:lnTo>
                    <a:pt x="592" y="170"/>
                  </a:lnTo>
                  <a:lnTo>
                    <a:pt x="617" y="170"/>
                  </a:lnTo>
                  <a:lnTo>
                    <a:pt x="619" y="168"/>
                  </a:lnTo>
                  <a:lnTo>
                    <a:pt x="621" y="168"/>
                  </a:lnTo>
                  <a:lnTo>
                    <a:pt x="623" y="168"/>
                  </a:lnTo>
                  <a:lnTo>
                    <a:pt x="628" y="165"/>
                  </a:lnTo>
                  <a:lnTo>
                    <a:pt x="644" y="163"/>
                  </a:lnTo>
                  <a:lnTo>
                    <a:pt x="673" y="156"/>
                  </a:lnTo>
                  <a:lnTo>
                    <a:pt x="682" y="156"/>
                  </a:lnTo>
                  <a:lnTo>
                    <a:pt x="687" y="163"/>
                  </a:lnTo>
                  <a:lnTo>
                    <a:pt x="687" y="163"/>
                  </a:lnTo>
                  <a:lnTo>
                    <a:pt x="689" y="165"/>
                  </a:lnTo>
                  <a:lnTo>
                    <a:pt x="696" y="177"/>
                  </a:lnTo>
                  <a:lnTo>
                    <a:pt x="707" y="197"/>
                  </a:lnTo>
                  <a:lnTo>
                    <a:pt x="714" y="211"/>
                  </a:lnTo>
                  <a:lnTo>
                    <a:pt x="728" y="256"/>
                  </a:lnTo>
                  <a:lnTo>
                    <a:pt x="728" y="256"/>
                  </a:lnTo>
                  <a:lnTo>
                    <a:pt x="723" y="256"/>
                  </a:lnTo>
                  <a:lnTo>
                    <a:pt x="703" y="251"/>
                  </a:lnTo>
                  <a:lnTo>
                    <a:pt x="669" y="247"/>
                  </a:lnTo>
                  <a:lnTo>
                    <a:pt x="660" y="245"/>
                  </a:lnTo>
                  <a:lnTo>
                    <a:pt x="655" y="242"/>
                  </a:lnTo>
                  <a:lnTo>
                    <a:pt x="653" y="242"/>
                  </a:lnTo>
                  <a:lnTo>
                    <a:pt x="648" y="242"/>
                  </a:lnTo>
                  <a:lnTo>
                    <a:pt x="646" y="242"/>
                  </a:lnTo>
                  <a:lnTo>
                    <a:pt x="642" y="240"/>
                  </a:lnTo>
                  <a:lnTo>
                    <a:pt x="633" y="238"/>
                  </a:lnTo>
                  <a:lnTo>
                    <a:pt x="621" y="233"/>
                  </a:lnTo>
                  <a:lnTo>
                    <a:pt x="603" y="238"/>
                  </a:lnTo>
                  <a:lnTo>
                    <a:pt x="578" y="245"/>
                  </a:lnTo>
                  <a:lnTo>
                    <a:pt x="569" y="247"/>
                  </a:lnTo>
                  <a:lnTo>
                    <a:pt x="569" y="247"/>
                  </a:lnTo>
                  <a:lnTo>
                    <a:pt x="562" y="247"/>
                  </a:lnTo>
                  <a:lnTo>
                    <a:pt x="560" y="249"/>
                  </a:lnTo>
                  <a:lnTo>
                    <a:pt x="558" y="249"/>
                  </a:lnTo>
                  <a:lnTo>
                    <a:pt x="555" y="249"/>
                  </a:lnTo>
                  <a:lnTo>
                    <a:pt x="553" y="251"/>
                  </a:lnTo>
                  <a:lnTo>
                    <a:pt x="553" y="251"/>
                  </a:lnTo>
                  <a:lnTo>
                    <a:pt x="551" y="251"/>
                  </a:lnTo>
                  <a:lnTo>
                    <a:pt x="551" y="251"/>
                  </a:lnTo>
                  <a:lnTo>
                    <a:pt x="551" y="254"/>
                  </a:lnTo>
                  <a:lnTo>
                    <a:pt x="549" y="254"/>
                  </a:lnTo>
                  <a:lnTo>
                    <a:pt x="546" y="254"/>
                  </a:lnTo>
                  <a:lnTo>
                    <a:pt x="544" y="256"/>
                  </a:lnTo>
                  <a:lnTo>
                    <a:pt x="544" y="256"/>
                  </a:lnTo>
                  <a:lnTo>
                    <a:pt x="542" y="254"/>
                  </a:lnTo>
                  <a:lnTo>
                    <a:pt x="540" y="254"/>
                  </a:lnTo>
                  <a:lnTo>
                    <a:pt x="540" y="254"/>
                  </a:lnTo>
                  <a:lnTo>
                    <a:pt x="537" y="254"/>
                  </a:lnTo>
                  <a:lnTo>
                    <a:pt x="537" y="254"/>
                  </a:lnTo>
                  <a:lnTo>
                    <a:pt x="535" y="254"/>
                  </a:lnTo>
                  <a:lnTo>
                    <a:pt x="533" y="254"/>
                  </a:lnTo>
                  <a:lnTo>
                    <a:pt x="533" y="256"/>
                  </a:lnTo>
                  <a:lnTo>
                    <a:pt x="533" y="256"/>
                  </a:lnTo>
                  <a:lnTo>
                    <a:pt x="531" y="258"/>
                  </a:lnTo>
                  <a:lnTo>
                    <a:pt x="531" y="258"/>
                  </a:lnTo>
                  <a:lnTo>
                    <a:pt x="528" y="260"/>
                  </a:lnTo>
                  <a:lnTo>
                    <a:pt x="526" y="260"/>
                  </a:lnTo>
                  <a:lnTo>
                    <a:pt x="524" y="263"/>
                  </a:lnTo>
                  <a:lnTo>
                    <a:pt x="521" y="265"/>
                  </a:lnTo>
                  <a:lnTo>
                    <a:pt x="521" y="265"/>
                  </a:lnTo>
                  <a:lnTo>
                    <a:pt x="519" y="272"/>
                  </a:lnTo>
                  <a:lnTo>
                    <a:pt x="519" y="276"/>
                  </a:lnTo>
                  <a:lnTo>
                    <a:pt x="515" y="283"/>
                  </a:lnTo>
                  <a:lnTo>
                    <a:pt x="512" y="288"/>
                  </a:lnTo>
                  <a:lnTo>
                    <a:pt x="510" y="292"/>
                  </a:lnTo>
                  <a:lnTo>
                    <a:pt x="508" y="294"/>
                  </a:lnTo>
                  <a:lnTo>
                    <a:pt x="508" y="299"/>
                  </a:lnTo>
                  <a:lnTo>
                    <a:pt x="508" y="306"/>
                  </a:lnTo>
                  <a:lnTo>
                    <a:pt x="508" y="310"/>
                  </a:lnTo>
                  <a:lnTo>
                    <a:pt x="508" y="317"/>
                  </a:lnTo>
                  <a:lnTo>
                    <a:pt x="496" y="315"/>
                  </a:lnTo>
                  <a:lnTo>
                    <a:pt x="496" y="315"/>
                  </a:lnTo>
                  <a:lnTo>
                    <a:pt x="485" y="321"/>
                  </a:lnTo>
                  <a:lnTo>
                    <a:pt x="467" y="333"/>
                  </a:lnTo>
                  <a:lnTo>
                    <a:pt x="456" y="337"/>
                  </a:lnTo>
                  <a:lnTo>
                    <a:pt x="453" y="337"/>
                  </a:lnTo>
                  <a:lnTo>
                    <a:pt x="435" y="335"/>
                  </a:lnTo>
                  <a:lnTo>
                    <a:pt x="426" y="353"/>
                  </a:lnTo>
                  <a:lnTo>
                    <a:pt x="424" y="355"/>
                  </a:lnTo>
                  <a:lnTo>
                    <a:pt x="410" y="362"/>
                  </a:lnTo>
                  <a:lnTo>
                    <a:pt x="410" y="364"/>
                  </a:lnTo>
                  <a:lnTo>
                    <a:pt x="410" y="378"/>
                  </a:lnTo>
                  <a:lnTo>
                    <a:pt x="408" y="383"/>
                  </a:lnTo>
                  <a:lnTo>
                    <a:pt x="406" y="383"/>
                  </a:lnTo>
                  <a:lnTo>
                    <a:pt x="404" y="383"/>
                  </a:lnTo>
                  <a:lnTo>
                    <a:pt x="399" y="383"/>
                  </a:lnTo>
                  <a:lnTo>
                    <a:pt x="392" y="380"/>
                  </a:lnTo>
                  <a:lnTo>
                    <a:pt x="383" y="364"/>
                  </a:lnTo>
                  <a:lnTo>
                    <a:pt x="372" y="362"/>
                  </a:lnTo>
                  <a:lnTo>
                    <a:pt x="370" y="362"/>
                  </a:lnTo>
                  <a:lnTo>
                    <a:pt x="363" y="364"/>
                  </a:lnTo>
                  <a:lnTo>
                    <a:pt x="358" y="367"/>
                  </a:lnTo>
                  <a:lnTo>
                    <a:pt x="358" y="367"/>
                  </a:lnTo>
                  <a:lnTo>
                    <a:pt x="354" y="367"/>
                  </a:lnTo>
                  <a:lnTo>
                    <a:pt x="347" y="369"/>
                  </a:lnTo>
                  <a:lnTo>
                    <a:pt x="342" y="369"/>
                  </a:lnTo>
                  <a:lnTo>
                    <a:pt x="340" y="369"/>
                  </a:lnTo>
                  <a:lnTo>
                    <a:pt x="336" y="369"/>
                  </a:lnTo>
                  <a:lnTo>
                    <a:pt x="333" y="367"/>
                  </a:lnTo>
                  <a:lnTo>
                    <a:pt x="329" y="362"/>
                  </a:lnTo>
                  <a:lnTo>
                    <a:pt x="329" y="362"/>
                  </a:lnTo>
                  <a:lnTo>
                    <a:pt x="326" y="360"/>
                  </a:lnTo>
                  <a:lnTo>
                    <a:pt x="326" y="360"/>
                  </a:lnTo>
                  <a:lnTo>
                    <a:pt x="326" y="358"/>
                  </a:lnTo>
                  <a:lnTo>
                    <a:pt x="324" y="358"/>
                  </a:lnTo>
                  <a:lnTo>
                    <a:pt x="324" y="358"/>
                  </a:lnTo>
                  <a:lnTo>
                    <a:pt x="322" y="358"/>
                  </a:lnTo>
                  <a:lnTo>
                    <a:pt x="320" y="355"/>
                  </a:lnTo>
                  <a:lnTo>
                    <a:pt x="320" y="355"/>
                  </a:lnTo>
                  <a:lnTo>
                    <a:pt x="320" y="353"/>
                  </a:lnTo>
                  <a:lnTo>
                    <a:pt x="317" y="353"/>
                  </a:lnTo>
                  <a:lnTo>
                    <a:pt x="315" y="353"/>
                  </a:lnTo>
                  <a:lnTo>
                    <a:pt x="315" y="351"/>
                  </a:lnTo>
                  <a:lnTo>
                    <a:pt x="313" y="351"/>
                  </a:lnTo>
                  <a:lnTo>
                    <a:pt x="313" y="351"/>
                  </a:lnTo>
                  <a:lnTo>
                    <a:pt x="311" y="351"/>
                  </a:lnTo>
                  <a:lnTo>
                    <a:pt x="306" y="349"/>
                  </a:lnTo>
                  <a:lnTo>
                    <a:pt x="304" y="349"/>
                  </a:lnTo>
                  <a:lnTo>
                    <a:pt x="302" y="349"/>
                  </a:lnTo>
                  <a:lnTo>
                    <a:pt x="302" y="349"/>
                  </a:lnTo>
                  <a:lnTo>
                    <a:pt x="297" y="346"/>
                  </a:lnTo>
                  <a:lnTo>
                    <a:pt x="297" y="346"/>
                  </a:lnTo>
                  <a:lnTo>
                    <a:pt x="295" y="346"/>
                  </a:lnTo>
                  <a:lnTo>
                    <a:pt x="292" y="344"/>
                  </a:lnTo>
                  <a:lnTo>
                    <a:pt x="292" y="344"/>
                  </a:lnTo>
                  <a:lnTo>
                    <a:pt x="292" y="344"/>
                  </a:lnTo>
                  <a:lnTo>
                    <a:pt x="292" y="342"/>
                  </a:lnTo>
                  <a:lnTo>
                    <a:pt x="292" y="342"/>
                  </a:lnTo>
                  <a:lnTo>
                    <a:pt x="292" y="340"/>
                  </a:lnTo>
                  <a:lnTo>
                    <a:pt x="290" y="337"/>
                  </a:lnTo>
                  <a:lnTo>
                    <a:pt x="288" y="337"/>
                  </a:lnTo>
                  <a:lnTo>
                    <a:pt x="286" y="335"/>
                  </a:lnTo>
                  <a:lnTo>
                    <a:pt x="286" y="335"/>
                  </a:lnTo>
                  <a:lnTo>
                    <a:pt x="286" y="333"/>
                  </a:lnTo>
                  <a:lnTo>
                    <a:pt x="283" y="331"/>
                  </a:lnTo>
                  <a:lnTo>
                    <a:pt x="277" y="328"/>
                  </a:lnTo>
                  <a:lnTo>
                    <a:pt x="272" y="331"/>
                  </a:lnTo>
                  <a:lnTo>
                    <a:pt x="274" y="335"/>
                  </a:lnTo>
                  <a:lnTo>
                    <a:pt x="265" y="340"/>
                  </a:lnTo>
                  <a:lnTo>
                    <a:pt x="274" y="362"/>
                  </a:lnTo>
                  <a:lnTo>
                    <a:pt x="272" y="362"/>
                  </a:lnTo>
                  <a:lnTo>
                    <a:pt x="261" y="367"/>
                  </a:lnTo>
                  <a:lnTo>
                    <a:pt x="263" y="376"/>
                  </a:lnTo>
                  <a:lnTo>
                    <a:pt x="261" y="376"/>
                  </a:lnTo>
                  <a:lnTo>
                    <a:pt x="261" y="378"/>
                  </a:lnTo>
                  <a:lnTo>
                    <a:pt x="263" y="378"/>
                  </a:lnTo>
                  <a:lnTo>
                    <a:pt x="265" y="392"/>
                  </a:lnTo>
                  <a:lnTo>
                    <a:pt x="252" y="392"/>
                  </a:lnTo>
                  <a:lnTo>
                    <a:pt x="252" y="392"/>
                  </a:lnTo>
                  <a:lnTo>
                    <a:pt x="247" y="389"/>
                  </a:lnTo>
                  <a:lnTo>
                    <a:pt x="238" y="389"/>
                  </a:lnTo>
                  <a:lnTo>
                    <a:pt x="236" y="389"/>
                  </a:lnTo>
                  <a:lnTo>
                    <a:pt x="229" y="387"/>
                  </a:lnTo>
                  <a:lnTo>
                    <a:pt x="227" y="389"/>
                  </a:lnTo>
                  <a:lnTo>
                    <a:pt x="227" y="387"/>
                  </a:lnTo>
                  <a:lnTo>
                    <a:pt x="220" y="385"/>
                  </a:lnTo>
                  <a:lnTo>
                    <a:pt x="220" y="385"/>
                  </a:lnTo>
                  <a:lnTo>
                    <a:pt x="213" y="380"/>
                  </a:lnTo>
                  <a:lnTo>
                    <a:pt x="213" y="380"/>
                  </a:lnTo>
                  <a:lnTo>
                    <a:pt x="209" y="380"/>
                  </a:lnTo>
                  <a:lnTo>
                    <a:pt x="209" y="380"/>
                  </a:lnTo>
                  <a:lnTo>
                    <a:pt x="206" y="380"/>
                  </a:lnTo>
                  <a:lnTo>
                    <a:pt x="204" y="378"/>
                  </a:lnTo>
                  <a:lnTo>
                    <a:pt x="204" y="378"/>
                  </a:lnTo>
                  <a:lnTo>
                    <a:pt x="202" y="380"/>
                  </a:lnTo>
                  <a:lnTo>
                    <a:pt x="202" y="380"/>
                  </a:lnTo>
                  <a:lnTo>
                    <a:pt x="202" y="383"/>
                  </a:lnTo>
                  <a:lnTo>
                    <a:pt x="202" y="383"/>
                  </a:lnTo>
                  <a:lnTo>
                    <a:pt x="202" y="385"/>
                  </a:lnTo>
                  <a:lnTo>
                    <a:pt x="199" y="387"/>
                  </a:lnTo>
                  <a:lnTo>
                    <a:pt x="199" y="387"/>
                  </a:lnTo>
                  <a:lnTo>
                    <a:pt x="199" y="389"/>
                  </a:lnTo>
                  <a:lnTo>
                    <a:pt x="199" y="389"/>
                  </a:lnTo>
                  <a:lnTo>
                    <a:pt x="199" y="392"/>
                  </a:lnTo>
                  <a:lnTo>
                    <a:pt x="186" y="389"/>
                  </a:lnTo>
                  <a:lnTo>
                    <a:pt x="177" y="389"/>
                  </a:lnTo>
                  <a:lnTo>
                    <a:pt x="177" y="389"/>
                  </a:lnTo>
                  <a:lnTo>
                    <a:pt x="177" y="389"/>
                  </a:lnTo>
                  <a:lnTo>
                    <a:pt x="175" y="385"/>
                  </a:lnTo>
                  <a:lnTo>
                    <a:pt x="175" y="383"/>
                  </a:lnTo>
                  <a:lnTo>
                    <a:pt x="170" y="376"/>
                  </a:lnTo>
                  <a:lnTo>
                    <a:pt x="170" y="374"/>
                  </a:lnTo>
                  <a:lnTo>
                    <a:pt x="168" y="369"/>
                  </a:lnTo>
                  <a:lnTo>
                    <a:pt x="168" y="369"/>
                  </a:lnTo>
                  <a:lnTo>
                    <a:pt x="156" y="349"/>
                  </a:lnTo>
                  <a:lnTo>
                    <a:pt x="152" y="337"/>
                  </a:lnTo>
                  <a:lnTo>
                    <a:pt x="145" y="321"/>
                  </a:lnTo>
                  <a:lnTo>
                    <a:pt x="143" y="321"/>
                  </a:lnTo>
                  <a:lnTo>
                    <a:pt x="138" y="312"/>
                  </a:lnTo>
                  <a:lnTo>
                    <a:pt x="131" y="297"/>
                  </a:lnTo>
                  <a:lnTo>
                    <a:pt x="131" y="297"/>
                  </a:lnTo>
                  <a:lnTo>
                    <a:pt x="127" y="288"/>
                  </a:lnTo>
                  <a:lnTo>
                    <a:pt x="118" y="269"/>
                  </a:lnTo>
                  <a:lnTo>
                    <a:pt x="116" y="260"/>
                  </a:lnTo>
                  <a:lnTo>
                    <a:pt x="111" y="254"/>
                  </a:lnTo>
                  <a:lnTo>
                    <a:pt x="111" y="251"/>
                  </a:lnTo>
                  <a:lnTo>
                    <a:pt x="109" y="247"/>
                  </a:lnTo>
                  <a:lnTo>
                    <a:pt x="109" y="245"/>
                  </a:lnTo>
                  <a:lnTo>
                    <a:pt x="104" y="240"/>
                  </a:lnTo>
                  <a:lnTo>
                    <a:pt x="91" y="222"/>
                  </a:lnTo>
                  <a:lnTo>
                    <a:pt x="82" y="213"/>
                  </a:lnTo>
                  <a:lnTo>
                    <a:pt x="82" y="213"/>
                  </a:lnTo>
                  <a:lnTo>
                    <a:pt x="79" y="204"/>
                  </a:lnTo>
                  <a:lnTo>
                    <a:pt x="79" y="204"/>
                  </a:lnTo>
                  <a:lnTo>
                    <a:pt x="75" y="197"/>
                  </a:lnTo>
                  <a:lnTo>
                    <a:pt x="73" y="190"/>
                  </a:lnTo>
                  <a:lnTo>
                    <a:pt x="70" y="186"/>
                  </a:lnTo>
                  <a:lnTo>
                    <a:pt x="66" y="179"/>
                  </a:lnTo>
                  <a:lnTo>
                    <a:pt x="59" y="159"/>
                  </a:lnTo>
                  <a:lnTo>
                    <a:pt x="54" y="149"/>
                  </a:lnTo>
                  <a:lnTo>
                    <a:pt x="45" y="131"/>
                  </a:lnTo>
                  <a:lnTo>
                    <a:pt x="43" y="125"/>
                  </a:lnTo>
                  <a:lnTo>
                    <a:pt x="34" y="104"/>
                  </a:lnTo>
                  <a:lnTo>
                    <a:pt x="29" y="95"/>
                  </a:lnTo>
                  <a:lnTo>
                    <a:pt x="23" y="79"/>
                  </a:lnTo>
                  <a:lnTo>
                    <a:pt x="18" y="68"/>
                  </a:lnTo>
                  <a:lnTo>
                    <a:pt x="18" y="68"/>
                  </a:lnTo>
                  <a:lnTo>
                    <a:pt x="11" y="54"/>
                  </a:lnTo>
                  <a:lnTo>
                    <a:pt x="11" y="52"/>
                  </a:lnTo>
                  <a:lnTo>
                    <a:pt x="7" y="45"/>
                  </a:lnTo>
                  <a:lnTo>
                    <a:pt x="5" y="39"/>
                  </a:lnTo>
                  <a:lnTo>
                    <a:pt x="2" y="34"/>
                  </a:lnTo>
                  <a:lnTo>
                    <a:pt x="0" y="32"/>
                  </a:lnTo>
                  <a:lnTo>
                    <a:pt x="0" y="27"/>
                  </a:lnTo>
                  <a:lnTo>
                    <a:pt x="0" y="27"/>
                  </a:lnTo>
                  <a:lnTo>
                    <a:pt x="7" y="23"/>
                  </a:lnTo>
                  <a:lnTo>
                    <a:pt x="23" y="14"/>
                  </a:lnTo>
                  <a:lnTo>
                    <a:pt x="50" y="0"/>
                  </a:lnTo>
                  <a:lnTo>
                    <a:pt x="50" y="0"/>
                  </a:lnTo>
                  <a:lnTo>
                    <a:pt x="57" y="5"/>
                  </a:lnTo>
                  <a:lnTo>
                    <a:pt x="63" y="9"/>
                  </a:lnTo>
                  <a:lnTo>
                    <a:pt x="68" y="14"/>
                  </a:lnTo>
                  <a:lnTo>
                    <a:pt x="77" y="23"/>
                  </a:lnTo>
                  <a:lnTo>
                    <a:pt x="84" y="25"/>
                  </a:lnTo>
                  <a:lnTo>
                    <a:pt x="88" y="30"/>
                  </a:lnTo>
                  <a:lnTo>
                    <a:pt x="107" y="45"/>
                  </a:lnTo>
                  <a:lnTo>
                    <a:pt x="129" y="61"/>
                  </a:lnTo>
                  <a:lnTo>
                    <a:pt x="131" y="63"/>
                  </a:lnTo>
                  <a:lnTo>
                    <a:pt x="138" y="63"/>
                  </a:lnTo>
                  <a:lnTo>
                    <a:pt x="147" y="63"/>
                  </a:lnTo>
                  <a:lnTo>
                    <a:pt x="150" y="66"/>
                  </a:lnTo>
                  <a:lnTo>
                    <a:pt x="152" y="66"/>
                  </a:lnTo>
                  <a:lnTo>
                    <a:pt x="152" y="66"/>
                  </a:lnTo>
                  <a:lnTo>
                    <a:pt x="154" y="66"/>
                  </a:lnTo>
                  <a:lnTo>
                    <a:pt x="156" y="66"/>
                  </a:lnTo>
                  <a:lnTo>
                    <a:pt x="156" y="66"/>
                  </a:lnTo>
                  <a:lnTo>
                    <a:pt x="156" y="66"/>
                  </a:lnTo>
                  <a:lnTo>
                    <a:pt x="156" y="66"/>
                  </a:lnTo>
                  <a:lnTo>
                    <a:pt x="156" y="66"/>
                  </a:lnTo>
                  <a:lnTo>
                    <a:pt x="156" y="66"/>
                  </a:lnTo>
                  <a:lnTo>
                    <a:pt x="156" y="66"/>
                  </a:lnTo>
                  <a:lnTo>
                    <a:pt x="156" y="66"/>
                  </a:lnTo>
                  <a:lnTo>
                    <a:pt x="156" y="66"/>
                  </a:lnTo>
                  <a:lnTo>
                    <a:pt x="161" y="66"/>
                  </a:lnTo>
                  <a:lnTo>
                    <a:pt x="161" y="66"/>
                  </a:lnTo>
                  <a:lnTo>
                    <a:pt x="165" y="66"/>
                  </a:lnTo>
                  <a:lnTo>
                    <a:pt x="168" y="66"/>
                  </a:lnTo>
                  <a:lnTo>
                    <a:pt x="168" y="68"/>
                  </a:lnTo>
                  <a:lnTo>
                    <a:pt x="170" y="68"/>
                  </a:lnTo>
                  <a:lnTo>
                    <a:pt x="172" y="68"/>
                  </a:lnTo>
                  <a:lnTo>
                    <a:pt x="177" y="68"/>
                  </a:lnTo>
                  <a:lnTo>
                    <a:pt x="177" y="68"/>
                  </a:lnTo>
                  <a:lnTo>
                    <a:pt x="184" y="68"/>
                  </a:lnTo>
                  <a:lnTo>
                    <a:pt x="186" y="68"/>
                  </a:lnTo>
                  <a:lnTo>
                    <a:pt x="193" y="70"/>
                  </a:lnTo>
                  <a:lnTo>
                    <a:pt x="202" y="70"/>
                  </a:lnTo>
                  <a:lnTo>
                    <a:pt x="211" y="73"/>
                  </a:lnTo>
                  <a:lnTo>
                    <a:pt x="213" y="73"/>
                  </a:lnTo>
                  <a:lnTo>
                    <a:pt x="213" y="73"/>
                  </a:lnTo>
                  <a:lnTo>
                    <a:pt x="229" y="73"/>
                  </a:lnTo>
                  <a:lnTo>
                    <a:pt x="229" y="75"/>
                  </a:lnTo>
                  <a:lnTo>
                    <a:pt x="234" y="75"/>
                  </a:lnTo>
                  <a:lnTo>
                    <a:pt x="236" y="75"/>
                  </a:lnTo>
                  <a:lnTo>
                    <a:pt x="247" y="77"/>
                  </a:lnTo>
                  <a:lnTo>
                    <a:pt x="249" y="77"/>
                  </a:lnTo>
                  <a:lnTo>
                    <a:pt x="249" y="77"/>
                  </a:lnTo>
                  <a:lnTo>
                    <a:pt x="254" y="77"/>
                  </a:lnTo>
                  <a:lnTo>
                    <a:pt x="254" y="77"/>
                  </a:lnTo>
                  <a:lnTo>
                    <a:pt x="261" y="77"/>
                  </a:lnTo>
                  <a:lnTo>
                    <a:pt x="261" y="79"/>
                  </a:lnTo>
                  <a:lnTo>
                    <a:pt x="261" y="79"/>
                  </a:lnTo>
                  <a:lnTo>
                    <a:pt x="263" y="79"/>
                  </a:lnTo>
                  <a:lnTo>
                    <a:pt x="268" y="7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15" name="Admin 1 - North Darfur">
              <a:extLst>
                <a:ext uri="{FF2B5EF4-FFF2-40B4-BE49-F238E27FC236}">
                  <a16:creationId xmlns:a16="http://schemas.microsoft.com/office/drawing/2014/main" id="{BFCC5C38-271A-86A0-48E4-D3075BA5F414}"/>
                </a:ext>
              </a:extLst>
            </p:cNvPr>
            <p:cNvGrpSpPr/>
            <p:nvPr/>
          </p:nvGrpSpPr>
          <p:grpSpPr>
            <a:xfrm>
              <a:off x="2898928" y="1657610"/>
              <a:ext cx="2048913" cy="3553882"/>
              <a:chOff x="2901951" y="1655763"/>
              <a:chExt cx="2051050" cy="3557588"/>
            </a:xfrm>
          </p:grpSpPr>
          <p:sp>
            <p:nvSpPr>
              <p:cNvPr id="17" name="Freeform 13">
                <a:extLst>
                  <a:ext uri="{FF2B5EF4-FFF2-40B4-BE49-F238E27FC236}">
                    <a16:creationId xmlns:a16="http://schemas.microsoft.com/office/drawing/2014/main" id="{09977D8E-D339-38A9-8DF1-241662753DF0}"/>
                  </a:ext>
                </a:extLst>
              </p:cNvPr>
              <p:cNvSpPr>
                <a:spLocks/>
              </p:cNvSpPr>
              <p:nvPr/>
            </p:nvSpPr>
            <p:spPr bwMode="auto">
              <a:xfrm>
                <a:off x="2901951" y="3157538"/>
                <a:ext cx="2051050" cy="2055813"/>
              </a:xfrm>
              <a:custGeom>
                <a:avLst/>
                <a:gdLst>
                  <a:gd name="T0" fmla="*/ 1129 w 1292"/>
                  <a:gd name="T1" fmla="*/ 0 h 1295"/>
                  <a:gd name="T2" fmla="*/ 1149 w 1292"/>
                  <a:gd name="T3" fmla="*/ 231 h 1295"/>
                  <a:gd name="T4" fmla="*/ 1172 w 1292"/>
                  <a:gd name="T5" fmla="*/ 417 h 1295"/>
                  <a:gd name="T6" fmla="*/ 1192 w 1292"/>
                  <a:gd name="T7" fmla="*/ 457 h 1295"/>
                  <a:gd name="T8" fmla="*/ 1210 w 1292"/>
                  <a:gd name="T9" fmla="*/ 514 h 1295"/>
                  <a:gd name="T10" fmla="*/ 1235 w 1292"/>
                  <a:gd name="T11" fmla="*/ 602 h 1295"/>
                  <a:gd name="T12" fmla="*/ 1238 w 1292"/>
                  <a:gd name="T13" fmla="*/ 641 h 1295"/>
                  <a:gd name="T14" fmla="*/ 1274 w 1292"/>
                  <a:gd name="T15" fmla="*/ 695 h 1295"/>
                  <a:gd name="T16" fmla="*/ 1287 w 1292"/>
                  <a:gd name="T17" fmla="*/ 781 h 1295"/>
                  <a:gd name="T18" fmla="*/ 1265 w 1292"/>
                  <a:gd name="T19" fmla="*/ 847 h 1295"/>
                  <a:gd name="T20" fmla="*/ 1240 w 1292"/>
                  <a:gd name="T21" fmla="*/ 903 h 1295"/>
                  <a:gd name="T22" fmla="*/ 1188 w 1292"/>
                  <a:gd name="T23" fmla="*/ 971 h 1295"/>
                  <a:gd name="T24" fmla="*/ 1181 w 1292"/>
                  <a:gd name="T25" fmla="*/ 1059 h 1295"/>
                  <a:gd name="T26" fmla="*/ 1167 w 1292"/>
                  <a:gd name="T27" fmla="*/ 1168 h 1295"/>
                  <a:gd name="T28" fmla="*/ 1194 w 1292"/>
                  <a:gd name="T29" fmla="*/ 1259 h 1295"/>
                  <a:gd name="T30" fmla="*/ 1129 w 1292"/>
                  <a:gd name="T31" fmla="*/ 1288 h 1295"/>
                  <a:gd name="T32" fmla="*/ 1074 w 1292"/>
                  <a:gd name="T33" fmla="*/ 1283 h 1295"/>
                  <a:gd name="T34" fmla="*/ 968 w 1292"/>
                  <a:gd name="T35" fmla="*/ 1261 h 1295"/>
                  <a:gd name="T36" fmla="*/ 895 w 1292"/>
                  <a:gd name="T37" fmla="*/ 1197 h 1295"/>
                  <a:gd name="T38" fmla="*/ 863 w 1292"/>
                  <a:gd name="T39" fmla="*/ 1161 h 1295"/>
                  <a:gd name="T40" fmla="*/ 845 w 1292"/>
                  <a:gd name="T41" fmla="*/ 1121 h 1295"/>
                  <a:gd name="T42" fmla="*/ 882 w 1292"/>
                  <a:gd name="T43" fmla="*/ 1116 h 1295"/>
                  <a:gd name="T44" fmla="*/ 886 w 1292"/>
                  <a:gd name="T45" fmla="*/ 1084 h 1295"/>
                  <a:gd name="T46" fmla="*/ 839 w 1292"/>
                  <a:gd name="T47" fmla="*/ 1030 h 1295"/>
                  <a:gd name="T48" fmla="*/ 798 w 1292"/>
                  <a:gd name="T49" fmla="*/ 1010 h 1295"/>
                  <a:gd name="T50" fmla="*/ 766 w 1292"/>
                  <a:gd name="T51" fmla="*/ 994 h 1295"/>
                  <a:gd name="T52" fmla="*/ 739 w 1292"/>
                  <a:gd name="T53" fmla="*/ 967 h 1295"/>
                  <a:gd name="T54" fmla="*/ 705 w 1292"/>
                  <a:gd name="T55" fmla="*/ 962 h 1295"/>
                  <a:gd name="T56" fmla="*/ 648 w 1292"/>
                  <a:gd name="T57" fmla="*/ 964 h 1295"/>
                  <a:gd name="T58" fmla="*/ 610 w 1292"/>
                  <a:gd name="T59" fmla="*/ 969 h 1295"/>
                  <a:gd name="T60" fmla="*/ 564 w 1292"/>
                  <a:gd name="T61" fmla="*/ 946 h 1295"/>
                  <a:gd name="T62" fmla="*/ 537 w 1292"/>
                  <a:gd name="T63" fmla="*/ 928 h 1295"/>
                  <a:gd name="T64" fmla="*/ 501 w 1292"/>
                  <a:gd name="T65" fmla="*/ 928 h 1295"/>
                  <a:gd name="T66" fmla="*/ 458 w 1292"/>
                  <a:gd name="T67" fmla="*/ 924 h 1295"/>
                  <a:gd name="T68" fmla="*/ 483 w 1292"/>
                  <a:gd name="T69" fmla="*/ 901 h 1295"/>
                  <a:gd name="T70" fmla="*/ 505 w 1292"/>
                  <a:gd name="T71" fmla="*/ 885 h 1295"/>
                  <a:gd name="T72" fmla="*/ 517 w 1292"/>
                  <a:gd name="T73" fmla="*/ 840 h 1295"/>
                  <a:gd name="T74" fmla="*/ 478 w 1292"/>
                  <a:gd name="T75" fmla="*/ 844 h 1295"/>
                  <a:gd name="T76" fmla="*/ 419 w 1292"/>
                  <a:gd name="T77" fmla="*/ 856 h 1295"/>
                  <a:gd name="T78" fmla="*/ 378 w 1292"/>
                  <a:gd name="T79" fmla="*/ 883 h 1295"/>
                  <a:gd name="T80" fmla="*/ 340 w 1292"/>
                  <a:gd name="T81" fmla="*/ 869 h 1295"/>
                  <a:gd name="T82" fmla="*/ 308 w 1292"/>
                  <a:gd name="T83" fmla="*/ 853 h 1295"/>
                  <a:gd name="T84" fmla="*/ 276 w 1292"/>
                  <a:gd name="T85" fmla="*/ 851 h 1295"/>
                  <a:gd name="T86" fmla="*/ 233 w 1292"/>
                  <a:gd name="T87" fmla="*/ 824 h 1295"/>
                  <a:gd name="T88" fmla="*/ 197 w 1292"/>
                  <a:gd name="T89" fmla="*/ 806 h 1295"/>
                  <a:gd name="T90" fmla="*/ 136 w 1292"/>
                  <a:gd name="T91" fmla="*/ 835 h 1295"/>
                  <a:gd name="T92" fmla="*/ 111 w 1292"/>
                  <a:gd name="T93" fmla="*/ 817 h 1295"/>
                  <a:gd name="T94" fmla="*/ 109 w 1292"/>
                  <a:gd name="T95" fmla="*/ 790 h 1295"/>
                  <a:gd name="T96" fmla="*/ 93 w 1292"/>
                  <a:gd name="T97" fmla="*/ 731 h 1295"/>
                  <a:gd name="T98" fmla="*/ 122 w 1292"/>
                  <a:gd name="T99" fmla="*/ 675 h 1295"/>
                  <a:gd name="T100" fmla="*/ 93 w 1292"/>
                  <a:gd name="T101" fmla="*/ 632 h 1295"/>
                  <a:gd name="T102" fmla="*/ 81 w 1292"/>
                  <a:gd name="T103" fmla="*/ 559 h 1295"/>
                  <a:gd name="T104" fmla="*/ 11 w 1292"/>
                  <a:gd name="T105" fmla="*/ 523 h 1295"/>
                  <a:gd name="T106" fmla="*/ 18 w 1292"/>
                  <a:gd name="T107" fmla="*/ 480 h 1295"/>
                  <a:gd name="T108" fmla="*/ 0 w 1292"/>
                  <a:gd name="T109" fmla="*/ 419 h 1295"/>
                  <a:gd name="T110" fmla="*/ 25 w 1292"/>
                  <a:gd name="T111" fmla="*/ 390 h 1295"/>
                  <a:gd name="T112" fmla="*/ 45 w 1292"/>
                  <a:gd name="T113" fmla="*/ 365 h 1295"/>
                  <a:gd name="T114" fmla="*/ 59 w 1292"/>
                  <a:gd name="T115" fmla="*/ 331 h 1295"/>
                  <a:gd name="T116" fmla="*/ 47 w 1292"/>
                  <a:gd name="T117" fmla="*/ 292 h 1295"/>
                  <a:gd name="T118" fmla="*/ 45 w 1292"/>
                  <a:gd name="T119" fmla="*/ 258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2" h="1295">
                    <a:moveTo>
                      <a:pt x="1278" y="0"/>
                    </a:moveTo>
                    <a:lnTo>
                      <a:pt x="1260" y="0"/>
                    </a:lnTo>
                    <a:lnTo>
                      <a:pt x="1256" y="0"/>
                    </a:lnTo>
                    <a:lnTo>
                      <a:pt x="1233" y="0"/>
                    </a:lnTo>
                    <a:lnTo>
                      <a:pt x="1224" y="0"/>
                    </a:lnTo>
                    <a:lnTo>
                      <a:pt x="1215" y="0"/>
                    </a:lnTo>
                    <a:lnTo>
                      <a:pt x="1206" y="0"/>
                    </a:lnTo>
                    <a:lnTo>
                      <a:pt x="1188" y="0"/>
                    </a:lnTo>
                    <a:lnTo>
                      <a:pt x="1172" y="0"/>
                    </a:lnTo>
                    <a:lnTo>
                      <a:pt x="1167" y="0"/>
                    </a:lnTo>
                    <a:lnTo>
                      <a:pt x="1163" y="0"/>
                    </a:lnTo>
                    <a:lnTo>
                      <a:pt x="1145" y="0"/>
                    </a:lnTo>
                    <a:lnTo>
                      <a:pt x="1138" y="0"/>
                    </a:lnTo>
                    <a:lnTo>
                      <a:pt x="1136" y="0"/>
                    </a:lnTo>
                    <a:lnTo>
                      <a:pt x="1133" y="0"/>
                    </a:lnTo>
                    <a:lnTo>
                      <a:pt x="1131" y="0"/>
                    </a:lnTo>
                    <a:lnTo>
                      <a:pt x="1129" y="0"/>
                    </a:lnTo>
                    <a:lnTo>
                      <a:pt x="1129" y="3"/>
                    </a:lnTo>
                    <a:lnTo>
                      <a:pt x="1129" y="5"/>
                    </a:lnTo>
                    <a:lnTo>
                      <a:pt x="1129" y="7"/>
                    </a:lnTo>
                    <a:lnTo>
                      <a:pt x="1129" y="9"/>
                    </a:lnTo>
                    <a:lnTo>
                      <a:pt x="1129" y="12"/>
                    </a:lnTo>
                    <a:lnTo>
                      <a:pt x="1131" y="18"/>
                    </a:lnTo>
                    <a:lnTo>
                      <a:pt x="1131" y="25"/>
                    </a:lnTo>
                    <a:lnTo>
                      <a:pt x="1131" y="32"/>
                    </a:lnTo>
                    <a:lnTo>
                      <a:pt x="1131" y="36"/>
                    </a:lnTo>
                    <a:lnTo>
                      <a:pt x="1133" y="41"/>
                    </a:lnTo>
                    <a:lnTo>
                      <a:pt x="1133" y="57"/>
                    </a:lnTo>
                    <a:lnTo>
                      <a:pt x="1136" y="79"/>
                    </a:lnTo>
                    <a:lnTo>
                      <a:pt x="1136" y="84"/>
                    </a:lnTo>
                    <a:lnTo>
                      <a:pt x="1140" y="129"/>
                    </a:lnTo>
                    <a:lnTo>
                      <a:pt x="1147" y="188"/>
                    </a:lnTo>
                    <a:lnTo>
                      <a:pt x="1147" y="204"/>
                    </a:lnTo>
                    <a:lnTo>
                      <a:pt x="1149" y="231"/>
                    </a:lnTo>
                    <a:lnTo>
                      <a:pt x="1156" y="315"/>
                    </a:lnTo>
                    <a:lnTo>
                      <a:pt x="1160" y="362"/>
                    </a:lnTo>
                    <a:lnTo>
                      <a:pt x="1163" y="371"/>
                    </a:lnTo>
                    <a:lnTo>
                      <a:pt x="1163" y="374"/>
                    </a:lnTo>
                    <a:lnTo>
                      <a:pt x="1163" y="376"/>
                    </a:lnTo>
                    <a:lnTo>
                      <a:pt x="1163" y="378"/>
                    </a:lnTo>
                    <a:lnTo>
                      <a:pt x="1163" y="380"/>
                    </a:lnTo>
                    <a:lnTo>
                      <a:pt x="1163" y="383"/>
                    </a:lnTo>
                    <a:lnTo>
                      <a:pt x="1163" y="385"/>
                    </a:lnTo>
                    <a:lnTo>
                      <a:pt x="1163" y="387"/>
                    </a:lnTo>
                    <a:lnTo>
                      <a:pt x="1163" y="390"/>
                    </a:lnTo>
                    <a:lnTo>
                      <a:pt x="1163" y="394"/>
                    </a:lnTo>
                    <a:lnTo>
                      <a:pt x="1165" y="394"/>
                    </a:lnTo>
                    <a:lnTo>
                      <a:pt x="1165" y="396"/>
                    </a:lnTo>
                    <a:lnTo>
                      <a:pt x="1167" y="408"/>
                    </a:lnTo>
                    <a:lnTo>
                      <a:pt x="1170" y="412"/>
                    </a:lnTo>
                    <a:lnTo>
                      <a:pt x="1172" y="417"/>
                    </a:lnTo>
                    <a:lnTo>
                      <a:pt x="1172" y="419"/>
                    </a:lnTo>
                    <a:lnTo>
                      <a:pt x="1172" y="421"/>
                    </a:lnTo>
                    <a:lnTo>
                      <a:pt x="1174" y="428"/>
                    </a:lnTo>
                    <a:lnTo>
                      <a:pt x="1176" y="430"/>
                    </a:lnTo>
                    <a:lnTo>
                      <a:pt x="1176" y="433"/>
                    </a:lnTo>
                    <a:lnTo>
                      <a:pt x="1176" y="435"/>
                    </a:lnTo>
                    <a:lnTo>
                      <a:pt x="1176" y="437"/>
                    </a:lnTo>
                    <a:lnTo>
                      <a:pt x="1179" y="437"/>
                    </a:lnTo>
                    <a:lnTo>
                      <a:pt x="1181" y="439"/>
                    </a:lnTo>
                    <a:lnTo>
                      <a:pt x="1181" y="442"/>
                    </a:lnTo>
                    <a:lnTo>
                      <a:pt x="1183" y="444"/>
                    </a:lnTo>
                    <a:lnTo>
                      <a:pt x="1185" y="446"/>
                    </a:lnTo>
                    <a:lnTo>
                      <a:pt x="1185" y="448"/>
                    </a:lnTo>
                    <a:lnTo>
                      <a:pt x="1188" y="451"/>
                    </a:lnTo>
                    <a:lnTo>
                      <a:pt x="1190" y="453"/>
                    </a:lnTo>
                    <a:lnTo>
                      <a:pt x="1190" y="455"/>
                    </a:lnTo>
                    <a:lnTo>
                      <a:pt x="1192" y="457"/>
                    </a:lnTo>
                    <a:lnTo>
                      <a:pt x="1192" y="460"/>
                    </a:lnTo>
                    <a:lnTo>
                      <a:pt x="1194" y="462"/>
                    </a:lnTo>
                    <a:lnTo>
                      <a:pt x="1197" y="464"/>
                    </a:lnTo>
                    <a:lnTo>
                      <a:pt x="1199" y="466"/>
                    </a:lnTo>
                    <a:lnTo>
                      <a:pt x="1199" y="469"/>
                    </a:lnTo>
                    <a:lnTo>
                      <a:pt x="1199" y="471"/>
                    </a:lnTo>
                    <a:lnTo>
                      <a:pt x="1201" y="476"/>
                    </a:lnTo>
                    <a:lnTo>
                      <a:pt x="1201" y="478"/>
                    </a:lnTo>
                    <a:lnTo>
                      <a:pt x="1204" y="485"/>
                    </a:lnTo>
                    <a:lnTo>
                      <a:pt x="1206" y="494"/>
                    </a:lnTo>
                    <a:lnTo>
                      <a:pt x="1206" y="496"/>
                    </a:lnTo>
                    <a:lnTo>
                      <a:pt x="1208" y="498"/>
                    </a:lnTo>
                    <a:lnTo>
                      <a:pt x="1208" y="500"/>
                    </a:lnTo>
                    <a:lnTo>
                      <a:pt x="1208" y="505"/>
                    </a:lnTo>
                    <a:lnTo>
                      <a:pt x="1210" y="507"/>
                    </a:lnTo>
                    <a:lnTo>
                      <a:pt x="1210" y="512"/>
                    </a:lnTo>
                    <a:lnTo>
                      <a:pt x="1210" y="514"/>
                    </a:lnTo>
                    <a:lnTo>
                      <a:pt x="1215" y="525"/>
                    </a:lnTo>
                    <a:lnTo>
                      <a:pt x="1215" y="528"/>
                    </a:lnTo>
                    <a:lnTo>
                      <a:pt x="1217" y="539"/>
                    </a:lnTo>
                    <a:lnTo>
                      <a:pt x="1219" y="546"/>
                    </a:lnTo>
                    <a:lnTo>
                      <a:pt x="1222" y="552"/>
                    </a:lnTo>
                    <a:lnTo>
                      <a:pt x="1222" y="557"/>
                    </a:lnTo>
                    <a:lnTo>
                      <a:pt x="1226" y="566"/>
                    </a:lnTo>
                    <a:lnTo>
                      <a:pt x="1226" y="575"/>
                    </a:lnTo>
                    <a:lnTo>
                      <a:pt x="1228" y="577"/>
                    </a:lnTo>
                    <a:lnTo>
                      <a:pt x="1228" y="582"/>
                    </a:lnTo>
                    <a:lnTo>
                      <a:pt x="1231" y="586"/>
                    </a:lnTo>
                    <a:lnTo>
                      <a:pt x="1233" y="591"/>
                    </a:lnTo>
                    <a:lnTo>
                      <a:pt x="1233" y="595"/>
                    </a:lnTo>
                    <a:lnTo>
                      <a:pt x="1233" y="598"/>
                    </a:lnTo>
                    <a:lnTo>
                      <a:pt x="1235" y="598"/>
                    </a:lnTo>
                    <a:lnTo>
                      <a:pt x="1235" y="600"/>
                    </a:lnTo>
                    <a:lnTo>
                      <a:pt x="1235" y="602"/>
                    </a:lnTo>
                    <a:lnTo>
                      <a:pt x="1235" y="605"/>
                    </a:lnTo>
                    <a:lnTo>
                      <a:pt x="1235" y="607"/>
                    </a:lnTo>
                    <a:lnTo>
                      <a:pt x="1238" y="607"/>
                    </a:lnTo>
                    <a:lnTo>
                      <a:pt x="1238" y="609"/>
                    </a:lnTo>
                    <a:lnTo>
                      <a:pt x="1238" y="611"/>
                    </a:lnTo>
                    <a:lnTo>
                      <a:pt x="1238" y="614"/>
                    </a:lnTo>
                    <a:lnTo>
                      <a:pt x="1238" y="616"/>
                    </a:lnTo>
                    <a:lnTo>
                      <a:pt x="1238" y="618"/>
                    </a:lnTo>
                    <a:lnTo>
                      <a:pt x="1238" y="620"/>
                    </a:lnTo>
                    <a:lnTo>
                      <a:pt x="1238" y="623"/>
                    </a:lnTo>
                    <a:lnTo>
                      <a:pt x="1238" y="625"/>
                    </a:lnTo>
                    <a:lnTo>
                      <a:pt x="1238" y="629"/>
                    </a:lnTo>
                    <a:lnTo>
                      <a:pt x="1238" y="632"/>
                    </a:lnTo>
                    <a:lnTo>
                      <a:pt x="1238" y="634"/>
                    </a:lnTo>
                    <a:lnTo>
                      <a:pt x="1238" y="636"/>
                    </a:lnTo>
                    <a:lnTo>
                      <a:pt x="1238" y="638"/>
                    </a:lnTo>
                    <a:lnTo>
                      <a:pt x="1238" y="641"/>
                    </a:lnTo>
                    <a:lnTo>
                      <a:pt x="1238" y="645"/>
                    </a:lnTo>
                    <a:lnTo>
                      <a:pt x="1238" y="648"/>
                    </a:lnTo>
                    <a:lnTo>
                      <a:pt x="1238" y="652"/>
                    </a:lnTo>
                    <a:lnTo>
                      <a:pt x="1238" y="654"/>
                    </a:lnTo>
                    <a:lnTo>
                      <a:pt x="1238" y="657"/>
                    </a:lnTo>
                    <a:lnTo>
                      <a:pt x="1249" y="659"/>
                    </a:lnTo>
                    <a:lnTo>
                      <a:pt x="1251" y="659"/>
                    </a:lnTo>
                    <a:lnTo>
                      <a:pt x="1258" y="659"/>
                    </a:lnTo>
                    <a:lnTo>
                      <a:pt x="1260" y="659"/>
                    </a:lnTo>
                    <a:lnTo>
                      <a:pt x="1262" y="659"/>
                    </a:lnTo>
                    <a:lnTo>
                      <a:pt x="1265" y="659"/>
                    </a:lnTo>
                    <a:lnTo>
                      <a:pt x="1267" y="663"/>
                    </a:lnTo>
                    <a:lnTo>
                      <a:pt x="1272" y="679"/>
                    </a:lnTo>
                    <a:lnTo>
                      <a:pt x="1274" y="679"/>
                    </a:lnTo>
                    <a:lnTo>
                      <a:pt x="1274" y="684"/>
                    </a:lnTo>
                    <a:lnTo>
                      <a:pt x="1274" y="691"/>
                    </a:lnTo>
                    <a:lnTo>
                      <a:pt x="1274" y="695"/>
                    </a:lnTo>
                    <a:lnTo>
                      <a:pt x="1274" y="697"/>
                    </a:lnTo>
                    <a:lnTo>
                      <a:pt x="1274" y="715"/>
                    </a:lnTo>
                    <a:lnTo>
                      <a:pt x="1274" y="718"/>
                    </a:lnTo>
                    <a:lnTo>
                      <a:pt x="1274" y="722"/>
                    </a:lnTo>
                    <a:lnTo>
                      <a:pt x="1272" y="734"/>
                    </a:lnTo>
                    <a:lnTo>
                      <a:pt x="1272" y="736"/>
                    </a:lnTo>
                    <a:lnTo>
                      <a:pt x="1272" y="738"/>
                    </a:lnTo>
                    <a:lnTo>
                      <a:pt x="1272" y="740"/>
                    </a:lnTo>
                    <a:lnTo>
                      <a:pt x="1269" y="754"/>
                    </a:lnTo>
                    <a:lnTo>
                      <a:pt x="1269" y="756"/>
                    </a:lnTo>
                    <a:lnTo>
                      <a:pt x="1278" y="763"/>
                    </a:lnTo>
                    <a:lnTo>
                      <a:pt x="1281" y="765"/>
                    </a:lnTo>
                    <a:lnTo>
                      <a:pt x="1285" y="772"/>
                    </a:lnTo>
                    <a:lnTo>
                      <a:pt x="1285" y="774"/>
                    </a:lnTo>
                    <a:lnTo>
                      <a:pt x="1287" y="777"/>
                    </a:lnTo>
                    <a:lnTo>
                      <a:pt x="1287" y="779"/>
                    </a:lnTo>
                    <a:lnTo>
                      <a:pt x="1287" y="781"/>
                    </a:lnTo>
                    <a:lnTo>
                      <a:pt x="1290" y="781"/>
                    </a:lnTo>
                    <a:lnTo>
                      <a:pt x="1292" y="781"/>
                    </a:lnTo>
                    <a:lnTo>
                      <a:pt x="1292" y="786"/>
                    </a:lnTo>
                    <a:lnTo>
                      <a:pt x="1292" y="790"/>
                    </a:lnTo>
                    <a:lnTo>
                      <a:pt x="1292" y="792"/>
                    </a:lnTo>
                    <a:lnTo>
                      <a:pt x="1292" y="795"/>
                    </a:lnTo>
                    <a:lnTo>
                      <a:pt x="1292" y="799"/>
                    </a:lnTo>
                    <a:lnTo>
                      <a:pt x="1292" y="804"/>
                    </a:lnTo>
                    <a:lnTo>
                      <a:pt x="1292" y="808"/>
                    </a:lnTo>
                    <a:lnTo>
                      <a:pt x="1290" y="813"/>
                    </a:lnTo>
                    <a:lnTo>
                      <a:pt x="1287" y="817"/>
                    </a:lnTo>
                    <a:lnTo>
                      <a:pt x="1287" y="820"/>
                    </a:lnTo>
                    <a:lnTo>
                      <a:pt x="1285" y="822"/>
                    </a:lnTo>
                    <a:lnTo>
                      <a:pt x="1281" y="826"/>
                    </a:lnTo>
                    <a:lnTo>
                      <a:pt x="1276" y="833"/>
                    </a:lnTo>
                    <a:lnTo>
                      <a:pt x="1267" y="844"/>
                    </a:lnTo>
                    <a:lnTo>
                      <a:pt x="1265" y="847"/>
                    </a:lnTo>
                    <a:lnTo>
                      <a:pt x="1258" y="853"/>
                    </a:lnTo>
                    <a:lnTo>
                      <a:pt x="1253" y="858"/>
                    </a:lnTo>
                    <a:lnTo>
                      <a:pt x="1251" y="860"/>
                    </a:lnTo>
                    <a:lnTo>
                      <a:pt x="1249" y="863"/>
                    </a:lnTo>
                    <a:lnTo>
                      <a:pt x="1249" y="867"/>
                    </a:lnTo>
                    <a:lnTo>
                      <a:pt x="1249" y="872"/>
                    </a:lnTo>
                    <a:lnTo>
                      <a:pt x="1249" y="881"/>
                    </a:lnTo>
                    <a:lnTo>
                      <a:pt x="1249" y="883"/>
                    </a:lnTo>
                    <a:lnTo>
                      <a:pt x="1249" y="887"/>
                    </a:lnTo>
                    <a:lnTo>
                      <a:pt x="1247" y="892"/>
                    </a:lnTo>
                    <a:lnTo>
                      <a:pt x="1247" y="894"/>
                    </a:lnTo>
                    <a:lnTo>
                      <a:pt x="1244" y="894"/>
                    </a:lnTo>
                    <a:lnTo>
                      <a:pt x="1244" y="896"/>
                    </a:lnTo>
                    <a:lnTo>
                      <a:pt x="1240" y="896"/>
                    </a:lnTo>
                    <a:lnTo>
                      <a:pt x="1240" y="899"/>
                    </a:lnTo>
                    <a:lnTo>
                      <a:pt x="1240" y="901"/>
                    </a:lnTo>
                    <a:lnTo>
                      <a:pt x="1240" y="903"/>
                    </a:lnTo>
                    <a:lnTo>
                      <a:pt x="1242" y="908"/>
                    </a:lnTo>
                    <a:lnTo>
                      <a:pt x="1242" y="910"/>
                    </a:lnTo>
                    <a:lnTo>
                      <a:pt x="1240" y="912"/>
                    </a:lnTo>
                    <a:lnTo>
                      <a:pt x="1238" y="915"/>
                    </a:lnTo>
                    <a:lnTo>
                      <a:pt x="1233" y="919"/>
                    </a:lnTo>
                    <a:lnTo>
                      <a:pt x="1222" y="930"/>
                    </a:lnTo>
                    <a:lnTo>
                      <a:pt x="1219" y="933"/>
                    </a:lnTo>
                    <a:lnTo>
                      <a:pt x="1219" y="935"/>
                    </a:lnTo>
                    <a:lnTo>
                      <a:pt x="1213" y="942"/>
                    </a:lnTo>
                    <a:lnTo>
                      <a:pt x="1210" y="944"/>
                    </a:lnTo>
                    <a:lnTo>
                      <a:pt x="1206" y="949"/>
                    </a:lnTo>
                    <a:lnTo>
                      <a:pt x="1204" y="951"/>
                    </a:lnTo>
                    <a:lnTo>
                      <a:pt x="1197" y="960"/>
                    </a:lnTo>
                    <a:lnTo>
                      <a:pt x="1194" y="960"/>
                    </a:lnTo>
                    <a:lnTo>
                      <a:pt x="1194" y="962"/>
                    </a:lnTo>
                    <a:lnTo>
                      <a:pt x="1190" y="969"/>
                    </a:lnTo>
                    <a:lnTo>
                      <a:pt x="1188" y="971"/>
                    </a:lnTo>
                    <a:lnTo>
                      <a:pt x="1185" y="973"/>
                    </a:lnTo>
                    <a:lnTo>
                      <a:pt x="1183" y="980"/>
                    </a:lnTo>
                    <a:lnTo>
                      <a:pt x="1181" y="989"/>
                    </a:lnTo>
                    <a:lnTo>
                      <a:pt x="1181" y="996"/>
                    </a:lnTo>
                    <a:lnTo>
                      <a:pt x="1181" y="998"/>
                    </a:lnTo>
                    <a:lnTo>
                      <a:pt x="1181" y="1001"/>
                    </a:lnTo>
                    <a:lnTo>
                      <a:pt x="1181" y="1007"/>
                    </a:lnTo>
                    <a:lnTo>
                      <a:pt x="1179" y="1014"/>
                    </a:lnTo>
                    <a:lnTo>
                      <a:pt x="1179" y="1021"/>
                    </a:lnTo>
                    <a:lnTo>
                      <a:pt x="1179" y="1025"/>
                    </a:lnTo>
                    <a:lnTo>
                      <a:pt x="1179" y="1030"/>
                    </a:lnTo>
                    <a:lnTo>
                      <a:pt x="1179" y="1039"/>
                    </a:lnTo>
                    <a:lnTo>
                      <a:pt x="1179" y="1041"/>
                    </a:lnTo>
                    <a:lnTo>
                      <a:pt x="1179" y="1044"/>
                    </a:lnTo>
                    <a:lnTo>
                      <a:pt x="1179" y="1048"/>
                    </a:lnTo>
                    <a:lnTo>
                      <a:pt x="1179" y="1055"/>
                    </a:lnTo>
                    <a:lnTo>
                      <a:pt x="1181" y="1059"/>
                    </a:lnTo>
                    <a:lnTo>
                      <a:pt x="1179" y="1071"/>
                    </a:lnTo>
                    <a:lnTo>
                      <a:pt x="1172" y="1105"/>
                    </a:lnTo>
                    <a:lnTo>
                      <a:pt x="1170" y="1109"/>
                    </a:lnTo>
                    <a:lnTo>
                      <a:pt x="1170" y="1114"/>
                    </a:lnTo>
                    <a:lnTo>
                      <a:pt x="1167" y="1118"/>
                    </a:lnTo>
                    <a:lnTo>
                      <a:pt x="1165" y="1121"/>
                    </a:lnTo>
                    <a:lnTo>
                      <a:pt x="1165" y="1123"/>
                    </a:lnTo>
                    <a:lnTo>
                      <a:pt x="1165" y="1125"/>
                    </a:lnTo>
                    <a:lnTo>
                      <a:pt x="1165" y="1127"/>
                    </a:lnTo>
                    <a:lnTo>
                      <a:pt x="1167" y="1139"/>
                    </a:lnTo>
                    <a:lnTo>
                      <a:pt x="1167" y="1143"/>
                    </a:lnTo>
                    <a:lnTo>
                      <a:pt x="1167" y="1148"/>
                    </a:lnTo>
                    <a:lnTo>
                      <a:pt x="1167" y="1150"/>
                    </a:lnTo>
                    <a:lnTo>
                      <a:pt x="1167" y="1157"/>
                    </a:lnTo>
                    <a:lnTo>
                      <a:pt x="1167" y="1161"/>
                    </a:lnTo>
                    <a:lnTo>
                      <a:pt x="1167" y="1164"/>
                    </a:lnTo>
                    <a:lnTo>
                      <a:pt x="1167" y="1168"/>
                    </a:lnTo>
                    <a:lnTo>
                      <a:pt x="1165" y="1173"/>
                    </a:lnTo>
                    <a:lnTo>
                      <a:pt x="1165" y="1177"/>
                    </a:lnTo>
                    <a:lnTo>
                      <a:pt x="1165" y="1179"/>
                    </a:lnTo>
                    <a:lnTo>
                      <a:pt x="1163" y="1184"/>
                    </a:lnTo>
                    <a:lnTo>
                      <a:pt x="1163" y="1188"/>
                    </a:lnTo>
                    <a:lnTo>
                      <a:pt x="1163" y="1191"/>
                    </a:lnTo>
                    <a:lnTo>
                      <a:pt x="1163" y="1197"/>
                    </a:lnTo>
                    <a:lnTo>
                      <a:pt x="1163" y="1200"/>
                    </a:lnTo>
                    <a:lnTo>
                      <a:pt x="1167" y="1207"/>
                    </a:lnTo>
                    <a:lnTo>
                      <a:pt x="1170" y="1211"/>
                    </a:lnTo>
                    <a:lnTo>
                      <a:pt x="1172" y="1213"/>
                    </a:lnTo>
                    <a:lnTo>
                      <a:pt x="1179" y="1227"/>
                    </a:lnTo>
                    <a:lnTo>
                      <a:pt x="1183" y="1236"/>
                    </a:lnTo>
                    <a:lnTo>
                      <a:pt x="1188" y="1245"/>
                    </a:lnTo>
                    <a:lnTo>
                      <a:pt x="1188" y="1247"/>
                    </a:lnTo>
                    <a:lnTo>
                      <a:pt x="1190" y="1252"/>
                    </a:lnTo>
                    <a:lnTo>
                      <a:pt x="1194" y="1259"/>
                    </a:lnTo>
                    <a:lnTo>
                      <a:pt x="1194" y="1261"/>
                    </a:lnTo>
                    <a:lnTo>
                      <a:pt x="1197" y="1265"/>
                    </a:lnTo>
                    <a:lnTo>
                      <a:pt x="1197" y="1268"/>
                    </a:lnTo>
                    <a:lnTo>
                      <a:pt x="1201" y="1279"/>
                    </a:lnTo>
                    <a:lnTo>
                      <a:pt x="1204" y="1290"/>
                    </a:lnTo>
                    <a:lnTo>
                      <a:pt x="1192" y="1286"/>
                    </a:lnTo>
                    <a:lnTo>
                      <a:pt x="1188" y="1286"/>
                    </a:lnTo>
                    <a:lnTo>
                      <a:pt x="1179" y="1283"/>
                    </a:lnTo>
                    <a:lnTo>
                      <a:pt x="1165" y="1283"/>
                    </a:lnTo>
                    <a:lnTo>
                      <a:pt x="1160" y="1283"/>
                    </a:lnTo>
                    <a:lnTo>
                      <a:pt x="1154" y="1283"/>
                    </a:lnTo>
                    <a:lnTo>
                      <a:pt x="1147" y="1286"/>
                    </a:lnTo>
                    <a:lnTo>
                      <a:pt x="1142" y="1286"/>
                    </a:lnTo>
                    <a:lnTo>
                      <a:pt x="1136" y="1286"/>
                    </a:lnTo>
                    <a:lnTo>
                      <a:pt x="1133" y="1288"/>
                    </a:lnTo>
                    <a:lnTo>
                      <a:pt x="1131" y="1288"/>
                    </a:lnTo>
                    <a:lnTo>
                      <a:pt x="1129" y="1288"/>
                    </a:lnTo>
                    <a:lnTo>
                      <a:pt x="1124" y="1290"/>
                    </a:lnTo>
                    <a:lnTo>
                      <a:pt x="1122" y="1293"/>
                    </a:lnTo>
                    <a:lnTo>
                      <a:pt x="1120" y="1293"/>
                    </a:lnTo>
                    <a:lnTo>
                      <a:pt x="1115" y="1295"/>
                    </a:lnTo>
                    <a:lnTo>
                      <a:pt x="1113" y="1295"/>
                    </a:lnTo>
                    <a:lnTo>
                      <a:pt x="1111" y="1295"/>
                    </a:lnTo>
                    <a:lnTo>
                      <a:pt x="1106" y="1295"/>
                    </a:lnTo>
                    <a:lnTo>
                      <a:pt x="1097" y="1295"/>
                    </a:lnTo>
                    <a:lnTo>
                      <a:pt x="1092" y="1295"/>
                    </a:lnTo>
                    <a:lnTo>
                      <a:pt x="1086" y="1293"/>
                    </a:lnTo>
                    <a:lnTo>
                      <a:pt x="1086" y="1290"/>
                    </a:lnTo>
                    <a:lnTo>
                      <a:pt x="1083" y="1290"/>
                    </a:lnTo>
                    <a:lnTo>
                      <a:pt x="1081" y="1290"/>
                    </a:lnTo>
                    <a:lnTo>
                      <a:pt x="1079" y="1290"/>
                    </a:lnTo>
                    <a:lnTo>
                      <a:pt x="1079" y="1288"/>
                    </a:lnTo>
                    <a:lnTo>
                      <a:pt x="1077" y="1286"/>
                    </a:lnTo>
                    <a:lnTo>
                      <a:pt x="1074" y="1283"/>
                    </a:lnTo>
                    <a:lnTo>
                      <a:pt x="1072" y="1283"/>
                    </a:lnTo>
                    <a:lnTo>
                      <a:pt x="1068" y="1281"/>
                    </a:lnTo>
                    <a:lnTo>
                      <a:pt x="1063" y="1279"/>
                    </a:lnTo>
                    <a:lnTo>
                      <a:pt x="1054" y="1274"/>
                    </a:lnTo>
                    <a:lnTo>
                      <a:pt x="1049" y="1272"/>
                    </a:lnTo>
                    <a:lnTo>
                      <a:pt x="1045" y="1270"/>
                    </a:lnTo>
                    <a:lnTo>
                      <a:pt x="1040" y="1268"/>
                    </a:lnTo>
                    <a:lnTo>
                      <a:pt x="1034" y="1268"/>
                    </a:lnTo>
                    <a:lnTo>
                      <a:pt x="1027" y="1265"/>
                    </a:lnTo>
                    <a:lnTo>
                      <a:pt x="1024" y="1265"/>
                    </a:lnTo>
                    <a:lnTo>
                      <a:pt x="1022" y="1265"/>
                    </a:lnTo>
                    <a:lnTo>
                      <a:pt x="1020" y="1265"/>
                    </a:lnTo>
                    <a:lnTo>
                      <a:pt x="1013" y="1265"/>
                    </a:lnTo>
                    <a:lnTo>
                      <a:pt x="1006" y="1263"/>
                    </a:lnTo>
                    <a:lnTo>
                      <a:pt x="995" y="1263"/>
                    </a:lnTo>
                    <a:lnTo>
                      <a:pt x="984" y="1263"/>
                    </a:lnTo>
                    <a:lnTo>
                      <a:pt x="968" y="1261"/>
                    </a:lnTo>
                    <a:lnTo>
                      <a:pt x="956" y="1254"/>
                    </a:lnTo>
                    <a:lnTo>
                      <a:pt x="938" y="1245"/>
                    </a:lnTo>
                    <a:lnTo>
                      <a:pt x="929" y="1243"/>
                    </a:lnTo>
                    <a:lnTo>
                      <a:pt x="931" y="1227"/>
                    </a:lnTo>
                    <a:lnTo>
                      <a:pt x="929" y="1222"/>
                    </a:lnTo>
                    <a:lnTo>
                      <a:pt x="929" y="1220"/>
                    </a:lnTo>
                    <a:lnTo>
                      <a:pt x="927" y="1218"/>
                    </a:lnTo>
                    <a:lnTo>
                      <a:pt x="922" y="1211"/>
                    </a:lnTo>
                    <a:lnTo>
                      <a:pt x="922" y="1209"/>
                    </a:lnTo>
                    <a:lnTo>
                      <a:pt x="920" y="1209"/>
                    </a:lnTo>
                    <a:lnTo>
                      <a:pt x="920" y="1207"/>
                    </a:lnTo>
                    <a:lnTo>
                      <a:pt x="918" y="1202"/>
                    </a:lnTo>
                    <a:lnTo>
                      <a:pt x="916" y="1202"/>
                    </a:lnTo>
                    <a:lnTo>
                      <a:pt x="913" y="1202"/>
                    </a:lnTo>
                    <a:lnTo>
                      <a:pt x="911" y="1202"/>
                    </a:lnTo>
                    <a:lnTo>
                      <a:pt x="909" y="1200"/>
                    </a:lnTo>
                    <a:lnTo>
                      <a:pt x="895" y="1197"/>
                    </a:lnTo>
                    <a:lnTo>
                      <a:pt x="893" y="1195"/>
                    </a:lnTo>
                    <a:lnTo>
                      <a:pt x="891" y="1193"/>
                    </a:lnTo>
                    <a:lnTo>
                      <a:pt x="888" y="1188"/>
                    </a:lnTo>
                    <a:lnTo>
                      <a:pt x="888" y="1186"/>
                    </a:lnTo>
                    <a:lnTo>
                      <a:pt x="884" y="1182"/>
                    </a:lnTo>
                    <a:lnTo>
                      <a:pt x="882" y="1177"/>
                    </a:lnTo>
                    <a:lnTo>
                      <a:pt x="882" y="1175"/>
                    </a:lnTo>
                    <a:lnTo>
                      <a:pt x="882" y="1173"/>
                    </a:lnTo>
                    <a:lnTo>
                      <a:pt x="882" y="1170"/>
                    </a:lnTo>
                    <a:lnTo>
                      <a:pt x="879" y="1168"/>
                    </a:lnTo>
                    <a:lnTo>
                      <a:pt x="877" y="1168"/>
                    </a:lnTo>
                    <a:lnTo>
                      <a:pt x="875" y="1168"/>
                    </a:lnTo>
                    <a:lnTo>
                      <a:pt x="873" y="1168"/>
                    </a:lnTo>
                    <a:lnTo>
                      <a:pt x="870" y="1168"/>
                    </a:lnTo>
                    <a:lnTo>
                      <a:pt x="866" y="1168"/>
                    </a:lnTo>
                    <a:lnTo>
                      <a:pt x="863" y="1164"/>
                    </a:lnTo>
                    <a:lnTo>
                      <a:pt x="863" y="1161"/>
                    </a:lnTo>
                    <a:lnTo>
                      <a:pt x="861" y="1159"/>
                    </a:lnTo>
                    <a:lnTo>
                      <a:pt x="861" y="1157"/>
                    </a:lnTo>
                    <a:lnTo>
                      <a:pt x="861" y="1154"/>
                    </a:lnTo>
                    <a:lnTo>
                      <a:pt x="861" y="1150"/>
                    </a:lnTo>
                    <a:lnTo>
                      <a:pt x="861" y="1148"/>
                    </a:lnTo>
                    <a:lnTo>
                      <a:pt x="859" y="1148"/>
                    </a:lnTo>
                    <a:lnTo>
                      <a:pt x="857" y="1143"/>
                    </a:lnTo>
                    <a:lnTo>
                      <a:pt x="854" y="1141"/>
                    </a:lnTo>
                    <a:lnTo>
                      <a:pt x="850" y="1139"/>
                    </a:lnTo>
                    <a:lnTo>
                      <a:pt x="850" y="1136"/>
                    </a:lnTo>
                    <a:lnTo>
                      <a:pt x="848" y="1134"/>
                    </a:lnTo>
                    <a:lnTo>
                      <a:pt x="845" y="1132"/>
                    </a:lnTo>
                    <a:lnTo>
                      <a:pt x="845" y="1130"/>
                    </a:lnTo>
                    <a:lnTo>
                      <a:pt x="843" y="1125"/>
                    </a:lnTo>
                    <a:lnTo>
                      <a:pt x="843" y="1123"/>
                    </a:lnTo>
                    <a:lnTo>
                      <a:pt x="845" y="1123"/>
                    </a:lnTo>
                    <a:lnTo>
                      <a:pt x="845" y="1121"/>
                    </a:lnTo>
                    <a:lnTo>
                      <a:pt x="848" y="1121"/>
                    </a:lnTo>
                    <a:lnTo>
                      <a:pt x="850" y="1121"/>
                    </a:lnTo>
                    <a:lnTo>
                      <a:pt x="850" y="1118"/>
                    </a:lnTo>
                    <a:lnTo>
                      <a:pt x="852" y="1118"/>
                    </a:lnTo>
                    <a:lnTo>
                      <a:pt x="854" y="1118"/>
                    </a:lnTo>
                    <a:lnTo>
                      <a:pt x="854" y="1121"/>
                    </a:lnTo>
                    <a:lnTo>
                      <a:pt x="857" y="1121"/>
                    </a:lnTo>
                    <a:lnTo>
                      <a:pt x="859" y="1121"/>
                    </a:lnTo>
                    <a:lnTo>
                      <a:pt x="861" y="1121"/>
                    </a:lnTo>
                    <a:lnTo>
                      <a:pt x="863" y="1121"/>
                    </a:lnTo>
                    <a:lnTo>
                      <a:pt x="866" y="1121"/>
                    </a:lnTo>
                    <a:lnTo>
                      <a:pt x="870" y="1118"/>
                    </a:lnTo>
                    <a:lnTo>
                      <a:pt x="875" y="1116"/>
                    </a:lnTo>
                    <a:lnTo>
                      <a:pt x="877" y="1116"/>
                    </a:lnTo>
                    <a:lnTo>
                      <a:pt x="877" y="1114"/>
                    </a:lnTo>
                    <a:lnTo>
                      <a:pt x="879" y="1114"/>
                    </a:lnTo>
                    <a:lnTo>
                      <a:pt x="882" y="1116"/>
                    </a:lnTo>
                    <a:lnTo>
                      <a:pt x="886" y="1116"/>
                    </a:lnTo>
                    <a:lnTo>
                      <a:pt x="888" y="1116"/>
                    </a:lnTo>
                    <a:lnTo>
                      <a:pt x="891" y="1116"/>
                    </a:lnTo>
                    <a:lnTo>
                      <a:pt x="895" y="1116"/>
                    </a:lnTo>
                    <a:lnTo>
                      <a:pt x="897" y="1116"/>
                    </a:lnTo>
                    <a:lnTo>
                      <a:pt x="897" y="1111"/>
                    </a:lnTo>
                    <a:lnTo>
                      <a:pt x="897" y="1109"/>
                    </a:lnTo>
                    <a:lnTo>
                      <a:pt x="897" y="1107"/>
                    </a:lnTo>
                    <a:lnTo>
                      <a:pt x="897" y="1102"/>
                    </a:lnTo>
                    <a:lnTo>
                      <a:pt x="897" y="1098"/>
                    </a:lnTo>
                    <a:lnTo>
                      <a:pt x="897" y="1096"/>
                    </a:lnTo>
                    <a:lnTo>
                      <a:pt x="895" y="1091"/>
                    </a:lnTo>
                    <a:lnTo>
                      <a:pt x="893" y="1089"/>
                    </a:lnTo>
                    <a:lnTo>
                      <a:pt x="891" y="1089"/>
                    </a:lnTo>
                    <a:lnTo>
                      <a:pt x="891" y="1087"/>
                    </a:lnTo>
                    <a:lnTo>
                      <a:pt x="888" y="1087"/>
                    </a:lnTo>
                    <a:lnTo>
                      <a:pt x="886" y="1084"/>
                    </a:lnTo>
                    <a:lnTo>
                      <a:pt x="886" y="1082"/>
                    </a:lnTo>
                    <a:lnTo>
                      <a:pt x="884" y="1082"/>
                    </a:lnTo>
                    <a:lnTo>
                      <a:pt x="882" y="1080"/>
                    </a:lnTo>
                    <a:lnTo>
                      <a:pt x="879" y="1080"/>
                    </a:lnTo>
                    <a:lnTo>
                      <a:pt x="879" y="1078"/>
                    </a:lnTo>
                    <a:lnTo>
                      <a:pt x="877" y="1078"/>
                    </a:lnTo>
                    <a:lnTo>
                      <a:pt x="877" y="1075"/>
                    </a:lnTo>
                    <a:lnTo>
                      <a:pt x="875" y="1075"/>
                    </a:lnTo>
                    <a:lnTo>
                      <a:pt x="875" y="1073"/>
                    </a:lnTo>
                    <a:lnTo>
                      <a:pt x="873" y="1073"/>
                    </a:lnTo>
                    <a:lnTo>
                      <a:pt x="870" y="1071"/>
                    </a:lnTo>
                    <a:lnTo>
                      <a:pt x="863" y="1059"/>
                    </a:lnTo>
                    <a:lnTo>
                      <a:pt x="859" y="1050"/>
                    </a:lnTo>
                    <a:lnTo>
                      <a:pt x="854" y="1044"/>
                    </a:lnTo>
                    <a:lnTo>
                      <a:pt x="850" y="1039"/>
                    </a:lnTo>
                    <a:lnTo>
                      <a:pt x="845" y="1035"/>
                    </a:lnTo>
                    <a:lnTo>
                      <a:pt x="839" y="1030"/>
                    </a:lnTo>
                    <a:lnTo>
                      <a:pt x="836" y="1028"/>
                    </a:lnTo>
                    <a:lnTo>
                      <a:pt x="836" y="1025"/>
                    </a:lnTo>
                    <a:lnTo>
                      <a:pt x="834" y="1023"/>
                    </a:lnTo>
                    <a:lnTo>
                      <a:pt x="832" y="1021"/>
                    </a:lnTo>
                    <a:lnTo>
                      <a:pt x="825" y="1016"/>
                    </a:lnTo>
                    <a:lnTo>
                      <a:pt x="823" y="1016"/>
                    </a:lnTo>
                    <a:lnTo>
                      <a:pt x="820" y="1016"/>
                    </a:lnTo>
                    <a:lnTo>
                      <a:pt x="818" y="1016"/>
                    </a:lnTo>
                    <a:lnTo>
                      <a:pt x="816" y="1016"/>
                    </a:lnTo>
                    <a:lnTo>
                      <a:pt x="814" y="1019"/>
                    </a:lnTo>
                    <a:lnTo>
                      <a:pt x="811" y="1019"/>
                    </a:lnTo>
                    <a:lnTo>
                      <a:pt x="809" y="1019"/>
                    </a:lnTo>
                    <a:lnTo>
                      <a:pt x="809" y="1016"/>
                    </a:lnTo>
                    <a:lnTo>
                      <a:pt x="805" y="1014"/>
                    </a:lnTo>
                    <a:lnTo>
                      <a:pt x="802" y="1012"/>
                    </a:lnTo>
                    <a:lnTo>
                      <a:pt x="800" y="1012"/>
                    </a:lnTo>
                    <a:lnTo>
                      <a:pt x="798" y="1010"/>
                    </a:lnTo>
                    <a:lnTo>
                      <a:pt x="793" y="1007"/>
                    </a:lnTo>
                    <a:lnTo>
                      <a:pt x="791" y="1007"/>
                    </a:lnTo>
                    <a:lnTo>
                      <a:pt x="789" y="1005"/>
                    </a:lnTo>
                    <a:lnTo>
                      <a:pt x="786" y="1005"/>
                    </a:lnTo>
                    <a:lnTo>
                      <a:pt x="784" y="1003"/>
                    </a:lnTo>
                    <a:lnTo>
                      <a:pt x="782" y="1003"/>
                    </a:lnTo>
                    <a:lnTo>
                      <a:pt x="782" y="1001"/>
                    </a:lnTo>
                    <a:lnTo>
                      <a:pt x="780" y="1001"/>
                    </a:lnTo>
                    <a:lnTo>
                      <a:pt x="777" y="1001"/>
                    </a:lnTo>
                    <a:lnTo>
                      <a:pt x="775" y="1001"/>
                    </a:lnTo>
                    <a:lnTo>
                      <a:pt x="775" y="998"/>
                    </a:lnTo>
                    <a:lnTo>
                      <a:pt x="773" y="998"/>
                    </a:lnTo>
                    <a:lnTo>
                      <a:pt x="771" y="998"/>
                    </a:lnTo>
                    <a:lnTo>
                      <a:pt x="771" y="996"/>
                    </a:lnTo>
                    <a:lnTo>
                      <a:pt x="768" y="996"/>
                    </a:lnTo>
                    <a:lnTo>
                      <a:pt x="766" y="996"/>
                    </a:lnTo>
                    <a:lnTo>
                      <a:pt x="766" y="994"/>
                    </a:lnTo>
                    <a:lnTo>
                      <a:pt x="764" y="994"/>
                    </a:lnTo>
                    <a:lnTo>
                      <a:pt x="761" y="994"/>
                    </a:lnTo>
                    <a:lnTo>
                      <a:pt x="759" y="994"/>
                    </a:lnTo>
                    <a:lnTo>
                      <a:pt x="759" y="992"/>
                    </a:lnTo>
                    <a:lnTo>
                      <a:pt x="757" y="992"/>
                    </a:lnTo>
                    <a:lnTo>
                      <a:pt x="757" y="989"/>
                    </a:lnTo>
                    <a:lnTo>
                      <a:pt x="757" y="987"/>
                    </a:lnTo>
                    <a:lnTo>
                      <a:pt x="755" y="987"/>
                    </a:lnTo>
                    <a:lnTo>
                      <a:pt x="755" y="980"/>
                    </a:lnTo>
                    <a:lnTo>
                      <a:pt x="755" y="969"/>
                    </a:lnTo>
                    <a:lnTo>
                      <a:pt x="752" y="969"/>
                    </a:lnTo>
                    <a:lnTo>
                      <a:pt x="750" y="969"/>
                    </a:lnTo>
                    <a:lnTo>
                      <a:pt x="748" y="969"/>
                    </a:lnTo>
                    <a:lnTo>
                      <a:pt x="746" y="969"/>
                    </a:lnTo>
                    <a:lnTo>
                      <a:pt x="743" y="967"/>
                    </a:lnTo>
                    <a:lnTo>
                      <a:pt x="741" y="967"/>
                    </a:lnTo>
                    <a:lnTo>
                      <a:pt x="739" y="967"/>
                    </a:lnTo>
                    <a:lnTo>
                      <a:pt x="737" y="964"/>
                    </a:lnTo>
                    <a:lnTo>
                      <a:pt x="734" y="964"/>
                    </a:lnTo>
                    <a:lnTo>
                      <a:pt x="732" y="964"/>
                    </a:lnTo>
                    <a:lnTo>
                      <a:pt x="730" y="964"/>
                    </a:lnTo>
                    <a:lnTo>
                      <a:pt x="727" y="964"/>
                    </a:lnTo>
                    <a:lnTo>
                      <a:pt x="727" y="967"/>
                    </a:lnTo>
                    <a:lnTo>
                      <a:pt x="725" y="967"/>
                    </a:lnTo>
                    <a:lnTo>
                      <a:pt x="727" y="964"/>
                    </a:lnTo>
                    <a:lnTo>
                      <a:pt x="725" y="964"/>
                    </a:lnTo>
                    <a:lnTo>
                      <a:pt x="723" y="964"/>
                    </a:lnTo>
                    <a:lnTo>
                      <a:pt x="721" y="964"/>
                    </a:lnTo>
                    <a:lnTo>
                      <a:pt x="718" y="964"/>
                    </a:lnTo>
                    <a:lnTo>
                      <a:pt x="714" y="964"/>
                    </a:lnTo>
                    <a:lnTo>
                      <a:pt x="712" y="964"/>
                    </a:lnTo>
                    <a:lnTo>
                      <a:pt x="707" y="964"/>
                    </a:lnTo>
                    <a:lnTo>
                      <a:pt x="705" y="964"/>
                    </a:lnTo>
                    <a:lnTo>
                      <a:pt x="705" y="962"/>
                    </a:lnTo>
                    <a:lnTo>
                      <a:pt x="700" y="962"/>
                    </a:lnTo>
                    <a:lnTo>
                      <a:pt x="696" y="964"/>
                    </a:lnTo>
                    <a:lnTo>
                      <a:pt x="693" y="964"/>
                    </a:lnTo>
                    <a:lnTo>
                      <a:pt x="691" y="967"/>
                    </a:lnTo>
                    <a:lnTo>
                      <a:pt x="689" y="964"/>
                    </a:lnTo>
                    <a:lnTo>
                      <a:pt x="684" y="964"/>
                    </a:lnTo>
                    <a:lnTo>
                      <a:pt x="682" y="964"/>
                    </a:lnTo>
                    <a:lnTo>
                      <a:pt x="682" y="967"/>
                    </a:lnTo>
                    <a:lnTo>
                      <a:pt x="680" y="967"/>
                    </a:lnTo>
                    <a:lnTo>
                      <a:pt x="678" y="967"/>
                    </a:lnTo>
                    <a:lnTo>
                      <a:pt x="675" y="969"/>
                    </a:lnTo>
                    <a:lnTo>
                      <a:pt x="673" y="969"/>
                    </a:lnTo>
                    <a:lnTo>
                      <a:pt x="666" y="962"/>
                    </a:lnTo>
                    <a:lnTo>
                      <a:pt x="657" y="962"/>
                    </a:lnTo>
                    <a:lnTo>
                      <a:pt x="655" y="962"/>
                    </a:lnTo>
                    <a:lnTo>
                      <a:pt x="650" y="962"/>
                    </a:lnTo>
                    <a:lnTo>
                      <a:pt x="648" y="964"/>
                    </a:lnTo>
                    <a:lnTo>
                      <a:pt x="646" y="964"/>
                    </a:lnTo>
                    <a:lnTo>
                      <a:pt x="644" y="964"/>
                    </a:lnTo>
                    <a:lnTo>
                      <a:pt x="641" y="964"/>
                    </a:lnTo>
                    <a:lnTo>
                      <a:pt x="641" y="967"/>
                    </a:lnTo>
                    <a:lnTo>
                      <a:pt x="639" y="967"/>
                    </a:lnTo>
                    <a:lnTo>
                      <a:pt x="637" y="967"/>
                    </a:lnTo>
                    <a:lnTo>
                      <a:pt x="634" y="969"/>
                    </a:lnTo>
                    <a:lnTo>
                      <a:pt x="632" y="969"/>
                    </a:lnTo>
                    <a:lnTo>
                      <a:pt x="628" y="971"/>
                    </a:lnTo>
                    <a:lnTo>
                      <a:pt x="625" y="971"/>
                    </a:lnTo>
                    <a:lnTo>
                      <a:pt x="623" y="971"/>
                    </a:lnTo>
                    <a:lnTo>
                      <a:pt x="621" y="971"/>
                    </a:lnTo>
                    <a:lnTo>
                      <a:pt x="616" y="971"/>
                    </a:lnTo>
                    <a:lnTo>
                      <a:pt x="614" y="971"/>
                    </a:lnTo>
                    <a:lnTo>
                      <a:pt x="612" y="971"/>
                    </a:lnTo>
                    <a:lnTo>
                      <a:pt x="612" y="969"/>
                    </a:lnTo>
                    <a:lnTo>
                      <a:pt x="610" y="969"/>
                    </a:lnTo>
                    <a:lnTo>
                      <a:pt x="607" y="969"/>
                    </a:lnTo>
                    <a:lnTo>
                      <a:pt x="605" y="969"/>
                    </a:lnTo>
                    <a:lnTo>
                      <a:pt x="596" y="969"/>
                    </a:lnTo>
                    <a:lnTo>
                      <a:pt x="594" y="964"/>
                    </a:lnTo>
                    <a:lnTo>
                      <a:pt x="591" y="962"/>
                    </a:lnTo>
                    <a:lnTo>
                      <a:pt x="589" y="960"/>
                    </a:lnTo>
                    <a:lnTo>
                      <a:pt x="587" y="958"/>
                    </a:lnTo>
                    <a:lnTo>
                      <a:pt x="585" y="955"/>
                    </a:lnTo>
                    <a:lnTo>
                      <a:pt x="582" y="955"/>
                    </a:lnTo>
                    <a:lnTo>
                      <a:pt x="582" y="953"/>
                    </a:lnTo>
                    <a:lnTo>
                      <a:pt x="580" y="953"/>
                    </a:lnTo>
                    <a:lnTo>
                      <a:pt x="578" y="953"/>
                    </a:lnTo>
                    <a:lnTo>
                      <a:pt x="576" y="951"/>
                    </a:lnTo>
                    <a:lnTo>
                      <a:pt x="571" y="951"/>
                    </a:lnTo>
                    <a:lnTo>
                      <a:pt x="569" y="949"/>
                    </a:lnTo>
                    <a:lnTo>
                      <a:pt x="566" y="949"/>
                    </a:lnTo>
                    <a:lnTo>
                      <a:pt x="564" y="946"/>
                    </a:lnTo>
                    <a:lnTo>
                      <a:pt x="562" y="946"/>
                    </a:lnTo>
                    <a:lnTo>
                      <a:pt x="562" y="944"/>
                    </a:lnTo>
                    <a:lnTo>
                      <a:pt x="560" y="944"/>
                    </a:lnTo>
                    <a:lnTo>
                      <a:pt x="557" y="944"/>
                    </a:lnTo>
                    <a:lnTo>
                      <a:pt x="555" y="942"/>
                    </a:lnTo>
                    <a:lnTo>
                      <a:pt x="553" y="939"/>
                    </a:lnTo>
                    <a:lnTo>
                      <a:pt x="551" y="939"/>
                    </a:lnTo>
                    <a:lnTo>
                      <a:pt x="548" y="939"/>
                    </a:lnTo>
                    <a:lnTo>
                      <a:pt x="548" y="937"/>
                    </a:lnTo>
                    <a:lnTo>
                      <a:pt x="546" y="937"/>
                    </a:lnTo>
                    <a:lnTo>
                      <a:pt x="544" y="935"/>
                    </a:lnTo>
                    <a:lnTo>
                      <a:pt x="544" y="933"/>
                    </a:lnTo>
                    <a:lnTo>
                      <a:pt x="542" y="933"/>
                    </a:lnTo>
                    <a:lnTo>
                      <a:pt x="542" y="930"/>
                    </a:lnTo>
                    <a:lnTo>
                      <a:pt x="539" y="930"/>
                    </a:lnTo>
                    <a:lnTo>
                      <a:pt x="537" y="930"/>
                    </a:lnTo>
                    <a:lnTo>
                      <a:pt x="537" y="928"/>
                    </a:lnTo>
                    <a:lnTo>
                      <a:pt x="535" y="928"/>
                    </a:lnTo>
                    <a:lnTo>
                      <a:pt x="532" y="928"/>
                    </a:lnTo>
                    <a:lnTo>
                      <a:pt x="530" y="928"/>
                    </a:lnTo>
                    <a:lnTo>
                      <a:pt x="528" y="928"/>
                    </a:lnTo>
                    <a:lnTo>
                      <a:pt x="526" y="928"/>
                    </a:lnTo>
                    <a:lnTo>
                      <a:pt x="523" y="926"/>
                    </a:lnTo>
                    <a:lnTo>
                      <a:pt x="521" y="926"/>
                    </a:lnTo>
                    <a:lnTo>
                      <a:pt x="519" y="926"/>
                    </a:lnTo>
                    <a:lnTo>
                      <a:pt x="517" y="926"/>
                    </a:lnTo>
                    <a:lnTo>
                      <a:pt x="514" y="926"/>
                    </a:lnTo>
                    <a:lnTo>
                      <a:pt x="512" y="926"/>
                    </a:lnTo>
                    <a:lnTo>
                      <a:pt x="510" y="926"/>
                    </a:lnTo>
                    <a:lnTo>
                      <a:pt x="508" y="926"/>
                    </a:lnTo>
                    <a:lnTo>
                      <a:pt x="508" y="928"/>
                    </a:lnTo>
                    <a:lnTo>
                      <a:pt x="505" y="928"/>
                    </a:lnTo>
                    <a:lnTo>
                      <a:pt x="503" y="928"/>
                    </a:lnTo>
                    <a:lnTo>
                      <a:pt x="501" y="928"/>
                    </a:lnTo>
                    <a:lnTo>
                      <a:pt x="498" y="928"/>
                    </a:lnTo>
                    <a:lnTo>
                      <a:pt x="496" y="928"/>
                    </a:lnTo>
                    <a:lnTo>
                      <a:pt x="494" y="928"/>
                    </a:lnTo>
                    <a:lnTo>
                      <a:pt x="492" y="928"/>
                    </a:lnTo>
                    <a:lnTo>
                      <a:pt x="492" y="926"/>
                    </a:lnTo>
                    <a:lnTo>
                      <a:pt x="489" y="926"/>
                    </a:lnTo>
                    <a:lnTo>
                      <a:pt x="487" y="926"/>
                    </a:lnTo>
                    <a:lnTo>
                      <a:pt x="485" y="926"/>
                    </a:lnTo>
                    <a:lnTo>
                      <a:pt x="483" y="926"/>
                    </a:lnTo>
                    <a:lnTo>
                      <a:pt x="480" y="926"/>
                    </a:lnTo>
                    <a:lnTo>
                      <a:pt x="478" y="924"/>
                    </a:lnTo>
                    <a:lnTo>
                      <a:pt x="471" y="924"/>
                    </a:lnTo>
                    <a:lnTo>
                      <a:pt x="469" y="924"/>
                    </a:lnTo>
                    <a:lnTo>
                      <a:pt x="467" y="924"/>
                    </a:lnTo>
                    <a:lnTo>
                      <a:pt x="462" y="924"/>
                    </a:lnTo>
                    <a:lnTo>
                      <a:pt x="460" y="924"/>
                    </a:lnTo>
                    <a:lnTo>
                      <a:pt x="458" y="924"/>
                    </a:lnTo>
                    <a:lnTo>
                      <a:pt x="455" y="921"/>
                    </a:lnTo>
                    <a:lnTo>
                      <a:pt x="453" y="921"/>
                    </a:lnTo>
                    <a:lnTo>
                      <a:pt x="451" y="921"/>
                    </a:lnTo>
                    <a:lnTo>
                      <a:pt x="453" y="919"/>
                    </a:lnTo>
                    <a:lnTo>
                      <a:pt x="453" y="917"/>
                    </a:lnTo>
                    <a:lnTo>
                      <a:pt x="458" y="915"/>
                    </a:lnTo>
                    <a:lnTo>
                      <a:pt x="460" y="915"/>
                    </a:lnTo>
                    <a:lnTo>
                      <a:pt x="462" y="912"/>
                    </a:lnTo>
                    <a:lnTo>
                      <a:pt x="467" y="910"/>
                    </a:lnTo>
                    <a:lnTo>
                      <a:pt x="469" y="910"/>
                    </a:lnTo>
                    <a:lnTo>
                      <a:pt x="471" y="908"/>
                    </a:lnTo>
                    <a:lnTo>
                      <a:pt x="474" y="906"/>
                    </a:lnTo>
                    <a:lnTo>
                      <a:pt x="476" y="906"/>
                    </a:lnTo>
                    <a:lnTo>
                      <a:pt x="478" y="906"/>
                    </a:lnTo>
                    <a:lnTo>
                      <a:pt x="480" y="903"/>
                    </a:lnTo>
                    <a:lnTo>
                      <a:pt x="480" y="901"/>
                    </a:lnTo>
                    <a:lnTo>
                      <a:pt x="483" y="901"/>
                    </a:lnTo>
                    <a:lnTo>
                      <a:pt x="487" y="899"/>
                    </a:lnTo>
                    <a:lnTo>
                      <a:pt x="489" y="899"/>
                    </a:lnTo>
                    <a:lnTo>
                      <a:pt x="492" y="899"/>
                    </a:lnTo>
                    <a:lnTo>
                      <a:pt x="492" y="896"/>
                    </a:lnTo>
                    <a:lnTo>
                      <a:pt x="494" y="896"/>
                    </a:lnTo>
                    <a:lnTo>
                      <a:pt x="494" y="894"/>
                    </a:lnTo>
                    <a:lnTo>
                      <a:pt x="496" y="894"/>
                    </a:lnTo>
                    <a:lnTo>
                      <a:pt x="498" y="894"/>
                    </a:lnTo>
                    <a:lnTo>
                      <a:pt x="498" y="892"/>
                    </a:lnTo>
                    <a:lnTo>
                      <a:pt x="501" y="892"/>
                    </a:lnTo>
                    <a:lnTo>
                      <a:pt x="501" y="890"/>
                    </a:lnTo>
                    <a:lnTo>
                      <a:pt x="503" y="890"/>
                    </a:lnTo>
                    <a:lnTo>
                      <a:pt x="503" y="887"/>
                    </a:lnTo>
                    <a:lnTo>
                      <a:pt x="505" y="887"/>
                    </a:lnTo>
                    <a:lnTo>
                      <a:pt x="505" y="885"/>
                    </a:lnTo>
                    <a:lnTo>
                      <a:pt x="503" y="885"/>
                    </a:lnTo>
                    <a:lnTo>
                      <a:pt x="505" y="885"/>
                    </a:lnTo>
                    <a:lnTo>
                      <a:pt x="505" y="883"/>
                    </a:lnTo>
                    <a:lnTo>
                      <a:pt x="505" y="881"/>
                    </a:lnTo>
                    <a:lnTo>
                      <a:pt x="508" y="881"/>
                    </a:lnTo>
                    <a:lnTo>
                      <a:pt x="510" y="876"/>
                    </a:lnTo>
                    <a:lnTo>
                      <a:pt x="510" y="874"/>
                    </a:lnTo>
                    <a:lnTo>
                      <a:pt x="514" y="869"/>
                    </a:lnTo>
                    <a:lnTo>
                      <a:pt x="519" y="860"/>
                    </a:lnTo>
                    <a:lnTo>
                      <a:pt x="523" y="856"/>
                    </a:lnTo>
                    <a:lnTo>
                      <a:pt x="523" y="851"/>
                    </a:lnTo>
                    <a:lnTo>
                      <a:pt x="523" y="849"/>
                    </a:lnTo>
                    <a:lnTo>
                      <a:pt x="523" y="847"/>
                    </a:lnTo>
                    <a:lnTo>
                      <a:pt x="521" y="847"/>
                    </a:lnTo>
                    <a:lnTo>
                      <a:pt x="521" y="844"/>
                    </a:lnTo>
                    <a:lnTo>
                      <a:pt x="519" y="844"/>
                    </a:lnTo>
                    <a:lnTo>
                      <a:pt x="519" y="842"/>
                    </a:lnTo>
                    <a:lnTo>
                      <a:pt x="517" y="842"/>
                    </a:lnTo>
                    <a:lnTo>
                      <a:pt x="517" y="840"/>
                    </a:lnTo>
                    <a:lnTo>
                      <a:pt x="514" y="840"/>
                    </a:lnTo>
                    <a:lnTo>
                      <a:pt x="512" y="840"/>
                    </a:lnTo>
                    <a:lnTo>
                      <a:pt x="510" y="840"/>
                    </a:lnTo>
                    <a:lnTo>
                      <a:pt x="508" y="840"/>
                    </a:lnTo>
                    <a:lnTo>
                      <a:pt x="505" y="840"/>
                    </a:lnTo>
                    <a:lnTo>
                      <a:pt x="503" y="840"/>
                    </a:lnTo>
                    <a:lnTo>
                      <a:pt x="498" y="842"/>
                    </a:lnTo>
                    <a:lnTo>
                      <a:pt x="496" y="842"/>
                    </a:lnTo>
                    <a:lnTo>
                      <a:pt x="494" y="842"/>
                    </a:lnTo>
                    <a:lnTo>
                      <a:pt x="492" y="842"/>
                    </a:lnTo>
                    <a:lnTo>
                      <a:pt x="489" y="842"/>
                    </a:lnTo>
                    <a:lnTo>
                      <a:pt x="487" y="842"/>
                    </a:lnTo>
                    <a:lnTo>
                      <a:pt x="485" y="842"/>
                    </a:lnTo>
                    <a:lnTo>
                      <a:pt x="483" y="842"/>
                    </a:lnTo>
                    <a:lnTo>
                      <a:pt x="483" y="844"/>
                    </a:lnTo>
                    <a:lnTo>
                      <a:pt x="480" y="844"/>
                    </a:lnTo>
                    <a:lnTo>
                      <a:pt x="478" y="844"/>
                    </a:lnTo>
                    <a:lnTo>
                      <a:pt x="476" y="844"/>
                    </a:lnTo>
                    <a:lnTo>
                      <a:pt x="474" y="844"/>
                    </a:lnTo>
                    <a:lnTo>
                      <a:pt x="471" y="844"/>
                    </a:lnTo>
                    <a:lnTo>
                      <a:pt x="469" y="842"/>
                    </a:lnTo>
                    <a:lnTo>
                      <a:pt x="467" y="842"/>
                    </a:lnTo>
                    <a:lnTo>
                      <a:pt x="460" y="842"/>
                    </a:lnTo>
                    <a:lnTo>
                      <a:pt x="458" y="842"/>
                    </a:lnTo>
                    <a:lnTo>
                      <a:pt x="444" y="847"/>
                    </a:lnTo>
                    <a:lnTo>
                      <a:pt x="435" y="851"/>
                    </a:lnTo>
                    <a:lnTo>
                      <a:pt x="433" y="851"/>
                    </a:lnTo>
                    <a:lnTo>
                      <a:pt x="430" y="851"/>
                    </a:lnTo>
                    <a:lnTo>
                      <a:pt x="430" y="853"/>
                    </a:lnTo>
                    <a:lnTo>
                      <a:pt x="428" y="853"/>
                    </a:lnTo>
                    <a:lnTo>
                      <a:pt x="426" y="853"/>
                    </a:lnTo>
                    <a:lnTo>
                      <a:pt x="424" y="853"/>
                    </a:lnTo>
                    <a:lnTo>
                      <a:pt x="421" y="856"/>
                    </a:lnTo>
                    <a:lnTo>
                      <a:pt x="419" y="856"/>
                    </a:lnTo>
                    <a:lnTo>
                      <a:pt x="417" y="856"/>
                    </a:lnTo>
                    <a:lnTo>
                      <a:pt x="412" y="858"/>
                    </a:lnTo>
                    <a:lnTo>
                      <a:pt x="406" y="860"/>
                    </a:lnTo>
                    <a:lnTo>
                      <a:pt x="403" y="860"/>
                    </a:lnTo>
                    <a:lnTo>
                      <a:pt x="403" y="863"/>
                    </a:lnTo>
                    <a:lnTo>
                      <a:pt x="403" y="865"/>
                    </a:lnTo>
                    <a:lnTo>
                      <a:pt x="401" y="872"/>
                    </a:lnTo>
                    <a:lnTo>
                      <a:pt x="399" y="878"/>
                    </a:lnTo>
                    <a:lnTo>
                      <a:pt x="399" y="881"/>
                    </a:lnTo>
                    <a:lnTo>
                      <a:pt x="399" y="883"/>
                    </a:lnTo>
                    <a:lnTo>
                      <a:pt x="399" y="885"/>
                    </a:lnTo>
                    <a:lnTo>
                      <a:pt x="396" y="885"/>
                    </a:lnTo>
                    <a:lnTo>
                      <a:pt x="394" y="885"/>
                    </a:lnTo>
                    <a:lnTo>
                      <a:pt x="387" y="883"/>
                    </a:lnTo>
                    <a:lnTo>
                      <a:pt x="385" y="883"/>
                    </a:lnTo>
                    <a:lnTo>
                      <a:pt x="383" y="883"/>
                    </a:lnTo>
                    <a:lnTo>
                      <a:pt x="378" y="883"/>
                    </a:lnTo>
                    <a:lnTo>
                      <a:pt x="374" y="883"/>
                    </a:lnTo>
                    <a:lnTo>
                      <a:pt x="372" y="883"/>
                    </a:lnTo>
                    <a:lnTo>
                      <a:pt x="369" y="883"/>
                    </a:lnTo>
                    <a:lnTo>
                      <a:pt x="367" y="883"/>
                    </a:lnTo>
                    <a:lnTo>
                      <a:pt x="365" y="883"/>
                    </a:lnTo>
                    <a:lnTo>
                      <a:pt x="365" y="885"/>
                    </a:lnTo>
                    <a:lnTo>
                      <a:pt x="362" y="885"/>
                    </a:lnTo>
                    <a:lnTo>
                      <a:pt x="362" y="887"/>
                    </a:lnTo>
                    <a:lnTo>
                      <a:pt x="360" y="890"/>
                    </a:lnTo>
                    <a:lnTo>
                      <a:pt x="358" y="890"/>
                    </a:lnTo>
                    <a:lnTo>
                      <a:pt x="358" y="892"/>
                    </a:lnTo>
                    <a:lnTo>
                      <a:pt x="358" y="890"/>
                    </a:lnTo>
                    <a:lnTo>
                      <a:pt x="356" y="890"/>
                    </a:lnTo>
                    <a:lnTo>
                      <a:pt x="356" y="887"/>
                    </a:lnTo>
                    <a:lnTo>
                      <a:pt x="351" y="883"/>
                    </a:lnTo>
                    <a:lnTo>
                      <a:pt x="344" y="876"/>
                    </a:lnTo>
                    <a:lnTo>
                      <a:pt x="340" y="869"/>
                    </a:lnTo>
                    <a:lnTo>
                      <a:pt x="337" y="867"/>
                    </a:lnTo>
                    <a:lnTo>
                      <a:pt x="337" y="865"/>
                    </a:lnTo>
                    <a:lnTo>
                      <a:pt x="335" y="865"/>
                    </a:lnTo>
                    <a:lnTo>
                      <a:pt x="333" y="865"/>
                    </a:lnTo>
                    <a:lnTo>
                      <a:pt x="331" y="865"/>
                    </a:lnTo>
                    <a:lnTo>
                      <a:pt x="331" y="863"/>
                    </a:lnTo>
                    <a:lnTo>
                      <a:pt x="328" y="863"/>
                    </a:lnTo>
                    <a:lnTo>
                      <a:pt x="326" y="863"/>
                    </a:lnTo>
                    <a:lnTo>
                      <a:pt x="324" y="860"/>
                    </a:lnTo>
                    <a:lnTo>
                      <a:pt x="322" y="860"/>
                    </a:lnTo>
                    <a:lnTo>
                      <a:pt x="319" y="860"/>
                    </a:lnTo>
                    <a:lnTo>
                      <a:pt x="317" y="858"/>
                    </a:lnTo>
                    <a:lnTo>
                      <a:pt x="315" y="858"/>
                    </a:lnTo>
                    <a:lnTo>
                      <a:pt x="313" y="856"/>
                    </a:lnTo>
                    <a:lnTo>
                      <a:pt x="310" y="856"/>
                    </a:lnTo>
                    <a:lnTo>
                      <a:pt x="310" y="853"/>
                    </a:lnTo>
                    <a:lnTo>
                      <a:pt x="308" y="853"/>
                    </a:lnTo>
                    <a:lnTo>
                      <a:pt x="308" y="851"/>
                    </a:lnTo>
                    <a:lnTo>
                      <a:pt x="306" y="851"/>
                    </a:lnTo>
                    <a:lnTo>
                      <a:pt x="303" y="851"/>
                    </a:lnTo>
                    <a:lnTo>
                      <a:pt x="301" y="853"/>
                    </a:lnTo>
                    <a:lnTo>
                      <a:pt x="299" y="853"/>
                    </a:lnTo>
                    <a:lnTo>
                      <a:pt x="299" y="856"/>
                    </a:lnTo>
                    <a:lnTo>
                      <a:pt x="297" y="856"/>
                    </a:lnTo>
                    <a:lnTo>
                      <a:pt x="294" y="856"/>
                    </a:lnTo>
                    <a:lnTo>
                      <a:pt x="292" y="856"/>
                    </a:lnTo>
                    <a:lnTo>
                      <a:pt x="290" y="856"/>
                    </a:lnTo>
                    <a:lnTo>
                      <a:pt x="288" y="856"/>
                    </a:lnTo>
                    <a:lnTo>
                      <a:pt x="285" y="856"/>
                    </a:lnTo>
                    <a:lnTo>
                      <a:pt x="285" y="853"/>
                    </a:lnTo>
                    <a:lnTo>
                      <a:pt x="283" y="853"/>
                    </a:lnTo>
                    <a:lnTo>
                      <a:pt x="281" y="853"/>
                    </a:lnTo>
                    <a:lnTo>
                      <a:pt x="279" y="853"/>
                    </a:lnTo>
                    <a:lnTo>
                      <a:pt x="276" y="851"/>
                    </a:lnTo>
                    <a:lnTo>
                      <a:pt x="274" y="851"/>
                    </a:lnTo>
                    <a:lnTo>
                      <a:pt x="272" y="849"/>
                    </a:lnTo>
                    <a:lnTo>
                      <a:pt x="269" y="847"/>
                    </a:lnTo>
                    <a:lnTo>
                      <a:pt x="269" y="844"/>
                    </a:lnTo>
                    <a:lnTo>
                      <a:pt x="269" y="838"/>
                    </a:lnTo>
                    <a:lnTo>
                      <a:pt x="267" y="835"/>
                    </a:lnTo>
                    <a:lnTo>
                      <a:pt x="265" y="833"/>
                    </a:lnTo>
                    <a:lnTo>
                      <a:pt x="263" y="833"/>
                    </a:lnTo>
                    <a:lnTo>
                      <a:pt x="260" y="831"/>
                    </a:lnTo>
                    <a:lnTo>
                      <a:pt x="254" y="829"/>
                    </a:lnTo>
                    <a:lnTo>
                      <a:pt x="249" y="829"/>
                    </a:lnTo>
                    <a:lnTo>
                      <a:pt x="247" y="826"/>
                    </a:lnTo>
                    <a:lnTo>
                      <a:pt x="245" y="826"/>
                    </a:lnTo>
                    <a:lnTo>
                      <a:pt x="242" y="826"/>
                    </a:lnTo>
                    <a:lnTo>
                      <a:pt x="238" y="826"/>
                    </a:lnTo>
                    <a:lnTo>
                      <a:pt x="235" y="824"/>
                    </a:lnTo>
                    <a:lnTo>
                      <a:pt x="233" y="824"/>
                    </a:lnTo>
                    <a:lnTo>
                      <a:pt x="229" y="824"/>
                    </a:lnTo>
                    <a:lnTo>
                      <a:pt x="226" y="822"/>
                    </a:lnTo>
                    <a:lnTo>
                      <a:pt x="224" y="822"/>
                    </a:lnTo>
                    <a:lnTo>
                      <a:pt x="224" y="820"/>
                    </a:lnTo>
                    <a:lnTo>
                      <a:pt x="222" y="820"/>
                    </a:lnTo>
                    <a:lnTo>
                      <a:pt x="220" y="820"/>
                    </a:lnTo>
                    <a:lnTo>
                      <a:pt x="220" y="817"/>
                    </a:lnTo>
                    <a:lnTo>
                      <a:pt x="217" y="817"/>
                    </a:lnTo>
                    <a:lnTo>
                      <a:pt x="215" y="815"/>
                    </a:lnTo>
                    <a:lnTo>
                      <a:pt x="213" y="815"/>
                    </a:lnTo>
                    <a:lnTo>
                      <a:pt x="211" y="815"/>
                    </a:lnTo>
                    <a:lnTo>
                      <a:pt x="208" y="813"/>
                    </a:lnTo>
                    <a:lnTo>
                      <a:pt x="206" y="813"/>
                    </a:lnTo>
                    <a:lnTo>
                      <a:pt x="201" y="810"/>
                    </a:lnTo>
                    <a:lnTo>
                      <a:pt x="201" y="808"/>
                    </a:lnTo>
                    <a:lnTo>
                      <a:pt x="199" y="808"/>
                    </a:lnTo>
                    <a:lnTo>
                      <a:pt x="197" y="806"/>
                    </a:lnTo>
                    <a:lnTo>
                      <a:pt x="195" y="806"/>
                    </a:lnTo>
                    <a:lnTo>
                      <a:pt x="192" y="804"/>
                    </a:lnTo>
                    <a:lnTo>
                      <a:pt x="192" y="806"/>
                    </a:lnTo>
                    <a:lnTo>
                      <a:pt x="190" y="806"/>
                    </a:lnTo>
                    <a:lnTo>
                      <a:pt x="188" y="806"/>
                    </a:lnTo>
                    <a:lnTo>
                      <a:pt x="186" y="806"/>
                    </a:lnTo>
                    <a:lnTo>
                      <a:pt x="181" y="806"/>
                    </a:lnTo>
                    <a:lnTo>
                      <a:pt x="177" y="806"/>
                    </a:lnTo>
                    <a:lnTo>
                      <a:pt x="167" y="822"/>
                    </a:lnTo>
                    <a:lnTo>
                      <a:pt x="161" y="820"/>
                    </a:lnTo>
                    <a:lnTo>
                      <a:pt x="158" y="822"/>
                    </a:lnTo>
                    <a:lnTo>
                      <a:pt x="156" y="824"/>
                    </a:lnTo>
                    <a:lnTo>
                      <a:pt x="154" y="826"/>
                    </a:lnTo>
                    <a:lnTo>
                      <a:pt x="152" y="826"/>
                    </a:lnTo>
                    <a:lnTo>
                      <a:pt x="147" y="829"/>
                    </a:lnTo>
                    <a:lnTo>
                      <a:pt x="140" y="833"/>
                    </a:lnTo>
                    <a:lnTo>
                      <a:pt x="136" y="835"/>
                    </a:lnTo>
                    <a:lnTo>
                      <a:pt x="133" y="838"/>
                    </a:lnTo>
                    <a:lnTo>
                      <a:pt x="131" y="840"/>
                    </a:lnTo>
                    <a:lnTo>
                      <a:pt x="127" y="840"/>
                    </a:lnTo>
                    <a:lnTo>
                      <a:pt x="124" y="840"/>
                    </a:lnTo>
                    <a:lnTo>
                      <a:pt x="122" y="840"/>
                    </a:lnTo>
                    <a:lnTo>
                      <a:pt x="120" y="840"/>
                    </a:lnTo>
                    <a:lnTo>
                      <a:pt x="118" y="838"/>
                    </a:lnTo>
                    <a:lnTo>
                      <a:pt x="115" y="838"/>
                    </a:lnTo>
                    <a:lnTo>
                      <a:pt x="115" y="835"/>
                    </a:lnTo>
                    <a:lnTo>
                      <a:pt x="113" y="835"/>
                    </a:lnTo>
                    <a:lnTo>
                      <a:pt x="113" y="833"/>
                    </a:lnTo>
                    <a:lnTo>
                      <a:pt x="111" y="833"/>
                    </a:lnTo>
                    <a:lnTo>
                      <a:pt x="111" y="831"/>
                    </a:lnTo>
                    <a:lnTo>
                      <a:pt x="109" y="831"/>
                    </a:lnTo>
                    <a:lnTo>
                      <a:pt x="109" y="829"/>
                    </a:lnTo>
                    <a:lnTo>
                      <a:pt x="111" y="824"/>
                    </a:lnTo>
                    <a:lnTo>
                      <a:pt x="111" y="817"/>
                    </a:lnTo>
                    <a:lnTo>
                      <a:pt x="111" y="815"/>
                    </a:lnTo>
                    <a:lnTo>
                      <a:pt x="106" y="810"/>
                    </a:lnTo>
                    <a:lnTo>
                      <a:pt x="104" y="810"/>
                    </a:lnTo>
                    <a:lnTo>
                      <a:pt x="102" y="810"/>
                    </a:lnTo>
                    <a:lnTo>
                      <a:pt x="102" y="808"/>
                    </a:lnTo>
                    <a:lnTo>
                      <a:pt x="99" y="808"/>
                    </a:lnTo>
                    <a:lnTo>
                      <a:pt x="97" y="806"/>
                    </a:lnTo>
                    <a:lnTo>
                      <a:pt x="97" y="804"/>
                    </a:lnTo>
                    <a:lnTo>
                      <a:pt x="97" y="801"/>
                    </a:lnTo>
                    <a:lnTo>
                      <a:pt x="99" y="799"/>
                    </a:lnTo>
                    <a:lnTo>
                      <a:pt x="99" y="797"/>
                    </a:lnTo>
                    <a:lnTo>
                      <a:pt x="102" y="797"/>
                    </a:lnTo>
                    <a:lnTo>
                      <a:pt x="104" y="797"/>
                    </a:lnTo>
                    <a:lnTo>
                      <a:pt x="106" y="797"/>
                    </a:lnTo>
                    <a:lnTo>
                      <a:pt x="109" y="797"/>
                    </a:lnTo>
                    <a:lnTo>
                      <a:pt x="109" y="795"/>
                    </a:lnTo>
                    <a:lnTo>
                      <a:pt x="109" y="790"/>
                    </a:lnTo>
                    <a:lnTo>
                      <a:pt x="109" y="788"/>
                    </a:lnTo>
                    <a:lnTo>
                      <a:pt x="109" y="783"/>
                    </a:lnTo>
                    <a:lnTo>
                      <a:pt x="109" y="781"/>
                    </a:lnTo>
                    <a:lnTo>
                      <a:pt x="109" y="779"/>
                    </a:lnTo>
                    <a:lnTo>
                      <a:pt x="109" y="777"/>
                    </a:lnTo>
                    <a:lnTo>
                      <a:pt x="106" y="777"/>
                    </a:lnTo>
                    <a:lnTo>
                      <a:pt x="106" y="772"/>
                    </a:lnTo>
                    <a:lnTo>
                      <a:pt x="106" y="767"/>
                    </a:lnTo>
                    <a:lnTo>
                      <a:pt x="106" y="765"/>
                    </a:lnTo>
                    <a:lnTo>
                      <a:pt x="109" y="765"/>
                    </a:lnTo>
                    <a:lnTo>
                      <a:pt x="111" y="765"/>
                    </a:lnTo>
                    <a:lnTo>
                      <a:pt x="115" y="763"/>
                    </a:lnTo>
                    <a:lnTo>
                      <a:pt x="86" y="752"/>
                    </a:lnTo>
                    <a:lnTo>
                      <a:pt x="90" y="743"/>
                    </a:lnTo>
                    <a:lnTo>
                      <a:pt x="90" y="740"/>
                    </a:lnTo>
                    <a:lnTo>
                      <a:pt x="93" y="738"/>
                    </a:lnTo>
                    <a:lnTo>
                      <a:pt x="93" y="731"/>
                    </a:lnTo>
                    <a:lnTo>
                      <a:pt x="93" y="729"/>
                    </a:lnTo>
                    <a:lnTo>
                      <a:pt x="95" y="727"/>
                    </a:lnTo>
                    <a:lnTo>
                      <a:pt x="95" y="724"/>
                    </a:lnTo>
                    <a:lnTo>
                      <a:pt x="95" y="722"/>
                    </a:lnTo>
                    <a:lnTo>
                      <a:pt x="97" y="720"/>
                    </a:lnTo>
                    <a:lnTo>
                      <a:pt x="97" y="718"/>
                    </a:lnTo>
                    <a:lnTo>
                      <a:pt x="97" y="715"/>
                    </a:lnTo>
                    <a:lnTo>
                      <a:pt x="99" y="713"/>
                    </a:lnTo>
                    <a:lnTo>
                      <a:pt x="99" y="711"/>
                    </a:lnTo>
                    <a:lnTo>
                      <a:pt x="102" y="709"/>
                    </a:lnTo>
                    <a:lnTo>
                      <a:pt x="104" y="704"/>
                    </a:lnTo>
                    <a:lnTo>
                      <a:pt x="111" y="697"/>
                    </a:lnTo>
                    <a:lnTo>
                      <a:pt x="115" y="695"/>
                    </a:lnTo>
                    <a:lnTo>
                      <a:pt x="122" y="691"/>
                    </a:lnTo>
                    <a:lnTo>
                      <a:pt x="124" y="688"/>
                    </a:lnTo>
                    <a:lnTo>
                      <a:pt x="127" y="681"/>
                    </a:lnTo>
                    <a:lnTo>
                      <a:pt x="122" y="675"/>
                    </a:lnTo>
                    <a:lnTo>
                      <a:pt x="120" y="666"/>
                    </a:lnTo>
                    <a:lnTo>
                      <a:pt x="118" y="661"/>
                    </a:lnTo>
                    <a:lnTo>
                      <a:pt x="115" y="659"/>
                    </a:lnTo>
                    <a:lnTo>
                      <a:pt x="115" y="657"/>
                    </a:lnTo>
                    <a:lnTo>
                      <a:pt x="115" y="654"/>
                    </a:lnTo>
                    <a:lnTo>
                      <a:pt x="118" y="648"/>
                    </a:lnTo>
                    <a:lnTo>
                      <a:pt x="120" y="645"/>
                    </a:lnTo>
                    <a:lnTo>
                      <a:pt x="120" y="643"/>
                    </a:lnTo>
                    <a:lnTo>
                      <a:pt x="120" y="641"/>
                    </a:lnTo>
                    <a:lnTo>
                      <a:pt x="109" y="643"/>
                    </a:lnTo>
                    <a:lnTo>
                      <a:pt x="106" y="643"/>
                    </a:lnTo>
                    <a:lnTo>
                      <a:pt x="102" y="643"/>
                    </a:lnTo>
                    <a:lnTo>
                      <a:pt x="97" y="638"/>
                    </a:lnTo>
                    <a:lnTo>
                      <a:pt x="97" y="636"/>
                    </a:lnTo>
                    <a:lnTo>
                      <a:pt x="95" y="636"/>
                    </a:lnTo>
                    <a:lnTo>
                      <a:pt x="95" y="634"/>
                    </a:lnTo>
                    <a:lnTo>
                      <a:pt x="93" y="632"/>
                    </a:lnTo>
                    <a:lnTo>
                      <a:pt x="93" y="629"/>
                    </a:lnTo>
                    <a:lnTo>
                      <a:pt x="90" y="627"/>
                    </a:lnTo>
                    <a:lnTo>
                      <a:pt x="88" y="625"/>
                    </a:lnTo>
                    <a:lnTo>
                      <a:pt x="90" y="623"/>
                    </a:lnTo>
                    <a:lnTo>
                      <a:pt x="90" y="620"/>
                    </a:lnTo>
                    <a:lnTo>
                      <a:pt x="93" y="616"/>
                    </a:lnTo>
                    <a:lnTo>
                      <a:pt x="93" y="614"/>
                    </a:lnTo>
                    <a:lnTo>
                      <a:pt x="95" y="605"/>
                    </a:lnTo>
                    <a:lnTo>
                      <a:pt x="95" y="602"/>
                    </a:lnTo>
                    <a:lnTo>
                      <a:pt x="97" y="598"/>
                    </a:lnTo>
                    <a:lnTo>
                      <a:pt x="97" y="593"/>
                    </a:lnTo>
                    <a:lnTo>
                      <a:pt x="97" y="591"/>
                    </a:lnTo>
                    <a:lnTo>
                      <a:pt x="97" y="589"/>
                    </a:lnTo>
                    <a:lnTo>
                      <a:pt x="93" y="580"/>
                    </a:lnTo>
                    <a:lnTo>
                      <a:pt x="90" y="571"/>
                    </a:lnTo>
                    <a:lnTo>
                      <a:pt x="84" y="562"/>
                    </a:lnTo>
                    <a:lnTo>
                      <a:pt x="81" y="559"/>
                    </a:lnTo>
                    <a:lnTo>
                      <a:pt x="75" y="552"/>
                    </a:lnTo>
                    <a:lnTo>
                      <a:pt x="72" y="548"/>
                    </a:lnTo>
                    <a:lnTo>
                      <a:pt x="70" y="546"/>
                    </a:lnTo>
                    <a:lnTo>
                      <a:pt x="68" y="546"/>
                    </a:lnTo>
                    <a:lnTo>
                      <a:pt x="68" y="543"/>
                    </a:lnTo>
                    <a:lnTo>
                      <a:pt x="65" y="541"/>
                    </a:lnTo>
                    <a:lnTo>
                      <a:pt x="65" y="539"/>
                    </a:lnTo>
                    <a:lnTo>
                      <a:pt x="63" y="539"/>
                    </a:lnTo>
                    <a:lnTo>
                      <a:pt x="63" y="537"/>
                    </a:lnTo>
                    <a:lnTo>
                      <a:pt x="61" y="537"/>
                    </a:lnTo>
                    <a:lnTo>
                      <a:pt x="31" y="548"/>
                    </a:lnTo>
                    <a:lnTo>
                      <a:pt x="9" y="534"/>
                    </a:lnTo>
                    <a:lnTo>
                      <a:pt x="9" y="532"/>
                    </a:lnTo>
                    <a:lnTo>
                      <a:pt x="9" y="530"/>
                    </a:lnTo>
                    <a:lnTo>
                      <a:pt x="11" y="528"/>
                    </a:lnTo>
                    <a:lnTo>
                      <a:pt x="11" y="525"/>
                    </a:lnTo>
                    <a:lnTo>
                      <a:pt x="11" y="523"/>
                    </a:lnTo>
                    <a:lnTo>
                      <a:pt x="11" y="521"/>
                    </a:lnTo>
                    <a:lnTo>
                      <a:pt x="11" y="519"/>
                    </a:lnTo>
                    <a:lnTo>
                      <a:pt x="11" y="516"/>
                    </a:lnTo>
                    <a:lnTo>
                      <a:pt x="11" y="514"/>
                    </a:lnTo>
                    <a:lnTo>
                      <a:pt x="13" y="512"/>
                    </a:lnTo>
                    <a:lnTo>
                      <a:pt x="13" y="509"/>
                    </a:lnTo>
                    <a:lnTo>
                      <a:pt x="13" y="507"/>
                    </a:lnTo>
                    <a:lnTo>
                      <a:pt x="13" y="505"/>
                    </a:lnTo>
                    <a:lnTo>
                      <a:pt x="13" y="500"/>
                    </a:lnTo>
                    <a:lnTo>
                      <a:pt x="13" y="498"/>
                    </a:lnTo>
                    <a:lnTo>
                      <a:pt x="16" y="494"/>
                    </a:lnTo>
                    <a:lnTo>
                      <a:pt x="16" y="491"/>
                    </a:lnTo>
                    <a:lnTo>
                      <a:pt x="16" y="489"/>
                    </a:lnTo>
                    <a:lnTo>
                      <a:pt x="16" y="487"/>
                    </a:lnTo>
                    <a:lnTo>
                      <a:pt x="16" y="485"/>
                    </a:lnTo>
                    <a:lnTo>
                      <a:pt x="18" y="482"/>
                    </a:lnTo>
                    <a:lnTo>
                      <a:pt x="18" y="480"/>
                    </a:lnTo>
                    <a:lnTo>
                      <a:pt x="18" y="476"/>
                    </a:lnTo>
                    <a:lnTo>
                      <a:pt x="20" y="471"/>
                    </a:lnTo>
                    <a:lnTo>
                      <a:pt x="20" y="469"/>
                    </a:lnTo>
                    <a:lnTo>
                      <a:pt x="20" y="464"/>
                    </a:lnTo>
                    <a:lnTo>
                      <a:pt x="22" y="460"/>
                    </a:lnTo>
                    <a:lnTo>
                      <a:pt x="22" y="455"/>
                    </a:lnTo>
                    <a:lnTo>
                      <a:pt x="22" y="453"/>
                    </a:lnTo>
                    <a:lnTo>
                      <a:pt x="22" y="451"/>
                    </a:lnTo>
                    <a:lnTo>
                      <a:pt x="25" y="446"/>
                    </a:lnTo>
                    <a:lnTo>
                      <a:pt x="25" y="442"/>
                    </a:lnTo>
                    <a:lnTo>
                      <a:pt x="20" y="437"/>
                    </a:lnTo>
                    <a:lnTo>
                      <a:pt x="18" y="435"/>
                    </a:lnTo>
                    <a:lnTo>
                      <a:pt x="13" y="430"/>
                    </a:lnTo>
                    <a:lnTo>
                      <a:pt x="9" y="426"/>
                    </a:lnTo>
                    <a:lnTo>
                      <a:pt x="4" y="421"/>
                    </a:lnTo>
                    <a:lnTo>
                      <a:pt x="2" y="421"/>
                    </a:lnTo>
                    <a:lnTo>
                      <a:pt x="0" y="419"/>
                    </a:lnTo>
                    <a:lnTo>
                      <a:pt x="2" y="419"/>
                    </a:lnTo>
                    <a:lnTo>
                      <a:pt x="2" y="414"/>
                    </a:lnTo>
                    <a:lnTo>
                      <a:pt x="4" y="410"/>
                    </a:lnTo>
                    <a:lnTo>
                      <a:pt x="4" y="408"/>
                    </a:lnTo>
                    <a:lnTo>
                      <a:pt x="6" y="408"/>
                    </a:lnTo>
                    <a:lnTo>
                      <a:pt x="9" y="405"/>
                    </a:lnTo>
                    <a:lnTo>
                      <a:pt x="11" y="403"/>
                    </a:lnTo>
                    <a:lnTo>
                      <a:pt x="13" y="403"/>
                    </a:lnTo>
                    <a:lnTo>
                      <a:pt x="16" y="403"/>
                    </a:lnTo>
                    <a:lnTo>
                      <a:pt x="18" y="401"/>
                    </a:lnTo>
                    <a:lnTo>
                      <a:pt x="20" y="401"/>
                    </a:lnTo>
                    <a:lnTo>
                      <a:pt x="20" y="399"/>
                    </a:lnTo>
                    <a:lnTo>
                      <a:pt x="22" y="396"/>
                    </a:lnTo>
                    <a:lnTo>
                      <a:pt x="22" y="394"/>
                    </a:lnTo>
                    <a:lnTo>
                      <a:pt x="22" y="392"/>
                    </a:lnTo>
                    <a:lnTo>
                      <a:pt x="25" y="392"/>
                    </a:lnTo>
                    <a:lnTo>
                      <a:pt x="25" y="390"/>
                    </a:lnTo>
                    <a:lnTo>
                      <a:pt x="29" y="390"/>
                    </a:lnTo>
                    <a:lnTo>
                      <a:pt x="31" y="390"/>
                    </a:lnTo>
                    <a:lnTo>
                      <a:pt x="34" y="390"/>
                    </a:lnTo>
                    <a:lnTo>
                      <a:pt x="36" y="390"/>
                    </a:lnTo>
                    <a:lnTo>
                      <a:pt x="38" y="390"/>
                    </a:lnTo>
                    <a:lnTo>
                      <a:pt x="41" y="387"/>
                    </a:lnTo>
                    <a:lnTo>
                      <a:pt x="41" y="385"/>
                    </a:lnTo>
                    <a:lnTo>
                      <a:pt x="41" y="383"/>
                    </a:lnTo>
                    <a:lnTo>
                      <a:pt x="41" y="380"/>
                    </a:lnTo>
                    <a:lnTo>
                      <a:pt x="41" y="378"/>
                    </a:lnTo>
                    <a:lnTo>
                      <a:pt x="38" y="378"/>
                    </a:lnTo>
                    <a:lnTo>
                      <a:pt x="38" y="376"/>
                    </a:lnTo>
                    <a:lnTo>
                      <a:pt x="41" y="371"/>
                    </a:lnTo>
                    <a:lnTo>
                      <a:pt x="41" y="369"/>
                    </a:lnTo>
                    <a:lnTo>
                      <a:pt x="43" y="367"/>
                    </a:lnTo>
                    <a:lnTo>
                      <a:pt x="45" y="367"/>
                    </a:lnTo>
                    <a:lnTo>
                      <a:pt x="45" y="365"/>
                    </a:lnTo>
                    <a:lnTo>
                      <a:pt x="47" y="365"/>
                    </a:lnTo>
                    <a:lnTo>
                      <a:pt x="50" y="365"/>
                    </a:lnTo>
                    <a:lnTo>
                      <a:pt x="52" y="362"/>
                    </a:lnTo>
                    <a:lnTo>
                      <a:pt x="54" y="360"/>
                    </a:lnTo>
                    <a:lnTo>
                      <a:pt x="54" y="358"/>
                    </a:lnTo>
                    <a:lnTo>
                      <a:pt x="56" y="356"/>
                    </a:lnTo>
                    <a:lnTo>
                      <a:pt x="56" y="353"/>
                    </a:lnTo>
                    <a:lnTo>
                      <a:pt x="59" y="353"/>
                    </a:lnTo>
                    <a:lnTo>
                      <a:pt x="59" y="349"/>
                    </a:lnTo>
                    <a:lnTo>
                      <a:pt x="59" y="347"/>
                    </a:lnTo>
                    <a:lnTo>
                      <a:pt x="56" y="344"/>
                    </a:lnTo>
                    <a:lnTo>
                      <a:pt x="56" y="342"/>
                    </a:lnTo>
                    <a:lnTo>
                      <a:pt x="59" y="340"/>
                    </a:lnTo>
                    <a:lnTo>
                      <a:pt x="56" y="337"/>
                    </a:lnTo>
                    <a:lnTo>
                      <a:pt x="56" y="335"/>
                    </a:lnTo>
                    <a:lnTo>
                      <a:pt x="59" y="333"/>
                    </a:lnTo>
                    <a:lnTo>
                      <a:pt x="59" y="331"/>
                    </a:lnTo>
                    <a:lnTo>
                      <a:pt x="59" y="328"/>
                    </a:lnTo>
                    <a:lnTo>
                      <a:pt x="59" y="326"/>
                    </a:lnTo>
                    <a:lnTo>
                      <a:pt x="59" y="324"/>
                    </a:lnTo>
                    <a:lnTo>
                      <a:pt x="59" y="322"/>
                    </a:lnTo>
                    <a:lnTo>
                      <a:pt x="59" y="317"/>
                    </a:lnTo>
                    <a:lnTo>
                      <a:pt x="56" y="315"/>
                    </a:lnTo>
                    <a:lnTo>
                      <a:pt x="56" y="313"/>
                    </a:lnTo>
                    <a:lnTo>
                      <a:pt x="56" y="310"/>
                    </a:lnTo>
                    <a:lnTo>
                      <a:pt x="56" y="308"/>
                    </a:lnTo>
                    <a:lnTo>
                      <a:pt x="56" y="306"/>
                    </a:lnTo>
                    <a:lnTo>
                      <a:pt x="56" y="301"/>
                    </a:lnTo>
                    <a:lnTo>
                      <a:pt x="54" y="301"/>
                    </a:lnTo>
                    <a:lnTo>
                      <a:pt x="52" y="299"/>
                    </a:lnTo>
                    <a:lnTo>
                      <a:pt x="52" y="297"/>
                    </a:lnTo>
                    <a:lnTo>
                      <a:pt x="50" y="297"/>
                    </a:lnTo>
                    <a:lnTo>
                      <a:pt x="47" y="294"/>
                    </a:lnTo>
                    <a:lnTo>
                      <a:pt x="47" y="292"/>
                    </a:lnTo>
                    <a:lnTo>
                      <a:pt x="45" y="292"/>
                    </a:lnTo>
                    <a:lnTo>
                      <a:pt x="43" y="290"/>
                    </a:lnTo>
                    <a:lnTo>
                      <a:pt x="41" y="290"/>
                    </a:lnTo>
                    <a:lnTo>
                      <a:pt x="41" y="288"/>
                    </a:lnTo>
                    <a:lnTo>
                      <a:pt x="38" y="285"/>
                    </a:lnTo>
                    <a:lnTo>
                      <a:pt x="38" y="283"/>
                    </a:lnTo>
                    <a:lnTo>
                      <a:pt x="38" y="281"/>
                    </a:lnTo>
                    <a:lnTo>
                      <a:pt x="38" y="279"/>
                    </a:lnTo>
                    <a:lnTo>
                      <a:pt x="38" y="276"/>
                    </a:lnTo>
                    <a:lnTo>
                      <a:pt x="38" y="274"/>
                    </a:lnTo>
                    <a:lnTo>
                      <a:pt x="38" y="272"/>
                    </a:lnTo>
                    <a:lnTo>
                      <a:pt x="38" y="270"/>
                    </a:lnTo>
                    <a:lnTo>
                      <a:pt x="38" y="267"/>
                    </a:lnTo>
                    <a:lnTo>
                      <a:pt x="38" y="265"/>
                    </a:lnTo>
                    <a:lnTo>
                      <a:pt x="41" y="263"/>
                    </a:lnTo>
                    <a:lnTo>
                      <a:pt x="43" y="261"/>
                    </a:lnTo>
                    <a:lnTo>
                      <a:pt x="45" y="258"/>
                    </a:lnTo>
                    <a:lnTo>
                      <a:pt x="47" y="258"/>
                    </a:lnTo>
                    <a:lnTo>
                      <a:pt x="47" y="256"/>
                    </a:lnTo>
                    <a:lnTo>
                      <a:pt x="50" y="256"/>
                    </a:lnTo>
                    <a:lnTo>
                      <a:pt x="52" y="25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8" name="Freeform 14">
                <a:extLst>
                  <a:ext uri="{FF2B5EF4-FFF2-40B4-BE49-F238E27FC236}">
                    <a16:creationId xmlns:a16="http://schemas.microsoft.com/office/drawing/2014/main" id="{5673EC3A-3DB9-D6D1-58E0-8DF20B78807F}"/>
                  </a:ext>
                </a:extLst>
              </p:cNvPr>
              <p:cNvSpPr>
                <a:spLocks/>
              </p:cNvSpPr>
              <p:nvPr/>
            </p:nvSpPr>
            <p:spPr bwMode="auto">
              <a:xfrm>
                <a:off x="2984501" y="1655763"/>
                <a:ext cx="1951038" cy="1908175"/>
              </a:xfrm>
              <a:custGeom>
                <a:avLst/>
                <a:gdLst>
                  <a:gd name="T0" fmla="*/ 2 w 1229"/>
                  <a:gd name="T1" fmla="*/ 1202 h 1202"/>
                  <a:gd name="T2" fmla="*/ 7 w 1229"/>
                  <a:gd name="T3" fmla="*/ 1197 h 1202"/>
                  <a:gd name="T4" fmla="*/ 11 w 1229"/>
                  <a:gd name="T5" fmla="*/ 1193 h 1202"/>
                  <a:gd name="T6" fmla="*/ 13 w 1229"/>
                  <a:gd name="T7" fmla="*/ 1191 h 1202"/>
                  <a:gd name="T8" fmla="*/ 16 w 1229"/>
                  <a:gd name="T9" fmla="*/ 1188 h 1202"/>
                  <a:gd name="T10" fmla="*/ 18 w 1229"/>
                  <a:gd name="T11" fmla="*/ 1184 h 1202"/>
                  <a:gd name="T12" fmla="*/ 23 w 1229"/>
                  <a:gd name="T13" fmla="*/ 1182 h 1202"/>
                  <a:gd name="T14" fmla="*/ 25 w 1229"/>
                  <a:gd name="T15" fmla="*/ 1179 h 1202"/>
                  <a:gd name="T16" fmla="*/ 29 w 1229"/>
                  <a:gd name="T17" fmla="*/ 1177 h 1202"/>
                  <a:gd name="T18" fmla="*/ 32 w 1229"/>
                  <a:gd name="T19" fmla="*/ 1173 h 1202"/>
                  <a:gd name="T20" fmla="*/ 34 w 1229"/>
                  <a:gd name="T21" fmla="*/ 1170 h 1202"/>
                  <a:gd name="T22" fmla="*/ 36 w 1229"/>
                  <a:gd name="T23" fmla="*/ 1166 h 1202"/>
                  <a:gd name="T24" fmla="*/ 43 w 1229"/>
                  <a:gd name="T25" fmla="*/ 1166 h 1202"/>
                  <a:gd name="T26" fmla="*/ 47 w 1229"/>
                  <a:gd name="T27" fmla="*/ 1166 h 1202"/>
                  <a:gd name="T28" fmla="*/ 52 w 1229"/>
                  <a:gd name="T29" fmla="*/ 1166 h 1202"/>
                  <a:gd name="T30" fmla="*/ 57 w 1229"/>
                  <a:gd name="T31" fmla="*/ 1166 h 1202"/>
                  <a:gd name="T32" fmla="*/ 61 w 1229"/>
                  <a:gd name="T33" fmla="*/ 1166 h 1202"/>
                  <a:gd name="T34" fmla="*/ 66 w 1229"/>
                  <a:gd name="T35" fmla="*/ 1168 h 1202"/>
                  <a:gd name="T36" fmla="*/ 70 w 1229"/>
                  <a:gd name="T37" fmla="*/ 1168 h 1202"/>
                  <a:gd name="T38" fmla="*/ 77 w 1229"/>
                  <a:gd name="T39" fmla="*/ 1168 h 1202"/>
                  <a:gd name="T40" fmla="*/ 81 w 1229"/>
                  <a:gd name="T41" fmla="*/ 1170 h 1202"/>
                  <a:gd name="T42" fmla="*/ 86 w 1229"/>
                  <a:gd name="T43" fmla="*/ 1170 h 1202"/>
                  <a:gd name="T44" fmla="*/ 91 w 1229"/>
                  <a:gd name="T45" fmla="*/ 1170 h 1202"/>
                  <a:gd name="T46" fmla="*/ 95 w 1229"/>
                  <a:gd name="T47" fmla="*/ 1173 h 1202"/>
                  <a:gd name="T48" fmla="*/ 102 w 1229"/>
                  <a:gd name="T49" fmla="*/ 1173 h 1202"/>
                  <a:gd name="T50" fmla="*/ 106 w 1229"/>
                  <a:gd name="T51" fmla="*/ 1170 h 1202"/>
                  <a:gd name="T52" fmla="*/ 111 w 1229"/>
                  <a:gd name="T53" fmla="*/ 1170 h 1202"/>
                  <a:gd name="T54" fmla="*/ 115 w 1229"/>
                  <a:gd name="T55" fmla="*/ 1170 h 1202"/>
                  <a:gd name="T56" fmla="*/ 120 w 1229"/>
                  <a:gd name="T57" fmla="*/ 1168 h 1202"/>
                  <a:gd name="T58" fmla="*/ 127 w 1229"/>
                  <a:gd name="T59" fmla="*/ 1168 h 1202"/>
                  <a:gd name="T60" fmla="*/ 134 w 1229"/>
                  <a:gd name="T61" fmla="*/ 1164 h 1202"/>
                  <a:gd name="T62" fmla="*/ 143 w 1229"/>
                  <a:gd name="T63" fmla="*/ 1159 h 1202"/>
                  <a:gd name="T64" fmla="*/ 149 w 1229"/>
                  <a:gd name="T65" fmla="*/ 1157 h 1202"/>
                  <a:gd name="T66" fmla="*/ 159 w 1229"/>
                  <a:gd name="T67" fmla="*/ 1154 h 1202"/>
                  <a:gd name="T68" fmla="*/ 163 w 1229"/>
                  <a:gd name="T69" fmla="*/ 1154 h 1202"/>
                  <a:gd name="T70" fmla="*/ 168 w 1229"/>
                  <a:gd name="T71" fmla="*/ 1152 h 1202"/>
                  <a:gd name="T72" fmla="*/ 174 w 1229"/>
                  <a:gd name="T73" fmla="*/ 1152 h 1202"/>
                  <a:gd name="T74" fmla="*/ 181 w 1229"/>
                  <a:gd name="T75" fmla="*/ 1152 h 1202"/>
                  <a:gd name="T76" fmla="*/ 190 w 1229"/>
                  <a:gd name="T77" fmla="*/ 1152 h 1202"/>
                  <a:gd name="T78" fmla="*/ 199 w 1229"/>
                  <a:gd name="T79" fmla="*/ 1154 h 1202"/>
                  <a:gd name="T80" fmla="*/ 204 w 1229"/>
                  <a:gd name="T81" fmla="*/ 1154 h 1202"/>
                  <a:gd name="T82" fmla="*/ 206 w 1229"/>
                  <a:gd name="T83" fmla="*/ 1157 h 1202"/>
                  <a:gd name="T84" fmla="*/ 215 w 1229"/>
                  <a:gd name="T85" fmla="*/ 1157 h 1202"/>
                  <a:gd name="T86" fmla="*/ 229 w 1229"/>
                  <a:gd name="T87" fmla="*/ 1157 h 1202"/>
                  <a:gd name="T88" fmla="*/ 238 w 1229"/>
                  <a:gd name="T89" fmla="*/ 1159 h 1202"/>
                  <a:gd name="T90" fmla="*/ 242 w 1229"/>
                  <a:gd name="T91" fmla="*/ 1161 h 1202"/>
                  <a:gd name="T92" fmla="*/ 251 w 1229"/>
                  <a:gd name="T93" fmla="*/ 1164 h 1202"/>
                  <a:gd name="T94" fmla="*/ 261 w 1229"/>
                  <a:gd name="T95" fmla="*/ 1166 h 1202"/>
                  <a:gd name="T96" fmla="*/ 270 w 1229"/>
                  <a:gd name="T97" fmla="*/ 1168 h 1202"/>
                  <a:gd name="T98" fmla="*/ 276 w 1229"/>
                  <a:gd name="T99" fmla="*/ 1166 h 1202"/>
                  <a:gd name="T100" fmla="*/ 279 w 1229"/>
                  <a:gd name="T101" fmla="*/ 1159 h 1202"/>
                  <a:gd name="T102" fmla="*/ 279 w 1229"/>
                  <a:gd name="T103" fmla="*/ 1148 h 1202"/>
                  <a:gd name="T104" fmla="*/ 279 w 1229"/>
                  <a:gd name="T105" fmla="*/ 1105 h 1202"/>
                  <a:gd name="T106" fmla="*/ 279 w 1229"/>
                  <a:gd name="T107" fmla="*/ 1091 h 1202"/>
                  <a:gd name="T108" fmla="*/ 279 w 1229"/>
                  <a:gd name="T109" fmla="*/ 1010 h 1202"/>
                  <a:gd name="T110" fmla="*/ 279 w 1229"/>
                  <a:gd name="T111" fmla="*/ 953 h 1202"/>
                  <a:gd name="T112" fmla="*/ 279 w 1229"/>
                  <a:gd name="T113" fmla="*/ 867 h 1202"/>
                  <a:gd name="T114" fmla="*/ 279 w 1229"/>
                  <a:gd name="T115" fmla="*/ 369 h 1202"/>
                  <a:gd name="T116" fmla="*/ 279 w 1229"/>
                  <a:gd name="T117" fmla="*/ 123 h 1202"/>
                  <a:gd name="T118" fmla="*/ 279 w 1229"/>
                  <a:gd name="T119" fmla="*/ 3 h 1202"/>
                  <a:gd name="T120" fmla="*/ 551 w 1229"/>
                  <a:gd name="T121" fmla="*/ 0 h 1202"/>
                  <a:gd name="T122" fmla="*/ 1226 w 1229"/>
                  <a:gd name="T123" fmla="*/ 80 h 1202"/>
                  <a:gd name="T124" fmla="*/ 1226 w 1229"/>
                  <a:gd name="T125" fmla="*/ 946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9" h="1202">
                    <a:moveTo>
                      <a:pt x="0" y="1202"/>
                    </a:moveTo>
                    <a:lnTo>
                      <a:pt x="2" y="1202"/>
                    </a:lnTo>
                    <a:lnTo>
                      <a:pt x="4" y="1200"/>
                    </a:lnTo>
                    <a:lnTo>
                      <a:pt x="7" y="1197"/>
                    </a:lnTo>
                    <a:lnTo>
                      <a:pt x="9" y="1195"/>
                    </a:lnTo>
                    <a:lnTo>
                      <a:pt x="11" y="1193"/>
                    </a:lnTo>
                    <a:lnTo>
                      <a:pt x="13" y="1193"/>
                    </a:lnTo>
                    <a:lnTo>
                      <a:pt x="13" y="1191"/>
                    </a:lnTo>
                    <a:lnTo>
                      <a:pt x="16" y="1191"/>
                    </a:lnTo>
                    <a:lnTo>
                      <a:pt x="16" y="1188"/>
                    </a:lnTo>
                    <a:lnTo>
                      <a:pt x="18" y="1186"/>
                    </a:lnTo>
                    <a:lnTo>
                      <a:pt x="18" y="1184"/>
                    </a:lnTo>
                    <a:lnTo>
                      <a:pt x="20" y="1184"/>
                    </a:lnTo>
                    <a:lnTo>
                      <a:pt x="23" y="1182"/>
                    </a:lnTo>
                    <a:lnTo>
                      <a:pt x="23" y="1179"/>
                    </a:lnTo>
                    <a:lnTo>
                      <a:pt x="25" y="1179"/>
                    </a:lnTo>
                    <a:lnTo>
                      <a:pt x="27" y="1177"/>
                    </a:lnTo>
                    <a:lnTo>
                      <a:pt x="29" y="1177"/>
                    </a:lnTo>
                    <a:lnTo>
                      <a:pt x="29" y="1175"/>
                    </a:lnTo>
                    <a:lnTo>
                      <a:pt x="32" y="1173"/>
                    </a:lnTo>
                    <a:lnTo>
                      <a:pt x="32" y="1170"/>
                    </a:lnTo>
                    <a:lnTo>
                      <a:pt x="34" y="1170"/>
                    </a:lnTo>
                    <a:lnTo>
                      <a:pt x="34" y="1168"/>
                    </a:lnTo>
                    <a:lnTo>
                      <a:pt x="36" y="1166"/>
                    </a:lnTo>
                    <a:lnTo>
                      <a:pt x="41" y="1166"/>
                    </a:lnTo>
                    <a:lnTo>
                      <a:pt x="43" y="1166"/>
                    </a:lnTo>
                    <a:lnTo>
                      <a:pt x="45" y="1166"/>
                    </a:lnTo>
                    <a:lnTo>
                      <a:pt x="47" y="1166"/>
                    </a:lnTo>
                    <a:lnTo>
                      <a:pt x="50" y="1166"/>
                    </a:lnTo>
                    <a:lnTo>
                      <a:pt x="52" y="1166"/>
                    </a:lnTo>
                    <a:lnTo>
                      <a:pt x="54" y="1166"/>
                    </a:lnTo>
                    <a:lnTo>
                      <a:pt x="57" y="1166"/>
                    </a:lnTo>
                    <a:lnTo>
                      <a:pt x="59" y="1166"/>
                    </a:lnTo>
                    <a:lnTo>
                      <a:pt x="61" y="1166"/>
                    </a:lnTo>
                    <a:lnTo>
                      <a:pt x="63" y="1166"/>
                    </a:lnTo>
                    <a:lnTo>
                      <a:pt x="66" y="1168"/>
                    </a:lnTo>
                    <a:lnTo>
                      <a:pt x="68" y="1168"/>
                    </a:lnTo>
                    <a:lnTo>
                      <a:pt x="70" y="1168"/>
                    </a:lnTo>
                    <a:lnTo>
                      <a:pt x="75" y="1168"/>
                    </a:lnTo>
                    <a:lnTo>
                      <a:pt x="77" y="1168"/>
                    </a:lnTo>
                    <a:lnTo>
                      <a:pt x="79" y="1168"/>
                    </a:lnTo>
                    <a:lnTo>
                      <a:pt x="81" y="1170"/>
                    </a:lnTo>
                    <a:lnTo>
                      <a:pt x="84" y="1170"/>
                    </a:lnTo>
                    <a:lnTo>
                      <a:pt x="86" y="1170"/>
                    </a:lnTo>
                    <a:lnTo>
                      <a:pt x="88" y="1170"/>
                    </a:lnTo>
                    <a:lnTo>
                      <a:pt x="91" y="1170"/>
                    </a:lnTo>
                    <a:lnTo>
                      <a:pt x="93" y="1170"/>
                    </a:lnTo>
                    <a:lnTo>
                      <a:pt x="95" y="1173"/>
                    </a:lnTo>
                    <a:lnTo>
                      <a:pt x="97" y="1173"/>
                    </a:lnTo>
                    <a:lnTo>
                      <a:pt x="102" y="1173"/>
                    </a:lnTo>
                    <a:lnTo>
                      <a:pt x="104" y="1173"/>
                    </a:lnTo>
                    <a:lnTo>
                      <a:pt x="106" y="1170"/>
                    </a:lnTo>
                    <a:lnTo>
                      <a:pt x="109" y="1170"/>
                    </a:lnTo>
                    <a:lnTo>
                      <a:pt x="111" y="1170"/>
                    </a:lnTo>
                    <a:lnTo>
                      <a:pt x="113" y="1170"/>
                    </a:lnTo>
                    <a:lnTo>
                      <a:pt x="115" y="1170"/>
                    </a:lnTo>
                    <a:lnTo>
                      <a:pt x="118" y="1170"/>
                    </a:lnTo>
                    <a:lnTo>
                      <a:pt x="120" y="1168"/>
                    </a:lnTo>
                    <a:lnTo>
                      <a:pt x="122" y="1168"/>
                    </a:lnTo>
                    <a:lnTo>
                      <a:pt x="127" y="1168"/>
                    </a:lnTo>
                    <a:lnTo>
                      <a:pt x="129" y="1166"/>
                    </a:lnTo>
                    <a:lnTo>
                      <a:pt x="134" y="1164"/>
                    </a:lnTo>
                    <a:lnTo>
                      <a:pt x="138" y="1161"/>
                    </a:lnTo>
                    <a:lnTo>
                      <a:pt x="143" y="1159"/>
                    </a:lnTo>
                    <a:lnTo>
                      <a:pt x="145" y="1159"/>
                    </a:lnTo>
                    <a:lnTo>
                      <a:pt x="149" y="1157"/>
                    </a:lnTo>
                    <a:lnTo>
                      <a:pt x="154" y="1154"/>
                    </a:lnTo>
                    <a:lnTo>
                      <a:pt x="159" y="1154"/>
                    </a:lnTo>
                    <a:lnTo>
                      <a:pt x="161" y="1154"/>
                    </a:lnTo>
                    <a:lnTo>
                      <a:pt x="163" y="1154"/>
                    </a:lnTo>
                    <a:lnTo>
                      <a:pt x="165" y="1152"/>
                    </a:lnTo>
                    <a:lnTo>
                      <a:pt x="168" y="1152"/>
                    </a:lnTo>
                    <a:lnTo>
                      <a:pt x="170" y="1152"/>
                    </a:lnTo>
                    <a:lnTo>
                      <a:pt x="174" y="1152"/>
                    </a:lnTo>
                    <a:lnTo>
                      <a:pt x="177" y="1152"/>
                    </a:lnTo>
                    <a:lnTo>
                      <a:pt x="181" y="1152"/>
                    </a:lnTo>
                    <a:lnTo>
                      <a:pt x="183" y="1152"/>
                    </a:lnTo>
                    <a:lnTo>
                      <a:pt x="190" y="1152"/>
                    </a:lnTo>
                    <a:lnTo>
                      <a:pt x="197" y="1154"/>
                    </a:lnTo>
                    <a:lnTo>
                      <a:pt x="199" y="1154"/>
                    </a:lnTo>
                    <a:lnTo>
                      <a:pt x="202" y="1154"/>
                    </a:lnTo>
                    <a:lnTo>
                      <a:pt x="204" y="1154"/>
                    </a:lnTo>
                    <a:lnTo>
                      <a:pt x="204" y="1157"/>
                    </a:lnTo>
                    <a:lnTo>
                      <a:pt x="206" y="1157"/>
                    </a:lnTo>
                    <a:lnTo>
                      <a:pt x="211" y="1157"/>
                    </a:lnTo>
                    <a:lnTo>
                      <a:pt x="215" y="1157"/>
                    </a:lnTo>
                    <a:lnTo>
                      <a:pt x="220" y="1157"/>
                    </a:lnTo>
                    <a:lnTo>
                      <a:pt x="229" y="1157"/>
                    </a:lnTo>
                    <a:lnTo>
                      <a:pt x="233" y="1157"/>
                    </a:lnTo>
                    <a:lnTo>
                      <a:pt x="238" y="1159"/>
                    </a:lnTo>
                    <a:lnTo>
                      <a:pt x="240" y="1161"/>
                    </a:lnTo>
                    <a:lnTo>
                      <a:pt x="242" y="1161"/>
                    </a:lnTo>
                    <a:lnTo>
                      <a:pt x="245" y="1164"/>
                    </a:lnTo>
                    <a:lnTo>
                      <a:pt x="251" y="1164"/>
                    </a:lnTo>
                    <a:lnTo>
                      <a:pt x="256" y="1164"/>
                    </a:lnTo>
                    <a:lnTo>
                      <a:pt x="261" y="1166"/>
                    </a:lnTo>
                    <a:lnTo>
                      <a:pt x="265" y="1166"/>
                    </a:lnTo>
                    <a:lnTo>
                      <a:pt x="270" y="1168"/>
                    </a:lnTo>
                    <a:lnTo>
                      <a:pt x="272" y="1168"/>
                    </a:lnTo>
                    <a:lnTo>
                      <a:pt x="276" y="1166"/>
                    </a:lnTo>
                    <a:lnTo>
                      <a:pt x="279" y="1166"/>
                    </a:lnTo>
                    <a:lnTo>
                      <a:pt x="279" y="1159"/>
                    </a:lnTo>
                    <a:lnTo>
                      <a:pt x="279" y="1150"/>
                    </a:lnTo>
                    <a:lnTo>
                      <a:pt x="279" y="1148"/>
                    </a:lnTo>
                    <a:lnTo>
                      <a:pt x="279" y="1121"/>
                    </a:lnTo>
                    <a:lnTo>
                      <a:pt x="279" y="1105"/>
                    </a:lnTo>
                    <a:lnTo>
                      <a:pt x="279" y="1096"/>
                    </a:lnTo>
                    <a:lnTo>
                      <a:pt x="279" y="1091"/>
                    </a:lnTo>
                    <a:lnTo>
                      <a:pt x="279" y="1071"/>
                    </a:lnTo>
                    <a:lnTo>
                      <a:pt x="279" y="1010"/>
                    </a:lnTo>
                    <a:lnTo>
                      <a:pt x="279" y="994"/>
                    </a:lnTo>
                    <a:lnTo>
                      <a:pt x="279" y="953"/>
                    </a:lnTo>
                    <a:lnTo>
                      <a:pt x="279" y="883"/>
                    </a:lnTo>
                    <a:lnTo>
                      <a:pt x="279" y="867"/>
                    </a:lnTo>
                    <a:lnTo>
                      <a:pt x="279" y="534"/>
                    </a:lnTo>
                    <a:lnTo>
                      <a:pt x="279" y="369"/>
                    </a:lnTo>
                    <a:lnTo>
                      <a:pt x="279" y="256"/>
                    </a:lnTo>
                    <a:lnTo>
                      <a:pt x="279" y="123"/>
                    </a:lnTo>
                    <a:lnTo>
                      <a:pt x="279" y="111"/>
                    </a:lnTo>
                    <a:lnTo>
                      <a:pt x="279" y="3"/>
                    </a:lnTo>
                    <a:lnTo>
                      <a:pt x="551" y="3"/>
                    </a:lnTo>
                    <a:lnTo>
                      <a:pt x="551" y="0"/>
                    </a:lnTo>
                    <a:lnTo>
                      <a:pt x="1229" y="3"/>
                    </a:lnTo>
                    <a:lnTo>
                      <a:pt x="1226" y="80"/>
                    </a:lnTo>
                    <a:lnTo>
                      <a:pt x="1226" y="353"/>
                    </a:lnTo>
                    <a:lnTo>
                      <a:pt x="1226" y="94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19" name="Admin 1 - North Kordofan">
              <a:extLst>
                <a:ext uri="{FF2B5EF4-FFF2-40B4-BE49-F238E27FC236}">
                  <a16:creationId xmlns:a16="http://schemas.microsoft.com/office/drawing/2014/main" id="{4288BD0D-1BC4-1DC2-CDEF-18752642EF03}"/>
                </a:ext>
              </a:extLst>
            </p:cNvPr>
            <p:cNvSpPr>
              <a:spLocks/>
            </p:cNvSpPr>
            <p:nvPr/>
          </p:nvSpPr>
          <p:spPr bwMode="auto">
            <a:xfrm>
              <a:off x="4689348" y="3157821"/>
              <a:ext cx="2329609" cy="1837996"/>
            </a:xfrm>
            <a:custGeom>
              <a:avLst/>
              <a:gdLst>
                <a:gd name="T0" fmla="*/ 1215 w 1469"/>
                <a:gd name="T1" fmla="*/ 0 h 1159"/>
                <a:gd name="T2" fmla="*/ 1335 w 1469"/>
                <a:gd name="T3" fmla="*/ 98 h 1159"/>
                <a:gd name="T4" fmla="*/ 1401 w 1469"/>
                <a:gd name="T5" fmla="*/ 220 h 1159"/>
                <a:gd name="T6" fmla="*/ 1462 w 1469"/>
                <a:gd name="T7" fmla="*/ 347 h 1159"/>
                <a:gd name="T8" fmla="*/ 1401 w 1469"/>
                <a:gd name="T9" fmla="*/ 394 h 1159"/>
                <a:gd name="T10" fmla="*/ 1371 w 1469"/>
                <a:gd name="T11" fmla="*/ 423 h 1159"/>
                <a:gd name="T12" fmla="*/ 1340 w 1469"/>
                <a:gd name="T13" fmla="*/ 480 h 1159"/>
                <a:gd name="T14" fmla="*/ 1290 w 1469"/>
                <a:gd name="T15" fmla="*/ 503 h 1159"/>
                <a:gd name="T16" fmla="*/ 1263 w 1469"/>
                <a:gd name="T17" fmla="*/ 559 h 1159"/>
                <a:gd name="T18" fmla="*/ 1247 w 1469"/>
                <a:gd name="T19" fmla="*/ 632 h 1159"/>
                <a:gd name="T20" fmla="*/ 1256 w 1469"/>
                <a:gd name="T21" fmla="*/ 670 h 1159"/>
                <a:gd name="T22" fmla="*/ 1297 w 1469"/>
                <a:gd name="T23" fmla="*/ 706 h 1159"/>
                <a:gd name="T24" fmla="*/ 1319 w 1469"/>
                <a:gd name="T25" fmla="*/ 734 h 1159"/>
                <a:gd name="T26" fmla="*/ 1333 w 1469"/>
                <a:gd name="T27" fmla="*/ 770 h 1159"/>
                <a:gd name="T28" fmla="*/ 1353 w 1469"/>
                <a:gd name="T29" fmla="*/ 799 h 1159"/>
                <a:gd name="T30" fmla="*/ 1383 w 1469"/>
                <a:gd name="T31" fmla="*/ 829 h 1159"/>
                <a:gd name="T32" fmla="*/ 1376 w 1469"/>
                <a:gd name="T33" fmla="*/ 883 h 1159"/>
                <a:gd name="T34" fmla="*/ 1335 w 1469"/>
                <a:gd name="T35" fmla="*/ 926 h 1159"/>
                <a:gd name="T36" fmla="*/ 1301 w 1469"/>
                <a:gd name="T37" fmla="*/ 969 h 1159"/>
                <a:gd name="T38" fmla="*/ 1287 w 1469"/>
                <a:gd name="T39" fmla="*/ 996 h 1159"/>
                <a:gd name="T40" fmla="*/ 1285 w 1469"/>
                <a:gd name="T41" fmla="*/ 1046 h 1159"/>
                <a:gd name="T42" fmla="*/ 1258 w 1469"/>
                <a:gd name="T43" fmla="*/ 1057 h 1159"/>
                <a:gd name="T44" fmla="*/ 1188 w 1469"/>
                <a:gd name="T45" fmla="*/ 1055 h 1159"/>
                <a:gd name="T46" fmla="*/ 1136 w 1469"/>
                <a:gd name="T47" fmla="*/ 1059 h 1159"/>
                <a:gd name="T48" fmla="*/ 1099 w 1469"/>
                <a:gd name="T49" fmla="*/ 1071 h 1159"/>
                <a:gd name="T50" fmla="*/ 1108 w 1469"/>
                <a:gd name="T51" fmla="*/ 1109 h 1159"/>
                <a:gd name="T52" fmla="*/ 1083 w 1469"/>
                <a:gd name="T53" fmla="*/ 1127 h 1159"/>
                <a:gd name="T54" fmla="*/ 1022 w 1469"/>
                <a:gd name="T55" fmla="*/ 1154 h 1159"/>
                <a:gd name="T56" fmla="*/ 975 w 1469"/>
                <a:gd name="T57" fmla="*/ 1150 h 1159"/>
                <a:gd name="T58" fmla="*/ 954 w 1469"/>
                <a:gd name="T59" fmla="*/ 1111 h 1159"/>
                <a:gd name="T60" fmla="*/ 927 w 1469"/>
                <a:gd name="T61" fmla="*/ 1084 h 1159"/>
                <a:gd name="T62" fmla="*/ 877 w 1469"/>
                <a:gd name="T63" fmla="*/ 1091 h 1159"/>
                <a:gd name="T64" fmla="*/ 839 w 1469"/>
                <a:gd name="T65" fmla="*/ 1096 h 1159"/>
                <a:gd name="T66" fmla="*/ 834 w 1469"/>
                <a:gd name="T67" fmla="*/ 1059 h 1159"/>
                <a:gd name="T68" fmla="*/ 827 w 1469"/>
                <a:gd name="T69" fmla="*/ 1035 h 1159"/>
                <a:gd name="T70" fmla="*/ 786 w 1469"/>
                <a:gd name="T71" fmla="*/ 1028 h 1159"/>
                <a:gd name="T72" fmla="*/ 752 w 1469"/>
                <a:gd name="T73" fmla="*/ 985 h 1159"/>
                <a:gd name="T74" fmla="*/ 707 w 1469"/>
                <a:gd name="T75" fmla="*/ 928 h 1159"/>
                <a:gd name="T76" fmla="*/ 698 w 1469"/>
                <a:gd name="T77" fmla="*/ 847 h 1159"/>
                <a:gd name="T78" fmla="*/ 639 w 1469"/>
                <a:gd name="T79" fmla="*/ 824 h 1159"/>
                <a:gd name="T80" fmla="*/ 616 w 1469"/>
                <a:gd name="T81" fmla="*/ 804 h 1159"/>
                <a:gd name="T82" fmla="*/ 557 w 1469"/>
                <a:gd name="T83" fmla="*/ 761 h 1159"/>
                <a:gd name="T84" fmla="*/ 489 w 1469"/>
                <a:gd name="T85" fmla="*/ 734 h 1159"/>
                <a:gd name="T86" fmla="*/ 449 w 1469"/>
                <a:gd name="T87" fmla="*/ 713 h 1159"/>
                <a:gd name="T88" fmla="*/ 385 w 1469"/>
                <a:gd name="T89" fmla="*/ 688 h 1159"/>
                <a:gd name="T90" fmla="*/ 301 w 1469"/>
                <a:gd name="T91" fmla="*/ 679 h 1159"/>
                <a:gd name="T92" fmla="*/ 301 w 1469"/>
                <a:gd name="T93" fmla="*/ 661 h 1159"/>
                <a:gd name="T94" fmla="*/ 283 w 1469"/>
                <a:gd name="T95" fmla="*/ 670 h 1159"/>
                <a:gd name="T96" fmla="*/ 254 w 1469"/>
                <a:gd name="T97" fmla="*/ 670 h 1159"/>
                <a:gd name="T98" fmla="*/ 208 w 1469"/>
                <a:gd name="T99" fmla="*/ 652 h 1159"/>
                <a:gd name="T100" fmla="*/ 145 w 1469"/>
                <a:gd name="T101" fmla="*/ 659 h 1159"/>
                <a:gd name="T102" fmla="*/ 109 w 1469"/>
                <a:gd name="T103" fmla="*/ 645 h 1159"/>
                <a:gd name="T104" fmla="*/ 109 w 1469"/>
                <a:gd name="T105" fmla="*/ 611 h 1159"/>
                <a:gd name="T106" fmla="*/ 99 w 1469"/>
                <a:gd name="T107" fmla="*/ 577 h 1159"/>
                <a:gd name="T108" fmla="*/ 79 w 1469"/>
                <a:gd name="T109" fmla="*/ 500 h 1159"/>
                <a:gd name="T110" fmla="*/ 63 w 1469"/>
                <a:gd name="T111" fmla="*/ 457 h 1159"/>
                <a:gd name="T112" fmla="*/ 47 w 1469"/>
                <a:gd name="T113" fmla="*/ 430 h 1159"/>
                <a:gd name="T114" fmla="*/ 34 w 1469"/>
                <a:gd name="T115" fmla="*/ 383 h 1159"/>
                <a:gd name="T116" fmla="*/ 7 w 1469"/>
                <a:gd name="T117" fmla="*/ 79 h 1159"/>
                <a:gd name="T118" fmla="*/ 2 w 1469"/>
                <a:gd name="T119" fmla="*/ 0 h 1159"/>
                <a:gd name="T120" fmla="*/ 127 w 1469"/>
                <a:gd name="T121"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9" h="1159">
                  <a:moveTo>
                    <a:pt x="131" y="0"/>
                  </a:moveTo>
                  <a:lnTo>
                    <a:pt x="149" y="0"/>
                  </a:lnTo>
                  <a:lnTo>
                    <a:pt x="356" y="0"/>
                  </a:lnTo>
                  <a:lnTo>
                    <a:pt x="460" y="0"/>
                  </a:lnTo>
                  <a:lnTo>
                    <a:pt x="653" y="0"/>
                  </a:lnTo>
                  <a:lnTo>
                    <a:pt x="716" y="0"/>
                  </a:lnTo>
                  <a:lnTo>
                    <a:pt x="850" y="0"/>
                  </a:lnTo>
                  <a:lnTo>
                    <a:pt x="938" y="0"/>
                  </a:lnTo>
                  <a:lnTo>
                    <a:pt x="1079" y="0"/>
                  </a:lnTo>
                  <a:lnTo>
                    <a:pt x="1099" y="0"/>
                  </a:lnTo>
                  <a:lnTo>
                    <a:pt x="1122" y="0"/>
                  </a:lnTo>
                  <a:lnTo>
                    <a:pt x="1192" y="0"/>
                  </a:lnTo>
                  <a:lnTo>
                    <a:pt x="1215" y="0"/>
                  </a:lnTo>
                  <a:lnTo>
                    <a:pt x="1258" y="0"/>
                  </a:lnTo>
                  <a:lnTo>
                    <a:pt x="1292" y="0"/>
                  </a:lnTo>
                  <a:lnTo>
                    <a:pt x="1292" y="5"/>
                  </a:lnTo>
                  <a:lnTo>
                    <a:pt x="1294" y="7"/>
                  </a:lnTo>
                  <a:lnTo>
                    <a:pt x="1297" y="12"/>
                  </a:lnTo>
                  <a:lnTo>
                    <a:pt x="1299" y="18"/>
                  </a:lnTo>
                  <a:lnTo>
                    <a:pt x="1303" y="25"/>
                  </a:lnTo>
                  <a:lnTo>
                    <a:pt x="1303" y="27"/>
                  </a:lnTo>
                  <a:lnTo>
                    <a:pt x="1310" y="41"/>
                  </a:lnTo>
                  <a:lnTo>
                    <a:pt x="1315" y="52"/>
                  </a:lnTo>
                  <a:lnTo>
                    <a:pt x="1321" y="68"/>
                  </a:lnTo>
                  <a:lnTo>
                    <a:pt x="1326" y="77"/>
                  </a:lnTo>
                  <a:lnTo>
                    <a:pt x="1335" y="98"/>
                  </a:lnTo>
                  <a:lnTo>
                    <a:pt x="1337" y="104"/>
                  </a:lnTo>
                  <a:lnTo>
                    <a:pt x="1346" y="122"/>
                  </a:lnTo>
                  <a:lnTo>
                    <a:pt x="1351" y="132"/>
                  </a:lnTo>
                  <a:lnTo>
                    <a:pt x="1358" y="152"/>
                  </a:lnTo>
                  <a:lnTo>
                    <a:pt x="1362" y="159"/>
                  </a:lnTo>
                  <a:lnTo>
                    <a:pt x="1365" y="163"/>
                  </a:lnTo>
                  <a:lnTo>
                    <a:pt x="1367" y="170"/>
                  </a:lnTo>
                  <a:lnTo>
                    <a:pt x="1371" y="177"/>
                  </a:lnTo>
                  <a:lnTo>
                    <a:pt x="1374" y="186"/>
                  </a:lnTo>
                  <a:lnTo>
                    <a:pt x="1383" y="195"/>
                  </a:lnTo>
                  <a:lnTo>
                    <a:pt x="1396" y="213"/>
                  </a:lnTo>
                  <a:lnTo>
                    <a:pt x="1401" y="218"/>
                  </a:lnTo>
                  <a:lnTo>
                    <a:pt x="1401" y="220"/>
                  </a:lnTo>
                  <a:lnTo>
                    <a:pt x="1403" y="224"/>
                  </a:lnTo>
                  <a:lnTo>
                    <a:pt x="1403" y="227"/>
                  </a:lnTo>
                  <a:lnTo>
                    <a:pt x="1408" y="233"/>
                  </a:lnTo>
                  <a:lnTo>
                    <a:pt x="1410" y="242"/>
                  </a:lnTo>
                  <a:lnTo>
                    <a:pt x="1419" y="261"/>
                  </a:lnTo>
                  <a:lnTo>
                    <a:pt x="1423" y="270"/>
                  </a:lnTo>
                  <a:lnTo>
                    <a:pt x="1430" y="285"/>
                  </a:lnTo>
                  <a:lnTo>
                    <a:pt x="1435" y="294"/>
                  </a:lnTo>
                  <a:lnTo>
                    <a:pt x="1437" y="294"/>
                  </a:lnTo>
                  <a:lnTo>
                    <a:pt x="1444" y="310"/>
                  </a:lnTo>
                  <a:lnTo>
                    <a:pt x="1448" y="322"/>
                  </a:lnTo>
                  <a:lnTo>
                    <a:pt x="1460" y="342"/>
                  </a:lnTo>
                  <a:lnTo>
                    <a:pt x="1462" y="347"/>
                  </a:lnTo>
                  <a:lnTo>
                    <a:pt x="1462" y="349"/>
                  </a:lnTo>
                  <a:lnTo>
                    <a:pt x="1467" y="356"/>
                  </a:lnTo>
                  <a:lnTo>
                    <a:pt x="1467" y="358"/>
                  </a:lnTo>
                  <a:lnTo>
                    <a:pt x="1469" y="362"/>
                  </a:lnTo>
                  <a:lnTo>
                    <a:pt x="1469" y="365"/>
                  </a:lnTo>
                  <a:lnTo>
                    <a:pt x="1469" y="367"/>
                  </a:lnTo>
                  <a:lnTo>
                    <a:pt x="1464" y="367"/>
                  </a:lnTo>
                  <a:lnTo>
                    <a:pt x="1457" y="371"/>
                  </a:lnTo>
                  <a:lnTo>
                    <a:pt x="1451" y="374"/>
                  </a:lnTo>
                  <a:lnTo>
                    <a:pt x="1446" y="376"/>
                  </a:lnTo>
                  <a:lnTo>
                    <a:pt x="1444" y="376"/>
                  </a:lnTo>
                  <a:lnTo>
                    <a:pt x="1439" y="378"/>
                  </a:lnTo>
                  <a:lnTo>
                    <a:pt x="1401" y="394"/>
                  </a:lnTo>
                  <a:lnTo>
                    <a:pt x="1392" y="396"/>
                  </a:lnTo>
                  <a:lnTo>
                    <a:pt x="1389" y="399"/>
                  </a:lnTo>
                  <a:lnTo>
                    <a:pt x="1387" y="399"/>
                  </a:lnTo>
                  <a:lnTo>
                    <a:pt x="1385" y="401"/>
                  </a:lnTo>
                  <a:lnTo>
                    <a:pt x="1385" y="405"/>
                  </a:lnTo>
                  <a:lnTo>
                    <a:pt x="1392" y="408"/>
                  </a:lnTo>
                  <a:lnTo>
                    <a:pt x="1392" y="417"/>
                  </a:lnTo>
                  <a:lnTo>
                    <a:pt x="1387" y="419"/>
                  </a:lnTo>
                  <a:lnTo>
                    <a:pt x="1387" y="423"/>
                  </a:lnTo>
                  <a:lnTo>
                    <a:pt x="1385" y="423"/>
                  </a:lnTo>
                  <a:lnTo>
                    <a:pt x="1383" y="423"/>
                  </a:lnTo>
                  <a:lnTo>
                    <a:pt x="1378" y="423"/>
                  </a:lnTo>
                  <a:lnTo>
                    <a:pt x="1371" y="423"/>
                  </a:lnTo>
                  <a:lnTo>
                    <a:pt x="1365" y="423"/>
                  </a:lnTo>
                  <a:lnTo>
                    <a:pt x="1360" y="423"/>
                  </a:lnTo>
                  <a:lnTo>
                    <a:pt x="1360" y="426"/>
                  </a:lnTo>
                  <a:lnTo>
                    <a:pt x="1358" y="433"/>
                  </a:lnTo>
                  <a:lnTo>
                    <a:pt x="1355" y="446"/>
                  </a:lnTo>
                  <a:lnTo>
                    <a:pt x="1349" y="446"/>
                  </a:lnTo>
                  <a:lnTo>
                    <a:pt x="1344" y="446"/>
                  </a:lnTo>
                  <a:lnTo>
                    <a:pt x="1344" y="448"/>
                  </a:lnTo>
                  <a:lnTo>
                    <a:pt x="1344" y="453"/>
                  </a:lnTo>
                  <a:lnTo>
                    <a:pt x="1346" y="453"/>
                  </a:lnTo>
                  <a:lnTo>
                    <a:pt x="1344" y="462"/>
                  </a:lnTo>
                  <a:lnTo>
                    <a:pt x="1342" y="469"/>
                  </a:lnTo>
                  <a:lnTo>
                    <a:pt x="1340" y="480"/>
                  </a:lnTo>
                  <a:lnTo>
                    <a:pt x="1335" y="485"/>
                  </a:lnTo>
                  <a:lnTo>
                    <a:pt x="1333" y="487"/>
                  </a:lnTo>
                  <a:lnTo>
                    <a:pt x="1331" y="487"/>
                  </a:lnTo>
                  <a:lnTo>
                    <a:pt x="1326" y="491"/>
                  </a:lnTo>
                  <a:lnTo>
                    <a:pt x="1317" y="498"/>
                  </a:lnTo>
                  <a:lnTo>
                    <a:pt x="1308" y="505"/>
                  </a:lnTo>
                  <a:lnTo>
                    <a:pt x="1303" y="503"/>
                  </a:lnTo>
                  <a:lnTo>
                    <a:pt x="1297" y="498"/>
                  </a:lnTo>
                  <a:lnTo>
                    <a:pt x="1294" y="498"/>
                  </a:lnTo>
                  <a:lnTo>
                    <a:pt x="1294" y="496"/>
                  </a:lnTo>
                  <a:lnTo>
                    <a:pt x="1292" y="496"/>
                  </a:lnTo>
                  <a:lnTo>
                    <a:pt x="1290" y="496"/>
                  </a:lnTo>
                  <a:lnTo>
                    <a:pt x="1290" y="503"/>
                  </a:lnTo>
                  <a:lnTo>
                    <a:pt x="1285" y="505"/>
                  </a:lnTo>
                  <a:lnTo>
                    <a:pt x="1283" y="507"/>
                  </a:lnTo>
                  <a:lnTo>
                    <a:pt x="1281" y="509"/>
                  </a:lnTo>
                  <a:lnTo>
                    <a:pt x="1267" y="519"/>
                  </a:lnTo>
                  <a:lnTo>
                    <a:pt x="1265" y="523"/>
                  </a:lnTo>
                  <a:lnTo>
                    <a:pt x="1265" y="530"/>
                  </a:lnTo>
                  <a:lnTo>
                    <a:pt x="1265" y="532"/>
                  </a:lnTo>
                  <a:lnTo>
                    <a:pt x="1265" y="537"/>
                  </a:lnTo>
                  <a:lnTo>
                    <a:pt x="1265" y="541"/>
                  </a:lnTo>
                  <a:lnTo>
                    <a:pt x="1265" y="546"/>
                  </a:lnTo>
                  <a:lnTo>
                    <a:pt x="1263" y="552"/>
                  </a:lnTo>
                  <a:lnTo>
                    <a:pt x="1263" y="557"/>
                  </a:lnTo>
                  <a:lnTo>
                    <a:pt x="1263" y="559"/>
                  </a:lnTo>
                  <a:lnTo>
                    <a:pt x="1260" y="566"/>
                  </a:lnTo>
                  <a:lnTo>
                    <a:pt x="1258" y="571"/>
                  </a:lnTo>
                  <a:lnTo>
                    <a:pt x="1253" y="582"/>
                  </a:lnTo>
                  <a:lnTo>
                    <a:pt x="1253" y="584"/>
                  </a:lnTo>
                  <a:lnTo>
                    <a:pt x="1251" y="586"/>
                  </a:lnTo>
                  <a:lnTo>
                    <a:pt x="1247" y="600"/>
                  </a:lnTo>
                  <a:lnTo>
                    <a:pt x="1244" y="602"/>
                  </a:lnTo>
                  <a:lnTo>
                    <a:pt x="1244" y="605"/>
                  </a:lnTo>
                  <a:lnTo>
                    <a:pt x="1247" y="611"/>
                  </a:lnTo>
                  <a:lnTo>
                    <a:pt x="1247" y="623"/>
                  </a:lnTo>
                  <a:lnTo>
                    <a:pt x="1247" y="625"/>
                  </a:lnTo>
                  <a:lnTo>
                    <a:pt x="1247" y="627"/>
                  </a:lnTo>
                  <a:lnTo>
                    <a:pt x="1247" y="632"/>
                  </a:lnTo>
                  <a:lnTo>
                    <a:pt x="1247" y="638"/>
                  </a:lnTo>
                  <a:lnTo>
                    <a:pt x="1247" y="641"/>
                  </a:lnTo>
                  <a:lnTo>
                    <a:pt x="1249" y="643"/>
                  </a:lnTo>
                  <a:lnTo>
                    <a:pt x="1249" y="645"/>
                  </a:lnTo>
                  <a:lnTo>
                    <a:pt x="1249" y="650"/>
                  </a:lnTo>
                  <a:lnTo>
                    <a:pt x="1251" y="652"/>
                  </a:lnTo>
                  <a:lnTo>
                    <a:pt x="1251" y="654"/>
                  </a:lnTo>
                  <a:lnTo>
                    <a:pt x="1251" y="657"/>
                  </a:lnTo>
                  <a:lnTo>
                    <a:pt x="1251" y="659"/>
                  </a:lnTo>
                  <a:lnTo>
                    <a:pt x="1253" y="659"/>
                  </a:lnTo>
                  <a:lnTo>
                    <a:pt x="1253" y="663"/>
                  </a:lnTo>
                  <a:lnTo>
                    <a:pt x="1253" y="666"/>
                  </a:lnTo>
                  <a:lnTo>
                    <a:pt x="1256" y="670"/>
                  </a:lnTo>
                  <a:lnTo>
                    <a:pt x="1258" y="672"/>
                  </a:lnTo>
                  <a:lnTo>
                    <a:pt x="1260" y="677"/>
                  </a:lnTo>
                  <a:lnTo>
                    <a:pt x="1263" y="681"/>
                  </a:lnTo>
                  <a:lnTo>
                    <a:pt x="1263" y="684"/>
                  </a:lnTo>
                  <a:lnTo>
                    <a:pt x="1265" y="684"/>
                  </a:lnTo>
                  <a:lnTo>
                    <a:pt x="1272" y="688"/>
                  </a:lnTo>
                  <a:lnTo>
                    <a:pt x="1276" y="693"/>
                  </a:lnTo>
                  <a:lnTo>
                    <a:pt x="1281" y="695"/>
                  </a:lnTo>
                  <a:lnTo>
                    <a:pt x="1283" y="697"/>
                  </a:lnTo>
                  <a:lnTo>
                    <a:pt x="1285" y="700"/>
                  </a:lnTo>
                  <a:lnTo>
                    <a:pt x="1290" y="702"/>
                  </a:lnTo>
                  <a:lnTo>
                    <a:pt x="1294" y="704"/>
                  </a:lnTo>
                  <a:lnTo>
                    <a:pt x="1297" y="706"/>
                  </a:lnTo>
                  <a:lnTo>
                    <a:pt x="1301" y="709"/>
                  </a:lnTo>
                  <a:lnTo>
                    <a:pt x="1301" y="711"/>
                  </a:lnTo>
                  <a:lnTo>
                    <a:pt x="1306" y="713"/>
                  </a:lnTo>
                  <a:lnTo>
                    <a:pt x="1310" y="715"/>
                  </a:lnTo>
                  <a:lnTo>
                    <a:pt x="1312" y="718"/>
                  </a:lnTo>
                  <a:lnTo>
                    <a:pt x="1315" y="718"/>
                  </a:lnTo>
                  <a:lnTo>
                    <a:pt x="1315" y="720"/>
                  </a:lnTo>
                  <a:lnTo>
                    <a:pt x="1317" y="722"/>
                  </a:lnTo>
                  <a:lnTo>
                    <a:pt x="1317" y="724"/>
                  </a:lnTo>
                  <a:lnTo>
                    <a:pt x="1317" y="727"/>
                  </a:lnTo>
                  <a:lnTo>
                    <a:pt x="1319" y="729"/>
                  </a:lnTo>
                  <a:lnTo>
                    <a:pt x="1319" y="731"/>
                  </a:lnTo>
                  <a:lnTo>
                    <a:pt x="1319" y="734"/>
                  </a:lnTo>
                  <a:lnTo>
                    <a:pt x="1319" y="736"/>
                  </a:lnTo>
                  <a:lnTo>
                    <a:pt x="1321" y="738"/>
                  </a:lnTo>
                  <a:lnTo>
                    <a:pt x="1321" y="740"/>
                  </a:lnTo>
                  <a:lnTo>
                    <a:pt x="1321" y="743"/>
                  </a:lnTo>
                  <a:lnTo>
                    <a:pt x="1324" y="743"/>
                  </a:lnTo>
                  <a:lnTo>
                    <a:pt x="1324" y="745"/>
                  </a:lnTo>
                  <a:lnTo>
                    <a:pt x="1324" y="747"/>
                  </a:lnTo>
                  <a:lnTo>
                    <a:pt x="1326" y="752"/>
                  </a:lnTo>
                  <a:lnTo>
                    <a:pt x="1328" y="758"/>
                  </a:lnTo>
                  <a:lnTo>
                    <a:pt x="1328" y="761"/>
                  </a:lnTo>
                  <a:lnTo>
                    <a:pt x="1331" y="763"/>
                  </a:lnTo>
                  <a:lnTo>
                    <a:pt x="1333" y="767"/>
                  </a:lnTo>
                  <a:lnTo>
                    <a:pt x="1333" y="770"/>
                  </a:lnTo>
                  <a:lnTo>
                    <a:pt x="1335" y="774"/>
                  </a:lnTo>
                  <a:lnTo>
                    <a:pt x="1335" y="777"/>
                  </a:lnTo>
                  <a:lnTo>
                    <a:pt x="1335" y="779"/>
                  </a:lnTo>
                  <a:lnTo>
                    <a:pt x="1337" y="781"/>
                  </a:lnTo>
                  <a:lnTo>
                    <a:pt x="1337" y="783"/>
                  </a:lnTo>
                  <a:lnTo>
                    <a:pt x="1340" y="786"/>
                  </a:lnTo>
                  <a:lnTo>
                    <a:pt x="1340" y="788"/>
                  </a:lnTo>
                  <a:lnTo>
                    <a:pt x="1342" y="790"/>
                  </a:lnTo>
                  <a:lnTo>
                    <a:pt x="1344" y="790"/>
                  </a:lnTo>
                  <a:lnTo>
                    <a:pt x="1346" y="795"/>
                  </a:lnTo>
                  <a:lnTo>
                    <a:pt x="1349" y="795"/>
                  </a:lnTo>
                  <a:lnTo>
                    <a:pt x="1351" y="797"/>
                  </a:lnTo>
                  <a:lnTo>
                    <a:pt x="1353" y="799"/>
                  </a:lnTo>
                  <a:lnTo>
                    <a:pt x="1355" y="801"/>
                  </a:lnTo>
                  <a:lnTo>
                    <a:pt x="1360" y="806"/>
                  </a:lnTo>
                  <a:lnTo>
                    <a:pt x="1360" y="808"/>
                  </a:lnTo>
                  <a:lnTo>
                    <a:pt x="1360" y="813"/>
                  </a:lnTo>
                  <a:lnTo>
                    <a:pt x="1362" y="817"/>
                  </a:lnTo>
                  <a:lnTo>
                    <a:pt x="1365" y="820"/>
                  </a:lnTo>
                  <a:lnTo>
                    <a:pt x="1367" y="822"/>
                  </a:lnTo>
                  <a:lnTo>
                    <a:pt x="1371" y="822"/>
                  </a:lnTo>
                  <a:lnTo>
                    <a:pt x="1376" y="822"/>
                  </a:lnTo>
                  <a:lnTo>
                    <a:pt x="1378" y="822"/>
                  </a:lnTo>
                  <a:lnTo>
                    <a:pt x="1380" y="824"/>
                  </a:lnTo>
                  <a:lnTo>
                    <a:pt x="1383" y="826"/>
                  </a:lnTo>
                  <a:lnTo>
                    <a:pt x="1383" y="829"/>
                  </a:lnTo>
                  <a:lnTo>
                    <a:pt x="1380" y="831"/>
                  </a:lnTo>
                  <a:lnTo>
                    <a:pt x="1380" y="833"/>
                  </a:lnTo>
                  <a:lnTo>
                    <a:pt x="1380" y="838"/>
                  </a:lnTo>
                  <a:lnTo>
                    <a:pt x="1380" y="840"/>
                  </a:lnTo>
                  <a:lnTo>
                    <a:pt x="1380" y="842"/>
                  </a:lnTo>
                  <a:lnTo>
                    <a:pt x="1378" y="844"/>
                  </a:lnTo>
                  <a:lnTo>
                    <a:pt x="1371" y="851"/>
                  </a:lnTo>
                  <a:lnTo>
                    <a:pt x="1369" y="853"/>
                  </a:lnTo>
                  <a:lnTo>
                    <a:pt x="1369" y="858"/>
                  </a:lnTo>
                  <a:lnTo>
                    <a:pt x="1371" y="869"/>
                  </a:lnTo>
                  <a:lnTo>
                    <a:pt x="1371" y="872"/>
                  </a:lnTo>
                  <a:lnTo>
                    <a:pt x="1374" y="881"/>
                  </a:lnTo>
                  <a:lnTo>
                    <a:pt x="1376" y="883"/>
                  </a:lnTo>
                  <a:lnTo>
                    <a:pt x="1378" y="885"/>
                  </a:lnTo>
                  <a:lnTo>
                    <a:pt x="1378" y="887"/>
                  </a:lnTo>
                  <a:lnTo>
                    <a:pt x="1380" y="894"/>
                  </a:lnTo>
                  <a:lnTo>
                    <a:pt x="1380" y="896"/>
                  </a:lnTo>
                  <a:lnTo>
                    <a:pt x="1378" y="899"/>
                  </a:lnTo>
                  <a:lnTo>
                    <a:pt x="1376" y="903"/>
                  </a:lnTo>
                  <a:lnTo>
                    <a:pt x="1371" y="912"/>
                  </a:lnTo>
                  <a:lnTo>
                    <a:pt x="1365" y="912"/>
                  </a:lnTo>
                  <a:lnTo>
                    <a:pt x="1362" y="912"/>
                  </a:lnTo>
                  <a:lnTo>
                    <a:pt x="1358" y="915"/>
                  </a:lnTo>
                  <a:lnTo>
                    <a:pt x="1353" y="917"/>
                  </a:lnTo>
                  <a:lnTo>
                    <a:pt x="1351" y="919"/>
                  </a:lnTo>
                  <a:lnTo>
                    <a:pt x="1335" y="926"/>
                  </a:lnTo>
                  <a:lnTo>
                    <a:pt x="1333" y="928"/>
                  </a:lnTo>
                  <a:lnTo>
                    <a:pt x="1328" y="933"/>
                  </a:lnTo>
                  <a:lnTo>
                    <a:pt x="1326" y="935"/>
                  </a:lnTo>
                  <a:lnTo>
                    <a:pt x="1319" y="942"/>
                  </a:lnTo>
                  <a:lnTo>
                    <a:pt x="1317" y="944"/>
                  </a:lnTo>
                  <a:lnTo>
                    <a:pt x="1315" y="946"/>
                  </a:lnTo>
                  <a:lnTo>
                    <a:pt x="1310" y="949"/>
                  </a:lnTo>
                  <a:lnTo>
                    <a:pt x="1308" y="949"/>
                  </a:lnTo>
                  <a:lnTo>
                    <a:pt x="1303" y="953"/>
                  </a:lnTo>
                  <a:lnTo>
                    <a:pt x="1301" y="960"/>
                  </a:lnTo>
                  <a:lnTo>
                    <a:pt x="1301" y="964"/>
                  </a:lnTo>
                  <a:lnTo>
                    <a:pt x="1301" y="967"/>
                  </a:lnTo>
                  <a:lnTo>
                    <a:pt x="1301" y="969"/>
                  </a:lnTo>
                  <a:lnTo>
                    <a:pt x="1301" y="971"/>
                  </a:lnTo>
                  <a:lnTo>
                    <a:pt x="1299" y="971"/>
                  </a:lnTo>
                  <a:lnTo>
                    <a:pt x="1297" y="973"/>
                  </a:lnTo>
                  <a:lnTo>
                    <a:pt x="1294" y="976"/>
                  </a:lnTo>
                  <a:lnTo>
                    <a:pt x="1294" y="978"/>
                  </a:lnTo>
                  <a:lnTo>
                    <a:pt x="1292" y="980"/>
                  </a:lnTo>
                  <a:lnTo>
                    <a:pt x="1290" y="985"/>
                  </a:lnTo>
                  <a:lnTo>
                    <a:pt x="1290" y="987"/>
                  </a:lnTo>
                  <a:lnTo>
                    <a:pt x="1290" y="989"/>
                  </a:lnTo>
                  <a:lnTo>
                    <a:pt x="1290" y="992"/>
                  </a:lnTo>
                  <a:lnTo>
                    <a:pt x="1287" y="992"/>
                  </a:lnTo>
                  <a:lnTo>
                    <a:pt x="1287" y="994"/>
                  </a:lnTo>
                  <a:lnTo>
                    <a:pt x="1287" y="996"/>
                  </a:lnTo>
                  <a:lnTo>
                    <a:pt x="1290" y="998"/>
                  </a:lnTo>
                  <a:lnTo>
                    <a:pt x="1290" y="1005"/>
                  </a:lnTo>
                  <a:lnTo>
                    <a:pt x="1290" y="1007"/>
                  </a:lnTo>
                  <a:lnTo>
                    <a:pt x="1290" y="1010"/>
                  </a:lnTo>
                  <a:lnTo>
                    <a:pt x="1290" y="1012"/>
                  </a:lnTo>
                  <a:lnTo>
                    <a:pt x="1290" y="1016"/>
                  </a:lnTo>
                  <a:lnTo>
                    <a:pt x="1287" y="1021"/>
                  </a:lnTo>
                  <a:lnTo>
                    <a:pt x="1287" y="1023"/>
                  </a:lnTo>
                  <a:lnTo>
                    <a:pt x="1283" y="1032"/>
                  </a:lnTo>
                  <a:lnTo>
                    <a:pt x="1283" y="1037"/>
                  </a:lnTo>
                  <a:lnTo>
                    <a:pt x="1283" y="1039"/>
                  </a:lnTo>
                  <a:lnTo>
                    <a:pt x="1285" y="1044"/>
                  </a:lnTo>
                  <a:lnTo>
                    <a:pt x="1285" y="1046"/>
                  </a:lnTo>
                  <a:lnTo>
                    <a:pt x="1285" y="1048"/>
                  </a:lnTo>
                  <a:lnTo>
                    <a:pt x="1285" y="1053"/>
                  </a:lnTo>
                  <a:lnTo>
                    <a:pt x="1285" y="1057"/>
                  </a:lnTo>
                  <a:lnTo>
                    <a:pt x="1285" y="1062"/>
                  </a:lnTo>
                  <a:lnTo>
                    <a:pt x="1287" y="1064"/>
                  </a:lnTo>
                  <a:lnTo>
                    <a:pt x="1285" y="1064"/>
                  </a:lnTo>
                  <a:lnTo>
                    <a:pt x="1283" y="1064"/>
                  </a:lnTo>
                  <a:lnTo>
                    <a:pt x="1278" y="1064"/>
                  </a:lnTo>
                  <a:lnTo>
                    <a:pt x="1272" y="1062"/>
                  </a:lnTo>
                  <a:lnTo>
                    <a:pt x="1269" y="1059"/>
                  </a:lnTo>
                  <a:lnTo>
                    <a:pt x="1265" y="1059"/>
                  </a:lnTo>
                  <a:lnTo>
                    <a:pt x="1263" y="1059"/>
                  </a:lnTo>
                  <a:lnTo>
                    <a:pt x="1258" y="1057"/>
                  </a:lnTo>
                  <a:lnTo>
                    <a:pt x="1249" y="1055"/>
                  </a:lnTo>
                  <a:lnTo>
                    <a:pt x="1242" y="1053"/>
                  </a:lnTo>
                  <a:lnTo>
                    <a:pt x="1233" y="1050"/>
                  </a:lnTo>
                  <a:lnTo>
                    <a:pt x="1229" y="1050"/>
                  </a:lnTo>
                  <a:lnTo>
                    <a:pt x="1219" y="1048"/>
                  </a:lnTo>
                  <a:lnTo>
                    <a:pt x="1217" y="1048"/>
                  </a:lnTo>
                  <a:lnTo>
                    <a:pt x="1215" y="1048"/>
                  </a:lnTo>
                  <a:lnTo>
                    <a:pt x="1208" y="1050"/>
                  </a:lnTo>
                  <a:lnTo>
                    <a:pt x="1206" y="1050"/>
                  </a:lnTo>
                  <a:lnTo>
                    <a:pt x="1204" y="1050"/>
                  </a:lnTo>
                  <a:lnTo>
                    <a:pt x="1199" y="1050"/>
                  </a:lnTo>
                  <a:lnTo>
                    <a:pt x="1192" y="1053"/>
                  </a:lnTo>
                  <a:lnTo>
                    <a:pt x="1188" y="1055"/>
                  </a:lnTo>
                  <a:lnTo>
                    <a:pt x="1183" y="1057"/>
                  </a:lnTo>
                  <a:lnTo>
                    <a:pt x="1174" y="1057"/>
                  </a:lnTo>
                  <a:lnTo>
                    <a:pt x="1167" y="1059"/>
                  </a:lnTo>
                  <a:lnTo>
                    <a:pt x="1160" y="1059"/>
                  </a:lnTo>
                  <a:lnTo>
                    <a:pt x="1158" y="1059"/>
                  </a:lnTo>
                  <a:lnTo>
                    <a:pt x="1156" y="1059"/>
                  </a:lnTo>
                  <a:lnTo>
                    <a:pt x="1156" y="1062"/>
                  </a:lnTo>
                  <a:lnTo>
                    <a:pt x="1154" y="1062"/>
                  </a:lnTo>
                  <a:lnTo>
                    <a:pt x="1151" y="1062"/>
                  </a:lnTo>
                  <a:lnTo>
                    <a:pt x="1149" y="1062"/>
                  </a:lnTo>
                  <a:lnTo>
                    <a:pt x="1145" y="1062"/>
                  </a:lnTo>
                  <a:lnTo>
                    <a:pt x="1138" y="1059"/>
                  </a:lnTo>
                  <a:lnTo>
                    <a:pt x="1136" y="1059"/>
                  </a:lnTo>
                  <a:lnTo>
                    <a:pt x="1133" y="1059"/>
                  </a:lnTo>
                  <a:lnTo>
                    <a:pt x="1131" y="1059"/>
                  </a:lnTo>
                  <a:lnTo>
                    <a:pt x="1126" y="1059"/>
                  </a:lnTo>
                  <a:lnTo>
                    <a:pt x="1117" y="1062"/>
                  </a:lnTo>
                  <a:lnTo>
                    <a:pt x="1115" y="1062"/>
                  </a:lnTo>
                  <a:lnTo>
                    <a:pt x="1111" y="1064"/>
                  </a:lnTo>
                  <a:lnTo>
                    <a:pt x="1106" y="1064"/>
                  </a:lnTo>
                  <a:lnTo>
                    <a:pt x="1099" y="1062"/>
                  </a:lnTo>
                  <a:lnTo>
                    <a:pt x="1097" y="1062"/>
                  </a:lnTo>
                  <a:lnTo>
                    <a:pt x="1095" y="1064"/>
                  </a:lnTo>
                  <a:lnTo>
                    <a:pt x="1097" y="1066"/>
                  </a:lnTo>
                  <a:lnTo>
                    <a:pt x="1097" y="1068"/>
                  </a:lnTo>
                  <a:lnTo>
                    <a:pt x="1099" y="1071"/>
                  </a:lnTo>
                  <a:lnTo>
                    <a:pt x="1102" y="1073"/>
                  </a:lnTo>
                  <a:lnTo>
                    <a:pt x="1102" y="1075"/>
                  </a:lnTo>
                  <a:lnTo>
                    <a:pt x="1104" y="1078"/>
                  </a:lnTo>
                  <a:lnTo>
                    <a:pt x="1106" y="1082"/>
                  </a:lnTo>
                  <a:lnTo>
                    <a:pt x="1106" y="1089"/>
                  </a:lnTo>
                  <a:lnTo>
                    <a:pt x="1106" y="1093"/>
                  </a:lnTo>
                  <a:lnTo>
                    <a:pt x="1108" y="1093"/>
                  </a:lnTo>
                  <a:lnTo>
                    <a:pt x="1108" y="1096"/>
                  </a:lnTo>
                  <a:lnTo>
                    <a:pt x="1108" y="1098"/>
                  </a:lnTo>
                  <a:lnTo>
                    <a:pt x="1108" y="1100"/>
                  </a:lnTo>
                  <a:lnTo>
                    <a:pt x="1108" y="1102"/>
                  </a:lnTo>
                  <a:lnTo>
                    <a:pt x="1108" y="1105"/>
                  </a:lnTo>
                  <a:lnTo>
                    <a:pt x="1108" y="1109"/>
                  </a:lnTo>
                  <a:lnTo>
                    <a:pt x="1108" y="1111"/>
                  </a:lnTo>
                  <a:lnTo>
                    <a:pt x="1108" y="1114"/>
                  </a:lnTo>
                  <a:lnTo>
                    <a:pt x="1108" y="1116"/>
                  </a:lnTo>
                  <a:lnTo>
                    <a:pt x="1108" y="1118"/>
                  </a:lnTo>
                  <a:lnTo>
                    <a:pt x="1108" y="1121"/>
                  </a:lnTo>
                  <a:lnTo>
                    <a:pt x="1108" y="1123"/>
                  </a:lnTo>
                  <a:lnTo>
                    <a:pt x="1106" y="1123"/>
                  </a:lnTo>
                  <a:lnTo>
                    <a:pt x="1102" y="1123"/>
                  </a:lnTo>
                  <a:lnTo>
                    <a:pt x="1099" y="1123"/>
                  </a:lnTo>
                  <a:lnTo>
                    <a:pt x="1092" y="1123"/>
                  </a:lnTo>
                  <a:lnTo>
                    <a:pt x="1090" y="1123"/>
                  </a:lnTo>
                  <a:lnTo>
                    <a:pt x="1086" y="1125"/>
                  </a:lnTo>
                  <a:lnTo>
                    <a:pt x="1083" y="1127"/>
                  </a:lnTo>
                  <a:lnTo>
                    <a:pt x="1083" y="1132"/>
                  </a:lnTo>
                  <a:lnTo>
                    <a:pt x="1081" y="1134"/>
                  </a:lnTo>
                  <a:lnTo>
                    <a:pt x="1079" y="1134"/>
                  </a:lnTo>
                  <a:lnTo>
                    <a:pt x="1072" y="1134"/>
                  </a:lnTo>
                  <a:lnTo>
                    <a:pt x="1068" y="1136"/>
                  </a:lnTo>
                  <a:lnTo>
                    <a:pt x="1058" y="1139"/>
                  </a:lnTo>
                  <a:lnTo>
                    <a:pt x="1049" y="1141"/>
                  </a:lnTo>
                  <a:lnTo>
                    <a:pt x="1045" y="1143"/>
                  </a:lnTo>
                  <a:lnTo>
                    <a:pt x="1038" y="1148"/>
                  </a:lnTo>
                  <a:lnTo>
                    <a:pt x="1036" y="1150"/>
                  </a:lnTo>
                  <a:lnTo>
                    <a:pt x="1034" y="1150"/>
                  </a:lnTo>
                  <a:lnTo>
                    <a:pt x="1029" y="1150"/>
                  </a:lnTo>
                  <a:lnTo>
                    <a:pt x="1022" y="1154"/>
                  </a:lnTo>
                  <a:lnTo>
                    <a:pt x="1000" y="1157"/>
                  </a:lnTo>
                  <a:lnTo>
                    <a:pt x="990" y="1157"/>
                  </a:lnTo>
                  <a:lnTo>
                    <a:pt x="988" y="1157"/>
                  </a:lnTo>
                  <a:lnTo>
                    <a:pt x="986" y="1157"/>
                  </a:lnTo>
                  <a:lnTo>
                    <a:pt x="986" y="1159"/>
                  </a:lnTo>
                  <a:lnTo>
                    <a:pt x="984" y="1159"/>
                  </a:lnTo>
                  <a:lnTo>
                    <a:pt x="984" y="1157"/>
                  </a:lnTo>
                  <a:lnTo>
                    <a:pt x="981" y="1157"/>
                  </a:lnTo>
                  <a:lnTo>
                    <a:pt x="981" y="1154"/>
                  </a:lnTo>
                  <a:lnTo>
                    <a:pt x="979" y="1154"/>
                  </a:lnTo>
                  <a:lnTo>
                    <a:pt x="977" y="1152"/>
                  </a:lnTo>
                  <a:lnTo>
                    <a:pt x="977" y="1150"/>
                  </a:lnTo>
                  <a:lnTo>
                    <a:pt x="975" y="1150"/>
                  </a:lnTo>
                  <a:lnTo>
                    <a:pt x="972" y="1148"/>
                  </a:lnTo>
                  <a:lnTo>
                    <a:pt x="972" y="1145"/>
                  </a:lnTo>
                  <a:lnTo>
                    <a:pt x="968" y="1143"/>
                  </a:lnTo>
                  <a:lnTo>
                    <a:pt x="968" y="1141"/>
                  </a:lnTo>
                  <a:lnTo>
                    <a:pt x="966" y="1139"/>
                  </a:lnTo>
                  <a:lnTo>
                    <a:pt x="966" y="1136"/>
                  </a:lnTo>
                  <a:lnTo>
                    <a:pt x="963" y="1130"/>
                  </a:lnTo>
                  <a:lnTo>
                    <a:pt x="961" y="1125"/>
                  </a:lnTo>
                  <a:lnTo>
                    <a:pt x="959" y="1123"/>
                  </a:lnTo>
                  <a:lnTo>
                    <a:pt x="956" y="1118"/>
                  </a:lnTo>
                  <a:lnTo>
                    <a:pt x="956" y="1116"/>
                  </a:lnTo>
                  <a:lnTo>
                    <a:pt x="956" y="1114"/>
                  </a:lnTo>
                  <a:lnTo>
                    <a:pt x="954" y="1111"/>
                  </a:lnTo>
                  <a:lnTo>
                    <a:pt x="954" y="1109"/>
                  </a:lnTo>
                  <a:lnTo>
                    <a:pt x="952" y="1105"/>
                  </a:lnTo>
                  <a:lnTo>
                    <a:pt x="950" y="1102"/>
                  </a:lnTo>
                  <a:lnTo>
                    <a:pt x="945" y="1100"/>
                  </a:lnTo>
                  <a:lnTo>
                    <a:pt x="945" y="1098"/>
                  </a:lnTo>
                  <a:lnTo>
                    <a:pt x="943" y="1098"/>
                  </a:lnTo>
                  <a:lnTo>
                    <a:pt x="943" y="1100"/>
                  </a:lnTo>
                  <a:lnTo>
                    <a:pt x="941" y="1098"/>
                  </a:lnTo>
                  <a:lnTo>
                    <a:pt x="934" y="1093"/>
                  </a:lnTo>
                  <a:lnTo>
                    <a:pt x="934" y="1091"/>
                  </a:lnTo>
                  <a:lnTo>
                    <a:pt x="932" y="1089"/>
                  </a:lnTo>
                  <a:lnTo>
                    <a:pt x="932" y="1087"/>
                  </a:lnTo>
                  <a:lnTo>
                    <a:pt x="927" y="1084"/>
                  </a:lnTo>
                  <a:lnTo>
                    <a:pt x="925" y="1084"/>
                  </a:lnTo>
                  <a:lnTo>
                    <a:pt x="920" y="1082"/>
                  </a:lnTo>
                  <a:lnTo>
                    <a:pt x="916" y="1082"/>
                  </a:lnTo>
                  <a:lnTo>
                    <a:pt x="913" y="1082"/>
                  </a:lnTo>
                  <a:lnTo>
                    <a:pt x="911" y="1082"/>
                  </a:lnTo>
                  <a:lnTo>
                    <a:pt x="904" y="1082"/>
                  </a:lnTo>
                  <a:lnTo>
                    <a:pt x="902" y="1082"/>
                  </a:lnTo>
                  <a:lnTo>
                    <a:pt x="900" y="1082"/>
                  </a:lnTo>
                  <a:lnTo>
                    <a:pt x="898" y="1084"/>
                  </a:lnTo>
                  <a:lnTo>
                    <a:pt x="893" y="1084"/>
                  </a:lnTo>
                  <a:lnTo>
                    <a:pt x="891" y="1084"/>
                  </a:lnTo>
                  <a:lnTo>
                    <a:pt x="886" y="1087"/>
                  </a:lnTo>
                  <a:lnTo>
                    <a:pt x="877" y="1091"/>
                  </a:lnTo>
                  <a:lnTo>
                    <a:pt x="873" y="1091"/>
                  </a:lnTo>
                  <a:lnTo>
                    <a:pt x="873" y="1093"/>
                  </a:lnTo>
                  <a:lnTo>
                    <a:pt x="868" y="1093"/>
                  </a:lnTo>
                  <a:lnTo>
                    <a:pt x="864" y="1096"/>
                  </a:lnTo>
                  <a:lnTo>
                    <a:pt x="859" y="1100"/>
                  </a:lnTo>
                  <a:lnTo>
                    <a:pt x="857" y="1100"/>
                  </a:lnTo>
                  <a:lnTo>
                    <a:pt x="857" y="1102"/>
                  </a:lnTo>
                  <a:lnTo>
                    <a:pt x="854" y="1102"/>
                  </a:lnTo>
                  <a:lnTo>
                    <a:pt x="850" y="1105"/>
                  </a:lnTo>
                  <a:lnTo>
                    <a:pt x="843" y="1107"/>
                  </a:lnTo>
                  <a:lnTo>
                    <a:pt x="841" y="1107"/>
                  </a:lnTo>
                  <a:lnTo>
                    <a:pt x="839" y="1098"/>
                  </a:lnTo>
                  <a:lnTo>
                    <a:pt x="839" y="1096"/>
                  </a:lnTo>
                  <a:lnTo>
                    <a:pt x="839" y="1093"/>
                  </a:lnTo>
                  <a:lnTo>
                    <a:pt x="841" y="1089"/>
                  </a:lnTo>
                  <a:lnTo>
                    <a:pt x="843" y="1087"/>
                  </a:lnTo>
                  <a:lnTo>
                    <a:pt x="841" y="1084"/>
                  </a:lnTo>
                  <a:lnTo>
                    <a:pt x="841" y="1082"/>
                  </a:lnTo>
                  <a:lnTo>
                    <a:pt x="841" y="1078"/>
                  </a:lnTo>
                  <a:lnTo>
                    <a:pt x="841" y="1073"/>
                  </a:lnTo>
                  <a:lnTo>
                    <a:pt x="841" y="1068"/>
                  </a:lnTo>
                  <a:lnTo>
                    <a:pt x="841" y="1066"/>
                  </a:lnTo>
                  <a:lnTo>
                    <a:pt x="839" y="1064"/>
                  </a:lnTo>
                  <a:lnTo>
                    <a:pt x="839" y="1062"/>
                  </a:lnTo>
                  <a:lnTo>
                    <a:pt x="836" y="1059"/>
                  </a:lnTo>
                  <a:lnTo>
                    <a:pt x="834" y="1059"/>
                  </a:lnTo>
                  <a:lnTo>
                    <a:pt x="834" y="1057"/>
                  </a:lnTo>
                  <a:lnTo>
                    <a:pt x="832" y="1055"/>
                  </a:lnTo>
                  <a:lnTo>
                    <a:pt x="832" y="1053"/>
                  </a:lnTo>
                  <a:lnTo>
                    <a:pt x="832" y="1050"/>
                  </a:lnTo>
                  <a:lnTo>
                    <a:pt x="832" y="1048"/>
                  </a:lnTo>
                  <a:lnTo>
                    <a:pt x="829" y="1046"/>
                  </a:lnTo>
                  <a:lnTo>
                    <a:pt x="832" y="1044"/>
                  </a:lnTo>
                  <a:lnTo>
                    <a:pt x="832" y="1041"/>
                  </a:lnTo>
                  <a:lnTo>
                    <a:pt x="834" y="1039"/>
                  </a:lnTo>
                  <a:lnTo>
                    <a:pt x="834" y="1037"/>
                  </a:lnTo>
                  <a:lnTo>
                    <a:pt x="832" y="1035"/>
                  </a:lnTo>
                  <a:lnTo>
                    <a:pt x="829" y="1035"/>
                  </a:lnTo>
                  <a:lnTo>
                    <a:pt x="827" y="1035"/>
                  </a:lnTo>
                  <a:lnTo>
                    <a:pt x="823" y="1032"/>
                  </a:lnTo>
                  <a:lnTo>
                    <a:pt x="818" y="1032"/>
                  </a:lnTo>
                  <a:lnTo>
                    <a:pt x="816" y="1030"/>
                  </a:lnTo>
                  <a:lnTo>
                    <a:pt x="814" y="1030"/>
                  </a:lnTo>
                  <a:lnTo>
                    <a:pt x="811" y="1030"/>
                  </a:lnTo>
                  <a:lnTo>
                    <a:pt x="809" y="1030"/>
                  </a:lnTo>
                  <a:lnTo>
                    <a:pt x="807" y="1030"/>
                  </a:lnTo>
                  <a:lnTo>
                    <a:pt x="795" y="1030"/>
                  </a:lnTo>
                  <a:lnTo>
                    <a:pt x="793" y="1030"/>
                  </a:lnTo>
                  <a:lnTo>
                    <a:pt x="791" y="1030"/>
                  </a:lnTo>
                  <a:lnTo>
                    <a:pt x="789" y="1030"/>
                  </a:lnTo>
                  <a:lnTo>
                    <a:pt x="789" y="1028"/>
                  </a:lnTo>
                  <a:lnTo>
                    <a:pt x="786" y="1028"/>
                  </a:lnTo>
                  <a:lnTo>
                    <a:pt x="784" y="1028"/>
                  </a:lnTo>
                  <a:lnTo>
                    <a:pt x="777" y="1028"/>
                  </a:lnTo>
                  <a:lnTo>
                    <a:pt x="777" y="1025"/>
                  </a:lnTo>
                  <a:lnTo>
                    <a:pt x="773" y="1025"/>
                  </a:lnTo>
                  <a:lnTo>
                    <a:pt x="773" y="1023"/>
                  </a:lnTo>
                  <a:lnTo>
                    <a:pt x="771" y="1023"/>
                  </a:lnTo>
                  <a:lnTo>
                    <a:pt x="771" y="1021"/>
                  </a:lnTo>
                  <a:lnTo>
                    <a:pt x="768" y="1019"/>
                  </a:lnTo>
                  <a:lnTo>
                    <a:pt x="768" y="1014"/>
                  </a:lnTo>
                  <a:lnTo>
                    <a:pt x="759" y="1001"/>
                  </a:lnTo>
                  <a:lnTo>
                    <a:pt x="759" y="996"/>
                  </a:lnTo>
                  <a:lnTo>
                    <a:pt x="755" y="989"/>
                  </a:lnTo>
                  <a:lnTo>
                    <a:pt x="752" y="985"/>
                  </a:lnTo>
                  <a:lnTo>
                    <a:pt x="750" y="980"/>
                  </a:lnTo>
                  <a:lnTo>
                    <a:pt x="743" y="973"/>
                  </a:lnTo>
                  <a:lnTo>
                    <a:pt x="743" y="971"/>
                  </a:lnTo>
                  <a:lnTo>
                    <a:pt x="732" y="958"/>
                  </a:lnTo>
                  <a:lnTo>
                    <a:pt x="732" y="955"/>
                  </a:lnTo>
                  <a:lnTo>
                    <a:pt x="730" y="953"/>
                  </a:lnTo>
                  <a:lnTo>
                    <a:pt x="727" y="949"/>
                  </a:lnTo>
                  <a:lnTo>
                    <a:pt x="723" y="942"/>
                  </a:lnTo>
                  <a:lnTo>
                    <a:pt x="721" y="937"/>
                  </a:lnTo>
                  <a:lnTo>
                    <a:pt x="718" y="933"/>
                  </a:lnTo>
                  <a:lnTo>
                    <a:pt x="712" y="933"/>
                  </a:lnTo>
                  <a:lnTo>
                    <a:pt x="709" y="930"/>
                  </a:lnTo>
                  <a:lnTo>
                    <a:pt x="707" y="928"/>
                  </a:lnTo>
                  <a:lnTo>
                    <a:pt x="705" y="921"/>
                  </a:lnTo>
                  <a:lnTo>
                    <a:pt x="705" y="919"/>
                  </a:lnTo>
                  <a:lnTo>
                    <a:pt x="705" y="915"/>
                  </a:lnTo>
                  <a:lnTo>
                    <a:pt x="703" y="912"/>
                  </a:lnTo>
                  <a:lnTo>
                    <a:pt x="703" y="906"/>
                  </a:lnTo>
                  <a:lnTo>
                    <a:pt x="703" y="903"/>
                  </a:lnTo>
                  <a:lnTo>
                    <a:pt x="700" y="894"/>
                  </a:lnTo>
                  <a:lnTo>
                    <a:pt x="700" y="887"/>
                  </a:lnTo>
                  <a:lnTo>
                    <a:pt x="700" y="885"/>
                  </a:lnTo>
                  <a:lnTo>
                    <a:pt x="700" y="867"/>
                  </a:lnTo>
                  <a:lnTo>
                    <a:pt x="703" y="865"/>
                  </a:lnTo>
                  <a:lnTo>
                    <a:pt x="703" y="860"/>
                  </a:lnTo>
                  <a:lnTo>
                    <a:pt x="698" y="847"/>
                  </a:lnTo>
                  <a:lnTo>
                    <a:pt x="682" y="842"/>
                  </a:lnTo>
                  <a:lnTo>
                    <a:pt x="671" y="840"/>
                  </a:lnTo>
                  <a:lnTo>
                    <a:pt x="671" y="838"/>
                  </a:lnTo>
                  <a:lnTo>
                    <a:pt x="669" y="838"/>
                  </a:lnTo>
                  <a:lnTo>
                    <a:pt x="666" y="838"/>
                  </a:lnTo>
                  <a:lnTo>
                    <a:pt x="662" y="838"/>
                  </a:lnTo>
                  <a:lnTo>
                    <a:pt x="657" y="835"/>
                  </a:lnTo>
                  <a:lnTo>
                    <a:pt x="655" y="833"/>
                  </a:lnTo>
                  <a:lnTo>
                    <a:pt x="648" y="831"/>
                  </a:lnTo>
                  <a:lnTo>
                    <a:pt x="646" y="829"/>
                  </a:lnTo>
                  <a:lnTo>
                    <a:pt x="641" y="826"/>
                  </a:lnTo>
                  <a:lnTo>
                    <a:pt x="639" y="826"/>
                  </a:lnTo>
                  <a:lnTo>
                    <a:pt x="639" y="824"/>
                  </a:lnTo>
                  <a:lnTo>
                    <a:pt x="637" y="824"/>
                  </a:lnTo>
                  <a:lnTo>
                    <a:pt x="637" y="822"/>
                  </a:lnTo>
                  <a:lnTo>
                    <a:pt x="632" y="822"/>
                  </a:lnTo>
                  <a:lnTo>
                    <a:pt x="630" y="820"/>
                  </a:lnTo>
                  <a:lnTo>
                    <a:pt x="630" y="817"/>
                  </a:lnTo>
                  <a:lnTo>
                    <a:pt x="630" y="815"/>
                  </a:lnTo>
                  <a:lnTo>
                    <a:pt x="632" y="813"/>
                  </a:lnTo>
                  <a:lnTo>
                    <a:pt x="630" y="813"/>
                  </a:lnTo>
                  <a:lnTo>
                    <a:pt x="625" y="810"/>
                  </a:lnTo>
                  <a:lnTo>
                    <a:pt x="623" y="808"/>
                  </a:lnTo>
                  <a:lnTo>
                    <a:pt x="621" y="808"/>
                  </a:lnTo>
                  <a:lnTo>
                    <a:pt x="619" y="806"/>
                  </a:lnTo>
                  <a:lnTo>
                    <a:pt x="616" y="804"/>
                  </a:lnTo>
                  <a:lnTo>
                    <a:pt x="614" y="804"/>
                  </a:lnTo>
                  <a:lnTo>
                    <a:pt x="614" y="801"/>
                  </a:lnTo>
                  <a:lnTo>
                    <a:pt x="610" y="797"/>
                  </a:lnTo>
                  <a:lnTo>
                    <a:pt x="607" y="792"/>
                  </a:lnTo>
                  <a:lnTo>
                    <a:pt x="603" y="788"/>
                  </a:lnTo>
                  <a:lnTo>
                    <a:pt x="601" y="786"/>
                  </a:lnTo>
                  <a:lnTo>
                    <a:pt x="594" y="777"/>
                  </a:lnTo>
                  <a:lnTo>
                    <a:pt x="587" y="770"/>
                  </a:lnTo>
                  <a:lnTo>
                    <a:pt x="580" y="770"/>
                  </a:lnTo>
                  <a:lnTo>
                    <a:pt x="576" y="767"/>
                  </a:lnTo>
                  <a:lnTo>
                    <a:pt x="567" y="763"/>
                  </a:lnTo>
                  <a:lnTo>
                    <a:pt x="564" y="763"/>
                  </a:lnTo>
                  <a:lnTo>
                    <a:pt x="557" y="761"/>
                  </a:lnTo>
                  <a:lnTo>
                    <a:pt x="548" y="756"/>
                  </a:lnTo>
                  <a:lnTo>
                    <a:pt x="546" y="754"/>
                  </a:lnTo>
                  <a:lnTo>
                    <a:pt x="544" y="754"/>
                  </a:lnTo>
                  <a:lnTo>
                    <a:pt x="523" y="745"/>
                  </a:lnTo>
                  <a:lnTo>
                    <a:pt x="523" y="738"/>
                  </a:lnTo>
                  <a:lnTo>
                    <a:pt x="523" y="731"/>
                  </a:lnTo>
                  <a:lnTo>
                    <a:pt x="523" y="724"/>
                  </a:lnTo>
                  <a:lnTo>
                    <a:pt x="517" y="724"/>
                  </a:lnTo>
                  <a:lnTo>
                    <a:pt x="505" y="724"/>
                  </a:lnTo>
                  <a:lnTo>
                    <a:pt x="501" y="729"/>
                  </a:lnTo>
                  <a:lnTo>
                    <a:pt x="496" y="736"/>
                  </a:lnTo>
                  <a:lnTo>
                    <a:pt x="489" y="736"/>
                  </a:lnTo>
                  <a:lnTo>
                    <a:pt x="489" y="734"/>
                  </a:lnTo>
                  <a:lnTo>
                    <a:pt x="489" y="731"/>
                  </a:lnTo>
                  <a:lnTo>
                    <a:pt x="487" y="727"/>
                  </a:lnTo>
                  <a:lnTo>
                    <a:pt x="483" y="727"/>
                  </a:lnTo>
                  <a:lnTo>
                    <a:pt x="480" y="727"/>
                  </a:lnTo>
                  <a:lnTo>
                    <a:pt x="478" y="722"/>
                  </a:lnTo>
                  <a:lnTo>
                    <a:pt x="471" y="722"/>
                  </a:lnTo>
                  <a:lnTo>
                    <a:pt x="471" y="720"/>
                  </a:lnTo>
                  <a:lnTo>
                    <a:pt x="469" y="720"/>
                  </a:lnTo>
                  <a:lnTo>
                    <a:pt x="467" y="722"/>
                  </a:lnTo>
                  <a:lnTo>
                    <a:pt x="464" y="722"/>
                  </a:lnTo>
                  <a:lnTo>
                    <a:pt x="460" y="722"/>
                  </a:lnTo>
                  <a:lnTo>
                    <a:pt x="451" y="713"/>
                  </a:lnTo>
                  <a:lnTo>
                    <a:pt x="449" y="713"/>
                  </a:lnTo>
                  <a:lnTo>
                    <a:pt x="446" y="711"/>
                  </a:lnTo>
                  <a:lnTo>
                    <a:pt x="442" y="711"/>
                  </a:lnTo>
                  <a:lnTo>
                    <a:pt x="440" y="709"/>
                  </a:lnTo>
                  <a:lnTo>
                    <a:pt x="430" y="706"/>
                  </a:lnTo>
                  <a:lnTo>
                    <a:pt x="426" y="704"/>
                  </a:lnTo>
                  <a:lnTo>
                    <a:pt x="421" y="702"/>
                  </a:lnTo>
                  <a:lnTo>
                    <a:pt x="419" y="702"/>
                  </a:lnTo>
                  <a:lnTo>
                    <a:pt x="412" y="700"/>
                  </a:lnTo>
                  <a:lnTo>
                    <a:pt x="410" y="700"/>
                  </a:lnTo>
                  <a:lnTo>
                    <a:pt x="396" y="693"/>
                  </a:lnTo>
                  <a:lnTo>
                    <a:pt x="394" y="693"/>
                  </a:lnTo>
                  <a:lnTo>
                    <a:pt x="387" y="688"/>
                  </a:lnTo>
                  <a:lnTo>
                    <a:pt x="385" y="688"/>
                  </a:lnTo>
                  <a:lnTo>
                    <a:pt x="376" y="688"/>
                  </a:lnTo>
                  <a:lnTo>
                    <a:pt x="372" y="686"/>
                  </a:lnTo>
                  <a:lnTo>
                    <a:pt x="372" y="684"/>
                  </a:lnTo>
                  <a:lnTo>
                    <a:pt x="356" y="677"/>
                  </a:lnTo>
                  <a:lnTo>
                    <a:pt x="351" y="684"/>
                  </a:lnTo>
                  <a:lnTo>
                    <a:pt x="347" y="686"/>
                  </a:lnTo>
                  <a:lnTo>
                    <a:pt x="340" y="693"/>
                  </a:lnTo>
                  <a:lnTo>
                    <a:pt x="322" y="697"/>
                  </a:lnTo>
                  <a:lnTo>
                    <a:pt x="306" y="691"/>
                  </a:lnTo>
                  <a:lnTo>
                    <a:pt x="304" y="691"/>
                  </a:lnTo>
                  <a:lnTo>
                    <a:pt x="304" y="688"/>
                  </a:lnTo>
                  <a:lnTo>
                    <a:pt x="301" y="686"/>
                  </a:lnTo>
                  <a:lnTo>
                    <a:pt x="301" y="679"/>
                  </a:lnTo>
                  <a:lnTo>
                    <a:pt x="304" y="679"/>
                  </a:lnTo>
                  <a:lnTo>
                    <a:pt x="304" y="677"/>
                  </a:lnTo>
                  <a:lnTo>
                    <a:pt x="306" y="675"/>
                  </a:lnTo>
                  <a:lnTo>
                    <a:pt x="306" y="672"/>
                  </a:lnTo>
                  <a:lnTo>
                    <a:pt x="306" y="670"/>
                  </a:lnTo>
                  <a:lnTo>
                    <a:pt x="308" y="672"/>
                  </a:lnTo>
                  <a:lnTo>
                    <a:pt x="308" y="670"/>
                  </a:lnTo>
                  <a:lnTo>
                    <a:pt x="310" y="670"/>
                  </a:lnTo>
                  <a:lnTo>
                    <a:pt x="308" y="670"/>
                  </a:lnTo>
                  <a:lnTo>
                    <a:pt x="308" y="668"/>
                  </a:lnTo>
                  <a:lnTo>
                    <a:pt x="308" y="666"/>
                  </a:lnTo>
                  <a:lnTo>
                    <a:pt x="306" y="666"/>
                  </a:lnTo>
                  <a:lnTo>
                    <a:pt x="301" y="661"/>
                  </a:lnTo>
                  <a:lnTo>
                    <a:pt x="299" y="659"/>
                  </a:lnTo>
                  <a:lnTo>
                    <a:pt x="297" y="657"/>
                  </a:lnTo>
                  <a:lnTo>
                    <a:pt x="294" y="654"/>
                  </a:lnTo>
                  <a:lnTo>
                    <a:pt x="292" y="654"/>
                  </a:lnTo>
                  <a:lnTo>
                    <a:pt x="292" y="652"/>
                  </a:lnTo>
                  <a:lnTo>
                    <a:pt x="290" y="652"/>
                  </a:lnTo>
                  <a:lnTo>
                    <a:pt x="288" y="652"/>
                  </a:lnTo>
                  <a:lnTo>
                    <a:pt x="285" y="652"/>
                  </a:lnTo>
                  <a:lnTo>
                    <a:pt x="283" y="654"/>
                  </a:lnTo>
                  <a:lnTo>
                    <a:pt x="283" y="657"/>
                  </a:lnTo>
                  <a:lnTo>
                    <a:pt x="283" y="659"/>
                  </a:lnTo>
                  <a:lnTo>
                    <a:pt x="285" y="663"/>
                  </a:lnTo>
                  <a:lnTo>
                    <a:pt x="283" y="670"/>
                  </a:lnTo>
                  <a:lnTo>
                    <a:pt x="276" y="670"/>
                  </a:lnTo>
                  <a:lnTo>
                    <a:pt x="265" y="670"/>
                  </a:lnTo>
                  <a:lnTo>
                    <a:pt x="263" y="668"/>
                  </a:lnTo>
                  <a:lnTo>
                    <a:pt x="260" y="666"/>
                  </a:lnTo>
                  <a:lnTo>
                    <a:pt x="263" y="666"/>
                  </a:lnTo>
                  <a:lnTo>
                    <a:pt x="265" y="666"/>
                  </a:lnTo>
                  <a:lnTo>
                    <a:pt x="263" y="666"/>
                  </a:lnTo>
                  <a:lnTo>
                    <a:pt x="263" y="663"/>
                  </a:lnTo>
                  <a:lnTo>
                    <a:pt x="249" y="663"/>
                  </a:lnTo>
                  <a:lnTo>
                    <a:pt x="251" y="666"/>
                  </a:lnTo>
                  <a:lnTo>
                    <a:pt x="254" y="666"/>
                  </a:lnTo>
                  <a:lnTo>
                    <a:pt x="254" y="668"/>
                  </a:lnTo>
                  <a:lnTo>
                    <a:pt x="254" y="670"/>
                  </a:lnTo>
                  <a:lnTo>
                    <a:pt x="254" y="668"/>
                  </a:lnTo>
                  <a:lnTo>
                    <a:pt x="249" y="666"/>
                  </a:lnTo>
                  <a:lnTo>
                    <a:pt x="247" y="666"/>
                  </a:lnTo>
                  <a:lnTo>
                    <a:pt x="242" y="668"/>
                  </a:lnTo>
                  <a:lnTo>
                    <a:pt x="240" y="670"/>
                  </a:lnTo>
                  <a:lnTo>
                    <a:pt x="236" y="666"/>
                  </a:lnTo>
                  <a:lnTo>
                    <a:pt x="231" y="659"/>
                  </a:lnTo>
                  <a:lnTo>
                    <a:pt x="229" y="657"/>
                  </a:lnTo>
                  <a:lnTo>
                    <a:pt x="226" y="652"/>
                  </a:lnTo>
                  <a:lnTo>
                    <a:pt x="224" y="652"/>
                  </a:lnTo>
                  <a:lnTo>
                    <a:pt x="222" y="652"/>
                  </a:lnTo>
                  <a:lnTo>
                    <a:pt x="220" y="652"/>
                  </a:lnTo>
                  <a:lnTo>
                    <a:pt x="208" y="652"/>
                  </a:lnTo>
                  <a:lnTo>
                    <a:pt x="197" y="652"/>
                  </a:lnTo>
                  <a:lnTo>
                    <a:pt x="195" y="652"/>
                  </a:lnTo>
                  <a:lnTo>
                    <a:pt x="190" y="652"/>
                  </a:lnTo>
                  <a:lnTo>
                    <a:pt x="186" y="652"/>
                  </a:lnTo>
                  <a:lnTo>
                    <a:pt x="183" y="652"/>
                  </a:lnTo>
                  <a:lnTo>
                    <a:pt x="179" y="652"/>
                  </a:lnTo>
                  <a:lnTo>
                    <a:pt x="167" y="652"/>
                  </a:lnTo>
                  <a:lnTo>
                    <a:pt x="163" y="652"/>
                  </a:lnTo>
                  <a:lnTo>
                    <a:pt x="161" y="652"/>
                  </a:lnTo>
                  <a:lnTo>
                    <a:pt x="154" y="652"/>
                  </a:lnTo>
                  <a:lnTo>
                    <a:pt x="152" y="652"/>
                  </a:lnTo>
                  <a:lnTo>
                    <a:pt x="147" y="661"/>
                  </a:lnTo>
                  <a:lnTo>
                    <a:pt x="145" y="659"/>
                  </a:lnTo>
                  <a:lnTo>
                    <a:pt x="140" y="659"/>
                  </a:lnTo>
                  <a:lnTo>
                    <a:pt x="138" y="659"/>
                  </a:lnTo>
                  <a:lnTo>
                    <a:pt x="136" y="659"/>
                  </a:lnTo>
                  <a:lnTo>
                    <a:pt x="133" y="659"/>
                  </a:lnTo>
                  <a:lnTo>
                    <a:pt x="131" y="659"/>
                  </a:lnTo>
                  <a:lnTo>
                    <a:pt x="129" y="659"/>
                  </a:lnTo>
                  <a:lnTo>
                    <a:pt x="122" y="659"/>
                  </a:lnTo>
                  <a:lnTo>
                    <a:pt x="120" y="659"/>
                  </a:lnTo>
                  <a:lnTo>
                    <a:pt x="109" y="657"/>
                  </a:lnTo>
                  <a:lnTo>
                    <a:pt x="109" y="654"/>
                  </a:lnTo>
                  <a:lnTo>
                    <a:pt x="109" y="652"/>
                  </a:lnTo>
                  <a:lnTo>
                    <a:pt x="109" y="648"/>
                  </a:lnTo>
                  <a:lnTo>
                    <a:pt x="109" y="645"/>
                  </a:lnTo>
                  <a:lnTo>
                    <a:pt x="109" y="641"/>
                  </a:lnTo>
                  <a:lnTo>
                    <a:pt x="109" y="638"/>
                  </a:lnTo>
                  <a:lnTo>
                    <a:pt x="109" y="636"/>
                  </a:lnTo>
                  <a:lnTo>
                    <a:pt x="109" y="634"/>
                  </a:lnTo>
                  <a:lnTo>
                    <a:pt x="109" y="632"/>
                  </a:lnTo>
                  <a:lnTo>
                    <a:pt x="109" y="629"/>
                  </a:lnTo>
                  <a:lnTo>
                    <a:pt x="109" y="625"/>
                  </a:lnTo>
                  <a:lnTo>
                    <a:pt x="109" y="623"/>
                  </a:lnTo>
                  <a:lnTo>
                    <a:pt x="109" y="620"/>
                  </a:lnTo>
                  <a:lnTo>
                    <a:pt x="109" y="618"/>
                  </a:lnTo>
                  <a:lnTo>
                    <a:pt x="109" y="616"/>
                  </a:lnTo>
                  <a:lnTo>
                    <a:pt x="109" y="614"/>
                  </a:lnTo>
                  <a:lnTo>
                    <a:pt x="109" y="611"/>
                  </a:lnTo>
                  <a:lnTo>
                    <a:pt x="109" y="609"/>
                  </a:lnTo>
                  <a:lnTo>
                    <a:pt x="109" y="607"/>
                  </a:lnTo>
                  <a:lnTo>
                    <a:pt x="106" y="607"/>
                  </a:lnTo>
                  <a:lnTo>
                    <a:pt x="106" y="605"/>
                  </a:lnTo>
                  <a:lnTo>
                    <a:pt x="106" y="602"/>
                  </a:lnTo>
                  <a:lnTo>
                    <a:pt x="106" y="600"/>
                  </a:lnTo>
                  <a:lnTo>
                    <a:pt x="106" y="598"/>
                  </a:lnTo>
                  <a:lnTo>
                    <a:pt x="104" y="598"/>
                  </a:lnTo>
                  <a:lnTo>
                    <a:pt x="104" y="595"/>
                  </a:lnTo>
                  <a:lnTo>
                    <a:pt x="104" y="591"/>
                  </a:lnTo>
                  <a:lnTo>
                    <a:pt x="102" y="586"/>
                  </a:lnTo>
                  <a:lnTo>
                    <a:pt x="99" y="582"/>
                  </a:lnTo>
                  <a:lnTo>
                    <a:pt x="99" y="577"/>
                  </a:lnTo>
                  <a:lnTo>
                    <a:pt x="97" y="575"/>
                  </a:lnTo>
                  <a:lnTo>
                    <a:pt x="97" y="566"/>
                  </a:lnTo>
                  <a:lnTo>
                    <a:pt x="93" y="557"/>
                  </a:lnTo>
                  <a:lnTo>
                    <a:pt x="93" y="552"/>
                  </a:lnTo>
                  <a:lnTo>
                    <a:pt x="90" y="546"/>
                  </a:lnTo>
                  <a:lnTo>
                    <a:pt x="88" y="539"/>
                  </a:lnTo>
                  <a:lnTo>
                    <a:pt x="86" y="528"/>
                  </a:lnTo>
                  <a:lnTo>
                    <a:pt x="86" y="525"/>
                  </a:lnTo>
                  <a:lnTo>
                    <a:pt x="81" y="514"/>
                  </a:lnTo>
                  <a:lnTo>
                    <a:pt x="81" y="512"/>
                  </a:lnTo>
                  <a:lnTo>
                    <a:pt x="81" y="507"/>
                  </a:lnTo>
                  <a:lnTo>
                    <a:pt x="79" y="505"/>
                  </a:lnTo>
                  <a:lnTo>
                    <a:pt x="79" y="500"/>
                  </a:lnTo>
                  <a:lnTo>
                    <a:pt x="79" y="498"/>
                  </a:lnTo>
                  <a:lnTo>
                    <a:pt x="77" y="496"/>
                  </a:lnTo>
                  <a:lnTo>
                    <a:pt x="77" y="494"/>
                  </a:lnTo>
                  <a:lnTo>
                    <a:pt x="75" y="485"/>
                  </a:lnTo>
                  <a:lnTo>
                    <a:pt x="72" y="478"/>
                  </a:lnTo>
                  <a:lnTo>
                    <a:pt x="72" y="476"/>
                  </a:lnTo>
                  <a:lnTo>
                    <a:pt x="70" y="471"/>
                  </a:lnTo>
                  <a:lnTo>
                    <a:pt x="70" y="469"/>
                  </a:lnTo>
                  <a:lnTo>
                    <a:pt x="70" y="466"/>
                  </a:lnTo>
                  <a:lnTo>
                    <a:pt x="68" y="464"/>
                  </a:lnTo>
                  <a:lnTo>
                    <a:pt x="65" y="462"/>
                  </a:lnTo>
                  <a:lnTo>
                    <a:pt x="63" y="460"/>
                  </a:lnTo>
                  <a:lnTo>
                    <a:pt x="63" y="457"/>
                  </a:lnTo>
                  <a:lnTo>
                    <a:pt x="61" y="455"/>
                  </a:lnTo>
                  <a:lnTo>
                    <a:pt x="61" y="453"/>
                  </a:lnTo>
                  <a:lnTo>
                    <a:pt x="59" y="451"/>
                  </a:lnTo>
                  <a:lnTo>
                    <a:pt x="56" y="448"/>
                  </a:lnTo>
                  <a:lnTo>
                    <a:pt x="56" y="446"/>
                  </a:lnTo>
                  <a:lnTo>
                    <a:pt x="54" y="444"/>
                  </a:lnTo>
                  <a:lnTo>
                    <a:pt x="52" y="442"/>
                  </a:lnTo>
                  <a:lnTo>
                    <a:pt x="52" y="439"/>
                  </a:lnTo>
                  <a:lnTo>
                    <a:pt x="50" y="437"/>
                  </a:lnTo>
                  <a:lnTo>
                    <a:pt x="47" y="437"/>
                  </a:lnTo>
                  <a:lnTo>
                    <a:pt x="47" y="435"/>
                  </a:lnTo>
                  <a:lnTo>
                    <a:pt x="47" y="433"/>
                  </a:lnTo>
                  <a:lnTo>
                    <a:pt x="47" y="430"/>
                  </a:lnTo>
                  <a:lnTo>
                    <a:pt x="45" y="428"/>
                  </a:lnTo>
                  <a:lnTo>
                    <a:pt x="43" y="421"/>
                  </a:lnTo>
                  <a:lnTo>
                    <a:pt x="43" y="419"/>
                  </a:lnTo>
                  <a:lnTo>
                    <a:pt x="43" y="417"/>
                  </a:lnTo>
                  <a:lnTo>
                    <a:pt x="41" y="412"/>
                  </a:lnTo>
                  <a:lnTo>
                    <a:pt x="38" y="408"/>
                  </a:lnTo>
                  <a:lnTo>
                    <a:pt x="36" y="396"/>
                  </a:lnTo>
                  <a:lnTo>
                    <a:pt x="36" y="394"/>
                  </a:lnTo>
                  <a:lnTo>
                    <a:pt x="34" y="394"/>
                  </a:lnTo>
                  <a:lnTo>
                    <a:pt x="34" y="390"/>
                  </a:lnTo>
                  <a:lnTo>
                    <a:pt x="34" y="387"/>
                  </a:lnTo>
                  <a:lnTo>
                    <a:pt x="34" y="385"/>
                  </a:lnTo>
                  <a:lnTo>
                    <a:pt x="34" y="383"/>
                  </a:lnTo>
                  <a:lnTo>
                    <a:pt x="34" y="380"/>
                  </a:lnTo>
                  <a:lnTo>
                    <a:pt x="34" y="378"/>
                  </a:lnTo>
                  <a:lnTo>
                    <a:pt x="34" y="376"/>
                  </a:lnTo>
                  <a:lnTo>
                    <a:pt x="34" y="374"/>
                  </a:lnTo>
                  <a:lnTo>
                    <a:pt x="34" y="371"/>
                  </a:lnTo>
                  <a:lnTo>
                    <a:pt x="31" y="362"/>
                  </a:lnTo>
                  <a:lnTo>
                    <a:pt x="27" y="315"/>
                  </a:lnTo>
                  <a:lnTo>
                    <a:pt x="20" y="231"/>
                  </a:lnTo>
                  <a:lnTo>
                    <a:pt x="18" y="204"/>
                  </a:lnTo>
                  <a:lnTo>
                    <a:pt x="18" y="188"/>
                  </a:lnTo>
                  <a:lnTo>
                    <a:pt x="11" y="129"/>
                  </a:lnTo>
                  <a:lnTo>
                    <a:pt x="7" y="84"/>
                  </a:lnTo>
                  <a:lnTo>
                    <a:pt x="7" y="79"/>
                  </a:lnTo>
                  <a:lnTo>
                    <a:pt x="4" y="57"/>
                  </a:lnTo>
                  <a:lnTo>
                    <a:pt x="4" y="41"/>
                  </a:lnTo>
                  <a:lnTo>
                    <a:pt x="2" y="36"/>
                  </a:lnTo>
                  <a:lnTo>
                    <a:pt x="2" y="32"/>
                  </a:lnTo>
                  <a:lnTo>
                    <a:pt x="2" y="25"/>
                  </a:lnTo>
                  <a:lnTo>
                    <a:pt x="2" y="18"/>
                  </a:lnTo>
                  <a:lnTo>
                    <a:pt x="0" y="12"/>
                  </a:lnTo>
                  <a:lnTo>
                    <a:pt x="0" y="9"/>
                  </a:lnTo>
                  <a:lnTo>
                    <a:pt x="0" y="7"/>
                  </a:lnTo>
                  <a:lnTo>
                    <a:pt x="0" y="5"/>
                  </a:lnTo>
                  <a:lnTo>
                    <a:pt x="0" y="3"/>
                  </a:lnTo>
                  <a:lnTo>
                    <a:pt x="0" y="0"/>
                  </a:lnTo>
                  <a:lnTo>
                    <a:pt x="2" y="0"/>
                  </a:lnTo>
                  <a:lnTo>
                    <a:pt x="4" y="0"/>
                  </a:lnTo>
                  <a:lnTo>
                    <a:pt x="7" y="0"/>
                  </a:lnTo>
                  <a:lnTo>
                    <a:pt x="9" y="0"/>
                  </a:lnTo>
                  <a:lnTo>
                    <a:pt x="16" y="0"/>
                  </a:lnTo>
                  <a:lnTo>
                    <a:pt x="34" y="0"/>
                  </a:lnTo>
                  <a:lnTo>
                    <a:pt x="38" y="0"/>
                  </a:lnTo>
                  <a:lnTo>
                    <a:pt x="43" y="0"/>
                  </a:lnTo>
                  <a:lnTo>
                    <a:pt x="59" y="0"/>
                  </a:lnTo>
                  <a:lnTo>
                    <a:pt x="77" y="0"/>
                  </a:lnTo>
                  <a:lnTo>
                    <a:pt x="86" y="0"/>
                  </a:lnTo>
                  <a:lnTo>
                    <a:pt x="95" y="0"/>
                  </a:lnTo>
                  <a:lnTo>
                    <a:pt x="104" y="0"/>
                  </a:lnTo>
                  <a:lnTo>
                    <a:pt x="127" y="0"/>
                  </a:lnTo>
                  <a:lnTo>
                    <a:pt x="131"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20" name="Admin 1 - Northern">
              <a:extLst>
                <a:ext uri="{FF2B5EF4-FFF2-40B4-BE49-F238E27FC236}">
                  <a16:creationId xmlns:a16="http://schemas.microsoft.com/office/drawing/2014/main" id="{02FB7EA0-DBB6-02E5-B46E-678FF698F533}"/>
                </a:ext>
              </a:extLst>
            </p:cNvPr>
            <p:cNvSpPr>
              <a:spLocks/>
            </p:cNvSpPr>
            <p:nvPr/>
          </p:nvSpPr>
          <p:spPr bwMode="auto">
            <a:xfrm>
              <a:off x="3849930" y="710241"/>
              <a:ext cx="3296975" cy="2446961"/>
            </a:xfrm>
            <a:custGeom>
              <a:avLst/>
              <a:gdLst>
                <a:gd name="T0" fmla="*/ 2011 w 2079"/>
                <a:gd name="T1" fmla="*/ 84 h 1543"/>
                <a:gd name="T2" fmla="*/ 2011 w 2079"/>
                <a:gd name="T3" fmla="*/ 140 h 1543"/>
                <a:gd name="T4" fmla="*/ 2009 w 2079"/>
                <a:gd name="T5" fmla="*/ 242 h 1543"/>
                <a:gd name="T6" fmla="*/ 2005 w 2079"/>
                <a:gd name="T7" fmla="*/ 339 h 1543"/>
                <a:gd name="T8" fmla="*/ 1998 w 2079"/>
                <a:gd name="T9" fmla="*/ 473 h 1543"/>
                <a:gd name="T10" fmla="*/ 1996 w 2079"/>
                <a:gd name="T11" fmla="*/ 552 h 1543"/>
                <a:gd name="T12" fmla="*/ 1989 w 2079"/>
                <a:gd name="T13" fmla="*/ 674 h 1543"/>
                <a:gd name="T14" fmla="*/ 1989 w 2079"/>
                <a:gd name="T15" fmla="*/ 699 h 1543"/>
                <a:gd name="T16" fmla="*/ 1986 w 2079"/>
                <a:gd name="T17" fmla="*/ 731 h 1543"/>
                <a:gd name="T18" fmla="*/ 1977 w 2079"/>
                <a:gd name="T19" fmla="*/ 842 h 1543"/>
                <a:gd name="T20" fmla="*/ 1973 w 2079"/>
                <a:gd name="T21" fmla="*/ 903 h 1543"/>
                <a:gd name="T22" fmla="*/ 1993 w 2079"/>
                <a:gd name="T23" fmla="*/ 923 h 1543"/>
                <a:gd name="T24" fmla="*/ 2007 w 2079"/>
                <a:gd name="T25" fmla="*/ 937 h 1543"/>
                <a:gd name="T26" fmla="*/ 2030 w 2079"/>
                <a:gd name="T27" fmla="*/ 959 h 1543"/>
                <a:gd name="T28" fmla="*/ 2077 w 2079"/>
                <a:gd name="T29" fmla="*/ 1007 h 1543"/>
                <a:gd name="T30" fmla="*/ 2079 w 2079"/>
                <a:gd name="T31" fmla="*/ 1011 h 1543"/>
                <a:gd name="T32" fmla="*/ 2052 w 2079"/>
                <a:gd name="T33" fmla="*/ 1039 h 1543"/>
                <a:gd name="T34" fmla="*/ 2011 w 2079"/>
                <a:gd name="T35" fmla="*/ 1073 h 1543"/>
                <a:gd name="T36" fmla="*/ 1989 w 2079"/>
                <a:gd name="T37" fmla="*/ 1097 h 1543"/>
                <a:gd name="T38" fmla="*/ 1982 w 2079"/>
                <a:gd name="T39" fmla="*/ 1111 h 1543"/>
                <a:gd name="T40" fmla="*/ 1975 w 2079"/>
                <a:gd name="T41" fmla="*/ 1127 h 1543"/>
                <a:gd name="T42" fmla="*/ 1968 w 2079"/>
                <a:gd name="T43" fmla="*/ 1145 h 1543"/>
                <a:gd name="T44" fmla="*/ 1957 w 2079"/>
                <a:gd name="T45" fmla="*/ 1170 h 1543"/>
                <a:gd name="T46" fmla="*/ 1952 w 2079"/>
                <a:gd name="T47" fmla="*/ 1183 h 1543"/>
                <a:gd name="T48" fmla="*/ 1964 w 2079"/>
                <a:gd name="T49" fmla="*/ 1208 h 1543"/>
                <a:gd name="T50" fmla="*/ 1989 w 2079"/>
                <a:gd name="T51" fmla="*/ 1283 h 1543"/>
                <a:gd name="T52" fmla="*/ 1996 w 2079"/>
                <a:gd name="T53" fmla="*/ 1340 h 1543"/>
                <a:gd name="T54" fmla="*/ 1971 w 2079"/>
                <a:gd name="T55" fmla="*/ 1376 h 1543"/>
                <a:gd name="T56" fmla="*/ 1952 w 2079"/>
                <a:gd name="T57" fmla="*/ 1398 h 1543"/>
                <a:gd name="T58" fmla="*/ 1943 w 2079"/>
                <a:gd name="T59" fmla="*/ 1414 h 1543"/>
                <a:gd name="T60" fmla="*/ 1943 w 2079"/>
                <a:gd name="T61" fmla="*/ 1414 h 1543"/>
                <a:gd name="T62" fmla="*/ 1943 w 2079"/>
                <a:gd name="T63" fmla="*/ 1414 h 1543"/>
                <a:gd name="T64" fmla="*/ 1943 w 2079"/>
                <a:gd name="T65" fmla="*/ 1414 h 1543"/>
                <a:gd name="T66" fmla="*/ 1937 w 2079"/>
                <a:gd name="T67" fmla="*/ 1423 h 1543"/>
                <a:gd name="T68" fmla="*/ 1921 w 2079"/>
                <a:gd name="T69" fmla="*/ 1444 h 1543"/>
                <a:gd name="T70" fmla="*/ 1912 w 2079"/>
                <a:gd name="T71" fmla="*/ 1457 h 1543"/>
                <a:gd name="T72" fmla="*/ 1900 w 2079"/>
                <a:gd name="T73" fmla="*/ 1475 h 1543"/>
                <a:gd name="T74" fmla="*/ 1884 w 2079"/>
                <a:gd name="T75" fmla="*/ 1496 h 1543"/>
                <a:gd name="T76" fmla="*/ 1875 w 2079"/>
                <a:gd name="T77" fmla="*/ 1509 h 1543"/>
                <a:gd name="T78" fmla="*/ 1873 w 2079"/>
                <a:gd name="T79" fmla="*/ 1512 h 1543"/>
                <a:gd name="T80" fmla="*/ 1871 w 2079"/>
                <a:gd name="T81" fmla="*/ 1514 h 1543"/>
                <a:gd name="T82" fmla="*/ 1844 w 2079"/>
                <a:gd name="T83" fmla="*/ 1530 h 1543"/>
                <a:gd name="T84" fmla="*/ 1787 w 2079"/>
                <a:gd name="T85" fmla="*/ 1543 h 1543"/>
                <a:gd name="T86" fmla="*/ 1651 w 2079"/>
                <a:gd name="T87" fmla="*/ 1543 h 1543"/>
                <a:gd name="T88" fmla="*/ 1467 w 2079"/>
                <a:gd name="T89" fmla="*/ 1543 h 1543"/>
                <a:gd name="T90" fmla="*/ 989 w 2079"/>
                <a:gd name="T91" fmla="*/ 1543 h 1543"/>
                <a:gd name="T92" fmla="*/ 678 w 2079"/>
                <a:gd name="T93" fmla="*/ 1543 h 1543"/>
                <a:gd name="T94" fmla="*/ 678 w 2079"/>
                <a:gd name="T95" fmla="*/ 677 h 1543"/>
                <a:gd name="T96" fmla="*/ 3 w 2079"/>
                <a:gd name="T97" fmla="*/ 584 h 1543"/>
                <a:gd name="T98" fmla="*/ 3 w 2079"/>
                <a:gd name="T99" fmla="*/ 471 h 1543"/>
                <a:gd name="T100" fmla="*/ 3 w 2079"/>
                <a:gd name="T101" fmla="*/ 201 h 1543"/>
                <a:gd name="T102" fmla="*/ 19 w 2079"/>
                <a:gd name="T103" fmla="*/ 61 h 1543"/>
                <a:gd name="T104" fmla="*/ 284 w 2079"/>
                <a:gd name="T105" fmla="*/ 61 h 1543"/>
                <a:gd name="T106" fmla="*/ 728 w 2079"/>
                <a:gd name="T107" fmla="*/ 61 h 1543"/>
                <a:gd name="T108" fmla="*/ 944 w 2079"/>
                <a:gd name="T109" fmla="*/ 61 h 1543"/>
                <a:gd name="T110" fmla="*/ 1272 w 2079"/>
                <a:gd name="T111" fmla="*/ 61 h 1543"/>
                <a:gd name="T112" fmla="*/ 1603 w 2079"/>
                <a:gd name="T113" fmla="*/ 61 h 1543"/>
                <a:gd name="T114" fmla="*/ 1726 w 2079"/>
                <a:gd name="T115" fmla="*/ 32 h 1543"/>
                <a:gd name="T116" fmla="*/ 1742 w 2079"/>
                <a:gd name="T117" fmla="*/ 11 h 1543"/>
                <a:gd name="T118" fmla="*/ 1762 w 2079"/>
                <a:gd name="T119" fmla="*/ 2 h 1543"/>
                <a:gd name="T120" fmla="*/ 1755 w 2079"/>
                <a:gd name="T121" fmla="*/ 29 h 1543"/>
                <a:gd name="T122" fmla="*/ 1746 w 2079"/>
                <a:gd name="T123" fmla="*/ 45 h 1543"/>
                <a:gd name="T124" fmla="*/ 1823 w 2079"/>
                <a:gd name="T125" fmla="*/ 61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9" h="1543">
                  <a:moveTo>
                    <a:pt x="2014" y="61"/>
                  </a:moveTo>
                  <a:lnTo>
                    <a:pt x="2014" y="61"/>
                  </a:lnTo>
                  <a:lnTo>
                    <a:pt x="2014" y="65"/>
                  </a:lnTo>
                  <a:lnTo>
                    <a:pt x="2011" y="84"/>
                  </a:lnTo>
                  <a:lnTo>
                    <a:pt x="2011" y="86"/>
                  </a:lnTo>
                  <a:lnTo>
                    <a:pt x="2011" y="86"/>
                  </a:lnTo>
                  <a:lnTo>
                    <a:pt x="2011" y="99"/>
                  </a:lnTo>
                  <a:lnTo>
                    <a:pt x="2011" y="140"/>
                  </a:lnTo>
                  <a:lnTo>
                    <a:pt x="2011" y="142"/>
                  </a:lnTo>
                  <a:lnTo>
                    <a:pt x="2009" y="188"/>
                  </a:lnTo>
                  <a:lnTo>
                    <a:pt x="2009" y="240"/>
                  </a:lnTo>
                  <a:lnTo>
                    <a:pt x="2009" y="242"/>
                  </a:lnTo>
                  <a:lnTo>
                    <a:pt x="2009" y="247"/>
                  </a:lnTo>
                  <a:lnTo>
                    <a:pt x="2009" y="249"/>
                  </a:lnTo>
                  <a:lnTo>
                    <a:pt x="2009" y="256"/>
                  </a:lnTo>
                  <a:lnTo>
                    <a:pt x="2005" y="339"/>
                  </a:lnTo>
                  <a:lnTo>
                    <a:pt x="2005" y="364"/>
                  </a:lnTo>
                  <a:lnTo>
                    <a:pt x="2002" y="405"/>
                  </a:lnTo>
                  <a:lnTo>
                    <a:pt x="1998" y="473"/>
                  </a:lnTo>
                  <a:lnTo>
                    <a:pt x="1998" y="473"/>
                  </a:lnTo>
                  <a:lnTo>
                    <a:pt x="1998" y="489"/>
                  </a:lnTo>
                  <a:lnTo>
                    <a:pt x="1996" y="514"/>
                  </a:lnTo>
                  <a:lnTo>
                    <a:pt x="1996" y="529"/>
                  </a:lnTo>
                  <a:lnTo>
                    <a:pt x="1996" y="552"/>
                  </a:lnTo>
                  <a:lnTo>
                    <a:pt x="1996" y="554"/>
                  </a:lnTo>
                  <a:lnTo>
                    <a:pt x="1991" y="634"/>
                  </a:lnTo>
                  <a:lnTo>
                    <a:pt x="1991" y="652"/>
                  </a:lnTo>
                  <a:lnTo>
                    <a:pt x="1989" y="674"/>
                  </a:lnTo>
                  <a:lnTo>
                    <a:pt x="1989" y="688"/>
                  </a:lnTo>
                  <a:lnTo>
                    <a:pt x="1989" y="688"/>
                  </a:lnTo>
                  <a:lnTo>
                    <a:pt x="1989" y="697"/>
                  </a:lnTo>
                  <a:lnTo>
                    <a:pt x="1989" y="699"/>
                  </a:lnTo>
                  <a:lnTo>
                    <a:pt x="1989" y="701"/>
                  </a:lnTo>
                  <a:lnTo>
                    <a:pt x="1986" y="708"/>
                  </a:lnTo>
                  <a:lnTo>
                    <a:pt x="1986" y="708"/>
                  </a:lnTo>
                  <a:lnTo>
                    <a:pt x="1986" y="731"/>
                  </a:lnTo>
                  <a:lnTo>
                    <a:pt x="1980" y="817"/>
                  </a:lnTo>
                  <a:lnTo>
                    <a:pt x="1977" y="830"/>
                  </a:lnTo>
                  <a:lnTo>
                    <a:pt x="1977" y="835"/>
                  </a:lnTo>
                  <a:lnTo>
                    <a:pt x="1977" y="842"/>
                  </a:lnTo>
                  <a:lnTo>
                    <a:pt x="1977" y="849"/>
                  </a:lnTo>
                  <a:lnTo>
                    <a:pt x="1973" y="896"/>
                  </a:lnTo>
                  <a:lnTo>
                    <a:pt x="1973" y="898"/>
                  </a:lnTo>
                  <a:lnTo>
                    <a:pt x="1973" y="903"/>
                  </a:lnTo>
                  <a:lnTo>
                    <a:pt x="1973" y="903"/>
                  </a:lnTo>
                  <a:lnTo>
                    <a:pt x="1977" y="907"/>
                  </a:lnTo>
                  <a:lnTo>
                    <a:pt x="1982" y="912"/>
                  </a:lnTo>
                  <a:lnTo>
                    <a:pt x="1993" y="923"/>
                  </a:lnTo>
                  <a:lnTo>
                    <a:pt x="1998" y="928"/>
                  </a:lnTo>
                  <a:lnTo>
                    <a:pt x="2002" y="932"/>
                  </a:lnTo>
                  <a:lnTo>
                    <a:pt x="2005" y="935"/>
                  </a:lnTo>
                  <a:lnTo>
                    <a:pt x="2007" y="937"/>
                  </a:lnTo>
                  <a:lnTo>
                    <a:pt x="2007" y="939"/>
                  </a:lnTo>
                  <a:lnTo>
                    <a:pt x="2014" y="944"/>
                  </a:lnTo>
                  <a:lnTo>
                    <a:pt x="2023" y="953"/>
                  </a:lnTo>
                  <a:lnTo>
                    <a:pt x="2030" y="959"/>
                  </a:lnTo>
                  <a:lnTo>
                    <a:pt x="2045" y="978"/>
                  </a:lnTo>
                  <a:lnTo>
                    <a:pt x="2068" y="1000"/>
                  </a:lnTo>
                  <a:lnTo>
                    <a:pt x="2075" y="1005"/>
                  </a:lnTo>
                  <a:lnTo>
                    <a:pt x="2077" y="1007"/>
                  </a:lnTo>
                  <a:lnTo>
                    <a:pt x="2079" y="1009"/>
                  </a:lnTo>
                  <a:lnTo>
                    <a:pt x="2079" y="1009"/>
                  </a:lnTo>
                  <a:lnTo>
                    <a:pt x="2079" y="1011"/>
                  </a:lnTo>
                  <a:lnTo>
                    <a:pt x="2079" y="1011"/>
                  </a:lnTo>
                  <a:lnTo>
                    <a:pt x="2068" y="1023"/>
                  </a:lnTo>
                  <a:lnTo>
                    <a:pt x="2061" y="1030"/>
                  </a:lnTo>
                  <a:lnTo>
                    <a:pt x="2057" y="1034"/>
                  </a:lnTo>
                  <a:lnTo>
                    <a:pt x="2052" y="1039"/>
                  </a:lnTo>
                  <a:lnTo>
                    <a:pt x="2052" y="1039"/>
                  </a:lnTo>
                  <a:lnTo>
                    <a:pt x="2032" y="1052"/>
                  </a:lnTo>
                  <a:lnTo>
                    <a:pt x="2025" y="1059"/>
                  </a:lnTo>
                  <a:lnTo>
                    <a:pt x="2011" y="1073"/>
                  </a:lnTo>
                  <a:lnTo>
                    <a:pt x="2011" y="1073"/>
                  </a:lnTo>
                  <a:lnTo>
                    <a:pt x="2007" y="1077"/>
                  </a:lnTo>
                  <a:lnTo>
                    <a:pt x="1993" y="1088"/>
                  </a:lnTo>
                  <a:lnTo>
                    <a:pt x="1989" y="1097"/>
                  </a:lnTo>
                  <a:lnTo>
                    <a:pt x="1989" y="1100"/>
                  </a:lnTo>
                  <a:lnTo>
                    <a:pt x="1986" y="1104"/>
                  </a:lnTo>
                  <a:lnTo>
                    <a:pt x="1984" y="1107"/>
                  </a:lnTo>
                  <a:lnTo>
                    <a:pt x="1982" y="1111"/>
                  </a:lnTo>
                  <a:lnTo>
                    <a:pt x="1980" y="1116"/>
                  </a:lnTo>
                  <a:lnTo>
                    <a:pt x="1975" y="1127"/>
                  </a:lnTo>
                  <a:lnTo>
                    <a:pt x="1973" y="1127"/>
                  </a:lnTo>
                  <a:lnTo>
                    <a:pt x="1975" y="1127"/>
                  </a:lnTo>
                  <a:lnTo>
                    <a:pt x="1975" y="1127"/>
                  </a:lnTo>
                  <a:lnTo>
                    <a:pt x="1973" y="1134"/>
                  </a:lnTo>
                  <a:lnTo>
                    <a:pt x="1971" y="1140"/>
                  </a:lnTo>
                  <a:lnTo>
                    <a:pt x="1968" y="1145"/>
                  </a:lnTo>
                  <a:lnTo>
                    <a:pt x="1964" y="1156"/>
                  </a:lnTo>
                  <a:lnTo>
                    <a:pt x="1962" y="1161"/>
                  </a:lnTo>
                  <a:lnTo>
                    <a:pt x="1959" y="1163"/>
                  </a:lnTo>
                  <a:lnTo>
                    <a:pt x="1957" y="1170"/>
                  </a:lnTo>
                  <a:lnTo>
                    <a:pt x="1955" y="1177"/>
                  </a:lnTo>
                  <a:lnTo>
                    <a:pt x="1952" y="1181"/>
                  </a:lnTo>
                  <a:lnTo>
                    <a:pt x="1952" y="1183"/>
                  </a:lnTo>
                  <a:lnTo>
                    <a:pt x="1952" y="1183"/>
                  </a:lnTo>
                  <a:lnTo>
                    <a:pt x="1955" y="1186"/>
                  </a:lnTo>
                  <a:lnTo>
                    <a:pt x="1955" y="1186"/>
                  </a:lnTo>
                  <a:lnTo>
                    <a:pt x="1957" y="1190"/>
                  </a:lnTo>
                  <a:lnTo>
                    <a:pt x="1964" y="1208"/>
                  </a:lnTo>
                  <a:lnTo>
                    <a:pt x="1968" y="1226"/>
                  </a:lnTo>
                  <a:lnTo>
                    <a:pt x="1977" y="1251"/>
                  </a:lnTo>
                  <a:lnTo>
                    <a:pt x="1984" y="1272"/>
                  </a:lnTo>
                  <a:lnTo>
                    <a:pt x="1989" y="1283"/>
                  </a:lnTo>
                  <a:lnTo>
                    <a:pt x="2007" y="1326"/>
                  </a:lnTo>
                  <a:lnTo>
                    <a:pt x="2007" y="1326"/>
                  </a:lnTo>
                  <a:lnTo>
                    <a:pt x="2007" y="1326"/>
                  </a:lnTo>
                  <a:lnTo>
                    <a:pt x="1996" y="1340"/>
                  </a:lnTo>
                  <a:lnTo>
                    <a:pt x="1993" y="1344"/>
                  </a:lnTo>
                  <a:lnTo>
                    <a:pt x="1991" y="1349"/>
                  </a:lnTo>
                  <a:lnTo>
                    <a:pt x="1975" y="1369"/>
                  </a:lnTo>
                  <a:lnTo>
                    <a:pt x="1971" y="1376"/>
                  </a:lnTo>
                  <a:lnTo>
                    <a:pt x="1968" y="1380"/>
                  </a:lnTo>
                  <a:lnTo>
                    <a:pt x="1968" y="1380"/>
                  </a:lnTo>
                  <a:lnTo>
                    <a:pt x="1968" y="1380"/>
                  </a:lnTo>
                  <a:lnTo>
                    <a:pt x="1952" y="1398"/>
                  </a:lnTo>
                  <a:lnTo>
                    <a:pt x="1948" y="1405"/>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1" y="1414"/>
                  </a:lnTo>
                  <a:lnTo>
                    <a:pt x="1941" y="1417"/>
                  </a:lnTo>
                  <a:lnTo>
                    <a:pt x="1941" y="1417"/>
                  </a:lnTo>
                  <a:lnTo>
                    <a:pt x="1937" y="1423"/>
                  </a:lnTo>
                  <a:lnTo>
                    <a:pt x="1937" y="1423"/>
                  </a:lnTo>
                  <a:lnTo>
                    <a:pt x="1934" y="1428"/>
                  </a:lnTo>
                  <a:lnTo>
                    <a:pt x="1923" y="1441"/>
                  </a:lnTo>
                  <a:lnTo>
                    <a:pt x="1921" y="1444"/>
                  </a:lnTo>
                  <a:lnTo>
                    <a:pt x="1914" y="1455"/>
                  </a:lnTo>
                  <a:lnTo>
                    <a:pt x="1912" y="1457"/>
                  </a:lnTo>
                  <a:lnTo>
                    <a:pt x="1912" y="1457"/>
                  </a:lnTo>
                  <a:lnTo>
                    <a:pt x="1912" y="1457"/>
                  </a:lnTo>
                  <a:lnTo>
                    <a:pt x="1912" y="1457"/>
                  </a:lnTo>
                  <a:lnTo>
                    <a:pt x="1909" y="1460"/>
                  </a:lnTo>
                  <a:lnTo>
                    <a:pt x="1907" y="1464"/>
                  </a:lnTo>
                  <a:lnTo>
                    <a:pt x="1900" y="1475"/>
                  </a:lnTo>
                  <a:lnTo>
                    <a:pt x="1891" y="1484"/>
                  </a:lnTo>
                  <a:lnTo>
                    <a:pt x="1889" y="1489"/>
                  </a:lnTo>
                  <a:lnTo>
                    <a:pt x="1889" y="1491"/>
                  </a:lnTo>
                  <a:lnTo>
                    <a:pt x="1884" y="1496"/>
                  </a:lnTo>
                  <a:lnTo>
                    <a:pt x="1882" y="1500"/>
                  </a:lnTo>
                  <a:lnTo>
                    <a:pt x="1878" y="1505"/>
                  </a:lnTo>
                  <a:lnTo>
                    <a:pt x="1875" y="1509"/>
                  </a:lnTo>
                  <a:lnTo>
                    <a:pt x="1875" y="1509"/>
                  </a:lnTo>
                  <a:lnTo>
                    <a:pt x="1875" y="1509"/>
                  </a:lnTo>
                  <a:lnTo>
                    <a:pt x="1873" y="1512"/>
                  </a:lnTo>
                  <a:lnTo>
                    <a:pt x="1873" y="1512"/>
                  </a:lnTo>
                  <a:lnTo>
                    <a:pt x="1873" y="1512"/>
                  </a:lnTo>
                  <a:lnTo>
                    <a:pt x="1873" y="1512"/>
                  </a:lnTo>
                  <a:lnTo>
                    <a:pt x="1873" y="1514"/>
                  </a:lnTo>
                  <a:lnTo>
                    <a:pt x="1871" y="1514"/>
                  </a:lnTo>
                  <a:lnTo>
                    <a:pt x="1871" y="1514"/>
                  </a:lnTo>
                  <a:lnTo>
                    <a:pt x="1871" y="1516"/>
                  </a:lnTo>
                  <a:lnTo>
                    <a:pt x="1871" y="1516"/>
                  </a:lnTo>
                  <a:lnTo>
                    <a:pt x="1871" y="1516"/>
                  </a:lnTo>
                  <a:lnTo>
                    <a:pt x="1844" y="1530"/>
                  </a:lnTo>
                  <a:lnTo>
                    <a:pt x="1828" y="1539"/>
                  </a:lnTo>
                  <a:lnTo>
                    <a:pt x="1821" y="1543"/>
                  </a:lnTo>
                  <a:lnTo>
                    <a:pt x="1821" y="1543"/>
                  </a:lnTo>
                  <a:lnTo>
                    <a:pt x="1787" y="1543"/>
                  </a:lnTo>
                  <a:lnTo>
                    <a:pt x="1787" y="1543"/>
                  </a:lnTo>
                  <a:lnTo>
                    <a:pt x="1744" y="1543"/>
                  </a:lnTo>
                  <a:lnTo>
                    <a:pt x="1721" y="1543"/>
                  </a:lnTo>
                  <a:lnTo>
                    <a:pt x="1651" y="1543"/>
                  </a:lnTo>
                  <a:lnTo>
                    <a:pt x="1628" y="1543"/>
                  </a:lnTo>
                  <a:lnTo>
                    <a:pt x="1608" y="1543"/>
                  </a:lnTo>
                  <a:lnTo>
                    <a:pt x="1608" y="1543"/>
                  </a:lnTo>
                  <a:lnTo>
                    <a:pt x="1467" y="1543"/>
                  </a:lnTo>
                  <a:lnTo>
                    <a:pt x="1379" y="1543"/>
                  </a:lnTo>
                  <a:lnTo>
                    <a:pt x="1245" y="1543"/>
                  </a:lnTo>
                  <a:lnTo>
                    <a:pt x="1182" y="1543"/>
                  </a:lnTo>
                  <a:lnTo>
                    <a:pt x="989" y="1543"/>
                  </a:lnTo>
                  <a:lnTo>
                    <a:pt x="885" y="1543"/>
                  </a:lnTo>
                  <a:lnTo>
                    <a:pt x="678" y="1543"/>
                  </a:lnTo>
                  <a:lnTo>
                    <a:pt x="678" y="1543"/>
                  </a:lnTo>
                  <a:lnTo>
                    <a:pt x="678" y="1543"/>
                  </a:lnTo>
                  <a:lnTo>
                    <a:pt x="678" y="1543"/>
                  </a:lnTo>
                  <a:lnTo>
                    <a:pt x="678" y="950"/>
                  </a:lnTo>
                  <a:lnTo>
                    <a:pt x="678" y="677"/>
                  </a:lnTo>
                  <a:lnTo>
                    <a:pt x="678" y="677"/>
                  </a:lnTo>
                  <a:lnTo>
                    <a:pt x="681" y="600"/>
                  </a:lnTo>
                  <a:lnTo>
                    <a:pt x="3" y="597"/>
                  </a:lnTo>
                  <a:lnTo>
                    <a:pt x="3" y="597"/>
                  </a:lnTo>
                  <a:lnTo>
                    <a:pt x="3" y="584"/>
                  </a:lnTo>
                  <a:lnTo>
                    <a:pt x="3" y="570"/>
                  </a:lnTo>
                  <a:lnTo>
                    <a:pt x="3" y="495"/>
                  </a:lnTo>
                  <a:lnTo>
                    <a:pt x="3" y="471"/>
                  </a:lnTo>
                  <a:lnTo>
                    <a:pt x="3" y="471"/>
                  </a:lnTo>
                  <a:lnTo>
                    <a:pt x="0" y="423"/>
                  </a:lnTo>
                  <a:lnTo>
                    <a:pt x="3" y="351"/>
                  </a:lnTo>
                  <a:lnTo>
                    <a:pt x="0" y="276"/>
                  </a:lnTo>
                  <a:lnTo>
                    <a:pt x="3" y="201"/>
                  </a:lnTo>
                  <a:lnTo>
                    <a:pt x="3" y="129"/>
                  </a:lnTo>
                  <a:lnTo>
                    <a:pt x="0" y="61"/>
                  </a:lnTo>
                  <a:lnTo>
                    <a:pt x="3" y="61"/>
                  </a:lnTo>
                  <a:lnTo>
                    <a:pt x="19" y="61"/>
                  </a:lnTo>
                  <a:lnTo>
                    <a:pt x="44" y="61"/>
                  </a:lnTo>
                  <a:lnTo>
                    <a:pt x="68" y="61"/>
                  </a:lnTo>
                  <a:lnTo>
                    <a:pt x="177" y="61"/>
                  </a:lnTo>
                  <a:lnTo>
                    <a:pt x="284" y="61"/>
                  </a:lnTo>
                  <a:lnTo>
                    <a:pt x="395" y="61"/>
                  </a:lnTo>
                  <a:lnTo>
                    <a:pt x="506" y="61"/>
                  </a:lnTo>
                  <a:lnTo>
                    <a:pt x="617" y="61"/>
                  </a:lnTo>
                  <a:lnTo>
                    <a:pt x="728" y="61"/>
                  </a:lnTo>
                  <a:lnTo>
                    <a:pt x="780" y="61"/>
                  </a:lnTo>
                  <a:lnTo>
                    <a:pt x="796" y="61"/>
                  </a:lnTo>
                  <a:lnTo>
                    <a:pt x="837" y="61"/>
                  </a:lnTo>
                  <a:lnTo>
                    <a:pt x="944" y="61"/>
                  </a:lnTo>
                  <a:lnTo>
                    <a:pt x="1055" y="61"/>
                  </a:lnTo>
                  <a:lnTo>
                    <a:pt x="1161" y="61"/>
                  </a:lnTo>
                  <a:lnTo>
                    <a:pt x="1272" y="61"/>
                  </a:lnTo>
                  <a:lnTo>
                    <a:pt x="1272" y="61"/>
                  </a:lnTo>
                  <a:lnTo>
                    <a:pt x="1381" y="61"/>
                  </a:lnTo>
                  <a:lnTo>
                    <a:pt x="1490" y="61"/>
                  </a:lnTo>
                  <a:lnTo>
                    <a:pt x="1601" y="61"/>
                  </a:lnTo>
                  <a:lnTo>
                    <a:pt x="1603" y="61"/>
                  </a:lnTo>
                  <a:lnTo>
                    <a:pt x="1714" y="61"/>
                  </a:lnTo>
                  <a:lnTo>
                    <a:pt x="1717" y="61"/>
                  </a:lnTo>
                  <a:lnTo>
                    <a:pt x="1724" y="45"/>
                  </a:lnTo>
                  <a:lnTo>
                    <a:pt x="1726" y="32"/>
                  </a:lnTo>
                  <a:lnTo>
                    <a:pt x="1733" y="22"/>
                  </a:lnTo>
                  <a:lnTo>
                    <a:pt x="1733" y="20"/>
                  </a:lnTo>
                  <a:lnTo>
                    <a:pt x="1735" y="20"/>
                  </a:lnTo>
                  <a:lnTo>
                    <a:pt x="1742" y="11"/>
                  </a:lnTo>
                  <a:lnTo>
                    <a:pt x="1744" y="11"/>
                  </a:lnTo>
                  <a:lnTo>
                    <a:pt x="1746" y="9"/>
                  </a:lnTo>
                  <a:lnTo>
                    <a:pt x="1760" y="0"/>
                  </a:lnTo>
                  <a:lnTo>
                    <a:pt x="1762" y="2"/>
                  </a:lnTo>
                  <a:lnTo>
                    <a:pt x="1764" y="7"/>
                  </a:lnTo>
                  <a:lnTo>
                    <a:pt x="1771" y="9"/>
                  </a:lnTo>
                  <a:lnTo>
                    <a:pt x="1764" y="20"/>
                  </a:lnTo>
                  <a:lnTo>
                    <a:pt x="1755" y="29"/>
                  </a:lnTo>
                  <a:lnTo>
                    <a:pt x="1753" y="29"/>
                  </a:lnTo>
                  <a:lnTo>
                    <a:pt x="1748" y="38"/>
                  </a:lnTo>
                  <a:lnTo>
                    <a:pt x="1748" y="41"/>
                  </a:lnTo>
                  <a:lnTo>
                    <a:pt x="1746" y="45"/>
                  </a:lnTo>
                  <a:lnTo>
                    <a:pt x="1744" y="52"/>
                  </a:lnTo>
                  <a:lnTo>
                    <a:pt x="1742" y="61"/>
                  </a:lnTo>
                  <a:lnTo>
                    <a:pt x="1823" y="61"/>
                  </a:lnTo>
                  <a:lnTo>
                    <a:pt x="1823" y="61"/>
                  </a:lnTo>
                  <a:lnTo>
                    <a:pt x="1837" y="61"/>
                  </a:lnTo>
                  <a:lnTo>
                    <a:pt x="2014" y="61"/>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21" name="Group 20">
              <a:extLst>
                <a:ext uri="{FF2B5EF4-FFF2-40B4-BE49-F238E27FC236}">
                  <a16:creationId xmlns:a16="http://schemas.microsoft.com/office/drawing/2014/main" id="{76D7E84D-5311-BC5D-3E5F-02EBC7DF520B}"/>
                </a:ext>
              </a:extLst>
            </p:cNvPr>
            <p:cNvGrpSpPr/>
            <p:nvPr/>
          </p:nvGrpSpPr>
          <p:grpSpPr>
            <a:xfrm>
              <a:off x="7407489" y="315985"/>
              <a:ext cx="2293134" cy="2637263"/>
              <a:chOff x="7415213" y="312738"/>
              <a:chExt cx="2295525" cy="2640013"/>
            </a:xfrm>
            <a:noFill/>
          </p:grpSpPr>
          <p:sp>
            <p:nvSpPr>
              <p:cNvPr id="22" name="Freeform 17">
                <a:extLst>
                  <a:ext uri="{FF2B5EF4-FFF2-40B4-BE49-F238E27FC236}">
                    <a16:creationId xmlns:a16="http://schemas.microsoft.com/office/drawing/2014/main" id="{3E36E289-F5D6-758D-BB1B-85526E09C5BD}"/>
                  </a:ext>
                </a:extLst>
              </p:cNvPr>
              <p:cNvSpPr>
                <a:spLocks/>
              </p:cNvSpPr>
              <p:nvPr/>
            </p:nvSpPr>
            <p:spPr bwMode="auto">
              <a:xfrm>
                <a:off x="8432801" y="312738"/>
                <a:ext cx="803275" cy="1879600"/>
              </a:xfrm>
              <a:custGeom>
                <a:avLst/>
                <a:gdLst>
                  <a:gd name="T0" fmla="*/ 12 w 506"/>
                  <a:gd name="T1" fmla="*/ 36 h 1184"/>
                  <a:gd name="T2" fmla="*/ 32 w 506"/>
                  <a:gd name="T3" fmla="*/ 56 h 1184"/>
                  <a:gd name="T4" fmla="*/ 39 w 506"/>
                  <a:gd name="T5" fmla="*/ 77 h 1184"/>
                  <a:gd name="T6" fmla="*/ 50 w 506"/>
                  <a:gd name="T7" fmla="*/ 81 h 1184"/>
                  <a:gd name="T8" fmla="*/ 77 w 506"/>
                  <a:gd name="T9" fmla="*/ 111 h 1184"/>
                  <a:gd name="T10" fmla="*/ 89 w 506"/>
                  <a:gd name="T11" fmla="*/ 118 h 1184"/>
                  <a:gd name="T12" fmla="*/ 116 w 506"/>
                  <a:gd name="T13" fmla="*/ 127 h 1184"/>
                  <a:gd name="T14" fmla="*/ 145 w 506"/>
                  <a:gd name="T15" fmla="*/ 129 h 1184"/>
                  <a:gd name="T16" fmla="*/ 173 w 506"/>
                  <a:gd name="T17" fmla="*/ 142 h 1184"/>
                  <a:gd name="T18" fmla="*/ 188 w 506"/>
                  <a:gd name="T19" fmla="*/ 174 h 1184"/>
                  <a:gd name="T20" fmla="*/ 220 w 506"/>
                  <a:gd name="T21" fmla="*/ 206 h 1184"/>
                  <a:gd name="T22" fmla="*/ 256 w 506"/>
                  <a:gd name="T23" fmla="*/ 228 h 1184"/>
                  <a:gd name="T24" fmla="*/ 288 w 506"/>
                  <a:gd name="T25" fmla="*/ 253 h 1184"/>
                  <a:gd name="T26" fmla="*/ 311 w 506"/>
                  <a:gd name="T27" fmla="*/ 267 h 1184"/>
                  <a:gd name="T28" fmla="*/ 334 w 506"/>
                  <a:gd name="T29" fmla="*/ 287 h 1184"/>
                  <a:gd name="T30" fmla="*/ 340 w 506"/>
                  <a:gd name="T31" fmla="*/ 312 h 1184"/>
                  <a:gd name="T32" fmla="*/ 345 w 506"/>
                  <a:gd name="T33" fmla="*/ 326 h 1184"/>
                  <a:gd name="T34" fmla="*/ 338 w 506"/>
                  <a:gd name="T35" fmla="*/ 351 h 1184"/>
                  <a:gd name="T36" fmla="*/ 334 w 506"/>
                  <a:gd name="T37" fmla="*/ 357 h 1184"/>
                  <a:gd name="T38" fmla="*/ 340 w 506"/>
                  <a:gd name="T39" fmla="*/ 364 h 1184"/>
                  <a:gd name="T40" fmla="*/ 336 w 506"/>
                  <a:gd name="T41" fmla="*/ 378 h 1184"/>
                  <a:gd name="T42" fmla="*/ 349 w 506"/>
                  <a:gd name="T43" fmla="*/ 385 h 1184"/>
                  <a:gd name="T44" fmla="*/ 354 w 506"/>
                  <a:gd name="T45" fmla="*/ 396 h 1184"/>
                  <a:gd name="T46" fmla="*/ 349 w 506"/>
                  <a:gd name="T47" fmla="*/ 419 h 1184"/>
                  <a:gd name="T48" fmla="*/ 363 w 506"/>
                  <a:gd name="T49" fmla="*/ 432 h 1184"/>
                  <a:gd name="T50" fmla="*/ 370 w 506"/>
                  <a:gd name="T51" fmla="*/ 450 h 1184"/>
                  <a:gd name="T52" fmla="*/ 381 w 506"/>
                  <a:gd name="T53" fmla="*/ 471 h 1184"/>
                  <a:gd name="T54" fmla="*/ 379 w 506"/>
                  <a:gd name="T55" fmla="*/ 482 h 1184"/>
                  <a:gd name="T56" fmla="*/ 386 w 506"/>
                  <a:gd name="T57" fmla="*/ 484 h 1184"/>
                  <a:gd name="T58" fmla="*/ 411 w 506"/>
                  <a:gd name="T59" fmla="*/ 505 h 1184"/>
                  <a:gd name="T60" fmla="*/ 454 w 506"/>
                  <a:gd name="T61" fmla="*/ 557 h 1184"/>
                  <a:gd name="T62" fmla="*/ 442 w 506"/>
                  <a:gd name="T63" fmla="*/ 579 h 1184"/>
                  <a:gd name="T64" fmla="*/ 438 w 506"/>
                  <a:gd name="T65" fmla="*/ 561 h 1184"/>
                  <a:gd name="T66" fmla="*/ 440 w 506"/>
                  <a:gd name="T67" fmla="*/ 548 h 1184"/>
                  <a:gd name="T68" fmla="*/ 424 w 506"/>
                  <a:gd name="T69" fmla="*/ 539 h 1184"/>
                  <a:gd name="T70" fmla="*/ 408 w 506"/>
                  <a:gd name="T71" fmla="*/ 523 h 1184"/>
                  <a:gd name="T72" fmla="*/ 408 w 506"/>
                  <a:gd name="T73" fmla="*/ 550 h 1184"/>
                  <a:gd name="T74" fmla="*/ 402 w 506"/>
                  <a:gd name="T75" fmla="*/ 570 h 1184"/>
                  <a:gd name="T76" fmla="*/ 415 w 506"/>
                  <a:gd name="T77" fmla="*/ 595 h 1184"/>
                  <a:gd name="T78" fmla="*/ 422 w 506"/>
                  <a:gd name="T79" fmla="*/ 620 h 1184"/>
                  <a:gd name="T80" fmla="*/ 422 w 506"/>
                  <a:gd name="T81" fmla="*/ 647 h 1184"/>
                  <a:gd name="T82" fmla="*/ 431 w 506"/>
                  <a:gd name="T83" fmla="*/ 681 h 1184"/>
                  <a:gd name="T84" fmla="*/ 440 w 506"/>
                  <a:gd name="T85" fmla="*/ 726 h 1184"/>
                  <a:gd name="T86" fmla="*/ 429 w 506"/>
                  <a:gd name="T87" fmla="*/ 749 h 1184"/>
                  <a:gd name="T88" fmla="*/ 429 w 506"/>
                  <a:gd name="T89" fmla="*/ 787 h 1184"/>
                  <a:gd name="T90" fmla="*/ 433 w 506"/>
                  <a:gd name="T91" fmla="*/ 821 h 1184"/>
                  <a:gd name="T92" fmla="*/ 424 w 506"/>
                  <a:gd name="T93" fmla="*/ 842 h 1184"/>
                  <a:gd name="T94" fmla="*/ 433 w 506"/>
                  <a:gd name="T95" fmla="*/ 862 h 1184"/>
                  <a:gd name="T96" fmla="*/ 445 w 506"/>
                  <a:gd name="T97" fmla="*/ 887 h 1184"/>
                  <a:gd name="T98" fmla="*/ 445 w 506"/>
                  <a:gd name="T99" fmla="*/ 910 h 1184"/>
                  <a:gd name="T100" fmla="*/ 442 w 506"/>
                  <a:gd name="T101" fmla="*/ 944 h 1184"/>
                  <a:gd name="T102" fmla="*/ 442 w 506"/>
                  <a:gd name="T103" fmla="*/ 964 h 1184"/>
                  <a:gd name="T104" fmla="*/ 454 w 506"/>
                  <a:gd name="T105" fmla="*/ 996 h 1184"/>
                  <a:gd name="T106" fmla="*/ 463 w 506"/>
                  <a:gd name="T107" fmla="*/ 1027 h 1184"/>
                  <a:gd name="T108" fmla="*/ 465 w 506"/>
                  <a:gd name="T109" fmla="*/ 1041 h 1184"/>
                  <a:gd name="T110" fmla="*/ 465 w 506"/>
                  <a:gd name="T111" fmla="*/ 1073 h 1184"/>
                  <a:gd name="T112" fmla="*/ 467 w 506"/>
                  <a:gd name="T113" fmla="*/ 1091 h 1184"/>
                  <a:gd name="T114" fmla="*/ 479 w 506"/>
                  <a:gd name="T115" fmla="*/ 1111 h 1184"/>
                  <a:gd name="T116" fmla="*/ 488 w 506"/>
                  <a:gd name="T117" fmla="*/ 1141 h 1184"/>
                  <a:gd name="T118" fmla="*/ 504 w 506"/>
                  <a:gd name="T119" fmla="*/ 1177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6" h="1184">
                    <a:moveTo>
                      <a:pt x="0" y="0"/>
                    </a:moveTo>
                    <a:lnTo>
                      <a:pt x="3" y="0"/>
                    </a:lnTo>
                    <a:lnTo>
                      <a:pt x="3" y="2"/>
                    </a:lnTo>
                    <a:lnTo>
                      <a:pt x="3" y="4"/>
                    </a:lnTo>
                    <a:lnTo>
                      <a:pt x="5" y="7"/>
                    </a:lnTo>
                    <a:lnTo>
                      <a:pt x="5" y="9"/>
                    </a:lnTo>
                    <a:lnTo>
                      <a:pt x="5" y="11"/>
                    </a:lnTo>
                    <a:lnTo>
                      <a:pt x="5" y="13"/>
                    </a:lnTo>
                    <a:lnTo>
                      <a:pt x="7" y="13"/>
                    </a:lnTo>
                    <a:lnTo>
                      <a:pt x="9" y="16"/>
                    </a:lnTo>
                    <a:lnTo>
                      <a:pt x="9" y="18"/>
                    </a:lnTo>
                    <a:lnTo>
                      <a:pt x="9" y="23"/>
                    </a:lnTo>
                    <a:lnTo>
                      <a:pt x="12" y="27"/>
                    </a:lnTo>
                    <a:lnTo>
                      <a:pt x="12" y="29"/>
                    </a:lnTo>
                    <a:lnTo>
                      <a:pt x="12" y="32"/>
                    </a:lnTo>
                    <a:lnTo>
                      <a:pt x="14" y="34"/>
                    </a:lnTo>
                    <a:lnTo>
                      <a:pt x="12" y="36"/>
                    </a:lnTo>
                    <a:lnTo>
                      <a:pt x="12" y="38"/>
                    </a:lnTo>
                    <a:lnTo>
                      <a:pt x="14" y="41"/>
                    </a:lnTo>
                    <a:lnTo>
                      <a:pt x="18" y="45"/>
                    </a:lnTo>
                    <a:lnTo>
                      <a:pt x="18" y="47"/>
                    </a:lnTo>
                    <a:lnTo>
                      <a:pt x="21" y="47"/>
                    </a:lnTo>
                    <a:lnTo>
                      <a:pt x="21" y="50"/>
                    </a:lnTo>
                    <a:lnTo>
                      <a:pt x="21" y="52"/>
                    </a:lnTo>
                    <a:lnTo>
                      <a:pt x="23" y="54"/>
                    </a:lnTo>
                    <a:lnTo>
                      <a:pt x="25" y="54"/>
                    </a:lnTo>
                    <a:lnTo>
                      <a:pt x="25" y="56"/>
                    </a:lnTo>
                    <a:lnTo>
                      <a:pt x="27" y="59"/>
                    </a:lnTo>
                    <a:lnTo>
                      <a:pt x="27" y="63"/>
                    </a:lnTo>
                    <a:lnTo>
                      <a:pt x="27" y="61"/>
                    </a:lnTo>
                    <a:lnTo>
                      <a:pt x="27" y="59"/>
                    </a:lnTo>
                    <a:lnTo>
                      <a:pt x="27" y="56"/>
                    </a:lnTo>
                    <a:lnTo>
                      <a:pt x="30" y="56"/>
                    </a:lnTo>
                    <a:lnTo>
                      <a:pt x="32" y="56"/>
                    </a:lnTo>
                    <a:lnTo>
                      <a:pt x="34" y="59"/>
                    </a:lnTo>
                    <a:lnTo>
                      <a:pt x="37" y="59"/>
                    </a:lnTo>
                    <a:lnTo>
                      <a:pt x="39" y="61"/>
                    </a:lnTo>
                    <a:lnTo>
                      <a:pt x="39" y="63"/>
                    </a:lnTo>
                    <a:lnTo>
                      <a:pt x="39" y="66"/>
                    </a:lnTo>
                    <a:lnTo>
                      <a:pt x="39" y="68"/>
                    </a:lnTo>
                    <a:lnTo>
                      <a:pt x="41" y="70"/>
                    </a:lnTo>
                    <a:lnTo>
                      <a:pt x="43" y="70"/>
                    </a:lnTo>
                    <a:lnTo>
                      <a:pt x="43" y="72"/>
                    </a:lnTo>
                    <a:lnTo>
                      <a:pt x="46" y="75"/>
                    </a:lnTo>
                    <a:lnTo>
                      <a:pt x="48" y="77"/>
                    </a:lnTo>
                    <a:lnTo>
                      <a:pt x="46" y="77"/>
                    </a:lnTo>
                    <a:lnTo>
                      <a:pt x="46" y="79"/>
                    </a:lnTo>
                    <a:lnTo>
                      <a:pt x="46" y="77"/>
                    </a:lnTo>
                    <a:lnTo>
                      <a:pt x="43" y="77"/>
                    </a:lnTo>
                    <a:lnTo>
                      <a:pt x="41" y="77"/>
                    </a:lnTo>
                    <a:lnTo>
                      <a:pt x="39" y="77"/>
                    </a:lnTo>
                    <a:lnTo>
                      <a:pt x="41" y="79"/>
                    </a:lnTo>
                    <a:lnTo>
                      <a:pt x="41" y="81"/>
                    </a:lnTo>
                    <a:lnTo>
                      <a:pt x="43" y="81"/>
                    </a:lnTo>
                    <a:lnTo>
                      <a:pt x="41" y="81"/>
                    </a:lnTo>
                    <a:lnTo>
                      <a:pt x="43" y="81"/>
                    </a:lnTo>
                    <a:lnTo>
                      <a:pt x="43" y="84"/>
                    </a:lnTo>
                    <a:lnTo>
                      <a:pt x="46" y="84"/>
                    </a:lnTo>
                    <a:lnTo>
                      <a:pt x="46" y="86"/>
                    </a:lnTo>
                    <a:lnTo>
                      <a:pt x="48" y="86"/>
                    </a:lnTo>
                    <a:lnTo>
                      <a:pt x="50" y="84"/>
                    </a:lnTo>
                    <a:lnTo>
                      <a:pt x="50" y="81"/>
                    </a:lnTo>
                    <a:lnTo>
                      <a:pt x="48" y="81"/>
                    </a:lnTo>
                    <a:lnTo>
                      <a:pt x="48" y="79"/>
                    </a:lnTo>
                    <a:lnTo>
                      <a:pt x="48" y="77"/>
                    </a:lnTo>
                    <a:lnTo>
                      <a:pt x="50" y="77"/>
                    </a:lnTo>
                    <a:lnTo>
                      <a:pt x="50" y="79"/>
                    </a:lnTo>
                    <a:lnTo>
                      <a:pt x="50" y="81"/>
                    </a:lnTo>
                    <a:lnTo>
                      <a:pt x="50" y="84"/>
                    </a:lnTo>
                    <a:lnTo>
                      <a:pt x="52" y="84"/>
                    </a:lnTo>
                    <a:lnTo>
                      <a:pt x="52" y="86"/>
                    </a:lnTo>
                    <a:lnTo>
                      <a:pt x="52" y="88"/>
                    </a:lnTo>
                    <a:lnTo>
                      <a:pt x="52" y="90"/>
                    </a:lnTo>
                    <a:lnTo>
                      <a:pt x="52" y="93"/>
                    </a:lnTo>
                    <a:lnTo>
                      <a:pt x="52" y="95"/>
                    </a:lnTo>
                    <a:lnTo>
                      <a:pt x="59" y="99"/>
                    </a:lnTo>
                    <a:lnTo>
                      <a:pt x="61" y="99"/>
                    </a:lnTo>
                    <a:lnTo>
                      <a:pt x="64" y="99"/>
                    </a:lnTo>
                    <a:lnTo>
                      <a:pt x="64" y="102"/>
                    </a:lnTo>
                    <a:lnTo>
                      <a:pt x="66" y="102"/>
                    </a:lnTo>
                    <a:lnTo>
                      <a:pt x="66" y="104"/>
                    </a:lnTo>
                    <a:lnTo>
                      <a:pt x="68" y="104"/>
                    </a:lnTo>
                    <a:lnTo>
                      <a:pt x="71" y="106"/>
                    </a:lnTo>
                    <a:lnTo>
                      <a:pt x="75" y="109"/>
                    </a:lnTo>
                    <a:lnTo>
                      <a:pt x="77" y="111"/>
                    </a:lnTo>
                    <a:lnTo>
                      <a:pt x="80" y="111"/>
                    </a:lnTo>
                    <a:lnTo>
                      <a:pt x="80" y="113"/>
                    </a:lnTo>
                    <a:lnTo>
                      <a:pt x="82" y="115"/>
                    </a:lnTo>
                    <a:lnTo>
                      <a:pt x="84" y="115"/>
                    </a:lnTo>
                    <a:lnTo>
                      <a:pt x="86" y="118"/>
                    </a:lnTo>
                    <a:lnTo>
                      <a:pt x="84" y="118"/>
                    </a:lnTo>
                    <a:lnTo>
                      <a:pt x="84" y="120"/>
                    </a:lnTo>
                    <a:lnTo>
                      <a:pt x="82" y="120"/>
                    </a:lnTo>
                    <a:lnTo>
                      <a:pt x="84" y="120"/>
                    </a:lnTo>
                    <a:lnTo>
                      <a:pt x="84" y="122"/>
                    </a:lnTo>
                    <a:lnTo>
                      <a:pt x="86" y="120"/>
                    </a:lnTo>
                    <a:lnTo>
                      <a:pt x="86" y="118"/>
                    </a:lnTo>
                    <a:lnTo>
                      <a:pt x="86" y="115"/>
                    </a:lnTo>
                    <a:lnTo>
                      <a:pt x="89" y="115"/>
                    </a:lnTo>
                    <a:lnTo>
                      <a:pt x="89" y="118"/>
                    </a:lnTo>
                    <a:lnTo>
                      <a:pt x="91" y="118"/>
                    </a:lnTo>
                    <a:lnTo>
                      <a:pt x="89" y="118"/>
                    </a:lnTo>
                    <a:lnTo>
                      <a:pt x="89" y="120"/>
                    </a:lnTo>
                    <a:lnTo>
                      <a:pt x="89" y="122"/>
                    </a:lnTo>
                    <a:lnTo>
                      <a:pt x="91" y="122"/>
                    </a:lnTo>
                    <a:lnTo>
                      <a:pt x="91" y="120"/>
                    </a:lnTo>
                    <a:lnTo>
                      <a:pt x="93" y="122"/>
                    </a:lnTo>
                    <a:lnTo>
                      <a:pt x="93" y="120"/>
                    </a:lnTo>
                    <a:lnTo>
                      <a:pt x="95" y="120"/>
                    </a:lnTo>
                    <a:lnTo>
                      <a:pt x="98" y="122"/>
                    </a:lnTo>
                    <a:lnTo>
                      <a:pt x="100" y="122"/>
                    </a:lnTo>
                    <a:lnTo>
                      <a:pt x="102" y="122"/>
                    </a:lnTo>
                    <a:lnTo>
                      <a:pt x="105" y="124"/>
                    </a:lnTo>
                    <a:lnTo>
                      <a:pt x="105" y="122"/>
                    </a:lnTo>
                    <a:lnTo>
                      <a:pt x="107" y="122"/>
                    </a:lnTo>
                    <a:lnTo>
                      <a:pt x="111" y="124"/>
                    </a:lnTo>
                    <a:lnTo>
                      <a:pt x="114" y="124"/>
                    </a:lnTo>
                    <a:lnTo>
                      <a:pt x="114" y="127"/>
                    </a:lnTo>
                    <a:lnTo>
                      <a:pt x="116" y="127"/>
                    </a:lnTo>
                    <a:lnTo>
                      <a:pt x="116" y="124"/>
                    </a:lnTo>
                    <a:lnTo>
                      <a:pt x="114" y="124"/>
                    </a:lnTo>
                    <a:lnTo>
                      <a:pt x="116" y="124"/>
                    </a:lnTo>
                    <a:lnTo>
                      <a:pt x="118" y="124"/>
                    </a:lnTo>
                    <a:lnTo>
                      <a:pt x="120" y="127"/>
                    </a:lnTo>
                    <a:lnTo>
                      <a:pt x="123" y="124"/>
                    </a:lnTo>
                    <a:lnTo>
                      <a:pt x="125" y="127"/>
                    </a:lnTo>
                    <a:lnTo>
                      <a:pt x="127" y="127"/>
                    </a:lnTo>
                    <a:lnTo>
                      <a:pt x="130" y="127"/>
                    </a:lnTo>
                    <a:lnTo>
                      <a:pt x="130" y="129"/>
                    </a:lnTo>
                    <a:lnTo>
                      <a:pt x="132" y="129"/>
                    </a:lnTo>
                    <a:lnTo>
                      <a:pt x="134" y="129"/>
                    </a:lnTo>
                    <a:lnTo>
                      <a:pt x="136" y="129"/>
                    </a:lnTo>
                    <a:lnTo>
                      <a:pt x="139" y="129"/>
                    </a:lnTo>
                    <a:lnTo>
                      <a:pt x="141" y="129"/>
                    </a:lnTo>
                    <a:lnTo>
                      <a:pt x="143" y="129"/>
                    </a:lnTo>
                    <a:lnTo>
                      <a:pt x="145" y="129"/>
                    </a:lnTo>
                    <a:lnTo>
                      <a:pt x="148" y="131"/>
                    </a:lnTo>
                    <a:lnTo>
                      <a:pt x="150" y="131"/>
                    </a:lnTo>
                    <a:lnTo>
                      <a:pt x="152" y="129"/>
                    </a:lnTo>
                    <a:lnTo>
                      <a:pt x="152" y="127"/>
                    </a:lnTo>
                    <a:lnTo>
                      <a:pt x="154" y="127"/>
                    </a:lnTo>
                    <a:lnTo>
                      <a:pt x="154" y="129"/>
                    </a:lnTo>
                    <a:lnTo>
                      <a:pt x="157" y="129"/>
                    </a:lnTo>
                    <a:lnTo>
                      <a:pt x="157" y="131"/>
                    </a:lnTo>
                    <a:lnTo>
                      <a:pt x="157" y="133"/>
                    </a:lnTo>
                    <a:lnTo>
                      <a:pt x="159" y="133"/>
                    </a:lnTo>
                    <a:lnTo>
                      <a:pt x="159" y="136"/>
                    </a:lnTo>
                    <a:lnTo>
                      <a:pt x="161" y="136"/>
                    </a:lnTo>
                    <a:lnTo>
                      <a:pt x="164" y="136"/>
                    </a:lnTo>
                    <a:lnTo>
                      <a:pt x="166" y="136"/>
                    </a:lnTo>
                    <a:lnTo>
                      <a:pt x="168" y="138"/>
                    </a:lnTo>
                    <a:lnTo>
                      <a:pt x="170" y="142"/>
                    </a:lnTo>
                    <a:lnTo>
                      <a:pt x="173" y="142"/>
                    </a:lnTo>
                    <a:lnTo>
                      <a:pt x="175" y="142"/>
                    </a:lnTo>
                    <a:lnTo>
                      <a:pt x="175" y="145"/>
                    </a:lnTo>
                    <a:lnTo>
                      <a:pt x="175" y="147"/>
                    </a:lnTo>
                    <a:lnTo>
                      <a:pt x="177" y="149"/>
                    </a:lnTo>
                    <a:lnTo>
                      <a:pt x="179" y="149"/>
                    </a:lnTo>
                    <a:lnTo>
                      <a:pt x="179" y="152"/>
                    </a:lnTo>
                    <a:lnTo>
                      <a:pt x="182" y="156"/>
                    </a:lnTo>
                    <a:lnTo>
                      <a:pt x="182" y="158"/>
                    </a:lnTo>
                    <a:lnTo>
                      <a:pt x="182" y="161"/>
                    </a:lnTo>
                    <a:lnTo>
                      <a:pt x="184" y="161"/>
                    </a:lnTo>
                    <a:lnTo>
                      <a:pt x="184" y="163"/>
                    </a:lnTo>
                    <a:lnTo>
                      <a:pt x="182" y="163"/>
                    </a:lnTo>
                    <a:lnTo>
                      <a:pt x="184" y="165"/>
                    </a:lnTo>
                    <a:lnTo>
                      <a:pt x="184" y="167"/>
                    </a:lnTo>
                    <a:lnTo>
                      <a:pt x="184" y="170"/>
                    </a:lnTo>
                    <a:lnTo>
                      <a:pt x="186" y="174"/>
                    </a:lnTo>
                    <a:lnTo>
                      <a:pt x="188" y="174"/>
                    </a:lnTo>
                    <a:lnTo>
                      <a:pt x="191" y="179"/>
                    </a:lnTo>
                    <a:lnTo>
                      <a:pt x="193" y="181"/>
                    </a:lnTo>
                    <a:lnTo>
                      <a:pt x="200" y="185"/>
                    </a:lnTo>
                    <a:lnTo>
                      <a:pt x="202" y="185"/>
                    </a:lnTo>
                    <a:lnTo>
                      <a:pt x="204" y="188"/>
                    </a:lnTo>
                    <a:lnTo>
                      <a:pt x="209" y="190"/>
                    </a:lnTo>
                    <a:lnTo>
                      <a:pt x="211" y="190"/>
                    </a:lnTo>
                    <a:lnTo>
                      <a:pt x="211" y="192"/>
                    </a:lnTo>
                    <a:lnTo>
                      <a:pt x="213" y="192"/>
                    </a:lnTo>
                    <a:lnTo>
                      <a:pt x="213" y="190"/>
                    </a:lnTo>
                    <a:lnTo>
                      <a:pt x="218" y="192"/>
                    </a:lnTo>
                    <a:lnTo>
                      <a:pt x="220" y="195"/>
                    </a:lnTo>
                    <a:lnTo>
                      <a:pt x="218" y="197"/>
                    </a:lnTo>
                    <a:lnTo>
                      <a:pt x="218" y="199"/>
                    </a:lnTo>
                    <a:lnTo>
                      <a:pt x="218" y="201"/>
                    </a:lnTo>
                    <a:lnTo>
                      <a:pt x="218" y="204"/>
                    </a:lnTo>
                    <a:lnTo>
                      <a:pt x="220" y="206"/>
                    </a:lnTo>
                    <a:lnTo>
                      <a:pt x="222" y="208"/>
                    </a:lnTo>
                    <a:lnTo>
                      <a:pt x="222" y="210"/>
                    </a:lnTo>
                    <a:lnTo>
                      <a:pt x="222" y="213"/>
                    </a:lnTo>
                    <a:lnTo>
                      <a:pt x="225" y="213"/>
                    </a:lnTo>
                    <a:lnTo>
                      <a:pt x="227" y="215"/>
                    </a:lnTo>
                    <a:lnTo>
                      <a:pt x="229" y="215"/>
                    </a:lnTo>
                    <a:lnTo>
                      <a:pt x="232" y="217"/>
                    </a:lnTo>
                    <a:lnTo>
                      <a:pt x="234" y="217"/>
                    </a:lnTo>
                    <a:lnTo>
                      <a:pt x="238" y="219"/>
                    </a:lnTo>
                    <a:lnTo>
                      <a:pt x="241" y="219"/>
                    </a:lnTo>
                    <a:lnTo>
                      <a:pt x="243" y="222"/>
                    </a:lnTo>
                    <a:lnTo>
                      <a:pt x="245" y="222"/>
                    </a:lnTo>
                    <a:lnTo>
                      <a:pt x="247" y="224"/>
                    </a:lnTo>
                    <a:lnTo>
                      <a:pt x="252" y="224"/>
                    </a:lnTo>
                    <a:lnTo>
                      <a:pt x="252" y="226"/>
                    </a:lnTo>
                    <a:lnTo>
                      <a:pt x="254" y="226"/>
                    </a:lnTo>
                    <a:lnTo>
                      <a:pt x="256" y="228"/>
                    </a:lnTo>
                    <a:lnTo>
                      <a:pt x="259" y="228"/>
                    </a:lnTo>
                    <a:lnTo>
                      <a:pt x="261" y="231"/>
                    </a:lnTo>
                    <a:lnTo>
                      <a:pt x="263" y="233"/>
                    </a:lnTo>
                    <a:lnTo>
                      <a:pt x="266" y="233"/>
                    </a:lnTo>
                    <a:lnTo>
                      <a:pt x="266" y="235"/>
                    </a:lnTo>
                    <a:lnTo>
                      <a:pt x="270" y="238"/>
                    </a:lnTo>
                    <a:lnTo>
                      <a:pt x="270" y="240"/>
                    </a:lnTo>
                    <a:lnTo>
                      <a:pt x="272" y="240"/>
                    </a:lnTo>
                    <a:lnTo>
                      <a:pt x="272" y="242"/>
                    </a:lnTo>
                    <a:lnTo>
                      <a:pt x="277" y="242"/>
                    </a:lnTo>
                    <a:lnTo>
                      <a:pt x="277" y="244"/>
                    </a:lnTo>
                    <a:lnTo>
                      <a:pt x="279" y="244"/>
                    </a:lnTo>
                    <a:lnTo>
                      <a:pt x="279" y="247"/>
                    </a:lnTo>
                    <a:lnTo>
                      <a:pt x="279" y="249"/>
                    </a:lnTo>
                    <a:lnTo>
                      <a:pt x="281" y="249"/>
                    </a:lnTo>
                    <a:lnTo>
                      <a:pt x="286" y="253"/>
                    </a:lnTo>
                    <a:lnTo>
                      <a:pt x="288" y="253"/>
                    </a:lnTo>
                    <a:lnTo>
                      <a:pt x="288" y="256"/>
                    </a:lnTo>
                    <a:lnTo>
                      <a:pt x="288" y="258"/>
                    </a:lnTo>
                    <a:lnTo>
                      <a:pt x="290" y="256"/>
                    </a:lnTo>
                    <a:lnTo>
                      <a:pt x="293" y="256"/>
                    </a:lnTo>
                    <a:lnTo>
                      <a:pt x="293" y="258"/>
                    </a:lnTo>
                    <a:lnTo>
                      <a:pt x="295" y="258"/>
                    </a:lnTo>
                    <a:lnTo>
                      <a:pt x="295" y="260"/>
                    </a:lnTo>
                    <a:lnTo>
                      <a:pt x="295" y="262"/>
                    </a:lnTo>
                    <a:lnTo>
                      <a:pt x="297" y="262"/>
                    </a:lnTo>
                    <a:lnTo>
                      <a:pt x="300" y="265"/>
                    </a:lnTo>
                    <a:lnTo>
                      <a:pt x="302" y="265"/>
                    </a:lnTo>
                    <a:lnTo>
                      <a:pt x="300" y="265"/>
                    </a:lnTo>
                    <a:lnTo>
                      <a:pt x="302" y="265"/>
                    </a:lnTo>
                    <a:lnTo>
                      <a:pt x="304" y="267"/>
                    </a:lnTo>
                    <a:lnTo>
                      <a:pt x="306" y="267"/>
                    </a:lnTo>
                    <a:lnTo>
                      <a:pt x="309" y="267"/>
                    </a:lnTo>
                    <a:lnTo>
                      <a:pt x="311" y="267"/>
                    </a:lnTo>
                    <a:lnTo>
                      <a:pt x="311" y="265"/>
                    </a:lnTo>
                    <a:lnTo>
                      <a:pt x="313" y="265"/>
                    </a:lnTo>
                    <a:lnTo>
                      <a:pt x="311" y="265"/>
                    </a:lnTo>
                    <a:lnTo>
                      <a:pt x="313" y="265"/>
                    </a:lnTo>
                    <a:lnTo>
                      <a:pt x="315" y="267"/>
                    </a:lnTo>
                    <a:lnTo>
                      <a:pt x="318" y="269"/>
                    </a:lnTo>
                    <a:lnTo>
                      <a:pt x="320" y="271"/>
                    </a:lnTo>
                    <a:lnTo>
                      <a:pt x="320" y="274"/>
                    </a:lnTo>
                    <a:lnTo>
                      <a:pt x="320" y="276"/>
                    </a:lnTo>
                    <a:lnTo>
                      <a:pt x="322" y="278"/>
                    </a:lnTo>
                    <a:lnTo>
                      <a:pt x="324" y="278"/>
                    </a:lnTo>
                    <a:lnTo>
                      <a:pt x="327" y="278"/>
                    </a:lnTo>
                    <a:lnTo>
                      <a:pt x="329" y="281"/>
                    </a:lnTo>
                    <a:lnTo>
                      <a:pt x="329" y="283"/>
                    </a:lnTo>
                    <a:lnTo>
                      <a:pt x="331" y="283"/>
                    </a:lnTo>
                    <a:lnTo>
                      <a:pt x="331" y="285"/>
                    </a:lnTo>
                    <a:lnTo>
                      <a:pt x="334" y="287"/>
                    </a:lnTo>
                    <a:lnTo>
                      <a:pt x="336" y="290"/>
                    </a:lnTo>
                    <a:lnTo>
                      <a:pt x="338" y="290"/>
                    </a:lnTo>
                    <a:lnTo>
                      <a:pt x="340" y="290"/>
                    </a:lnTo>
                    <a:lnTo>
                      <a:pt x="343" y="290"/>
                    </a:lnTo>
                    <a:lnTo>
                      <a:pt x="343" y="292"/>
                    </a:lnTo>
                    <a:lnTo>
                      <a:pt x="345" y="292"/>
                    </a:lnTo>
                    <a:lnTo>
                      <a:pt x="347" y="292"/>
                    </a:lnTo>
                    <a:lnTo>
                      <a:pt x="347" y="294"/>
                    </a:lnTo>
                    <a:lnTo>
                      <a:pt x="349" y="294"/>
                    </a:lnTo>
                    <a:lnTo>
                      <a:pt x="349" y="296"/>
                    </a:lnTo>
                    <a:lnTo>
                      <a:pt x="347" y="299"/>
                    </a:lnTo>
                    <a:lnTo>
                      <a:pt x="347" y="301"/>
                    </a:lnTo>
                    <a:lnTo>
                      <a:pt x="347" y="303"/>
                    </a:lnTo>
                    <a:lnTo>
                      <a:pt x="347" y="305"/>
                    </a:lnTo>
                    <a:lnTo>
                      <a:pt x="345" y="308"/>
                    </a:lnTo>
                    <a:lnTo>
                      <a:pt x="343" y="310"/>
                    </a:lnTo>
                    <a:lnTo>
                      <a:pt x="340" y="312"/>
                    </a:lnTo>
                    <a:lnTo>
                      <a:pt x="340" y="314"/>
                    </a:lnTo>
                    <a:lnTo>
                      <a:pt x="338" y="314"/>
                    </a:lnTo>
                    <a:lnTo>
                      <a:pt x="336" y="314"/>
                    </a:lnTo>
                    <a:lnTo>
                      <a:pt x="334" y="314"/>
                    </a:lnTo>
                    <a:lnTo>
                      <a:pt x="334" y="317"/>
                    </a:lnTo>
                    <a:lnTo>
                      <a:pt x="334" y="319"/>
                    </a:lnTo>
                    <a:lnTo>
                      <a:pt x="336" y="321"/>
                    </a:lnTo>
                    <a:lnTo>
                      <a:pt x="336" y="319"/>
                    </a:lnTo>
                    <a:lnTo>
                      <a:pt x="338" y="319"/>
                    </a:lnTo>
                    <a:lnTo>
                      <a:pt x="338" y="321"/>
                    </a:lnTo>
                    <a:lnTo>
                      <a:pt x="336" y="321"/>
                    </a:lnTo>
                    <a:lnTo>
                      <a:pt x="336" y="324"/>
                    </a:lnTo>
                    <a:lnTo>
                      <a:pt x="338" y="324"/>
                    </a:lnTo>
                    <a:lnTo>
                      <a:pt x="340" y="324"/>
                    </a:lnTo>
                    <a:lnTo>
                      <a:pt x="340" y="326"/>
                    </a:lnTo>
                    <a:lnTo>
                      <a:pt x="343" y="324"/>
                    </a:lnTo>
                    <a:lnTo>
                      <a:pt x="345" y="326"/>
                    </a:lnTo>
                    <a:lnTo>
                      <a:pt x="345" y="328"/>
                    </a:lnTo>
                    <a:lnTo>
                      <a:pt x="343" y="328"/>
                    </a:lnTo>
                    <a:lnTo>
                      <a:pt x="345" y="328"/>
                    </a:lnTo>
                    <a:lnTo>
                      <a:pt x="345" y="330"/>
                    </a:lnTo>
                    <a:lnTo>
                      <a:pt x="343" y="333"/>
                    </a:lnTo>
                    <a:lnTo>
                      <a:pt x="343" y="335"/>
                    </a:lnTo>
                    <a:lnTo>
                      <a:pt x="340" y="335"/>
                    </a:lnTo>
                    <a:lnTo>
                      <a:pt x="340" y="337"/>
                    </a:lnTo>
                    <a:lnTo>
                      <a:pt x="338" y="339"/>
                    </a:lnTo>
                    <a:lnTo>
                      <a:pt x="338" y="342"/>
                    </a:lnTo>
                    <a:lnTo>
                      <a:pt x="340" y="342"/>
                    </a:lnTo>
                    <a:lnTo>
                      <a:pt x="340" y="344"/>
                    </a:lnTo>
                    <a:lnTo>
                      <a:pt x="343" y="346"/>
                    </a:lnTo>
                    <a:lnTo>
                      <a:pt x="343" y="348"/>
                    </a:lnTo>
                    <a:lnTo>
                      <a:pt x="343" y="351"/>
                    </a:lnTo>
                    <a:lnTo>
                      <a:pt x="340" y="351"/>
                    </a:lnTo>
                    <a:lnTo>
                      <a:pt x="338" y="351"/>
                    </a:lnTo>
                    <a:lnTo>
                      <a:pt x="336" y="351"/>
                    </a:lnTo>
                    <a:lnTo>
                      <a:pt x="336" y="348"/>
                    </a:lnTo>
                    <a:lnTo>
                      <a:pt x="334" y="351"/>
                    </a:lnTo>
                    <a:lnTo>
                      <a:pt x="331" y="351"/>
                    </a:lnTo>
                    <a:lnTo>
                      <a:pt x="329" y="351"/>
                    </a:lnTo>
                    <a:lnTo>
                      <a:pt x="327" y="353"/>
                    </a:lnTo>
                    <a:lnTo>
                      <a:pt x="329" y="353"/>
                    </a:lnTo>
                    <a:lnTo>
                      <a:pt x="331" y="353"/>
                    </a:lnTo>
                    <a:lnTo>
                      <a:pt x="329" y="355"/>
                    </a:lnTo>
                    <a:lnTo>
                      <a:pt x="331" y="355"/>
                    </a:lnTo>
                    <a:lnTo>
                      <a:pt x="334" y="355"/>
                    </a:lnTo>
                    <a:lnTo>
                      <a:pt x="334" y="353"/>
                    </a:lnTo>
                    <a:lnTo>
                      <a:pt x="336" y="353"/>
                    </a:lnTo>
                    <a:lnTo>
                      <a:pt x="338" y="353"/>
                    </a:lnTo>
                    <a:lnTo>
                      <a:pt x="338" y="355"/>
                    </a:lnTo>
                    <a:lnTo>
                      <a:pt x="336" y="357"/>
                    </a:lnTo>
                    <a:lnTo>
                      <a:pt x="334" y="357"/>
                    </a:lnTo>
                    <a:lnTo>
                      <a:pt x="334" y="360"/>
                    </a:lnTo>
                    <a:lnTo>
                      <a:pt x="334" y="362"/>
                    </a:lnTo>
                    <a:lnTo>
                      <a:pt x="336" y="360"/>
                    </a:lnTo>
                    <a:lnTo>
                      <a:pt x="338" y="360"/>
                    </a:lnTo>
                    <a:lnTo>
                      <a:pt x="338" y="357"/>
                    </a:lnTo>
                    <a:lnTo>
                      <a:pt x="340" y="357"/>
                    </a:lnTo>
                    <a:lnTo>
                      <a:pt x="340" y="355"/>
                    </a:lnTo>
                    <a:lnTo>
                      <a:pt x="343" y="355"/>
                    </a:lnTo>
                    <a:lnTo>
                      <a:pt x="343" y="353"/>
                    </a:lnTo>
                    <a:lnTo>
                      <a:pt x="345" y="353"/>
                    </a:lnTo>
                    <a:lnTo>
                      <a:pt x="345" y="355"/>
                    </a:lnTo>
                    <a:lnTo>
                      <a:pt x="345" y="357"/>
                    </a:lnTo>
                    <a:lnTo>
                      <a:pt x="345" y="360"/>
                    </a:lnTo>
                    <a:lnTo>
                      <a:pt x="345" y="362"/>
                    </a:lnTo>
                    <a:lnTo>
                      <a:pt x="345" y="364"/>
                    </a:lnTo>
                    <a:lnTo>
                      <a:pt x="343" y="364"/>
                    </a:lnTo>
                    <a:lnTo>
                      <a:pt x="340" y="364"/>
                    </a:lnTo>
                    <a:lnTo>
                      <a:pt x="340" y="367"/>
                    </a:lnTo>
                    <a:lnTo>
                      <a:pt x="343" y="367"/>
                    </a:lnTo>
                    <a:lnTo>
                      <a:pt x="345" y="367"/>
                    </a:lnTo>
                    <a:lnTo>
                      <a:pt x="345" y="369"/>
                    </a:lnTo>
                    <a:lnTo>
                      <a:pt x="345" y="371"/>
                    </a:lnTo>
                    <a:lnTo>
                      <a:pt x="347" y="371"/>
                    </a:lnTo>
                    <a:lnTo>
                      <a:pt x="347" y="373"/>
                    </a:lnTo>
                    <a:lnTo>
                      <a:pt x="347" y="376"/>
                    </a:lnTo>
                    <a:lnTo>
                      <a:pt x="345" y="376"/>
                    </a:lnTo>
                    <a:lnTo>
                      <a:pt x="343" y="376"/>
                    </a:lnTo>
                    <a:lnTo>
                      <a:pt x="343" y="378"/>
                    </a:lnTo>
                    <a:lnTo>
                      <a:pt x="340" y="378"/>
                    </a:lnTo>
                    <a:lnTo>
                      <a:pt x="340" y="376"/>
                    </a:lnTo>
                    <a:lnTo>
                      <a:pt x="338" y="376"/>
                    </a:lnTo>
                    <a:lnTo>
                      <a:pt x="336" y="373"/>
                    </a:lnTo>
                    <a:lnTo>
                      <a:pt x="338" y="376"/>
                    </a:lnTo>
                    <a:lnTo>
                      <a:pt x="336" y="378"/>
                    </a:lnTo>
                    <a:lnTo>
                      <a:pt x="336" y="380"/>
                    </a:lnTo>
                    <a:lnTo>
                      <a:pt x="334" y="380"/>
                    </a:lnTo>
                    <a:lnTo>
                      <a:pt x="334" y="382"/>
                    </a:lnTo>
                    <a:lnTo>
                      <a:pt x="336" y="382"/>
                    </a:lnTo>
                    <a:lnTo>
                      <a:pt x="338" y="382"/>
                    </a:lnTo>
                    <a:lnTo>
                      <a:pt x="338" y="380"/>
                    </a:lnTo>
                    <a:lnTo>
                      <a:pt x="340" y="380"/>
                    </a:lnTo>
                    <a:lnTo>
                      <a:pt x="340" y="382"/>
                    </a:lnTo>
                    <a:lnTo>
                      <a:pt x="338" y="385"/>
                    </a:lnTo>
                    <a:lnTo>
                      <a:pt x="340" y="385"/>
                    </a:lnTo>
                    <a:lnTo>
                      <a:pt x="343" y="382"/>
                    </a:lnTo>
                    <a:lnTo>
                      <a:pt x="343" y="380"/>
                    </a:lnTo>
                    <a:lnTo>
                      <a:pt x="345" y="380"/>
                    </a:lnTo>
                    <a:lnTo>
                      <a:pt x="347" y="380"/>
                    </a:lnTo>
                    <a:lnTo>
                      <a:pt x="349" y="380"/>
                    </a:lnTo>
                    <a:lnTo>
                      <a:pt x="349" y="382"/>
                    </a:lnTo>
                    <a:lnTo>
                      <a:pt x="349" y="385"/>
                    </a:lnTo>
                    <a:lnTo>
                      <a:pt x="349" y="387"/>
                    </a:lnTo>
                    <a:lnTo>
                      <a:pt x="347" y="387"/>
                    </a:lnTo>
                    <a:lnTo>
                      <a:pt x="347" y="389"/>
                    </a:lnTo>
                    <a:lnTo>
                      <a:pt x="345" y="389"/>
                    </a:lnTo>
                    <a:lnTo>
                      <a:pt x="343" y="389"/>
                    </a:lnTo>
                    <a:lnTo>
                      <a:pt x="340" y="389"/>
                    </a:lnTo>
                    <a:lnTo>
                      <a:pt x="338" y="389"/>
                    </a:lnTo>
                    <a:lnTo>
                      <a:pt x="338" y="391"/>
                    </a:lnTo>
                    <a:lnTo>
                      <a:pt x="340" y="391"/>
                    </a:lnTo>
                    <a:lnTo>
                      <a:pt x="343" y="394"/>
                    </a:lnTo>
                    <a:lnTo>
                      <a:pt x="345" y="391"/>
                    </a:lnTo>
                    <a:lnTo>
                      <a:pt x="347" y="391"/>
                    </a:lnTo>
                    <a:lnTo>
                      <a:pt x="349" y="391"/>
                    </a:lnTo>
                    <a:lnTo>
                      <a:pt x="352" y="391"/>
                    </a:lnTo>
                    <a:lnTo>
                      <a:pt x="352" y="394"/>
                    </a:lnTo>
                    <a:lnTo>
                      <a:pt x="352" y="396"/>
                    </a:lnTo>
                    <a:lnTo>
                      <a:pt x="354" y="396"/>
                    </a:lnTo>
                    <a:lnTo>
                      <a:pt x="354" y="398"/>
                    </a:lnTo>
                    <a:lnTo>
                      <a:pt x="352" y="398"/>
                    </a:lnTo>
                    <a:lnTo>
                      <a:pt x="354" y="400"/>
                    </a:lnTo>
                    <a:lnTo>
                      <a:pt x="354" y="405"/>
                    </a:lnTo>
                    <a:lnTo>
                      <a:pt x="354" y="407"/>
                    </a:lnTo>
                    <a:lnTo>
                      <a:pt x="356" y="407"/>
                    </a:lnTo>
                    <a:lnTo>
                      <a:pt x="356" y="410"/>
                    </a:lnTo>
                    <a:lnTo>
                      <a:pt x="356" y="412"/>
                    </a:lnTo>
                    <a:lnTo>
                      <a:pt x="354" y="412"/>
                    </a:lnTo>
                    <a:lnTo>
                      <a:pt x="352" y="412"/>
                    </a:lnTo>
                    <a:lnTo>
                      <a:pt x="349" y="412"/>
                    </a:lnTo>
                    <a:lnTo>
                      <a:pt x="347" y="412"/>
                    </a:lnTo>
                    <a:lnTo>
                      <a:pt x="345" y="412"/>
                    </a:lnTo>
                    <a:lnTo>
                      <a:pt x="347" y="414"/>
                    </a:lnTo>
                    <a:lnTo>
                      <a:pt x="349" y="414"/>
                    </a:lnTo>
                    <a:lnTo>
                      <a:pt x="349" y="416"/>
                    </a:lnTo>
                    <a:lnTo>
                      <a:pt x="349" y="419"/>
                    </a:lnTo>
                    <a:lnTo>
                      <a:pt x="352" y="416"/>
                    </a:lnTo>
                    <a:lnTo>
                      <a:pt x="354" y="416"/>
                    </a:lnTo>
                    <a:lnTo>
                      <a:pt x="356" y="416"/>
                    </a:lnTo>
                    <a:lnTo>
                      <a:pt x="358" y="416"/>
                    </a:lnTo>
                    <a:lnTo>
                      <a:pt x="358" y="419"/>
                    </a:lnTo>
                    <a:lnTo>
                      <a:pt x="358" y="421"/>
                    </a:lnTo>
                    <a:lnTo>
                      <a:pt x="356" y="421"/>
                    </a:lnTo>
                    <a:lnTo>
                      <a:pt x="356" y="423"/>
                    </a:lnTo>
                    <a:lnTo>
                      <a:pt x="358" y="423"/>
                    </a:lnTo>
                    <a:lnTo>
                      <a:pt x="358" y="425"/>
                    </a:lnTo>
                    <a:lnTo>
                      <a:pt x="361" y="428"/>
                    </a:lnTo>
                    <a:lnTo>
                      <a:pt x="363" y="428"/>
                    </a:lnTo>
                    <a:lnTo>
                      <a:pt x="363" y="430"/>
                    </a:lnTo>
                    <a:lnTo>
                      <a:pt x="363" y="432"/>
                    </a:lnTo>
                    <a:lnTo>
                      <a:pt x="363" y="430"/>
                    </a:lnTo>
                    <a:lnTo>
                      <a:pt x="361" y="430"/>
                    </a:lnTo>
                    <a:lnTo>
                      <a:pt x="363" y="432"/>
                    </a:lnTo>
                    <a:lnTo>
                      <a:pt x="363" y="434"/>
                    </a:lnTo>
                    <a:lnTo>
                      <a:pt x="365" y="437"/>
                    </a:lnTo>
                    <a:lnTo>
                      <a:pt x="365" y="439"/>
                    </a:lnTo>
                    <a:lnTo>
                      <a:pt x="368" y="441"/>
                    </a:lnTo>
                    <a:lnTo>
                      <a:pt x="368" y="443"/>
                    </a:lnTo>
                    <a:lnTo>
                      <a:pt x="370" y="443"/>
                    </a:lnTo>
                    <a:lnTo>
                      <a:pt x="370" y="446"/>
                    </a:lnTo>
                    <a:lnTo>
                      <a:pt x="370" y="448"/>
                    </a:lnTo>
                    <a:lnTo>
                      <a:pt x="368" y="448"/>
                    </a:lnTo>
                    <a:lnTo>
                      <a:pt x="365" y="448"/>
                    </a:lnTo>
                    <a:lnTo>
                      <a:pt x="363" y="448"/>
                    </a:lnTo>
                    <a:lnTo>
                      <a:pt x="361" y="450"/>
                    </a:lnTo>
                    <a:lnTo>
                      <a:pt x="363" y="450"/>
                    </a:lnTo>
                    <a:lnTo>
                      <a:pt x="365" y="450"/>
                    </a:lnTo>
                    <a:lnTo>
                      <a:pt x="368" y="453"/>
                    </a:lnTo>
                    <a:lnTo>
                      <a:pt x="368" y="450"/>
                    </a:lnTo>
                    <a:lnTo>
                      <a:pt x="370" y="450"/>
                    </a:lnTo>
                    <a:lnTo>
                      <a:pt x="372" y="450"/>
                    </a:lnTo>
                    <a:lnTo>
                      <a:pt x="372" y="453"/>
                    </a:lnTo>
                    <a:lnTo>
                      <a:pt x="374" y="455"/>
                    </a:lnTo>
                    <a:lnTo>
                      <a:pt x="374" y="457"/>
                    </a:lnTo>
                    <a:lnTo>
                      <a:pt x="377" y="459"/>
                    </a:lnTo>
                    <a:lnTo>
                      <a:pt x="379" y="462"/>
                    </a:lnTo>
                    <a:lnTo>
                      <a:pt x="377" y="462"/>
                    </a:lnTo>
                    <a:lnTo>
                      <a:pt x="379" y="464"/>
                    </a:lnTo>
                    <a:lnTo>
                      <a:pt x="379" y="466"/>
                    </a:lnTo>
                    <a:lnTo>
                      <a:pt x="381" y="468"/>
                    </a:lnTo>
                    <a:lnTo>
                      <a:pt x="379" y="468"/>
                    </a:lnTo>
                    <a:lnTo>
                      <a:pt x="379" y="471"/>
                    </a:lnTo>
                    <a:lnTo>
                      <a:pt x="377" y="471"/>
                    </a:lnTo>
                    <a:lnTo>
                      <a:pt x="377" y="473"/>
                    </a:lnTo>
                    <a:lnTo>
                      <a:pt x="379" y="473"/>
                    </a:lnTo>
                    <a:lnTo>
                      <a:pt x="379" y="471"/>
                    </a:lnTo>
                    <a:lnTo>
                      <a:pt x="381" y="471"/>
                    </a:lnTo>
                    <a:lnTo>
                      <a:pt x="383" y="471"/>
                    </a:lnTo>
                    <a:lnTo>
                      <a:pt x="386" y="473"/>
                    </a:lnTo>
                    <a:lnTo>
                      <a:pt x="386" y="475"/>
                    </a:lnTo>
                    <a:lnTo>
                      <a:pt x="388" y="477"/>
                    </a:lnTo>
                    <a:lnTo>
                      <a:pt x="390" y="480"/>
                    </a:lnTo>
                    <a:lnTo>
                      <a:pt x="390" y="482"/>
                    </a:lnTo>
                    <a:lnTo>
                      <a:pt x="392" y="482"/>
                    </a:lnTo>
                    <a:lnTo>
                      <a:pt x="390" y="482"/>
                    </a:lnTo>
                    <a:lnTo>
                      <a:pt x="390" y="484"/>
                    </a:lnTo>
                    <a:lnTo>
                      <a:pt x="388" y="484"/>
                    </a:lnTo>
                    <a:lnTo>
                      <a:pt x="386" y="484"/>
                    </a:lnTo>
                    <a:lnTo>
                      <a:pt x="386" y="482"/>
                    </a:lnTo>
                    <a:lnTo>
                      <a:pt x="383" y="482"/>
                    </a:lnTo>
                    <a:lnTo>
                      <a:pt x="383" y="484"/>
                    </a:lnTo>
                    <a:lnTo>
                      <a:pt x="381" y="482"/>
                    </a:lnTo>
                    <a:lnTo>
                      <a:pt x="379" y="480"/>
                    </a:lnTo>
                    <a:lnTo>
                      <a:pt x="379" y="482"/>
                    </a:lnTo>
                    <a:lnTo>
                      <a:pt x="381" y="484"/>
                    </a:lnTo>
                    <a:lnTo>
                      <a:pt x="379" y="484"/>
                    </a:lnTo>
                    <a:lnTo>
                      <a:pt x="377" y="484"/>
                    </a:lnTo>
                    <a:lnTo>
                      <a:pt x="377" y="486"/>
                    </a:lnTo>
                    <a:lnTo>
                      <a:pt x="379" y="486"/>
                    </a:lnTo>
                    <a:lnTo>
                      <a:pt x="381" y="486"/>
                    </a:lnTo>
                    <a:lnTo>
                      <a:pt x="381" y="484"/>
                    </a:lnTo>
                    <a:lnTo>
                      <a:pt x="381" y="486"/>
                    </a:lnTo>
                    <a:lnTo>
                      <a:pt x="381" y="489"/>
                    </a:lnTo>
                    <a:lnTo>
                      <a:pt x="379" y="489"/>
                    </a:lnTo>
                    <a:lnTo>
                      <a:pt x="381" y="489"/>
                    </a:lnTo>
                    <a:lnTo>
                      <a:pt x="383" y="489"/>
                    </a:lnTo>
                    <a:lnTo>
                      <a:pt x="383" y="486"/>
                    </a:lnTo>
                    <a:lnTo>
                      <a:pt x="383" y="484"/>
                    </a:lnTo>
                    <a:lnTo>
                      <a:pt x="383" y="486"/>
                    </a:lnTo>
                    <a:lnTo>
                      <a:pt x="386" y="486"/>
                    </a:lnTo>
                    <a:lnTo>
                      <a:pt x="386" y="484"/>
                    </a:lnTo>
                    <a:lnTo>
                      <a:pt x="386" y="486"/>
                    </a:lnTo>
                    <a:lnTo>
                      <a:pt x="388" y="486"/>
                    </a:lnTo>
                    <a:lnTo>
                      <a:pt x="388" y="484"/>
                    </a:lnTo>
                    <a:lnTo>
                      <a:pt x="390" y="484"/>
                    </a:lnTo>
                    <a:lnTo>
                      <a:pt x="390" y="486"/>
                    </a:lnTo>
                    <a:lnTo>
                      <a:pt x="390" y="484"/>
                    </a:lnTo>
                    <a:lnTo>
                      <a:pt x="392" y="484"/>
                    </a:lnTo>
                    <a:lnTo>
                      <a:pt x="395" y="486"/>
                    </a:lnTo>
                    <a:lnTo>
                      <a:pt x="397" y="489"/>
                    </a:lnTo>
                    <a:lnTo>
                      <a:pt x="399" y="491"/>
                    </a:lnTo>
                    <a:lnTo>
                      <a:pt x="402" y="493"/>
                    </a:lnTo>
                    <a:lnTo>
                      <a:pt x="399" y="493"/>
                    </a:lnTo>
                    <a:lnTo>
                      <a:pt x="402" y="496"/>
                    </a:lnTo>
                    <a:lnTo>
                      <a:pt x="404" y="498"/>
                    </a:lnTo>
                    <a:lnTo>
                      <a:pt x="406" y="500"/>
                    </a:lnTo>
                    <a:lnTo>
                      <a:pt x="408" y="502"/>
                    </a:lnTo>
                    <a:lnTo>
                      <a:pt x="411" y="505"/>
                    </a:lnTo>
                    <a:lnTo>
                      <a:pt x="413" y="507"/>
                    </a:lnTo>
                    <a:lnTo>
                      <a:pt x="413" y="509"/>
                    </a:lnTo>
                    <a:lnTo>
                      <a:pt x="415" y="511"/>
                    </a:lnTo>
                    <a:lnTo>
                      <a:pt x="417" y="514"/>
                    </a:lnTo>
                    <a:lnTo>
                      <a:pt x="420" y="516"/>
                    </a:lnTo>
                    <a:lnTo>
                      <a:pt x="424" y="518"/>
                    </a:lnTo>
                    <a:lnTo>
                      <a:pt x="426" y="520"/>
                    </a:lnTo>
                    <a:lnTo>
                      <a:pt x="429" y="523"/>
                    </a:lnTo>
                    <a:lnTo>
                      <a:pt x="431" y="523"/>
                    </a:lnTo>
                    <a:lnTo>
                      <a:pt x="433" y="525"/>
                    </a:lnTo>
                    <a:lnTo>
                      <a:pt x="436" y="527"/>
                    </a:lnTo>
                    <a:lnTo>
                      <a:pt x="438" y="532"/>
                    </a:lnTo>
                    <a:lnTo>
                      <a:pt x="442" y="534"/>
                    </a:lnTo>
                    <a:lnTo>
                      <a:pt x="445" y="541"/>
                    </a:lnTo>
                    <a:lnTo>
                      <a:pt x="449" y="543"/>
                    </a:lnTo>
                    <a:lnTo>
                      <a:pt x="451" y="550"/>
                    </a:lnTo>
                    <a:lnTo>
                      <a:pt x="454" y="557"/>
                    </a:lnTo>
                    <a:lnTo>
                      <a:pt x="463" y="563"/>
                    </a:lnTo>
                    <a:lnTo>
                      <a:pt x="461" y="566"/>
                    </a:lnTo>
                    <a:lnTo>
                      <a:pt x="458" y="568"/>
                    </a:lnTo>
                    <a:lnTo>
                      <a:pt x="456" y="572"/>
                    </a:lnTo>
                    <a:lnTo>
                      <a:pt x="454" y="568"/>
                    </a:lnTo>
                    <a:lnTo>
                      <a:pt x="454" y="570"/>
                    </a:lnTo>
                    <a:lnTo>
                      <a:pt x="454" y="572"/>
                    </a:lnTo>
                    <a:lnTo>
                      <a:pt x="456" y="572"/>
                    </a:lnTo>
                    <a:lnTo>
                      <a:pt x="456" y="575"/>
                    </a:lnTo>
                    <a:lnTo>
                      <a:pt x="454" y="575"/>
                    </a:lnTo>
                    <a:lnTo>
                      <a:pt x="449" y="575"/>
                    </a:lnTo>
                    <a:lnTo>
                      <a:pt x="447" y="575"/>
                    </a:lnTo>
                    <a:lnTo>
                      <a:pt x="445" y="575"/>
                    </a:lnTo>
                    <a:lnTo>
                      <a:pt x="445" y="577"/>
                    </a:lnTo>
                    <a:lnTo>
                      <a:pt x="445" y="579"/>
                    </a:lnTo>
                    <a:lnTo>
                      <a:pt x="445" y="582"/>
                    </a:lnTo>
                    <a:lnTo>
                      <a:pt x="442" y="579"/>
                    </a:lnTo>
                    <a:lnTo>
                      <a:pt x="442" y="575"/>
                    </a:lnTo>
                    <a:lnTo>
                      <a:pt x="440" y="572"/>
                    </a:lnTo>
                    <a:lnTo>
                      <a:pt x="440" y="570"/>
                    </a:lnTo>
                    <a:lnTo>
                      <a:pt x="438" y="570"/>
                    </a:lnTo>
                    <a:lnTo>
                      <a:pt x="438" y="568"/>
                    </a:lnTo>
                    <a:lnTo>
                      <a:pt x="436" y="566"/>
                    </a:lnTo>
                    <a:lnTo>
                      <a:pt x="436" y="563"/>
                    </a:lnTo>
                    <a:lnTo>
                      <a:pt x="436" y="561"/>
                    </a:lnTo>
                    <a:lnTo>
                      <a:pt x="433" y="561"/>
                    </a:lnTo>
                    <a:lnTo>
                      <a:pt x="433" y="559"/>
                    </a:lnTo>
                    <a:lnTo>
                      <a:pt x="433" y="557"/>
                    </a:lnTo>
                    <a:lnTo>
                      <a:pt x="429" y="552"/>
                    </a:lnTo>
                    <a:lnTo>
                      <a:pt x="433" y="552"/>
                    </a:lnTo>
                    <a:lnTo>
                      <a:pt x="433" y="554"/>
                    </a:lnTo>
                    <a:lnTo>
                      <a:pt x="436" y="552"/>
                    </a:lnTo>
                    <a:lnTo>
                      <a:pt x="438" y="557"/>
                    </a:lnTo>
                    <a:lnTo>
                      <a:pt x="438" y="561"/>
                    </a:lnTo>
                    <a:lnTo>
                      <a:pt x="440" y="561"/>
                    </a:lnTo>
                    <a:lnTo>
                      <a:pt x="445" y="566"/>
                    </a:lnTo>
                    <a:lnTo>
                      <a:pt x="449" y="568"/>
                    </a:lnTo>
                    <a:lnTo>
                      <a:pt x="451" y="568"/>
                    </a:lnTo>
                    <a:lnTo>
                      <a:pt x="449" y="566"/>
                    </a:lnTo>
                    <a:lnTo>
                      <a:pt x="451" y="568"/>
                    </a:lnTo>
                    <a:lnTo>
                      <a:pt x="449" y="566"/>
                    </a:lnTo>
                    <a:lnTo>
                      <a:pt x="449" y="563"/>
                    </a:lnTo>
                    <a:lnTo>
                      <a:pt x="447" y="561"/>
                    </a:lnTo>
                    <a:lnTo>
                      <a:pt x="445" y="561"/>
                    </a:lnTo>
                    <a:lnTo>
                      <a:pt x="442" y="557"/>
                    </a:lnTo>
                    <a:lnTo>
                      <a:pt x="440" y="554"/>
                    </a:lnTo>
                    <a:lnTo>
                      <a:pt x="440" y="552"/>
                    </a:lnTo>
                    <a:lnTo>
                      <a:pt x="438" y="552"/>
                    </a:lnTo>
                    <a:lnTo>
                      <a:pt x="438" y="550"/>
                    </a:lnTo>
                    <a:lnTo>
                      <a:pt x="438" y="548"/>
                    </a:lnTo>
                    <a:lnTo>
                      <a:pt x="440" y="548"/>
                    </a:lnTo>
                    <a:lnTo>
                      <a:pt x="440" y="545"/>
                    </a:lnTo>
                    <a:lnTo>
                      <a:pt x="440" y="543"/>
                    </a:lnTo>
                    <a:lnTo>
                      <a:pt x="436" y="543"/>
                    </a:lnTo>
                    <a:lnTo>
                      <a:pt x="433" y="543"/>
                    </a:lnTo>
                    <a:lnTo>
                      <a:pt x="433" y="541"/>
                    </a:lnTo>
                    <a:lnTo>
                      <a:pt x="431" y="541"/>
                    </a:lnTo>
                    <a:lnTo>
                      <a:pt x="431" y="543"/>
                    </a:lnTo>
                    <a:lnTo>
                      <a:pt x="431" y="545"/>
                    </a:lnTo>
                    <a:lnTo>
                      <a:pt x="429" y="543"/>
                    </a:lnTo>
                    <a:lnTo>
                      <a:pt x="429" y="541"/>
                    </a:lnTo>
                    <a:lnTo>
                      <a:pt x="431" y="541"/>
                    </a:lnTo>
                    <a:lnTo>
                      <a:pt x="431" y="539"/>
                    </a:lnTo>
                    <a:lnTo>
                      <a:pt x="429" y="539"/>
                    </a:lnTo>
                    <a:lnTo>
                      <a:pt x="429" y="536"/>
                    </a:lnTo>
                    <a:lnTo>
                      <a:pt x="426" y="536"/>
                    </a:lnTo>
                    <a:lnTo>
                      <a:pt x="424" y="536"/>
                    </a:lnTo>
                    <a:lnTo>
                      <a:pt x="424" y="539"/>
                    </a:lnTo>
                    <a:lnTo>
                      <a:pt x="424" y="541"/>
                    </a:lnTo>
                    <a:lnTo>
                      <a:pt x="424" y="543"/>
                    </a:lnTo>
                    <a:lnTo>
                      <a:pt x="422" y="541"/>
                    </a:lnTo>
                    <a:lnTo>
                      <a:pt x="420" y="541"/>
                    </a:lnTo>
                    <a:lnTo>
                      <a:pt x="420" y="539"/>
                    </a:lnTo>
                    <a:lnTo>
                      <a:pt x="420" y="536"/>
                    </a:lnTo>
                    <a:lnTo>
                      <a:pt x="420" y="534"/>
                    </a:lnTo>
                    <a:lnTo>
                      <a:pt x="422" y="529"/>
                    </a:lnTo>
                    <a:lnTo>
                      <a:pt x="422" y="527"/>
                    </a:lnTo>
                    <a:lnTo>
                      <a:pt x="422" y="525"/>
                    </a:lnTo>
                    <a:lnTo>
                      <a:pt x="420" y="523"/>
                    </a:lnTo>
                    <a:lnTo>
                      <a:pt x="420" y="520"/>
                    </a:lnTo>
                    <a:lnTo>
                      <a:pt x="417" y="520"/>
                    </a:lnTo>
                    <a:lnTo>
                      <a:pt x="415" y="520"/>
                    </a:lnTo>
                    <a:lnTo>
                      <a:pt x="413" y="520"/>
                    </a:lnTo>
                    <a:lnTo>
                      <a:pt x="411" y="520"/>
                    </a:lnTo>
                    <a:lnTo>
                      <a:pt x="408" y="523"/>
                    </a:lnTo>
                    <a:lnTo>
                      <a:pt x="406" y="523"/>
                    </a:lnTo>
                    <a:lnTo>
                      <a:pt x="406" y="525"/>
                    </a:lnTo>
                    <a:lnTo>
                      <a:pt x="404" y="527"/>
                    </a:lnTo>
                    <a:lnTo>
                      <a:pt x="402" y="529"/>
                    </a:lnTo>
                    <a:lnTo>
                      <a:pt x="402" y="532"/>
                    </a:lnTo>
                    <a:lnTo>
                      <a:pt x="402" y="534"/>
                    </a:lnTo>
                    <a:lnTo>
                      <a:pt x="404" y="536"/>
                    </a:lnTo>
                    <a:lnTo>
                      <a:pt x="406" y="539"/>
                    </a:lnTo>
                    <a:lnTo>
                      <a:pt x="411" y="539"/>
                    </a:lnTo>
                    <a:lnTo>
                      <a:pt x="413" y="539"/>
                    </a:lnTo>
                    <a:lnTo>
                      <a:pt x="411" y="539"/>
                    </a:lnTo>
                    <a:lnTo>
                      <a:pt x="408" y="541"/>
                    </a:lnTo>
                    <a:lnTo>
                      <a:pt x="408" y="543"/>
                    </a:lnTo>
                    <a:lnTo>
                      <a:pt x="408" y="545"/>
                    </a:lnTo>
                    <a:lnTo>
                      <a:pt x="411" y="545"/>
                    </a:lnTo>
                    <a:lnTo>
                      <a:pt x="408" y="548"/>
                    </a:lnTo>
                    <a:lnTo>
                      <a:pt x="408" y="550"/>
                    </a:lnTo>
                    <a:lnTo>
                      <a:pt x="408" y="552"/>
                    </a:lnTo>
                    <a:lnTo>
                      <a:pt x="408" y="554"/>
                    </a:lnTo>
                    <a:lnTo>
                      <a:pt x="411" y="557"/>
                    </a:lnTo>
                    <a:lnTo>
                      <a:pt x="408" y="559"/>
                    </a:lnTo>
                    <a:lnTo>
                      <a:pt x="411" y="559"/>
                    </a:lnTo>
                    <a:lnTo>
                      <a:pt x="408" y="559"/>
                    </a:lnTo>
                    <a:lnTo>
                      <a:pt x="408" y="561"/>
                    </a:lnTo>
                    <a:lnTo>
                      <a:pt x="406" y="561"/>
                    </a:lnTo>
                    <a:lnTo>
                      <a:pt x="404" y="559"/>
                    </a:lnTo>
                    <a:lnTo>
                      <a:pt x="402" y="559"/>
                    </a:lnTo>
                    <a:lnTo>
                      <a:pt x="402" y="561"/>
                    </a:lnTo>
                    <a:lnTo>
                      <a:pt x="402" y="563"/>
                    </a:lnTo>
                    <a:lnTo>
                      <a:pt x="399" y="563"/>
                    </a:lnTo>
                    <a:lnTo>
                      <a:pt x="399" y="566"/>
                    </a:lnTo>
                    <a:lnTo>
                      <a:pt x="402" y="566"/>
                    </a:lnTo>
                    <a:lnTo>
                      <a:pt x="402" y="568"/>
                    </a:lnTo>
                    <a:lnTo>
                      <a:pt x="402" y="570"/>
                    </a:lnTo>
                    <a:lnTo>
                      <a:pt x="404" y="570"/>
                    </a:lnTo>
                    <a:lnTo>
                      <a:pt x="404" y="572"/>
                    </a:lnTo>
                    <a:lnTo>
                      <a:pt x="406" y="572"/>
                    </a:lnTo>
                    <a:lnTo>
                      <a:pt x="406" y="575"/>
                    </a:lnTo>
                    <a:lnTo>
                      <a:pt x="404" y="575"/>
                    </a:lnTo>
                    <a:lnTo>
                      <a:pt x="406" y="577"/>
                    </a:lnTo>
                    <a:lnTo>
                      <a:pt x="408" y="579"/>
                    </a:lnTo>
                    <a:lnTo>
                      <a:pt x="411" y="582"/>
                    </a:lnTo>
                    <a:lnTo>
                      <a:pt x="411" y="584"/>
                    </a:lnTo>
                    <a:lnTo>
                      <a:pt x="413" y="584"/>
                    </a:lnTo>
                    <a:lnTo>
                      <a:pt x="411" y="586"/>
                    </a:lnTo>
                    <a:lnTo>
                      <a:pt x="413" y="586"/>
                    </a:lnTo>
                    <a:lnTo>
                      <a:pt x="413" y="588"/>
                    </a:lnTo>
                    <a:lnTo>
                      <a:pt x="415" y="591"/>
                    </a:lnTo>
                    <a:lnTo>
                      <a:pt x="413" y="591"/>
                    </a:lnTo>
                    <a:lnTo>
                      <a:pt x="415" y="593"/>
                    </a:lnTo>
                    <a:lnTo>
                      <a:pt x="415" y="595"/>
                    </a:lnTo>
                    <a:lnTo>
                      <a:pt x="417" y="595"/>
                    </a:lnTo>
                    <a:lnTo>
                      <a:pt x="417" y="597"/>
                    </a:lnTo>
                    <a:lnTo>
                      <a:pt x="415" y="600"/>
                    </a:lnTo>
                    <a:lnTo>
                      <a:pt x="417" y="600"/>
                    </a:lnTo>
                    <a:lnTo>
                      <a:pt x="417" y="597"/>
                    </a:lnTo>
                    <a:lnTo>
                      <a:pt x="417" y="600"/>
                    </a:lnTo>
                    <a:lnTo>
                      <a:pt x="420" y="600"/>
                    </a:lnTo>
                    <a:lnTo>
                      <a:pt x="420" y="602"/>
                    </a:lnTo>
                    <a:lnTo>
                      <a:pt x="420" y="604"/>
                    </a:lnTo>
                    <a:lnTo>
                      <a:pt x="420" y="606"/>
                    </a:lnTo>
                    <a:lnTo>
                      <a:pt x="417" y="606"/>
                    </a:lnTo>
                    <a:lnTo>
                      <a:pt x="417" y="609"/>
                    </a:lnTo>
                    <a:lnTo>
                      <a:pt x="420" y="609"/>
                    </a:lnTo>
                    <a:lnTo>
                      <a:pt x="422" y="611"/>
                    </a:lnTo>
                    <a:lnTo>
                      <a:pt x="422" y="613"/>
                    </a:lnTo>
                    <a:lnTo>
                      <a:pt x="422" y="618"/>
                    </a:lnTo>
                    <a:lnTo>
                      <a:pt x="422" y="620"/>
                    </a:lnTo>
                    <a:lnTo>
                      <a:pt x="422" y="622"/>
                    </a:lnTo>
                    <a:lnTo>
                      <a:pt x="422" y="625"/>
                    </a:lnTo>
                    <a:lnTo>
                      <a:pt x="422" y="627"/>
                    </a:lnTo>
                    <a:lnTo>
                      <a:pt x="422" y="629"/>
                    </a:lnTo>
                    <a:lnTo>
                      <a:pt x="422" y="636"/>
                    </a:lnTo>
                    <a:lnTo>
                      <a:pt x="422" y="634"/>
                    </a:lnTo>
                    <a:lnTo>
                      <a:pt x="422" y="636"/>
                    </a:lnTo>
                    <a:lnTo>
                      <a:pt x="424" y="638"/>
                    </a:lnTo>
                    <a:lnTo>
                      <a:pt x="422" y="638"/>
                    </a:lnTo>
                    <a:lnTo>
                      <a:pt x="422" y="640"/>
                    </a:lnTo>
                    <a:lnTo>
                      <a:pt x="422" y="638"/>
                    </a:lnTo>
                    <a:lnTo>
                      <a:pt x="424" y="638"/>
                    </a:lnTo>
                    <a:lnTo>
                      <a:pt x="424" y="640"/>
                    </a:lnTo>
                    <a:lnTo>
                      <a:pt x="424" y="643"/>
                    </a:lnTo>
                    <a:lnTo>
                      <a:pt x="424" y="645"/>
                    </a:lnTo>
                    <a:lnTo>
                      <a:pt x="424" y="647"/>
                    </a:lnTo>
                    <a:lnTo>
                      <a:pt x="422" y="647"/>
                    </a:lnTo>
                    <a:lnTo>
                      <a:pt x="424" y="647"/>
                    </a:lnTo>
                    <a:lnTo>
                      <a:pt x="424" y="649"/>
                    </a:lnTo>
                    <a:lnTo>
                      <a:pt x="424" y="652"/>
                    </a:lnTo>
                    <a:lnTo>
                      <a:pt x="424" y="654"/>
                    </a:lnTo>
                    <a:lnTo>
                      <a:pt x="424" y="656"/>
                    </a:lnTo>
                    <a:lnTo>
                      <a:pt x="424" y="658"/>
                    </a:lnTo>
                    <a:lnTo>
                      <a:pt x="424" y="661"/>
                    </a:lnTo>
                    <a:lnTo>
                      <a:pt x="424" y="663"/>
                    </a:lnTo>
                    <a:lnTo>
                      <a:pt x="424" y="665"/>
                    </a:lnTo>
                    <a:lnTo>
                      <a:pt x="426" y="665"/>
                    </a:lnTo>
                    <a:lnTo>
                      <a:pt x="426" y="668"/>
                    </a:lnTo>
                    <a:lnTo>
                      <a:pt x="426" y="670"/>
                    </a:lnTo>
                    <a:lnTo>
                      <a:pt x="429" y="672"/>
                    </a:lnTo>
                    <a:lnTo>
                      <a:pt x="431" y="674"/>
                    </a:lnTo>
                    <a:lnTo>
                      <a:pt x="433" y="677"/>
                    </a:lnTo>
                    <a:lnTo>
                      <a:pt x="431" y="679"/>
                    </a:lnTo>
                    <a:lnTo>
                      <a:pt x="431" y="681"/>
                    </a:lnTo>
                    <a:lnTo>
                      <a:pt x="433" y="683"/>
                    </a:lnTo>
                    <a:lnTo>
                      <a:pt x="431" y="683"/>
                    </a:lnTo>
                    <a:lnTo>
                      <a:pt x="433" y="686"/>
                    </a:lnTo>
                    <a:lnTo>
                      <a:pt x="436" y="690"/>
                    </a:lnTo>
                    <a:lnTo>
                      <a:pt x="436" y="692"/>
                    </a:lnTo>
                    <a:lnTo>
                      <a:pt x="438" y="695"/>
                    </a:lnTo>
                    <a:lnTo>
                      <a:pt x="438" y="697"/>
                    </a:lnTo>
                    <a:lnTo>
                      <a:pt x="440" y="697"/>
                    </a:lnTo>
                    <a:lnTo>
                      <a:pt x="440" y="701"/>
                    </a:lnTo>
                    <a:lnTo>
                      <a:pt x="440" y="704"/>
                    </a:lnTo>
                    <a:lnTo>
                      <a:pt x="440" y="708"/>
                    </a:lnTo>
                    <a:lnTo>
                      <a:pt x="440" y="715"/>
                    </a:lnTo>
                    <a:lnTo>
                      <a:pt x="438" y="717"/>
                    </a:lnTo>
                    <a:lnTo>
                      <a:pt x="438" y="720"/>
                    </a:lnTo>
                    <a:lnTo>
                      <a:pt x="440" y="722"/>
                    </a:lnTo>
                    <a:lnTo>
                      <a:pt x="440" y="724"/>
                    </a:lnTo>
                    <a:lnTo>
                      <a:pt x="440" y="726"/>
                    </a:lnTo>
                    <a:lnTo>
                      <a:pt x="436" y="726"/>
                    </a:lnTo>
                    <a:lnTo>
                      <a:pt x="431" y="726"/>
                    </a:lnTo>
                    <a:lnTo>
                      <a:pt x="431" y="724"/>
                    </a:lnTo>
                    <a:lnTo>
                      <a:pt x="429" y="724"/>
                    </a:lnTo>
                    <a:lnTo>
                      <a:pt x="429" y="726"/>
                    </a:lnTo>
                    <a:lnTo>
                      <a:pt x="426" y="726"/>
                    </a:lnTo>
                    <a:lnTo>
                      <a:pt x="426" y="729"/>
                    </a:lnTo>
                    <a:lnTo>
                      <a:pt x="426" y="731"/>
                    </a:lnTo>
                    <a:lnTo>
                      <a:pt x="426" y="733"/>
                    </a:lnTo>
                    <a:lnTo>
                      <a:pt x="429" y="733"/>
                    </a:lnTo>
                    <a:lnTo>
                      <a:pt x="429" y="735"/>
                    </a:lnTo>
                    <a:lnTo>
                      <a:pt x="429" y="738"/>
                    </a:lnTo>
                    <a:lnTo>
                      <a:pt x="431" y="740"/>
                    </a:lnTo>
                    <a:lnTo>
                      <a:pt x="431" y="742"/>
                    </a:lnTo>
                    <a:lnTo>
                      <a:pt x="431" y="744"/>
                    </a:lnTo>
                    <a:lnTo>
                      <a:pt x="431" y="747"/>
                    </a:lnTo>
                    <a:lnTo>
                      <a:pt x="429" y="749"/>
                    </a:lnTo>
                    <a:lnTo>
                      <a:pt x="426" y="751"/>
                    </a:lnTo>
                    <a:lnTo>
                      <a:pt x="429" y="754"/>
                    </a:lnTo>
                    <a:lnTo>
                      <a:pt x="426" y="756"/>
                    </a:lnTo>
                    <a:lnTo>
                      <a:pt x="426" y="758"/>
                    </a:lnTo>
                    <a:lnTo>
                      <a:pt x="426" y="760"/>
                    </a:lnTo>
                    <a:lnTo>
                      <a:pt x="429" y="760"/>
                    </a:lnTo>
                    <a:lnTo>
                      <a:pt x="429" y="763"/>
                    </a:lnTo>
                    <a:lnTo>
                      <a:pt x="429" y="767"/>
                    </a:lnTo>
                    <a:lnTo>
                      <a:pt x="429" y="769"/>
                    </a:lnTo>
                    <a:lnTo>
                      <a:pt x="431" y="772"/>
                    </a:lnTo>
                    <a:lnTo>
                      <a:pt x="431" y="776"/>
                    </a:lnTo>
                    <a:lnTo>
                      <a:pt x="431" y="778"/>
                    </a:lnTo>
                    <a:lnTo>
                      <a:pt x="431" y="781"/>
                    </a:lnTo>
                    <a:lnTo>
                      <a:pt x="431" y="785"/>
                    </a:lnTo>
                    <a:lnTo>
                      <a:pt x="431" y="787"/>
                    </a:lnTo>
                    <a:lnTo>
                      <a:pt x="429" y="785"/>
                    </a:lnTo>
                    <a:lnTo>
                      <a:pt x="429" y="787"/>
                    </a:lnTo>
                    <a:lnTo>
                      <a:pt x="429" y="790"/>
                    </a:lnTo>
                    <a:lnTo>
                      <a:pt x="429" y="792"/>
                    </a:lnTo>
                    <a:lnTo>
                      <a:pt x="431" y="790"/>
                    </a:lnTo>
                    <a:lnTo>
                      <a:pt x="431" y="797"/>
                    </a:lnTo>
                    <a:lnTo>
                      <a:pt x="433" y="799"/>
                    </a:lnTo>
                    <a:lnTo>
                      <a:pt x="433" y="801"/>
                    </a:lnTo>
                    <a:lnTo>
                      <a:pt x="433" y="803"/>
                    </a:lnTo>
                    <a:lnTo>
                      <a:pt x="431" y="803"/>
                    </a:lnTo>
                    <a:lnTo>
                      <a:pt x="433" y="803"/>
                    </a:lnTo>
                    <a:lnTo>
                      <a:pt x="433" y="806"/>
                    </a:lnTo>
                    <a:lnTo>
                      <a:pt x="433" y="810"/>
                    </a:lnTo>
                    <a:lnTo>
                      <a:pt x="433" y="812"/>
                    </a:lnTo>
                    <a:lnTo>
                      <a:pt x="433" y="815"/>
                    </a:lnTo>
                    <a:lnTo>
                      <a:pt x="433" y="817"/>
                    </a:lnTo>
                    <a:lnTo>
                      <a:pt x="433" y="819"/>
                    </a:lnTo>
                    <a:lnTo>
                      <a:pt x="436" y="821"/>
                    </a:lnTo>
                    <a:lnTo>
                      <a:pt x="433" y="821"/>
                    </a:lnTo>
                    <a:lnTo>
                      <a:pt x="433" y="824"/>
                    </a:lnTo>
                    <a:lnTo>
                      <a:pt x="436" y="826"/>
                    </a:lnTo>
                    <a:lnTo>
                      <a:pt x="433" y="830"/>
                    </a:lnTo>
                    <a:lnTo>
                      <a:pt x="433" y="833"/>
                    </a:lnTo>
                    <a:lnTo>
                      <a:pt x="433" y="835"/>
                    </a:lnTo>
                    <a:lnTo>
                      <a:pt x="431" y="837"/>
                    </a:lnTo>
                    <a:lnTo>
                      <a:pt x="431" y="840"/>
                    </a:lnTo>
                    <a:lnTo>
                      <a:pt x="429" y="840"/>
                    </a:lnTo>
                    <a:lnTo>
                      <a:pt x="429" y="842"/>
                    </a:lnTo>
                    <a:lnTo>
                      <a:pt x="429" y="840"/>
                    </a:lnTo>
                    <a:lnTo>
                      <a:pt x="429" y="837"/>
                    </a:lnTo>
                    <a:lnTo>
                      <a:pt x="431" y="837"/>
                    </a:lnTo>
                    <a:lnTo>
                      <a:pt x="429" y="837"/>
                    </a:lnTo>
                    <a:lnTo>
                      <a:pt x="429" y="840"/>
                    </a:lnTo>
                    <a:lnTo>
                      <a:pt x="426" y="840"/>
                    </a:lnTo>
                    <a:lnTo>
                      <a:pt x="426" y="842"/>
                    </a:lnTo>
                    <a:lnTo>
                      <a:pt x="424" y="842"/>
                    </a:lnTo>
                    <a:lnTo>
                      <a:pt x="424" y="844"/>
                    </a:lnTo>
                    <a:lnTo>
                      <a:pt x="426" y="844"/>
                    </a:lnTo>
                    <a:lnTo>
                      <a:pt x="426" y="846"/>
                    </a:lnTo>
                    <a:lnTo>
                      <a:pt x="429" y="849"/>
                    </a:lnTo>
                    <a:lnTo>
                      <a:pt x="426" y="849"/>
                    </a:lnTo>
                    <a:lnTo>
                      <a:pt x="426" y="851"/>
                    </a:lnTo>
                    <a:lnTo>
                      <a:pt x="424" y="849"/>
                    </a:lnTo>
                    <a:lnTo>
                      <a:pt x="424" y="851"/>
                    </a:lnTo>
                    <a:lnTo>
                      <a:pt x="426" y="851"/>
                    </a:lnTo>
                    <a:lnTo>
                      <a:pt x="429" y="851"/>
                    </a:lnTo>
                    <a:lnTo>
                      <a:pt x="429" y="853"/>
                    </a:lnTo>
                    <a:lnTo>
                      <a:pt x="429" y="855"/>
                    </a:lnTo>
                    <a:lnTo>
                      <a:pt x="429" y="858"/>
                    </a:lnTo>
                    <a:lnTo>
                      <a:pt x="429" y="860"/>
                    </a:lnTo>
                    <a:lnTo>
                      <a:pt x="431" y="860"/>
                    </a:lnTo>
                    <a:lnTo>
                      <a:pt x="431" y="862"/>
                    </a:lnTo>
                    <a:lnTo>
                      <a:pt x="433" y="862"/>
                    </a:lnTo>
                    <a:lnTo>
                      <a:pt x="433" y="864"/>
                    </a:lnTo>
                    <a:lnTo>
                      <a:pt x="433" y="867"/>
                    </a:lnTo>
                    <a:lnTo>
                      <a:pt x="431" y="867"/>
                    </a:lnTo>
                    <a:lnTo>
                      <a:pt x="433" y="869"/>
                    </a:lnTo>
                    <a:lnTo>
                      <a:pt x="433" y="867"/>
                    </a:lnTo>
                    <a:lnTo>
                      <a:pt x="436" y="867"/>
                    </a:lnTo>
                    <a:lnTo>
                      <a:pt x="436" y="869"/>
                    </a:lnTo>
                    <a:lnTo>
                      <a:pt x="436" y="871"/>
                    </a:lnTo>
                    <a:lnTo>
                      <a:pt x="436" y="873"/>
                    </a:lnTo>
                    <a:lnTo>
                      <a:pt x="436" y="876"/>
                    </a:lnTo>
                    <a:lnTo>
                      <a:pt x="438" y="876"/>
                    </a:lnTo>
                    <a:lnTo>
                      <a:pt x="438" y="878"/>
                    </a:lnTo>
                    <a:lnTo>
                      <a:pt x="440" y="880"/>
                    </a:lnTo>
                    <a:lnTo>
                      <a:pt x="442" y="883"/>
                    </a:lnTo>
                    <a:lnTo>
                      <a:pt x="442" y="885"/>
                    </a:lnTo>
                    <a:lnTo>
                      <a:pt x="445" y="885"/>
                    </a:lnTo>
                    <a:lnTo>
                      <a:pt x="445" y="887"/>
                    </a:lnTo>
                    <a:lnTo>
                      <a:pt x="445" y="889"/>
                    </a:lnTo>
                    <a:lnTo>
                      <a:pt x="445" y="892"/>
                    </a:lnTo>
                    <a:lnTo>
                      <a:pt x="447" y="892"/>
                    </a:lnTo>
                    <a:lnTo>
                      <a:pt x="445" y="894"/>
                    </a:lnTo>
                    <a:lnTo>
                      <a:pt x="445" y="896"/>
                    </a:lnTo>
                    <a:lnTo>
                      <a:pt x="447" y="896"/>
                    </a:lnTo>
                    <a:lnTo>
                      <a:pt x="447" y="894"/>
                    </a:lnTo>
                    <a:lnTo>
                      <a:pt x="447" y="896"/>
                    </a:lnTo>
                    <a:lnTo>
                      <a:pt x="447" y="894"/>
                    </a:lnTo>
                    <a:lnTo>
                      <a:pt x="449" y="894"/>
                    </a:lnTo>
                    <a:lnTo>
                      <a:pt x="447" y="896"/>
                    </a:lnTo>
                    <a:lnTo>
                      <a:pt x="447" y="898"/>
                    </a:lnTo>
                    <a:lnTo>
                      <a:pt x="449" y="898"/>
                    </a:lnTo>
                    <a:lnTo>
                      <a:pt x="447" y="901"/>
                    </a:lnTo>
                    <a:lnTo>
                      <a:pt x="447" y="903"/>
                    </a:lnTo>
                    <a:lnTo>
                      <a:pt x="447" y="905"/>
                    </a:lnTo>
                    <a:lnTo>
                      <a:pt x="445" y="910"/>
                    </a:lnTo>
                    <a:lnTo>
                      <a:pt x="447" y="910"/>
                    </a:lnTo>
                    <a:lnTo>
                      <a:pt x="447" y="912"/>
                    </a:lnTo>
                    <a:lnTo>
                      <a:pt x="447" y="914"/>
                    </a:lnTo>
                    <a:lnTo>
                      <a:pt x="447" y="916"/>
                    </a:lnTo>
                    <a:lnTo>
                      <a:pt x="447" y="919"/>
                    </a:lnTo>
                    <a:lnTo>
                      <a:pt x="447" y="921"/>
                    </a:lnTo>
                    <a:lnTo>
                      <a:pt x="447" y="930"/>
                    </a:lnTo>
                    <a:lnTo>
                      <a:pt x="447" y="932"/>
                    </a:lnTo>
                    <a:lnTo>
                      <a:pt x="445" y="932"/>
                    </a:lnTo>
                    <a:lnTo>
                      <a:pt x="445" y="937"/>
                    </a:lnTo>
                    <a:lnTo>
                      <a:pt x="447" y="935"/>
                    </a:lnTo>
                    <a:lnTo>
                      <a:pt x="445" y="935"/>
                    </a:lnTo>
                    <a:lnTo>
                      <a:pt x="447" y="937"/>
                    </a:lnTo>
                    <a:lnTo>
                      <a:pt x="447" y="939"/>
                    </a:lnTo>
                    <a:lnTo>
                      <a:pt x="445" y="939"/>
                    </a:lnTo>
                    <a:lnTo>
                      <a:pt x="445" y="941"/>
                    </a:lnTo>
                    <a:lnTo>
                      <a:pt x="442" y="944"/>
                    </a:lnTo>
                    <a:lnTo>
                      <a:pt x="442" y="939"/>
                    </a:lnTo>
                    <a:lnTo>
                      <a:pt x="442" y="937"/>
                    </a:lnTo>
                    <a:lnTo>
                      <a:pt x="440" y="937"/>
                    </a:lnTo>
                    <a:lnTo>
                      <a:pt x="440" y="939"/>
                    </a:lnTo>
                    <a:lnTo>
                      <a:pt x="440" y="941"/>
                    </a:lnTo>
                    <a:lnTo>
                      <a:pt x="440" y="944"/>
                    </a:lnTo>
                    <a:lnTo>
                      <a:pt x="438" y="944"/>
                    </a:lnTo>
                    <a:lnTo>
                      <a:pt x="440" y="944"/>
                    </a:lnTo>
                    <a:lnTo>
                      <a:pt x="440" y="946"/>
                    </a:lnTo>
                    <a:lnTo>
                      <a:pt x="440" y="948"/>
                    </a:lnTo>
                    <a:lnTo>
                      <a:pt x="440" y="953"/>
                    </a:lnTo>
                    <a:lnTo>
                      <a:pt x="440" y="955"/>
                    </a:lnTo>
                    <a:lnTo>
                      <a:pt x="440" y="957"/>
                    </a:lnTo>
                    <a:lnTo>
                      <a:pt x="440" y="959"/>
                    </a:lnTo>
                    <a:lnTo>
                      <a:pt x="440" y="962"/>
                    </a:lnTo>
                    <a:lnTo>
                      <a:pt x="440" y="964"/>
                    </a:lnTo>
                    <a:lnTo>
                      <a:pt x="442" y="964"/>
                    </a:lnTo>
                    <a:lnTo>
                      <a:pt x="440" y="966"/>
                    </a:lnTo>
                    <a:lnTo>
                      <a:pt x="442" y="966"/>
                    </a:lnTo>
                    <a:lnTo>
                      <a:pt x="442" y="969"/>
                    </a:lnTo>
                    <a:lnTo>
                      <a:pt x="442" y="971"/>
                    </a:lnTo>
                    <a:lnTo>
                      <a:pt x="445" y="973"/>
                    </a:lnTo>
                    <a:lnTo>
                      <a:pt x="445" y="975"/>
                    </a:lnTo>
                    <a:lnTo>
                      <a:pt x="447" y="978"/>
                    </a:lnTo>
                    <a:lnTo>
                      <a:pt x="449" y="980"/>
                    </a:lnTo>
                    <a:lnTo>
                      <a:pt x="447" y="982"/>
                    </a:lnTo>
                    <a:lnTo>
                      <a:pt x="449" y="982"/>
                    </a:lnTo>
                    <a:lnTo>
                      <a:pt x="449" y="984"/>
                    </a:lnTo>
                    <a:lnTo>
                      <a:pt x="451" y="984"/>
                    </a:lnTo>
                    <a:lnTo>
                      <a:pt x="451" y="987"/>
                    </a:lnTo>
                    <a:lnTo>
                      <a:pt x="454" y="989"/>
                    </a:lnTo>
                    <a:lnTo>
                      <a:pt x="456" y="991"/>
                    </a:lnTo>
                    <a:lnTo>
                      <a:pt x="456" y="993"/>
                    </a:lnTo>
                    <a:lnTo>
                      <a:pt x="454" y="996"/>
                    </a:lnTo>
                    <a:lnTo>
                      <a:pt x="451" y="991"/>
                    </a:lnTo>
                    <a:lnTo>
                      <a:pt x="454" y="996"/>
                    </a:lnTo>
                    <a:lnTo>
                      <a:pt x="454" y="998"/>
                    </a:lnTo>
                    <a:lnTo>
                      <a:pt x="456" y="998"/>
                    </a:lnTo>
                    <a:lnTo>
                      <a:pt x="456" y="1000"/>
                    </a:lnTo>
                    <a:lnTo>
                      <a:pt x="456" y="1002"/>
                    </a:lnTo>
                    <a:lnTo>
                      <a:pt x="456" y="1005"/>
                    </a:lnTo>
                    <a:lnTo>
                      <a:pt x="458" y="1007"/>
                    </a:lnTo>
                    <a:lnTo>
                      <a:pt x="458" y="1009"/>
                    </a:lnTo>
                    <a:lnTo>
                      <a:pt x="458" y="1012"/>
                    </a:lnTo>
                    <a:lnTo>
                      <a:pt x="458" y="1014"/>
                    </a:lnTo>
                    <a:lnTo>
                      <a:pt x="461" y="1014"/>
                    </a:lnTo>
                    <a:lnTo>
                      <a:pt x="461" y="1016"/>
                    </a:lnTo>
                    <a:lnTo>
                      <a:pt x="461" y="1018"/>
                    </a:lnTo>
                    <a:lnTo>
                      <a:pt x="463" y="1023"/>
                    </a:lnTo>
                    <a:lnTo>
                      <a:pt x="463" y="1025"/>
                    </a:lnTo>
                    <a:lnTo>
                      <a:pt x="463" y="1027"/>
                    </a:lnTo>
                    <a:lnTo>
                      <a:pt x="463" y="1030"/>
                    </a:lnTo>
                    <a:lnTo>
                      <a:pt x="463" y="1032"/>
                    </a:lnTo>
                    <a:lnTo>
                      <a:pt x="463" y="1030"/>
                    </a:lnTo>
                    <a:lnTo>
                      <a:pt x="463" y="1032"/>
                    </a:lnTo>
                    <a:lnTo>
                      <a:pt x="461" y="1032"/>
                    </a:lnTo>
                    <a:lnTo>
                      <a:pt x="458" y="1032"/>
                    </a:lnTo>
                    <a:lnTo>
                      <a:pt x="458" y="1034"/>
                    </a:lnTo>
                    <a:lnTo>
                      <a:pt x="461" y="1034"/>
                    </a:lnTo>
                    <a:lnTo>
                      <a:pt x="461" y="1036"/>
                    </a:lnTo>
                    <a:lnTo>
                      <a:pt x="461" y="1039"/>
                    </a:lnTo>
                    <a:lnTo>
                      <a:pt x="463" y="1039"/>
                    </a:lnTo>
                    <a:lnTo>
                      <a:pt x="463" y="1041"/>
                    </a:lnTo>
                    <a:lnTo>
                      <a:pt x="463" y="1043"/>
                    </a:lnTo>
                    <a:lnTo>
                      <a:pt x="463" y="1045"/>
                    </a:lnTo>
                    <a:lnTo>
                      <a:pt x="463" y="1043"/>
                    </a:lnTo>
                    <a:lnTo>
                      <a:pt x="463" y="1041"/>
                    </a:lnTo>
                    <a:lnTo>
                      <a:pt x="465" y="1041"/>
                    </a:lnTo>
                    <a:lnTo>
                      <a:pt x="465" y="1043"/>
                    </a:lnTo>
                    <a:lnTo>
                      <a:pt x="465" y="1045"/>
                    </a:lnTo>
                    <a:lnTo>
                      <a:pt x="465" y="1048"/>
                    </a:lnTo>
                    <a:lnTo>
                      <a:pt x="463" y="1048"/>
                    </a:lnTo>
                    <a:lnTo>
                      <a:pt x="463" y="1050"/>
                    </a:lnTo>
                    <a:lnTo>
                      <a:pt x="463" y="1052"/>
                    </a:lnTo>
                    <a:lnTo>
                      <a:pt x="465" y="1052"/>
                    </a:lnTo>
                    <a:lnTo>
                      <a:pt x="463" y="1052"/>
                    </a:lnTo>
                    <a:lnTo>
                      <a:pt x="463" y="1055"/>
                    </a:lnTo>
                    <a:lnTo>
                      <a:pt x="465" y="1057"/>
                    </a:lnTo>
                    <a:lnTo>
                      <a:pt x="465" y="1059"/>
                    </a:lnTo>
                    <a:lnTo>
                      <a:pt x="465" y="1064"/>
                    </a:lnTo>
                    <a:lnTo>
                      <a:pt x="467" y="1066"/>
                    </a:lnTo>
                    <a:lnTo>
                      <a:pt x="467" y="1068"/>
                    </a:lnTo>
                    <a:lnTo>
                      <a:pt x="465" y="1068"/>
                    </a:lnTo>
                    <a:lnTo>
                      <a:pt x="465" y="1070"/>
                    </a:lnTo>
                    <a:lnTo>
                      <a:pt x="465" y="1073"/>
                    </a:lnTo>
                    <a:lnTo>
                      <a:pt x="465" y="1075"/>
                    </a:lnTo>
                    <a:lnTo>
                      <a:pt x="467" y="1075"/>
                    </a:lnTo>
                    <a:lnTo>
                      <a:pt x="467" y="1077"/>
                    </a:lnTo>
                    <a:lnTo>
                      <a:pt x="467" y="1079"/>
                    </a:lnTo>
                    <a:lnTo>
                      <a:pt x="467" y="1082"/>
                    </a:lnTo>
                    <a:lnTo>
                      <a:pt x="467" y="1084"/>
                    </a:lnTo>
                    <a:lnTo>
                      <a:pt x="470" y="1084"/>
                    </a:lnTo>
                    <a:lnTo>
                      <a:pt x="472" y="1084"/>
                    </a:lnTo>
                    <a:lnTo>
                      <a:pt x="472" y="1086"/>
                    </a:lnTo>
                    <a:lnTo>
                      <a:pt x="472" y="1088"/>
                    </a:lnTo>
                    <a:lnTo>
                      <a:pt x="470" y="1088"/>
                    </a:lnTo>
                    <a:lnTo>
                      <a:pt x="467" y="1088"/>
                    </a:lnTo>
                    <a:lnTo>
                      <a:pt x="465" y="1088"/>
                    </a:lnTo>
                    <a:lnTo>
                      <a:pt x="465" y="1091"/>
                    </a:lnTo>
                    <a:lnTo>
                      <a:pt x="465" y="1093"/>
                    </a:lnTo>
                    <a:lnTo>
                      <a:pt x="467" y="1093"/>
                    </a:lnTo>
                    <a:lnTo>
                      <a:pt x="467" y="1091"/>
                    </a:lnTo>
                    <a:lnTo>
                      <a:pt x="470" y="1091"/>
                    </a:lnTo>
                    <a:lnTo>
                      <a:pt x="467" y="1091"/>
                    </a:lnTo>
                    <a:lnTo>
                      <a:pt x="470" y="1091"/>
                    </a:lnTo>
                    <a:lnTo>
                      <a:pt x="472" y="1088"/>
                    </a:lnTo>
                    <a:lnTo>
                      <a:pt x="472" y="1091"/>
                    </a:lnTo>
                    <a:lnTo>
                      <a:pt x="472" y="1093"/>
                    </a:lnTo>
                    <a:lnTo>
                      <a:pt x="474" y="1095"/>
                    </a:lnTo>
                    <a:lnTo>
                      <a:pt x="474" y="1098"/>
                    </a:lnTo>
                    <a:lnTo>
                      <a:pt x="474" y="1100"/>
                    </a:lnTo>
                    <a:lnTo>
                      <a:pt x="474" y="1102"/>
                    </a:lnTo>
                    <a:lnTo>
                      <a:pt x="476" y="1102"/>
                    </a:lnTo>
                    <a:lnTo>
                      <a:pt x="476" y="1104"/>
                    </a:lnTo>
                    <a:lnTo>
                      <a:pt x="476" y="1107"/>
                    </a:lnTo>
                    <a:lnTo>
                      <a:pt x="479" y="1104"/>
                    </a:lnTo>
                    <a:lnTo>
                      <a:pt x="479" y="1107"/>
                    </a:lnTo>
                    <a:lnTo>
                      <a:pt x="479" y="1109"/>
                    </a:lnTo>
                    <a:lnTo>
                      <a:pt x="479" y="1111"/>
                    </a:lnTo>
                    <a:lnTo>
                      <a:pt x="481" y="1113"/>
                    </a:lnTo>
                    <a:lnTo>
                      <a:pt x="481" y="1116"/>
                    </a:lnTo>
                    <a:lnTo>
                      <a:pt x="483" y="1118"/>
                    </a:lnTo>
                    <a:lnTo>
                      <a:pt x="481" y="1120"/>
                    </a:lnTo>
                    <a:lnTo>
                      <a:pt x="483" y="1120"/>
                    </a:lnTo>
                    <a:lnTo>
                      <a:pt x="483" y="1122"/>
                    </a:lnTo>
                    <a:lnTo>
                      <a:pt x="485" y="1122"/>
                    </a:lnTo>
                    <a:lnTo>
                      <a:pt x="485" y="1125"/>
                    </a:lnTo>
                    <a:lnTo>
                      <a:pt x="485" y="1127"/>
                    </a:lnTo>
                    <a:lnTo>
                      <a:pt x="485" y="1131"/>
                    </a:lnTo>
                    <a:lnTo>
                      <a:pt x="485" y="1127"/>
                    </a:lnTo>
                    <a:lnTo>
                      <a:pt x="483" y="1127"/>
                    </a:lnTo>
                    <a:lnTo>
                      <a:pt x="483" y="1131"/>
                    </a:lnTo>
                    <a:lnTo>
                      <a:pt x="483" y="1134"/>
                    </a:lnTo>
                    <a:lnTo>
                      <a:pt x="483" y="1136"/>
                    </a:lnTo>
                    <a:lnTo>
                      <a:pt x="483" y="1138"/>
                    </a:lnTo>
                    <a:lnTo>
                      <a:pt x="488" y="1141"/>
                    </a:lnTo>
                    <a:lnTo>
                      <a:pt x="485" y="1143"/>
                    </a:lnTo>
                    <a:lnTo>
                      <a:pt x="488" y="1145"/>
                    </a:lnTo>
                    <a:lnTo>
                      <a:pt x="488" y="1147"/>
                    </a:lnTo>
                    <a:lnTo>
                      <a:pt x="488" y="1150"/>
                    </a:lnTo>
                    <a:lnTo>
                      <a:pt x="488" y="1152"/>
                    </a:lnTo>
                    <a:lnTo>
                      <a:pt x="488" y="1154"/>
                    </a:lnTo>
                    <a:lnTo>
                      <a:pt x="485" y="1156"/>
                    </a:lnTo>
                    <a:lnTo>
                      <a:pt x="488" y="1156"/>
                    </a:lnTo>
                    <a:lnTo>
                      <a:pt x="490" y="1159"/>
                    </a:lnTo>
                    <a:lnTo>
                      <a:pt x="492" y="1161"/>
                    </a:lnTo>
                    <a:lnTo>
                      <a:pt x="492" y="1163"/>
                    </a:lnTo>
                    <a:lnTo>
                      <a:pt x="495" y="1165"/>
                    </a:lnTo>
                    <a:lnTo>
                      <a:pt x="495" y="1168"/>
                    </a:lnTo>
                    <a:lnTo>
                      <a:pt x="497" y="1170"/>
                    </a:lnTo>
                    <a:lnTo>
                      <a:pt x="499" y="1172"/>
                    </a:lnTo>
                    <a:lnTo>
                      <a:pt x="501" y="1174"/>
                    </a:lnTo>
                    <a:lnTo>
                      <a:pt x="504" y="1177"/>
                    </a:lnTo>
                    <a:lnTo>
                      <a:pt x="504" y="1179"/>
                    </a:lnTo>
                    <a:lnTo>
                      <a:pt x="506" y="1179"/>
                    </a:lnTo>
                    <a:lnTo>
                      <a:pt x="506" y="1181"/>
                    </a:lnTo>
                    <a:lnTo>
                      <a:pt x="506" y="1184"/>
                    </a:lnTo>
                  </a:path>
                </a:pathLst>
              </a:custGeom>
              <a:grp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23" name="Freeform 18">
                <a:extLst>
                  <a:ext uri="{FF2B5EF4-FFF2-40B4-BE49-F238E27FC236}">
                    <a16:creationId xmlns:a16="http://schemas.microsoft.com/office/drawing/2014/main" id="{2F14B18E-B1F5-2058-FA7A-711445410875}"/>
                  </a:ext>
                </a:extLst>
              </p:cNvPr>
              <p:cNvSpPr>
                <a:spLocks/>
              </p:cNvSpPr>
              <p:nvPr/>
            </p:nvSpPr>
            <p:spPr bwMode="auto">
              <a:xfrm>
                <a:off x="7415213" y="312738"/>
                <a:ext cx="2295525" cy="2640013"/>
              </a:xfrm>
              <a:custGeom>
                <a:avLst/>
                <a:gdLst>
                  <a:gd name="T0" fmla="*/ 1160 w 1446"/>
                  <a:gd name="T1" fmla="*/ 1197 h 1663"/>
                  <a:gd name="T2" fmla="*/ 1188 w 1446"/>
                  <a:gd name="T3" fmla="*/ 1199 h 1663"/>
                  <a:gd name="T4" fmla="*/ 1215 w 1446"/>
                  <a:gd name="T5" fmla="*/ 1199 h 1663"/>
                  <a:gd name="T6" fmla="*/ 1233 w 1446"/>
                  <a:gd name="T7" fmla="*/ 1224 h 1663"/>
                  <a:gd name="T8" fmla="*/ 1260 w 1446"/>
                  <a:gd name="T9" fmla="*/ 1233 h 1663"/>
                  <a:gd name="T10" fmla="*/ 1294 w 1446"/>
                  <a:gd name="T11" fmla="*/ 1265 h 1663"/>
                  <a:gd name="T12" fmla="*/ 1317 w 1446"/>
                  <a:gd name="T13" fmla="*/ 1285 h 1663"/>
                  <a:gd name="T14" fmla="*/ 1317 w 1446"/>
                  <a:gd name="T15" fmla="*/ 1310 h 1663"/>
                  <a:gd name="T16" fmla="*/ 1324 w 1446"/>
                  <a:gd name="T17" fmla="*/ 1324 h 1663"/>
                  <a:gd name="T18" fmla="*/ 1335 w 1446"/>
                  <a:gd name="T19" fmla="*/ 1331 h 1663"/>
                  <a:gd name="T20" fmla="*/ 1346 w 1446"/>
                  <a:gd name="T21" fmla="*/ 1333 h 1663"/>
                  <a:gd name="T22" fmla="*/ 1362 w 1446"/>
                  <a:gd name="T23" fmla="*/ 1317 h 1663"/>
                  <a:gd name="T24" fmla="*/ 1369 w 1446"/>
                  <a:gd name="T25" fmla="*/ 1317 h 1663"/>
                  <a:gd name="T26" fmla="*/ 1367 w 1446"/>
                  <a:gd name="T27" fmla="*/ 1322 h 1663"/>
                  <a:gd name="T28" fmla="*/ 1360 w 1446"/>
                  <a:gd name="T29" fmla="*/ 1333 h 1663"/>
                  <a:gd name="T30" fmla="*/ 1378 w 1446"/>
                  <a:gd name="T31" fmla="*/ 1346 h 1663"/>
                  <a:gd name="T32" fmla="*/ 1389 w 1446"/>
                  <a:gd name="T33" fmla="*/ 1337 h 1663"/>
                  <a:gd name="T34" fmla="*/ 1396 w 1446"/>
                  <a:gd name="T35" fmla="*/ 1353 h 1663"/>
                  <a:gd name="T36" fmla="*/ 1410 w 1446"/>
                  <a:gd name="T37" fmla="*/ 1365 h 1663"/>
                  <a:gd name="T38" fmla="*/ 1414 w 1446"/>
                  <a:gd name="T39" fmla="*/ 1367 h 1663"/>
                  <a:gd name="T40" fmla="*/ 1421 w 1446"/>
                  <a:gd name="T41" fmla="*/ 1376 h 1663"/>
                  <a:gd name="T42" fmla="*/ 1426 w 1446"/>
                  <a:gd name="T43" fmla="*/ 1367 h 1663"/>
                  <a:gd name="T44" fmla="*/ 1435 w 1446"/>
                  <a:gd name="T45" fmla="*/ 1371 h 1663"/>
                  <a:gd name="T46" fmla="*/ 1442 w 1446"/>
                  <a:gd name="T47" fmla="*/ 1387 h 1663"/>
                  <a:gd name="T48" fmla="*/ 1437 w 1446"/>
                  <a:gd name="T49" fmla="*/ 1396 h 1663"/>
                  <a:gd name="T50" fmla="*/ 1394 w 1446"/>
                  <a:gd name="T51" fmla="*/ 1460 h 1663"/>
                  <a:gd name="T52" fmla="*/ 1371 w 1446"/>
                  <a:gd name="T53" fmla="*/ 1491 h 1663"/>
                  <a:gd name="T54" fmla="*/ 1353 w 1446"/>
                  <a:gd name="T55" fmla="*/ 1514 h 1663"/>
                  <a:gd name="T56" fmla="*/ 1335 w 1446"/>
                  <a:gd name="T57" fmla="*/ 1507 h 1663"/>
                  <a:gd name="T58" fmla="*/ 1315 w 1446"/>
                  <a:gd name="T59" fmla="*/ 1528 h 1663"/>
                  <a:gd name="T60" fmla="*/ 1306 w 1446"/>
                  <a:gd name="T61" fmla="*/ 1514 h 1663"/>
                  <a:gd name="T62" fmla="*/ 1283 w 1446"/>
                  <a:gd name="T63" fmla="*/ 1521 h 1663"/>
                  <a:gd name="T64" fmla="*/ 1262 w 1446"/>
                  <a:gd name="T65" fmla="*/ 1541 h 1663"/>
                  <a:gd name="T66" fmla="*/ 1244 w 1446"/>
                  <a:gd name="T67" fmla="*/ 1530 h 1663"/>
                  <a:gd name="T68" fmla="*/ 1226 w 1446"/>
                  <a:gd name="T69" fmla="*/ 1534 h 1663"/>
                  <a:gd name="T70" fmla="*/ 1219 w 1446"/>
                  <a:gd name="T71" fmla="*/ 1559 h 1663"/>
                  <a:gd name="T72" fmla="*/ 1156 w 1446"/>
                  <a:gd name="T73" fmla="*/ 1573 h 1663"/>
                  <a:gd name="T74" fmla="*/ 1154 w 1446"/>
                  <a:gd name="T75" fmla="*/ 1593 h 1663"/>
                  <a:gd name="T76" fmla="*/ 1154 w 1446"/>
                  <a:gd name="T77" fmla="*/ 1611 h 1663"/>
                  <a:gd name="T78" fmla="*/ 1138 w 1446"/>
                  <a:gd name="T79" fmla="*/ 1632 h 1663"/>
                  <a:gd name="T80" fmla="*/ 1124 w 1446"/>
                  <a:gd name="T81" fmla="*/ 1647 h 1663"/>
                  <a:gd name="T82" fmla="*/ 1099 w 1446"/>
                  <a:gd name="T83" fmla="*/ 1638 h 1663"/>
                  <a:gd name="T84" fmla="*/ 1072 w 1446"/>
                  <a:gd name="T85" fmla="*/ 1643 h 1663"/>
                  <a:gd name="T86" fmla="*/ 1043 w 1446"/>
                  <a:gd name="T87" fmla="*/ 1638 h 1663"/>
                  <a:gd name="T88" fmla="*/ 913 w 1446"/>
                  <a:gd name="T89" fmla="*/ 1661 h 1663"/>
                  <a:gd name="T90" fmla="*/ 791 w 1446"/>
                  <a:gd name="T91" fmla="*/ 1654 h 1663"/>
                  <a:gd name="T92" fmla="*/ 532 w 1446"/>
                  <a:gd name="T93" fmla="*/ 1523 h 1663"/>
                  <a:gd name="T94" fmla="*/ 387 w 1446"/>
                  <a:gd name="T95" fmla="*/ 1365 h 1663"/>
                  <a:gd name="T96" fmla="*/ 147 w 1446"/>
                  <a:gd name="T97" fmla="*/ 1077 h 1663"/>
                  <a:gd name="T98" fmla="*/ 120 w 1446"/>
                  <a:gd name="T99" fmla="*/ 930 h 1663"/>
                  <a:gd name="T100" fmla="*/ 97 w 1446"/>
                  <a:gd name="T101" fmla="*/ 686 h 1663"/>
                  <a:gd name="T102" fmla="*/ 79 w 1446"/>
                  <a:gd name="T103" fmla="*/ 649 h 1663"/>
                  <a:gd name="T104" fmla="*/ 43 w 1446"/>
                  <a:gd name="T105" fmla="*/ 625 h 1663"/>
                  <a:gd name="T106" fmla="*/ 6 w 1446"/>
                  <a:gd name="T107" fmla="*/ 582 h 1663"/>
                  <a:gd name="T108" fmla="*/ 13 w 1446"/>
                  <a:gd name="T109" fmla="*/ 532 h 1663"/>
                  <a:gd name="T110" fmla="*/ 18 w 1446"/>
                  <a:gd name="T111" fmla="*/ 464 h 1663"/>
                  <a:gd name="T112" fmla="*/ 84 w 1446"/>
                  <a:gd name="T113" fmla="*/ 385 h 1663"/>
                  <a:gd name="T114" fmla="*/ 324 w 1446"/>
                  <a:gd name="T115" fmla="*/ 24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6" h="1663">
                    <a:moveTo>
                      <a:pt x="1147" y="1184"/>
                    </a:moveTo>
                    <a:lnTo>
                      <a:pt x="1149" y="1184"/>
                    </a:lnTo>
                    <a:lnTo>
                      <a:pt x="1149" y="1186"/>
                    </a:lnTo>
                    <a:lnTo>
                      <a:pt x="1149" y="1188"/>
                    </a:lnTo>
                    <a:lnTo>
                      <a:pt x="1151" y="1188"/>
                    </a:lnTo>
                    <a:lnTo>
                      <a:pt x="1154" y="1190"/>
                    </a:lnTo>
                    <a:lnTo>
                      <a:pt x="1156" y="1190"/>
                    </a:lnTo>
                    <a:lnTo>
                      <a:pt x="1156" y="1193"/>
                    </a:lnTo>
                    <a:lnTo>
                      <a:pt x="1158" y="1193"/>
                    </a:lnTo>
                    <a:lnTo>
                      <a:pt x="1158" y="1195"/>
                    </a:lnTo>
                    <a:lnTo>
                      <a:pt x="1160" y="1195"/>
                    </a:lnTo>
                    <a:lnTo>
                      <a:pt x="1160" y="1197"/>
                    </a:lnTo>
                    <a:lnTo>
                      <a:pt x="1163" y="1199"/>
                    </a:lnTo>
                    <a:lnTo>
                      <a:pt x="1165" y="1199"/>
                    </a:lnTo>
                    <a:lnTo>
                      <a:pt x="1167" y="1199"/>
                    </a:lnTo>
                    <a:lnTo>
                      <a:pt x="1170" y="1199"/>
                    </a:lnTo>
                    <a:lnTo>
                      <a:pt x="1172" y="1202"/>
                    </a:lnTo>
                    <a:lnTo>
                      <a:pt x="1174" y="1199"/>
                    </a:lnTo>
                    <a:lnTo>
                      <a:pt x="1176" y="1199"/>
                    </a:lnTo>
                    <a:lnTo>
                      <a:pt x="1179" y="1199"/>
                    </a:lnTo>
                    <a:lnTo>
                      <a:pt x="1181" y="1199"/>
                    </a:lnTo>
                    <a:lnTo>
                      <a:pt x="1183" y="1199"/>
                    </a:lnTo>
                    <a:lnTo>
                      <a:pt x="1185" y="1199"/>
                    </a:lnTo>
                    <a:lnTo>
                      <a:pt x="1188" y="1199"/>
                    </a:lnTo>
                    <a:lnTo>
                      <a:pt x="1190" y="1199"/>
                    </a:lnTo>
                    <a:lnTo>
                      <a:pt x="1194" y="1197"/>
                    </a:lnTo>
                    <a:lnTo>
                      <a:pt x="1197" y="1197"/>
                    </a:lnTo>
                    <a:lnTo>
                      <a:pt x="1197" y="1195"/>
                    </a:lnTo>
                    <a:lnTo>
                      <a:pt x="1199" y="1195"/>
                    </a:lnTo>
                    <a:lnTo>
                      <a:pt x="1201" y="1197"/>
                    </a:lnTo>
                    <a:lnTo>
                      <a:pt x="1201" y="1199"/>
                    </a:lnTo>
                    <a:lnTo>
                      <a:pt x="1204" y="1199"/>
                    </a:lnTo>
                    <a:lnTo>
                      <a:pt x="1206" y="1202"/>
                    </a:lnTo>
                    <a:lnTo>
                      <a:pt x="1208" y="1202"/>
                    </a:lnTo>
                    <a:lnTo>
                      <a:pt x="1210" y="1202"/>
                    </a:lnTo>
                    <a:lnTo>
                      <a:pt x="1215" y="1199"/>
                    </a:lnTo>
                    <a:lnTo>
                      <a:pt x="1217" y="1202"/>
                    </a:lnTo>
                    <a:lnTo>
                      <a:pt x="1219" y="1204"/>
                    </a:lnTo>
                    <a:lnTo>
                      <a:pt x="1219" y="1206"/>
                    </a:lnTo>
                    <a:lnTo>
                      <a:pt x="1219" y="1208"/>
                    </a:lnTo>
                    <a:lnTo>
                      <a:pt x="1222" y="1208"/>
                    </a:lnTo>
                    <a:lnTo>
                      <a:pt x="1226" y="1213"/>
                    </a:lnTo>
                    <a:lnTo>
                      <a:pt x="1224" y="1213"/>
                    </a:lnTo>
                    <a:lnTo>
                      <a:pt x="1226" y="1217"/>
                    </a:lnTo>
                    <a:lnTo>
                      <a:pt x="1228" y="1220"/>
                    </a:lnTo>
                    <a:lnTo>
                      <a:pt x="1231" y="1222"/>
                    </a:lnTo>
                    <a:lnTo>
                      <a:pt x="1233" y="1222"/>
                    </a:lnTo>
                    <a:lnTo>
                      <a:pt x="1233" y="1224"/>
                    </a:lnTo>
                    <a:lnTo>
                      <a:pt x="1235" y="1227"/>
                    </a:lnTo>
                    <a:lnTo>
                      <a:pt x="1238" y="1227"/>
                    </a:lnTo>
                    <a:lnTo>
                      <a:pt x="1240" y="1227"/>
                    </a:lnTo>
                    <a:lnTo>
                      <a:pt x="1242" y="1229"/>
                    </a:lnTo>
                    <a:lnTo>
                      <a:pt x="1244" y="1229"/>
                    </a:lnTo>
                    <a:lnTo>
                      <a:pt x="1247" y="1229"/>
                    </a:lnTo>
                    <a:lnTo>
                      <a:pt x="1249" y="1231"/>
                    </a:lnTo>
                    <a:lnTo>
                      <a:pt x="1251" y="1231"/>
                    </a:lnTo>
                    <a:lnTo>
                      <a:pt x="1253" y="1231"/>
                    </a:lnTo>
                    <a:lnTo>
                      <a:pt x="1256" y="1233"/>
                    </a:lnTo>
                    <a:lnTo>
                      <a:pt x="1258" y="1233"/>
                    </a:lnTo>
                    <a:lnTo>
                      <a:pt x="1260" y="1233"/>
                    </a:lnTo>
                    <a:lnTo>
                      <a:pt x="1265" y="1236"/>
                    </a:lnTo>
                    <a:lnTo>
                      <a:pt x="1269" y="1238"/>
                    </a:lnTo>
                    <a:lnTo>
                      <a:pt x="1274" y="1240"/>
                    </a:lnTo>
                    <a:lnTo>
                      <a:pt x="1276" y="1245"/>
                    </a:lnTo>
                    <a:lnTo>
                      <a:pt x="1278" y="1247"/>
                    </a:lnTo>
                    <a:lnTo>
                      <a:pt x="1281" y="1249"/>
                    </a:lnTo>
                    <a:lnTo>
                      <a:pt x="1283" y="1251"/>
                    </a:lnTo>
                    <a:lnTo>
                      <a:pt x="1285" y="1256"/>
                    </a:lnTo>
                    <a:lnTo>
                      <a:pt x="1287" y="1260"/>
                    </a:lnTo>
                    <a:lnTo>
                      <a:pt x="1290" y="1260"/>
                    </a:lnTo>
                    <a:lnTo>
                      <a:pt x="1292" y="1263"/>
                    </a:lnTo>
                    <a:lnTo>
                      <a:pt x="1294" y="1265"/>
                    </a:lnTo>
                    <a:lnTo>
                      <a:pt x="1296" y="1267"/>
                    </a:lnTo>
                    <a:lnTo>
                      <a:pt x="1299" y="1270"/>
                    </a:lnTo>
                    <a:lnTo>
                      <a:pt x="1301" y="1270"/>
                    </a:lnTo>
                    <a:lnTo>
                      <a:pt x="1303" y="1272"/>
                    </a:lnTo>
                    <a:lnTo>
                      <a:pt x="1306" y="1272"/>
                    </a:lnTo>
                    <a:lnTo>
                      <a:pt x="1308" y="1274"/>
                    </a:lnTo>
                    <a:lnTo>
                      <a:pt x="1312" y="1276"/>
                    </a:lnTo>
                    <a:lnTo>
                      <a:pt x="1317" y="1279"/>
                    </a:lnTo>
                    <a:lnTo>
                      <a:pt x="1319" y="1281"/>
                    </a:lnTo>
                    <a:lnTo>
                      <a:pt x="1321" y="1281"/>
                    </a:lnTo>
                    <a:lnTo>
                      <a:pt x="1319" y="1283"/>
                    </a:lnTo>
                    <a:lnTo>
                      <a:pt x="1317" y="1285"/>
                    </a:lnTo>
                    <a:lnTo>
                      <a:pt x="1315" y="1285"/>
                    </a:lnTo>
                    <a:lnTo>
                      <a:pt x="1312" y="1290"/>
                    </a:lnTo>
                    <a:lnTo>
                      <a:pt x="1310" y="1292"/>
                    </a:lnTo>
                    <a:lnTo>
                      <a:pt x="1310" y="1294"/>
                    </a:lnTo>
                    <a:lnTo>
                      <a:pt x="1310" y="1297"/>
                    </a:lnTo>
                    <a:lnTo>
                      <a:pt x="1310" y="1301"/>
                    </a:lnTo>
                    <a:lnTo>
                      <a:pt x="1312" y="1301"/>
                    </a:lnTo>
                    <a:lnTo>
                      <a:pt x="1312" y="1303"/>
                    </a:lnTo>
                    <a:lnTo>
                      <a:pt x="1312" y="1306"/>
                    </a:lnTo>
                    <a:lnTo>
                      <a:pt x="1312" y="1308"/>
                    </a:lnTo>
                    <a:lnTo>
                      <a:pt x="1315" y="1310"/>
                    </a:lnTo>
                    <a:lnTo>
                      <a:pt x="1317" y="1310"/>
                    </a:lnTo>
                    <a:lnTo>
                      <a:pt x="1317" y="1313"/>
                    </a:lnTo>
                    <a:lnTo>
                      <a:pt x="1319" y="1313"/>
                    </a:lnTo>
                    <a:lnTo>
                      <a:pt x="1317" y="1315"/>
                    </a:lnTo>
                    <a:lnTo>
                      <a:pt x="1315" y="1315"/>
                    </a:lnTo>
                    <a:lnTo>
                      <a:pt x="1315" y="1313"/>
                    </a:lnTo>
                    <a:lnTo>
                      <a:pt x="1315" y="1315"/>
                    </a:lnTo>
                    <a:lnTo>
                      <a:pt x="1317" y="1315"/>
                    </a:lnTo>
                    <a:lnTo>
                      <a:pt x="1317" y="1317"/>
                    </a:lnTo>
                    <a:lnTo>
                      <a:pt x="1317" y="1319"/>
                    </a:lnTo>
                    <a:lnTo>
                      <a:pt x="1319" y="1322"/>
                    </a:lnTo>
                    <a:lnTo>
                      <a:pt x="1321" y="1322"/>
                    </a:lnTo>
                    <a:lnTo>
                      <a:pt x="1324" y="1324"/>
                    </a:lnTo>
                    <a:lnTo>
                      <a:pt x="1326" y="1324"/>
                    </a:lnTo>
                    <a:lnTo>
                      <a:pt x="1326" y="1326"/>
                    </a:lnTo>
                    <a:lnTo>
                      <a:pt x="1328" y="1326"/>
                    </a:lnTo>
                    <a:lnTo>
                      <a:pt x="1328" y="1324"/>
                    </a:lnTo>
                    <a:lnTo>
                      <a:pt x="1330" y="1324"/>
                    </a:lnTo>
                    <a:lnTo>
                      <a:pt x="1333" y="1324"/>
                    </a:lnTo>
                    <a:lnTo>
                      <a:pt x="1333" y="1326"/>
                    </a:lnTo>
                    <a:lnTo>
                      <a:pt x="1330" y="1326"/>
                    </a:lnTo>
                    <a:lnTo>
                      <a:pt x="1330" y="1328"/>
                    </a:lnTo>
                    <a:lnTo>
                      <a:pt x="1330" y="1331"/>
                    </a:lnTo>
                    <a:lnTo>
                      <a:pt x="1333" y="1331"/>
                    </a:lnTo>
                    <a:lnTo>
                      <a:pt x="1335" y="1331"/>
                    </a:lnTo>
                    <a:lnTo>
                      <a:pt x="1337" y="1331"/>
                    </a:lnTo>
                    <a:lnTo>
                      <a:pt x="1340" y="1331"/>
                    </a:lnTo>
                    <a:lnTo>
                      <a:pt x="1337" y="1328"/>
                    </a:lnTo>
                    <a:lnTo>
                      <a:pt x="1337" y="1326"/>
                    </a:lnTo>
                    <a:lnTo>
                      <a:pt x="1337" y="1324"/>
                    </a:lnTo>
                    <a:lnTo>
                      <a:pt x="1340" y="1324"/>
                    </a:lnTo>
                    <a:lnTo>
                      <a:pt x="1340" y="1326"/>
                    </a:lnTo>
                    <a:lnTo>
                      <a:pt x="1340" y="1328"/>
                    </a:lnTo>
                    <a:lnTo>
                      <a:pt x="1342" y="1328"/>
                    </a:lnTo>
                    <a:lnTo>
                      <a:pt x="1342" y="1331"/>
                    </a:lnTo>
                    <a:lnTo>
                      <a:pt x="1344" y="1331"/>
                    </a:lnTo>
                    <a:lnTo>
                      <a:pt x="1346" y="1333"/>
                    </a:lnTo>
                    <a:lnTo>
                      <a:pt x="1349" y="1333"/>
                    </a:lnTo>
                    <a:lnTo>
                      <a:pt x="1351" y="1333"/>
                    </a:lnTo>
                    <a:lnTo>
                      <a:pt x="1355" y="1331"/>
                    </a:lnTo>
                    <a:lnTo>
                      <a:pt x="1358" y="1328"/>
                    </a:lnTo>
                    <a:lnTo>
                      <a:pt x="1358" y="1326"/>
                    </a:lnTo>
                    <a:lnTo>
                      <a:pt x="1355" y="1324"/>
                    </a:lnTo>
                    <a:lnTo>
                      <a:pt x="1355" y="1322"/>
                    </a:lnTo>
                    <a:lnTo>
                      <a:pt x="1355" y="1319"/>
                    </a:lnTo>
                    <a:lnTo>
                      <a:pt x="1358" y="1319"/>
                    </a:lnTo>
                    <a:lnTo>
                      <a:pt x="1358" y="1317"/>
                    </a:lnTo>
                    <a:lnTo>
                      <a:pt x="1360" y="1317"/>
                    </a:lnTo>
                    <a:lnTo>
                      <a:pt x="1362" y="1317"/>
                    </a:lnTo>
                    <a:lnTo>
                      <a:pt x="1362" y="1319"/>
                    </a:lnTo>
                    <a:lnTo>
                      <a:pt x="1364" y="1319"/>
                    </a:lnTo>
                    <a:lnTo>
                      <a:pt x="1364" y="1317"/>
                    </a:lnTo>
                    <a:lnTo>
                      <a:pt x="1362" y="1317"/>
                    </a:lnTo>
                    <a:lnTo>
                      <a:pt x="1362" y="1315"/>
                    </a:lnTo>
                    <a:lnTo>
                      <a:pt x="1362" y="1313"/>
                    </a:lnTo>
                    <a:lnTo>
                      <a:pt x="1364" y="1310"/>
                    </a:lnTo>
                    <a:lnTo>
                      <a:pt x="1367" y="1313"/>
                    </a:lnTo>
                    <a:lnTo>
                      <a:pt x="1367" y="1315"/>
                    </a:lnTo>
                    <a:lnTo>
                      <a:pt x="1367" y="1317"/>
                    </a:lnTo>
                    <a:lnTo>
                      <a:pt x="1369" y="1319"/>
                    </a:lnTo>
                    <a:lnTo>
                      <a:pt x="1369" y="1317"/>
                    </a:lnTo>
                    <a:lnTo>
                      <a:pt x="1369" y="1315"/>
                    </a:lnTo>
                    <a:lnTo>
                      <a:pt x="1371" y="1315"/>
                    </a:lnTo>
                    <a:lnTo>
                      <a:pt x="1374" y="1317"/>
                    </a:lnTo>
                    <a:lnTo>
                      <a:pt x="1374" y="1319"/>
                    </a:lnTo>
                    <a:lnTo>
                      <a:pt x="1371" y="1319"/>
                    </a:lnTo>
                    <a:lnTo>
                      <a:pt x="1369" y="1319"/>
                    </a:lnTo>
                    <a:lnTo>
                      <a:pt x="1371" y="1322"/>
                    </a:lnTo>
                    <a:lnTo>
                      <a:pt x="1374" y="1322"/>
                    </a:lnTo>
                    <a:lnTo>
                      <a:pt x="1374" y="1324"/>
                    </a:lnTo>
                    <a:lnTo>
                      <a:pt x="1369" y="1324"/>
                    </a:lnTo>
                    <a:lnTo>
                      <a:pt x="1367" y="1324"/>
                    </a:lnTo>
                    <a:lnTo>
                      <a:pt x="1367" y="1322"/>
                    </a:lnTo>
                    <a:lnTo>
                      <a:pt x="1364" y="1322"/>
                    </a:lnTo>
                    <a:lnTo>
                      <a:pt x="1362" y="1322"/>
                    </a:lnTo>
                    <a:lnTo>
                      <a:pt x="1360" y="1322"/>
                    </a:lnTo>
                    <a:lnTo>
                      <a:pt x="1360" y="1324"/>
                    </a:lnTo>
                    <a:lnTo>
                      <a:pt x="1362" y="1324"/>
                    </a:lnTo>
                    <a:lnTo>
                      <a:pt x="1364" y="1326"/>
                    </a:lnTo>
                    <a:lnTo>
                      <a:pt x="1364" y="1328"/>
                    </a:lnTo>
                    <a:lnTo>
                      <a:pt x="1362" y="1331"/>
                    </a:lnTo>
                    <a:lnTo>
                      <a:pt x="1362" y="1333"/>
                    </a:lnTo>
                    <a:lnTo>
                      <a:pt x="1360" y="1333"/>
                    </a:lnTo>
                    <a:lnTo>
                      <a:pt x="1362" y="1333"/>
                    </a:lnTo>
                    <a:lnTo>
                      <a:pt x="1360" y="1333"/>
                    </a:lnTo>
                    <a:lnTo>
                      <a:pt x="1360" y="1335"/>
                    </a:lnTo>
                    <a:lnTo>
                      <a:pt x="1360" y="1337"/>
                    </a:lnTo>
                    <a:lnTo>
                      <a:pt x="1362" y="1337"/>
                    </a:lnTo>
                    <a:lnTo>
                      <a:pt x="1364" y="1337"/>
                    </a:lnTo>
                    <a:lnTo>
                      <a:pt x="1364" y="1340"/>
                    </a:lnTo>
                    <a:lnTo>
                      <a:pt x="1367" y="1340"/>
                    </a:lnTo>
                    <a:lnTo>
                      <a:pt x="1369" y="1342"/>
                    </a:lnTo>
                    <a:lnTo>
                      <a:pt x="1371" y="1342"/>
                    </a:lnTo>
                    <a:lnTo>
                      <a:pt x="1374" y="1342"/>
                    </a:lnTo>
                    <a:lnTo>
                      <a:pt x="1374" y="1344"/>
                    </a:lnTo>
                    <a:lnTo>
                      <a:pt x="1376" y="1344"/>
                    </a:lnTo>
                    <a:lnTo>
                      <a:pt x="1378" y="1346"/>
                    </a:lnTo>
                    <a:lnTo>
                      <a:pt x="1380" y="1346"/>
                    </a:lnTo>
                    <a:lnTo>
                      <a:pt x="1383" y="1346"/>
                    </a:lnTo>
                    <a:lnTo>
                      <a:pt x="1385" y="1344"/>
                    </a:lnTo>
                    <a:lnTo>
                      <a:pt x="1387" y="1344"/>
                    </a:lnTo>
                    <a:lnTo>
                      <a:pt x="1385" y="1344"/>
                    </a:lnTo>
                    <a:lnTo>
                      <a:pt x="1385" y="1342"/>
                    </a:lnTo>
                    <a:lnTo>
                      <a:pt x="1383" y="1342"/>
                    </a:lnTo>
                    <a:lnTo>
                      <a:pt x="1383" y="1340"/>
                    </a:lnTo>
                    <a:lnTo>
                      <a:pt x="1383" y="1337"/>
                    </a:lnTo>
                    <a:lnTo>
                      <a:pt x="1385" y="1337"/>
                    </a:lnTo>
                    <a:lnTo>
                      <a:pt x="1387" y="1337"/>
                    </a:lnTo>
                    <a:lnTo>
                      <a:pt x="1389" y="1337"/>
                    </a:lnTo>
                    <a:lnTo>
                      <a:pt x="1392" y="1337"/>
                    </a:lnTo>
                    <a:lnTo>
                      <a:pt x="1394" y="1340"/>
                    </a:lnTo>
                    <a:lnTo>
                      <a:pt x="1394" y="1342"/>
                    </a:lnTo>
                    <a:lnTo>
                      <a:pt x="1396" y="1342"/>
                    </a:lnTo>
                    <a:lnTo>
                      <a:pt x="1396" y="1344"/>
                    </a:lnTo>
                    <a:lnTo>
                      <a:pt x="1398" y="1344"/>
                    </a:lnTo>
                    <a:lnTo>
                      <a:pt x="1398" y="1346"/>
                    </a:lnTo>
                    <a:lnTo>
                      <a:pt x="1398" y="1349"/>
                    </a:lnTo>
                    <a:lnTo>
                      <a:pt x="1396" y="1349"/>
                    </a:lnTo>
                    <a:lnTo>
                      <a:pt x="1394" y="1351"/>
                    </a:lnTo>
                    <a:lnTo>
                      <a:pt x="1396" y="1351"/>
                    </a:lnTo>
                    <a:lnTo>
                      <a:pt x="1396" y="1353"/>
                    </a:lnTo>
                    <a:lnTo>
                      <a:pt x="1396" y="1356"/>
                    </a:lnTo>
                    <a:lnTo>
                      <a:pt x="1398" y="1356"/>
                    </a:lnTo>
                    <a:lnTo>
                      <a:pt x="1398" y="1358"/>
                    </a:lnTo>
                    <a:lnTo>
                      <a:pt x="1398" y="1360"/>
                    </a:lnTo>
                    <a:lnTo>
                      <a:pt x="1398" y="1362"/>
                    </a:lnTo>
                    <a:lnTo>
                      <a:pt x="1401" y="1362"/>
                    </a:lnTo>
                    <a:lnTo>
                      <a:pt x="1401" y="1365"/>
                    </a:lnTo>
                    <a:lnTo>
                      <a:pt x="1403" y="1362"/>
                    </a:lnTo>
                    <a:lnTo>
                      <a:pt x="1405" y="1362"/>
                    </a:lnTo>
                    <a:lnTo>
                      <a:pt x="1405" y="1365"/>
                    </a:lnTo>
                    <a:lnTo>
                      <a:pt x="1408" y="1365"/>
                    </a:lnTo>
                    <a:lnTo>
                      <a:pt x="1410" y="1365"/>
                    </a:lnTo>
                    <a:lnTo>
                      <a:pt x="1410" y="1362"/>
                    </a:lnTo>
                    <a:lnTo>
                      <a:pt x="1410" y="1360"/>
                    </a:lnTo>
                    <a:lnTo>
                      <a:pt x="1412" y="1360"/>
                    </a:lnTo>
                    <a:lnTo>
                      <a:pt x="1414" y="1360"/>
                    </a:lnTo>
                    <a:lnTo>
                      <a:pt x="1414" y="1362"/>
                    </a:lnTo>
                    <a:lnTo>
                      <a:pt x="1417" y="1365"/>
                    </a:lnTo>
                    <a:lnTo>
                      <a:pt x="1419" y="1365"/>
                    </a:lnTo>
                    <a:lnTo>
                      <a:pt x="1417" y="1365"/>
                    </a:lnTo>
                    <a:lnTo>
                      <a:pt x="1419" y="1367"/>
                    </a:lnTo>
                    <a:lnTo>
                      <a:pt x="1417" y="1367"/>
                    </a:lnTo>
                    <a:lnTo>
                      <a:pt x="1417" y="1369"/>
                    </a:lnTo>
                    <a:lnTo>
                      <a:pt x="1414" y="1367"/>
                    </a:lnTo>
                    <a:lnTo>
                      <a:pt x="1414" y="1365"/>
                    </a:lnTo>
                    <a:lnTo>
                      <a:pt x="1412" y="1365"/>
                    </a:lnTo>
                    <a:lnTo>
                      <a:pt x="1410" y="1365"/>
                    </a:lnTo>
                    <a:lnTo>
                      <a:pt x="1412" y="1367"/>
                    </a:lnTo>
                    <a:lnTo>
                      <a:pt x="1412" y="1369"/>
                    </a:lnTo>
                    <a:lnTo>
                      <a:pt x="1412" y="1371"/>
                    </a:lnTo>
                    <a:lnTo>
                      <a:pt x="1414" y="1371"/>
                    </a:lnTo>
                    <a:lnTo>
                      <a:pt x="1417" y="1371"/>
                    </a:lnTo>
                    <a:lnTo>
                      <a:pt x="1419" y="1371"/>
                    </a:lnTo>
                    <a:lnTo>
                      <a:pt x="1419" y="1374"/>
                    </a:lnTo>
                    <a:lnTo>
                      <a:pt x="1421" y="1374"/>
                    </a:lnTo>
                    <a:lnTo>
                      <a:pt x="1421" y="1376"/>
                    </a:lnTo>
                    <a:lnTo>
                      <a:pt x="1419" y="1376"/>
                    </a:lnTo>
                    <a:lnTo>
                      <a:pt x="1421" y="1378"/>
                    </a:lnTo>
                    <a:lnTo>
                      <a:pt x="1423" y="1378"/>
                    </a:lnTo>
                    <a:lnTo>
                      <a:pt x="1426" y="1376"/>
                    </a:lnTo>
                    <a:lnTo>
                      <a:pt x="1428" y="1376"/>
                    </a:lnTo>
                    <a:lnTo>
                      <a:pt x="1428" y="1374"/>
                    </a:lnTo>
                    <a:lnTo>
                      <a:pt x="1430" y="1376"/>
                    </a:lnTo>
                    <a:lnTo>
                      <a:pt x="1430" y="1374"/>
                    </a:lnTo>
                    <a:lnTo>
                      <a:pt x="1428" y="1374"/>
                    </a:lnTo>
                    <a:lnTo>
                      <a:pt x="1428" y="1369"/>
                    </a:lnTo>
                    <a:lnTo>
                      <a:pt x="1428" y="1367"/>
                    </a:lnTo>
                    <a:lnTo>
                      <a:pt x="1426" y="1367"/>
                    </a:lnTo>
                    <a:lnTo>
                      <a:pt x="1426" y="1365"/>
                    </a:lnTo>
                    <a:lnTo>
                      <a:pt x="1423" y="1365"/>
                    </a:lnTo>
                    <a:lnTo>
                      <a:pt x="1426" y="1365"/>
                    </a:lnTo>
                    <a:lnTo>
                      <a:pt x="1426" y="1362"/>
                    </a:lnTo>
                    <a:lnTo>
                      <a:pt x="1428" y="1365"/>
                    </a:lnTo>
                    <a:lnTo>
                      <a:pt x="1426" y="1365"/>
                    </a:lnTo>
                    <a:lnTo>
                      <a:pt x="1428" y="1365"/>
                    </a:lnTo>
                    <a:lnTo>
                      <a:pt x="1430" y="1367"/>
                    </a:lnTo>
                    <a:lnTo>
                      <a:pt x="1433" y="1367"/>
                    </a:lnTo>
                    <a:lnTo>
                      <a:pt x="1433" y="1369"/>
                    </a:lnTo>
                    <a:lnTo>
                      <a:pt x="1435" y="1369"/>
                    </a:lnTo>
                    <a:lnTo>
                      <a:pt x="1435" y="1371"/>
                    </a:lnTo>
                    <a:lnTo>
                      <a:pt x="1437" y="1374"/>
                    </a:lnTo>
                    <a:lnTo>
                      <a:pt x="1437" y="1376"/>
                    </a:lnTo>
                    <a:lnTo>
                      <a:pt x="1439" y="1376"/>
                    </a:lnTo>
                    <a:lnTo>
                      <a:pt x="1439" y="1378"/>
                    </a:lnTo>
                    <a:lnTo>
                      <a:pt x="1439" y="1380"/>
                    </a:lnTo>
                    <a:lnTo>
                      <a:pt x="1439" y="1383"/>
                    </a:lnTo>
                    <a:lnTo>
                      <a:pt x="1439" y="1380"/>
                    </a:lnTo>
                    <a:lnTo>
                      <a:pt x="1439" y="1383"/>
                    </a:lnTo>
                    <a:lnTo>
                      <a:pt x="1442" y="1383"/>
                    </a:lnTo>
                    <a:lnTo>
                      <a:pt x="1439" y="1383"/>
                    </a:lnTo>
                    <a:lnTo>
                      <a:pt x="1439" y="1385"/>
                    </a:lnTo>
                    <a:lnTo>
                      <a:pt x="1442" y="1387"/>
                    </a:lnTo>
                    <a:lnTo>
                      <a:pt x="1444" y="1387"/>
                    </a:lnTo>
                    <a:lnTo>
                      <a:pt x="1444" y="1385"/>
                    </a:lnTo>
                    <a:lnTo>
                      <a:pt x="1446" y="1387"/>
                    </a:lnTo>
                    <a:lnTo>
                      <a:pt x="1446" y="1389"/>
                    </a:lnTo>
                    <a:lnTo>
                      <a:pt x="1444" y="1389"/>
                    </a:lnTo>
                    <a:lnTo>
                      <a:pt x="1444" y="1392"/>
                    </a:lnTo>
                    <a:lnTo>
                      <a:pt x="1442" y="1394"/>
                    </a:lnTo>
                    <a:lnTo>
                      <a:pt x="1439" y="1392"/>
                    </a:lnTo>
                    <a:lnTo>
                      <a:pt x="1442" y="1394"/>
                    </a:lnTo>
                    <a:lnTo>
                      <a:pt x="1439" y="1392"/>
                    </a:lnTo>
                    <a:lnTo>
                      <a:pt x="1437" y="1394"/>
                    </a:lnTo>
                    <a:lnTo>
                      <a:pt x="1437" y="1396"/>
                    </a:lnTo>
                    <a:lnTo>
                      <a:pt x="1430" y="1401"/>
                    </a:lnTo>
                    <a:lnTo>
                      <a:pt x="1426" y="1408"/>
                    </a:lnTo>
                    <a:lnTo>
                      <a:pt x="1423" y="1408"/>
                    </a:lnTo>
                    <a:lnTo>
                      <a:pt x="1410" y="1421"/>
                    </a:lnTo>
                    <a:lnTo>
                      <a:pt x="1408" y="1426"/>
                    </a:lnTo>
                    <a:lnTo>
                      <a:pt x="1405" y="1432"/>
                    </a:lnTo>
                    <a:lnTo>
                      <a:pt x="1398" y="1448"/>
                    </a:lnTo>
                    <a:lnTo>
                      <a:pt x="1396" y="1451"/>
                    </a:lnTo>
                    <a:lnTo>
                      <a:pt x="1396" y="1453"/>
                    </a:lnTo>
                    <a:lnTo>
                      <a:pt x="1394" y="1455"/>
                    </a:lnTo>
                    <a:lnTo>
                      <a:pt x="1394" y="1457"/>
                    </a:lnTo>
                    <a:lnTo>
                      <a:pt x="1394" y="1460"/>
                    </a:lnTo>
                    <a:lnTo>
                      <a:pt x="1394" y="1464"/>
                    </a:lnTo>
                    <a:lnTo>
                      <a:pt x="1392" y="1466"/>
                    </a:lnTo>
                    <a:lnTo>
                      <a:pt x="1389" y="1471"/>
                    </a:lnTo>
                    <a:lnTo>
                      <a:pt x="1387" y="1475"/>
                    </a:lnTo>
                    <a:lnTo>
                      <a:pt x="1385" y="1478"/>
                    </a:lnTo>
                    <a:lnTo>
                      <a:pt x="1383" y="1480"/>
                    </a:lnTo>
                    <a:lnTo>
                      <a:pt x="1385" y="1480"/>
                    </a:lnTo>
                    <a:lnTo>
                      <a:pt x="1385" y="1482"/>
                    </a:lnTo>
                    <a:lnTo>
                      <a:pt x="1383" y="1489"/>
                    </a:lnTo>
                    <a:lnTo>
                      <a:pt x="1374" y="1489"/>
                    </a:lnTo>
                    <a:lnTo>
                      <a:pt x="1374" y="1491"/>
                    </a:lnTo>
                    <a:lnTo>
                      <a:pt x="1371" y="1491"/>
                    </a:lnTo>
                    <a:lnTo>
                      <a:pt x="1369" y="1491"/>
                    </a:lnTo>
                    <a:lnTo>
                      <a:pt x="1367" y="1491"/>
                    </a:lnTo>
                    <a:lnTo>
                      <a:pt x="1364" y="1494"/>
                    </a:lnTo>
                    <a:lnTo>
                      <a:pt x="1364" y="1500"/>
                    </a:lnTo>
                    <a:lnTo>
                      <a:pt x="1362" y="1503"/>
                    </a:lnTo>
                    <a:lnTo>
                      <a:pt x="1362" y="1507"/>
                    </a:lnTo>
                    <a:lnTo>
                      <a:pt x="1360" y="1507"/>
                    </a:lnTo>
                    <a:lnTo>
                      <a:pt x="1360" y="1512"/>
                    </a:lnTo>
                    <a:lnTo>
                      <a:pt x="1358" y="1512"/>
                    </a:lnTo>
                    <a:lnTo>
                      <a:pt x="1358" y="1514"/>
                    </a:lnTo>
                    <a:lnTo>
                      <a:pt x="1355" y="1514"/>
                    </a:lnTo>
                    <a:lnTo>
                      <a:pt x="1353" y="1514"/>
                    </a:lnTo>
                    <a:lnTo>
                      <a:pt x="1349" y="1514"/>
                    </a:lnTo>
                    <a:lnTo>
                      <a:pt x="1349" y="1512"/>
                    </a:lnTo>
                    <a:lnTo>
                      <a:pt x="1346" y="1512"/>
                    </a:lnTo>
                    <a:lnTo>
                      <a:pt x="1344" y="1514"/>
                    </a:lnTo>
                    <a:lnTo>
                      <a:pt x="1342" y="1516"/>
                    </a:lnTo>
                    <a:lnTo>
                      <a:pt x="1340" y="1516"/>
                    </a:lnTo>
                    <a:lnTo>
                      <a:pt x="1340" y="1514"/>
                    </a:lnTo>
                    <a:lnTo>
                      <a:pt x="1340" y="1512"/>
                    </a:lnTo>
                    <a:lnTo>
                      <a:pt x="1340" y="1509"/>
                    </a:lnTo>
                    <a:lnTo>
                      <a:pt x="1337" y="1509"/>
                    </a:lnTo>
                    <a:lnTo>
                      <a:pt x="1337" y="1507"/>
                    </a:lnTo>
                    <a:lnTo>
                      <a:pt x="1335" y="1507"/>
                    </a:lnTo>
                    <a:lnTo>
                      <a:pt x="1333" y="1509"/>
                    </a:lnTo>
                    <a:lnTo>
                      <a:pt x="1328" y="1509"/>
                    </a:lnTo>
                    <a:lnTo>
                      <a:pt x="1324" y="1509"/>
                    </a:lnTo>
                    <a:lnTo>
                      <a:pt x="1319" y="1512"/>
                    </a:lnTo>
                    <a:lnTo>
                      <a:pt x="1317" y="1512"/>
                    </a:lnTo>
                    <a:lnTo>
                      <a:pt x="1317" y="1514"/>
                    </a:lnTo>
                    <a:lnTo>
                      <a:pt x="1317" y="1516"/>
                    </a:lnTo>
                    <a:lnTo>
                      <a:pt x="1317" y="1518"/>
                    </a:lnTo>
                    <a:lnTo>
                      <a:pt x="1317" y="1521"/>
                    </a:lnTo>
                    <a:lnTo>
                      <a:pt x="1317" y="1523"/>
                    </a:lnTo>
                    <a:lnTo>
                      <a:pt x="1315" y="1523"/>
                    </a:lnTo>
                    <a:lnTo>
                      <a:pt x="1315" y="1528"/>
                    </a:lnTo>
                    <a:lnTo>
                      <a:pt x="1317" y="1530"/>
                    </a:lnTo>
                    <a:lnTo>
                      <a:pt x="1317" y="1532"/>
                    </a:lnTo>
                    <a:lnTo>
                      <a:pt x="1317" y="1534"/>
                    </a:lnTo>
                    <a:lnTo>
                      <a:pt x="1315" y="1534"/>
                    </a:lnTo>
                    <a:lnTo>
                      <a:pt x="1312" y="1534"/>
                    </a:lnTo>
                    <a:lnTo>
                      <a:pt x="1310" y="1534"/>
                    </a:lnTo>
                    <a:lnTo>
                      <a:pt x="1308" y="1534"/>
                    </a:lnTo>
                    <a:lnTo>
                      <a:pt x="1308" y="1525"/>
                    </a:lnTo>
                    <a:lnTo>
                      <a:pt x="1308" y="1523"/>
                    </a:lnTo>
                    <a:lnTo>
                      <a:pt x="1308" y="1518"/>
                    </a:lnTo>
                    <a:lnTo>
                      <a:pt x="1306" y="1516"/>
                    </a:lnTo>
                    <a:lnTo>
                      <a:pt x="1306" y="1514"/>
                    </a:lnTo>
                    <a:lnTo>
                      <a:pt x="1306" y="1512"/>
                    </a:lnTo>
                    <a:lnTo>
                      <a:pt x="1303" y="1512"/>
                    </a:lnTo>
                    <a:lnTo>
                      <a:pt x="1301" y="1512"/>
                    </a:lnTo>
                    <a:lnTo>
                      <a:pt x="1299" y="1514"/>
                    </a:lnTo>
                    <a:lnTo>
                      <a:pt x="1296" y="1516"/>
                    </a:lnTo>
                    <a:lnTo>
                      <a:pt x="1294" y="1516"/>
                    </a:lnTo>
                    <a:lnTo>
                      <a:pt x="1292" y="1516"/>
                    </a:lnTo>
                    <a:lnTo>
                      <a:pt x="1290" y="1514"/>
                    </a:lnTo>
                    <a:lnTo>
                      <a:pt x="1290" y="1512"/>
                    </a:lnTo>
                    <a:lnTo>
                      <a:pt x="1287" y="1514"/>
                    </a:lnTo>
                    <a:lnTo>
                      <a:pt x="1285" y="1521"/>
                    </a:lnTo>
                    <a:lnTo>
                      <a:pt x="1283" y="1521"/>
                    </a:lnTo>
                    <a:lnTo>
                      <a:pt x="1281" y="1523"/>
                    </a:lnTo>
                    <a:lnTo>
                      <a:pt x="1281" y="1528"/>
                    </a:lnTo>
                    <a:lnTo>
                      <a:pt x="1281" y="1530"/>
                    </a:lnTo>
                    <a:lnTo>
                      <a:pt x="1281" y="1532"/>
                    </a:lnTo>
                    <a:lnTo>
                      <a:pt x="1278" y="1532"/>
                    </a:lnTo>
                    <a:lnTo>
                      <a:pt x="1276" y="1534"/>
                    </a:lnTo>
                    <a:lnTo>
                      <a:pt x="1274" y="1534"/>
                    </a:lnTo>
                    <a:lnTo>
                      <a:pt x="1274" y="1537"/>
                    </a:lnTo>
                    <a:lnTo>
                      <a:pt x="1269" y="1537"/>
                    </a:lnTo>
                    <a:lnTo>
                      <a:pt x="1267" y="1539"/>
                    </a:lnTo>
                    <a:lnTo>
                      <a:pt x="1265" y="1541"/>
                    </a:lnTo>
                    <a:lnTo>
                      <a:pt x="1262" y="1541"/>
                    </a:lnTo>
                    <a:lnTo>
                      <a:pt x="1260" y="1541"/>
                    </a:lnTo>
                    <a:lnTo>
                      <a:pt x="1258" y="1541"/>
                    </a:lnTo>
                    <a:lnTo>
                      <a:pt x="1256" y="1541"/>
                    </a:lnTo>
                    <a:lnTo>
                      <a:pt x="1253" y="1541"/>
                    </a:lnTo>
                    <a:lnTo>
                      <a:pt x="1251" y="1541"/>
                    </a:lnTo>
                    <a:lnTo>
                      <a:pt x="1251" y="1539"/>
                    </a:lnTo>
                    <a:lnTo>
                      <a:pt x="1251" y="1537"/>
                    </a:lnTo>
                    <a:lnTo>
                      <a:pt x="1249" y="1534"/>
                    </a:lnTo>
                    <a:lnTo>
                      <a:pt x="1249" y="1532"/>
                    </a:lnTo>
                    <a:lnTo>
                      <a:pt x="1249" y="1530"/>
                    </a:lnTo>
                    <a:lnTo>
                      <a:pt x="1247" y="1530"/>
                    </a:lnTo>
                    <a:lnTo>
                      <a:pt x="1244" y="1530"/>
                    </a:lnTo>
                    <a:lnTo>
                      <a:pt x="1244" y="1528"/>
                    </a:lnTo>
                    <a:lnTo>
                      <a:pt x="1242" y="1528"/>
                    </a:lnTo>
                    <a:lnTo>
                      <a:pt x="1240" y="1528"/>
                    </a:lnTo>
                    <a:lnTo>
                      <a:pt x="1238" y="1530"/>
                    </a:lnTo>
                    <a:lnTo>
                      <a:pt x="1235" y="1530"/>
                    </a:lnTo>
                    <a:lnTo>
                      <a:pt x="1233" y="1530"/>
                    </a:lnTo>
                    <a:lnTo>
                      <a:pt x="1233" y="1532"/>
                    </a:lnTo>
                    <a:lnTo>
                      <a:pt x="1231" y="1530"/>
                    </a:lnTo>
                    <a:lnTo>
                      <a:pt x="1228" y="1532"/>
                    </a:lnTo>
                    <a:lnTo>
                      <a:pt x="1226" y="1534"/>
                    </a:lnTo>
                    <a:lnTo>
                      <a:pt x="1226" y="1532"/>
                    </a:lnTo>
                    <a:lnTo>
                      <a:pt x="1226" y="1534"/>
                    </a:lnTo>
                    <a:lnTo>
                      <a:pt x="1228" y="1537"/>
                    </a:lnTo>
                    <a:lnTo>
                      <a:pt x="1228" y="1539"/>
                    </a:lnTo>
                    <a:lnTo>
                      <a:pt x="1228" y="1541"/>
                    </a:lnTo>
                    <a:lnTo>
                      <a:pt x="1228" y="1543"/>
                    </a:lnTo>
                    <a:lnTo>
                      <a:pt x="1226" y="1548"/>
                    </a:lnTo>
                    <a:lnTo>
                      <a:pt x="1226" y="1550"/>
                    </a:lnTo>
                    <a:lnTo>
                      <a:pt x="1226" y="1552"/>
                    </a:lnTo>
                    <a:lnTo>
                      <a:pt x="1224" y="1555"/>
                    </a:lnTo>
                    <a:lnTo>
                      <a:pt x="1224" y="1559"/>
                    </a:lnTo>
                    <a:lnTo>
                      <a:pt x="1222" y="1561"/>
                    </a:lnTo>
                    <a:lnTo>
                      <a:pt x="1222" y="1559"/>
                    </a:lnTo>
                    <a:lnTo>
                      <a:pt x="1219" y="1559"/>
                    </a:lnTo>
                    <a:lnTo>
                      <a:pt x="1219" y="1561"/>
                    </a:lnTo>
                    <a:lnTo>
                      <a:pt x="1206" y="1561"/>
                    </a:lnTo>
                    <a:lnTo>
                      <a:pt x="1204" y="1561"/>
                    </a:lnTo>
                    <a:lnTo>
                      <a:pt x="1194" y="1561"/>
                    </a:lnTo>
                    <a:lnTo>
                      <a:pt x="1190" y="1561"/>
                    </a:lnTo>
                    <a:lnTo>
                      <a:pt x="1185" y="1561"/>
                    </a:lnTo>
                    <a:lnTo>
                      <a:pt x="1183" y="1561"/>
                    </a:lnTo>
                    <a:lnTo>
                      <a:pt x="1176" y="1564"/>
                    </a:lnTo>
                    <a:lnTo>
                      <a:pt x="1174" y="1566"/>
                    </a:lnTo>
                    <a:lnTo>
                      <a:pt x="1160" y="1570"/>
                    </a:lnTo>
                    <a:lnTo>
                      <a:pt x="1158" y="1573"/>
                    </a:lnTo>
                    <a:lnTo>
                      <a:pt x="1156" y="1573"/>
                    </a:lnTo>
                    <a:lnTo>
                      <a:pt x="1154" y="1575"/>
                    </a:lnTo>
                    <a:lnTo>
                      <a:pt x="1154" y="1577"/>
                    </a:lnTo>
                    <a:lnTo>
                      <a:pt x="1154" y="1580"/>
                    </a:lnTo>
                    <a:lnTo>
                      <a:pt x="1151" y="1580"/>
                    </a:lnTo>
                    <a:lnTo>
                      <a:pt x="1151" y="1582"/>
                    </a:lnTo>
                    <a:lnTo>
                      <a:pt x="1154" y="1584"/>
                    </a:lnTo>
                    <a:lnTo>
                      <a:pt x="1154" y="1586"/>
                    </a:lnTo>
                    <a:lnTo>
                      <a:pt x="1154" y="1589"/>
                    </a:lnTo>
                    <a:lnTo>
                      <a:pt x="1156" y="1589"/>
                    </a:lnTo>
                    <a:lnTo>
                      <a:pt x="1156" y="1591"/>
                    </a:lnTo>
                    <a:lnTo>
                      <a:pt x="1156" y="1593"/>
                    </a:lnTo>
                    <a:lnTo>
                      <a:pt x="1154" y="1593"/>
                    </a:lnTo>
                    <a:lnTo>
                      <a:pt x="1154" y="1595"/>
                    </a:lnTo>
                    <a:lnTo>
                      <a:pt x="1151" y="1595"/>
                    </a:lnTo>
                    <a:lnTo>
                      <a:pt x="1151" y="1598"/>
                    </a:lnTo>
                    <a:lnTo>
                      <a:pt x="1154" y="1598"/>
                    </a:lnTo>
                    <a:lnTo>
                      <a:pt x="1154" y="1600"/>
                    </a:lnTo>
                    <a:lnTo>
                      <a:pt x="1151" y="1600"/>
                    </a:lnTo>
                    <a:lnTo>
                      <a:pt x="1149" y="1602"/>
                    </a:lnTo>
                    <a:lnTo>
                      <a:pt x="1149" y="1604"/>
                    </a:lnTo>
                    <a:lnTo>
                      <a:pt x="1151" y="1604"/>
                    </a:lnTo>
                    <a:lnTo>
                      <a:pt x="1154" y="1607"/>
                    </a:lnTo>
                    <a:lnTo>
                      <a:pt x="1156" y="1609"/>
                    </a:lnTo>
                    <a:lnTo>
                      <a:pt x="1154" y="1611"/>
                    </a:lnTo>
                    <a:lnTo>
                      <a:pt x="1151" y="1611"/>
                    </a:lnTo>
                    <a:lnTo>
                      <a:pt x="1149" y="1611"/>
                    </a:lnTo>
                    <a:lnTo>
                      <a:pt x="1147" y="1613"/>
                    </a:lnTo>
                    <a:lnTo>
                      <a:pt x="1145" y="1616"/>
                    </a:lnTo>
                    <a:lnTo>
                      <a:pt x="1145" y="1620"/>
                    </a:lnTo>
                    <a:lnTo>
                      <a:pt x="1142" y="1623"/>
                    </a:lnTo>
                    <a:lnTo>
                      <a:pt x="1142" y="1625"/>
                    </a:lnTo>
                    <a:lnTo>
                      <a:pt x="1140" y="1625"/>
                    </a:lnTo>
                    <a:lnTo>
                      <a:pt x="1140" y="1627"/>
                    </a:lnTo>
                    <a:lnTo>
                      <a:pt x="1140" y="1629"/>
                    </a:lnTo>
                    <a:lnTo>
                      <a:pt x="1138" y="1629"/>
                    </a:lnTo>
                    <a:lnTo>
                      <a:pt x="1138" y="1632"/>
                    </a:lnTo>
                    <a:lnTo>
                      <a:pt x="1136" y="1632"/>
                    </a:lnTo>
                    <a:lnTo>
                      <a:pt x="1136" y="1634"/>
                    </a:lnTo>
                    <a:lnTo>
                      <a:pt x="1136" y="1636"/>
                    </a:lnTo>
                    <a:lnTo>
                      <a:pt x="1133" y="1636"/>
                    </a:lnTo>
                    <a:lnTo>
                      <a:pt x="1131" y="1636"/>
                    </a:lnTo>
                    <a:lnTo>
                      <a:pt x="1129" y="1636"/>
                    </a:lnTo>
                    <a:lnTo>
                      <a:pt x="1129" y="1638"/>
                    </a:lnTo>
                    <a:lnTo>
                      <a:pt x="1129" y="1641"/>
                    </a:lnTo>
                    <a:lnTo>
                      <a:pt x="1126" y="1641"/>
                    </a:lnTo>
                    <a:lnTo>
                      <a:pt x="1126" y="1643"/>
                    </a:lnTo>
                    <a:lnTo>
                      <a:pt x="1126" y="1645"/>
                    </a:lnTo>
                    <a:lnTo>
                      <a:pt x="1124" y="1647"/>
                    </a:lnTo>
                    <a:lnTo>
                      <a:pt x="1124" y="1650"/>
                    </a:lnTo>
                    <a:lnTo>
                      <a:pt x="1122" y="1650"/>
                    </a:lnTo>
                    <a:lnTo>
                      <a:pt x="1120" y="1650"/>
                    </a:lnTo>
                    <a:lnTo>
                      <a:pt x="1117" y="1647"/>
                    </a:lnTo>
                    <a:lnTo>
                      <a:pt x="1115" y="1647"/>
                    </a:lnTo>
                    <a:lnTo>
                      <a:pt x="1113" y="1645"/>
                    </a:lnTo>
                    <a:lnTo>
                      <a:pt x="1111" y="1643"/>
                    </a:lnTo>
                    <a:lnTo>
                      <a:pt x="1108" y="1641"/>
                    </a:lnTo>
                    <a:lnTo>
                      <a:pt x="1106" y="1641"/>
                    </a:lnTo>
                    <a:lnTo>
                      <a:pt x="1104" y="1638"/>
                    </a:lnTo>
                    <a:lnTo>
                      <a:pt x="1102" y="1638"/>
                    </a:lnTo>
                    <a:lnTo>
                      <a:pt x="1099" y="1638"/>
                    </a:lnTo>
                    <a:lnTo>
                      <a:pt x="1097" y="1641"/>
                    </a:lnTo>
                    <a:lnTo>
                      <a:pt x="1095" y="1641"/>
                    </a:lnTo>
                    <a:lnTo>
                      <a:pt x="1092" y="1641"/>
                    </a:lnTo>
                    <a:lnTo>
                      <a:pt x="1090" y="1641"/>
                    </a:lnTo>
                    <a:lnTo>
                      <a:pt x="1088" y="1641"/>
                    </a:lnTo>
                    <a:lnTo>
                      <a:pt x="1086" y="1643"/>
                    </a:lnTo>
                    <a:lnTo>
                      <a:pt x="1083" y="1643"/>
                    </a:lnTo>
                    <a:lnTo>
                      <a:pt x="1081" y="1643"/>
                    </a:lnTo>
                    <a:lnTo>
                      <a:pt x="1079" y="1643"/>
                    </a:lnTo>
                    <a:lnTo>
                      <a:pt x="1077" y="1643"/>
                    </a:lnTo>
                    <a:lnTo>
                      <a:pt x="1074" y="1643"/>
                    </a:lnTo>
                    <a:lnTo>
                      <a:pt x="1072" y="1643"/>
                    </a:lnTo>
                    <a:lnTo>
                      <a:pt x="1072" y="1645"/>
                    </a:lnTo>
                    <a:lnTo>
                      <a:pt x="1070" y="1645"/>
                    </a:lnTo>
                    <a:lnTo>
                      <a:pt x="1063" y="1645"/>
                    </a:lnTo>
                    <a:lnTo>
                      <a:pt x="1061" y="1645"/>
                    </a:lnTo>
                    <a:lnTo>
                      <a:pt x="1058" y="1647"/>
                    </a:lnTo>
                    <a:lnTo>
                      <a:pt x="1056" y="1647"/>
                    </a:lnTo>
                    <a:lnTo>
                      <a:pt x="1054" y="1647"/>
                    </a:lnTo>
                    <a:lnTo>
                      <a:pt x="1052" y="1647"/>
                    </a:lnTo>
                    <a:lnTo>
                      <a:pt x="1049" y="1647"/>
                    </a:lnTo>
                    <a:lnTo>
                      <a:pt x="1049" y="1645"/>
                    </a:lnTo>
                    <a:lnTo>
                      <a:pt x="1047" y="1643"/>
                    </a:lnTo>
                    <a:lnTo>
                      <a:pt x="1043" y="1638"/>
                    </a:lnTo>
                    <a:lnTo>
                      <a:pt x="1040" y="1638"/>
                    </a:lnTo>
                    <a:lnTo>
                      <a:pt x="1040" y="1641"/>
                    </a:lnTo>
                    <a:lnTo>
                      <a:pt x="1038" y="1641"/>
                    </a:lnTo>
                    <a:lnTo>
                      <a:pt x="1036" y="1641"/>
                    </a:lnTo>
                    <a:lnTo>
                      <a:pt x="1033" y="1638"/>
                    </a:lnTo>
                    <a:lnTo>
                      <a:pt x="1031" y="1638"/>
                    </a:lnTo>
                    <a:lnTo>
                      <a:pt x="1029" y="1636"/>
                    </a:lnTo>
                    <a:lnTo>
                      <a:pt x="1027" y="1636"/>
                    </a:lnTo>
                    <a:lnTo>
                      <a:pt x="1018" y="1645"/>
                    </a:lnTo>
                    <a:lnTo>
                      <a:pt x="952" y="1663"/>
                    </a:lnTo>
                    <a:lnTo>
                      <a:pt x="918" y="1661"/>
                    </a:lnTo>
                    <a:lnTo>
                      <a:pt x="913" y="1661"/>
                    </a:lnTo>
                    <a:lnTo>
                      <a:pt x="902" y="1661"/>
                    </a:lnTo>
                    <a:lnTo>
                      <a:pt x="893" y="1661"/>
                    </a:lnTo>
                    <a:lnTo>
                      <a:pt x="877" y="1659"/>
                    </a:lnTo>
                    <a:lnTo>
                      <a:pt x="875" y="1659"/>
                    </a:lnTo>
                    <a:lnTo>
                      <a:pt x="873" y="1659"/>
                    </a:lnTo>
                    <a:lnTo>
                      <a:pt x="861" y="1659"/>
                    </a:lnTo>
                    <a:lnTo>
                      <a:pt x="859" y="1659"/>
                    </a:lnTo>
                    <a:lnTo>
                      <a:pt x="848" y="1656"/>
                    </a:lnTo>
                    <a:lnTo>
                      <a:pt x="836" y="1656"/>
                    </a:lnTo>
                    <a:lnTo>
                      <a:pt x="823" y="1656"/>
                    </a:lnTo>
                    <a:lnTo>
                      <a:pt x="807" y="1656"/>
                    </a:lnTo>
                    <a:lnTo>
                      <a:pt x="791" y="1654"/>
                    </a:lnTo>
                    <a:lnTo>
                      <a:pt x="768" y="1659"/>
                    </a:lnTo>
                    <a:lnTo>
                      <a:pt x="705" y="1632"/>
                    </a:lnTo>
                    <a:lnTo>
                      <a:pt x="687" y="1623"/>
                    </a:lnTo>
                    <a:lnTo>
                      <a:pt x="653" y="1609"/>
                    </a:lnTo>
                    <a:lnTo>
                      <a:pt x="644" y="1602"/>
                    </a:lnTo>
                    <a:lnTo>
                      <a:pt x="632" y="1598"/>
                    </a:lnTo>
                    <a:lnTo>
                      <a:pt x="614" y="1584"/>
                    </a:lnTo>
                    <a:lnTo>
                      <a:pt x="605" y="1580"/>
                    </a:lnTo>
                    <a:lnTo>
                      <a:pt x="596" y="1573"/>
                    </a:lnTo>
                    <a:lnTo>
                      <a:pt x="569" y="1552"/>
                    </a:lnTo>
                    <a:lnTo>
                      <a:pt x="551" y="1537"/>
                    </a:lnTo>
                    <a:lnTo>
                      <a:pt x="532" y="1523"/>
                    </a:lnTo>
                    <a:lnTo>
                      <a:pt x="521" y="1512"/>
                    </a:lnTo>
                    <a:lnTo>
                      <a:pt x="510" y="1503"/>
                    </a:lnTo>
                    <a:lnTo>
                      <a:pt x="494" y="1485"/>
                    </a:lnTo>
                    <a:lnTo>
                      <a:pt x="478" y="1464"/>
                    </a:lnTo>
                    <a:lnTo>
                      <a:pt x="458" y="1439"/>
                    </a:lnTo>
                    <a:lnTo>
                      <a:pt x="451" y="1432"/>
                    </a:lnTo>
                    <a:lnTo>
                      <a:pt x="440" y="1414"/>
                    </a:lnTo>
                    <a:lnTo>
                      <a:pt x="437" y="1410"/>
                    </a:lnTo>
                    <a:lnTo>
                      <a:pt x="435" y="1410"/>
                    </a:lnTo>
                    <a:lnTo>
                      <a:pt x="433" y="1408"/>
                    </a:lnTo>
                    <a:lnTo>
                      <a:pt x="428" y="1403"/>
                    </a:lnTo>
                    <a:lnTo>
                      <a:pt x="387" y="1365"/>
                    </a:lnTo>
                    <a:lnTo>
                      <a:pt x="367" y="1344"/>
                    </a:lnTo>
                    <a:lnTo>
                      <a:pt x="365" y="1342"/>
                    </a:lnTo>
                    <a:lnTo>
                      <a:pt x="353" y="1337"/>
                    </a:lnTo>
                    <a:lnTo>
                      <a:pt x="331" y="1324"/>
                    </a:lnTo>
                    <a:lnTo>
                      <a:pt x="324" y="1322"/>
                    </a:lnTo>
                    <a:lnTo>
                      <a:pt x="279" y="1308"/>
                    </a:lnTo>
                    <a:lnTo>
                      <a:pt x="233" y="1294"/>
                    </a:lnTo>
                    <a:lnTo>
                      <a:pt x="211" y="1233"/>
                    </a:lnTo>
                    <a:lnTo>
                      <a:pt x="179" y="1159"/>
                    </a:lnTo>
                    <a:lnTo>
                      <a:pt x="172" y="1138"/>
                    </a:lnTo>
                    <a:lnTo>
                      <a:pt x="152" y="1084"/>
                    </a:lnTo>
                    <a:lnTo>
                      <a:pt x="147" y="1077"/>
                    </a:lnTo>
                    <a:lnTo>
                      <a:pt x="147" y="1073"/>
                    </a:lnTo>
                    <a:lnTo>
                      <a:pt x="136" y="1057"/>
                    </a:lnTo>
                    <a:lnTo>
                      <a:pt x="136" y="1055"/>
                    </a:lnTo>
                    <a:lnTo>
                      <a:pt x="133" y="1052"/>
                    </a:lnTo>
                    <a:lnTo>
                      <a:pt x="124" y="1041"/>
                    </a:lnTo>
                    <a:lnTo>
                      <a:pt x="118" y="1027"/>
                    </a:lnTo>
                    <a:lnTo>
                      <a:pt x="115" y="1025"/>
                    </a:lnTo>
                    <a:lnTo>
                      <a:pt x="113" y="1009"/>
                    </a:lnTo>
                    <a:lnTo>
                      <a:pt x="113" y="1005"/>
                    </a:lnTo>
                    <a:lnTo>
                      <a:pt x="115" y="989"/>
                    </a:lnTo>
                    <a:lnTo>
                      <a:pt x="118" y="937"/>
                    </a:lnTo>
                    <a:lnTo>
                      <a:pt x="120" y="930"/>
                    </a:lnTo>
                    <a:lnTo>
                      <a:pt x="102" y="862"/>
                    </a:lnTo>
                    <a:lnTo>
                      <a:pt x="95" y="833"/>
                    </a:lnTo>
                    <a:lnTo>
                      <a:pt x="102" y="787"/>
                    </a:lnTo>
                    <a:lnTo>
                      <a:pt x="113" y="715"/>
                    </a:lnTo>
                    <a:lnTo>
                      <a:pt x="111" y="715"/>
                    </a:lnTo>
                    <a:lnTo>
                      <a:pt x="109" y="713"/>
                    </a:lnTo>
                    <a:lnTo>
                      <a:pt x="104" y="706"/>
                    </a:lnTo>
                    <a:lnTo>
                      <a:pt x="102" y="699"/>
                    </a:lnTo>
                    <a:lnTo>
                      <a:pt x="99" y="695"/>
                    </a:lnTo>
                    <a:lnTo>
                      <a:pt x="99" y="690"/>
                    </a:lnTo>
                    <a:lnTo>
                      <a:pt x="99" y="688"/>
                    </a:lnTo>
                    <a:lnTo>
                      <a:pt x="97" y="686"/>
                    </a:lnTo>
                    <a:lnTo>
                      <a:pt x="95" y="683"/>
                    </a:lnTo>
                    <a:lnTo>
                      <a:pt x="90" y="681"/>
                    </a:lnTo>
                    <a:lnTo>
                      <a:pt x="90" y="677"/>
                    </a:lnTo>
                    <a:lnTo>
                      <a:pt x="88" y="674"/>
                    </a:lnTo>
                    <a:lnTo>
                      <a:pt x="86" y="672"/>
                    </a:lnTo>
                    <a:lnTo>
                      <a:pt x="86" y="668"/>
                    </a:lnTo>
                    <a:lnTo>
                      <a:pt x="86" y="663"/>
                    </a:lnTo>
                    <a:lnTo>
                      <a:pt x="84" y="661"/>
                    </a:lnTo>
                    <a:lnTo>
                      <a:pt x="84" y="658"/>
                    </a:lnTo>
                    <a:lnTo>
                      <a:pt x="81" y="656"/>
                    </a:lnTo>
                    <a:lnTo>
                      <a:pt x="81" y="652"/>
                    </a:lnTo>
                    <a:lnTo>
                      <a:pt x="79" y="649"/>
                    </a:lnTo>
                    <a:lnTo>
                      <a:pt x="77" y="649"/>
                    </a:lnTo>
                    <a:lnTo>
                      <a:pt x="77" y="647"/>
                    </a:lnTo>
                    <a:lnTo>
                      <a:pt x="72" y="647"/>
                    </a:lnTo>
                    <a:lnTo>
                      <a:pt x="70" y="645"/>
                    </a:lnTo>
                    <a:lnTo>
                      <a:pt x="63" y="645"/>
                    </a:lnTo>
                    <a:lnTo>
                      <a:pt x="61" y="645"/>
                    </a:lnTo>
                    <a:lnTo>
                      <a:pt x="56" y="643"/>
                    </a:lnTo>
                    <a:lnTo>
                      <a:pt x="54" y="640"/>
                    </a:lnTo>
                    <a:lnTo>
                      <a:pt x="50" y="636"/>
                    </a:lnTo>
                    <a:lnTo>
                      <a:pt x="47" y="631"/>
                    </a:lnTo>
                    <a:lnTo>
                      <a:pt x="45" y="629"/>
                    </a:lnTo>
                    <a:lnTo>
                      <a:pt x="43" y="625"/>
                    </a:lnTo>
                    <a:lnTo>
                      <a:pt x="40" y="620"/>
                    </a:lnTo>
                    <a:lnTo>
                      <a:pt x="34" y="615"/>
                    </a:lnTo>
                    <a:lnTo>
                      <a:pt x="31" y="613"/>
                    </a:lnTo>
                    <a:lnTo>
                      <a:pt x="25" y="609"/>
                    </a:lnTo>
                    <a:lnTo>
                      <a:pt x="20" y="606"/>
                    </a:lnTo>
                    <a:lnTo>
                      <a:pt x="16" y="604"/>
                    </a:lnTo>
                    <a:lnTo>
                      <a:pt x="9" y="600"/>
                    </a:lnTo>
                    <a:lnTo>
                      <a:pt x="4" y="595"/>
                    </a:lnTo>
                    <a:lnTo>
                      <a:pt x="4" y="588"/>
                    </a:lnTo>
                    <a:lnTo>
                      <a:pt x="4" y="584"/>
                    </a:lnTo>
                    <a:lnTo>
                      <a:pt x="6" y="584"/>
                    </a:lnTo>
                    <a:lnTo>
                      <a:pt x="6" y="582"/>
                    </a:lnTo>
                    <a:lnTo>
                      <a:pt x="9" y="577"/>
                    </a:lnTo>
                    <a:lnTo>
                      <a:pt x="11" y="568"/>
                    </a:lnTo>
                    <a:lnTo>
                      <a:pt x="11" y="566"/>
                    </a:lnTo>
                    <a:lnTo>
                      <a:pt x="11" y="561"/>
                    </a:lnTo>
                    <a:lnTo>
                      <a:pt x="11" y="557"/>
                    </a:lnTo>
                    <a:lnTo>
                      <a:pt x="11" y="554"/>
                    </a:lnTo>
                    <a:lnTo>
                      <a:pt x="11" y="548"/>
                    </a:lnTo>
                    <a:lnTo>
                      <a:pt x="9" y="541"/>
                    </a:lnTo>
                    <a:lnTo>
                      <a:pt x="9" y="539"/>
                    </a:lnTo>
                    <a:lnTo>
                      <a:pt x="9" y="536"/>
                    </a:lnTo>
                    <a:lnTo>
                      <a:pt x="9" y="534"/>
                    </a:lnTo>
                    <a:lnTo>
                      <a:pt x="13" y="532"/>
                    </a:lnTo>
                    <a:lnTo>
                      <a:pt x="18" y="527"/>
                    </a:lnTo>
                    <a:lnTo>
                      <a:pt x="22" y="523"/>
                    </a:lnTo>
                    <a:lnTo>
                      <a:pt x="25" y="516"/>
                    </a:lnTo>
                    <a:lnTo>
                      <a:pt x="27" y="514"/>
                    </a:lnTo>
                    <a:lnTo>
                      <a:pt x="27" y="507"/>
                    </a:lnTo>
                    <a:lnTo>
                      <a:pt x="27" y="500"/>
                    </a:lnTo>
                    <a:lnTo>
                      <a:pt x="25" y="493"/>
                    </a:lnTo>
                    <a:lnTo>
                      <a:pt x="25" y="489"/>
                    </a:lnTo>
                    <a:lnTo>
                      <a:pt x="22" y="484"/>
                    </a:lnTo>
                    <a:lnTo>
                      <a:pt x="20" y="480"/>
                    </a:lnTo>
                    <a:lnTo>
                      <a:pt x="20" y="471"/>
                    </a:lnTo>
                    <a:lnTo>
                      <a:pt x="18" y="464"/>
                    </a:lnTo>
                    <a:lnTo>
                      <a:pt x="18" y="459"/>
                    </a:lnTo>
                    <a:lnTo>
                      <a:pt x="16" y="457"/>
                    </a:lnTo>
                    <a:lnTo>
                      <a:pt x="13" y="455"/>
                    </a:lnTo>
                    <a:lnTo>
                      <a:pt x="6" y="448"/>
                    </a:lnTo>
                    <a:lnTo>
                      <a:pt x="4" y="446"/>
                    </a:lnTo>
                    <a:lnTo>
                      <a:pt x="2" y="441"/>
                    </a:lnTo>
                    <a:lnTo>
                      <a:pt x="0" y="441"/>
                    </a:lnTo>
                    <a:lnTo>
                      <a:pt x="4" y="439"/>
                    </a:lnTo>
                    <a:lnTo>
                      <a:pt x="11" y="434"/>
                    </a:lnTo>
                    <a:lnTo>
                      <a:pt x="31" y="421"/>
                    </a:lnTo>
                    <a:lnTo>
                      <a:pt x="79" y="387"/>
                    </a:lnTo>
                    <a:lnTo>
                      <a:pt x="84" y="385"/>
                    </a:lnTo>
                    <a:lnTo>
                      <a:pt x="129" y="380"/>
                    </a:lnTo>
                    <a:lnTo>
                      <a:pt x="204" y="371"/>
                    </a:lnTo>
                    <a:lnTo>
                      <a:pt x="217" y="328"/>
                    </a:lnTo>
                    <a:lnTo>
                      <a:pt x="224" y="310"/>
                    </a:lnTo>
                    <a:lnTo>
                      <a:pt x="231" y="294"/>
                    </a:lnTo>
                    <a:lnTo>
                      <a:pt x="235" y="278"/>
                    </a:lnTo>
                    <a:lnTo>
                      <a:pt x="240" y="265"/>
                    </a:lnTo>
                    <a:lnTo>
                      <a:pt x="242" y="253"/>
                    </a:lnTo>
                    <a:lnTo>
                      <a:pt x="258" y="251"/>
                    </a:lnTo>
                    <a:lnTo>
                      <a:pt x="281" y="249"/>
                    </a:lnTo>
                    <a:lnTo>
                      <a:pt x="322" y="240"/>
                    </a:lnTo>
                    <a:lnTo>
                      <a:pt x="324" y="240"/>
                    </a:lnTo>
                    <a:lnTo>
                      <a:pt x="371" y="231"/>
                    </a:lnTo>
                    <a:lnTo>
                      <a:pt x="387" y="228"/>
                    </a:lnTo>
                    <a:lnTo>
                      <a:pt x="401" y="201"/>
                    </a:lnTo>
                    <a:lnTo>
                      <a:pt x="415" y="170"/>
                    </a:lnTo>
                    <a:lnTo>
                      <a:pt x="449" y="97"/>
                    </a:lnTo>
                    <a:lnTo>
                      <a:pt x="449" y="95"/>
                    </a:lnTo>
                    <a:lnTo>
                      <a:pt x="458" y="77"/>
                    </a:lnTo>
                    <a:lnTo>
                      <a:pt x="480" y="84"/>
                    </a:lnTo>
                    <a:lnTo>
                      <a:pt x="528" y="97"/>
                    </a:lnTo>
                    <a:lnTo>
                      <a:pt x="578" y="52"/>
                    </a:lnTo>
                    <a:lnTo>
                      <a:pt x="641" y="0"/>
                    </a:lnTo>
                  </a:path>
                </a:pathLst>
              </a:custGeom>
              <a:grp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24" name="Freeform 19">
              <a:extLst>
                <a:ext uri="{FF2B5EF4-FFF2-40B4-BE49-F238E27FC236}">
                  <a16:creationId xmlns:a16="http://schemas.microsoft.com/office/drawing/2014/main" id="{2737E57A-4408-5E1F-C164-A7DEE2974BDD}"/>
                </a:ext>
              </a:extLst>
            </p:cNvPr>
            <p:cNvSpPr>
              <a:spLocks/>
            </p:cNvSpPr>
            <p:nvPr/>
          </p:nvSpPr>
          <p:spPr bwMode="auto">
            <a:xfrm>
              <a:off x="6817554" y="807597"/>
              <a:ext cx="1628665" cy="2713384"/>
            </a:xfrm>
            <a:custGeom>
              <a:avLst/>
              <a:gdLst>
                <a:gd name="T0" fmla="*/ 451 w 1027"/>
                <a:gd name="T1" fmla="*/ 77 h 1711"/>
                <a:gd name="T2" fmla="*/ 378 w 1027"/>
                <a:gd name="T3" fmla="*/ 138 h 1711"/>
                <a:gd name="T4" fmla="*/ 394 w 1027"/>
                <a:gd name="T5" fmla="*/ 174 h 1711"/>
                <a:gd name="T6" fmla="*/ 394 w 1027"/>
                <a:gd name="T7" fmla="*/ 213 h 1711"/>
                <a:gd name="T8" fmla="*/ 383 w 1027"/>
                <a:gd name="T9" fmla="*/ 238 h 1711"/>
                <a:gd name="T10" fmla="*/ 378 w 1027"/>
                <a:gd name="T11" fmla="*/ 272 h 1711"/>
                <a:gd name="T12" fmla="*/ 392 w 1027"/>
                <a:gd name="T13" fmla="*/ 296 h 1711"/>
                <a:gd name="T14" fmla="*/ 419 w 1027"/>
                <a:gd name="T15" fmla="*/ 321 h 1711"/>
                <a:gd name="T16" fmla="*/ 444 w 1027"/>
                <a:gd name="T17" fmla="*/ 337 h 1711"/>
                <a:gd name="T18" fmla="*/ 456 w 1027"/>
                <a:gd name="T19" fmla="*/ 351 h 1711"/>
                <a:gd name="T20" fmla="*/ 467 w 1027"/>
                <a:gd name="T21" fmla="*/ 373 h 1711"/>
                <a:gd name="T22" fmla="*/ 481 w 1027"/>
                <a:gd name="T23" fmla="*/ 403 h 1711"/>
                <a:gd name="T24" fmla="*/ 490 w 1027"/>
                <a:gd name="T25" fmla="*/ 627 h 1711"/>
                <a:gd name="T26" fmla="*/ 505 w 1027"/>
                <a:gd name="T27" fmla="*/ 742 h 1711"/>
                <a:gd name="T28" fmla="*/ 551 w 1027"/>
                <a:gd name="T29" fmla="*/ 849 h 1711"/>
                <a:gd name="T30" fmla="*/ 737 w 1027"/>
                <a:gd name="T31" fmla="*/ 1032 h 1711"/>
                <a:gd name="T32" fmla="*/ 812 w 1027"/>
                <a:gd name="T33" fmla="*/ 1104 h 1711"/>
                <a:gd name="T34" fmla="*/ 904 w 1027"/>
                <a:gd name="T35" fmla="*/ 1213 h 1711"/>
                <a:gd name="T36" fmla="*/ 1016 w 1027"/>
                <a:gd name="T37" fmla="*/ 1292 h 1711"/>
                <a:gd name="T38" fmla="*/ 1016 w 1027"/>
                <a:gd name="T39" fmla="*/ 1523 h 1711"/>
                <a:gd name="T40" fmla="*/ 719 w 1027"/>
                <a:gd name="T41" fmla="*/ 1546 h 1711"/>
                <a:gd name="T42" fmla="*/ 678 w 1027"/>
                <a:gd name="T43" fmla="*/ 1555 h 1711"/>
                <a:gd name="T44" fmla="*/ 666 w 1027"/>
                <a:gd name="T45" fmla="*/ 1568 h 1711"/>
                <a:gd name="T46" fmla="*/ 641 w 1027"/>
                <a:gd name="T47" fmla="*/ 1602 h 1711"/>
                <a:gd name="T48" fmla="*/ 644 w 1027"/>
                <a:gd name="T49" fmla="*/ 1629 h 1711"/>
                <a:gd name="T50" fmla="*/ 657 w 1027"/>
                <a:gd name="T51" fmla="*/ 1652 h 1711"/>
                <a:gd name="T52" fmla="*/ 578 w 1027"/>
                <a:gd name="T53" fmla="*/ 1620 h 1711"/>
                <a:gd name="T54" fmla="*/ 530 w 1027"/>
                <a:gd name="T55" fmla="*/ 1627 h 1711"/>
                <a:gd name="T56" fmla="*/ 399 w 1027"/>
                <a:gd name="T57" fmla="*/ 1586 h 1711"/>
                <a:gd name="T58" fmla="*/ 372 w 1027"/>
                <a:gd name="T59" fmla="*/ 1577 h 1711"/>
                <a:gd name="T60" fmla="*/ 247 w 1027"/>
                <a:gd name="T61" fmla="*/ 1552 h 1711"/>
                <a:gd name="T62" fmla="*/ 224 w 1027"/>
                <a:gd name="T63" fmla="*/ 1537 h 1711"/>
                <a:gd name="T64" fmla="*/ 204 w 1027"/>
                <a:gd name="T65" fmla="*/ 1532 h 1711"/>
                <a:gd name="T66" fmla="*/ 163 w 1027"/>
                <a:gd name="T67" fmla="*/ 1528 h 1711"/>
                <a:gd name="T68" fmla="*/ 122 w 1027"/>
                <a:gd name="T69" fmla="*/ 1523 h 1711"/>
                <a:gd name="T70" fmla="*/ 104 w 1027"/>
                <a:gd name="T71" fmla="*/ 1521 h 1711"/>
                <a:gd name="T72" fmla="*/ 57 w 1027"/>
                <a:gd name="T73" fmla="*/ 1500 h 1711"/>
                <a:gd name="T74" fmla="*/ 0 w 1027"/>
                <a:gd name="T75" fmla="*/ 1455 h 1711"/>
                <a:gd name="T76" fmla="*/ 13 w 1027"/>
                <a:gd name="T77" fmla="*/ 1435 h 1711"/>
                <a:gd name="T78" fmla="*/ 41 w 1027"/>
                <a:gd name="T79" fmla="*/ 1396 h 1711"/>
                <a:gd name="T80" fmla="*/ 70 w 1027"/>
                <a:gd name="T81" fmla="*/ 1353 h 1711"/>
                <a:gd name="T82" fmla="*/ 120 w 1027"/>
                <a:gd name="T83" fmla="*/ 1288 h 1711"/>
                <a:gd name="T84" fmla="*/ 97 w 1027"/>
                <a:gd name="T85" fmla="*/ 1165 h 1711"/>
                <a:gd name="T86" fmla="*/ 86 w 1027"/>
                <a:gd name="T87" fmla="*/ 1109 h 1711"/>
                <a:gd name="T88" fmla="*/ 104 w 1027"/>
                <a:gd name="T89" fmla="*/ 1066 h 1711"/>
                <a:gd name="T90" fmla="*/ 118 w 1027"/>
                <a:gd name="T91" fmla="*/ 1039 h 1711"/>
                <a:gd name="T92" fmla="*/ 181 w 1027"/>
                <a:gd name="T93" fmla="*/ 978 h 1711"/>
                <a:gd name="T94" fmla="*/ 204 w 1027"/>
                <a:gd name="T95" fmla="*/ 944 h 1711"/>
                <a:gd name="T96" fmla="*/ 136 w 1027"/>
                <a:gd name="T97" fmla="*/ 876 h 1711"/>
                <a:gd name="T98" fmla="*/ 102 w 1027"/>
                <a:gd name="T99" fmla="*/ 842 h 1711"/>
                <a:gd name="T100" fmla="*/ 109 w 1027"/>
                <a:gd name="T101" fmla="*/ 756 h 1711"/>
                <a:gd name="T102" fmla="*/ 118 w 1027"/>
                <a:gd name="T103" fmla="*/ 613 h 1711"/>
                <a:gd name="T104" fmla="*/ 127 w 1027"/>
                <a:gd name="T105" fmla="*/ 428 h 1711"/>
                <a:gd name="T106" fmla="*/ 138 w 1027"/>
                <a:gd name="T107" fmla="*/ 186 h 1711"/>
                <a:gd name="T108" fmla="*/ 140 w 1027"/>
                <a:gd name="T109" fmla="*/ 25 h 1711"/>
                <a:gd name="T110" fmla="*/ 190 w 1027"/>
                <a:gd name="T111" fmla="*/ 0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7" h="1711">
                  <a:moveTo>
                    <a:pt x="347" y="0"/>
                  </a:moveTo>
                  <a:lnTo>
                    <a:pt x="372" y="18"/>
                  </a:lnTo>
                  <a:lnTo>
                    <a:pt x="390" y="29"/>
                  </a:lnTo>
                  <a:lnTo>
                    <a:pt x="392" y="29"/>
                  </a:lnTo>
                  <a:lnTo>
                    <a:pt x="453" y="75"/>
                  </a:lnTo>
                  <a:lnTo>
                    <a:pt x="456" y="75"/>
                  </a:lnTo>
                  <a:lnTo>
                    <a:pt x="451" y="77"/>
                  </a:lnTo>
                  <a:lnTo>
                    <a:pt x="403" y="111"/>
                  </a:lnTo>
                  <a:lnTo>
                    <a:pt x="383" y="124"/>
                  </a:lnTo>
                  <a:lnTo>
                    <a:pt x="376" y="129"/>
                  </a:lnTo>
                  <a:lnTo>
                    <a:pt x="372" y="131"/>
                  </a:lnTo>
                  <a:lnTo>
                    <a:pt x="374" y="131"/>
                  </a:lnTo>
                  <a:lnTo>
                    <a:pt x="376" y="136"/>
                  </a:lnTo>
                  <a:lnTo>
                    <a:pt x="378" y="138"/>
                  </a:lnTo>
                  <a:lnTo>
                    <a:pt x="385" y="145"/>
                  </a:lnTo>
                  <a:lnTo>
                    <a:pt x="388" y="147"/>
                  </a:lnTo>
                  <a:lnTo>
                    <a:pt x="390" y="149"/>
                  </a:lnTo>
                  <a:lnTo>
                    <a:pt x="390" y="154"/>
                  </a:lnTo>
                  <a:lnTo>
                    <a:pt x="392" y="161"/>
                  </a:lnTo>
                  <a:lnTo>
                    <a:pt x="392" y="170"/>
                  </a:lnTo>
                  <a:lnTo>
                    <a:pt x="394" y="174"/>
                  </a:lnTo>
                  <a:lnTo>
                    <a:pt x="397" y="179"/>
                  </a:lnTo>
                  <a:lnTo>
                    <a:pt x="397" y="183"/>
                  </a:lnTo>
                  <a:lnTo>
                    <a:pt x="399" y="190"/>
                  </a:lnTo>
                  <a:lnTo>
                    <a:pt x="399" y="197"/>
                  </a:lnTo>
                  <a:lnTo>
                    <a:pt x="399" y="204"/>
                  </a:lnTo>
                  <a:lnTo>
                    <a:pt x="397" y="206"/>
                  </a:lnTo>
                  <a:lnTo>
                    <a:pt x="394" y="213"/>
                  </a:lnTo>
                  <a:lnTo>
                    <a:pt x="390" y="217"/>
                  </a:lnTo>
                  <a:lnTo>
                    <a:pt x="385" y="222"/>
                  </a:lnTo>
                  <a:lnTo>
                    <a:pt x="381" y="224"/>
                  </a:lnTo>
                  <a:lnTo>
                    <a:pt x="381" y="226"/>
                  </a:lnTo>
                  <a:lnTo>
                    <a:pt x="381" y="229"/>
                  </a:lnTo>
                  <a:lnTo>
                    <a:pt x="381" y="231"/>
                  </a:lnTo>
                  <a:lnTo>
                    <a:pt x="383" y="238"/>
                  </a:lnTo>
                  <a:lnTo>
                    <a:pt x="383" y="244"/>
                  </a:lnTo>
                  <a:lnTo>
                    <a:pt x="383" y="247"/>
                  </a:lnTo>
                  <a:lnTo>
                    <a:pt x="383" y="251"/>
                  </a:lnTo>
                  <a:lnTo>
                    <a:pt x="383" y="256"/>
                  </a:lnTo>
                  <a:lnTo>
                    <a:pt x="383" y="258"/>
                  </a:lnTo>
                  <a:lnTo>
                    <a:pt x="381" y="267"/>
                  </a:lnTo>
                  <a:lnTo>
                    <a:pt x="378" y="272"/>
                  </a:lnTo>
                  <a:lnTo>
                    <a:pt x="378" y="274"/>
                  </a:lnTo>
                  <a:lnTo>
                    <a:pt x="376" y="274"/>
                  </a:lnTo>
                  <a:lnTo>
                    <a:pt x="376" y="278"/>
                  </a:lnTo>
                  <a:lnTo>
                    <a:pt x="376" y="285"/>
                  </a:lnTo>
                  <a:lnTo>
                    <a:pt x="381" y="290"/>
                  </a:lnTo>
                  <a:lnTo>
                    <a:pt x="388" y="294"/>
                  </a:lnTo>
                  <a:lnTo>
                    <a:pt x="392" y="296"/>
                  </a:lnTo>
                  <a:lnTo>
                    <a:pt x="397" y="299"/>
                  </a:lnTo>
                  <a:lnTo>
                    <a:pt x="403" y="303"/>
                  </a:lnTo>
                  <a:lnTo>
                    <a:pt x="406" y="305"/>
                  </a:lnTo>
                  <a:lnTo>
                    <a:pt x="412" y="310"/>
                  </a:lnTo>
                  <a:lnTo>
                    <a:pt x="415" y="315"/>
                  </a:lnTo>
                  <a:lnTo>
                    <a:pt x="417" y="319"/>
                  </a:lnTo>
                  <a:lnTo>
                    <a:pt x="419" y="321"/>
                  </a:lnTo>
                  <a:lnTo>
                    <a:pt x="422" y="326"/>
                  </a:lnTo>
                  <a:lnTo>
                    <a:pt x="426" y="330"/>
                  </a:lnTo>
                  <a:lnTo>
                    <a:pt x="428" y="333"/>
                  </a:lnTo>
                  <a:lnTo>
                    <a:pt x="433" y="335"/>
                  </a:lnTo>
                  <a:lnTo>
                    <a:pt x="435" y="335"/>
                  </a:lnTo>
                  <a:lnTo>
                    <a:pt x="442" y="335"/>
                  </a:lnTo>
                  <a:lnTo>
                    <a:pt x="444" y="337"/>
                  </a:lnTo>
                  <a:lnTo>
                    <a:pt x="449" y="337"/>
                  </a:lnTo>
                  <a:lnTo>
                    <a:pt x="449" y="339"/>
                  </a:lnTo>
                  <a:lnTo>
                    <a:pt x="451" y="339"/>
                  </a:lnTo>
                  <a:lnTo>
                    <a:pt x="453" y="342"/>
                  </a:lnTo>
                  <a:lnTo>
                    <a:pt x="453" y="346"/>
                  </a:lnTo>
                  <a:lnTo>
                    <a:pt x="456" y="348"/>
                  </a:lnTo>
                  <a:lnTo>
                    <a:pt x="456" y="351"/>
                  </a:lnTo>
                  <a:lnTo>
                    <a:pt x="458" y="353"/>
                  </a:lnTo>
                  <a:lnTo>
                    <a:pt x="458" y="358"/>
                  </a:lnTo>
                  <a:lnTo>
                    <a:pt x="458" y="362"/>
                  </a:lnTo>
                  <a:lnTo>
                    <a:pt x="460" y="364"/>
                  </a:lnTo>
                  <a:lnTo>
                    <a:pt x="462" y="367"/>
                  </a:lnTo>
                  <a:lnTo>
                    <a:pt x="462" y="371"/>
                  </a:lnTo>
                  <a:lnTo>
                    <a:pt x="467" y="373"/>
                  </a:lnTo>
                  <a:lnTo>
                    <a:pt x="469" y="376"/>
                  </a:lnTo>
                  <a:lnTo>
                    <a:pt x="471" y="378"/>
                  </a:lnTo>
                  <a:lnTo>
                    <a:pt x="471" y="380"/>
                  </a:lnTo>
                  <a:lnTo>
                    <a:pt x="471" y="385"/>
                  </a:lnTo>
                  <a:lnTo>
                    <a:pt x="474" y="389"/>
                  </a:lnTo>
                  <a:lnTo>
                    <a:pt x="476" y="396"/>
                  </a:lnTo>
                  <a:lnTo>
                    <a:pt x="481" y="403"/>
                  </a:lnTo>
                  <a:lnTo>
                    <a:pt x="483" y="405"/>
                  </a:lnTo>
                  <a:lnTo>
                    <a:pt x="485" y="405"/>
                  </a:lnTo>
                  <a:lnTo>
                    <a:pt x="474" y="477"/>
                  </a:lnTo>
                  <a:lnTo>
                    <a:pt x="467" y="523"/>
                  </a:lnTo>
                  <a:lnTo>
                    <a:pt x="474" y="552"/>
                  </a:lnTo>
                  <a:lnTo>
                    <a:pt x="492" y="620"/>
                  </a:lnTo>
                  <a:lnTo>
                    <a:pt x="490" y="627"/>
                  </a:lnTo>
                  <a:lnTo>
                    <a:pt x="487" y="679"/>
                  </a:lnTo>
                  <a:lnTo>
                    <a:pt x="485" y="695"/>
                  </a:lnTo>
                  <a:lnTo>
                    <a:pt x="485" y="699"/>
                  </a:lnTo>
                  <a:lnTo>
                    <a:pt x="487" y="715"/>
                  </a:lnTo>
                  <a:lnTo>
                    <a:pt x="490" y="717"/>
                  </a:lnTo>
                  <a:lnTo>
                    <a:pt x="496" y="731"/>
                  </a:lnTo>
                  <a:lnTo>
                    <a:pt x="505" y="742"/>
                  </a:lnTo>
                  <a:lnTo>
                    <a:pt x="508" y="745"/>
                  </a:lnTo>
                  <a:lnTo>
                    <a:pt x="508" y="747"/>
                  </a:lnTo>
                  <a:lnTo>
                    <a:pt x="519" y="763"/>
                  </a:lnTo>
                  <a:lnTo>
                    <a:pt x="519" y="767"/>
                  </a:lnTo>
                  <a:lnTo>
                    <a:pt x="524" y="774"/>
                  </a:lnTo>
                  <a:lnTo>
                    <a:pt x="544" y="828"/>
                  </a:lnTo>
                  <a:lnTo>
                    <a:pt x="551" y="849"/>
                  </a:lnTo>
                  <a:lnTo>
                    <a:pt x="583" y="923"/>
                  </a:lnTo>
                  <a:lnTo>
                    <a:pt x="605" y="984"/>
                  </a:lnTo>
                  <a:lnTo>
                    <a:pt x="651" y="998"/>
                  </a:lnTo>
                  <a:lnTo>
                    <a:pt x="696" y="1012"/>
                  </a:lnTo>
                  <a:lnTo>
                    <a:pt x="703" y="1014"/>
                  </a:lnTo>
                  <a:lnTo>
                    <a:pt x="725" y="1027"/>
                  </a:lnTo>
                  <a:lnTo>
                    <a:pt x="737" y="1032"/>
                  </a:lnTo>
                  <a:lnTo>
                    <a:pt x="739" y="1034"/>
                  </a:lnTo>
                  <a:lnTo>
                    <a:pt x="759" y="1055"/>
                  </a:lnTo>
                  <a:lnTo>
                    <a:pt x="800" y="1093"/>
                  </a:lnTo>
                  <a:lnTo>
                    <a:pt x="805" y="1098"/>
                  </a:lnTo>
                  <a:lnTo>
                    <a:pt x="807" y="1100"/>
                  </a:lnTo>
                  <a:lnTo>
                    <a:pt x="809" y="1100"/>
                  </a:lnTo>
                  <a:lnTo>
                    <a:pt x="812" y="1104"/>
                  </a:lnTo>
                  <a:lnTo>
                    <a:pt x="823" y="1122"/>
                  </a:lnTo>
                  <a:lnTo>
                    <a:pt x="830" y="1129"/>
                  </a:lnTo>
                  <a:lnTo>
                    <a:pt x="850" y="1154"/>
                  </a:lnTo>
                  <a:lnTo>
                    <a:pt x="866" y="1175"/>
                  </a:lnTo>
                  <a:lnTo>
                    <a:pt x="882" y="1193"/>
                  </a:lnTo>
                  <a:lnTo>
                    <a:pt x="893" y="1202"/>
                  </a:lnTo>
                  <a:lnTo>
                    <a:pt x="904" y="1213"/>
                  </a:lnTo>
                  <a:lnTo>
                    <a:pt x="923" y="1227"/>
                  </a:lnTo>
                  <a:lnTo>
                    <a:pt x="941" y="1242"/>
                  </a:lnTo>
                  <a:lnTo>
                    <a:pt x="968" y="1263"/>
                  </a:lnTo>
                  <a:lnTo>
                    <a:pt x="977" y="1270"/>
                  </a:lnTo>
                  <a:lnTo>
                    <a:pt x="986" y="1274"/>
                  </a:lnTo>
                  <a:lnTo>
                    <a:pt x="1004" y="1288"/>
                  </a:lnTo>
                  <a:lnTo>
                    <a:pt x="1016" y="1292"/>
                  </a:lnTo>
                  <a:lnTo>
                    <a:pt x="1025" y="1299"/>
                  </a:lnTo>
                  <a:lnTo>
                    <a:pt x="1025" y="1303"/>
                  </a:lnTo>
                  <a:lnTo>
                    <a:pt x="1025" y="1331"/>
                  </a:lnTo>
                  <a:lnTo>
                    <a:pt x="1025" y="1383"/>
                  </a:lnTo>
                  <a:lnTo>
                    <a:pt x="1027" y="1457"/>
                  </a:lnTo>
                  <a:lnTo>
                    <a:pt x="1027" y="1512"/>
                  </a:lnTo>
                  <a:lnTo>
                    <a:pt x="1016" y="1523"/>
                  </a:lnTo>
                  <a:lnTo>
                    <a:pt x="959" y="1550"/>
                  </a:lnTo>
                  <a:lnTo>
                    <a:pt x="948" y="1546"/>
                  </a:lnTo>
                  <a:lnTo>
                    <a:pt x="936" y="1541"/>
                  </a:lnTo>
                  <a:lnTo>
                    <a:pt x="934" y="1541"/>
                  </a:lnTo>
                  <a:lnTo>
                    <a:pt x="916" y="1541"/>
                  </a:lnTo>
                  <a:lnTo>
                    <a:pt x="841" y="1543"/>
                  </a:lnTo>
                  <a:lnTo>
                    <a:pt x="719" y="1546"/>
                  </a:lnTo>
                  <a:lnTo>
                    <a:pt x="685" y="1546"/>
                  </a:lnTo>
                  <a:lnTo>
                    <a:pt x="682" y="1548"/>
                  </a:lnTo>
                  <a:lnTo>
                    <a:pt x="682" y="1550"/>
                  </a:lnTo>
                  <a:lnTo>
                    <a:pt x="680" y="1550"/>
                  </a:lnTo>
                  <a:lnTo>
                    <a:pt x="680" y="1552"/>
                  </a:lnTo>
                  <a:lnTo>
                    <a:pt x="678" y="1552"/>
                  </a:lnTo>
                  <a:lnTo>
                    <a:pt x="678" y="1555"/>
                  </a:lnTo>
                  <a:lnTo>
                    <a:pt x="675" y="1557"/>
                  </a:lnTo>
                  <a:lnTo>
                    <a:pt x="673" y="1559"/>
                  </a:lnTo>
                  <a:lnTo>
                    <a:pt x="673" y="1561"/>
                  </a:lnTo>
                  <a:lnTo>
                    <a:pt x="671" y="1561"/>
                  </a:lnTo>
                  <a:lnTo>
                    <a:pt x="671" y="1564"/>
                  </a:lnTo>
                  <a:lnTo>
                    <a:pt x="669" y="1566"/>
                  </a:lnTo>
                  <a:lnTo>
                    <a:pt x="666" y="1568"/>
                  </a:lnTo>
                  <a:lnTo>
                    <a:pt x="664" y="1571"/>
                  </a:lnTo>
                  <a:lnTo>
                    <a:pt x="664" y="1573"/>
                  </a:lnTo>
                  <a:lnTo>
                    <a:pt x="662" y="1577"/>
                  </a:lnTo>
                  <a:lnTo>
                    <a:pt x="660" y="1580"/>
                  </a:lnTo>
                  <a:lnTo>
                    <a:pt x="651" y="1591"/>
                  </a:lnTo>
                  <a:lnTo>
                    <a:pt x="648" y="1593"/>
                  </a:lnTo>
                  <a:lnTo>
                    <a:pt x="641" y="1602"/>
                  </a:lnTo>
                  <a:lnTo>
                    <a:pt x="639" y="1607"/>
                  </a:lnTo>
                  <a:lnTo>
                    <a:pt x="632" y="1609"/>
                  </a:lnTo>
                  <a:lnTo>
                    <a:pt x="632" y="1611"/>
                  </a:lnTo>
                  <a:lnTo>
                    <a:pt x="637" y="1618"/>
                  </a:lnTo>
                  <a:lnTo>
                    <a:pt x="639" y="1620"/>
                  </a:lnTo>
                  <a:lnTo>
                    <a:pt x="641" y="1625"/>
                  </a:lnTo>
                  <a:lnTo>
                    <a:pt x="644" y="1629"/>
                  </a:lnTo>
                  <a:lnTo>
                    <a:pt x="646" y="1632"/>
                  </a:lnTo>
                  <a:lnTo>
                    <a:pt x="657" y="1652"/>
                  </a:lnTo>
                  <a:lnTo>
                    <a:pt x="664" y="1666"/>
                  </a:lnTo>
                  <a:lnTo>
                    <a:pt x="669" y="1684"/>
                  </a:lnTo>
                  <a:lnTo>
                    <a:pt x="678" y="1711"/>
                  </a:lnTo>
                  <a:lnTo>
                    <a:pt x="664" y="1666"/>
                  </a:lnTo>
                  <a:lnTo>
                    <a:pt x="657" y="1652"/>
                  </a:lnTo>
                  <a:lnTo>
                    <a:pt x="646" y="1632"/>
                  </a:lnTo>
                  <a:lnTo>
                    <a:pt x="639" y="1620"/>
                  </a:lnTo>
                  <a:lnTo>
                    <a:pt x="637" y="1618"/>
                  </a:lnTo>
                  <a:lnTo>
                    <a:pt x="632" y="1611"/>
                  </a:lnTo>
                  <a:lnTo>
                    <a:pt x="623" y="1611"/>
                  </a:lnTo>
                  <a:lnTo>
                    <a:pt x="594" y="1618"/>
                  </a:lnTo>
                  <a:lnTo>
                    <a:pt x="578" y="1620"/>
                  </a:lnTo>
                  <a:lnTo>
                    <a:pt x="573" y="1623"/>
                  </a:lnTo>
                  <a:lnTo>
                    <a:pt x="571" y="1623"/>
                  </a:lnTo>
                  <a:lnTo>
                    <a:pt x="569" y="1623"/>
                  </a:lnTo>
                  <a:lnTo>
                    <a:pt x="567" y="1625"/>
                  </a:lnTo>
                  <a:lnTo>
                    <a:pt x="542" y="1625"/>
                  </a:lnTo>
                  <a:lnTo>
                    <a:pt x="539" y="1627"/>
                  </a:lnTo>
                  <a:lnTo>
                    <a:pt x="530" y="1627"/>
                  </a:lnTo>
                  <a:lnTo>
                    <a:pt x="483" y="1629"/>
                  </a:lnTo>
                  <a:lnTo>
                    <a:pt x="462" y="1620"/>
                  </a:lnTo>
                  <a:lnTo>
                    <a:pt x="446" y="1616"/>
                  </a:lnTo>
                  <a:lnTo>
                    <a:pt x="442" y="1611"/>
                  </a:lnTo>
                  <a:lnTo>
                    <a:pt x="426" y="1600"/>
                  </a:lnTo>
                  <a:lnTo>
                    <a:pt x="422" y="1593"/>
                  </a:lnTo>
                  <a:lnTo>
                    <a:pt x="399" y="1586"/>
                  </a:lnTo>
                  <a:lnTo>
                    <a:pt x="394" y="1584"/>
                  </a:lnTo>
                  <a:lnTo>
                    <a:pt x="390" y="1582"/>
                  </a:lnTo>
                  <a:lnTo>
                    <a:pt x="385" y="1582"/>
                  </a:lnTo>
                  <a:lnTo>
                    <a:pt x="381" y="1580"/>
                  </a:lnTo>
                  <a:lnTo>
                    <a:pt x="378" y="1580"/>
                  </a:lnTo>
                  <a:lnTo>
                    <a:pt x="374" y="1577"/>
                  </a:lnTo>
                  <a:lnTo>
                    <a:pt x="372" y="1577"/>
                  </a:lnTo>
                  <a:lnTo>
                    <a:pt x="365" y="1575"/>
                  </a:lnTo>
                  <a:lnTo>
                    <a:pt x="320" y="1568"/>
                  </a:lnTo>
                  <a:lnTo>
                    <a:pt x="308" y="1566"/>
                  </a:lnTo>
                  <a:lnTo>
                    <a:pt x="276" y="1561"/>
                  </a:lnTo>
                  <a:lnTo>
                    <a:pt x="256" y="1557"/>
                  </a:lnTo>
                  <a:lnTo>
                    <a:pt x="249" y="1557"/>
                  </a:lnTo>
                  <a:lnTo>
                    <a:pt x="247" y="1552"/>
                  </a:lnTo>
                  <a:lnTo>
                    <a:pt x="245" y="1552"/>
                  </a:lnTo>
                  <a:lnTo>
                    <a:pt x="242" y="1550"/>
                  </a:lnTo>
                  <a:lnTo>
                    <a:pt x="231" y="1543"/>
                  </a:lnTo>
                  <a:lnTo>
                    <a:pt x="229" y="1541"/>
                  </a:lnTo>
                  <a:lnTo>
                    <a:pt x="227" y="1539"/>
                  </a:lnTo>
                  <a:lnTo>
                    <a:pt x="224" y="1539"/>
                  </a:lnTo>
                  <a:lnTo>
                    <a:pt x="224" y="1537"/>
                  </a:lnTo>
                  <a:lnTo>
                    <a:pt x="222" y="1537"/>
                  </a:lnTo>
                  <a:lnTo>
                    <a:pt x="220" y="1534"/>
                  </a:lnTo>
                  <a:lnTo>
                    <a:pt x="218" y="1534"/>
                  </a:lnTo>
                  <a:lnTo>
                    <a:pt x="213" y="1534"/>
                  </a:lnTo>
                  <a:lnTo>
                    <a:pt x="211" y="1534"/>
                  </a:lnTo>
                  <a:lnTo>
                    <a:pt x="211" y="1532"/>
                  </a:lnTo>
                  <a:lnTo>
                    <a:pt x="204" y="1532"/>
                  </a:lnTo>
                  <a:lnTo>
                    <a:pt x="199" y="1532"/>
                  </a:lnTo>
                  <a:lnTo>
                    <a:pt x="197" y="1532"/>
                  </a:lnTo>
                  <a:lnTo>
                    <a:pt x="186" y="1530"/>
                  </a:lnTo>
                  <a:lnTo>
                    <a:pt x="184" y="1530"/>
                  </a:lnTo>
                  <a:lnTo>
                    <a:pt x="179" y="1530"/>
                  </a:lnTo>
                  <a:lnTo>
                    <a:pt x="179" y="1528"/>
                  </a:lnTo>
                  <a:lnTo>
                    <a:pt x="163" y="1528"/>
                  </a:lnTo>
                  <a:lnTo>
                    <a:pt x="161" y="1528"/>
                  </a:lnTo>
                  <a:lnTo>
                    <a:pt x="152" y="1525"/>
                  </a:lnTo>
                  <a:lnTo>
                    <a:pt x="143" y="1525"/>
                  </a:lnTo>
                  <a:lnTo>
                    <a:pt x="136" y="1523"/>
                  </a:lnTo>
                  <a:lnTo>
                    <a:pt x="134" y="1523"/>
                  </a:lnTo>
                  <a:lnTo>
                    <a:pt x="127" y="1523"/>
                  </a:lnTo>
                  <a:lnTo>
                    <a:pt x="122" y="1523"/>
                  </a:lnTo>
                  <a:lnTo>
                    <a:pt x="120" y="1523"/>
                  </a:lnTo>
                  <a:lnTo>
                    <a:pt x="118" y="1523"/>
                  </a:lnTo>
                  <a:lnTo>
                    <a:pt x="118" y="1521"/>
                  </a:lnTo>
                  <a:lnTo>
                    <a:pt x="115" y="1521"/>
                  </a:lnTo>
                  <a:lnTo>
                    <a:pt x="111" y="1521"/>
                  </a:lnTo>
                  <a:lnTo>
                    <a:pt x="106" y="1521"/>
                  </a:lnTo>
                  <a:lnTo>
                    <a:pt x="104" y="1521"/>
                  </a:lnTo>
                  <a:lnTo>
                    <a:pt x="102" y="1521"/>
                  </a:lnTo>
                  <a:lnTo>
                    <a:pt x="100" y="1521"/>
                  </a:lnTo>
                  <a:lnTo>
                    <a:pt x="97" y="1518"/>
                  </a:lnTo>
                  <a:lnTo>
                    <a:pt x="88" y="1518"/>
                  </a:lnTo>
                  <a:lnTo>
                    <a:pt x="81" y="1518"/>
                  </a:lnTo>
                  <a:lnTo>
                    <a:pt x="79" y="1516"/>
                  </a:lnTo>
                  <a:lnTo>
                    <a:pt x="57" y="1500"/>
                  </a:lnTo>
                  <a:lnTo>
                    <a:pt x="38" y="1485"/>
                  </a:lnTo>
                  <a:lnTo>
                    <a:pt x="34" y="1480"/>
                  </a:lnTo>
                  <a:lnTo>
                    <a:pt x="27" y="1478"/>
                  </a:lnTo>
                  <a:lnTo>
                    <a:pt x="18" y="1469"/>
                  </a:lnTo>
                  <a:lnTo>
                    <a:pt x="13" y="1464"/>
                  </a:lnTo>
                  <a:lnTo>
                    <a:pt x="7" y="1460"/>
                  </a:lnTo>
                  <a:lnTo>
                    <a:pt x="0" y="1455"/>
                  </a:lnTo>
                  <a:lnTo>
                    <a:pt x="0" y="1453"/>
                  </a:lnTo>
                  <a:lnTo>
                    <a:pt x="2" y="1453"/>
                  </a:lnTo>
                  <a:lnTo>
                    <a:pt x="2" y="1451"/>
                  </a:lnTo>
                  <a:lnTo>
                    <a:pt x="4" y="1448"/>
                  </a:lnTo>
                  <a:lnTo>
                    <a:pt x="7" y="1444"/>
                  </a:lnTo>
                  <a:lnTo>
                    <a:pt x="11" y="1439"/>
                  </a:lnTo>
                  <a:lnTo>
                    <a:pt x="13" y="1435"/>
                  </a:lnTo>
                  <a:lnTo>
                    <a:pt x="18" y="1430"/>
                  </a:lnTo>
                  <a:lnTo>
                    <a:pt x="18" y="1428"/>
                  </a:lnTo>
                  <a:lnTo>
                    <a:pt x="20" y="1423"/>
                  </a:lnTo>
                  <a:lnTo>
                    <a:pt x="29" y="1414"/>
                  </a:lnTo>
                  <a:lnTo>
                    <a:pt x="36" y="1403"/>
                  </a:lnTo>
                  <a:lnTo>
                    <a:pt x="38" y="1399"/>
                  </a:lnTo>
                  <a:lnTo>
                    <a:pt x="41" y="1396"/>
                  </a:lnTo>
                  <a:lnTo>
                    <a:pt x="43" y="1394"/>
                  </a:lnTo>
                  <a:lnTo>
                    <a:pt x="50" y="1383"/>
                  </a:lnTo>
                  <a:lnTo>
                    <a:pt x="52" y="1380"/>
                  </a:lnTo>
                  <a:lnTo>
                    <a:pt x="63" y="1367"/>
                  </a:lnTo>
                  <a:lnTo>
                    <a:pt x="66" y="1362"/>
                  </a:lnTo>
                  <a:lnTo>
                    <a:pt x="70" y="1356"/>
                  </a:lnTo>
                  <a:lnTo>
                    <a:pt x="70" y="1353"/>
                  </a:lnTo>
                  <a:lnTo>
                    <a:pt x="72" y="1353"/>
                  </a:lnTo>
                  <a:lnTo>
                    <a:pt x="77" y="1344"/>
                  </a:lnTo>
                  <a:lnTo>
                    <a:pt x="81" y="1337"/>
                  </a:lnTo>
                  <a:lnTo>
                    <a:pt x="97" y="1319"/>
                  </a:lnTo>
                  <a:lnTo>
                    <a:pt x="100" y="1315"/>
                  </a:lnTo>
                  <a:lnTo>
                    <a:pt x="104" y="1308"/>
                  </a:lnTo>
                  <a:lnTo>
                    <a:pt x="120" y="1288"/>
                  </a:lnTo>
                  <a:lnTo>
                    <a:pt x="122" y="1283"/>
                  </a:lnTo>
                  <a:lnTo>
                    <a:pt x="125" y="1279"/>
                  </a:lnTo>
                  <a:lnTo>
                    <a:pt x="136" y="1265"/>
                  </a:lnTo>
                  <a:lnTo>
                    <a:pt x="118" y="1222"/>
                  </a:lnTo>
                  <a:lnTo>
                    <a:pt x="113" y="1211"/>
                  </a:lnTo>
                  <a:lnTo>
                    <a:pt x="106" y="1190"/>
                  </a:lnTo>
                  <a:lnTo>
                    <a:pt x="97" y="1165"/>
                  </a:lnTo>
                  <a:lnTo>
                    <a:pt x="93" y="1147"/>
                  </a:lnTo>
                  <a:lnTo>
                    <a:pt x="86" y="1129"/>
                  </a:lnTo>
                  <a:lnTo>
                    <a:pt x="84" y="1125"/>
                  </a:lnTo>
                  <a:lnTo>
                    <a:pt x="81" y="1122"/>
                  </a:lnTo>
                  <a:lnTo>
                    <a:pt x="81" y="1120"/>
                  </a:lnTo>
                  <a:lnTo>
                    <a:pt x="84" y="1116"/>
                  </a:lnTo>
                  <a:lnTo>
                    <a:pt x="86" y="1109"/>
                  </a:lnTo>
                  <a:lnTo>
                    <a:pt x="88" y="1102"/>
                  </a:lnTo>
                  <a:lnTo>
                    <a:pt x="91" y="1100"/>
                  </a:lnTo>
                  <a:lnTo>
                    <a:pt x="93" y="1095"/>
                  </a:lnTo>
                  <a:lnTo>
                    <a:pt x="97" y="1084"/>
                  </a:lnTo>
                  <a:lnTo>
                    <a:pt x="100" y="1079"/>
                  </a:lnTo>
                  <a:lnTo>
                    <a:pt x="102" y="1073"/>
                  </a:lnTo>
                  <a:lnTo>
                    <a:pt x="104" y="1066"/>
                  </a:lnTo>
                  <a:lnTo>
                    <a:pt x="102" y="1066"/>
                  </a:lnTo>
                  <a:lnTo>
                    <a:pt x="104" y="1066"/>
                  </a:lnTo>
                  <a:lnTo>
                    <a:pt x="109" y="1055"/>
                  </a:lnTo>
                  <a:lnTo>
                    <a:pt x="111" y="1050"/>
                  </a:lnTo>
                  <a:lnTo>
                    <a:pt x="113" y="1046"/>
                  </a:lnTo>
                  <a:lnTo>
                    <a:pt x="115" y="1043"/>
                  </a:lnTo>
                  <a:lnTo>
                    <a:pt x="118" y="1039"/>
                  </a:lnTo>
                  <a:lnTo>
                    <a:pt x="118" y="1036"/>
                  </a:lnTo>
                  <a:lnTo>
                    <a:pt x="122" y="1027"/>
                  </a:lnTo>
                  <a:lnTo>
                    <a:pt x="136" y="1016"/>
                  </a:lnTo>
                  <a:lnTo>
                    <a:pt x="140" y="1012"/>
                  </a:lnTo>
                  <a:lnTo>
                    <a:pt x="154" y="998"/>
                  </a:lnTo>
                  <a:lnTo>
                    <a:pt x="161" y="991"/>
                  </a:lnTo>
                  <a:lnTo>
                    <a:pt x="181" y="978"/>
                  </a:lnTo>
                  <a:lnTo>
                    <a:pt x="186" y="973"/>
                  </a:lnTo>
                  <a:lnTo>
                    <a:pt x="190" y="969"/>
                  </a:lnTo>
                  <a:lnTo>
                    <a:pt x="197" y="962"/>
                  </a:lnTo>
                  <a:lnTo>
                    <a:pt x="208" y="950"/>
                  </a:lnTo>
                  <a:lnTo>
                    <a:pt x="208" y="948"/>
                  </a:lnTo>
                  <a:lnTo>
                    <a:pt x="206" y="946"/>
                  </a:lnTo>
                  <a:lnTo>
                    <a:pt x="204" y="944"/>
                  </a:lnTo>
                  <a:lnTo>
                    <a:pt x="197" y="939"/>
                  </a:lnTo>
                  <a:lnTo>
                    <a:pt x="174" y="917"/>
                  </a:lnTo>
                  <a:lnTo>
                    <a:pt x="159" y="898"/>
                  </a:lnTo>
                  <a:lnTo>
                    <a:pt x="152" y="892"/>
                  </a:lnTo>
                  <a:lnTo>
                    <a:pt x="143" y="883"/>
                  </a:lnTo>
                  <a:lnTo>
                    <a:pt x="136" y="878"/>
                  </a:lnTo>
                  <a:lnTo>
                    <a:pt x="136" y="876"/>
                  </a:lnTo>
                  <a:lnTo>
                    <a:pt x="134" y="874"/>
                  </a:lnTo>
                  <a:lnTo>
                    <a:pt x="131" y="871"/>
                  </a:lnTo>
                  <a:lnTo>
                    <a:pt x="127" y="867"/>
                  </a:lnTo>
                  <a:lnTo>
                    <a:pt x="122" y="862"/>
                  </a:lnTo>
                  <a:lnTo>
                    <a:pt x="111" y="851"/>
                  </a:lnTo>
                  <a:lnTo>
                    <a:pt x="106" y="846"/>
                  </a:lnTo>
                  <a:lnTo>
                    <a:pt x="102" y="842"/>
                  </a:lnTo>
                  <a:lnTo>
                    <a:pt x="102" y="837"/>
                  </a:lnTo>
                  <a:lnTo>
                    <a:pt x="102" y="835"/>
                  </a:lnTo>
                  <a:lnTo>
                    <a:pt x="106" y="788"/>
                  </a:lnTo>
                  <a:lnTo>
                    <a:pt x="106" y="781"/>
                  </a:lnTo>
                  <a:lnTo>
                    <a:pt x="106" y="774"/>
                  </a:lnTo>
                  <a:lnTo>
                    <a:pt x="106" y="769"/>
                  </a:lnTo>
                  <a:lnTo>
                    <a:pt x="109" y="756"/>
                  </a:lnTo>
                  <a:lnTo>
                    <a:pt x="115" y="670"/>
                  </a:lnTo>
                  <a:lnTo>
                    <a:pt x="115" y="647"/>
                  </a:lnTo>
                  <a:lnTo>
                    <a:pt x="118" y="640"/>
                  </a:lnTo>
                  <a:lnTo>
                    <a:pt x="118" y="638"/>
                  </a:lnTo>
                  <a:lnTo>
                    <a:pt x="118" y="636"/>
                  </a:lnTo>
                  <a:lnTo>
                    <a:pt x="118" y="627"/>
                  </a:lnTo>
                  <a:lnTo>
                    <a:pt x="118" y="613"/>
                  </a:lnTo>
                  <a:lnTo>
                    <a:pt x="120" y="591"/>
                  </a:lnTo>
                  <a:lnTo>
                    <a:pt x="120" y="573"/>
                  </a:lnTo>
                  <a:lnTo>
                    <a:pt x="125" y="493"/>
                  </a:lnTo>
                  <a:lnTo>
                    <a:pt x="125" y="491"/>
                  </a:lnTo>
                  <a:lnTo>
                    <a:pt x="125" y="468"/>
                  </a:lnTo>
                  <a:lnTo>
                    <a:pt x="125" y="453"/>
                  </a:lnTo>
                  <a:lnTo>
                    <a:pt x="127" y="428"/>
                  </a:lnTo>
                  <a:lnTo>
                    <a:pt x="127" y="412"/>
                  </a:lnTo>
                  <a:lnTo>
                    <a:pt x="131" y="344"/>
                  </a:lnTo>
                  <a:lnTo>
                    <a:pt x="134" y="303"/>
                  </a:lnTo>
                  <a:lnTo>
                    <a:pt x="134" y="278"/>
                  </a:lnTo>
                  <a:lnTo>
                    <a:pt x="138" y="195"/>
                  </a:lnTo>
                  <a:lnTo>
                    <a:pt x="138" y="188"/>
                  </a:lnTo>
                  <a:lnTo>
                    <a:pt x="138" y="186"/>
                  </a:lnTo>
                  <a:lnTo>
                    <a:pt x="138" y="181"/>
                  </a:lnTo>
                  <a:lnTo>
                    <a:pt x="138" y="179"/>
                  </a:lnTo>
                  <a:lnTo>
                    <a:pt x="138" y="127"/>
                  </a:lnTo>
                  <a:lnTo>
                    <a:pt x="140" y="81"/>
                  </a:lnTo>
                  <a:lnTo>
                    <a:pt x="140" y="79"/>
                  </a:lnTo>
                  <a:lnTo>
                    <a:pt x="140" y="38"/>
                  </a:lnTo>
                  <a:lnTo>
                    <a:pt x="140" y="25"/>
                  </a:lnTo>
                  <a:lnTo>
                    <a:pt x="140" y="23"/>
                  </a:lnTo>
                  <a:lnTo>
                    <a:pt x="143" y="4"/>
                  </a:lnTo>
                  <a:lnTo>
                    <a:pt x="143" y="0"/>
                  </a:lnTo>
                  <a:lnTo>
                    <a:pt x="145" y="0"/>
                  </a:lnTo>
                  <a:lnTo>
                    <a:pt x="147" y="0"/>
                  </a:lnTo>
                  <a:lnTo>
                    <a:pt x="170" y="0"/>
                  </a:lnTo>
                  <a:lnTo>
                    <a:pt x="190" y="0"/>
                  </a:lnTo>
                  <a:lnTo>
                    <a:pt x="281" y="0"/>
                  </a:lnTo>
                  <a:lnTo>
                    <a:pt x="335" y="0"/>
                  </a:lnTo>
                  <a:lnTo>
                    <a:pt x="342" y="0"/>
                  </a:lnTo>
                  <a:lnTo>
                    <a:pt x="344" y="0"/>
                  </a:lnTo>
                  <a:lnTo>
                    <a:pt x="347"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25" name="Freeform 20">
              <a:extLst>
                <a:ext uri="{FF2B5EF4-FFF2-40B4-BE49-F238E27FC236}">
                  <a16:creationId xmlns:a16="http://schemas.microsoft.com/office/drawing/2014/main" id="{124DC239-9CE1-A693-ECB2-40F412690CB7}"/>
                </a:ext>
              </a:extLst>
            </p:cNvPr>
            <p:cNvSpPr>
              <a:spLocks/>
            </p:cNvSpPr>
            <p:nvPr/>
          </p:nvSpPr>
          <p:spPr bwMode="auto">
            <a:xfrm>
              <a:off x="7259355" y="4198331"/>
              <a:ext cx="1200486" cy="1014942"/>
            </a:xfrm>
            <a:custGeom>
              <a:avLst/>
              <a:gdLst>
                <a:gd name="T0" fmla="*/ 274 w 757"/>
                <a:gd name="T1" fmla="*/ 27 h 640"/>
                <a:gd name="T2" fmla="*/ 297 w 757"/>
                <a:gd name="T3" fmla="*/ 31 h 640"/>
                <a:gd name="T4" fmla="*/ 313 w 757"/>
                <a:gd name="T5" fmla="*/ 47 h 640"/>
                <a:gd name="T6" fmla="*/ 319 w 757"/>
                <a:gd name="T7" fmla="*/ 65 h 640"/>
                <a:gd name="T8" fmla="*/ 331 w 757"/>
                <a:gd name="T9" fmla="*/ 88 h 640"/>
                <a:gd name="T10" fmla="*/ 374 w 757"/>
                <a:gd name="T11" fmla="*/ 135 h 640"/>
                <a:gd name="T12" fmla="*/ 451 w 757"/>
                <a:gd name="T13" fmla="*/ 228 h 640"/>
                <a:gd name="T14" fmla="*/ 467 w 757"/>
                <a:gd name="T15" fmla="*/ 233 h 640"/>
                <a:gd name="T16" fmla="*/ 478 w 757"/>
                <a:gd name="T17" fmla="*/ 246 h 640"/>
                <a:gd name="T18" fmla="*/ 489 w 757"/>
                <a:gd name="T19" fmla="*/ 251 h 640"/>
                <a:gd name="T20" fmla="*/ 501 w 757"/>
                <a:gd name="T21" fmla="*/ 246 h 640"/>
                <a:gd name="T22" fmla="*/ 517 w 757"/>
                <a:gd name="T23" fmla="*/ 253 h 640"/>
                <a:gd name="T24" fmla="*/ 526 w 757"/>
                <a:gd name="T25" fmla="*/ 276 h 640"/>
                <a:gd name="T26" fmla="*/ 537 w 757"/>
                <a:gd name="T27" fmla="*/ 298 h 640"/>
                <a:gd name="T28" fmla="*/ 569 w 757"/>
                <a:gd name="T29" fmla="*/ 325 h 640"/>
                <a:gd name="T30" fmla="*/ 591 w 757"/>
                <a:gd name="T31" fmla="*/ 328 h 640"/>
                <a:gd name="T32" fmla="*/ 621 w 757"/>
                <a:gd name="T33" fmla="*/ 350 h 640"/>
                <a:gd name="T34" fmla="*/ 705 w 757"/>
                <a:gd name="T35" fmla="*/ 375 h 640"/>
                <a:gd name="T36" fmla="*/ 741 w 757"/>
                <a:gd name="T37" fmla="*/ 382 h 640"/>
                <a:gd name="T38" fmla="*/ 755 w 757"/>
                <a:gd name="T39" fmla="*/ 391 h 640"/>
                <a:gd name="T40" fmla="*/ 691 w 757"/>
                <a:gd name="T41" fmla="*/ 493 h 640"/>
                <a:gd name="T42" fmla="*/ 639 w 757"/>
                <a:gd name="T43" fmla="*/ 588 h 640"/>
                <a:gd name="T44" fmla="*/ 560 w 757"/>
                <a:gd name="T45" fmla="*/ 606 h 640"/>
                <a:gd name="T46" fmla="*/ 530 w 757"/>
                <a:gd name="T47" fmla="*/ 536 h 640"/>
                <a:gd name="T48" fmla="*/ 519 w 757"/>
                <a:gd name="T49" fmla="*/ 486 h 640"/>
                <a:gd name="T50" fmla="*/ 474 w 757"/>
                <a:gd name="T51" fmla="*/ 432 h 640"/>
                <a:gd name="T52" fmla="*/ 435 w 757"/>
                <a:gd name="T53" fmla="*/ 423 h 640"/>
                <a:gd name="T54" fmla="*/ 401 w 757"/>
                <a:gd name="T55" fmla="*/ 432 h 640"/>
                <a:gd name="T56" fmla="*/ 362 w 757"/>
                <a:gd name="T57" fmla="*/ 445 h 640"/>
                <a:gd name="T58" fmla="*/ 342 w 757"/>
                <a:gd name="T59" fmla="*/ 466 h 640"/>
                <a:gd name="T60" fmla="*/ 324 w 757"/>
                <a:gd name="T61" fmla="*/ 486 h 640"/>
                <a:gd name="T62" fmla="*/ 299 w 757"/>
                <a:gd name="T63" fmla="*/ 511 h 640"/>
                <a:gd name="T64" fmla="*/ 179 w 757"/>
                <a:gd name="T65" fmla="*/ 574 h 640"/>
                <a:gd name="T66" fmla="*/ 84 w 757"/>
                <a:gd name="T67" fmla="*/ 572 h 640"/>
                <a:gd name="T68" fmla="*/ 97 w 757"/>
                <a:gd name="T69" fmla="*/ 520 h 640"/>
                <a:gd name="T70" fmla="*/ 86 w 757"/>
                <a:gd name="T71" fmla="*/ 495 h 640"/>
                <a:gd name="T72" fmla="*/ 43 w 757"/>
                <a:gd name="T73" fmla="*/ 393 h 640"/>
                <a:gd name="T74" fmla="*/ 52 w 757"/>
                <a:gd name="T75" fmla="*/ 287 h 640"/>
                <a:gd name="T76" fmla="*/ 36 w 757"/>
                <a:gd name="T77" fmla="*/ 249 h 640"/>
                <a:gd name="T78" fmla="*/ 4 w 757"/>
                <a:gd name="T79" fmla="*/ 212 h 640"/>
                <a:gd name="T80" fmla="*/ 13 w 757"/>
                <a:gd name="T81" fmla="*/ 156 h 640"/>
                <a:gd name="T82" fmla="*/ 13 w 757"/>
                <a:gd name="T83" fmla="*/ 101 h 640"/>
                <a:gd name="T84" fmla="*/ 31 w 757"/>
                <a:gd name="T85" fmla="*/ 86 h 640"/>
                <a:gd name="T86" fmla="*/ 52 w 757"/>
                <a:gd name="T87" fmla="*/ 86 h 640"/>
                <a:gd name="T88" fmla="*/ 41 w 757"/>
                <a:gd name="T89" fmla="*/ 18 h 640"/>
                <a:gd name="T90" fmla="*/ 77 w 757"/>
                <a:gd name="T91" fmla="*/ 11 h 640"/>
                <a:gd name="T92" fmla="*/ 113 w 757"/>
                <a:gd name="T93" fmla="*/ 31 h 640"/>
                <a:gd name="T94" fmla="*/ 127 w 757"/>
                <a:gd name="T95" fmla="*/ 56 h 640"/>
                <a:gd name="T96" fmla="*/ 133 w 757"/>
                <a:gd name="T97" fmla="*/ 77 h 640"/>
                <a:gd name="T98" fmla="*/ 154 w 757"/>
                <a:gd name="T99" fmla="*/ 77 h 640"/>
                <a:gd name="T100" fmla="*/ 156 w 757"/>
                <a:gd name="T101" fmla="*/ 97 h 640"/>
                <a:gd name="T102" fmla="*/ 156 w 757"/>
                <a:gd name="T103" fmla="*/ 131 h 640"/>
                <a:gd name="T104" fmla="*/ 183 w 757"/>
                <a:gd name="T105" fmla="*/ 138 h 640"/>
                <a:gd name="T106" fmla="*/ 192 w 757"/>
                <a:gd name="T107" fmla="*/ 115 h 640"/>
                <a:gd name="T108" fmla="*/ 174 w 757"/>
                <a:gd name="T109" fmla="*/ 99 h 640"/>
                <a:gd name="T110" fmla="*/ 192 w 757"/>
                <a:gd name="T111" fmla="*/ 90 h 640"/>
                <a:gd name="T112" fmla="*/ 174 w 757"/>
                <a:gd name="T113" fmla="*/ 72 h 640"/>
                <a:gd name="T114" fmla="*/ 188 w 757"/>
                <a:gd name="T115" fmla="*/ 70 h 640"/>
                <a:gd name="T116" fmla="*/ 192 w 757"/>
                <a:gd name="T117" fmla="*/ 49 h 640"/>
                <a:gd name="T118" fmla="*/ 199 w 757"/>
                <a:gd name="T119" fmla="*/ 36 h 640"/>
                <a:gd name="T120" fmla="*/ 208 w 757"/>
                <a:gd name="T121"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7" h="640">
                  <a:moveTo>
                    <a:pt x="211" y="0"/>
                  </a:moveTo>
                  <a:lnTo>
                    <a:pt x="213" y="0"/>
                  </a:lnTo>
                  <a:lnTo>
                    <a:pt x="220" y="0"/>
                  </a:lnTo>
                  <a:lnTo>
                    <a:pt x="222" y="6"/>
                  </a:lnTo>
                  <a:lnTo>
                    <a:pt x="222" y="9"/>
                  </a:lnTo>
                  <a:lnTo>
                    <a:pt x="224" y="9"/>
                  </a:lnTo>
                  <a:lnTo>
                    <a:pt x="236" y="13"/>
                  </a:lnTo>
                  <a:lnTo>
                    <a:pt x="256" y="20"/>
                  </a:lnTo>
                  <a:lnTo>
                    <a:pt x="274" y="27"/>
                  </a:lnTo>
                  <a:lnTo>
                    <a:pt x="276" y="27"/>
                  </a:lnTo>
                  <a:lnTo>
                    <a:pt x="276" y="24"/>
                  </a:lnTo>
                  <a:lnTo>
                    <a:pt x="279" y="24"/>
                  </a:lnTo>
                  <a:lnTo>
                    <a:pt x="283" y="27"/>
                  </a:lnTo>
                  <a:lnTo>
                    <a:pt x="283" y="29"/>
                  </a:lnTo>
                  <a:lnTo>
                    <a:pt x="285" y="29"/>
                  </a:lnTo>
                  <a:lnTo>
                    <a:pt x="292" y="27"/>
                  </a:lnTo>
                  <a:lnTo>
                    <a:pt x="294" y="29"/>
                  </a:lnTo>
                  <a:lnTo>
                    <a:pt x="297" y="31"/>
                  </a:lnTo>
                  <a:lnTo>
                    <a:pt x="299" y="31"/>
                  </a:lnTo>
                  <a:lnTo>
                    <a:pt x="304" y="31"/>
                  </a:lnTo>
                  <a:lnTo>
                    <a:pt x="306" y="34"/>
                  </a:lnTo>
                  <a:lnTo>
                    <a:pt x="306" y="36"/>
                  </a:lnTo>
                  <a:lnTo>
                    <a:pt x="306" y="38"/>
                  </a:lnTo>
                  <a:lnTo>
                    <a:pt x="306" y="40"/>
                  </a:lnTo>
                  <a:lnTo>
                    <a:pt x="308" y="45"/>
                  </a:lnTo>
                  <a:lnTo>
                    <a:pt x="310" y="47"/>
                  </a:lnTo>
                  <a:lnTo>
                    <a:pt x="313" y="47"/>
                  </a:lnTo>
                  <a:lnTo>
                    <a:pt x="313" y="49"/>
                  </a:lnTo>
                  <a:lnTo>
                    <a:pt x="315" y="52"/>
                  </a:lnTo>
                  <a:lnTo>
                    <a:pt x="315" y="54"/>
                  </a:lnTo>
                  <a:lnTo>
                    <a:pt x="317" y="56"/>
                  </a:lnTo>
                  <a:lnTo>
                    <a:pt x="315" y="58"/>
                  </a:lnTo>
                  <a:lnTo>
                    <a:pt x="317" y="58"/>
                  </a:lnTo>
                  <a:lnTo>
                    <a:pt x="317" y="61"/>
                  </a:lnTo>
                  <a:lnTo>
                    <a:pt x="319" y="63"/>
                  </a:lnTo>
                  <a:lnTo>
                    <a:pt x="319" y="65"/>
                  </a:lnTo>
                  <a:lnTo>
                    <a:pt x="319" y="67"/>
                  </a:lnTo>
                  <a:lnTo>
                    <a:pt x="322" y="72"/>
                  </a:lnTo>
                  <a:lnTo>
                    <a:pt x="322" y="74"/>
                  </a:lnTo>
                  <a:lnTo>
                    <a:pt x="322" y="79"/>
                  </a:lnTo>
                  <a:lnTo>
                    <a:pt x="324" y="79"/>
                  </a:lnTo>
                  <a:lnTo>
                    <a:pt x="324" y="81"/>
                  </a:lnTo>
                  <a:lnTo>
                    <a:pt x="328" y="81"/>
                  </a:lnTo>
                  <a:lnTo>
                    <a:pt x="331" y="83"/>
                  </a:lnTo>
                  <a:lnTo>
                    <a:pt x="331" y="88"/>
                  </a:lnTo>
                  <a:lnTo>
                    <a:pt x="333" y="88"/>
                  </a:lnTo>
                  <a:lnTo>
                    <a:pt x="333" y="90"/>
                  </a:lnTo>
                  <a:lnTo>
                    <a:pt x="335" y="92"/>
                  </a:lnTo>
                  <a:lnTo>
                    <a:pt x="335" y="95"/>
                  </a:lnTo>
                  <a:lnTo>
                    <a:pt x="338" y="95"/>
                  </a:lnTo>
                  <a:lnTo>
                    <a:pt x="338" y="97"/>
                  </a:lnTo>
                  <a:lnTo>
                    <a:pt x="365" y="122"/>
                  </a:lnTo>
                  <a:lnTo>
                    <a:pt x="369" y="126"/>
                  </a:lnTo>
                  <a:lnTo>
                    <a:pt x="374" y="135"/>
                  </a:lnTo>
                  <a:lnTo>
                    <a:pt x="378" y="142"/>
                  </a:lnTo>
                  <a:lnTo>
                    <a:pt x="396" y="167"/>
                  </a:lnTo>
                  <a:lnTo>
                    <a:pt x="403" y="174"/>
                  </a:lnTo>
                  <a:lnTo>
                    <a:pt x="406" y="176"/>
                  </a:lnTo>
                  <a:lnTo>
                    <a:pt x="415" y="185"/>
                  </a:lnTo>
                  <a:lnTo>
                    <a:pt x="424" y="194"/>
                  </a:lnTo>
                  <a:lnTo>
                    <a:pt x="449" y="224"/>
                  </a:lnTo>
                  <a:lnTo>
                    <a:pt x="451" y="226"/>
                  </a:lnTo>
                  <a:lnTo>
                    <a:pt x="451" y="228"/>
                  </a:lnTo>
                  <a:lnTo>
                    <a:pt x="453" y="228"/>
                  </a:lnTo>
                  <a:lnTo>
                    <a:pt x="455" y="228"/>
                  </a:lnTo>
                  <a:lnTo>
                    <a:pt x="458" y="228"/>
                  </a:lnTo>
                  <a:lnTo>
                    <a:pt x="460" y="228"/>
                  </a:lnTo>
                  <a:lnTo>
                    <a:pt x="462" y="228"/>
                  </a:lnTo>
                  <a:lnTo>
                    <a:pt x="462" y="230"/>
                  </a:lnTo>
                  <a:lnTo>
                    <a:pt x="462" y="233"/>
                  </a:lnTo>
                  <a:lnTo>
                    <a:pt x="464" y="233"/>
                  </a:lnTo>
                  <a:lnTo>
                    <a:pt x="467" y="233"/>
                  </a:lnTo>
                  <a:lnTo>
                    <a:pt x="469" y="233"/>
                  </a:lnTo>
                  <a:lnTo>
                    <a:pt x="469" y="235"/>
                  </a:lnTo>
                  <a:lnTo>
                    <a:pt x="469" y="237"/>
                  </a:lnTo>
                  <a:lnTo>
                    <a:pt x="469" y="239"/>
                  </a:lnTo>
                  <a:lnTo>
                    <a:pt x="469" y="242"/>
                  </a:lnTo>
                  <a:lnTo>
                    <a:pt x="471" y="244"/>
                  </a:lnTo>
                  <a:lnTo>
                    <a:pt x="474" y="244"/>
                  </a:lnTo>
                  <a:lnTo>
                    <a:pt x="476" y="246"/>
                  </a:lnTo>
                  <a:lnTo>
                    <a:pt x="478" y="246"/>
                  </a:lnTo>
                  <a:lnTo>
                    <a:pt x="478" y="249"/>
                  </a:lnTo>
                  <a:lnTo>
                    <a:pt x="480" y="249"/>
                  </a:lnTo>
                  <a:lnTo>
                    <a:pt x="483" y="249"/>
                  </a:lnTo>
                  <a:lnTo>
                    <a:pt x="483" y="246"/>
                  </a:lnTo>
                  <a:lnTo>
                    <a:pt x="485" y="246"/>
                  </a:lnTo>
                  <a:lnTo>
                    <a:pt x="487" y="246"/>
                  </a:lnTo>
                  <a:lnTo>
                    <a:pt x="489" y="246"/>
                  </a:lnTo>
                  <a:lnTo>
                    <a:pt x="489" y="249"/>
                  </a:lnTo>
                  <a:lnTo>
                    <a:pt x="489" y="251"/>
                  </a:lnTo>
                  <a:lnTo>
                    <a:pt x="492" y="251"/>
                  </a:lnTo>
                  <a:lnTo>
                    <a:pt x="492" y="249"/>
                  </a:lnTo>
                  <a:lnTo>
                    <a:pt x="492" y="246"/>
                  </a:lnTo>
                  <a:lnTo>
                    <a:pt x="494" y="246"/>
                  </a:lnTo>
                  <a:lnTo>
                    <a:pt x="496" y="246"/>
                  </a:lnTo>
                  <a:lnTo>
                    <a:pt x="496" y="249"/>
                  </a:lnTo>
                  <a:lnTo>
                    <a:pt x="498" y="251"/>
                  </a:lnTo>
                  <a:lnTo>
                    <a:pt x="498" y="249"/>
                  </a:lnTo>
                  <a:lnTo>
                    <a:pt x="501" y="246"/>
                  </a:lnTo>
                  <a:lnTo>
                    <a:pt x="503" y="246"/>
                  </a:lnTo>
                  <a:lnTo>
                    <a:pt x="505" y="246"/>
                  </a:lnTo>
                  <a:lnTo>
                    <a:pt x="508" y="246"/>
                  </a:lnTo>
                  <a:lnTo>
                    <a:pt x="508" y="249"/>
                  </a:lnTo>
                  <a:lnTo>
                    <a:pt x="510" y="251"/>
                  </a:lnTo>
                  <a:lnTo>
                    <a:pt x="510" y="253"/>
                  </a:lnTo>
                  <a:lnTo>
                    <a:pt x="512" y="253"/>
                  </a:lnTo>
                  <a:lnTo>
                    <a:pt x="512" y="251"/>
                  </a:lnTo>
                  <a:lnTo>
                    <a:pt x="517" y="253"/>
                  </a:lnTo>
                  <a:lnTo>
                    <a:pt x="517" y="255"/>
                  </a:lnTo>
                  <a:lnTo>
                    <a:pt x="517" y="258"/>
                  </a:lnTo>
                  <a:lnTo>
                    <a:pt x="519" y="262"/>
                  </a:lnTo>
                  <a:lnTo>
                    <a:pt x="521" y="262"/>
                  </a:lnTo>
                  <a:lnTo>
                    <a:pt x="523" y="264"/>
                  </a:lnTo>
                  <a:lnTo>
                    <a:pt x="523" y="267"/>
                  </a:lnTo>
                  <a:lnTo>
                    <a:pt x="521" y="271"/>
                  </a:lnTo>
                  <a:lnTo>
                    <a:pt x="523" y="273"/>
                  </a:lnTo>
                  <a:lnTo>
                    <a:pt x="526" y="276"/>
                  </a:lnTo>
                  <a:lnTo>
                    <a:pt x="526" y="280"/>
                  </a:lnTo>
                  <a:lnTo>
                    <a:pt x="528" y="285"/>
                  </a:lnTo>
                  <a:lnTo>
                    <a:pt x="528" y="287"/>
                  </a:lnTo>
                  <a:lnTo>
                    <a:pt x="530" y="289"/>
                  </a:lnTo>
                  <a:lnTo>
                    <a:pt x="530" y="292"/>
                  </a:lnTo>
                  <a:lnTo>
                    <a:pt x="533" y="292"/>
                  </a:lnTo>
                  <a:lnTo>
                    <a:pt x="535" y="292"/>
                  </a:lnTo>
                  <a:lnTo>
                    <a:pt x="537" y="294"/>
                  </a:lnTo>
                  <a:lnTo>
                    <a:pt x="537" y="298"/>
                  </a:lnTo>
                  <a:lnTo>
                    <a:pt x="539" y="298"/>
                  </a:lnTo>
                  <a:lnTo>
                    <a:pt x="539" y="301"/>
                  </a:lnTo>
                  <a:lnTo>
                    <a:pt x="542" y="305"/>
                  </a:lnTo>
                  <a:lnTo>
                    <a:pt x="544" y="305"/>
                  </a:lnTo>
                  <a:lnTo>
                    <a:pt x="544" y="307"/>
                  </a:lnTo>
                  <a:lnTo>
                    <a:pt x="548" y="312"/>
                  </a:lnTo>
                  <a:lnTo>
                    <a:pt x="560" y="321"/>
                  </a:lnTo>
                  <a:lnTo>
                    <a:pt x="567" y="325"/>
                  </a:lnTo>
                  <a:lnTo>
                    <a:pt x="569" y="325"/>
                  </a:lnTo>
                  <a:lnTo>
                    <a:pt x="571" y="328"/>
                  </a:lnTo>
                  <a:lnTo>
                    <a:pt x="576" y="328"/>
                  </a:lnTo>
                  <a:lnTo>
                    <a:pt x="580" y="325"/>
                  </a:lnTo>
                  <a:lnTo>
                    <a:pt x="582" y="325"/>
                  </a:lnTo>
                  <a:lnTo>
                    <a:pt x="582" y="328"/>
                  </a:lnTo>
                  <a:lnTo>
                    <a:pt x="585" y="328"/>
                  </a:lnTo>
                  <a:lnTo>
                    <a:pt x="587" y="328"/>
                  </a:lnTo>
                  <a:lnTo>
                    <a:pt x="589" y="328"/>
                  </a:lnTo>
                  <a:lnTo>
                    <a:pt x="591" y="328"/>
                  </a:lnTo>
                  <a:lnTo>
                    <a:pt x="594" y="328"/>
                  </a:lnTo>
                  <a:lnTo>
                    <a:pt x="596" y="325"/>
                  </a:lnTo>
                  <a:lnTo>
                    <a:pt x="596" y="328"/>
                  </a:lnTo>
                  <a:lnTo>
                    <a:pt x="598" y="328"/>
                  </a:lnTo>
                  <a:lnTo>
                    <a:pt x="603" y="332"/>
                  </a:lnTo>
                  <a:lnTo>
                    <a:pt x="603" y="335"/>
                  </a:lnTo>
                  <a:lnTo>
                    <a:pt x="610" y="339"/>
                  </a:lnTo>
                  <a:lnTo>
                    <a:pt x="614" y="346"/>
                  </a:lnTo>
                  <a:lnTo>
                    <a:pt x="621" y="350"/>
                  </a:lnTo>
                  <a:lnTo>
                    <a:pt x="625" y="355"/>
                  </a:lnTo>
                  <a:lnTo>
                    <a:pt x="628" y="357"/>
                  </a:lnTo>
                  <a:lnTo>
                    <a:pt x="630" y="359"/>
                  </a:lnTo>
                  <a:lnTo>
                    <a:pt x="641" y="362"/>
                  </a:lnTo>
                  <a:lnTo>
                    <a:pt x="659" y="371"/>
                  </a:lnTo>
                  <a:lnTo>
                    <a:pt x="664" y="373"/>
                  </a:lnTo>
                  <a:lnTo>
                    <a:pt x="678" y="375"/>
                  </a:lnTo>
                  <a:lnTo>
                    <a:pt x="687" y="375"/>
                  </a:lnTo>
                  <a:lnTo>
                    <a:pt x="705" y="375"/>
                  </a:lnTo>
                  <a:lnTo>
                    <a:pt x="721" y="373"/>
                  </a:lnTo>
                  <a:lnTo>
                    <a:pt x="723" y="378"/>
                  </a:lnTo>
                  <a:lnTo>
                    <a:pt x="725" y="378"/>
                  </a:lnTo>
                  <a:lnTo>
                    <a:pt x="730" y="378"/>
                  </a:lnTo>
                  <a:lnTo>
                    <a:pt x="732" y="380"/>
                  </a:lnTo>
                  <a:lnTo>
                    <a:pt x="734" y="382"/>
                  </a:lnTo>
                  <a:lnTo>
                    <a:pt x="737" y="382"/>
                  </a:lnTo>
                  <a:lnTo>
                    <a:pt x="739" y="382"/>
                  </a:lnTo>
                  <a:lnTo>
                    <a:pt x="741" y="382"/>
                  </a:lnTo>
                  <a:lnTo>
                    <a:pt x="741" y="384"/>
                  </a:lnTo>
                  <a:lnTo>
                    <a:pt x="743" y="387"/>
                  </a:lnTo>
                  <a:lnTo>
                    <a:pt x="746" y="387"/>
                  </a:lnTo>
                  <a:lnTo>
                    <a:pt x="748" y="387"/>
                  </a:lnTo>
                  <a:lnTo>
                    <a:pt x="750" y="387"/>
                  </a:lnTo>
                  <a:lnTo>
                    <a:pt x="752" y="389"/>
                  </a:lnTo>
                  <a:lnTo>
                    <a:pt x="755" y="389"/>
                  </a:lnTo>
                  <a:lnTo>
                    <a:pt x="757" y="389"/>
                  </a:lnTo>
                  <a:lnTo>
                    <a:pt x="755" y="391"/>
                  </a:lnTo>
                  <a:lnTo>
                    <a:pt x="752" y="393"/>
                  </a:lnTo>
                  <a:lnTo>
                    <a:pt x="748" y="398"/>
                  </a:lnTo>
                  <a:lnTo>
                    <a:pt x="746" y="400"/>
                  </a:lnTo>
                  <a:lnTo>
                    <a:pt x="746" y="402"/>
                  </a:lnTo>
                  <a:lnTo>
                    <a:pt x="743" y="407"/>
                  </a:lnTo>
                  <a:lnTo>
                    <a:pt x="734" y="418"/>
                  </a:lnTo>
                  <a:lnTo>
                    <a:pt x="730" y="425"/>
                  </a:lnTo>
                  <a:lnTo>
                    <a:pt x="718" y="445"/>
                  </a:lnTo>
                  <a:lnTo>
                    <a:pt x="691" y="493"/>
                  </a:lnTo>
                  <a:lnTo>
                    <a:pt x="684" y="504"/>
                  </a:lnTo>
                  <a:lnTo>
                    <a:pt x="675" y="520"/>
                  </a:lnTo>
                  <a:lnTo>
                    <a:pt x="659" y="545"/>
                  </a:lnTo>
                  <a:lnTo>
                    <a:pt x="657" y="552"/>
                  </a:lnTo>
                  <a:lnTo>
                    <a:pt x="653" y="559"/>
                  </a:lnTo>
                  <a:lnTo>
                    <a:pt x="650" y="565"/>
                  </a:lnTo>
                  <a:lnTo>
                    <a:pt x="648" y="570"/>
                  </a:lnTo>
                  <a:lnTo>
                    <a:pt x="641" y="586"/>
                  </a:lnTo>
                  <a:lnTo>
                    <a:pt x="639" y="588"/>
                  </a:lnTo>
                  <a:lnTo>
                    <a:pt x="637" y="588"/>
                  </a:lnTo>
                  <a:lnTo>
                    <a:pt x="612" y="606"/>
                  </a:lnTo>
                  <a:lnTo>
                    <a:pt x="591" y="620"/>
                  </a:lnTo>
                  <a:lnTo>
                    <a:pt x="582" y="638"/>
                  </a:lnTo>
                  <a:lnTo>
                    <a:pt x="580" y="640"/>
                  </a:lnTo>
                  <a:lnTo>
                    <a:pt x="578" y="638"/>
                  </a:lnTo>
                  <a:lnTo>
                    <a:pt x="576" y="633"/>
                  </a:lnTo>
                  <a:lnTo>
                    <a:pt x="567" y="617"/>
                  </a:lnTo>
                  <a:lnTo>
                    <a:pt x="560" y="606"/>
                  </a:lnTo>
                  <a:lnTo>
                    <a:pt x="557" y="602"/>
                  </a:lnTo>
                  <a:lnTo>
                    <a:pt x="548" y="590"/>
                  </a:lnTo>
                  <a:lnTo>
                    <a:pt x="544" y="583"/>
                  </a:lnTo>
                  <a:lnTo>
                    <a:pt x="544" y="581"/>
                  </a:lnTo>
                  <a:lnTo>
                    <a:pt x="537" y="565"/>
                  </a:lnTo>
                  <a:lnTo>
                    <a:pt x="537" y="559"/>
                  </a:lnTo>
                  <a:lnTo>
                    <a:pt x="535" y="554"/>
                  </a:lnTo>
                  <a:lnTo>
                    <a:pt x="535" y="547"/>
                  </a:lnTo>
                  <a:lnTo>
                    <a:pt x="530" y="536"/>
                  </a:lnTo>
                  <a:lnTo>
                    <a:pt x="530" y="529"/>
                  </a:lnTo>
                  <a:lnTo>
                    <a:pt x="528" y="525"/>
                  </a:lnTo>
                  <a:lnTo>
                    <a:pt x="528" y="520"/>
                  </a:lnTo>
                  <a:lnTo>
                    <a:pt x="526" y="513"/>
                  </a:lnTo>
                  <a:lnTo>
                    <a:pt x="526" y="511"/>
                  </a:lnTo>
                  <a:lnTo>
                    <a:pt x="523" y="509"/>
                  </a:lnTo>
                  <a:lnTo>
                    <a:pt x="523" y="504"/>
                  </a:lnTo>
                  <a:lnTo>
                    <a:pt x="519" y="488"/>
                  </a:lnTo>
                  <a:lnTo>
                    <a:pt x="519" y="486"/>
                  </a:lnTo>
                  <a:lnTo>
                    <a:pt x="517" y="475"/>
                  </a:lnTo>
                  <a:lnTo>
                    <a:pt x="514" y="468"/>
                  </a:lnTo>
                  <a:lnTo>
                    <a:pt x="510" y="461"/>
                  </a:lnTo>
                  <a:lnTo>
                    <a:pt x="508" y="457"/>
                  </a:lnTo>
                  <a:lnTo>
                    <a:pt x="501" y="450"/>
                  </a:lnTo>
                  <a:lnTo>
                    <a:pt x="487" y="443"/>
                  </a:lnTo>
                  <a:lnTo>
                    <a:pt x="483" y="436"/>
                  </a:lnTo>
                  <a:lnTo>
                    <a:pt x="478" y="434"/>
                  </a:lnTo>
                  <a:lnTo>
                    <a:pt x="474" y="432"/>
                  </a:lnTo>
                  <a:lnTo>
                    <a:pt x="469" y="430"/>
                  </a:lnTo>
                  <a:lnTo>
                    <a:pt x="467" y="430"/>
                  </a:lnTo>
                  <a:lnTo>
                    <a:pt x="462" y="430"/>
                  </a:lnTo>
                  <a:lnTo>
                    <a:pt x="455" y="430"/>
                  </a:lnTo>
                  <a:lnTo>
                    <a:pt x="449" y="427"/>
                  </a:lnTo>
                  <a:lnTo>
                    <a:pt x="442" y="425"/>
                  </a:lnTo>
                  <a:lnTo>
                    <a:pt x="440" y="425"/>
                  </a:lnTo>
                  <a:lnTo>
                    <a:pt x="437" y="425"/>
                  </a:lnTo>
                  <a:lnTo>
                    <a:pt x="435" y="423"/>
                  </a:lnTo>
                  <a:lnTo>
                    <a:pt x="428" y="423"/>
                  </a:lnTo>
                  <a:lnTo>
                    <a:pt x="426" y="421"/>
                  </a:lnTo>
                  <a:lnTo>
                    <a:pt x="424" y="421"/>
                  </a:lnTo>
                  <a:lnTo>
                    <a:pt x="421" y="418"/>
                  </a:lnTo>
                  <a:lnTo>
                    <a:pt x="417" y="418"/>
                  </a:lnTo>
                  <a:lnTo>
                    <a:pt x="415" y="421"/>
                  </a:lnTo>
                  <a:lnTo>
                    <a:pt x="412" y="425"/>
                  </a:lnTo>
                  <a:lnTo>
                    <a:pt x="410" y="427"/>
                  </a:lnTo>
                  <a:lnTo>
                    <a:pt x="401" y="432"/>
                  </a:lnTo>
                  <a:lnTo>
                    <a:pt x="399" y="434"/>
                  </a:lnTo>
                  <a:lnTo>
                    <a:pt x="394" y="436"/>
                  </a:lnTo>
                  <a:lnTo>
                    <a:pt x="387" y="441"/>
                  </a:lnTo>
                  <a:lnTo>
                    <a:pt x="385" y="443"/>
                  </a:lnTo>
                  <a:lnTo>
                    <a:pt x="374" y="448"/>
                  </a:lnTo>
                  <a:lnTo>
                    <a:pt x="372" y="445"/>
                  </a:lnTo>
                  <a:lnTo>
                    <a:pt x="367" y="445"/>
                  </a:lnTo>
                  <a:lnTo>
                    <a:pt x="365" y="448"/>
                  </a:lnTo>
                  <a:lnTo>
                    <a:pt x="362" y="445"/>
                  </a:lnTo>
                  <a:lnTo>
                    <a:pt x="360" y="443"/>
                  </a:lnTo>
                  <a:lnTo>
                    <a:pt x="358" y="443"/>
                  </a:lnTo>
                  <a:lnTo>
                    <a:pt x="356" y="445"/>
                  </a:lnTo>
                  <a:lnTo>
                    <a:pt x="356" y="448"/>
                  </a:lnTo>
                  <a:lnTo>
                    <a:pt x="351" y="452"/>
                  </a:lnTo>
                  <a:lnTo>
                    <a:pt x="347" y="457"/>
                  </a:lnTo>
                  <a:lnTo>
                    <a:pt x="344" y="461"/>
                  </a:lnTo>
                  <a:lnTo>
                    <a:pt x="344" y="464"/>
                  </a:lnTo>
                  <a:lnTo>
                    <a:pt x="342" y="466"/>
                  </a:lnTo>
                  <a:lnTo>
                    <a:pt x="340" y="468"/>
                  </a:lnTo>
                  <a:lnTo>
                    <a:pt x="340" y="470"/>
                  </a:lnTo>
                  <a:lnTo>
                    <a:pt x="340" y="473"/>
                  </a:lnTo>
                  <a:lnTo>
                    <a:pt x="335" y="477"/>
                  </a:lnTo>
                  <a:lnTo>
                    <a:pt x="331" y="479"/>
                  </a:lnTo>
                  <a:lnTo>
                    <a:pt x="331" y="482"/>
                  </a:lnTo>
                  <a:lnTo>
                    <a:pt x="328" y="482"/>
                  </a:lnTo>
                  <a:lnTo>
                    <a:pt x="326" y="484"/>
                  </a:lnTo>
                  <a:lnTo>
                    <a:pt x="324" y="486"/>
                  </a:lnTo>
                  <a:lnTo>
                    <a:pt x="319" y="491"/>
                  </a:lnTo>
                  <a:lnTo>
                    <a:pt x="319" y="493"/>
                  </a:lnTo>
                  <a:lnTo>
                    <a:pt x="317" y="495"/>
                  </a:lnTo>
                  <a:lnTo>
                    <a:pt x="315" y="495"/>
                  </a:lnTo>
                  <a:lnTo>
                    <a:pt x="315" y="497"/>
                  </a:lnTo>
                  <a:lnTo>
                    <a:pt x="313" y="500"/>
                  </a:lnTo>
                  <a:lnTo>
                    <a:pt x="310" y="502"/>
                  </a:lnTo>
                  <a:lnTo>
                    <a:pt x="304" y="509"/>
                  </a:lnTo>
                  <a:lnTo>
                    <a:pt x="299" y="511"/>
                  </a:lnTo>
                  <a:lnTo>
                    <a:pt x="292" y="513"/>
                  </a:lnTo>
                  <a:lnTo>
                    <a:pt x="279" y="522"/>
                  </a:lnTo>
                  <a:lnTo>
                    <a:pt x="279" y="525"/>
                  </a:lnTo>
                  <a:lnTo>
                    <a:pt x="256" y="529"/>
                  </a:lnTo>
                  <a:lnTo>
                    <a:pt x="224" y="547"/>
                  </a:lnTo>
                  <a:lnTo>
                    <a:pt x="220" y="552"/>
                  </a:lnTo>
                  <a:lnTo>
                    <a:pt x="188" y="572"/>
                  </a:lnTo>
                  <a:lnTo>
                    <a:pt x="186" y="572"/>
                  </a:lnTo>
                  <a:lnTo>
                    <a:pt x="179" y="574"/>
                  </a:lnTo>
                  <a:lnTo>
                    <a:pt x="129" y="604"/>
                  </a:lnTo>
                  <a:lnTo>
                    <a:pt x="120" y="611"/>
                  </a:lnTo>
                  <a:lnTo>
                    <a:pt x="102" y="622"/>
                  </a:lnTo>
                  <a:lnTo>
                    <a:pt x="95" y="626"/>
                  </a:lnTo>
                  <a:lnTo>
                    <a:pt x="88" y="629"/>
                  </a:lnTo>
                  <a:lnTo>
                    <a:pt x="72" y="640"/>
                  </a:lnTo>
                  <a:lnTo>
                    <a:pt x="70" y="640"/>
                  </a:lnTo>
                  <a:lnTo>
                    <a:pt x="79" y="602"/>
                  </a:lnTo>
                  <a:lnTo>
                    <a:pt x="84" y="572"/>
                  </a:lnTo>
                  <a:lnTo>
                    <a:pt x="86" y="561"/>
                  </a:lnTo>
                  <a:lnTo>
                    <a:pt x="88" y="552"/>
                  </a:lnTo>
                  <a:lnTo>
                    <a:pt x="90" y="536"/>
                  </a:lnTo>
                  <a:lnTo>
                    <a:pt x="93" y="527"/>
                  </a:lnTo>
                  <a:lnTo>
                    <a:pt x="93" y="525"/>
                  </a:lnTo>
                  <a:lnTo>
                    <a:pt x="95" y="525"/>
                  </a:lnTo>
                  <a:lnTo>
                    <a:pt x="95" y="522"/>
                  </a:lnTo>
                  <a:lnTo>
                    <a:pt x="97" y="522"/>
                  </a:lnTo>
                  <a:lnTo>
                    <a:pt x="97" y="520"/>
                  </a:lnTo>
                  <a:lnTo>
                    <a:pt x="99" y="518"/>
                  </a:lnTo>
                  <a:lnTo>
                    <a:pt x="102" y="518"/>
                  </a:lnTo>
                  <a:lnTo>
                    <a:pt x="102" y="516"/>
                  </a:lnTo>
                  <a:lnTo>
                    <a:pt x="104" y="513"/>
                  </a:lnTo>
                  <a:lnTo>
                    <a:pt x="104" y="511"/>
                  </a:lnTo>
                  <a:lnTo>
                    <a:pt x="93" y="511"/>
                  </a:lnTo>
                  <a:lnTo>
                    <a:pt x="93" y="509"/>
                  </a:lnTo>
                  <a:lnTo>
                    <a:pt x="88" y="495"/>
                  </a:lnTo>
                  <a:lnTo>
                    <a:pt x="86" y="495"/>
                  </a:lnTo>
                  <a:lnTo>
                    <a:pt x="84" y="486"/>
                  </a:lnTo>
                  <a:lnTo>
                    <a:pt x="86" y="473"/>
                  </a:lnTo>
                  <a:lnTo>
                    <a:pt x="75" y="464"/>
                  </a:lnTo>
                  <a:lnTo>
                    <a:pt x="70" y="452"/>
                  </a:lnTo>
                  <a:lnTo>
                    <a:pt x="70" y="448"/>
                  </a:lnTo>
                  <a:lnTo>
                    <a:pt x="65" y="436"/>
                  </a:lnTo>
                  <a:lnTo>
                    <a:pt x="63" y="434"/>
                  </a:lnTo>
                  <a:lnTo>
                    <a:pt x="54" y="418"/>
                  </a:lnTo>
                  <a:lnTo>
                    <a:pt x="43" y="393"/>
                  </a:lnTo>
                  <a:lnTo>
                    <a:pt x="41" y="387"/>
                  </a:lnTo>
                  <a:lnTo>
                    <a:pt x="50" y="364"/>
                  </a:lnTo>
                  <a:lnTo>
                    <a:pt x="59" y="348"/>
                  </a:lnTo>
                  <a:lnTo>
                    <a:pt x="75" y="319"/>
                  </a:lnTo>
                  <a:lnTo>
                    <a:pt x="56" y="298"/>
                  </a:lnTo>
                  <a:lnTo>
                    <a:pt x="54" y="298"/>
                  </a:lnTo>
                  <a:lnTo>
                    <a:pt x="54" y="296"/>
                  </a:lnTo>
                  <a:lnTo>
                    <a:pt x="54" y="294"/>
                  </a:lnTo>
                  <a:lnTo>
                    <a:pt x="52" y="287"/>
                  </a:lnTo>
                  <a:lnTo>
                    <a:pt x="52" y="289"/>
                  </a:lnTo>
                  <a:lnTo>
                    <a:pt x="50" y="287"/>
                  </a:lnTo>
                  <a:lnTo>
                    <a:pt x="41" y="287"/>
                  </a:lnTo>
                  <a:lnTo>
                    <a:pt x="38" y="287"/>
                  </a:lnTo>
                  <a:lnTo>
                    <a:pt x="27" y="269"/>
                  </a:lnTo>
                  <a:lnTo>
                    <a:pt x="45" y="260"/>
                  </a:lnTo>
                  <a:lnTo>
                    <a:pt x="45" y="258"/>
                  </a:lnTo>
                  <a:lnTo>
                    <a:pt x="45" y="253"/>
                  </a:lnTo>
                  <a:lnTo>
                    <a:pt x="36" y="249"/>
                  </a:lnTo>
                  <a:lnTo>
                    <a:pt x="34" y="251"/>
                  </a:lnTo>
                  <a:lnTo>
                    <a:pt x="20" y="255"/>
                  </a:lnTo>
                  <a:lnTo>
                    <a:pt x="13" y="242"/>
                  </a:lnTo>
                  <a:lnTo>
                    <a:pt x="11" y="239"/>
                  </a:lnTo>
                  <a:lnTo>
                    <a:pt x="7" y="235"/>
                  </a:lnTo>
                  <a:lnTo>
                    <a:pt x="0" y="228"/>
                  </a:lnTo>
                  <a:lnTo>
                    <a:pt x="0" y="226"/>
                  </a:lnTo>
                  <a:lnTo>
                    <a:pt x="0" y="224"/>
                  </a:lnTo>
                  <a:lnTo>
                    <a:pt x="4" y="212"/>
                  </a:lnTo>
                  <a:lnTo>
                    <a:pt x="9" y="199"/>
                  </a:lnTo>
                  <a:lnTo>
                    <a:pt x="13" y="192"/>
                  </a:lnTo>
                  <a:lnTo>
                    <a:pt x="13" y="185"/>
                  </a:lnTo>
                  <a:lnTo>
                    <a:pt x="13" y="181"/>
                  </a:lnTo>
                  <a:lnTo>
                    <a:pt x="13" y="178"/>
                  </a:lnTo>
                  <a:lnTo>
                    <a:pt x="13" y="169"/>
                  </a:lnTo>
                  <a:lnTo>
                    <a:pt x="13" y="163"/>
                  </a:lnTo>
                  <a:lnTo>
                    <a:pt x="11" y="160"/>
                  </a:lnTo>
                  <a:lnTo>
                    <a:pt x="13" y="156"/>
                  </a:lnTo>
                  <a:lnTo>
                    <a:pt x="13" y="149"/>
                  </a:lnTo>
                  <a:lnTo>
                    <a:pt x="11" y="140"/>
                  </a:lnTo>
                  <a:lnTo>
                    <a:pt x="11" y="138"/>
                  </a:lnTo>
                  <a:lnTo>
                    <a:pt x="11" y="135"/>
                  </a:lnTo>
                  <a:lnTo>
                    <a:pt x="11" y="129"/>
                  </a:lnTo>
                  <a:lnTo>
                    <a:pt x="9" y="122"/>
                  </a:lnTo>
                  <a:lnTo>
                    <a:pt x="9" y="110"/>
                  </a:lnTo>
                  <a:lnTo>
                    <a:pt x="11" y="106"/>
                  </a:lnTo>
                  <a:lnTo>
                    <a:pt x="13" y="101"/>
                  </a:lnTo>
                  <a:lnTo>
                    <a:pt x="16" y="99"/>
                  </a:lnTo>
                  <a:lnTo>
                    <a:pt x="18" y="97"/>
                  </a:lnTo>
                  <a:lnTo>
                    <a:pt x="20" y="95"/>
                  </a:lnTo>
                  <a:lnTo>
                    <a:pt x="22" y="92"/>
                  </a:lnTo>
                  <a:lnTo>
                    <a:pt x="25" y="90"/>
                  </a:lnTo>
                  <a:lnTo>
                    <a:pt x="27" y="90"/>
                  </a:lnTo>
                  <a:lnTo>
                    <a:pt x="27" y="88"/>
                  </a:lnTo>
                  <a:lnTo>
                    <a:pt x="29" y="88"/>
                  </a:lnTo>
                  <a:lnTo>
                    <a:pt x="31" y="86"/>
                  </a:lnTo>
                  <a:lnTo>
                    <a:pt x="34" y="86"/>
                  </a:lnTo>
                  <a:lnTo>
                    <a:pt x="38" y="83"/>
                  </a:lnTo>
                  <a:lnTo>
                    <a:pt x="41" y="81"/>
                  </a:lnTo>
                  <a:lnTo>
                    <a:pt x="43" y="81"/>
                  </a:lnTo>
                  <a:lnTo>
                    <a:pt x="45" y="81"/>
                  </a:lnTo>
                  <a:lnTo>
                    <a:pt x="47" y="81"/>
                  </a:lnTo>
                  <a:lnTo>
                    <a:pt x="47" y="83"/>
                  </a:lnTo>
                  <a:lnTo>
                    <a:pt x="50" y="83"/>
                  </a:lnTo>
                  <a:lnTo>
                    <a:pt x="52" y="86"/>
                  </a:lnTo>
                  <a:lnTo>
                    <a:pt x="54" y="86"/>
                  </a:lnTo>
                  <a:lnTo>
                    <a:pt x="52" y="81"/>
                  </a:lnTo>
                  <a:lnTo>
                    <a:pt x="41" y="72"/>
                  </a:lnTo>
                  <a:lnTo>
                    <a:pt x="41" y="67"/>
                  </a:lnTo>
                  <a:lnTo>
                    <a:pt x="41" y="54"/>
                  </a:lnTo>
                  <a:lnTo>
                    <a:pt x="41" y="47"/>
                  </a:lnTo>
                  <a:lnTo>
                    <a:pt x="41" y="36"/>
                  </a:lnTo>
                  <a:lnTo>
                    <a:pt x="41" y="27"/>
                  </a:lnTo>
                  <a:lnTo>
                    <a:pt x="41" y="18"/>
                  </a:lnTo>
                  <a:lnTo>
                    <a:pt x="54" y="18"/>
                  </a:lnTo>
                  <a:lnTo>
                    <a:pt x="61" y="18"/>
                  </a:lnTo>
                  <a:lnTo>
                    <a:pt x="65" y="18"/>
                  </a:lnTo>
                  <a:lnTo>
                    <a:pt x="68" y="18"/>
                  </a:lnTo>
                  <a:lnTo>
                    <a:pt x="70" y="18"/>
                  </a:lnTo>
                  <a:lnTo>
                    <a:pt x="70" y="15"/>
                  </a:lnTo>
                  <a:lnTo>
                    <a:pt x="72" y="13"/>
                  </a:lnTo>
                  <a:lnTo>
                    <a:pt x="75" y="13"/>
                  </a:lnTo>
                  <a:lnTo>
                    <a:pt x="77" y="11"/>
                  </a:lnTo>
                  <a:lnTo>
                    <a:pt x="79" y="11"/>
                  </a:lnTo>
                  <a:lnTo>
                    <a:pt x="84" y="9"/>
                  </a:lnTo>
                  <a:lnTo>
                    <a:pt x="88" y="9"/>
                  </a:lnTo>
                  <a:lnTo>
                    <a:pt x="90" y="9"/>
                  </a:lnTo>
                  <a:lnTo>
                    <a:pt x="99" y="15"/>
                  </a:lnTo>
                  <a:lnTo>
                    <a:pt x="102" y="18"/>
                  </a:lnTo>
                  <a:lnTo>
                    <a:pt x="106" y="22"/>
                  </a:lnTo>
                  <a:lnTo>
                    <a:pt x="111" y="27"/>
                  </a:lnTo>
                  <a:lnTo>
                    <a:pt x="113" y="31"/>
                  </a:lnTo>
                  <a:lnTo>
                    <a:pt x="113" y="36"/>
                  </a:lnTo>
                  <a:lnTo>
                    <a:pt x="113" y="38"/>
                  </a:lnTo>
                  <a:lnTo>
                    <a:pt x="115" y="40"/>
                  </a:lnTo>
                  <a:lnTo>
                    <a:pt x="118" y="45"/>
                  </a:lnTo>
                  <a:lnTo>
                    <a:pt x="120" y="49"/>
                  </a:lnTo>
                  <a:lnTo>
                    <a:pt x="120" y="52"/>
                  </a:lnTo>
                  <a:lnTo>
                    <a:pt x="120" y="54"/>
                  </a:lnTo>
                  <a:lnTo>
                    <a:pt x="124" y="54"/>
                  </a:lnTo>
                  <a:lnTo>
                    <a:pt x="127" y="56"/>
                  </a:lnTo>
                  <a:lnTo>
                    <a:pt x="131" y="56"/>
                  </a:lnTo>
                  <a:lnTo>
                    <a:pt x="133" y="56"/>
                  </a:lnTo>
                  <a:lnTo>
                    <a:pt x="136" y="58"/>
                  </a:lnTo>
                  <a:lnTo>
                    <a:pt x="136" y="61"/>
                  </a:lnTo>
                  <a:lnTo>
                    <a:pt x="133" y="63"/>
                  </a:lnTo>
                  <a:lnTo>
                    <a:pt x="133" y="67"/>
                  </a:lnTo>
                  <a:lnTo>
                    <a:pt x="133" y="72"/>
                  </a:lnTo>
                  <a:lnTo>
                    <a:pt x="133" y="74"/>
                  </a:lnTo>
                  <a:lnTo>
                    <a:pt x="133" y="77"/>
                  </a:lnTo>
                  <a:lnTo>
                    <a:pt x="136" y="77"/>
                  </a:lnTo>
                  <a:lnTo>
                    <a:pt x="138" y="77"/>
                  </a:lnTo>
                  <a:lnTo>
                    <a:pt x="138" y="74"/>
                  </a:lnTo>
                  <a:lnTo>
                    <a:pt x="143" y="74"/>
                  </a:lnTo>
                  <a:lnTo>
                    <a:pt x="147" y="74"/>
                  </a:lnTo>
                  <a:lnTo>
                    <a:pt x="149" y="74"/>
                  </a:lnTo>
                  <a:lnTo>
                    <a:pt x="152" y="74"/>
                  </a:lnTo>
                  <a:lnTo>
                    <a:pt x="154" y="74"/>
                  </a:lnTo>
                  <a:lnTo>
                    <a:pt x="154" y="77"/>
                  </a:lnTo>
                  <a:lnTo>
                    <a:pt x="154" y="79"/>
                  </a:lnTo>
                  <a:lnTo>
                    <a:pt x="156" y="79"/>
                  </a:lnTo>
                  <a:lnTo>
                    <a:pt x="156" y="77"/>
                  </a:lnTo>
                  <a:lnTo>
                    <a:pt x="156" y="74"/>
                  </a:lnTo>
                  <a:lnTo>
                    <a:pt x="158" y="74"/>
                  </a:lnTo>
                  <a:lnTo>
                    <a:pt x="161" y="79"/>
                  </a:lnTo>
                  <a:lnTo>
                    <a:pt x="161" y="86"/>
                  </a:lnTo>
                  <a:lnTo>
                    <a:pt x="158" y="88"/>
                  </a:lnTo>
                  <a:lnTo>
                    <a:pt x="156" y="97"/>
                  </a:lnTo>
                  <a:lnTo>
                    <a:pt x="156" y="99"/>
                  </a:lnTo>
                  <a:lnTo>
                    <a:pt x="154" y="101"/>
                  </a:lnTo>
                  <a:lnTo>
                    <a:pt x="152" y="104"/>
                  </a:lnTo>
                  <a:lnTo>
                    <a:pt x="152" y="110"/>
                  </a:lnTo>
                  <a:lnTo>
                    <a:pt x="149" y="113"/>
                  </a:lnTo>
                  <a:lnTo>
                    <a:pt x="149" y="117"/>
                  </a:lnTo>
                  <a:lnTo>
                    <a:pt x="149" y="126"/>
                  </a:lnTo>
                  <a:lnTo>
                    <a:pt x="154" y="126"/>
                  </a:lnTo>
                  <a:lnTo>
                    <a:pt x="156" y="131"/>
                  </a:lnTo>
                  <a:lnTo>
                    <a:pt x="156" y="135"/>
                  </a:lnTo>
                  <a:lnTo>
                    <a:pt x="158" y="135"/>
                  </a:lnTo>
                  <a:lnTo>
                    <a:pt x="167" y="138"/>
                  </a:lnTo>
                  <a:lnTo>
                    <a:pt x="170" y="138"/>
                  </a:lnTo>
                  <a:lnTo>
                    <a:pt x="172" y="138"/>
                  </a:lnTo>
                  <a:lnTo>
                    <a:pt x="174" y="142"/>
                  </a:lnTo>
                  <a:lnTo>
                    <a:pt x="181" y="142"/>
                  </a:lnTo>
                  <a:lnTo>
                    <a:pt x="183" y="142"/>
                  </a:lnTo>
                  <a:lnTo>
                    <a:pt x="183" y="138"/>
                  </a:lnTo>
                  <a:lnTo>
                    <a:pt x="183" y="133"/>
                  </a:lnTo>
                  <a:lnTo>
                    <a:pt x="186" y="131"/>
                  </a:lnTo>
                  <a:lnTo>
                    <a:pt x="186" y="129"/>
                  </a:lnTo>
                  <a:lnTo>
                    <a:pt x="188" y="126"/>
                  </a:lnTo>
                  <a:lnTo>
                    <a:pt x="190" y="124"/>
                  </a:lnTo>
                  <a:lnTo>
                    <a:pt x="190" y="122"/>
                  </a:lnTo>
                  <a:lnTo>
                    <a:pt x="195" y="120"/>
                  </a:lnTo>
                  <a:lnTo>
                    <a:pt x="195" y="115"/>
                  </a:lnTo>
                  <a:lnTo>
                    <a:pt x="192" y="115"/>
                  </a:lnTo>
                  <a:lnTo>
                    <a:pt x="192" y="113"/>
                  </a:lnTo>
                  <a:lnTo>
                    <a:pt x="192" y="108"/>
                  </a:lnTo>
                  <a:lnTo>
                    <a:pt x="190" y="106"/>
                  </a:lnTo>
                  <a:lnTo>
                    <a:pt x="188" y="106"/>
                  </a:lnTo>
                  <a:lnTo>
                    <a:pt x="181" y="106"/>
                  </a:lnTo>
                  <a:lnTo>
                    <a:pt x="179" y="106"/>
                  </a:lnTo>
                  <a:lnTo>
                    <a:pt x="177" y="104"/>
                  </a:lnTo>
                  <a:lnTo>
                    <a:pt x="174" y="101"/>
                  </a:lnTo>
                  <a:lnTo>
                    <a:pt x="174" y="99"/>
                  </a:lnTo>
                  <a:lnTo>
                    <a:pt x="177" y="97"/>
                  </a:lnTo>
                  <a:lnTo>
                    <a:pt x="179" y="97"/>
                  </a:lnTo>
                  <a:lnTo>
                    <a:pt x="181" y="95"/>
                  </a:lnTo>
                  <a:lnTo>
                    <a:pt x="183" y="95"/>
                  </a:lnTo>
                  <a:lnTo>
                    <a:pt x="186" y="95"/>
                  </a:lnTo>
                  <a:lnTo>
                    <a:pt x="188" y="95"/>
                  </a:lnTo>
                  <a:lnTo>
                    <a:pt x="190" y="95"/>
                  </a:lnTo>
                  <a:lnTo>
                    <a:pt x="192" y="92"/>
                  </a:lnTo>
                  <a:lnTo>
                    <a:pt x="192" y="90"/>
                  </a:lnTo>
                  <a:lnTo>
                    <a:pt x="190" y="88"/>
                  </a:lnTo>
                  <a:lnTo>
                    <a:pt x="188" y="86"/>
                  </a:lnTo>
                  <a:lnTo>
                    <a:pt x="186" y="86"/>
                  </a:lnTo>
                  <a:lnTo>
                    <a:pt x="183" y="86"/>
                  </a:lnTo>
                  <a:lnTo>
                    <a:pt x="179" y="83"/>
                  </a:lnTo>
                  <a:lnTo>
                    <a:pt x="177" y="79"/>
                  </a:lnTo>
                  <a:lnTo>
                    <a:pt x="174" y="79"/>
                  </a:lnTo>
                  <a:lnTo>
                    <a:pt x="174" y="77"/>
                  </a:lnTo>
                  <a:lnTo>
                    <a:pt x="174" y="72"/>
                  </a:lnTo>
                  <a:lnTo>
                    <a:pt x="177" y="72"/>
                  </a:lnTo>
                  <a:lnTo>
                    <a:pt x="177" y="70"/>
                  </a:lnTo>
                  <a:lnTo>
                    <a:pt x="179" y="70"/>
                  </a:lnTo>
                  <a:lnTo>
                    <a:pt x="181" y="70"/>
                  </a:lnTo>
                  <a:lnTo>
                    <a:pt x="183" y="70"/>
                  </a:lnTo>
                  <a:lnTo>
                    <a:pt x="186" y="70"/>
                  </a:lnTo>
                  <a:lnTo>
                    <a:pt x="186" y="72"/>
                  </a:lnTo>
                  <a:lnTo>
                    <a:pt x="188" y="72"/>
                  </a:lnTo>
                  <a:lnTo>
                    <a:pt x="188" y="70"/>
                  </a:lnTo>
                  <a:lnTo>
                    <a:pt x="190" y="70"/>
                  </a:lnTo>
                  <a:lnTo>
                    <a:pt x="192" y="67"/>
                  </a:lnTo>
                  <a:lnTo>
                    <a:pt x="195" y="65"/>
                  </a:lnTo>
                  <a:lnTo>
                    <a:pt x="195" y="63"/>
                  </a:lnTo>
                  <a:lnTo>
                    <a:pt x="195" y="61"/>
                  </a:lnTo>
                  <a:lnTo>
                    <a:pt x="195" y="58"/>
                  </a:lnTo>
                  <a:lnTo>
                    <a:pt x="195" y="56"/>
                  </a:lnTo>
                  <a:lnTo>
                    <a:pt x="195" y="54"/>
                  </a:lnTo>
                  <a:lnTo>
                    <a:pt x="192" y="49"/>
                  </a:lnTo>
                  <a:lnTo>
                    <a:pt x="190" y="47"/>
                  </a:lnTo>
                  <a:lnTo>
                    <a:pt x="188" y="45"/>
                  </a:lnTo>
                  <a:lnTo>
                    <a:pt x="188" y="43"/>
                  </a:lnTo>
                  <a:lnTo>
                    <a:pt x="190" y="40"/>
                  </a:lnTo>
                  <a:lnTo>
                    <a:pt x="192" y="40"/>
                  </a:lnTo>
                  <a:lnTo>
                    <a:pt x="197" y="40"/>
                  </a:lnTo>
                  <a:lnTo>
                    <a:pt x="199" y="40"/>
                  </a:lnTo>
                  <a:lnTo>
                    <a:pt x="199" y="38"/>
                  </a:lnTo>
                  <a:lnTo>
                    <a:pt x="199" y="36"/>
                  </a:lnTo>
                  <a:lnTo>
                    <a:pt x="199" y="34"/>
                  </a:lnTo>
                  <a:lnTo>
                    <a:pt x="199" y="31"/>
                  </a:lnTo>
                  <a:lnTo>
                    <a:pt x="195" y="24"/>
                  </a:lnTo>
                  <a:lnTo>
                    <a:pt x="192" y="20"/>
                  </a:lnTo>
                  <a:lnTo>
                    <a:pt x="195" y="15"/>
                  </a:lnTo>
                  <a:lnTo>
                    <a:pt x="199" y="15"/>
                  </a:lnTo>
                  <a:lnTo>
                    <a:pt x="204" y="11"/>
                  </a:lnTo>
                  <a:lnTo>
                    <a:pt x="206" y="2"/>
                  </a:lnTo>
                  <a:lnTo>
                    <a:pt x="208" y="0"/>
                  </a:lnTo>
                  <a:lnTo>
                    <a:pt x="211"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26" name="Admin 1 - South Darfur">
              <a:extLst>
                <a:ext uri="{FF2B5EF4-FFF2-40B4-BE49-F238E27FC236}">
                  <a16:creationId xmlns:a16="http://schemas.microsoft.com/office/drawing/2014/main" id="{7C6357CF-C1C9-BBB6-DB42-8A8A24510468}"/>
                </a:ext>
              </a:extLst>
            </p:cNvPr>
            <p:cNvGrpSpPr/>
            <p:nvPr/>
          </p:nvGrpSpPr>
          <p:grpSpPr>
            <a:xfrm>
              <a:off x="2938574" y="4618385"/>
              <a:ext cx="1333697" cy="1928389"/>
              <a:chOff x="2941638" y="4619625"/>
              <a:chExt cx="1335088" cy="1930400"/>
            </a:xfrm>
          </p:grpSpPr>
          <p:sp>
            <p:nvSpPr>
              <p:cNvPr id="27" name="Freeform 21">
                <a:extLst>
                  <a:ext uri="{FF2B5EF4-FFF2-40B4-BE49-F238E27FC236}">
                    <a16:creationId xmlns:a16="http://schemas.microsoft.com/office/drawing/2014/main" id="{CACBB1CA-DB49-2883-979E-8143E1CF4077}"/>
                  </a:ext>
                </a:extLst>
              </p:cNvPr>
              <p:cNvSpPr>
                <a:spLocks/>
              </p:cNvSpPr>
              <p:nvPr/>
            </p:nvSpPr>
            <p:spPr bwMode="auto">
              <a:xfrm>
                <a:off x="2941638" y="4619625"/>
                <a:ext cx="1335088" cy="1930400"/>
              </a:xfrm>
              <a:custGeom>
                <a:avLst/>
                <a:gdLst>
                  <a:gd name="T0" fmla="*/ 467 w 841"/>
                  <a:gd name="T1" fmla="*/ 5 h 1216"/>
                  <a:gd name="T2" fmla="*/ 501 w 841"/>
                  <a:gd name="T3" fmla="*/ 7 h 1216"/>
                  <a:gd name="T4" fmla="*/ 530 w 841"/>
                  <a:gd name="T5" fmla="*/ 21 h 1216"/>
                  <a:gd name="T6" fmla="*/ 566 w 841"/>
                  <a:gd name="T7" fmla="*/ 41 h 1216"/>
                  <a:gd name="T8" fmla="*/ 614 w 841"/>
                  <a:gd name="T9" fmla="*/ 46 h 1216"/>
                  <a:gd name="T10" fmla="*/ 664 w 841"/>
                  <a:gd name="T11" fmla="*/ 43 h 1216"/>
                  <a:gd name="T12" fmla="*/ 700 w 841"/>
                  <a:gd name="T13" fmla="*/ 50 h 1216"/>
                  <a:gd name="T14" fmla="*/ 691 w 841"/>
                  <a:gd name="T15" fmla="*/ 145 h 1216"/>
                  <a:gd name="T16" fmla="*/ 662 w 841"/>
                  <a:gd name="T17" fmla="*/ 249 h 1216"/>
                  <a:gd name="T18" fmla="*/ 657 w 841"/>
                  <a:gd name="T19" fmla="*/ 353 h 1216"/>
                  <a:gd name="T20" fmla="*/ 725 w 841"/>
                  <a:gd name="T21" fmla="*/ 500 h 1216"/>
                  <a:gd name="T22" fmla="*/ 759 w 841"/>
                  <a:gd name="T23" fmla="*/ 550 h 1216"/>
                  <a:gd name="T24" fmla="*/ 795 w 841"/>
                  <a:gd name="T25" fmla="*/ 659 h 1216"/>
                  <a:gd name="T26" fmla="*/ 811 w 841"/>
                  <a:gd name="T27" fmla="*/ 729 h 1216"/>
                  <a:gd name="T28" fmla="*/ 789 w 841"/>
                  <a:gd name="T29" fmla="*/ 736 h 1216"/>
                  <a:gd name="T30" fmla="*/ 759 w 841"/>
                  <a:gd name="T31" fmla="*/ 740 h 1216"/>
                  <a:gd name="T32" fmla="*/ 734 w 841"/>
                  <a:gd name="T33" fmla="*/ 747 h 1216"/>
                  <a:gd name="T34" fmla="*/ 705 w 841"/>
                  <a:gd name="T35" fmla="*/ 747 h 1216"/>
                  <a:gd name="T36" fmla="*/ 671 w 841"/>
                  <a:gd name="T37" fmla="*/ 754 h 1216"/>
                  <a:gd name="T38" fmla="*/ 641 w 841"/>
                  <a:gd name="T39" fmla="*/ 754 h 1216"/>
                  <a:gd name="T40" fmla="*/ 612 w 841"/>
                  <a:gd name="T41" fmla="*/ 763 h 1216"/>
                  <a:gd name="T42" fmla="*/ 596 w 841"/>
                  <a:gd name="T43" fmla="*/ 783 h 1216"/>
                  <a:gd name="T44" fmla="*/ 591 w 841"/>
                  <a:gd name="T45" fmla="*/ 811 h 1216"/>
                  <a:gd name="T46" fmla="*/ 578 w 841"/>
                  <a:gd name="T47" fmla="*/ 842 h 1216"/>
                  <a:gd name="T48" fmla="*/ 557 w 841"/>
                  <a:gd name="T49" fmla="*/ 869 h 1216"/>
                  <a:gd name="T50" fmla="*/ 528 w 841"/>
                  <a:gd name="T51" fmla="*/ 894 h 1216"/>
                  <a:gd name="T52" fmla="*/ 505 w 841"/>
                  <a:gd name="T53" fmla="*/ 912 h 1216"/>
                  <a:gd name="T54" fmla="*/ 505 w 841"/>
                  <a:gd name="T55" fmla="*/ 949 h 1216"/>
                  <a:gd name="T56" fmla="*/ 507 w 841"/>
                  <a:gd name="T57" fmla="*/ 985 h 1216"/>
                  <a:gd name="T58" fmla="*/ 469 w 841"/>
                  <a:gd name="T59" fmla="*/ 1016 h 1216"/>
                  <a:gd name="T60" fmla="*/ 462 w 841"/>
                  <a:gd name="T61" fmla="*/ 1062 h 1216"/>
                  <a:gd name="T62" fmla="*/ 455 w 841"/>
                  <a:gd name="T63" fmla="*/ 1107 h 1216"/>
                  <a:gd name="T64" fmla="*/ 421 w 841"/>
                  <a:gd name="T65" fmla="*/ 1170 h 1216"/>
                  <a:gd name="T66" fmla="*/ 374 w 841"/>
                  <a:gd name="T67" fmla="*/ 1209 h 1216"/>
                  <a:gd name="T68" fmla="*/ 351 w 841"/>
                  <a:gd name="T69" fmla="*/ 1200 h 1216"/>
                  <a:gd name="T70" fmla="*/ 315 w 841"/>
                  <a:gd name="T71" fmla="*/ 1198 h 1216"/>
                  <a:gd name="T72" fmla="*/ 276 w 841"/>
                  <a:gd name="T73" fmla="*/ 1195 h 1216"/>
                  <a:gd name="T74" fmla="*/ 238 w 841"/>
                  <a:gd name="T75" fmla="*/ 1200 h 1216"/>
                  <a:gd name="T76" fmla="*/ 204 w 841"/>
                  <a:gd name="T77" fmla="*/ 1184 h 1216"/>
                  <a:gd name="T78" fmla="*/ 176 w 841"/>
                  <a:gd name="T79" fmla="*/ 1186 h 1216"/>
                  <a:gd name="T80" fmla="*/ 183 w 841"/>
                  <a:gd name="T81" fmla="*/ 1159 h 1216"/>
                  <a:gd name="T82" fmla="*/ 199 w 841"/>
                  <a:gd name="T83" fmla="*/ 1127 h 1216"/>
                  <a:gd name="T84" fmla="*/ 183 w 841"/>
                  <a:gd name="T85" fmla="*/ 1112 h 1216"/>
                  <a:gd name="T86" fmla="*/ 156 w 841"/>
                  <a:gd name="T87" fmla="*/ 1112 h 1216"/>
                  <a:gd name="T88" fmla="*/ 165 w 841"/>
                  <a:gd name="T89" fmla="*/ 1075 h 1216"/>
                  <a:gd name="T90" fmla="*/ 195 w 841"/>
                  <a:gd name="T91" fmla="*/ 1062 h 1216"/>
                  <a:gd name="T92" fmla="*/ 192 w 841"/>
                  <a:gd name="T93" fmla="*/ 1064 h 1216"/>
                  <a:gd name="T94" fmla="*/ 197 w 841"/>
                  <a:gd name="T95" fmla="*/ 1059 h 1216"/>
                  <a:gd name="T96" fmla="*/ 206 w 841"/>
                  <a:gd name="T97" fmla="*/ 1028 h 1216"/>
                  <a:gd name="T98" fmla="*/ 213 w 841"/>
                  <a:gd name="T99" fmla="*/ 998 h 1216"/>
                  <a:gd name="T100" fmla="*/ 199 w 841"/>
                  <a:gd name="T101" fmla="*/ 971 h 1216"/>
                  <a:gd name="T102" fmla="*/ 220 w 841"/>
                  <a:gd name="T103" fmla="*/ 915 h 1216"/>
                  <a:gd name="T104" fmla="*/ 142 w 841"/>
                  <a:gd name="T105" fmla="*/ 756 h 1216"/>
                  <a:gd name="T106" fmla="*/ 99 w 841"/>
                  <a:gd name="T107" fmla="*/ 706 h 1216"/>
                  <a:gd name="T108" fmla="*/ 56 w 841"/>
                  <a:gd name="T109" fmla="*/ 668 h 1216"/>
                  <a:gd name="T110" fmla="*/ 27 w 841"/>
                  <a:gd name="T111" fmla="*/ 639 h 1216"/>
                  <a:gd name="T112" fmla="*/ 0 w 841"/>
                  <a:gd name="T113" fmla="*/ 596 h 1216"/>
                  <a:gd name="T114" fmla="*/ 59 w 841"/>
                  <a:gd name="T115" fmla="*/ 557 h 1216"/>
                  <a:gd name="T116" fmla="*/ 131 w 841"/>
                  <a:gd name="T117" fmla="*/ 528 h 1216"/>
                  <a:gd name="T118" fmla="*/ 190 w 841"/>
                  <a:gd name="T119" fmla="*/ 49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1" h="1216">
                    <a:moveTo>
                      <a:pt x="426" y="3"/>
                    </a:moveTo>
                    <a:lnTo>
                      <a:pt x="426" y="0"/>
                    </a:lnTo>
                    <a:lnTo>
                      <a:pt x="428" y="0"/>
                    </a:lnTo>
                    <a:lnTo>
                      <a:pt x="430" y="0"/>
                    </a:lnTo>
                    <a:lnTo>
                      <a:pt x="433" y="3"/>
                    </a:lnTo>
                    <a:lnTo>
                      <a:pt x="435" y="3"/>
                    </a:lnTo>
                    <a:lnTo>
                      <a:pt x="437" y="3"/>
                    </a:lnTo>
                    <a:lnTo>
                      <a:pt x="442" y="3"/>
                    </a:lnTo>
                    <a:lnTo>
                      <a:pt x="444" y="3"/>
                    </a:lnTo>
                    <a:lnTo>
                      <a:pt x="446" y="3"/>
                    </a:lnTo>
                    <a:lnTo>
                      <a:pt x="453" y="3"/>
                    </a:lnTo>
                    <a:lnTo>
                      <a:pt x="455" y="5"/>
                    </a:lnTo>
                    <a:lnTo>
                      <a:pt x="458" y="5"/>
                    </a:lnTo>
                    <a:lnTo>
                      <a:pt x="460" y="5"/>
                    </a:lnTo>
                    <a:lnTo>
                      <a:pt x="462" y="5"/>
                    </a:lnTo>
                    <a:lnTo>
                      <a:pt x="464" y="5"/>
                    </a:lnTo>
                    <a:lnTo>
                      <a:pt x="467" y="5"/>
                    </a:lnTo>
                    <a:lnTo>
                      <a:pt x="467" y="7"/>
                    </a:lnTo>
                    <a:lnTo>
                      <a:pt x="469" y="7"/>
                    </a:lnTo>
                    <a:lnTo>
                      <a:pt x="471" y="7"/>
                    </a:lnTo>
                    <a:lnTo>
                      <a:pt x="473" y="7"/>
                    </a:lnTo>
                    <a:lnTo>
                      <a:pt x="476" y="7"/>
                    </a:lnTo>
                    <a:lnTo>
                      <a:pt x="478" y="7"/>
                    </a:lnTo>
                    <a:lnTo>
                      <a:pt x="480" y="7"/>
                    </a:lnTo>
                    <a:lnTo>
                      <a:pt x="483" y="7"/>
                    </a:lnTo>
                    <a:lnTo>
                      <a:pt x="483" y="5"/>
                    </a:lnTo>
                    <a:lnTo>
                      <a:pt x="485" y="5"/>
                    </a:lnTo>
                    <a:lnTo>
                      <a:pt x="487" y="5"/>
                    </a:lnTo>
                    <a:lnTo>
                      <a:pt x="489" y="5"/>
                    </a:lnTo>
                    <a:lnTo>
                      <a:pt x="492" y="5"/>
                    </a:lnTo>
                    <a:lnTo>
                      <a:pt x="494" y="5"/>
                    </a:lnTo>
                    <a:lnTo>
                      <a:pt x="496" y="5"/>
                    </a:lnTo>
                    <a:lnTo>
                      <a:pt x="498" y="5"/>
                    </a:lnTo>
                    <a:lnTo>
                      <a:pt x="501" y="7"/>
                    </a:lnTo>
                    <a:lnTo>
                      <a:pt x="503" y="7"/>
                    </a:lnTo>
                    <a:lnTo>
                      <a:pt x="505" y="7"/>
                    </a:lnTo>
                    <a:lnTo>
                      <a:pt x="507" y="7"/>
                    </a:lnTo>
                    <a:lnTo>
                      <a:pt x="510" y="7"/>
                    </a:lnTo>
                    <a:lnTo>
                      <a:pt x="512" y="7"/>
                    </a:lnTo>
                    <a:lnTo>
                      <a:pt x="512" y="9"/>
                    </a:lnTo>
                    <a:lnTo>
                      <a:pt x="514" y="9"/>
                    </a:lnTo>
                    <a:lnTo>
                      <a:pt x="517" y="9"/>
                    </a:lnTo>
                    <a:lnTo>
                      <a:pt x="517" y="12"/>
                    </a:lnTo>
                    <a:lnTo>
                      <a:pt x="519" y="12"/>
                    </a:lnTo>
                    <a:lnTo>
                      <a:pt x="519" y="14"/>
                    </a:lnTo>
                    <a:lnTo>
                      <a:pt x="521" y="16"/>
                    </a:lnTo>
                    <a:lnTo>
                      <a:pt x="523" y="16"/>
                    </a:lnTo>
                    <a:lnTo>
                      <a:pt x="523" y="18"/>
                    </a:lnTo>
                    <a:lnTo>
                      <a:pt x="526" y="18"/>
                    </a:lnTo>
                    <a:lnTo>
                      <a:pt x="528" y="18"/>
                    </a:lnTo>
                    <a:lnTo>
                      <a:pt x="530" y="21"/>
                    </a:lnTo>
                    <a:lnTo>
                      <a:pt x="532" y="23"/>
                    </a:lnTo>
                    <a:lnTo>
                      <a:pt x="535" y="23"/>
                    </a:lnTo>
                    <a:lnTo>
                      <a:pt x="537" y="23"/>
                    </a:lnTo>
                    <a:lnTo>
                      <a:pt x="537" y="25"/>
                    </a:lnTo>
                    <a:lnTo>
                      <a:pt x="539" y="25"/>
                    </a:lnTo>
                    <a:lnTo>
                      <a:pt x="541" y="28"/>
                    </a:lnTo>
                    <a:lnTo>
                      <a:pt x="544" y="28"/>
                    </a:lnTo>
                    <a:lnTo>
                      <a:pt x="546" y="30"/>
                    </a:lnTo>
                    <a:lnTo>
                      <a:pt x="551" y="30"/>
                    </a:lnTo>
                    <a:lnTo>
                      <a:pt x="553" y="32"/>
                    </a:lnTo>
                    <a:lnTo>
                      <a:pt x="555" y="32"/>
                    </a:lnTo>
                    <a:lnTo>
                      <a:pt x="557" y="32"/>
                    </a:lnTo>
                    <a:lnTo>
                      <a:pt x="557" y="34"/>
                    </a:lnTo>
                    <a:lnTo>
                      <a:pt x="560" y="34"/>
                    </a:lnTo>
                    <a:lnTo>
                      <a:pt x="562" y="37"/>
                    </a:lnTo>
                    <a:lnTo>
                      <a:pt x="564" y="39"/>
                    </a:lnTo>
                    <a:lnTo>
                      <a:pt x="566" y="41"/>
                    </a:lnTo>
                    <a:lnTo>
                      <a:pt x="569" y="43"/>
                    </a:lnTo>
                    <a:lnTo>
                      <a:pt x="571" y="48"/>
                    </a:lnTo>
                    <a:lnTo>
                      <a:pt x="580" y="48"/>
                    </a:lnTo>
                    <a:lnTo>
                      <a:pt x="582" y="48"/>
                    </a:lnTo>
                    <a:lnTo>
                      <a:pt x="585" y="48"/>
                    </a:lnTo>
                    <a:lnTo>
                      <a:pt x="587" y="48"/>
                    </a:lnTo>
                    <a:lnTo>
                      <a:pt x="587" y="50"/>
                    </a:lnTo>
                    <a:lnTo>
                      <a:pt x="589" y="50"/>
                    </a:lnTo>
                    <a:lnTo>
                      <a:pt x="591" y="50"/>
                    </a:lnTo>
                    <a:lnTo>
                      <a:pt x="596" y="50"/>
                    </a:lnTo>
                    <a:lnTo>
                      <a:pt x="598" y="50"/>
                    </a:lnTo>
                    <a:lnTo>
                      <a:pt x="600" y="50"/>
                    </a:lnTo>
                    <a:lnTo>
                      <a:pt x="603" y="50"/>
                    </a:lnTo>
                    <a:lnTo>
                      <a:pt x="607" y="48"/>
                    </a:lnTo>
                    <a:lnTo>
                      <a:pt x="609" y="48"/>
                    </a:lnTo>
                    <a:lnTo>
                      <a:pt x="612" y="46"/>
                    </a:lnTo>
                    <a:lnTo>
                      <a:pt x="614" y="46"/>
                    </a:lnTo>
                    <a:lnTo>
                      <a:pt x="616" y="46"/>
                    </a:lnTo>
                    <a:lnTo>
                      <a:pt x="616" y="43"/>
                    </a:lnTo>
                    <a:lnTo>
                      <a:pt x="619" y="43"/>
                    </a:lnTo>
                    <a:lnTo>
                      <a:pt x="621" y="43"/>
                    </a:lnTo>
                    <a:lnTo>
                      <a:pt x="623" y="43"/>
                    </a:lnTo>
                    <a:lnTo>
                      <a:pt x="625" y="41"/>
                    </a:lnTo>
                    <a:lnTo>
                      <a:pt x="630" y="41"/>
                    </a:lnTo>
                    <a:lnTo>
                      <a:pt x="632" y="41"/>
                    </a:lnTo>
                    <a:lnTo>
                      <a:pt x="641" y="41"/>
                    </a:lnTo>
                    <a:lnTo>
                      <a:pt x="648" y="48"/>
                    </a:lnTo>
                    <a:lnTo>
                      <a:pt x="650" y="48"/>
                    </a:lnTo>
                    <a:lnTo>
                      <a:pt x="653" y="46"/>
                    </a:lnTo>
                    <a:lnTo>
                      <a:pt x="655" y="46"/>
                    </a:lnTo>
                    <a:lnTo>
                      <a:pt x="657" y="46"/>
                    </a:lnTo>
                    <a:lnTo>
                      <a:pt x="657" y="43"/>
                    </a:lnTo>
                    <a:lnTo>
                      <a:pt x="659" y="43"/>
                    </a:lnTo>
                    <a:lnTo>
                      <a:pt x="664" y="43"/>
                    </a:lnTo>
                    <a:lnTo>
                      <a:pt x="666" y="46"/>
                    </a:lnTo>
                    <a:lnTo>
                      <a:pt x="668" y="43"/>
                    </a:lnTo>
                    <a:lnTo>
                      <a:pt x="671" y="43"/>
                    </a:lnTo>
                    <a:lnTo>
                      <a:pt x="675" y="41"/>
                    </a:lnTo>
                    <a:lnTo>
                      <a:pt x="680" y="41"/>
                    </a:lnTo>
                    <a:lnTo>
                      <a:pt x="680" y="43"/>
                    </a:lnTo>
                    <a:lnTo>
                      <a:pt x="682" y="43"/>
                    </a:lnTo>
                    <a:lnTo>
                      <a:pt x="687" y="43"/>
                    </a:lnTo>
                    <a:lnTo>
                      <a:pt x="689" y="43"/>
                    </a:lnTo>
                    <a:lnTo>
                      <a:pt x="693" y="43"/>
                    </a:lnTo>
                    <a:lnTo>
                      <a:pt x="696" y="43"/>
                    </a:lnTo>
                    <a:lnTo>
                      <a:pt x="698" y="43"/>
                    </a:lnTo>
                    <a:lnTo>
                      <a:pt x="700" y="43"/>
                    </a:lnTo>
                    <a:lnTo>
                      <a:pt x="702" y="43"/>
                    </a:lnTo>
                    <a:lnTo>
                      <a:pt x="700" y="46"/>
                    </a:lnTo>
                    <a:lnTo>
                      <a:pt x="700" y="48"/>
                    </a:lnTo>
                    <a:lnTo>
                      <a:pt x="700" y="50"/>
                    </a:lnTo>
                    <a:lnTo>
                      <a:pt x="700" y="52"/>
                    </a:lnTo>
                    <a:lnTo>
                      <a:pt x="700" y="55"/>
                    </a:lnTo>
                    <a:lnTo>
                      <a:pt x="700" y="61"/>
                    </a:lnTo>
                    <a:lnTo>
                      <a:pt x="700" y="64"/>
                    </a:lnTo>
                    <a:lnTo>
                      <a:pt x="702" y="66"/>
                    </a:lnTo>
                    <a:lnTo>
                      <a:pt x="702" y="68"/>
                    </a:lnTo>
                    <a:lnTo>
                      <a:pt x="702" y="77"/>
                    </a:lnTo>
                    <a:lnTo>
                      <a:pt x="702" y="80"/>
                    </a:lnTo>
                    <a:lnTo>
                      <a:pt x="702" y="91"/>
                    </a:lnTo>
                    <a:lnTo>
                      <a:pt x="702" y="114"/>
                    </a:lnTo>
                    <a:lnTo>
                      <a:pt x="702" y="118"/>
                    </a:lnTo>
                    <a:lnTo>
                      <a:pt x="702" y="120"/>
                    </a:lnTo>
                    <a:lnTo>
                      <a:pt x="705" y="125"/>
                    </a:lnTo>
                    <a:lnTo>
                      <a:pt x="707" y="129"/>
                    </a:lnTo>
                    <a:lnTo>
                      <a:pt x="705" y="136"/>
                    </a:lnTo>
                    <a:lnTo>
                      <a:pt x="698" y="138"/>
                    </a:lnTo>
                    <a:lnTo>
                      <a:pt x="691" y="145"/>
                    </a:lnTo>
                    <a:lnTo>
                      <a:pt x="691" y="152"/>
                    </a:lnTo>
                    <a:lnTo>
                      <a:pt x="689" y="161"/>
                    </a:lnTo>
                    <a:lnTo>
                      <a:pt x="691" y="168"/>
                    </a:lnTo>
                    <a:lnTo>
                      <a:pt x="691" y="170"/>
                    </a:lnTo>
                    <a:lnTo>
                      <a:pt x="693" y="179"/>
                    </a:lnTo>
                    <a:lnTo>
                      <a:pt x="696" y="181"/>
                    </a:lnTo>
                    <a:lnTo>
                      <a:pt x="698" y="186"/>
                    </a:lnTo>
                    <a:lnTo>
                      <a:pt x="700" y="193"/>
                    </a:lnTo>
                    <a:lnTo>
                      <a:pt x="700" y="197"/>
                    </a:lnTo>
                    <a:lnTo>
                      <a:pt x="696" y="209"/>
                    </a:lnTo>
                    <a:lnTo>
                      <a:pt x="693" y="213"/>
                    </a:lnTo>
                    <a:lnTo>
                      <a:pt x="693" y="218"/>
                    </a:lnTo>
                    <a:lnTo>
                      <a:pt x="691" y="220"/>
                    </a:lnTo>
                    <a:lnTo>
                      <a:pt x="689" y="227"/>
                    </a:lnTo>
                    <a:lnTo>
                      <a:pt x="675" y="240"/>
                    </a:lnTo>
                    <a:lnTo>
                      <a:pt x="668" y="245"/>
                    </a:lnTo>
                    <a:lnTo>
                      <a:pt x="662" y="249"/>
                    </a:lnTo>
                    <a:lnTo>
                      <a:pt x="662" y="252"/>
                    </a:lnTo>
                    <a:lnTo>
                      <a:pt x="662" y="254"/>
                    </a:lnTo>
                    <a:lnTo>
                      <a:pt x="662" y="256"/>
                    </a:lnTo>
                    <a:lnTo>
                      <a:pt x="659" y="261"/>
                    </a:lnTo>
                    <a:lnTo>
                      <a:pt x="662" y="279"/>
                    </a:lnTo>
                    <a:lnTo>
                      <a:pt x="662" y="281"/>
                    </a:lnTo>
                    <a:lnTo>
                      <a:pt x="662" y="288"/>
                    </a:lnTo>
                    <a:lnTo>
                      <a:pt x="662" y="290"/>
                    </a:lnTo>
                    <a:lnTo>
                      <a:pt x="662" y="295"/>
                    </a:lnTo>
                    <a:lnTo>
                      <a:pt x="662" y="304"/>
                    </a:lnTo>
                    <a:lnTo>
                      <a:pt x="662" y="306"/>
                    </a:lnTo>
                    <a:lnTo>
                      <a:pt x="662" y="313"/>
                    </a:lnTo>
                    <a:lnTo>
                      <a:pt x="662" y="326"/>
                    </a:lnTo>
                    <a:lnTo>
                      <a:pt x="659" y="335"/>
                    </a:lnTo>
                    <a:lnTo>
                      <a:pt x="659" y="340"/>
                    </a:lnTo>
                    <a:lnTo>
                      <a:pt x="659" y="342"/>
                    </a:lnTo>
                    <a:lnTo>
                      <a:pt x="657" y="353"/>
                    </a:lnTo>
                    <a:lnTo>
                      <a:pt x="657" y="356"/>
                    </a:lnTo>
                    <a:lnTo>
                      <a:pt x="655" y="358"/>
                    </a:lnTo>
                    <a:lnTo>
                      <a:pt x="655" y="362"/>
                    </a:lnTo>
                    <a:lnTo>
                      <a:pt x="655" y="383"/>
                    </a:lnTo>
                    <a:lnTo>
                      <a:pt x="655" y="387"/>
                    </a:lnTo>
                    <a:lnTo>
                      <a:pt x="655" y="405"/>
                    </a:lnTo>
                    <a:lnTo>
                      <a:pt x="657" y="421"/>
                    </a:lnTo>
                    <a:lnTo>
                      <a:pt x="657" y="424"/>
                    </a:lnTo>
                    <a:lnTo>
                      <a:pt x="659" y="426"/>
                    </a:lnTo>
                    <a:lnTo>
                      <a:pt x="659" y="430"/>
                    </a:lnTo>
                    <a:lnTo>
                      <a:pt x="662" y="435"/>
                    </a:lnTo>
                    <a:lnTo>
                      <a:pt x="678" y="464"/>
                    </a:lnTo>
                    <a:lnTo>
                      <a:pt x="682" y="469"/>
                    </a:lnTo>
                    <a:lnTo>
                      <a:pt x="716" y="482"/>
                    </a:lnTo>
                    <a:lnTo>
                      <a:pt x="721" y="487"/>
                    </a:lnTo>
                    <a:lnTo>
                      <a:pt x="725" y="494"/>
                    </a:lnTo>
                    <a:lnTo>
                      <a:pt x="725" y="500"/>
                    </a:lnTo>
                    <a:lnTo>
                      <a:pt x="723" y="510"/>
                    </a:lnTo>
                    <a:lnTo>
                      <a:pt x="723" y="523"/>
                    </a:lnTo>
                    <a:lnTo>
                      <a:pt x="723" y="528"/>
                    </a:lnTo>
                    <a:lnTo>
                      <a:pt x="725" y="534"/>
                    </a:lnTo>
                    <a:lnTo>
                      <a:pt x="730" y="541"/>
                    </a:lnTo>
                    <a:lnTo>
                      <a:pt x="732" y="543"/>
                    </a:lnTo>
                    <a:lnTo>
                      <a:pt x="739" y="543"/>
                    </a:lnTo>
                    <a:lnTo>
                      <a:pt x="743" y="541"/>
                    </a:lnTo>
                    <a:lnTo>
                      <a:pt x="746" y="539"/>
                    </a:lnTo>
                    <a:lnTo>
                      <a:pt x="750" y="537"/>
                    </a:lnTo>
                    <a:lnTo>
                      <a:pt x="750" y="539"/>
                    </a:lnTo>
                    <a:lnTo>
                      <a:pt x="750" y="541"/>
                    </a:lnTo>
                    <a:lnTo>
                      <a:pt x="752" y="541"/>
                    </a:lnTo>
                    <a:lnTo>
                      <a:pt x="755" y="546"/>
                    </a:lnTo>
                    <a:lnTo>
                      <a:pt x="757" y="548"/>
                    </a:lnTo>
                    <a:lnTo>
                      <a:pt x="757" y="550"/>
                    </a:lnTo>
                    <a:lnTo>
                      <a:pt x="759" y="550"/>
                    </a:lnTo>
                    <a:lnTo>
                      <a:pt x="764" y="557"/>
                    </a:lnTo>
                    <a:lnTo>
                      <a:pt x="766" y="562"/>
                    </a:lnTo>
                    <a:lnTo>
                      <a:pt x="768" y="562"/>
                    </a:lnTo>
                    <a:lnTo>
                      <a:pt x="768" y="564"/>
                    </a:lnTo>
                    <a:lnTo>
                      <a:pt x="770" y="568"/>
                    </a:lnTo>
                    <a:lnTo>
                      <a:pt x="770" y="573"/>
                    </a:lnTo>
                    <a:lnTo>
                      <a:pt x="770" y="575"/>
                    </a:lnTo>
                    <a:lnTo>
                      <a:pt x="770" y="582"/>
                    </a:lnTo>
                    <a:lnTo>
                      <a:pt x="768" y="584"/>
                    </a:lnTo>
                    <a:lnTo>
                      <a:pt x="766" y="589"/>
                    </a:lnTo>
                    <a:lnTo>
                      <a:pt x="766" y="591"/>
                    </a:lnTo>
                    <a:lnTo>
                      <a:pt x="766" y="596"/>
                    </a:lnTo>
                    <a:lnTo>
                      <a:pt x="780" y="632"/>
                    </a:lnTo>
                    <a:lnTo>
                      <a:pt x="784" y="641"/>
                    </a:lnTo>
                    <a:lnTo>
                      <a:pt x="786" y="643"/>
                    </a:lnTo>
                    <a:lnTo>
                      <a:pt x="791" y="652"/>
                    </a:lnTo>
                    <a:lnTo>
                      <a:pt x="795" y="659"/>
                    </a:lnTo>
                    <a:lnTo>
                      <a:pt x="807" y="670"/>
                    </a:lnTo>
                    <a:lnTo>
                      <a:pt x="841" y="713"/>
                    </a:lnTo>
                    <a:lnTo>
                      <a:pt x="832" y="745"/>
                    </a:lnTo>
                    <a:lnTo>
                      <a:pt x="829" y="747"/>
                    </a:lnTo>
                    <a:lnTo>
                      <a:pt x="829" y="745"/>
                    </a:lnTo>
                    <a:lnTo>
                      <a:pt x="829" y="743"/>
                    </a:lnTo>
                    <a:lnTo>
                      <a:pt x="827" y="740"/>
                    </a:lnTo>
                    <a:lnTo>
                      <a:pt x="827" y="738"/>
                    </a:lnTo>
                    <a:lnTo>
                      <a:pt x="825" y="736"/>
                    </a:lnTo>
                    <a:lnTo>
                      <a:pt x="823" y="736"/>
                    </a:lnTo>
                    <a:lnTo>
                      <a:pt x="820" y="736"/>
                    </a:lnTo>
                    <a:lnTo>
                      <a:pt x="820" y="734"/>
                    </a:lnTo>
                    <a:lnTo>
                      <a:pt x="818" y="734"/>
                    </a:lnTo>
                    <a:lnTo>
                      <a:pt x="818" y="731"/>
                    </a:lnTo>
                    <a:lnTo>
                      <a:pt x="816" y="731"/>
                    </a:lnTo>
                    <a:lnTo>
                      <a:pt x="814" y="731"/>
                    </a:lnTo>
                    <a:lnTo>
                      <a:pt x="811" y="729"/>
                    </a:lnTo>
                    <a:lnTo>
                      <a:pt x="809" y="731"/>
                    </a:lnTo>
                    <a:lnTo>
                      <a:pt x="809" y="729"/>
                    </a:lnTo>
                    <a:lnTo>
                      <a:pt x="807" y="729"/>
                    </a:lnTo>
                    <a:lnTo>
                      <a:pt x="807" y="731"/>
                    </a:lnTo>
                    <a:lnTo>
                      <a:pt x="804" y="731"/>
                    </a:lnTo>
                    <a:lnTo>
                      <a:pt x="802" y="731"/>
                    </a:lnTo>
                    <a:lnTo>
                      <a:pt x="802" y="729"/>
                    </a:lnTo>
                    <a:lnTo>
                      <a:pt x="800" y="729"/>
                    </a:lnTo>
                    <a:lnTo>
                      <a:pt x="800" y="731"/>
                    </a:lnTo>
                    <a:lnTo>
                      <a:pt x="798" y="731"/>
                    </a:lnTo>
                    <a:lnTo>
                      <a:pt x="798" y="729"/>
                    </a:lnTo>
                    <a:lnTo>
                      <a:pt x="795" y="731"/>
                    </a:lnTo>
                    <a:lnTo>
                      <a:pt x="793" y="734"/>
                    </a:lnTo>
                    <a:lnTo>
                      <a:pt x="793" y="731"/>
                    </a:lnTo>
                    <a:lnTo>
                      <a:pt x="791" y="734"/>
                    </a:lnTo>
                    <a:lnTo>
                      <a:pt x="791" y="736"/>
                    </a:lnTo>
                    <a:lnTo>
                      <a:pt x="789" y="736"/>
                    </a:lnTo>
                    <a:lnTo>
                      <a:pt x="786" y="736"/>
                    </a:lnTo>
                    <a:lnTo>
                      <a:pt x="784" y="736"/>
                    </a:lnTo>
                    <a:lnTo>
                      <a:pt x="782" y="736"/>
                    </a:lnTo>
                    <a:lnTo>
                      <a:pt x="782" y="738"/>
                    </a:lnTo>
                    <a:lnTo>
                      <a:pt x="780" y="738"/>
                    </a:lnTo>
                    <a:lnTo>
                      <a:pt x="777" y="738"/>
                    </a:lnTo>
                    <a:lnTo>
                      <a:pt x="777" y="736"/>
                    </a:lnTo>
                    <a:lnTo>
                      <a:pt x="775" y="736"/>
                    </a:lnTo>
                    <a:lnTo>
                      <a:pt x="773" y="734"/>
                    </a:lnTo>
                    <a:lnTo>
                      <a:pt x="773" y="736"/>
                    </a:lnTo>
                    <a:lnTo>
                      <a:pt x="770" y="736"/>
                    </a:lnTo>
                    <a:lnTo>
                      <a:pt x="768" y="736"/>
                    </a:lnTo>
                    <a:lnTo>
                      <a:pt x="766" y="736"/>
                    </a:lnTo>
                    <a:lnTo>
                      <a:pt x="766" y="738"/>
                    </a:lnTo>
                    <a:lnTo>
                      <a:pt x="764" y="740"/>
                    </a:lnTo>
                    <a:lnTo>
                      <a:pt x="761" y="740"/>
                    </a:lnTo>
                    <a:lnTo>
                      <a:pt x="759" y="740"/>
                    </a:lnTo>
                    <a:lnTo>
                      <a:pt x="759" y="738"/>
                    </a:lnTo>
                    <a:lnTo>
                      <a:pt x="757" y="738"/>
                    </a:lnTo>
                    <a:lnTo>
                      <a:pt x="755" y="740"/>
                    </a:lnTo>
                    <a:lnTo>
                      <a:pt x="755" y="738"/>
                    </a:lnTo>
                    <a:lnTo>
                      <a:pt x="755" y="740"/>
                    </a:lnTo>
                    <a:lnTo>
                      <a:pt x="752" y="740"/>
                    </a:lnTo>
                    <a:lnTo>
                      <a:pt x="750" y="740"/>
                    </a:lnTo>
                    <a:lnTo>
                      <a:pt x="748" y="740"/>
                    </a:lnTo>
                    <a:lnTo>
                      <a:pt x="746" y="740"/>
                    </a:lnTo>
                    <a:lnTo>
                      <a:pt x="743" y="740"/>
                    </a:lnTo>
                    <a:lnTo>
                      <a:pt x="743" y="743"/>
                    </a:lnTo>
                    <a:lnTo>
                      <a:pt x="741" y="743"/>
                    </a:lnTo>
                    <a:lnTo>
                      <a:pt x="739" y="743"/>
                    </a:lnTo>
                    <a:lnTo>
                      <a:pt x="739" y="745"/>
                    </a:lnTo>
                    <a:lnTo>
                      <a:pt x="736" y="745"/>
                    </a:lnTo>
                    <a:lnTo>
                      <a:pt x="734" y="745"/>
                    </a:lnTo>
                    <a:lnTo>
                      <a:pt x="734" y="747"/>
                    </a:lnTo>
                    <a:lnTo>
                      <a:pt x="732" y="747"/>
                    </a:lnTo>
                    <a:lnTo>
                      <a:pt x="730" y="747"/>
                    </a:lnTo>
                    <a:lnTo>
                      <a:pt x="730" y="749"/>
                    </a:lnTo>
                    <a:lnTo>
                      <a:pt x="730" y="747"/>
                    </a:lnTo>
                    <a:lnTo>
                      <a:pt x="727" y="747"/>
                    </a:lnTo>
                    <a:lnTo>
                      <a:pt x="727" y="749"/>
                    </a:lnTo>
                    <a:lnTo>
                      <a:pt x="725" y="749"/>
                    </a:lnTo>
                    <a:lnTo>
                      <a:pt x="723" y="749"/>
                    </a:lnTo>
                    <a:lnTo>
                      <a:pt x="721" y="749"/>
                    </a:lnTo>
                    <a:lnTo>
                      <a:pt x="718" y="749"/>
                    </a:lnTo>
                    <a:lnTo>
                      <a:pt x="716" y="749"/>
                    </a:lnTo>
                    <a:lnTo>
                      <a:pt x="714" y="747"/>
                    </a:lnTo>
                    <a:lnTo>
                      <a:pt x="714" y="749"/>
                    </a:lnTo>
                    <a:lnTo>
                      <a:pt x="712" y="747"/>
                    </a:lnTo>
                    <a:lnTo>
                      <a:pt x="709" y="747"/>
                    </a:lnTo>
                    <a:lnTo>
                      <a:pt x="707" y="747"/>
                    </a:lnTo>
                    <a:lnTo>
                      <a:pt x="705" y="747"/>
                    </a:lnTo>
                    <a:lnTo>
                      <a:pt x="702" y="747"/>
                    </a:lnTo>
                    <a:lnTo>
                      <a:pt x="700" y="747"/>
                    </a:lnTo>
                    <a:lnTo>
                      <a:pt x="700" y="749"/>
                    </a:lnTo>
                    <a:lnTo>
                      <a:pt x="698" y="747"/>
                    </a:lnTo>
                    <a:lnTo>
                      <a:pt x="696" y="749"/>
                    </a:lnTo>
                    <a:lnTo>
                      <a:pt x="693" y="749"/>
                    </a:lnTo>
                    <a:lnTo>
                      <a:pt x="691" y="747"/>
                    </a:lnTo>
                    <a:lnTo>
                      <a:pt x="691" y="749"/>
                    </a:lnTo>
                    <a:lnTo>
                      <a:pt x="689" y="749"/>
                    </a:lnTo>
                    <a:lnTo>
                      <a:pt x="687" y="749"/>
                    </a:lnTo>
                    <a:lnTo>
                      <a:pt x="684" y="749"/>
                    </a:lnTo>
                    <a:lnTo>
                      <a:pt x="682" y="749"/>
                    </a:lnTo>
                    <a:lnTo>
                      <a:pt x="680" y="749"/>
                    </a:lnTo>
                    <a:lnTo>
                      <a:pt x="675" y="752"/>
                    </a:lnTo>
                    <a:lnTo>
                      <a:pt x="675" y="754"/>
                    </a:lnTo>
                    <a:lnTo>
                      <a:pt x="673" y="754"/>
                    </a:lnTo>
                    <a:lnTo>
                      <a:pt x="671" y="754"/>
                    </a:lnTo>
                    <a:lnTo>
                      <a:pt x="671" y="756"/>
                    </a:lnTo>
                    <a:lnTo>
                      <a:pt x="668" y="756"/>
                    </a:lnTo>
                    <a:lnTo>
                      <a:pt x="666" y="756"/>
                    </a:lnTo>
                    <a:lnTo>
                      <a:pt x="664" y="756"/>
                    </a:lnTo>
                    <a:lnTo>
                      <a:pt x="664" y="754"/>
                    </a:lnTo>
                    <a:lnTo>
                      <a:pt x="662" y="754"/>
                    </a:lnTo>
                    <a:lnTo>
                      <a:pt x="662" y="756"/>
                    </a:lnTo>
                    <a:lnTo>
                      <a:pt x="659" y="756"/>
                    </a:lnTo>
                    <a:lnTo>
                      <a:pt x="657" y="756"/>
                    </a:lnTo>
                    <a:lnTo>
                      <a:pt x="655" y="756"/>
                    </a:lnTo>
                    <a:lnTo>
                      <a:pt x="653" y="756"/>
                    </a:lnTo>
                    <a:lnTo>
                      <a:pt x="648" y="754"/>
                    </a:lnTo>
                    <a:lnTo>
                      <a:pt x="646" y="754"/>
                    </a:lnTo>
                    <a:lnTo>
                      <a:pt x="646" y="752"/>
                    </a:lnTo>
                    <a:lnTo>
                      <a:pt x="643" y="752"/>
                    </a:lnTo>
                    <a:lnTo>
                      <a:pt x="643" y="754"/>
                    </a:lnTo>
                    <a:lnTo>
                      <a:pt x="641" y="754"/>
                    </a:lnTo>
                    <a:lnTo>
                      <a:pt x="639" y="754"/>
                    </a:lnTo>
                    <a:lnTo>
                      <a:pt x="637" y="756"/>
                    </a:lnTo>
                    <a:lnTo>
                      <a:pt x="634" y="756"/>
                    </a:lnTo>
                    <a:lnTo>
                      <a:pt x="634" y="754"/>
                    </a:lnTo>
                    <a:lnTo>
                      <a:pt x="632" y="754"/>
                    </a:lnTo>
                    <a:lnTo>
                      <a:pt x="632" y="756"/>
                    </a:lnTo>
                    <a:lnTo>
                      <a:pt x="628" y="758"/>
                    </a:lnTo>
                    <a:lnTo>
                      <a:pt x="628" y="761"/>
                    </a:lnTo>
                    <a:lnTo>
                      <a:pt x="625" y="761"/>
                    </a:lnTo>
                    <a:lnTo>
                      <a:pt x="623" y="758"/>
                    </a:lnTo>
                    <a:lnTo>
                      <a:pt x="621" y="756"/>
                    </a:lnTo>
                    <a:lnTo>
                      <a:pt x="619" y="758"/>
                    </a:lnTo>
                    <a:lnTo>
                      <a:pt x="616" y="758"/>
                    </a:lnTo>
                    <a:lnTo>
                      <a:pt x="614" y="758"/>
                    </a:lnTo>
                    <a:lnTo>
                      <a:pt x="612" y="758"/>
                    </a:lnTo>
                    <a:lnTo>
                      <a:pt x="612" y="761"/>
                    </a:lnTo>
                    <a:lnTo>
                      <a:pt x="612" y="763"/>
                    </a:lnTo>
                    <a:lnTo>
                      <a:pt x="609" y="763"/>
                    </a:lnTo>
                    <a:lnTo>
                      <a:pt x="607" y="763"/>
                    </a:lnTo>
                    <a:lnTo>
                      <a:pt x="605" y="763"/>
                    </a:lnTo>
                    <a:lnTo>
                      <a:pt x="603" y="763"/>
                    </a:lnTo>
                    <a:lnTo>
                      <a:pt x="605" y="765"/>
                    </a:lnTo>
                    <a:lnTo>
                      <a:pt x="603" y="765"/>
                    </a:lnTo>
                    <a:lnTo>
                      <a:pt x="603" y="768"/>
                    </a:lnTo>
                    <a:lnTo>
                      <a:pt x="603" y="770"/>
                    </a:lnTo>
                    <a:lnTo>
                      <a:pt x="600" y="772"/>
                    </a:lnTo>
                    <a:lnTo>
                      <a:pt x="598" y="774"/>
                    </a:lnTo>
                    <a:lnTo>
                      <a:pt x="596" y="774"/>
                    </a:lnTo>
                    <a:lnTo>
                      <a:pt x="596" y="777"/>
                    </a:lnTo>
                    <a:lnTo>
                      <a:pt x="596" y="779"/>
                    </a:lnTo>
                    <a:lnTo>
                      <a:pt x="596" y="781"/>
                    </a:lnTo>
                    <a:lnTo>
                      <a:pt x="594" y="781"/>
                    </a:lnTo>
                    <a:lnTo>
                      <a:pt x="596" y="781"/>
                    </a:lnTo>
                    <a:lnTo>
                      <a:pt x="596" y="783"/>
                    </a:lnTo>
                    <a:lnTo>
                      <a:pt x="594" y="783"/>
                    </a:lnTo>
                    <a:lnTo>
                      <a:pt x="594" y="786"/>
                    </a:lnTo>
                    <a:lnTo>
                      <a:pt x="591" y="786"/>
                    </a:lnTo>
                    <a:lnTo>
                      <a:pt x="594" y="788"/>
                    </a:lnTo>
                    <a:lnTo>
                      <a:pt x="591" y="788"/>
                    </a:lnTo>
                    <a:lnTo>
                      <a:pt x="591" y="790"/>
                    </a:lnTo>
                    <a:lnTo>
                      <a:pt x="589" y="790"/>
                    </a:lnTo>
                    <a:lnTo>
                      <a:pt x="589" y="792"/>
                    </a:lnTo>
                    <a:lnTo>
                      <a:pt x="587" y="797"/>
                    </a:lnTo>
                    <a:lnTo>
                      <a:pt x="587" y="799"/>
                    </a:lnTo>
                    <a:lnTo>
                      <a:pt x="585" y="799"/>
                    </a:lnTo>
                    <a:lnTo>
                      <a:pt x="585" y="801"/>
                    </a:lnTo>
                    <a:lnTo>
                      <a:pt x="587" y="801"/>
                    </a:lnTo>
                    <a:lnTo>
                      <a:pt x="587" y="804"/>
                    </a:lnTo>
                    <a:lnTo>
                      <a:pt x="589" y="806"/>
                    </a:lnTo>
                    <a:lnTo>
                      <a:pt x="589" y="808"/>
                    </a:lnTo>
                    <a:lnTo>
                      <a:pt x="591" y="811"/>
                    </a:lnTo>
                    <a:lnTo>
                      <a:pt x="591" y="813"/>
                    </a:lnTo>
                    <a:lnTo>
                      <a:pt x="594" y="815"/>
                    </a:lnTo>
                    <a:lnTo>
                      <a:pt x="594" y="817"/>
                    </a:lnTo>
                    <a:lnTo>
                      <a:pt x="591" y="822"/>
                    </a:lnTo>
                    <a:lnTo>
                      <a:pt x="589" y="824"/>
                    </a:lnTo>
                    <a:lnTo>
                      <a:pt x="587" y="826"/>
                    </a:lnTo>
                    <a:lnTo>
                      <a:pt x="585" y="829"/>
                    </a:lnTo>
                    <a:lnTo>
                      <a:pt x="585" y="831"/>
                    </a:lnTo>
                    <a:lnTo>
                      <a:pt x="587" y="833"/>
                    </a:lnTo>
                    <a:lnTo>
                      <a:pt x="587" y="835"/>
                    </a:lnTo>
                    <a:lnTo>
                      <a:pt x="587" y="838"/>
                    </a:lnTo>
                    <a:lnTo>
                      <a:pt x="585" y="840"/>
                    </a:lnTo>
                    <a:lnTo>
                      <a:pt x="582" y="838"/>
                    </a:lnTo>
                    <a:lnTo>
                      <a:pt x="580" y="835"/>
                    </a:lnTo>
                    <a:lnTo>
                      <a:pt x="580" y="838"/>
                    </a:lnTo>
                    <a:lnTo>
                      <a:pt x="580" y="840"/>
                    </a:lnTo>
                    <a:lnTo>
                      <a:pt x="578" y="842"/>
                    </a:lnTo>
                    <a:lnTo>
                      <a:pt x="578" y="844"/>
                    </a:lnTo>
                    <a:lnTo>
                      <a:pt x="578" y="847"/>
                    </a:lnTo>
                    <a:lnTo>
                      <a:pt x="575" y="849"/>
                    </a:lnTo>
                    <a:lnTo>
                      <a:pt x="573" y="849"/>
                    </a:lnTo>
                    <a:lnTo>
                      <a:pt x="571" y="851"/>
                    </a:lnTo>
                    <a:lnTo>
                      <a:pt x="571" y="854"/>
                    </a:lnTo>
                    <a:lnTo>
                      <a:pt x="569" y="854"/>
                    </a:lnTo>
                    <a:lnTo>
                      <a:pt x="569" y="856"/>
                    </a:lnTo>
                    <a:lnTo>
                      <a:pt x="569" y="858"/>
                    </a:lnTo>
                    <a:lnTo>
                      <a:pt x="566" y="858"/>
                    </a:lnTo>
                    <a:lnTo>
                      <a:pt x="566" y="860"/>
                    </a:lnTo>
                    <a:lnTo>
                      <a:pt x="564" y="860"/>
                    </a:lnTo>
                    <a:lnTo>
                      <a:pt x="564" y="863"/>
                    </a:lnTo>
                    <a:lnTo>
                      <a:pt x="564" y="865"/>
                    </a:lnTo>
                    <a:lnTo>
                      <a:pt x="562" y="867"/>
                    </a:lnTo>
                    <a:lnTo>
                      <a:pt x="560" y="867"/>
                    </a:lnTo>
                    <a:lnTo>
                      <a:pt x="557" y="869"/>
                    </a:lnTo>
                    <a:lnTo>
                      <a:pt x="555" y="869"/>
                    </a:lnTo>
                    <a:lnTo>
                      <a:pt x="555" y="872"/>
                    </a:lnTo>
                    <a:lnTo>
                      <a:pt x="553" y="872"/>
                    </a:lnTo>
                    <a:lnTo>
                      <a:pt x="551" y="872"/>
                    </a:lnTo>
                    <a:lnTo>
                      <a:pt x="548" y="874"/>
                    </a:lnTo>
                    <a:lnTo>
                      <a:pt x="548" y="876"/>
                    </a:lnTo>
                    <a:lnTo>
                      <a:pt x="546" y="878"/>
                    </a:lnTo>
                    <a:lnTo>
                      <a:pt x="544" y="878"/>
                    </a:lnTo>
                    <a:lnTo>
                      <a:pt x="541" y="881"/>
                    </a:lnTo>
                    <a:lnTo>
                      <a:pt x="537" y="881"/>
                    </a:lnTo>
                    <a:lnTo>
                      <a:pt x="537" y="883"/>
                    </a:lnTo>
                    <a:lnTo>
                      <a:pt x="535" y="883"/>
                    </a:lnTo>
                    <a:lnTo>
                      <a:pt x="535" y="885"/>
                    </a:lnTo>
                    <a:lnTo>
                      <a:pt x="532" y="887"/>
                    </a:lnTo>
                    <a:lnTo>
                      <a:pt x="530" y="887"/>
                    </a:lnTo>
                    <a:lnTo>
                      <a:pt x="528" y="892"/>
                    </a:lnTo>
                    <a:lnTo>
                      <a:pt x="528" y="894"/>
                    </a:lnTo>
                    <a:lnTo>
                      <a:pt x="530" y="897"/>
                    </a:lnTo>
                    <a:lnTo>
                      <a:pt x="528" y="897"/>
                    </a:lnTo>
                    <a:lnTo>
                      <a:pt x="526" y="901"/>
                    </a:lnTo>
                    <a:lnTo>
                      <a:pt x="523" y="901"/>
                    </a:lnTo>
                    <a:lnTo>
                      <a:pt x="523" y="903"/>
                    </a:lnTo>
                    <a:lnTo>
                      <a:pt x="521" y="903"/>
                    </a:lnTo>
                    <a:lnTo>
                      <a:pt x="519" y="903"/>
                    </a:lnTo>
                    <a:lnTo>
                      <a:pt x="519" y="906"/>
                    </a:lnTo>
                    <a:lnTo>
                      <a:pt x="519" y="908"/>
                    </a:lnTo>
                    <a:lnTo>
                      <a:pt x="517" y="908"/>
                    </a:lnTo>
                    <a:lnTo>
                      <a:pt x="517" y="910"/>
                    </a:lnTo>
                    <a:lnTo>
                      <a:pt x="514" y="908"/>
                    </a:lnTo>
                    <a:lnTo>
                      <a:pt x="514" y="910"/>
                    </a:lnTo>
                    <a:lnTo>
                      <a:pt x="512" y="912"/>
                    </a:lnTo>
                    <a:lnTo>
                      <a:pt x="510" y="910"/>
                    </a:lnTo>
                    <a:lnTo>
                      <a:pt x="505" y="910"/>
                    </a:lnTo>
                    <a:lnTo>
                      <a:pt x="505" y="912"/>
                    </a:lnTo>
                    <a:lnTo>
                      <a:pt x="507" y="915"/>
                    </a:lnTo>
                    <a:lnTo>
                      <a:pt x="505" y="915"/>
                    </a:lnTo>
                    <a:lnTo>
                      <a:pt x="503" y="915"/>
                    </a:lnTo>
                    <a:lnTo>
                      <a:pt x="501" y="917"/>
                    </a:lnTo>
                    <a:lnTo>
                      <a:pt x="501" y="919"/>
                    </a:lnTo>
                    <a:lnTo>
                      <a:pt x="503" y="921"/>
                    </a:lnTo>
                    <a:lnTo>
                      <a:pt x="505" y="921"/>
                    </a:lnTo>
                    <a:lnTo>
                      <a:pt x="505" y="924"/>
                    </a:lnTo>
                    <a:lnTo>
                      <a:pt x="505" y="926"/>
                    </a:lnTo>
                    <a:lnTo>
                      <a:pt x="507" y="930"/>
                    </a:lnTo>
                    <a:lnTo>
                      <a:pt x="505" y="933"/>
                    </a:lnTo>
                    <a:lnTo>
                      <a:pt x="505" y="937"/>
                    </a:lnTo>
                    <a:lnTo>
                      <a:pt x="507" y="940"/>
                    </a:lnTo>
                    <a:lnTo>
                      <a:pt x="507" y="942"/>
                    </a:lnTo>
                    <a:lnTo>
                      <a:pt x="505" y="944"/>
                    </a:lnTo>
                    <a:lnTo>
                      <a:pt x="505" y="946"/>
                    </a:lnTo>
                    <a:lnTo>
                      <a:pt x="505" y="949"/>
                    </a:lnTo>
                    <a:lnTo>
                      <a:pt x="505" y="951"/>
                    </a:lnTo>
                    <a:lnTo>
                      <a:pt x="505" y="953"/>
                    </a:lnTo>
                    <a:lnTo>
                      <a:pt x="507" y="953"/>
                    </a:lnTo>
                    <a:lnTo>
                      <a:pt x="507" y="955"/>
                    </a:lnTo>
                    <a:lnTo>
                      <a:pt x="510" y="958"/>
                    </a:lnTo>
                    <a:lnTo>
                      <a:pt x="510" y="960"/>
                    </a:lnTo>
                    <a:lnTo>
                      <a:pt x="510" y="962"/>
                    </a:lnTo>
                    <a:lnTo>
                      <a:pt x="510" y="964"/>
                    </a:lnTo>
                    <a:lnTo>
                      <a:pt x="510" y="967"/>
                    </a:lnTo>
                    <a:lnTo>
                      <a:pt x="510" y="969"/>
                    </a:lnTo>
                    <a:lnTo>
                      <a:pt x="510" y="971"/>
                    </a:lnTo>
                    <a:lnTo>
                      <a:pt x="510" y="973"/>
                    </a:lnTo>
                    <a:lnTo>
                      <a:pt x="510" y="976"/>
                    </a:lnTo>
                    <a:lnTo>
                      <a:pt x="510" y="978"/>
                    </a:lnTo>
                    <a:lnTo>
                      <a:pt x="510" y="980"/>
                    </a:lnTo>
                    <a:lnTo>
                      <a:pt x="510" y="983"/>
                    </a:lnTo>
                    <a:lnTo>
                      <a:pt x="507" y="985"/>
                    </a:lnTo>
                    <a:lnTo>
                      <a:pt x="505" y="987"/>
                    </a:lnTo>
                    <a:lnTo>
                      <a:pt x="505" y="989"/>
                    </a:lnTo>
                    <a:lnTo>
                      <a:pt x="503" y="992"/>
                    </a:lnTo>
                    <a:lnTo>
                      <a:pt x="498" y="994"/>
                    </a:lnTo>
                    <a:lnTo>
                      <a:pt x="496" y="994"/>
                    </a:lnTo>
                    <a:lnTo>
                      <a:pt x="494" y="996"/>
                    </a:lnTo>
                    <a:lnTo>
                      <a:pt x="492" y="998"/>
                    </a:lnTo>
                    <a:lnTo>
                      <a:pt x="489" y="1001"/>
                    </a:lnTo>
                    <a:lnTo>
                      <a:pt x="487" y="1003"/>
                    </a:lnTo>
                    <a:lnTo>
                      <a:pt x="485" y="1005"/>
                    </a:lnTo>
                    <a:lnTo>
                      <a:pt x="483" y="1005"/>
                    </a:lnTo>
                    <a:lnTo>
                      <a:pt x="480" y="1007"/>
                    </a:lnTo>
                    <a:lnTo>
                      <a:pt x="478" y="1010"/>
                    </a:lnTo>
                    <a:lnTo>
                      <a:pt x="476" y="1010"/>
                    </a:lnTo>
                    <a:lnTo>
                      <a:pt x="473" y="1012"/>
                    </a:lnTo>
                    <a:lnTo>
                      <a:pt x="471" y="1014"/>
                    </a:lnTo>
                    <a:lnTo>
                      <a:pt x="469" y="1016"/>
                    </a:lnTo>
                    <a:lnTo>
                      <a:pt x="467" y="1016"/>
                    </a:lnTo>
                    <a:lnTo>
                      <a:pt x="467" y="1019"/>
                    </a:lnTo>
                    <a:lnTo>
                      <a:pt x="469" y="1021"/>
                    </a:lnTo>
                    <a:lnTo>
                      <a:pt x="469" y="1023"/>
                    </a:lnTo>
                    <a:lnTo>
                      <a:pt x="471" y="1026"/>
                    </a:lnTo>
                    <a:lnTo>
                      <a:pt x="473" y="1028"/>
                    </a:lnTo>
                    <a:lnTo>
                      <a:pt x="476" y="1030"/>
                    </a:lnTo>
                    <a:lnTo>
                      <a:pt x="476" y="1032"/>
                    </a:lnTo>
                    <a:lnTo>
                      <a:pt x="473" y="1035"/>
                    </a:lnTo>
                    <a:lnTo>
                      <a:pt x="471" y="1039"/>
                    </a:lnTo>
                    <a:lnTo>
                      <a:pt x="471" y="1041"/>
                    </a:lnTo>
                    <a:lnTo>
                      <a:pt x="469" y="1044"/>
                    </a:lnTo>
                    <a:lnTo>
                      <a:pt x="469" y="1046"/>
                    </a:lnTo>
                    <a:lnTo>
                      <a:pt x="467" y="1050"/>
                    </a:lnTo>
                    <a:lnTo>
                      <a:pt x="464" y="1053"/>
                    </a:lnTo>
                    <a:lnTo>
                      <a:pt x="464" y="1057"/>
                    </a:lnTo>
                    <a:lnTo>
                      <a:pt x="462" y="1062"/>
                    </a:lnTo>
                    <a:lnTo>
                      <a:pt x="460" y="1064"/>
                    </a:lnTo>
                    <a:lnTo>
                      <a:pt x="460" y="1069"/>
                    </a:lnTo>
                    <a:lnTo>
                      <a:pt x="460" y="1071"/>
                    </a:lnTo>
                    <a:lnTo>
                      <a:pt x="458" y="1073"/>
                    </a:lnTo>
                    <a:lnTo>
                      <a:pt x="458" y="1078"/>
                    </a:lnTo>
                    <a:lnTo>
                      <a:pt x="458" y="1082"/>
                    </a:lnTo>
                    <a:lnTo>
                      <a:pt x="455" y="1084"/>
                    </a:lnTo>
                    <a:lnTo>
                      <a:pt x="455" y="1089"/>
                    </a:lnTo>
                    <a:lnTo>
                      <a:pt x="453" y="1091"/>
                    </a:lnTo>
                    <a:lnTo>
                      <a:pt x="455" y="1091"/>
                    </a:lnTo>
                    <a:lnTo>
                      <a:pt x="455" y="1093"/>
                    </a:lnTo>
                    <a:lnTo>
                      <a:pt x="453" y="1096"/>
                    </a:lnTo>
                    <a:lnTo>
                      <a:pt x="453" y="1100"/>
                    </a:lnTo>
                    <a:lnTo>
                      <a:pt x="453" y="1102"/>
                    </a:lnTo>
                    <a:lnTo>
                      <a:pt x="453" y="1105"/>
                    </a:lnTo>
                    <a:lnTo>
                      <a:pt x="453" y="1107"/>
                    </a:lnTo>
                    <a:lnTo>
                      <a:pt x="455" y="1107"/>
                    </a:lnTo>
                    <a:lnTo>
                      <a:pt x="455" y="1109"/>
                    </a:lnTo>
                    <a:lnTo>
                      <a:pt x="458" y="1114"/>
                    </a:lnTo>
                    <a:lnTo>
                      <a:pt x="458" y="1118"/>
                    </a:lnTo>
                    <a:lnTo>
                      <a:pt x="458" y="1121"/>
                    </a:lnTo>
                    <a:lnTo>
                      <a:pt x="458" y="1123"/>
                    </a:lnTo>
                    <a:lnTo>
                      <a:pt x="460" y="1125"/>
                    </a:lnTo>
                    <a:lnTo>
                      <a:pt x="462" y="1127"/>
                    </a:lnTo>
                    <a:lnTo>
                      <a:pt x="462" y="1132"/>
                    </a:lnTo>
                    <a:lnTo>
                      <a:pt x="462" y="1136"/>
                    </a:lnTo>
                    <a:lnTo>
                      <a:pt x="462" y="1139"/>
                    </a:lnTo>
                    <a:lnTo>
                      <a:pt x="451" y="1159"/>
                    </a:lnTo>
                    <a:lnTo>
                      <a:pt x="449" y="1161"/>
                    </a:lnTo>
                    <a:lnTo>
                      <a:pt x="446" y="1161"/>
                    </a:lnTo>
                    <a:lnTo>
                      <a:pt x="444" y="1164"/>
                    </a:lnTo>
                    <a:lnTo>
                      <a:pt x="439" y="1166"/>
                    </a:lnTo>
                    <a:lnTo>
                      <a:pt x="435" y="1166"/>
                    </a:lnTo>
                    <a:lnTo>
                      <a:pt x="421" y="1170"/>
                    </a:lnTo>
                    <a:lnTo>
                      <a:pt x="419" y="1173"/>
                    </a:lnTo>
                    <a:lnTo>
                      <a:pt x="412" y="1175"/>
                    </a:lnTo>
                    <a:lnTo>
                      <a:pt x="410" y="1175"/>
                    </a:lnTo>
                    <a:lnTo>
                      <a:pt x="408" y="1177"/>
                    </a:lnTo>
                    <a:lnTo>
                      <a:pt x="399" y="1186"/>
                    </a:lnTo>
                    <a:lnTo>
                      <a:pt x="385" y="1200"/>
                    </a:lnTo>
                    <a:lnTo>
                      <a:pt x="383" y="1204"/>
                    </a:lnTo>
                    <a:lnTo>
                      <a:pt x="371" y="1213"/>
                    </a:lnTo>
                    <a:lnTo>
                      <a:pt x="371" y="1216"/>
                    </a:lnTo>
                    <a:lnTo>
                      <a:pt x="369" y="1216"/>
                    </a:lnTo>
                    <a:lnTo>
                      <a:pt x="367" y="1216"/>
                    </a:lnTo>
                    <a:lnTo>
                      <a:pt x="367" y="1213"/>
                    </a:lnTo>
                    <a:lnTo>
                      <a:pt x="369" y="1213"/>
                    </a:lnTo>
                    <a:lnTo>
                      <a:pt x="371" y="1213"/>
                    </a:lnTo>
                    <a:lnTo>
                      <a:pt x="371" y="1211"/>
                    </a:lnTo>
                    <a:lnTo>
                      <a:pt x="374" y="1211"/>
                    </a:lnTo>
                    <a:lnTo>
                      <a:pt x="374" y="1209"/>
                    </a:lnTo>
                    <a:lnTo>
                      <a:pt x="374" y="1207"/>
                    </a:lnTo>
                    <a:lnTo>
                      <a:pt x="376" y="1204"/>
                    </a:lnTo>
                    <a:lnTo>
                      <a:pt x="376" y="1202"/>
                    </a:lnTo>
                    <a:lnTo>
                      <a:pt x="376" y="1200"/>
                    </a:lnTo>
                    <a:lnTo>
                      <a:pt x="376" y="1198"/>
                    </a:lnTo>
                    <a:lnTo>
                      <a:pt x="374" y="1195"/>
                    </a:lnTo>
                    <a:lnTo>
                      <a:pt x="371" y="1195"/>
                    </a:lnTo>
                    <a:lnTo>
                      <a:pt x="369" y="1195"/>
                    </a:lnTo>
                    <a:lnTo>
                      <a:pt x="367" y="1195"/>
                    </a:lnTo>
                    <a:lnTo>
                      <a:pt x="367" y="1198"/>
                    </a:lnTo>
                    <a:lnTo>
                      <a:pt x="365" y="1200"/>
                    </a:lnTo>
                    <a:lnTo>
                      <a:pt x="362" y="1202"/>
                    </a:lnTo>
                    <a:lnTo>
                      <a:pt x="360" y="1202"/>
                    </a:lnTo>
                    <a:lnTo>
                      <a:pt x="358" y="1202"/>
                    </a:lnTo>
                    <a:lnTo>
                      <a:pt x="356" y="1202"/>
                    </a:lnTo>
                    <a:lnTo>
                      <a:pt x="353" y="1202"/>
                    </a:lnTo>
                    <a:lnTo>
                      <a:pt x="351" y="1200"/>
                    </a:lnTo>
                    <a:lnTo>
                      <a:pt x="349" y="1202"/>
                    </a:lnTo>
                    <a:lnTo>
                      <a:pt x="347" y="1202"/>
                    </a:lnTo>
                    <a:lnTo>
                      <a:pt x="344" y="1202"/>
                    </a:lnTo>
                    <a:lnTo>
                      <a:pt x="340" y="1204"/>
                    </a:lnTo>
                    <a:lnTo>
                      <a:pt x="337" y="1204"/>
                    </a:lnTo>
                    <a:lnTo>
                      <a:pt x="333" y="1204"/>
                    </a:lnTo>
                    <a:lnTo>
                      <a:pt x="331" y="1204"/>
                    </a:lnTo>
                    <a:lnTo>
                      <a:pt x="328" y="1207"/>
                    </a:lnTo>
                    <a:lnTo>
                      <a:pt x="326" y="1204"/>
                    </a:lnTo>
                    <a:lnTo>
                      <a:pt x="324" y="1204"/>
                    </a:lnTo>
                    <a:lnTo>
                      <a:pt x="322" y="1204"/>
                    </a:lnTo>
                    <a:lnTo>
                      <a:pt x="319" y="1204"/>
                    </a:lnTo>
                    <a:lnTo>
                      <a:pt x="319" y="1202"/>
                    </a:lnTo>
                    <a:lnTo>
                      <a:pt x="319" y="1200"/>
                    </a:lnTo>
                    <a:lnTo>
                      <a:pt x="319" y="1198"/>
                    </a:lnTo>
                    <a:lnTo>
                      <a:pt x="317" y="1198"/>
                    </a:lnTo>
                    <a:lnTo>
                      <a:pt x="315" y="1198"/>
                    </a:lnTo>
                    <a:lnTo>
                      <a:pt x="312" y="1195"/>
                    </a:lnTo>
                    <a:lnTo>
                      <a:pt x="310" y="1198"/>
                    </a:lnTo>
                    <a:lnTo>
                      <a:pt x="308" y="1200"/>
                    </a:lnTo>
                    <a:lnTo>
                      <a:pt x="306" y="1200"/>
                    </a:lnTo>
                    <a:lnTo>
                      <a:pt x="303" y="1200"/>
                    </a:lnTo>
                    <a:lnTo>
                      <a:pt x="301" y="1200"/>
                    </a:lnTo>
                    <a:lnTo>
                      <a:pt x="299" y="1202"/>
                    </a:lnTo>
                    <a:lnTo>
                      <a:pt x="297" y="1202"/>
                    </a:lnTo>
                    <a:lnTo>
                      <a:pt x="294" y="1202"/>
                    </a:lnTo>
                    <a:lnTo>
                      <a:pt x="292" y="1202"/>
                    </a:lnTo>
                    <a:lnTo>
                      <a:pt x="290" y="1202"/>
                    </a:lnTo>
                    <a:lnTo>
                      <a:pt x="288" y="1202"/>
                    </a:lnTo>
                    <a:lnTo>
                      <a:pt x="285" y="1200"/>
                    </a:lnTo>
                    <a:lnTo>
                      <a:pt x="283" y="1200"/>
                    </a:lnTo>
                    <a:lnTo>
                      <a:pt x="281" y="1198"/>
                    </a:lnTo>
                    <a:lnTo>
                      <a:pt x="278" y="1198"/>
                    </a:lnTo>
                    <a:lnTo>
                      <a:pt x="276" y="1195"/>
                    </a:lnTo>
                    <a:lnTo>
                      <a:pt x="274" y="1195"/>
                    </a:lnTo>
                    <a:lnTo>
                      <a:pt x="272" y="1195"/>
                    </a:lnTo>
                    <a:lnTo>
                      <a:pt x="269" y="1193"/>
                    </a:lnTo>
                    <a:lnTo>
                      <a:pt x="267" y="1193"/>
                    </a:lnTo>
                    <a:lnTo>
                      <a:pt x="265" y="1193"/>
                    </a:lnTo>
                    <a:lnTo>
                      <a:pt x="263" y="1193"/>
                    </a:lnTo>
                    <a:lnTo>
                      <a:pt x="260" y="1193"/>
                    </a:lnTo>
                    <a:lnTo>
                      <a:pt x="258" y="1193"/>
                    </a:lnTo>
                    <a:lnTo>
                      <a:pt x="256" y="1193"/>
                    </a:lnTo>
                    <a:lnTo>
                      <a:pt x="254" y="1193"/>
                    </a:lnTo>
                    <a:lnTo>
                      <a:pt x="251" y="1195"/>
                    </a:lnTo>
                    <a:lnTo>
                      <a:pt x="249" y="1195"/>
                    </a:lnTo>
                    <a:lnTo>
                      <a:pt x="247" y="1195"/>
                    </a:lnTo>
                    <a:lnTo>
                      <a:pt x="244" y="1195"/>
                    </a:lnTo>
                    <a:lnTo>
                      <a:pt x="242" y="1198"/>
                    </a:lnTo>
                    <a:lnTo>
                      <a:pt x="240" y="1198"/>
                    </a:lnTo>
                    <a:lnTo>
                      <a:pt x="238" y="1200"/>
                    </a:lnTo>
                    <a:lnTo>
                      <a:pt x="235" y="1200"/>
                    </a:lnTo>
                    <a:lnTo>
                      <a:pt x="231" y="1202"/>
                    </a:lnTo>
                    <a:lnTo>
                      <a:pt x="229" y="1202"/>
                    </a:lnTo>
                    <a:lnTo>
                      <a:pt x="226" y="1202"/>
                    </a:lnTo>
                    <a:lnTo>
                      <a:pt x="224" y="1202"/>
                    </a:lnTo>
                    <a:lnTo>
                      <a:pt x="224" y="1200"/>
                    </a:lnTo>
                    <a:lnTo>
                      <a:pt x="222" y="1200"/>
                    </a:lnTo>
                    <a:lnTo>
                      <a:pt x="220" y="1198"/>
                    </a:lnTo>
                    <a:lnTo>
                      <a:pt x="217" y="1195"/>
                    </a:lnTo>
                    <a:lnTo>
                      <a:pt x="215" y="1193"/>
                    </a:lnTo>
                    <a:lnTo>
                      <a:pt x="213" y="1191"/>
                    </a:lnTo>
                    <a:lnTo>
                      <a:pt x="210" y="1188"/>
                    </a:lnTo>
                    <a:lnTo>
                      <a:pt x="210" y="1186"/>
                    </a:lnTo>
                    <a:lnTo>
                      <a:pt x="208" y="1184"/>
                    </a:lnTo>
                    <a:lnTo>
                      <a:pt x="206" y="1182"/>
                    </a:lnTo>
                    <a:lnTo>
                      <a:pt x="206" y="1184"/>
                    </a:lnTo>
                    <a:lnTo>
                      <a:pt x="204" y="1184"/>
                    </a:lnTo>
                    <a:lnTo>
                      <a:pt x="204" y="1186"/>
                    </a:lnTo>
                    <a:lnTo>
                      <a:pt x="201" y="1188"/>
                    </a:lnTo>
                    <a:lnTo>
                      <a:pt x="201" y="1191"/>
                    </a:lnTo>
                    <a:lnTo>
                      <a:pt x="201" y="1193"/>
                    </a:lnTo>
                    <a:lnTo>
                      <a:pt x="201" y="1191"/>
                    </a:lnTo>
                    <a:lnTo>
                      <a:pt x="199" y="1191"/>
                    </a:lnTo>
                    <a:lnTo>
                      <a:pt x="199" y="1188"/>
                    </a:lnTo>
                    <a:lnTo>
                      <a:pt x="197" y="1186"/>
                    </a:lnTo>
                    <a:lnTo>
                      <a:pt x="197" y="1184"/>
                    </a:lnTo>
                    <a:lnTo>
                      <a:pt x="195" y="1184"/>
                    </a:lnTo>
                    <a:lnTo>
                      <a:pt x="192" y="1184"/>
                    </a:lnTo>
                    <a:lnTo>
                      <a:pt x="190" y="1186"/>
                    </a:lnTo>
                    <a:lnTo>
                      <a:pt x="188" y="1188"/>
                    </a:lnTo>
                    <a:lnTo>
                      <a:pt x="183" y="1188"/>
                    </a:lnTo>
                    <a:lnTo>
                      <a:pt x="181" y="1188"/>
                    </a:lnTo>
                    <a:lnTo>
                      <a:pt x="179" y="1186"/>
                    </a:lnTo>
                    <a:lnTo>
                      <a:pt x="176" y="1186"/>
                    </a:lnTo>
                    <a:lnTo>
                      <a:pt x="176" y="1184"/>
                    </a:lnTo>
                    <a:lnTo>
                      <a:pt x="174" y="1184"/>
                    </a:lnTo>
                    <a:lnTo>
                      <a:pt x="174" y="1182"/>
                    </a:lnTo>
                    <a:lnTo>
                      <a:pt x="176" y="1179"/>
                    </a:lnTo>
                    <a:lnTo>
                      <a:pt x="176" y="1177"/>
                    </a:lnTo>
                    <a:lnTo>
                      <a:pt x="176" y="1175"/>
                    </a:lnTo>
                    <a:lnTo>
                      <a:pt x="176" y="1173"/>
                    </a:lnTo>
                    <a:lnTo>
                      <a:pt x="176" y="1170"/>
                    </a:lnTo>
                    <a:lnTo>
                      <a:pt x="176" y="1168"/>
                    </a:lnTo>
                    <a:lnTo>
                      <a:pt x="176" y="1166"/>
                    </a:lnTo>
                    <a:lnTo>
                      <a:pt x="176" y="1164"/>
                    </a:lnTo>
                    <a:lnTo>
                      <a:pt x="176" y="1161"/>
                    </a:lnTo>
                    <a:lnTo>
                      <a:pt x="174" y="1161"/>
                    </a:lnTo>
                    <a:lnTo>
                      <a:pt x="176" y="1161"/>
                    </a:lnTo>
                    <a:lnTo>
                      <a:pt x="179" y="1161"/>
                    </a:lnTo>
                    <a:lnTo>
                      <a:pt x="181" y="1159"/>
                    </a:lnTo>
                    <a:lnTo>
                      <a:pt x="183" y="1159"/>
                    </a:lnTo>
                    <a:lnTo>
                      <a:pt x="186" y="1155"/>
                    </a:lnTo>
                    <a:lnTo>
                      <a:pt x="188" y="1152"/>
                    </a:lnTo>
                    <a:lnTo>
                      <a:pt x="188" y="1150"/>
                    </a:lnTo>
                    <a:lnTo>
                      <a:pt x="190" y="1150"/>
                    </a:lnTo>
                    <a:lnTo>
                      <a:pt x="190" y="1148"/>
                    </a:lnTo>
                    <a:lnTo>
                      <a:pt x="190" y="1145"/>
                    </a:lnTo>
                    <a:lnTo>
                      <a:pt x="192" y="1145"/>
                    </a:lnTo>
                    <a:lnTo>
                      <a:pt x="192" y="1143"/>
                    </a:lnTo>
                    <a:lnTo>
                      <a:pt x="192" y="1141"/>
                    </a:lnTo>
                    <a:lnTo>
                      <a:pt x="192" y="1139"/>
                    </a:lnTo>
                    <a:lnTo>
                      <a:pt x="195" y="1136"/>
                    </a:lnTo>
                    <a:lnTo>
                      <a:pt x="195" y="1134"/>
                    </a:lnTo>
                    <a:lnTo>
                      <a:pt x="195" y="1132"/>
                    </a:lnTo>
                    <a:lnTo>
                      <a:pt x="197" y="1132"/>
                    </a:lnTo>
                    <a:lnTo>
                      <a:pt x="197" y="1130"/>
                    </a:lnTo>
                    <a:lnTo>
                      <a:pt x="197" y="1127"/>
                    </a:lnTo>
                    <a:lnTo>
                      <a:pt x="199" y="1127"/>
                    </a:lnTo>
                    <a:lnTo>
                      <a:pt x="201" y="1125"/>
                    </a:lnTo>
                    <a:lnTo>
                      <a:pt x="199" y="1123"/>
                    </a:lnTo>
                    <a:lnTo>
                      <a:pt x="199" y="1121"/>
                    </a:lnTo>
                    <a:lnTo>
                      <a:pt x="197" y="1121"/>
                    </a:lnTo>
                    <a:lnTo>
                      <a:pt x="195" y="1121"/>
                    </a:lnTo>
                    <a:lnTo>
                      <a:pt x="195" y="1118"/>
                    </a:lnTo>
                    <a:lnTo>
                      <a:pt x="192" y="1118"/>
                    </a:lnTo>
                    <a:lnTo>
                      <a:pt x="192" y="1116"/>
                    </a:lnTo>
                    <a:lnTo>
                      <a:pt x="190" y="1114"/>
                    </a:lnTo>
                    <a:lnTo>
                      <a:pt x="190" y="1112"/>
                    </a:lnTo>
                    <a:lnTo>
                      <a:pt x="188" y="1109"/>
                    </a:lnTo>
                    <a:lnTo>
                      <a:pt x="190" y="1107"/>
                    </a:lnTo>
                    <a:lnTo>
                      <a:pt x="188" y="1105"/>
                    </a:lnTo>
                    <a:lnTo>
                      <a:pt x="186" y="1105"/>
                    </a:lnTo>
                    <a:lnTo>
                      <a:pt x="183" y="1107"/>
                    </a:lnTo>
                    <a:lnTo>
                      <a:pt x="181" y="1109"/>
                    </a:lnTo>
                    <a:lnTo>
                      <a:pt x="183" y="1112"/>
                    </a:lnTo>
                    <a:lnTo>
                      <a:pt x="183" y="1114"/>
                    </a:lnTo>
                    <a:lnTo>
                      <a:pt x="183" y="1116"/>
                    </a:lnTo>
                    <a:lnTo>
                      <a:pt x="183" y="1118"/>
                    </a:lnTo>
                    <a:lnTo>
                      <a:pt x="183" y="1121"/>
                    </a:lnTo>
                    <a:lnTo>
                      <a:pt x="181" y="1123"/>
                    </a:lnTo>
                    <a:lnTo>
                      <a:pt x="179" y="1125"/>
                    </a:lnTo>
                    <a:lnTo>
                      <a:pt x="174" y="1125"/>
                    </a:lnTo>
                    <a:lnTo>
                      <a:pt x="172" y="1125"/>
                    </a:lnTo>
                    <a:lnTo>
                      <a:pt x="170" y="1123"/>
                    </a:lnTo>
                    <a:lnTo>
                      <a:pt x="165" y="1121"/>
                    </a:lnTo>
                    <a:lnTo>
                      <a:pt x="165" y="1118"/>
                    </a:lnTo>
                    <a:lnTo>
                      <a:pt x="163" y="1118"/>
                    </a:lnTo>
                    <a:lnTo>
                      <a:pt x="161" y="1116"/>
                    </a:lnTo>
                    <a:lnTo>
                      <a:pt x="158" y="1116"/>
                    </a:lnTo>
                    <a:lnTo>
                      <a:pt x="154" y="1116"/>
                    </a:lnTo>
                    <a:lnTo>
                      <a:pt x="154" y="1114"/>
                    </a:lnTo>
                    <a:lnTo>
                      <a:pt x="156" y="1112"/>
                    </a:lnTo>
                    <a:lnTo>
                      <a:pt x="158" y="1112"/>
                    </a:lnTo>
                    <a:lnTo>
                      <a:pt x="161" y="1109"/>
                    </a:lnTo>
                    <a:lnTo>
                      <a:pt x="161" y="1107"/>
                    </a:lnTo>
                    <a:lnTo>
                      <a:pt x="158" y="1107"/>
                    </a:lnTo>
                    <a:lnTo>
                      <a:pt x="158" y="1105"/>
                    </a:lnTo>
                    <a:lnTo>
                      <a:pt x="156" y="1102"/>
                    </a:lnTo>
                    <a:lnTo>
                      <a:pt x="161" y="1098"/>
                    </a:lnTo>
                    <a:lnTo>
                      <a:pt x="161" y="1096"/>
                    </a:lnTo>
                    <a:lnTo>
                      <a:pt x="161" y="1093"/>
                    </a:lnTo>
                    <a:lnTo>
                      <a:pt x="161" y="1091"/>
                    </a:lnTo>
                    <a:lnTo>
                      <a:pt x="161" y="1089"/>
                    </a:lnTo>
                    <a:lnTo>
                      <a:pt x="161" y="1087"/>
                    </a:lnTo>
                    <a:lnTo>
                      <a:pt x="161" y="1084"/>
                    </a:lnTo>
                    <a:lnTo>
                      <a:pt x="161" y="1082"/>
                    </a:lnTo>
                    <a:lnTo>
                      <a:pt x="161" y="1080"/>
                    </a:lnTo>
                    <a:lnTo>
                      <a:pt x="163" y="1078"/>
                    </a:lnTo>
                    <a:lnTo>
                      <a:pt x="165" y="1075"/>
                    </a:lnTo>
                    <a:lnTo>
                      <a:pt x="167" y="1073"/>
                    </a:lnTo>
                    <a:lnTo>
                      <a:pt x="170" y="1071"/>
                    </a:lnTo>
                    <a:lnTo>
                      <a:pt x="170" y="1073"/>
                    </a:lnTo>
                    <a:lnTo>
                      <a:pt x="172" y="1073"/>
                    </a:lnTo>
                    <a:lnTo>
                      <a:pt x="172" y="1075"/>
                    </a:lnTo>
                    <a:lnTo>
                      <a:pt x="174" y="1075"/>
                    </a:lnTo>
                    <a:lnTo>
                      <a:pt x="174" y="1073"/>
                    </a:lnTo>
                    <a:lnTo>
                      <a:pt x="176" y="1073"/>
                    </a:lnTo>
                    <a:lnTo>
                      <a:pt x="179" y="1073"/>
                    </a:lnTo>
                    <a:lnTo>
                      <a:pt x="181" y="1073"/>
                    </a:lnTo>
                    <a:lnTo>
                      <a:pt x="181" y="1071"/>
                    </a:lnTo>
                    <a:lnTo>
                      <a:pt x="183" y="1071"/>
                    </a:lnTo>
                    <a:lnTo>
                      <a:pt x="188" y="1066"/>
                    </a:lnTo>
                    <a:lnTo>
                      <a:pt x="190" y="1064"/>
                    </a:lnTo>
                    <a:lnTo>
                      <a:pt x="192" y="1064"/>
                    </a:lnTo>
                    <a:lnTo>
                      <a:pt x="195" y="1064"/>
                    </a:lnTo>
                    <a:lnTo>
                      <a:pt x="195" y="1062"/>
                    </a:lnTo>
                    <a:lnTo>
                      <a:pt x="197" y="1059"/>
                    </a:lnTo>
                    <a:lnTo>
                      <a:pt x="199" y="1057"/>
                    </a:lnTo>
                    <a:lnTo>
                      <a:pt x="201" y="1057"/>
                    </a:lnTo>
                    <a:lnTo>
                      <a:pt x="201" y="1055"/>
                    </a:lnTo>
                    <a:lnTo>
                      <a:pt x="201" y="1053"/>
                    </a:lnTo>
                    <a:lnTo>
                      <a:pt x="201" y="1050"/>
                    </a:lnTo>
                    <a:lnTo>
                      <a:pt x="204" y="1048"/>
                    </a:lnTo>
                    <a:lnTo>
                      <a:pt x="204" y="1046"/>
                    </a:lnTo>
                    <a:lnTo>
                      <a:pt x="204" y="1044"/>
                    </a:lnTo>
                    <a:lnTo>
                      <a:pt x="204" y="1046"/>
                    </a:lnTo>
                    <a:lnTo>
                      <a:pt x="201" y="1050"/>
                    </a:lnTo>
                    <a:lnTo>
                      <a:pt x="201" y="1053"/>
                    </a:lnTo>
                    <a:lnTo>
                      <a:pt x="201" y="1057"/>
                    </a:lnTo>
                    <a:lnTo>
                      <a:pt x="199" y="1057"/>
                    </a:lnTo>
                    <a:lnTo>
                      <a:pt x="197" y="1059"/>
                    </a:lnTo>
                    <a:lnTo>
                      <a:pt x="195" y="1062"/>
                    </a:lnTo>
                    <a:lnTo>
                      <a:pt x="192" y="1064"/>
                    </a:lnTo>
                    <a:lnTo>
                      <a:pt x="190" y="1064"/>
                    </a:lnTo>
                    <a:lnTo>
                      <a:pt x="188" y="1066"/>
                    </a:lnTo>
                    <a:lnTo>
                      <a:pt x="186" y="1069"/>
                    </a:lnTo>
                    <a:lnTo>
                      <a:pt x="183" y="1071"/>
                    </a:lnTo>
                    <a:lnTo>
                      <a:pt x="181" y="1071"/>
                    </a:lnTo>
                    <a:lnTo>
                      <a:pt x="181" y="1073"/>
                    </a:lnTo>
                    <a:lnTo>
                      <a:pt x="179" y="1073"/>
                    </a:lnTo>
                    <a:lnTo>
                      <a:pt x="181" y="1073"/>
                    </a:lnTo>
                    <a:lnTo>
                      <a:pt x="181" y="1071"/>
                    </a:lnTo>
                    <a:lnTo>
                      <a:pt x="183" y="1071"/>
                    </a:lnTo>
                    <a:lnTo>
                      <a:pt x="186" y="1069"/>
                    </a:lnTo>
                    <a:lnTo>
                      <a:pt x="188" y="1066"/>
                    </a:lnTo>
                    <a:lnTo>
                      <a:pt x="190" y="1064"/>
                    </a:lnTo>
                    <a:lnTo>
                      <a:pt x="192" y="1064"/>
                    </a:lnTo>
                    <a:lnTo>
                      <a:pt x="195" y="1064"/>
                    </a:lnTo>
                    <a:lnTo>
                      <a:pt x="195" y="1062"/>
                    </a:lnTo>
                    <a:lnTo>
                      <a:pt x="197" y="1059"/>
                    </a:lnTo>
                    <a:lnTo>
                      <a:pt x="199" y="1057"/>
                    </a:lnTo>
                    <a:lnTo>
                      <a:pt x="201" y="1057"/>
                    </a:lnTo>
                    <a:lnTo>
                      <a:pt x="201" y="1053"/>
                    </a:lnTo>
                    <a:lnTo>
                      <a:pt x="204" y="1050"/>
                    </a:lnTo>
                    <a:lnTo>
                      <a:pt x="204" y="1046"/>
                    </a:lnTo>
                    <a:lnTo>
                      <a:pt x="204" y="1044"/>
                    </a:lnTo>
                    <a:lnTo>
                      <a:pt x="201" y="1041"/>
                    </a:lnTo>
                    <a:lnTo>
                      <a:pt x="201" y="1039"/>
                    </a:lnTo>
                    <a:lnTo>
                      <a:pt x="199" y="1037"/>
                    </a:lnTo>
                    <a:lnTo>
                      <a:pt x="199" y="1035"/>
                    </a:lnTo>
                    <a:lnTo>
                      <a:pt x="197" y="1032"/>
                    </a:lnTo>
                    <a:lnTo>
                      <a:pt x="197" y="1030"/>
                    </a:lnTo>
                    <a:lnTo>
                      <a:pt x="197" y="1028"/>
                    </a:lnTo>
                    <a:lnTo>
                      <a:pt x="199" y="1026"/>
                    </a:lnTo>
                    <a:lnTo>
                      <a:pt x="201" y="1026"/>
                    </a:lnTo>
                    <a:lnTo>
                      <a:pt x="204" y="1026"/>
                    </a:lnTo>
                    <a:lnTo>
                      <a:pt x="206" y="1028"/>
                    </a:lnTo>
                    <a:lnTo>
                      <a:pt x="208" y="1028"/>
                    </a:lnTo>
                    <a:lnTo>
                      <a:pt x="208" y="1026"/>
                    </a:lnTo>
                    <a:lnTo>
                      <a:pt x="208" y="1021"/>
                    </a:lnTo>
                    <a:lnTo>
                      <a:pt x="208" y="1019"/>
                    </a:lnTo>
                    <a:lnTo>
                      <a:pt x="208" y="1016"/>
                    </a:lnTo>
                    <a:lnTo>
                      <a:pt x="208" y="1014"/>
                    </a:lnTo>
                    <a:lnTo>
                      <a:pt x="210" y="1012"/>
                    </a:lnTo>
                    <a:lnTo>
                      <a:pt x="213" y="1010"/>
                    </a:lnTo>
                    <a:lnTo>
                      <a:pt x="215" y="1007"/>
                    </a:lnTo>
                    <a:lnTo>
                      <a:pt x="217" y="1005"/>
                    </a:lnTo>
                    <a:lnTo>
                      <a:pt x="220" y="1003"/>
                    </a:lnTo>
                    <a:lnTo>
                      <a:pt x="220" y="1001"/>
                    </a:lnTo>
                    <a:lnTo>
                      <a:pt x="217" y="998"/>
                    </a:lnTo>
                    <a:lnTo>
                      <a:pt x="215" y="998"/>
                    </a:lnTo>
                    <a:lnTo>
                      <a:pt x="217" y="998"/>
                    </a:lnTo>
                    <a:lnTo>
                      <a:pt x="215" y="998"/>
                    </a:lnTo>
                    <a:lnTo>
                      <a:pt x="213" y="998"/>
                    </a:lnTo>
                    <a:lnTo>
                      <a:pt x="210" y="1001"/>
                    </a:lnTo>
                    <a:lnTo>
                      <a:pt x="208" y="998"/>
                    </a:lnTo>
                    <a:lnTo>
                      <a:pt x="206" y="996"/>
                    </a:lnTo>
                    <a:lnTo>
                      <a:pt x="204" y="994"/>
                    </a:lnTo>
                    <a:lnTo>
                      <a:pt x="201" y="994"/>
                    </a:lnTo>
                    <a:lnTo>
                      <a:pt x="201" y="992"/>
                    </a:lnTo>
                    <a:lnTo>
                      <a:pt x="199" y="992"/>
                    </a:lnTo>
                    <a:lnTo>
                      <a:pt x="199" y="989"/>
                    </a:lnTo>
                    <a:lnTo>
                      <a:pt x="199" y="987"/>
                    </a:lnTo>
                    <a:lnTo>
                      <a:pt x="199" y="985"/>
                    </a:lnTo>
                    <a:lnTo>
                      <a:pt x="201" y="983"/>
                    </a:lnTo>
                    <a:lnTo>
                      <a:pt x="201" y="980"/>
                    </a:lnTo>
                    <a:lnTo>
                      <a:pt x="197" y="980"/>
                    </a:lnTo>
                    <a:lnTo>
                      <a:pt x="197" y="978"/>
                    </a:lnTo>
                    <a:lnTo>
                      <a:pt x="197" y="976"/>
                    </a:lnTo>
                    <a:lnTo>
                      <a:pt x="199" y="973"/>
                    </a:lnTo>
                    <a:lnTo>
                      <a:pt x="199" y="971"/>
                    </a:lnTo>
                    <a:lnTo>
                      <a:pt x="201" y="969"/>
                    </a:lnTo>
                    <a:lnTo>
                      <a:pt x="204" y="967"/>
                    </a:lnTo>
                    <a:lnTo>
                      <a:pt x="206" y="967"/>
                    </a:lnTo>
                    <a:lnTo>
                      <a:pt x="208" y="964"/>
                    </a:lnTo>
                    <a:lnTo>
                      <a:pt x="208" y="962"/>
                    </a:lnTo>
                    <a:lnTo>
                      <a:pt x="210" y="960"/>
                    </a:lnTo>
                    <a:lnTo>
                      <a:pt x="213" y="958"/>
                    </a:lnTo>
                    <a:lnTo>
                      <a:pt x="213" y="955"/>
                    </a:lnTo>
                    <a:lnTo>
                      <a:pt x="215" y="951"/>
                    </a:lnTo>
                    <a:lnTo>
                      <a:pt x="217" y="949"/>
                    </a:lnTo>
                    <a:lnTo>
                      <a:pt x="217" y="946"/>
                    </a:lnTo>
                    <a:lnTo>
                      <a:pt x="220" y="944"/>
                    </a:lnTo>
                    <a:lnTo>
                      <a:pt x="222" y="940"/>
                    </a:lnTo>
                    <a:lnTo>
                      <a:pt x="224" y="937"/>
                    </a:lnTo>
                    <a:lnTo>
                      <a:pt x="224" y="935"/>
                    </a:lnTo>
                    <a:lnTo>
                      <a:pt x="222" y="921"/>
                    </a:lnTo>
                    <a:lnTo>
                      <a:pt x="220" y="915"/>
                    </a:lnTo>
                    <a:lnTo>
                      <a:pt x="220" y="908"/>
                    </a:lnTo>
                    <a:lnTo>
                      <a:pt x="220" y="899"/>
                    </a:lnTo>
                    <a:lnTo>
                      <a:pt x="217" y="890"/>
                    </a:lnTo>
                    <a:lnTo>
                      <a:pt x="217" y="883"/>
                    </a:lnTo>
                    <a:lnTo>
                      <a:pt x="217" y="878"/>
                    </a:lnTo>
                    <a:lnTo>
                      <a:pt x="217" y="876"/>
                    </a:lnTo>
                    <a:lnTo>
                      <a:pt x="213" y="869"/>
                    </a:lnTo>
                    <a:lnTo>
                      <a:pt x="206" y="863"/>
                    </a:lnTo>
                    <a:lnTo>
                      <a:pt x="204" y="856"/>
                    </a:lnTo>
                    <a:lnTo>
                      <a:pt x="199" y="847"/>
                    </a:lnTo>
                    <a:lnTo>
                      <a:pt x="195" y="842"/>
                    </a:lnTo>
                    <a:lnTo>
                      <a:pt x="195" y="840"/>
                    </a:lnTo>
                    <a:lnTo>
                      <a:pt x="174" y="808"/>
                    </a:lnTo>
                    <a:lnTo>
                      <a:pt x="154" y="774"/>
                    </a:lnTo>
                    <a:lnTo>
                      <a:pt x="147" y="768"/>
                    </a:lnTo>
                    <a:lnTo>
                      <a:pt x="147" y="765"/>
                    </a:lnTo>
                    <a:lnTo>
                      <a:pt x="142" y="756"/>
                    </a:lnTo>
                    <a:lnTo>
                      <a:pt x="136" y="747"/>
                    </a:lnTo>
                    <a:lnTo>
                      <a:pt x="129" y="736"/>
                    </a:lnTo>
                    <a:lnTo>
                      <a:pt x="127" y="731"/>
                    </a:lnTo>
                    <a:lnTo>
                      <a:pt x="124" y="731"/>
                    </a:lnTo>
                    <a:lnTo>
                      <a:pt x="124" y="729"/>
                    </a:lnTo>
                    <a:lnTo>
                      <a:pt x="124" y="727"/>
                    </a:lnTo>
                    <a:lnTo>
                      <a:pt x="122" y="727"/>
                    </a:lnTo>
                    <a:lnTo>
                      <a:pt x="122" y="725"/>
                    </a:lnTo>
                    <a:lnTo>
                      <a:pt x="120" y="722"/>
                    </a:lnTo>
                    <a:lnTo>
                      <a:pt x="115" y="718"/>
                    </a:lnTo>
                    <a:lnTo>
                      <a:pt x="113" y="718"/>
                    </a:lnTo>
                    <a:lnTo>
                      <a:pt x="111" y="718"/>
                    </a:lnTo>
                    <a:lnTo>
                      <a:pt x="108" y="715"/>
                    </a:lnTo>
                    <a:lnTo>
                      <a:pt x="106" y="713"/>
                    </a:lnTo>
                    <a:lnTo>
                      <a:pt x="104" y="711"/>
                    </a:lnTo>
                    <a:lnTo>
                      <a:pt x="102" y="709"/>
                    </a:lnTo>
                    <a:lnTo>
                      <a:pt x="99" y="706"/>
                    </a:lnTo>
                    <a:lnTo>
                      <a:pt x="97" y="704"/>
                    </a:lnTo>
                    <a:lnTo>
                      <a:pt x="97" y="702"/>
                    </a:lnTo>
                    <a:lnTo>
                      <a:pt x="95" y="702"/>
                    </a:lnTo>
                    <a:lnTo>
                      <a:pt x="93" y="700"/>
                    </a:lnTo>
                    <a:lnTo>
                      <a:pt x="90" y="697"/>
                    </a:lnTo>
                    <a:lnTo>
                      <a:pt x="88" y="697"/>
                    </a:lnTo>
                    <a:lnTo>
                      <a:pt x="86" y="695"/>
                    </a:lnTo>
                    <a:lnTo>
                      <a:pt x="84" y="693"/>
                    </a:lnTo>
                    <a:lnTo>
                      <a:pt x="81" y="691"/>
                    </a:lnTo>
                    <a:lnTo>
                      <a:pt x="79" y="688"/>
                    </a:lnTo>
                    <a:lnTo>
                      <a:pt x="77" y="688"/>
                    </a:lnTo>
                    <a:lnTo>
                      <a:pt x="74" y="686"/>
                    </a:lnTo>
                    <a:lnTo>
                      <a:pt x="65" y="672"/>
                    </a:lnTo>
                    <a:lnTo>
                      <a:pt x="63" y="670"/>
                    </a:lnTo>
                    <a:lnTo>
                      <a:pt x="61" y="670"/>
                    </a:lnTo>
                    <a:lnTo>
                      <a:pt x="59" y="668"/>
                    </a:lnTo>
                    <a:lnTo>
                      <a:pt x="56" y="668"/>
                    </a:lnTo>
                    <a:lnTo>
                      <a:pt x="54" y="666"/>
                    </a:lnTo>
                    <a:lnTo>
                      <a:pt x="52" y="663"/>
                    </a:lnTo>
                    <a:lnTo>
                      <a:pt x="50" y="661"/>
                    </a:lnTo>
                    <a:lnTo>
                      <a:pt x="47" y="661"/>
                    </a:lnTo>
                    <a:lnTo>
                      <a:pt x="45" y="659"/>
                    </a:lnTo>
                    <a:lnTo>
                      <a:pt x="43" y="657"/>
                    </a:lnTo>
                    <a:lnTo>
                      <a:pt x="40" y="657"/>
                    </a:lnTo>
                    <a:lnTo>
                      <a:pt x="38" y="657"/>
                    </a:lnTo>
                    <a:lnTo>
                      <a:pt x="36" y="657"/>
                    </a:lnTo>
                    <a:lnTo>
                      <a:pt x="36" y="654"/>
                    </a:lnTo>
                    <a:lnTo>
                      <a:pt x="34" y="652"/>
                    </a:lnTo>
                    <a:lnTo>
                      <a:pt x="34" y="650"/>
                    </a:lnTo>
                    <a:lnTo>
                      <a:pt x="31" y="648"/>
                    </a:lnTo>
                    <a:lnTo>
                      <a:pt x="31" y="645"/>
                    </a:lnTo>
                    <a:lnTo>
                      <a:pt x="31" y="643"/>
                    </a:lnTo>
                    <a:lnTo>
                      <a:pt x="29" y="641"/>
                    </a:lnTo>
                    <a:lnTo>
                      <a:pt x="27" y="639"/>
                    </a:lnTo>
                    <a:lnTo>
                      <a:pt x="25" y="634"/>
                    </a:lnTo>
                    <a:lnTo>
                      <a:pt x="22" y="629"/>
                    </a:lnTo>
                    <a:lnTo>
                      <a:pt x="20" y="627"/>
                    </a:lnTo>
                    <a:lnTo>
                      <a:pt x="18" y="625"/>
                    </a:lnTo>
                    <a:lnTo>
                      <a:pt x="16" y="623"/>
                    </a:lnTo>
                    <a:lnTo>
                      <a:pt x="13" y="618"/>
                    </a:lnTo>
                    <a:lnTo>
                      <a:pt x="13" y="616"/>
                    </a:lnTo>
                    <a:lnTo>
                      <a:pt x="13" y="614"/>
                    </a:lnTo>
                    <a:lnTo>
                      <a:pt x="11" y="611"/>
                    </a:lnTo>
                    <a:lnTo>
                      <a:pt x="11" y="609"/>
                    </a:lnTo>
                    <a:lnTo>
                      <a:pt x="9" y="607"/>
                    </a:lnTo>
                    <a:lnTo>
                      <a:pt x="6" y="605"/>
                    </a:lnTo>
                    <a:lnTo>
                      <a:pt x="4" y="602"/>
                    </a:lnTo>
                    <a:lnTo>
                      <a:pt x="2" y="602"/>
                    </a:lnTo>
                    <a:lnTo>
                      <a:pt x="2" y="600"/>
                    </a:lnTo>
                    <a:lnTo>
                      <a:pt x="0" y="598"/>
                    </a:lnTo>
                    <a:lnTo>
                      <a:pt x="0" y="596"/>
                    </a:lnTo>
                    <a:lnTo>
                      <a:pt x="2" y="593"/>
                    </a:lnTo>
                    <a:lnTo>
                      <a:pt x="2" y="589"/>
                    </a:lnTo>
                    <a:lnTo>
                      <a:pt x="4" y="584"/>
                    </a:lnTo>
                    <a:lnTo>
                      <a:pt x="4" y="580"/>
                    </a:lnTo>
                    <a:lnTo>
                      <a:pt x="9" y="573"/>
                    </a:lnTo>
                    <a:lnTo>
                      <a:pt x="9" y="571"/>
                    </a:lnTo>
                    <a:lnTo>
                      <a:pt x="11" y="571"/>
                    </a:lnTo>
                    <a:lnTo>
                      <a:pt x="16" y="571"/>
                    </a:lnTo>
                    <a:lnTo>
                      <a:pt x="20" y="571"/>
                    </a:lnTo>
                    <a:lnTo>
                      <a:pt x="27" y="568"/>
                    </a:lnTo>
                    <a:lnTo>
                      <a:pt x="36" y="566"/>
                    </a:lnTo>
                    <a:lnTo>
                      <a:pt x="40" y="566"/>
                    </a:lnTo>
                    <a:lnTo>
                      <a:pt x="45" y="564"/>
                    </a:lnTo>
                    <a:lnTo>
                      <a:pt x="47" y="564"/>
                    </a:lnTo>
                    <a:lnTo>
                      <a:pt x="50" y="562"/>
                    </a:lnTo>
                    <a:lnTo>
                      <a:pt x="56" y="559"/>
                    </a:lnTo>
                    <a:lnTo>
                      <a:pt x="59" y="557"/>
                    </a:lnTo>
                    <a:lnTo>
                      <a:pt x="63" y="555"/>
                    </a:lnTo>
                    <a:lnTo>
                      <a:pt x="65" y="550"/>
                    </a:lnTo>
                    <a:lnTo>
                      <a:pt x="68" y="546"/>
                    </a:lnTo>
                    <a:lnTo>
                      <a:pt x="70" y="543"/>
                    </a:lnTo>
                    <a:lnTo>
                      <a:pt x="70" y="541"/>
                    </a:lnTo>
                    <a:lnTo>
                      <a:pt x="72" y="539"/>
                    </a:lnTo>
                    <a:lnTo>
                      <a:pt x="74" y="537"/>
                    </a:lnTo>
                    <a:lnTo>
                      <a:pt x="77" y="534"/>
                    </a:lnTo>
                    <a:lnTo>
                      <a:pt x="77" y="532"/>
                    </a:lnTo>
                    <a:lnTo>
                      <a:pt x="84" y="528"/>
                    </a:lnTo>
                    <a:lnTo>
                      <a:pt x="90" y="530"/>
                    </a:lnTo>
                    <a:lnTo>
                      <a:pt x="102" y="534"/>
                    </a:lnTo>
                    <a:lnTo>
                      <a:pt x="108" y="534"/>
                    </a:lnTo>
                    <a:lnTo>
                      <a:pt x="115" y="534"/>
                    </a:lnTo>
                    <a:lnTo>
                      <a:pt x="124" y="532"/>
                    </a:lnTo>
                    <a:lnTo>
                      <a:pt x="131" y="530"/>
                    </a:lnTo>
                    <a:lnTo>
                      <a:pt x="131" y="528"/>
                    </a:lnTo>
                    <a:lnTo>
                      <a:pt x="133" y="525"/>
                    </a:lnTo>
                    <a:lnTo>
                      <a:pt x="136" y="523"/>
                    </a:lnTo>
                    <a:lnTo>
                      <a:pt x="136" y="521"/>
                    </a:lnTo>
                    <a:lnTo>
                      <a:pt x="138" y="516"/>
                    </a:lnTo>
                    <a:lnTo>
                      <a:pt x="138" y="514"/>
                    </a:lnTo>
                    <a:lnTo>
                      <a:pt x="140" y="510"/>
                    </a:lnTo>
                    <a:lnTo>
                      <a:pt x="145" y="510"/>
                    </a:lnTo>
                    <a:lnTo>
                      <a:pt x="154" y="507"/>
                    </a:lnTo>
                    <a:lnTo>
                      <a:pt x="156" y="507"/>
                    </a:lnTo>
                    <a:lnTo>
                      <a:pt x="161" y="507"/>
                    </a:lnTo>
                    <a:lnTo>
                      <a:pt x="163" y="505"/>
                    </a:lnTo>
                    <a:lnTo>
                      <a:pt x="170" y="503"/>
                    </a:lnTo>
                    <a:lnTo>
                      <a:pt x="176" y="500"/>
                    </a:lnTo>
                    <a:lnTo>
                      <a:pt x="179" y="500"/>
                    </a:lnTo>
                    <a:lnTo>
                      <a:pt x="181" y="498"/>
                    </a:lnTo>
                    <a:lnTo>
                      <a:pt x="188" y="496"/>
                    </a:lnTo>
                    <a:lnTo>
                      <a:pt x="190" y="496"/>
                    </a:lnTo>
                    <a:lnTo>
                      <a:pt x="197" y="496"/>
                    </a:lnTo>
                    <a:lnTo>
                      <a:pt x="201" y="494"/>
                    </a:lnTo>
                    <a:lnTo>
                      <a:pt x="206" y="491"/>
                    </a:lnTo>
                    <a:lnTo>
                      <a:pt x="210" y="48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28" name="Freeform 22">
                <a:extLst>
                  <a:ext uri="{FF2B5EF4-FFF2-40B4-BE49-F238E27FC236}">
                    <a16:creationId xmlns:a16="http://schemas.microsoft.com/office/drawing/2014/main" id="{1242D5D6-E754-179F-E017-8EFFA4465BE4}"/>
                  </a:ext>
                </a:extLst>
              </p:cNvPr>
              <p:cNvSpPr>
                <a:spLocks/>
              </p:cNvSpPr>
              <p:nvPr/>
            </p:nvSpPr>
            <p:spPr bwMode="auto">
              <a:xfrm>
                <a:off x="3275013" y="4619625"/>
                <a:ext cx="342900" cy="776288"/>
              </a:xfrm>
              <a:custGeom>
                <a:avLst/>
                <a:gdLst>
                  <a:gd name="T0" fmla="*/ 5 w 216"/>
                  <a:gd name="T1" fmla="*/ 487 h 489"/>
                  <a:gd name="T2" fmla="*/ 5 w 216"/>
                  <a:gd name="T3" fmla="*/ 478 h 489"/>
                  <a:gd name="T4" fmla="*/ 10 w 216"/>
                  <a:gd name="T5" fmla="*/ 471 h 489"/>
                  <a:gd name="T6" fmla="*/ 19 w 216"/>
                  <a:gd name="T7" fmla="*/ 464 h 489"/>
                  <a:gd name="T8" fmla="*/ 25 w 216"/>
                  <a:gd name="T9" fmla="*/ 460 h 489"/>
                  <a:gd name="T10" fmla="*/ 23 w 216"/>
                  <a:gd name="T11" fmla="*/ 453 h 489"/>
                  <a:gd name="T12" fmla="*/ 23 w 216"/>
                  <a:gd name="T13" fmla="*/ 444 h 489"/>
                  <a:gd name="T14" fmla="*/ 21 w 216"/>
                  <a:gd name="T15" fmla="*/ 430 h 489"/>
                  <a:gd name="T16" fmla="*/ 19 w 216"/>
                  <a:gd name="T17" fmla="*/ 417 h 489"/>
                  <a:gd name="T18" fmla="*/ 19 w 216"/>
                  <a:gd name="T19" fmla="*/ 403 h 489"/>
                  <a:gd name="T20" fmla="*/ 19 w 216"/>
                  <a:gd name="T21" fmla="*/ 396 h 489"/>
                  <a:gd name="T22" fmla="*/ 21 w 216"/>
                  <a:gd name="T23" fmla="*/ 369 h 489"/>
                  <a:gd name="T24" fmla="*/ 21 w 216"/>
                  <a:gd name="T25" fmla="*/ 358 h 489"/>
                  <a:gd name="T26" fmla="*/ 21 w 216"/>
                  <a:gd name="T27" fmla="*/ 351 h 489"/>
                  <a:gd name="T28" fmla="*/ 28 w 216"/>
                  <a:gd name="T29" fmla="*/ 347 h 489"/>
                  <a:gd name="T30" fmla="*/ 30 w 216"/>
                  <a:gd name="T31" fmla="*/ 342 h 489"/>
                  <a:gd name="T32" fmla="*/ 25 w 216"/>
                  <a:gd name="T33" fmla="*/ 319 h 489"/>
                  <a:gd name="T34" fmla="*/ 25 w 216"/>
                  <a:gd name="T35" fmla="*/ 299 h 489"/>
                  <a:gd name="T36" fmla="*/ 23 w 216"/>
                  <a:gd name="T37" fmla="*/ 295 h 489"/>
                  <a:gd name="T38" fmla="*/ 14 w 216"/>
                  <a:gd name="T39" fmla="*/ 290 h 489"/>
                  <a:gd name="T40" fmla="*/ 12 w 216"/>
                  <a:gd name="T41" fmla="*/ 283 h 489"/>
                  <a:gd name="T42" fmla="*/ 12 w 216"/>
                  <a:gd name="T43" fmla="*/ 272 h 489"/>
                  <a:gd name="T44" fmla="*/ 16 w 216"/>
                  <a:gd name="T45" fmla="*/ 254 h 489"/>
                  <a:gd name="T46" fmla="*/ 23 w 216"/>
                  <a:gd name="T47" fmla="*/ 229 h 489"/>
                  <a:gd name="T48" fmla="*/ 39 w 216"/>
                  <a:gd name="T49" fmla="*/ 184 h 489"/>
                  <a:gd name="T50" fmla="*/ 34 w 216"/>
                  <a:gd name="T51" fmla="*/ 166 h 489"/>
                  <a:gd name="T52" fmla="*/ 34 w 216"/>
                  <a:gd name="T53" fmla="*/ 143 h 489"/>
                  <a:gd name="T54" fmla="*/ 37 w 216"/>
                  <a:gd name="T55" fmla="*/ 134 h 489"/>
                  <a:gd name="T56" fmla="*/ 37 w 216"/>
                  <a:gd name="T57" fmla="*/ 120 h 489"/>
                  <a:gd name="T58" fmla="*/ 41 w 216"/>
                  <a:gd name="T59" fmla="*/ 118 h 489"/>
                  <a:gd name="T60" fmla="*/ 53 w 216"/>
                  <a:gd name="T61" fmla="*/ 111 h 489"/>
                  <a:gd name="T62" fmla="*/ 57 w 216"/>
                  <a:gd name="T63" fmla="*/ 102 h 489"/>
                  <a:gd name="T64" fmla="*/ 66 w 216"/>
                  <a:gd name="T65" fmla="*/ 91 h 489"/>
                  <a:gd name="T66" fmla="*/ 66 w 216"/>
                  <a:gd name="T67" fmla="*/ 89 h 489"/>
                  <a:gd name="T68" fmla="*/ 73 w 216"/>
                  <a:gd name="T69" fmla="*/ 86 h 489"/>
                  <a:gd name="T70" fmla="*/ 82 w 216"/>
                  <a:gd name="T71" fmla="*/ 86 h 489"/>
                  <a:gd name="T72" fmla="*/ 100 w 216"/>
                  <a:gd name="T73" fmla="*/ 84 h 489"/>
                  <a:gd name="T74" fmla="*/ 107 w 216"/>
                  <a:gd name="T75" fmla="*/ 82 h 489"/>
                  <a:gd name="T76" fmla="*/ 116 w 216"/>
                  <a:gd name="T77" fmla="*/ 82 h 489"/>
                  <a:gd name="T78" fmla="*/ 127 w 216"/>
                  <a:gd name="T79" fmla="*/ 77 h 489"/>
                  <a:gd name="T80" fmla="*/ 137 w 216"/>
                  <a:gd name="T81" fmla="*/ 75 h 489"/>
                  <a:gd name="T82" fmla="*/ 139 w 216"/>
                  <a:gd name="T83" fmla="*/ 71 h 489"/>
                  <a:gd name="T84" fmla="*/ 157 w 216"/>
                  <a:gd name="T85" fmla="*/ 52 h 489"/>
                  <a:gd name="T86" fmla="*/ 171 w 216"/>
                  <a:gd name="T87" fmla="*/ 46 h 489"/>
                  <a:gd name="T88" fmla="*/ 184 w 216"/>
                  <a:gd name="T89" fmla="*/ 41 h 489"/>
                  <a:gd name="T90" fmla="*/ 195 w 216"/>
                  <a:gd name="T91" fmla="*/ 39 h 489"/>
                  <a:gd name="T92" fmla="*/ 198 w 216"/>
                  <a:gd name="T93" fmla="*/ 32 h 489"/>
                  <a:gd name="T94" fmla="*/ 198 w 216"/>
                  <a:gd name="T95" fmla="*/ 25 h 489"/>
                  <a:gd name="T96" fmla="*/ 200 w 216"/>
                  <a:gd name="T97" fmla="*/ 21 h 489"/>
                  <a:gd name="T98" fmla="*/ 202 w 216"/>
                  <a:gd name="T99" fmla="*/ 14 h 489"/>
                  <a:gd name="T100" fmla="*/ 202 w 216"/>
                  <a:gd name="T101" fmla="*/ 7 h 489"/>
                  <a:gd name="T102" fmla="*/ 207 w 216"/>
                  <a:gd name="T103" fmla="*/ 3 h 489"/>
                  <a:gd name="T104" fmla="*/ 211 w 216"/>
                  <a:gd name="T105" fmla="*/ 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489">
                    <a:moveTo>
                      <a:pt x="0" y="489"/>
                    </a:moveTo>
                    <a:lnTo>
                      <a:pt x="3" y="487"/>
                    </a:lnTo>
                    <a:lnTo>
                      <a:pt x="5" y="487"/>
                    </a:lnTo>
                    <a:lnTo>
                      <a:pt x="5" y="485"/>
                    </a:lnTo>
                    <a:lnTo>
                      <a:pt x="5" y="482"/>
                    </a:lnTo>
                    <a:lnTo>
                      <a:pt x="5" y="478"/>
                    </a:lnTo>
                    <a:lnTo>
                      <a:pt x="5" y="476"/>
                    </a:lnTo>
                    <a:lnTo>
                      <a:pt x="7" y="473"/>
                    </a:lnTo>
                    <a:lnTo>
                      <a:pt x="10" y="471"/>
                    </a:lnTo>
                    <a:lnTo>
                      <a:pt x="12" y="469"/>
                    </a:lnTo>
                    <a:lnTo>
                      <a:pt x="14" y="467"/>
                    </a:lnTo>
                    <a:lnTo>
                      <a:pt x="19" y="464"/>
                    </a:lnTo>
                    <a:lnTo>
                      <a:pt x="21" y="464"/>
                    </a:lnTo>
                    <a:lnTo>
                      <a:pt x="25" y="462"/>
                    </a:lnTo>
                    <a:lnTo>
                      <a:pt x="25" y="460"/>
                    </a:lnTo>
                    <a:lnTo>
                      <a:pt x="25" y="457"/>
                    </a:lnTo>
                    <a:lnTo>
                      <a:pt x="23" y="455"/>
                    </a:lnTo>
                    <a:lnTo>
                      <a:pt x="23" y="453"/>
                    </a:lnTo>
                    <a:lnTo>
                      <a:pt x="23" y="451"/>
                    </a:lnTo>
                    <a:lnTo>
                      <a:pt x="23" y="446"/>
                    </a:lnTo>
                    <a:lnTo>
                      <a:pt x="23" y="444"/>
                    </a:lnTo>
                    <a:lnTo>
                      <a:pt x="23" y="439"/>
                    </a:lnTo>
                    <a:lnTo>
                      <a:pt x="21" y="433"/>
                    </a:lnTo>
                    <a:lnTo>
                      <a:pt x="21" y="430"/>
                    </a:lnTo>
                    <a:lnTo>
                      <a:pt x="21" y="426"/>
                    </a:lnTo>
                    <a:lnTo>
                      <a:pt x="19" y="419"/>
                    </a:lnTo>
                    <a:lnTo>
                      <a:pt x="19" y="417"/>
                    </a:lnTo>
                    <a:lnTo>
                      <a:pt x="19" y="415"/>
                    </a:lnTo>
                    <a:lnTo>
                      <a:pt x="19" y="405"/>
                    </a:lnTo>
                    <a:lnTo>
                      <a:pt x="19" y="403"/>
                    </a:lnTo>
                    <a:lnTo>
                      <a:pt x="19" y="401"/>
                    </a:lnTo>
                    <a:lnTo>
                      <a:pt x="19" y="399"/>
                    </a:lnTo>
                    <a:lnTo>
                      <a:pt x="19" y="396"/>
                    </a:lnTo>
                    <a:lnTo>
                      <a:pt x="19" y="385"/>
                    </a:lnTo>
                    <a:lnTo>
                      <a:pt x="19" y="383"/>
                    </a:lnTo>
                    <a:lnTo>
                      <a:pt x="21" y="369"/>
                    </a:lnTo>
                    <a:lnTo>
                      <a:pt x="21" y="365"/>
                    </a:lnTo>
                    <a:lnTo>
                      <a:pt x="23" y="362"/>
                    </a:lnTo>
                    <a:lnTo>
                      <a:pt x="21" y="358"/>
                    </a:lnTo>
                    <a:lnTo>
                      <a:pt x="19" y="356"/>
                    </a:lnTo>
                    <a:lnTo>
                      <a:pt x="19" y="353"/>
                    </a:lnTo>
                    <a:lnTo>
                      <a:pt x="21" y="351"/>
                    </a:lnTo>
                    <a:lnTo>
                      <a:pt x="23" y="351"/>
                    </a:lnTo>
                    <a:lnTo>
                      <a:pt x="25" y="349"/>
                    </a:lnTo>
                    <a:lnTo>
                      <a:pt x="28" y="347"/>
                    </a:lnTo>
                    <a:lnTo>
                      <a:pt x="30" y="347"/>
                    </a:lnTo>
                    <a:lnTo>
                      <a:pt x="30" y="344"/>
                    </a:lnTo>
                    <a:lnTo>
                      <a:pt x="30" y="342"/>
                    </a:lnTo>
                    <a:lnTo>
                      <a:pt x="28" y="340"/>
                    </a:lnTo>
                    <a:lnTo>
                      <a:pt x="30" y="333"/>
                    </a:lnTo>
                    <a:lnTo>
                      <a:pt x="25" y="319"/>
                    </a:lnTo>
                    <a:lnTo>
                      <a:pt x="23" y="306"/>
                    </a:lnTo>
                    <a:lnTo>
                      <a:pt x="23" y="304"/>
                    </a:lnTo>
                    <a:lnTo>
                      <a:pt x="25" y="299"/>
                    </a:lnTo>
                    <a:lnTo>
                      <a:pt x="28" y="297"/>
                    </a:lnTo>
                    <a:lnTo>
                      <a:pt x="25" y="297"/>
                    </a:lnTo>
                    <a:lnTo>
                      <a:pt x="23" y="295"/>
                    </a:lnTo>
                    <a:lnTo>
                      <a:pt x="21" y="292"/>
                    </a:lnTo>
                    <a:lnTo>
                      <a:pt x="16" y="290"/>
                    </a:lnTo>
                    <a:lnTo>
                      <a:pt x="14" y="290"/>
                    </a:lnTo>
                    <a:lnTo>
                      <a:pt x="14" y="288"/>
                    </a:lnTo>
                    <a:lnTo>
                      <a:pt x="14" y="286"/>
                    </a:lnTo>
                    <a:lnTo>
                      <a:pt x="12" y="283"/>
                    </a:lnTo>
                    <a:lnTo>
                      <a:pt x="12" y="281"/>
                    </a:lnTo>
                    <a:lnTo>
                      <a:pt x="12" y="279"/>
                    </a:lnTo>
                    <a:lnTo>
                      <a:pt x="12" y="272"/>
                    </a:lnTo>
                    <a:lnTo>
                      <a:pt x="12" y="270"/>
                    </a:lnTo>
                    <a:lnTo>
                      <a:pt x="12" y="265"/>
                    </a:lnTo>
                    <a:lnTo>
                      <a:pt x="16" y="254"/>
                    </a:lnTo>
                    <a:lnTo>
                      <a:pt x="19" y="240"/>
                    </a:lnTo>
                    <a:lnTo>
                      <a:pt x="21" y="236"/>
                    </a:lnTo>
                    <a:lnTo>
                      <a:pt x="23" y="229"/>
                    </a:lnTo>
                    <a:lnTo>
                      <a:pt x="23" y="227"/>
                    </a:lnTo>
                    <a:lnTo>
                      <a:pt x="32" y="197"/>
                    </a:lnTo>
                    <a:lnTo>
                      <a:pt x="39" y="184"/>
                    </a:lnTo>
                    <a:lnTo>
                      <a:pt x="37" y="177"/>
                    </a:lnTo>
                    <a:lnTo>
                      <a:pt x="34" y="168"/>
                    </a:lnTo>
                    <a:lnTo>
                      <a:pt x="34" y="166"/>
                    </a:lnTo>
                    <a:lnTo>
                      <a:pt x="34" y="163"/>
                    </a:lnTo>
                    <a:lnTo>
                      <a:pt x="34" y="154"/>
                    </a:lnTo>
                    <a:lnTo>
                      <a:pt x="34" y="143"/>
                    </a:lnTo>
                    <a:lnTo>
                      <a:pt x="34" y="141"/>
                    </a:lnTo>
                    <a:lnTo>
                      <a:pt x="34" y="138"/>
                    </a:lnTo>
                    <a:lnTo>
                      <a:pt x="37" y="134"/>
                    </a:lnTo>
                    <a:lnTo>
                      <a:pt x="37" y="127"/>
                    </a:lnTo>
                    <a:lnTo>
                      <a:pt x="37" y="123"/>
                    </a:lnTo>
                    <a:lnTo>
                      <a:pt x="37" y="120"/>
                    </a:lnTo>
                    <a:lnTo>
                      <a:pt x="37" y="118"/>
                    </a:lnTo>
                    <a:lnTo>
                      <a:pt x="39" y="118"/>
                    </a:lnTo>
                    <a:lnTo>
                      <a:pt x="41" y="118"/>
                    </a:lnTo>
                    <a:lnTo>
                      <a:pt x="50" y="114"/>
                    </a:lnTo>
                    <a:lnTo>
                      <a:pt x="53" y="114"/>
                    </a:lnTo>
                    <a:lnTo>
                      <a:pt x="53" y="111"/>
                    </a:lnTo>
                    <a:lnTo>
                      <a:pt x="55" y="111"/>
                    </a:lnTo>
                    <a:lnTo>
                      <a:pt x="55" y="109"/>
                    </a:lnTo>
                    <a:lnTo>
                      <a:pt x="57" y="102"/>
                    </a:lnTo>
                    <a:lnTo>
                      <a:pt x="57" y="98"/>
                    </a:lnTo>
                    <a:lnTo>
                      <a:pt x="62" y="93"/>
                    </a:lnTo>
                    <a:lnTo>
                      <a:pt x="66" y="91"/>
                    </a:lnTo>
                    <a:lnTo>
                      <a:pt x="66" y="89"/>
                    </a:lnTo>
                    <a:lnTo>
                      <a:pt x="64" y="89"/>
                    </a:lnTo>
                    <a:lnTo>
                      <a:pt x="66" y="89"/>
                    </a:lnTo>
                    <a:lnTo>
                      <a:pt x="68" y="89"/>
                    </a:lnTo>
                    <a:lnTo>
                      <a:pt x="71" y="86"/>
                    </a:lnTo>
                    <a:lnTo>
                      <a:pt x="73" y="86"/>
                    </a:lnTo>
                    <a:lnTo>
                      <a:pt x="78" y="86"/>
                    </a:lnTo>
                    <a:lnTo>
                      <a:pt x="80" y="86"/>
                    </a:lnTo>
                    <a:lnTo>
                      <a:pt x="82" y="86"/>
                    </a:lnTo>
                    <a:lnTo>
                      <a:pt x="93" y="84"/>
                    </a:lnTo>
                    <a:lnTo>
                      <a:pt x="98" y="84"/>
                    </a:lnTo>
                    <a:lnTo>
                      <a:pt x="100" y="84"/>
                    </a:lnTo>
                    <a:lnTo>
                      <a:pt x="102" y="82"/>
                    </a:lnTo>
                    <a:lnTo>
                      <a:pt x="105" y="82"/>
                    </a:lnTo>
                    <a:lnTo>
                      <a:pt x="107" y="82"/>
                    </a:lnTo>
                    <a:lnTo>
                      <a:pt x="109" y="82"/>
                    </a:lnTo>
                    <a:lnTo>
                      <a:pt x="112" y="82"/>
                    </a:lnTo>
                    <a:lnTo>
                      <a:pt x="116" y="82"/>
                    </a:lnTo>
                    <a:lnTo>
                      <a:pt x="118" y="82"/>
                    </a:lnTo>
                    <a:lnTo>
                      <a:pt x="123" y="82"/>
                    </a:lnTo>
                    <a:lnTo>
                      <a:pt x="127" y="77"/>
                    </a:lnTo>
                    <a:lnTo>
                      <a:pt x="132" y="77"/>
                    </a:lnTo>
                    <a:lnTo>
                      <a:pt x="134" y="75"/>
                    </a:lnTo>
                    <a:lnTo>
                      <a:pt x="137" y="75"/>
                    </a:lnTo>
                    <a:lnTo>
                      <a:pt x="137" y="73"/>
                    </a:lnTo>
                    <a:lnTo>
                      <a:pt x="137" y="71"/>
                    </a:lnTo>
                    <a:lnTo>
                      <a:pt x="139" y="71"/>
                    </a:lnTo>
                    <a:lnTo>
                      <a:pt x="139" y="66"/>
                    </a:lnTo>
                    <a:lnTo>
                      <a:pt x="152" y="52"/>
                    </a:lnTo>
                    <a:lnTo>
                      <a:pt x="157" y="52"/>
                    </a:lnTo>
                    <a:lnTo>
                      <a:pt x="168" y="48"/>
                    </a:lnTo>
                    <a:lnTo>
                      <a:pt x="168" y="46"/>
                    </a:lnTo>
                    <a:lnTo>
                      <a:pt x="171" y="46"/>
                    </a:lnTo>
                    <a:lnTo>
                      <a:pt x="175" y="43"/>
                    </a:lnTo>
                    <a:lnTo>
                      <a:pt x="182" y="43"/>
                    </a:lnTo>
                    <a:lnTo>
                      <a:pt x="184" y="41"/>
                    </a:lnTo>
                    <a:lnTo>
                      <a:pt x="186" y="41"/>
                    </a:lnTo>
                    <a:lnTo>
                      <a:pt x="189" y="41"/>
                    </a:lnTo>
                    <a:lnTo>
                      <a:pt x="195" y="39"/>
                    </a:lnTo>
                    <a:lnTo>
                      <a:pt x="200" y="39"/>
                    </a:lnTo>
                    <a:lnTo>
                      <a:pt x="200" y="34"/>
                    </a:lnTo>
                    <a:lnTo>
                      <a:pt x="198" y="32"/>
                    </a:lnTo>
                    <a:lnTo>
                      <a:pt x="198" y="30"/>
                    </a:lnTo>
                    <a:lnTo>
                      <a:pt x="198" y="28"/>
                    </a:lnTo>
                    <a:lnTo>
                      <a:pt x="198" y="25"/>
                    </a:lnTo>
                    <a:lnTo>
                      <a:pt x="198" y="23"/>
                    </a:lnTo>
                    <a:lnTo>
                      <a:pt x="198" y="21"/>
                    </a:lnTo>
                    <a:lnTo>
                      <a:pt x="200" y="21"/>
                    </a:lnTo>
                    <a:lnTo>
                      <a:pt x="200" y="18"/>
                    </a:lnTo>
                    <a:lnTo>
                      <a:pt x="200" y="16"/>
                    </a:lnTo>
                    <a:lnTo>
                      <a:pt x="202" y="14"/>
                    </a:lnTo>
                    <a:lnTo>
                      <a:pt x="202" y="12"/>
                    </a:lnTo>
                    <a:lnTo>
                      <a:pt x="202" y="9"/>
                    </a:lnTo>
                    <a:lnTo>
                      <a:pt x="202" y="7"/>
                    </a:lnTo>
                    <a:lnTo>
                      <a:pt x="202" y="5"/>
                    </a:lnTo>
                    <a:lnTo>
                      <a:pt x="205" y="5"/>
                    </a:lnTo>
                    <a:lnTo>
                      <a:pt x="207" y="3"/>
                    </a:lnTo>
                    <a:lnTo>
                      <a:pt x="209" y="0"/>
                    </a:lnTo>
                    <a:lnTo>
                      <a:pt x="211" y="0"/>
                    </a:lnTo>
                    <a:lnTo>
                      <a:pt x="211" y="3"/>
                    </a:lnTo>
                    <a:lnTo>
                      <a:pt x="214" y="3"/>
                    </a:lnTo>
                    <a:lnTo>
                      <a:pt x="216" y="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29" name="Admin 1 - South Kordofan">
              <a:extLst>
                <a:ext uri="{FF2B5EF4-FFF2-40B4-BE49-F238E27FC236}">
                  <a16:creationId xmlns:a16="http://schemas.microsoft.com/office/drawing/2014/main" id="{487063C6-4BB9-5B06-E38B-DDBE059A189E}"/>
                </a:ext>
              </a:extLst>
            </p:cNvPr>
            <p:cNvSpPr>
              <a:spLocks/>
            </p:cNvSpPr>
            <p:nvPr/>
          </p:nvSpPr>
          <p:spPr bwMode="auto">
            <a:xfrm>
              <a:off x="5670988" y="4783313"/>
              <a:ext cx="1393959" cy="1300394"/>
            </a:xfrm>
            <a:custGeom>
              <a:avLst/>
              <a:gdLst>
                <a:gd name="T0" fmla="*/ 204 w 879"/>
                <a:gd name="T1" fmla="*/ 7 h 820"/>
                <a:gd name="T2" fmla="*/ 213 w 879"/>
                <a:gd name="T3" fmla="*/ 25 h 820"/>
                <a:gd name="T4" fmla="*/ 222 w 879"/>
                <a:gd name="T5" fmla="*/ 48 h 820"/>
                <a:gd name="T6" fmla="*/ 224 w 879"/>
                <a:gd name="T7" fmla="*/ 82 h 820"/>
                <a:gd name="T8" fmla="*/ 258 w 879"/>
                <a:gd name="T9" fmla="*/ 66 h 820"/>
                <a:gd name="T10" fmla="*/ 297 w 879"/>
                <a:gd name="T11" fmla="*/ 57 h 820"/>
                <a:gd name="T12" fmla="*/ 324 w 879"/>
                <a:gd name="T13" fmla="*/ 73 h 820"/>
                <a:gd name="T14" fmla="*/ 340 w 879"/>
                <a:gd name="T15" fmla="*/ 98 h 820"/>
                <a:gd name="T16" fmla="*/ 358 w 879"/>
                <a:gd name="T17" fmla="*/ 125 h 820"/>
                <a:gd name="T18" fmla="*/ 371 w 879"/>
                <a:gd name="T19" fmla="*/ 132 h 820"/>
                <a:gd name="T20" fmla="*/ 449 w 879"/>
                <a:gd name="T21" fmla="*/ 111 h 820"/>
                <a:gd name="T22" fmla="*/ 483 w 879"/>
                <a:gd name="T23" fmla="*/ 98 h 820"/>
                <a:gd name="T24" fmla="*/ 489 w 879"/>
                <a:gd name="T25" fmla="*/ 77 h 820"/>
                <a:gd name="T26" fmla="*/ 483 w 879"/>
                <a:gd name="T27" fmla="*/ 48 h 820"/>
                <a:gd name="T28" fmla="*/ 498 w 879"/>
                <a:gd name="T29" fmla="*/ 37 h 820"/>
                <a:gd name="T30" fmla="*/ 537 w 879"/>
                <a:gd name="T31" fmla="*/ 37 h 820"/>
                <a:gd name="T32" fmla="*/ 585 w 879"/>
                <a:gd name="T33" fmla="*/ 25 h 820"/>
                <a:gd name="T34" fmla="*/ 639 w 879"/>
                <a:gd name="T35" fmla="*/ 32 h 820"/>
                <a:gd name="T36" fmla="*/ 671 w 879"/>
                <a:gd name="T37" fmla="*/ 48 h 820"/>
                <a:gd name="T38" fmla="*/ 702 w 879"/>
                <a:gd name="T39" fmla="*/ 145 h 820"/>
                <a:gd name="T40" fmla="*/ 786 w 879"/>
                <a:gd name="T41" fmla="*/ 213 h 820"/>
                <a:gd name="T42" fmla="*/ 859 w 879"/>
                <a:gd name="T43" fmla="*/ 295 h 820"/>
                <a:gd name="T44" fmla="*/ 859 w 879"/>
                <a:gd name="T45" fmla="*/ 369 h 820"/>
                <a:gd name="T46" fmla="*/ 859 w 879"/>
                <a:gd name="T47" fmla="*/ 424 h 820"/>
                <a:gd name="T48" fmla="*/ 879 w 879"/>
                <a:gd name="T49" fmla="*/ 480 h 820"/>
                <a:gd name="T50" fmla="*/ 814 w 879"/>
                <a:gd name="T51" fmla="*/ 575 h 820"/>
                <a:gd name="T52" fmla="*/ 770 w 879"/>
                <a:gd name="T53" fmla="*/ 614 h 820"/>
                <a:gd name="T54" fmla="*/ 696 w 879"/>
                <a:gd name="T55" fmla="*/ 664 h 820"/>
                <a:gd name="T56" fmla="*/ 630 w 879"/>
                <a:gd name="T57" fmla="*/ 743 h 820"/>
                <a:gd name="T58" fmla="*/ 589 w 879"/>
                <a:gd name="T59" fmla="*/ 786 h 820"/>
                <a:gd name="T60" fmla="*/ 548 w 879"/>
                <a:gd name="T61" fmla="*/ 811 h 820"/>
                <a:gd name="T62" fmla="*/ 442 w 879"/>
                <a:gd name="T63" fmla="*/ 817 h 820"/>
                <a:gd name="T64" fmla="*/ 371 w 879"/>
                <a:gd name="T65" fmla="*/ 768 h 820"/>
                <a:gd name="T66" fmla="*/ 254 w 879"/>
                <a:gd name="T67" fmla="*/ 693 h 820"/>
                <a:gd name="T68" fmla="*/ 197 w 879"/>
                <a:gd name="T69" fmla="*/ 657 h 820"/>
                <a:gd name="T70" fmla="*/ 186 w 879"/>
                <a:gd name="T71" fmla="*/ 632 h 820"/>
                <a:gd name="T72" fmla="*/ 176 w 879"/>
                <a:gd name="T73" fmla="*/ 611 h 820"/>
                <a:gd name="T74" fmla="*/ 158 w 879"/>
                <a:gd name="T75" fmla="*/ 582 h 820"/>
                <a:gd name="T76" fmla="*/ 122 w 879"/>
                <a:gd name="T77" fmla="*/ 550 h 820"/>
                <a:gd name="T78" fmla="*/ 81 w 879"/>
                <a:gd name="T79" fmla="*/ 516 h 820"/>
                <a:gd name="T80" fmla="*/ 59 w 879"/>
                <a:gd name="T81" fmla="*/ 496 h 820"/>
                <a:gd name="T82" fmla="*/ 40 w 879"/>
                <a:gd name="T83" fmla="*/ 476 h 820"/>
                <a:gd name="T84" fmla="*/ 31 w 879"/>
                <a:gd name="T85" fmla="*/ 455 h 820"/>
                <a:gd name="T86" fmla="*/ 47 w 879"/>
                <a:gd name="T87" fmla="*/ 421 h 820"/>
                <a:gd name="T88" fmla="*/ 65 w 879"/>
                <a:gd name="T89" fmla="*/ 387 h 820"/>
                <a:gd name="T90" fmla="*/ 72 w 879"/>
                <a:gd name="T91" fmla="*/ 363 h 820"/>
                <a:gd name="T92" fmla="*/ 63 w 879"/>
                <a:gd name="T93" fmla="*/ 335 h 820"/>
                <a:gd name="T94" fmla="*/ 43 w 879"/>
                <a:gd name="T95" fmla="*/ 283 h 820"/>
                <a:gd name="T96" fmla="*/ 0 w 879"/>
                <a:gd name="T97" fmla="*/ 270 h 820"/>
                <a:gd name="T98" fmla="*/ 11 w 879"/>
                <a:gd name="T99" fmla="*/ 218 h 820"/>
                <a:gd name="T100" fmla="*/ 34 w 879"/>
                <a:gd name="T101" fmla="*/ 175 h 820"/>
                <a:gd name="T102" fmla="*/ 59 w 879"/>
                <a:gd name="T103" fmla="*/ 139 h 820"/>
                <a:gd name="T104" fmla="*/ 77 w 879"/>
                <a:gd name="T105" fmla="*/ 111 h 820"/>
                <a:gd name="T106" fmla="*/ 102 w 879"/>
                <a:gd name="T107" fmla="*/ 82 h 820"/>
                <a:gd name="T108" fmla="*/ 120 w 879"/>
                <a:gd name="T109" fmla="*/ 59 h 820"/>
                <a:gd name="T110" fmla="*/ 131 w 879"/>
                <a:gd name="T111" fmla="*/ 16 h 820"/>
                <a:gd name="T112" fmla="*/ 154 w 879"/>
                <a:gd name="T113"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820">
                  <a:moveTo>
                    <a:pt x="172" y="5"/>
                  </a:moveTo>
                  <a:lnTo>
                    <a:pt x="174" y="5"/>
                  </a:lnTo>
                  <a:lnTo>
                    <a:pt x="176" y="5"/>
                  </a:lnTo>
                  <a:lnTo>
                    <a:pt x="188" y="5"/>
                  </a:lnTo>
                  <a:lnTo>
                    <a:pt x="190" y="5"/>
                  </a:lnTo>
                  <a:lnTo>
                    <a:pt x="192" y="5"/>
                  </a:lnTo>
                  <a:lnTo>
                    <a:pt x="195" y="5"/>
                  </a:lnTo>
                  <a:lnTo>
                    <a:pt x="197" y="5"/>
                  </a:lnTo>
                  <a:lnTo>
                    <a:pt x="199" y="7"/>
                  </a:lnTo>
                  <a:lnTo>
                    <a:pt x="204" y="7"/>
                  </a:lnTo>
                  <a:lnTo>
                    <a:pt x="208" y="10"/>
                  </a:lnTo>
                  <a:lnTo>
                    <a:pt x="210" y="10"/>
                  </a:lnTo>
                  <a:lnTo>
                    <a:pt x="213" y="10"/>
                  </a:lnTo>
                  <a:lnTo>
                    <a:pt x="215" y="12"/>
                  </a:lnTo>
                  <a:lnTo>
                    <a:pt x="215" y="14"/>
                  </a:lnTo>
                  <a:lnTo>
                    <a:pt x="213" y="16"/>
                  </a:lnTo>
                  <a:lnTo>
                    <a:pt x="213" y="19"/>
                  </a:lnTo>
                  <a:lnTo>
                    <a:pt x="210" y="21"/>
                  </a:lnTo>
                  <a:lnTo>
                    <a:pt x="213" y="23"/>
                  </a:lnTo>
                  <a:lnTo>
                    <a:pt x="213" y="25"/>
                  </a:lnTo>
                  <a:lnTo>
                    <a:pt x="213" y="28"/>
                  </a:lnTo>
                  <a:lnTo>
                    <a:pt x="213" y="30"/>
                  </a:lnTo>
                  <a:lnTo>
                    <a:pt x="215" y="32"/>
                  </a:lnTo>
                  <a:lnTo>
                    <a:pt x="215" y="34"/>
                  </a:lnTo>
                  <a:lnTo>
                    <a:pt x="217" y="34"/>
                  </a:lnTo>
                  <a:lnTo>
                    <a:pt x="220" y="37"/>
                  </a:lnTo>
                  <a:lnTo>
                    <a:pt x="220" y="39"/>
                  </a:lnTo>
                  <a:lnTo>
                    <a:pt x="222" y="41"/>
                  </a:lnTo>
                  <a:lnTo>
                    <a:pt x="222" y="43"/>
                  </a:lnTo>
                  <a:lnTo>
                    <a:pt x="222" y="48"/>
                  </a:lnTo>
                  <a:lnTo>
                    <a:pt x="222" y="53"/>
                  </a:lnTo>
                  <a:lnTo>
                    <a:pt x="222" y="57"/>
                  </a:lnTo>
                  <a:lnTo>
                    <a:pt x="222" y="59"/>
                  </a:lnTo>
                  <a:lnTo>
                    <a:pt x="224" y="62"/>
                  </a:lnTo>
                  <a:lnTo>
                    <a:pt x="222" y="64"/>
                  </a:lnTo>
                  <a:lnTo>
                    <a:pt x="220" y="68"/>
                  </a:lnTo>
                  <a:lnTo>
                    <a:pt x="220" y="71"/>
                  </a:lnTo>
                  <a:lnTo>
                    <a:pt x="220" y="73"/>
                  </a:lnTo>
                  <a:lnTo>
                    <a:pt x="222" y="82"/>
                  </a:lnTo>
                  <a:lnTo>
                    <a:pt x="224" y="82"/>
                  </a:lnTo>
                  <a:lnTo>
                    <a:pt x="231" y="80"/>
                  </a:lnTo>
                  <a:lnTo>
                    <a:pt x="235" y="77"/>
                  </a:lnTo>
                  <a:lnTo>
                    <a:pt x="238" y="77"/>
                  </a:lnTo>
                  <a:lnTo>
                    <a:pt x="238" y="75"/>
                  </a:lnTo>
                  <a:lnTo>
                    <a:pt x="240" y="75"/>
                  </a:lnTo>
                  <a:lnTo>
                    <a:pt x="245" y="71"/>
                  </a:lnTo>
                  <a:lnTo>
                    <a:pt x="249" y="68"/>
                  </a:lnTo>
                  <a:lnTo>
                    <a:pt x="254" y="68"/>
                  </a:lnTo>
                  <a:lnTo>
                    <a:pt x="254" y="66"/>
                  </a:lnTo>
                  <a:lnTo>
                    <a:pt x="258" y="66"/>
                  </a:lnTo>
                  <a:lnTo>
                    <a:pt x="267" y="62"/>
                  </a:lnTo>
                  <a:lnTo>
                    <a:pt x="272" y="59"/>
                  </a:lnTo>
                  <a:lnTo>
                    <a:pt x="274" y="59"/>
                  </a:lnTo>
                  <a:lnTo>
                    <a:pt x="279" y="59"/>
                  </a:lnTo>
                  <a:lnTo>
                    <a:pt x="281" y="57"/>
                  </a:lnTo>
                  <a:lnTo>
                    <a:pt x="283" y="57"/>
                  </a:lnTo>
                  <a:lnTo>
                    <a:pt x="285" y="57"/>
                  </a:lnTo>
                  <a:lnTo>
                    <a:pt x="292" y="57"/>
                  </a:lnTo>
                  <a:lnTo>
                    <a:pt x="294" y="57"/>
                  </a:lnTo>
                  <a:lnTo>
                    <a:pt x="297" y="57"/>
                  </a:lnTo>
                  <a:lnTo>
                    <a:pt x="301" y="57"/>
                  </a:lnTo>
                  <a:lnTo>
                    <a:pt x="306" y="59"/>
                  </a:lnTo>
                  <a:lnTo>
                    <a:pt x="308" y="59"/>
                  </a:lnTo>
                  <a:lnTo>
                    <a:pt x="313" y="62"/>
                  </a:lnTo>
                  <a:lnTo>
                    <a:pt x="313" y="64"/>
                  </a:lnTo>
                  <a:lnTo>
                    <a:pt x="315" y="66"/>
                  </a:lnTo>
                  <a:lnTo>
                    <a:pt x="315" y="68"/>
                  </a:lnTo>
                  <a:lnTo>
                    <a:pt x="322" y="73"/>
                  </a:lnTo>
                  <a:lnTo>
                    <a:pt x="324" y="75"/>
                  </a:lnTo>
                  <a:lnTo>
                    <a:pt x="324" y="73"/>
                  </a:lnTo>
                  <a:lnTo>
                    <a:pt x="326" y="73"/>
                  </a:lnTo>
                  <a:lnTo>
                    <a:pt x="326" y="75"/>
                  </a:lnTo>
                  <a:lnTo>
                    <a:pt x="331" y="77"/>
                  </a:lnTo>
                  <a:lnTo>
                    <a:pt x="333" y="80"/>
                  </a:lnTo>
                  <a:lnTo>
                    <a:pt x="335" y="84"/>
                  </a:lnTo>
                  <a:lnTo>
                    <a:pt x="335" y="86"/>
                  </a:lnTo>
                  <a:lnTo>
                    <a:pt x="337" y="89"/>
                  </a:lnTo>
                  <a:lnTo>
                    <a:pt x="337" y="91"/>
                  </a:lnTo>
                  <a:lnTo>
                    <a:pt x="337" y="93"/>
                  </a:lnTo>
                  <a:lnTo>
                    <a:pt x="340" y="98"/>
                  </a:lnTo>
                  <a:lnTo>
                    <a:pt x="342" y="100"/>
                  </a:lnTo>
                  <a:lnTo>
                    <a:pt x="344" y="105"/>
                  </a:lnTo>
                  <a:lnTo>
                    <a:pt x="347" y="111"/>
                  </a:lnTo>
                  <a:lnTo>
                    <a:pt x="347" y="114"/>
                  </a:lnTo>
                  <a:lnTo>
                    <a:pt x="349" y="116"/>
                  </a:lnTo>
                  <a:lnTo>
                    <a:pt x="349" y="118"/>
                  </a:lnTo>
                  <a:lnTo>
                    <a:pt x="353" y="120"/>
                  </a:lnTo>
                  <a:lnTo>
                    <a:pt x="353" y="123"/>
                  </a:lnTo>
                  <a:lnTo>
                    <a:pt x="356" y="125"/>
                  </a:lnTo>
                  <a:lnTo>
                    <a:pt x="358" y="125"/>
                  </a:lnTo>
                  <a:lnTo>
                    <a:pt x="358" y="127"/>
                  </a:lnTo>
                  <a:lnTo>
                    <a:pt x="360" y="129"/>
                  </a:lnTo>
                  <a:lnTo>
                    <a:pt x="362" y="129"/>
                  </a:lnTo>
                  <a:lnTo>
                    <a:pt x="362" y="132"/>
                  </a:lnTo>
                  <a:lnTo>
                    <a:pt x="365" y="132"/>
                  </a:lnTo>
                  <a:lnTo>
                    <a:pt x="365" y="134"/>
                  </a:lnTo>
                  <a:lnTo>
                    <a:pt x="367" y="134"/>
                  </a:lnTo>
                  <a:lnTo>
                    <a:pt x="367" y="132"/>
                  </a:lnTo>
                  <a:lnTo>
                    <a:pt x="369" y="132"/>
                  </a:lnTo>
                  <a:lnTo>
                    <a:pt x="371" y="132"/>
                  </a:lnTo>
                  <a:lnTo>
                    <a:pt x="381" y="132"/>
                  </a:lnTo>
                  <a:lnTo>
                    <a:pt x="403" y="129"/>
                  </a:lnTo>
                  <a:lnTo>
                    <a:pt x="410" y="125"/>
                  </a:lnTo>
                  <a:lnTo>
                    <a:pt x="415" y="125"/>
                  </a:lnTo>
                  <a:lnTo>
                    <a:pt x="417" y="125"/>
                  </a:lnTo>
                  <a:lnTo>
                    <a:pt x="419" y="123"/>
                  </a:lnTo>
                  <a:lnTo>
                    <a:pt x="426" y="118"/>
                  </a:lnTo>
                  <a:lnTo>
                    <a:pt x="430" y="116"/>
                  </a:lnTo>
                  <a:lnTo>
                    <a:pt x="439" y="114"/>
                  </a:lnTo>
                  <a:lnTo>
                    <a:pt x="449" y="111"/>
                  </a:lnTo>
                  <a:lnTo>
                    <a:pt x="453" y="109"/>
                  </a:lnTo>
                  <a:lnTo>
                    <a:pt x="460" y="109"/>
                  </a:lnTo>
                  <a:lnTo>
                    <a:pt x="462" y="109"/>
                  </a:lnTo>
                  <a:lnTo>
                    <a:pt x="464" y="107"/>
                  </a:lnTo>
                  <a:lnTo>
                    <a:pt x="464" y="102"/>
                  </a:lnTo>
                  <a:lnTo>
                    <a:pt x="467" y="100"/>
                  </a:lnTo>
                  <a:lnTo>
                    <a:pt x="471" y="98"/>
                  </a:lnTo>
                  <a:lnTo>
                    <a:pt x="473" y="98"/>
                  </a:lnTo>
                  <a:lnTo>
                    <a:pt x="480" y="98"/>
                  </a:lnTo>
                  <a:lnTo>
                    <a:pt x="483" y="98"/>
                  </a:lnTo>
                  <a:lnTo>
                    <a:pt x="487" y="98"/>
                  </a:lnTo>
                  <a:lnTo>
                    <a:pt x="489" y="98"/>
                  </a:lnTo>
                  <a:lnTo>
                    <a:pt x="489" y="96"/>
                  </a:lnTo>
                  <a:lnTo>
                    <a:pt x="489" y="93"/>
                  </a:lnTo>
                  <a:lnTo>
                    <a:pt x="489" y="91"/>
                  </a:lnTo>
                  <a:lnTo>
                    <a:pt x="489" y="89"/>
                  </a:lnTo>
                  <a:lnTo>
                    <a:pt x="489" y="86"/>
                  </a:lnTo>
                  <a:lnTo>
                    <a:pt x="489" y="84"/>
                  </a:lnTo>
                  <a:lnTo>
                    <a:pt x="489" y="80"/>
                  </a:lnTo>
                  <a:lnTo>
                    <a:pt x="489" y="77"/>
                  </a:lnTo>
                  <a:lnTo>
                    <a:pt x="489" y="75"/>
                  </a:lnTo>
                  <a:lnTo>
                    <a:pt x="489" y="73"/>
                  </a:lnTo>
                  <a:lnTo>
                    <a:pt x="489" y="71"/>
                  </a:lnTo>
                  <a:lnTo>
                    <a:pt x="489" y="68"/>
                  </a:lnTo>
                  <a:lnTo>
                    <a:pt x="487" y="68"/>
                  </a:lnTo>
                  <a:lnTo>
                    <a:pt x="487" y="64"/>
                  </a:lnTo>
                  <a:lnTo>
                    <a:pt x="487" y="57"/>
                  </a:lnTo>
                  <a:lnTo>
                    <a:pt x="485" y="53"/>
                  </a:lnTo>
                  <a:lnTo>
                    <a:pt x="483" y="50"/>
                  </a:lnTo>
                  <a:lnTo>
                    <a:pt x="483" y="48"/>
                  </a:lnTo>
                  <a:lnTo>
                    <a:pt x="480" y="46"/>
                  </a:lnTo>
                  <a:lnTo>
                    <a:pt x="478" y="43"/>
                  </a:lnTo>
                  <a:lnTo>
                    <a:pt x="478" y="41"/>
                  </a:lnTo>
                  <a:lnTo>
                    <a:pt x="476" y="39"/>
                  </a:lnTo>
                  <a:lnTo>
                    <a:pt x="478" y="37"/>
                  </a:lnTo>
                  <a:lnTo>
                    <a:pt x="480" y="37"/>
                  </a:lnTo>
                  <a:lnTo>
                    <a:pt x="487" y="39"/>
                  </a:lnTo>
                  <a:lnTo>
                    <a:pt x="492" y="39"/>
                  </a:lnTo>
                  <a:lnTo>
                    <a:pt x="496" y="37"/>
                  </a:lnTo>
                  <a:lnTo>
                    <a:pt x="498" y="37"/>
                  </a:lnTo>
                  <a:lnTo>
                    <a:pt x="507" y="34"/>
                  </a:lnTo>
                  <a:lnTo>
                    <a:pt x="512" y="34"/>
                  </a:lnTo>
                  <a:lnTo>
                    <a:pt x="514" y="34"/>
                  </a:lnTo>
                  <a:lnTo>
                    <a:pt x="517" y="34"/>
                  </a:lnTo>
                  <a:lnTo>
                    <a:pt x="519" y="34"/>
                  </a:lnTo>
                  <a:lnTo>
                    <a:pt x="526" y="37"/>
                  </a:lnTo>
                  <a:lnTo>
                    <a:pt x="530" y="37"/>
                  </a:lnTo>
                  <a:lnTo>
                    <a:pt x="532" y="37"/>
                  </a:lnTo>
                  <a:lnTo>
                    <a:pt x="535" y="37"/>
                  </a:lnTo>
                  <a:lnTo>
                    <a:pt x="537" y="37"/>
                  </a:lnTo>
                  <a:lnTo>
                    <a:pt x="537" y="34"/>
                  </a:lnTo>
                  <a:lnTo>
                    <a:pt x="539" y="34"/>
                  </a:lnTo>
                  <a:lnTo>
                    <a:pt x="541" y="34"/>
                  </a:lnTo>
                  <a:lnTo>
                    <a:pt x="548" y="34"/>
                  </a:lnTo>
                  <a:lnTo>
                    <a:pt x="555" y="32"/>
                  </a:lnTo>
                  <a:lnTo>
                    <a:pt x="564" y="32"/>
                  </a:lnTo>
                  <a:lnTo>
                    <a:pt x="569" y="30"/>
                  </a:lnTo>
                  <a:lnTo>
                    <a:pt x="573" y="28"/>
                  </a:lnTo>
                  <a:lnTo>
                    <a:pt x="580" y="25"/>
                  </a:lnTo>
                  <a:lnTo>
                    <a:pt x="585" y="25"/>
                  </a:lnTo>
                  <a:lnTo>
                    <a:pt x="587" y="25"/>
                  </a:lnTo>
                  <a:lnTo>
                    <a:pt x="589" y="25"/>
                  </a:lnTo>
                  <a:lnTo>
                    <a:pt x="596" y="23"/>
                  </a:lnTo>
                  <a:lnTo>
                    <a:pt x="598" y="23"/>
                  </a:lnTo>
                  <a:lnTo>
                    <a:pt x="600" y="23"/>
                  </a:lnTo>
                  <a:lnTo>
                    <a:pt x="610" y="25"/>
                  </a:lnTo>
                  <a:lnTo>
                    <a:pt x="614" y="25"/>
                  </a:lnTo>
                  <a:lnTo>
                    <a:pt x="623" y="28"/>
                  </a:lnTo>
                  <a:lnTo>
                    <a:pt x="630" y="30"/>
                  </a:lnTo>
                  <a:lnTo>
                    <a:pt x="639" y="32"/>
                  </a:lnTo>
                  <a:lnTo>
                    <a:pt x="644" y="34"/>
                  </a:lnTo>
                  <a:lnTo>
                    <a:pt x="646" y="34"/>
                  </a:lnTo>
                  <a:lnTo>
                    <a:pt x="650" y="34"/>
                  </a:lnTo>
                  <a:lnTo>
                    <a:pt x="653" y="37"/>
                  </a:lnTo>
                  <a:lnTo>
                    <a:pt x="659" y="39"/>
                  </a:lnTo>
                  <a:lnTo>
                    <a:pt x="664" y="39"/>
                  </a:lnTo>
                  <a:lnTo>
                    <a:pt x="666" y="39"/>
                  </a:lnTo>
                  <a:lnTo>
                    <a:pt x="668" y="39"/>
                  </a:lnTo>
                  <a:lnTo>
                    <a:pt x="668" y="46"/>
                  </a:lnTo>
                  <a:lnTo>
                    <a:pt x="671" y="48"/>
                  </a:lnTo>
                  <a:lnTo>
                    <a:pt x="671" y="53"/>
                  </a:lnTo>
                  <a:lnTo>
                    <a:pt x="671" y="55"/>
                  </a:lnTo>
                  <a:lnTo>
                    <a:pt x="673" y="62"/>
                  </a:lnTo>
                  <a:lnTo>
                    <a:pt x="675" y="68"/>
                  </a:lnTo>
                  <a:lnTo>
                    <a:pt x="678" y="80"/>
                  </a:lnTo>
                  <a:lnTo>
                    <a:pt x="682" y="89"/>
                  </a:lnTo>
                  <a:lnTo>
                    <a:pt x="684" y="98"/>
                  </a:lnTo>
                  <a:lnTo>
                    <a:pt x="691" y="118"/>
                  </a:lnTo>
                  <a:lnTo>
                    <a:pt x="700" y="141"/>
                  </a:lnTo>
                  <a:lnTo>
                    <a:pt x="702" y="145"/>
                  </a:lnTo>
                  <a:lnTo>
                    <a:pt x="705" y="159"/>
                  </a:lnTo>
                  <a:lnTo>
                    <a:pt x="707" y="159"/>
                  </a:lnTo>
                  <a:lnTo>
                    <a:pt x="730" y="159"/>
                  </a:lnTo>
                  <a:lnTo>
                    <a:pt x="757" y="184"/>
                  </a:lnTo>
                  <a:lnTo>
                    <a:pt x="777" y="206"/>
                  </a:lnTo>
                  <a:lnTo>
                    <a:pt x="780" y="209"/>
                  </a:lnTo>
                  <a:lnTo>
                    <a:pt x="782" y="209"/>
                  </a:lnTo>
                  <a:lnTo>
                    <a:pt x="782" y="211"/>
                  </a:lnTo>
                  <a:lnTo>
                    <a:pt x="784" y="211"/>
                  </a:lnTo>
                  <a:lnTo>
                    <a:pt x="786" y="213"/>
                  </a:lnTo>
                  <a:lnTo>
                    <a:pt x="789" y="215"/>
                  </a:lnTo>
                  <a:lnTo>
                    <a:pt x="789" y="218"/>
                  </a:lnTo>
                  <a:lnTo>
                    <a:pt x="784" y="218"/>
                  </a:lnTo>
                  <a:lnTo>
                    <a:pt x="798" y="229"/>
                  </a:lnTo>
                  <a:lnTo>
                    <a:pt x="852" y="277"/>
                  </a:lnTo>
                  <a:lnTo>
                    <a:pt x="854" y="279"/>
                  </a:lnTo>
                  <a:lnTo>
                    <a:pt x="857" y="279"/>
                  </a:lnTo>
                  <a:lnTo>
                    <a:pt x="859" y="283"/>
                  </a:lnTo>
                  <a:lnTo>
                    <a:pt x="859" y="288"/>
                  </a:lnTo>
                  <a:lnTo>
                    <a:pt x="859" y="295"/>
                  </a:lnTo>
                  <a:lnTo>
                    <a:pt x="861" y="295"/>
                  </a:lnTo>
                  <a:lnTo>
                    <a:pt x="861" y="297"/>
                  </a:lnTo>
                  <a:lnTo>
                    <a:pt x="861" y="306"/>
                  </a:lnTo>
                  <a:lnTo>
                    <a:pt x="859" y="317"/>
                  </a:lnTo>
                  <a:lnTo>
                    <a:pt x="861" y="317"/>
                  </a:lnTo>
                  <a:lnTo>
                    <a:pt x="859" y="338"/>
                  </a:lnTo>
                  <a:lnTo>
                    <a:pt x="857" y="342"/>
                  </a:lnTo>
                  <a:lnTo>
                    <a:pt x="857" y="349"/>
                  </a:lnTo>
                  <a:lnTo>
                    <a:pt x="857" y="360"/>
                  </a:lnTo>
                  <a:lnTo>
                    <a:pt x="859" y="369"/>
                  </a:lnTo>
                  <a:lnTo>
                    <a:pt x="859" y="381"/>
                  </a:lnTo>
                  <a:lnTo>
                    <a:pt x="859" y="387"/>
                  </a:lnTo>
                  <a:lnTo>
                    <a:pt x="859" y="394"/>
                  </a:lnTo>
                  <a:lnTo>
                    <a:pt x="859" y="399"/>
                  </a:lnTo>
                  <a:lnTo>
                    <a:pt x="859" y="406"/>
                  </a:lnTo>
                  <a:lnTo>
                    <a:pt x="861" y="408"/>
                  </a:lnTo>
                  <a:lnTo>
                    <a:pt x="861" y="412"/>
                  </a:lnTo>
                  <a:lnTo>
                    <a:pt x="859" y="417"/>
                  </a:lnTo>
                  <a:lnTo>
                    <a:pt x="859" y="419"/>
                  </a:lnTo>
                  <a:lnTo>
                    <a:pt x="859" y="424"/>
                  </a:lnTo>
                  <a:lnTo>
                    <a:pt x="861" y="428"/>
                  </a:lnTo>
                  <a:lnTo>
                    <a:pt x="861" y="435"/>
                  </a:lnTo>
                  <a:lnTo>
                    <a:pt x="866" y="439"/>
                  </a:lnTo>
                  <a:lnTo>
                    <a:pt x="866" y="444"/>
                  </a:lnTo>
                  <a:lnTo>
                    <a:pt x="868" y="446"/>
                  </a:lnTo>
                  <a:lnTo>
                    <a:pt x="870" y="451"/>
                  </a:lnTo>
                  <a:lnTo>
                    <a:pt x="872" y="455"/>
                  </a:lnTo>
                  <a:lnTo>
                    <a:pt x="875" y="462"/>
                  </a:lnTo>
                  <a:lnTo>
                    <a:pt x="877" y="467"/>
                  </a:lnTo>
                  <a:lnTo>
                    <a:pt x="879" y="480"/>
                  </a:lnTo>
                  <a:lnTo>
                    <a:pt x="870" y="489"/>
                  </a:lnTo>
                  <a:lnTo>
                    <a:pt x="868" y="492"/>
                  </a:lnTo>
                  <a:lnTo>
                    <a:pt x="866" y="494"/>
                  </a:lnTo>
                  <a:lnTo>
                    <a:pt x="859" y="501"/>
                  </a:lnTo>
                  <a:lnTo>
                    <a:pt x="850" y="507"/>
                  </a:lnTo>
                  <a:lnTo>
                    <a:pt x="838" y="519"/>
                  </a:lnTo>
                  <a:lnTo>
                    <a:pt x="816" y="541"/>
                  </a:lnTo>
                  <a:lnTo>
                    <a:pt x="807" y="550"/>
                  </a:lnTo>
                  <a:lnTo>
                    <a:pt x="814" y="573"/>
                  </a:lnTo>
                  <a:lnTo>
                    <a:pt x="814" y="575"/>
                  </a:lnTo>
                  <a:lnTo>
                    <a:pt x="814" y="578"/>
                  </a:lnTo>
                  <a:lnTo>
                    <a:pt x="814" y="580"/>
                  </a:lnTo>
                  <a:lnTo>
                    <a:pt x="816" y="580"/>
                  </a:lnTo>
                  <a:lnTo>
                    <a:pt x="816" y="582"/>
                  </a:lnTo>
                  <a:lnTo>
                    <a:pt x="816" y="584"/>
                  </a:lnTo>
                  <a:lnTo>
                    <a:pt x="816" y="591"/>
                  </a:lnTo>
                  <a:lnTo>
                    <a:pt x="816" y="605"/>
                  </a:lnTo>
                  <a:lnTo>
                    <a:pt x="807" y="611"/>
                  </a:lnTo>
                  <a:lnTo>
                    <a:pt x="795" y="618"/>
                  </a:lnTo>
                  <a:lnTo>
                    <a:pt x="770" y="614"/>
                  </a:lnTo>
                  <a:lnTo>
                    <a:pt x="759" y="607"/>
                  </a:lnTo>
                  <a:lnTo>
                    <a:pt x="743" y="607"/>
                  </a:lnTo>
                  <a:lnTo>
                    <a:pt x="736" y="611"/>
                  </a:lnTo>
                  <a:lnTo>
                    <a:pt x="721" y="625"/>
                  </a:lnTo>
                  <a:lnTo>
                    <a:pt x="716" y="634"/>
                  </a:lnTo>
                  <a:lnTo>
                    <a:pt x="707" y="648"/>
                  </a:lnTo>
                  <a:lnTo>
                    <a:pt x="705" y="648"/>
                  </a:lnTo>
                  <a:lnTo>
                    <a:pt x="702" y="657"/>
                  </a:lnTo>
                  <a:lnTo>
                    <a:pt x="700" y="659"/>
                  </a:lnTo>
                  <a:lnTo>
                    <a:pt x="696" y="664"/>
                  </a:lnTo>
                  <a:lnTo>
                    <a:pt x="693" y="666"/>
                  </a:lnTo>
                  <a:lnTo>
                    <a:pt x="687" y="670"/>
                  </a:lnTo>
                  <a:lnTo>
                    <a:pt x="684" y="675"/>
                  </a:lnTo>
                  <a:lnTo>
                    <a:pt x="682" y="679"/>
                  </a:lnTo>
                  <a:lnTo>
                    <a:pt x="680" y="682"/>
                  </a:lnTo>
                  <a:lnTo>
                    <a:pt x="675" y="686"/>
                  </a:lnTo>
                  <a:lnTo>
                    <a:pt x="664" y="700"/>
                  </a:lnTo>
                  <a:lnTo>
                    <a:pt x="653" y="711"/>
                  </a:lnTo>
                  <a:lnTo>
                    <a:pt x="634" y="736"/>
                  </a:lnTo>
                  <a:lnTo>
                    <a:pt x="630" y="743"/>
                  </a:lnTo>
                  <a:lnTo>
                    <a:pt x="628" y="743"/>
                  </a:lnTo>
                  <a:lnTo>
                    <a:pt x="623" y="747"/>
                  </a:lnTo>
                  <a:lnTo>
                    <a:pt x="621" y="750"/>
                  </a:lnTo>
                  <a:lnTo>
                    <a:pt x="621" y="752"/>
                  </a:lnTo>
                  <a:lnTo>
                    <a:pt x="612" y="761"/>
                  </a:lnTo>
                  <a:lnTo>
                    <a:pt x="607" y="768"/>
                  </a:lnTo>
                  <a:lnTo>
                    <a:pt x="603" y="772"/>
                  </a:lnTo>
                  <a:lnTo>
                    <a:pt x="598" y="772"/>
                  </a:lnTo>
                  <a:lnTo>
                    <a:pt x="594" y="779"/>
                  </a:lnTo>
                  <a:lnTo>
                    <a:pt x="589" y="786"/>
                  </a:lnTo>
                  <a:lnTo>
                    <a:pt x="582" y="793"/>
                  </a:lnTo>
                  <a:lnTo>
                    <a:pt x="578" y="797"/>
                  </a:lnTo>
                  <a:lnTo>
                    <a:pt x="576" y="799"/>
                  </a:lnTo>
                  <a:lnTo>
                    <a:pt x="571" y="804"/>
                  </a:lnTo>
                  <a:lnTo>
                    <a:pt x="569" y="806"/>
                  </a:lnTo>
                  <a:lnTo>
                    <a:pt x="566" y="806"/>
                  </a:lnTo>
                  <a:lnTo>
                    <a:pt x="562" y="808"/>
                  </a:lnTo>
                  <a:lnTo>
                    <a:pt x="557" y="808"/>
                  </a:lnTo>
                  <a:lnTo>
                    <a:pt x="553" y="811"/>
                  </a:lnTo>
                  <a:lnTo>
                    <a:pt x="548" y="811"/>
                  </a:lnTo>
                  <a:lnTo>
                    <a:pt x="541" y="811"/>
                  </a:lnTo>
                  <a:lnTo>
                    <a:pt x="537" y="811"/>
                  </a:lnTo>
                  <a:lnTo>
                    <a:pt x="532" y="811"/>
                  </a:lnTo>
                  <a:lnTo>
                    <a:pt x="517" y="811"/>
                  </a:lnTo>
                  <a:lnTo>
                    <a:pt x="517" y="813"/>
                  </a:lnTo>
                  <a:lnTo>
                    <a:pt x="453" y="813"/>
                  </a:lnTo>
                  <a:lnTo>
                    <a:pt x="451" y="813"/>
                  </a:lnTo>
                  <a:lnTo>
                    <a:pt x="449" y="815"/>
                  </a:lnTo>
                  <a:lnTo>
                    <a:pt x="444" y="817"/>
                  </a:lnTo>
                  <a:lnTo>
                    <a:pt x="442" y="817"/>
                  </a:lnTo>
                  <a:lnTo>
                    <a:pt x="437" y="820"/>
                  </a:lnTo>
                  <a:lnTo>
                    <a:pt x="435" y="820"/>
                  </a:lnTo>
                  <a:lnTo>
                    <a:pt x="428" y="813"/>
                  </a:lnTo>
                  <a:lnTo>
                    <a:pt x="426" y="813"/>
                  </a:lnTo>
                  <a:lnTo>
                    <a:pt x="424" y="811"/>
                  </a:lnTo>
                  <a:lnTo>
                    <a:pt x="408" y="797"/>
                  </a:lnTo>
                  <a:lnTo>
                    <a:pt x="405" y="797"/>
                  </a:lnTo>
                  <a:lnTo>
                    <a:pt x="399" y="790"/>
                  </a:lnTo>
                  <a:lnTo>
                    <a:pt x="387" y="781"/>
                  </a:lnTo>
                  <a:lnTo>
                    <a:pt x="371" y="768"/>
                  </a:lnTo>
                  <a:lnTo>
                    <a:pt x="356" y="756"/>
                  </a:lnTo>
                  <a:lnTo>
                    <a:pt x="356" y="754"/>
                  </a:lnTo>
                  <a:lnTo>
                    <a:pt x="349" y="752"/>
                  </a:lnTo>
                  <a:lnTo>
                    <a:pt x="340" y="745"/>
                  </a:lnTo>
                  <a:lnTo>
                    <a:pt x="337" y="743"/>
                  </a:lnTo>
                  <a:lnTo>
                    <a:pt x="285" y="711"/>
                  </a:lnTo>
                  <a:lnTo>
                    <a:pt x="279" y="709"/>
                  </a:lnTo>
                  <a:lnTo>
                    <a:pt x="267" y="702"/>
                  </a:lnTo>
                  <a:lnTo>
                    <a:pt x="265" y="700"/>
                  </a:lnTo>
                  <a:lnTo>
                    <a:pt x="254" y="693"/>
                  </a:lnTo>
                  <a:lnTo>
                    <a:pt x="240" y="684"/>
                  </a:lnTo>
                  <a:lnTo>
                    <a:pt x="229" y="677"/>
                  </a:lnTo>
                  <a:lnTo>
                    <a:pt x="226" y="675"/>
                  </a:lnTo>
                  <a:lnTo>
                    <a:pt x="210" y="666"/>
                  </a:lnTo>
                  <a:lnTo>
                    <a:pt x="206" y="666"/>
                  </a:lnTo>
                  <a:lnTo>
                    <a:pt x="204" y="664"/>
                  </a:lnTo>
                  <a:lnTo>
                    <a:pt x="201" y="661"/>
                  </a:lnTo>
                  <a:lnTo>
                    <a:pt x="199" y="659"/>
                  </a:lnTo>
                  <a:lnTo>
                    <a:pt x="199" y="657"/>
                  </a:lnTo>
                  <a:lnTo>
                    <a:pt x="197" y="657"/>
                  </a:lnTo>
                  <a:lnTo>
                    <a:pt x="197" y="654"/>
                  </a:lnTo>
                  <a:lnTo>
                    <a:pt x="197" y="652"/>
                  </a:lnTo>
                  <a:lnTo>
                    <a:pt x="197" y="650"/>
                  </a:lnTo>
                  <a:lnTo>
                    <a:pt x="195" y="648"/>
                  </a:lnTo>
                  <a:lnTo>
                    <a:pt x="192" y="643"/>
                  </a:lnTo>
                  <a:lnTo>
                    <a:pt x="192" y="641"/>
                  </a:lnTo>
                  <a:lnTo>
                    <a:pt x="190" y="641"/>
                  </a:lnTo>
                  <a:lnTo>
                    <a:pt x="190" y="639"/>
                  </a:lnTo>
                  <a:lnTo>
                    <a:pt x="188" y="634"/>
                  </a:lnTo>
                  <a:lnTo>
                    <a:pt x="186" y="632"/>
                  </a:lnTo>
                  <a:lnTo>
                    <a:pt x="186" y="630"/>
                  </a:lnTo>
                  <a:lnTo>
                    <a:pt x="183" y="627"/>
                  </a:lnTo>
                  <a:lnTo>
                    <a:pt x="183" y="625"/>
                  </a:lnTo>
                  <a:lnTo>
                    <a:pt x="183" y="623"/>
                  </a:lnTo>
                  <a:lnTo>
                    <a:pt x="181" y="621"/>
                  </a:lnTo>
                  <a:lnTo>
                    <a:pt x="181" y="618"/>
                  </a:lnTo>
                  <a:lnTo>
                    <a:pt x="179" y="618"/>
                  </a:lnTo>
                  <a:lnTo>
                    <a:pt x="179" y="616"/>
                  </a:lnTo>
                  <a:lnTo>
                    <a:pt x="176" y="614"/>
                  </a:lnTo>
                  <a:lnTo>
                    <a:pt x="176" y="611"/>
                  </a:lnTo>
                  <a:lnTo>
                    <a:pt x="174" y="607"/>
                  </a:lnTo>
                  <a:lnTo>
                    <a:pt x="172" y="605"/>
                  </a:lnTo>
                  <a:lnTo>
                    <a:pt x="172" y="602"/>
                  </a:lnTo>
                  <a:lnTo>
                    <a:pt x="170" y="602"/>
                  </a:lnTo>
                  <a:lnTo>
                    <a:pt x="170" y="600"/>
                  </a:lnTo>
                  <a:lnTo>
                    <a:pt x="170" y="598"/>
                  </a:lnTo>
                  <a:lnTo>
                    <a:pt x="167" y="591"/>
                  </a:lnTo>
                  <a:lnTo>
                    <a:pt x="163" y="587"/>
                  </a:lnTo>
                  <a:lnTo>
                    <a:pt x="161" y="584"/>
                  </a:lnTo>
                  <a:lnTo>
                    <a:pt x="158" y="582"/>
                  </a:lnTo>
                  <a:lnTo>
                    <a:pt x="156" y="582"/>
                  </a:lnTo>
                  <a:lnTo>
                    <a:pt x="156" y="580"/>
                  </a:lnTo>
                  <a:lnTo>
                    <a:pt x="140" y="566"/>
                  </a:lnTo>
                  <a:lnTo>
                    <a:pt x="133" y="562"/>
                  </a:lnTo>
                  <a:lnTo>
                    <a:pt x="133" y="559"/>
                  </a:lnTo>
                  <a:lnTo>
                    <a:pt x="129" y="557"/>
                  </a:lnTo>
                  <a:lnTo>
                    <a:pt x="127" y="555"/>
                  </a:lnTo>
                  <a:lnTo>
                    <a:pt x="127" y="553"/>
                  </a:lnTo>
                  <a:lnTo>
                    <a:pt x="124" y="553"/>
                  </a:lnTo>
                  <a:lnTo>
                    <a:pt x="122" y="550"/>
                  </a:lnTo>
                  <a:lnTo>
                    <a:pt x="120" y="548"/>
                  </a:lnTo>
                  <a:lnTo>
                    <a:pt x="108" y="539"/>
                  </a:lnTo>
                  <a:lnTo>
                    <a:pt x="106" y="537"/>
                  </a:lnTo>
                  <a:lnTo>
                    <a:pt x="102" y="532"/>
                  </a:lnTo>
                  <a:lnTo>
                    <a:pt x="99" y="532"/>
                  </a:lnTo>
                  <a:lnTo>
                    <a:pt x="97" y="530"/>
                  </a:lnTo>
                  <a:lnTo>
                    <a:pt x="93" y="525"/>
                  </a:lnTo>
                  <a:lnTo>
                    <a:pt x="90" y="523"/>
                  </a:lnTo>
                  <a:lnTo>
                    <a:pt x="86" y="519"/>
                  </a:lnTo>
                  <a:lnTo>
                    <a:pt x="81" y="516"/>
                  </a:lnTo>
                  <a:lnTo>
                    <a:pt x="79" y="514"/>
                  </a:lnTo>
                  <a:lnTo>
                    <a:pt x="77" y="512"/>
                  </a:lnTo>
                  <a:lnTo>
                    <a:pt x="74" y="510"/>
                  </a:lnTo>
                  <a:lnTo>
                    <a:pt x="72" y="510"/>
                  </a:lnTo>
                  <a:lnTo>
                    <a:pt x="72" y="507"/>
                  </a:lnTo>
                  <a:lnTo>
                    <a:pt x="70" y="505"/>
                  </a:lnTo>
                  <a:lnTo>
                    <a:pt x="68" y="503"/>
                  </a:lnTo>
                  <a:lnTo>
                    <a:pt x="65" y="503"/>
                  </a:lnTo>
                  <a:lnTo>
                    <a:pt x="63" y="501"/>
                  </a:lnTo>
                  <a:lnTo>
                    <a:pt x="59" y="496"/>
                  </a:lnTo>
                  <a:lnTo>
                    <a:pt x="54" y="494"/>
                  </a:lnTo>
                  <a:lnTo>
                    <a:pt x="52" y="492"/>
                  </a:lnTo>
                  <a:lnTo>
                    <a:pt x="47" y="489"/>
                  </a:lnTo>
                  <a:lnTo>
                    <a:pt x="47" y="487"/>
                  </a:lnTo>
                  <a:lnTo>
                    <a:pt x="45" y="487"/>
                  </a:lnTo>
                  <a:lnTo>
                    <a:pt x="45" y="485"/>
                  </a:lnTo>
                  <a:lnTo>
                    <a:pt x="43" y="482"/>
                  </a:lnTo>
                  <a:lnTo>
                    <a:pt x="43" y="480"/>
                  </a:lnTo>
                  <a:lnTo>
                    <a:pt x="40" y="478"/>
                  </a:lnTo>
                  <a:lnTo>
                    <a:pt x="40" y="476"/>
                  </a:lnTo>
                  <a:lnTo>
                    <a:pt x="38" y="476"/>
                  </a:lnTo>
                  <a:lnTo>
                    <a:pt x="38" y="473"/>
                  </a:lnTo>
                  <a:lnTo>
                    <a:pt x="38" y="469"/>
                  </a:lnTo>
                  <a:lnTo>
                    <a:pt x="36" y="469"/>
                  </a:lnTo>
                  <a:lnTo>
                    <a:pt x="36" y="467"/>
                  </a:lnTo>
                  <a:lnTo>
                    <a:pt x="34" y="467"/>
                  </a:lnTo>
                  <a:lnTo>
                    <a:pt x="34" y="464"/>
                  </a:lnTo>
                  <a:lnTo>
                    <a:pt x="34" y="462"/>
                  </a:lnTo>
                  <a:lnTo>
                    <a:pt x="31" y="460"/>
                  </a:lnTo>
                  <a:lnTo>
                    <a:pt x="31" y="455"/>
                  </a:lnTo>
                  <a:lnTo>
                    <a:pt x="31" y="453"/>
                  </a:lnTo>
                  <a:lnTo>
                    <a:pt x="31" y="446"/>
                  </a:lnTo>
                  <a:lnTo>
                    <a:pt x="31" y="444"/>
                  </a:lnTo>
                  <a:lnTo>
                    <a:pt x="31" y="442"/>
                  </a:lnTo>
                  <a:lnTo>
                    <a:pt x="31" y="435"/>
                  </a:lnTo>
                  <a:lnTo>
                    <a:pt x="34" y="433"/>
                  </a:lnTo>
                  <a:lnTo>
                    <a:pt x="36" y="430"/>
                  </a:lnTo>
                  <a:lnTo>
                    <a:pt x="38" y="428"/>
                  </a:lnTo>
                  <a:lnTo>
                    <a:pt x="47" y="424"/>
                  </a:lnTo>
                  <a:lnTo>
                    <a:pt x="47" y="421"/>
                  </a:lnTo>
                  <a:lnTo>
                    <a:pt x="47" y="419"/>
                  </a:lnTo>
                  <a:lnTo>
                    <a:pt x="52" y="417"/>
                  </a:lnTo>
                  <a:lnTo>
                    <a:pt x="56" y="412"/>
                  </a:lnTo>
                  <a:lnTo>
                    <a:pt x="59" y="410"/>
                  </a:lnTo>
                  <a:lnTo>
                    <a:pt x="68" y="406"/>
                  </a:lnTo>
                  <a:lnTo>
                    <a:pt x="68" y="403"/>
                  </a:lnTo>
                  <a:lnTo>
                    <a:pt x="68" y="399"/>
                  </a:lnTo>
                  <a:lnTo>
                    <a:pt x="68" y="394"/>
                  </a:lnTo>
                  <a:lnTo>
                    <a:pt x="68" y="392"/>
                  </a:lnTo>
                  <a:lnTo>
                    <a:pt x="65" y="387"/>
                  </a:lnTo>
                  <a:lnTo>
                    <a:pt x="65" y="385"/>
                  </a:lnTo>
                  <a:lnTo>
                    <a:pt x="65" y="383"/>
                  </a:lnTo>
                  <a:lnTo>
                    <a:pt x="70" y="376"/>
                  </a:lnTo>
                  <a:lnTo>
                    <a:pt x="72" y="374"/>
                  </a:lnTo>
                  <a:lnTo>
                    <a:pt x="74" y="372"/>
                  </a:lnTo>
                  <a:lnTo>
                    <a:pt x="74" y="369"/>
                  </a:lnTo>
                  <a:lnTo>
                    <a:pt x="74" y="367"/>
                  </a:lnTo>
                  <a:lnTo>
                    <a:pt x="74" y="365"/>
                  </a:lnTo>
                  <a:lnTo>
                    <a:pt x="74" y="363"/>
                  </a:lnTo>
                  <a:lnTo>
                    <a:pt x="72" y="363"/>
                  </a:lnTo>
                  <a:lnTo>
                    <a:pt x="70" y="358"/>
                  </a:lnTo>
                  <a:lnTo>
                    <a:pt x="68" y="351"/>
                  </a:lnTo>
                  <a:lnTo>
                    <a:pt x="68" y="349"/>
                  </a:lnTo>
                  <a:lnTo>
                    <a:pt x="65" y="349"/>
                  </a:lnTo>
                  <a:lnTo>
                    <a:pt x="65" y="347"/>
                  </a:lnTo>
                  <a:lnTo>
                    <a:pt x="65" y="344"/>
                  </a:lnTo>
                  <a:lnTo>
                    <a:pt x="65" y="342"/>
                  </a:lnTo>
                  <a:lnTo>
                    <a:pt x="63" y="340"/>
                  </a:lnTo>
                  <a:lnTo>
                    <a:pt x="63" y="338"/>
                  </a:lnTo>
                  <a:lnTo>
                    <a:pt x="63" y="335"/>
                  </a:lnTo>
                  <a:lnTo>
                    <a:pt x="61" y="333"/>
                  </a:lnTo>
                  <a:lnTo>
                    <a:pt x="61" y="331"/>
                  </a:lnTo>
                  <a:lnTo>
                    <a:pt x="56" y="322"/>
                  </a:lnTo>
                  <a:lnTo>
                    <a:pt x="54" y="315"/>
                  </a:lnTo>
                  <a:lnTo>
                    <a:pt x="52" y="306"/>
                  </a:lnTo>
                  <a:lnTo>
                    <a:pt x="47" y="297"/>
                  </a:lnTo>
                  <a:lnTo>
                    <a:pt x="47" y="295"/>
                  </a:lnTo>
                  <a:lnTo>
                    <a:pt x="45" y="288"/>
                  </a:lnTo>
                  <a:lnTo>
                    <a:pt x="43" y="288"/>
                  </a:lnTo>
                  <a:lnTo>
                    <a:pt x="43" y="283"/>
                  </a:lnTo>
                  <a:lnTo>
                    <a:pt x="40" y="283"/>
                  </a:lnTo>
                  <a:lnTo>
                    <a:pt x="38" y="283"/>
                  </a:lnTo>
                  <a:lnTo>
                    <a:pt x="31" y="283"/>
                  </a:lnTo>
                  <a:lnTo>
                    <a:pt x="27" y="283"/>
                  </a:lnTo>
                  <a:lnTo>
                    <a:pt x="16" y="283"/>
                  </a:lnTo>
                  <a:lnTo>
                    <a:pt x="11" y="283"/>
                  </a:lnTo>
                  <a:lnTo>
                    <a:pt x="9" y="283"/>
                  </a:lnTo>
                  <a:lnTo>
                    <a:pt x="2" y="274"/>
                  </a:lnTo>
                  <a:lnTo>
                    <a:pt x="2" y="270"/>
                  </a:lnTo>
                  <a:lnTo>
                    <a:pt x="0" y="270"/>
                  </a:lnTo>
                  <a:lnTo>
                    <a:pt x="2" y="268"/>
                  </a:lnTo>
                  <a:lnTo>
                    <a:pt x="2" y="265"/>
                  </a:lnTo>
                  <a:lnTo>
                    <a:pt x="2" y="263"/>
                  </a:lnTo>
                  <a:lnTo>
                    <a:pt x="4" y="256"/>
                  </a:lnTo>
                  <a:lnTo>
                    <a:pt x="6" y="254"/>
                  </a:lnTo>
                  <a:lnTo>
                    <a:pt x="9" y="249"/>
                  </a:lnTo>
                  <a:lnTo>
                    <a:pt x="9" y="243"/>
                  </a:lnTo>
                  <a:lnTo>
                    <a:pt x="11" y="227"/>
                  </a:lnTo>
                  <a:lnTo>
                    <a:pt x="11" y="220"/>
                  </a:lnTo>
                  <a:lnTo>
                    <a:pt x="11" y="218"/>
                  </a:lnTo>
                  <a:lnTo>
                    <a:pt x="13" y="213"/>
                  </a:lnTo>
                  <a:lnTo>
                    <a:pt x="13" y="209"/>
                  </a:lnTo>
                  <a:lnTo>
                    <a:pt x="16" y="202"/>
                  </a:lnTo>
                  <a:lnTo>
                    <a:pt x="18" y="200"/>
                  </a:lnTo>
                  <a:lnTo>
                    <a:pt x="25" y="188"/>
                  </a:lnTo>
                  <a:lnTo>
                    <a:pt x="29" y="184"/>
                  </a:lnTo>
                  <a:lnTo>
                    <a:pt x="29" y="182"/>
                  </a:lnTo>
                  <a:lnTo>
                    <a:pt x="29" y="179"/>
                  </a:lnTo>
                  <a:lnTo>
                    <a:pt x="31" y="177"/>
                  </a:lnTo>
                  <a:lnTo>
                    <a:pt x="34" y="175"/>
                  </a:lnTo>
                  <a:lnTo>
                    <a:pt x="34" y="170"/>
                  </a:lnTo>
                  <a:lnTo>
                    <a:pt x="36" y="168"/>
                  </a:lnTo>
                  <a:lnTo>
                    <a:pt x="38" y="168"/>
                  </a:lnTo>
                  <a:lnTo>
                    <a:pt x="40" y="166"/>
                  </a:lnTo>
                  <a:lnTo>
                    <a:pt x="45" y="163"/>
                  </a:lnTo>
                  <a:lnTo>
                    <a:pt x="54" y="159"/>
                  </a:lnTo>
                  <a:lnTo>
                    <a:pt x="56" y="152"/>
                  </a:lnTo>
                  <a:lnTo>
                    <a:pt x="59" y="145"/>
                  </a:lnTo>
                  <a:lnTo>
                    <a:pt x="59" y="141"/>
                  </a:lnTo>
                  <a:lnTo>
                    <a:pt x="59" y="139"/>
                  </a:lnTo>
                  <a:lnTo>
                    <a:pt x="59" y="136"/>
                  </a:lnTo>
                  <a:lnTo>
                    <a:pt x="61" y="134"/>
                  </a:lnTo>
                  <a:lnTo>
                    <a:pt x="63" y="134"/>
                  </a:lnTo>
                  <a:lnTo>
                    <a:pt x="70" y="132"/>
                  </a:lnTo>
                  <a:lnTo>
                    <a:pt x="72" y="129"/>
                  </a:lnTo>
                  <a:lnTo>
                    <a:pt x="72" y="127"/>
                  </a:lnTo>
                  <a:lnTo>
                    <a:pt x="74" y="123"/>
                  </a:lnTo>
                  <a:lnTo>
                    <a:pt x="74" y="118"/>
                  </a:lnTo>
                  <a:lnTo>
                    <a:pt x="77" y="114"/>
                  </a:lnTo>
                  <a:lnTo>
                    <a:pt x="77" y="111"/>
                  </a:lnTo>
                  <a:lnTo>
                    <a:pt x="79" y="109"/>
                  </a:lnTo>
                  <a:lnTo>
                    <a:pt x="79" y="107"/>
                  </a:lnTo>
                  <a:lnTo>
                    <a:pt x="81" y="107"/>
                  </a:lnTo>
                  <a:lnTo>
                    <a:pt x="81" y="105"/>
                  </a:lnTo>
                  <a:lnTo>
                    <a:pt x="86" y="100"/>
                  </a:lnTo>
                  <a:lnTo>
                    <a:pt x="88" y="98"/>
                  </a:lnTo>
                  <a:lnTo>
                    <a:pt x="90" y="96"/>
                  </a:lnTo>
                  <a:lnTo>
                    <a:pt x="99" y="86"/>
                  </a:lnTo>
                  <a:lnTo>
                    <a:pt x="102" y="84"/>
                  </a:lnTo>
                  <a:lnTo>
                    <a:pt x="102" y="82"/>
                  </a:lnTo>
                  <a:lnTo>
                    <a:pt x="104" y="82"/>
                  </a:lnTo>
                  <a:lnTo>
                    <a:pt x="106" y="80"/>
                  </a:lnTo>
                  <a:lnTo>
                    <a:pt x="111" y="77"/>
                  </a:lnTo>
                  <a:lnTo>
                    <a:pt x="111" y="75"/>
                  </a:lnTo>
                  <a:lnTo>
                    <a:pt x="113" y="73"/>
                  </a:lnTo>
                  <a:lnTo>
                    <a:pt x="115" y="71"/>
                  </a:lnTo>
                  <a:lnTo>
                    <a:pt x="115" y="68"/>
                  </a:lnTo>
                  <a:lnTo>
                    <a:pt x="113" y="68"/>
                  </a:lnTo>
                  <a:lnTo>
                    <a:pt x="115" y="66"/>
                  </a:lnTo>
                  <a:lnTo>
                    <a:pt x="120" y="59"/>
                  </a:lnTo>
                  <a:lnTo>
                    <a:pt x="122" y="55"/>
                  </a:lnTo>
                  <a:lnTo>
                    <a:pt x="124" y="48"/>
                  </a:lnTo>
                  <a:lnTo>
                    <a:pt x="127" y="41"/>
                  </a:lnTo>
                  <a:lnTo>
                    <a:pt x="129" y="32"/>
                  </a:lnTo>
                  <a:lnTo>
                    <a:pt x="131" y="32"/>
                  </a:lnTo>
                  <a:lnTo>
                    <a:pt x="133" y="23"/>
                  </a:lnTo>
                  <a:lnTo>
                    <a:pt x="133" y="21"/>
                  </a:lnTo>
                  <a:lnTo>
                    <a:pt x="133" y="19"/>
                  </a:lnTo>
                  <a:lnTo>
                    <a:pt x="133" y="16"/>
                  </a:lnTo>
                  <a:lnTo>
                    <a:pt x="131" y="16"/>
                  </a:lnTo>
                  <a:lnTo>
                    <a:pt x="131" y="14"/>
                  </a:lnTo>
                  <a:lnTo>
                    <a:pt x="131" y="12"/>
                  </a:lnTo>
                  <a:lnTo>
                    <a:pt x="131" y="10"/>
                  </a:lnTo>
                  <a:lnTo>
                    <a:pt x="133" y="7"/>
                  </a:lnTo>
                  <a:lnTo>
                    <a:pt x="133" y="5"/>
                  </a:lnTo>
                  <a:lnTo>
                    <a:pt x="136" y="5"/>
                  </a:lnTo>
                  <a:lnTo>
                    <a:pt x="140" y="3"/>
                  </a:lnTo>
                  <a:lnTo>
                    <a:pt x="142" y="3"/>
                  </a:lnTo>
                  <a:lnTo>
                    <a:pt x="152" y="0"/>
                  </a:lnTo>
                  <a:lnTo>
                    <a:pt x="154" y="0"/>
                  </a:lnTo>
                  <a:lnTo>
                    <a:pt x="158" y="0"/>
                  </a:lnTo>
                  <a:lnTo>
                    <a:pt x="158" y="3"/>
                  </a:lnTo>
                  <a:lnTo>
                    <a:pt x="165" y="3"/>
                  </a:lnTo>
                  <a:lnTo>
                    <a:pt x="167" y="3"/>
                  </a:lnTo>
                  <a:lnTo>
                    <a:pt x="170" y="3"/>
                  </a:lnTo>
                  <a:lnTo>
                    <a:pt x="170" y="5"/>
                  </a:lnTo>
                  <a:lnTo>
                    <a:pt x="172" y="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30" name="Admin 1 - West Darfur">
              <a:extLst>
                <a:ext uri="{FF2B5EF4-FFF2-40B4-BE49-F238E27FC236}">
                  <a16:creationId xmlns:a16="http://schemas.microsoft.com/office/drawing/2014/main" id="{B86B0967-F384-236A-404F-E4D02EA03782}"/>
                </a:ext>
              </a:extLst>
            </p:cNvPr>
            <p:cNvSpPr>
              <a:spLocks/>
            </p:cNvSpPr>
            <p:nvPr/>
          </p:nvSpPr>
          <p:spPr bwMode="auto">
            <a:xfrm>
              <a:off x="2481851" y="3822290"/>
              <a:ext cx="618480" cy="1273435"/>
            </a:xfrm>
            <a:custGeom>
              <a:avLst/>
              <a:gdLst>
                <a:gd name="T0" fmla="*/ 285 w 390"/>
                <a:gd name="T1" fmla="*/ 41 h 803"/>
                <a:gd name="T2" fmla="*/ 276 w 390"/>
                <a:gd name="T3" fmla="*/ 81 h 803"/>
                <a:gd name="T4" fmla="*/ 272 w 390"/>
                <a:gd name="T5" fmla="*/ 113 h 803"/>
                <a:gd name="T6" fmla="*/ 344 w 390"/>
                <a:gd name="T7" fmla="*/ 140 h 803"/>
                <a:gd name="T8" fmla="*/ 353 w 390"/>
                <a:gd name="T9" fmla="*/ 204 h 803"/>
                <a:gd name="T10" fmla="*/ 383 w 390"/>
                <a:gd name="T11" fmla="*/ 224 h 803"/>
                <a:gd name="T12" fmla="*/ 374 w 390"/>
                <a:gd name="T13" fmla="*/ 278 h 803"/>
                <a:gd name="T14" fmla="*/ 356 w 390"/>
                <a:gd name="T15" fmla="*/ 319 h 803"/>
                <a:gd name="T16" fmla="*/ 372 w 390"/>
                <a:gd name="T17" fmla="*/ 362 h 803"/>
                <a:gd name="T18" fmla="*/ 360 w 390"/>
                <a:gd name="T19" fmla="*/ 387 h 803"/>
                <a:gd name="T20" fmla="*/ 376 w 390"/>
                <a:gd name="T21" fmla="*/ 414 h 803"/>
                <a:gd name="T22" fmla="*/ 376 w 390"/>
                <a:gd name="T23" fmla="*/ 434 h 803"/>
                <a:gd name="T24" fmla="*/ 331 w 390"/>
                <a:gd name="T25" fmla="*/ 471 h 803"/>
                <a:gd name="T26" fmla="*/ 324 w 390"/>
                <a:gd name="T27" fmla="*/ 496 h 803"/>
                <a:gd name="T28" fmla="*/ 308 w 390"/>
                <a:gd name="T29" fmla="*/ 527 h 803"/>
                <a:gd name="T30" fmla="*/ 297 w 390"/>
                <a:gd name="T31" fmla="*/ 548 h 803"/>
                <a:gd name="T32" fmla="*/ 274 w 390"/>
                <a:gd name="T33" fmla="*/ 563 h 803"/>
                <a:gd name="T34" fmla="*/ 254 w 390"/>
                <a:gd name="T35" fmla="*/ 582 h 803"/>
                <a:gd name="T36" fmla="*/ 226 w 390"/>
                <a:gd name="T37" fmla="*/ 647 h 803"/>
                <a:gd name="T38" fmla="*/ 231 w 390"/>
                <a:gd name="T39" fmla="*/ 763 h 803"/>
                <a:gd name="T40" fmla="*/ 195 w 390"/>
                <a:gd name="T41" fmla="*/ 794 h 803"/>
                <a:gd name="T42" fmla="*/ 181 w 390"/>
                <a:gd name="T43" fmla="*/ 788 h 803"/>
                <a:gd name="T44" fmla="*/ 183 w 390"/>
                <a:gd name="T45" fmla="*/ 765 h 803"/>
                <a:gd name="T46" fmla="*/ 177 w 390"/>
                <a:gd name="T47" fmla="*/ 742 h 803"/>
                <a:gd name="T48" fmla="*/ 165 w 390"/>
                <a:gd name="T49" fmla="*/ 715 h 803"/>
                <a:gd name="T50" fmla="*/ 158 w 390"/>
                <a:gd name="T51" fmla="*/ 692 h 803"/>
                <a:gd name="T52" fmla="*/ 158 w 390"/>
                <a:gd name="T53" fmla="*/ 679 h 803"/>
                <a:gd name="T54" fmla="*/ 172 w 390"/>
                <a:gd name="T55" fmla="*/ 647 h 803"/>
                <a:gd name="T56" fmla="*/ 124 w 390"/>
                <a:gd name="T57" fmla="*/ 616 h 803"/>
                <a:gd name="T58" fmla="*/ 104 w 390"/>
                <a:gd name="T59" fmla="*/ 616 h 803"/>
                <a:gd name="T60" fmla="*/ 72 w 390"/>
                <a:gd name="T61" fmla="*/ 631 h 803"/>
                <a:gd name="T62" fmla="*/ 38 w 390"/>
                <a:gd name="T63" fmla="*/ 640 h 803"/>
                <a:gd name="T64" fmla="*/ 20 w 390"/>
                <a:gd name="T65" fmla="*/ 620 h 803"/>
                <a:gd name="T66" fmla="*/ 7 w 390"/>
                <a:gd name="T67" fmla="*/ 595 h 803"/>
                <a:gd name="T68" fmla="*/ 11 w 390"/>
                <a:gd name="T69" fmla="*/ 573 h 803"/>
                <a:gd name="T70" fmla="*/ 22 w 390"/>
                <a:gd name="T71" fmla="*/ 543 h 803"/>
                <a:gd name="T72" fmla="*/ 36 w 390"/>
                <a:gd name="T73" fmla="*/ 520 h 803"/>
                <a:gd name="T74" fmla="*/ 54 w 390"/>
                <a:gd name="T75" fmla="*/ 500 h 803"/>
                <a:gd name="T76" fmla="*/ 31 w 390"/>
                <a:gd name="T77" fmla="*/ 523 h 803"/>
                <a:gd name="T78" fmla="*/ 27 w 390"/>
                <a:gd name="T79" fmla="*/ 539 h 803"/>
                <a:gd name="T80" fmla="*/ 43 w 390"/>
                <a:gd name="T81" fmla="*/ 516 h 803"/>
                <a:gd name="T82" fmla="*/ 68 w 390"/>
                <a:gd name="T83" fmla="*/ 498 h 803"/>
                <a:gd name="T84" fmla="*/ 93 w 390"/>
                <a:gd name="T85" fmla="*/ 484 h 803"/>
                <a:gd name="T86" fmla="*/ 111 w 390"/>
                <a:gd name="T87" fmla="*/ 464 h 803"/>
                <a:gd name="T88" fmla="*/ 131 w 390"/>
                <a:gd name="T89" fmla="*/ 439 h 803"/>
                <a:gd name="T90" fmla="*/ 113 w 390"/>
                <a:gd name="T91" fmla="*/ 412 h 803"/>
                <a:gd name="T92" fmla="*/ 109 w 390"/>
                <a:gd name="T93" fmla="*/ 385 h 803"/>
                <a:gd name="T94" fmla="*/ 88 w 390"/>
                <a:gd name="T95" fmla="*/ 364 h 803"/>
                <a:gd name="T96" fmla="*/ 86 w 390"/>
                <a:gd name="T97" fmla="*/ 342 h 803"/>
                <a:gd name="T98" fmla="*/ 70 w 390"/>
                <a:gd name="T99" fmla="*/ 328 h 803"/>
                <a:gd name="T100" fmla="*/ 109 w 390"/>
                <a:gd name="T101" fmla="*/ 285 h 803"/>
                <a:gd name="T102" fmla="*/ 147 w 390"/>
                <a:gd name="T103" fmla="*/ 260 h 803"/>
                <a:gd name="T104" fmla="*/ 204 w 390"/>
                <a:gd name="T105" fmla="*/ 215 h 803"/>
                <a:gd name="T106" fmla="*/ 183 w 390"/>
                <a:gd name="T107" fmla="*/ 199 h 803"/>
                <a:gd name="T108" fmla="*/ 174 w 390"/>
                <a:gd name="T109" fmla="*/ 174 h 803"/>
                <a:gd name="T110" fmla="*/ 158 w 390"/>
                <a:gd name="T111" fmla="*/ 127 h 803"/>
                <a:gd name="T112" fmla="*/ 186 w 390"/>
                <a:gd name="T113" fmla="*/ 95 h 803"/>
                <a:gd name="T114" fmla="*/ 231 w 390"/>
                <a:gd name="T115" fmla="*/ 41 h 803"/>
                <a:gd name="T116" fmla="*/ 256 w 390"/>
                <a:gd name="T117" fmla="*/ 23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803">
                  <a:moveTo>
                    <a:pt x="263" y="0"/>
                  </a:moveTo>
                  <a:lnTo>
                    <a:pt x="265" y="2"/>
                  </a:lnTo>
                  <a:lnTo>
                    <a:pt x="267" y="2"/>
                  </a:lnTo>
                  <a:lnTo>
                    <a:pt x="272" y="7"/>
                  </a:lnTo>
                  <a:lnTo>
                    <a:pt x="276" y="11"/>
                  </a:lnTo>
                  <a:lnTo>
                    <a:pt x="281" y="16"/>
                  </a:lnTo>
                  <a:lnTo>
                    <a:pt x="283" y="18"/>
                  </a:lnTo>
                  <a:lnTo>
                    <a:pt x="288" y="23"/>
                  </a:lnTo>
                  <a:lnTo>
                    <a:pt x="288" y="27"/>
                  </a:lnTo>
                  <a:lnTo>
                    <a:pt x="285" y="32"/>
                  </a:lnTo>
                  <a:lnTo>
                    <a:pt x="285" y="34"/>
                  </a:lnTo>
                  <a:lnTo>
                    <a:pt x="285" y="36"/>
                  </a:lnTo>
                  <a:lnTo>
                    <a:pt x="285" y="41"/>
                  </a:lnTo>
                  <a:lnTo>
                    <a:pt x="283" y="45"/>
                  </a:lnTo>
                  <a:lnTo>
                    <a:pt x="283" y="50"/>
                  </a:lnTo>
                  <a:lnTo>
                    <a:pt x="283" y="52"/>
                  </a:lnTo>
                  <a:lnTo>
                    <a:pt x="281" y="57"/>
                  </a:lnTo>
                  <a:lnTo>
                    <a:pt x="281" y="61"/>
                  </a:lnTo>
                  <a:lnTo>
                    <a:pt x="281" y="63"/>
                  </a:lnTo>
                  <a:lnTo>
                    <a:pt x="279" y="66"/>
                  </a:lnTo>
                  <a:lnTo>
                    <a:pt x="279" y="68"/>
                  </a:lnTo>
                  <a:lnTo>
                    <a:pt x="279" y="70"/>
                  </a:lnTo>
                  <a:lnTo>
                    <a:pt x="279" y="72"/>
                  </a:lnTo>
                  <a:lnTo>
                    <a:pt x="279" y="75"/>
                  </a:lnTo>
                  <a:lnTo>
                    <a:pt x="276" y="79"/>
                  </a:lnTo>
                  <a:lnTo>
                    <a:pt x="276" y="81"/>
                  </a:lnTo>
                  <a:lnTo>
                    <a:pt x="276" y="86"/>
                  </a:lnTo>
                  <a:lnTo>
                    <a:pt x="276" y="88"/>
                  </a:lnTo>
                  <a:lnTo>
                    <a:pt x="276" y="90"/>
                  </a:lnTo>
                  <a:lnTo>
                    <a:pt x="276" y="93"/>
                  </a:lnTo>
                  <a:lnTo>
                    <a:pt x="274" y="95"/>
                  </a:lnTo>
                  <a:lnTo>
                    <a:pt x="274" y="97"/>
                  </a:lnTo>
                  <a:lnTo>
                    <a:pt x="274" y="100"/>
                  </a:lnTo>
                  <a:lnTo>
                    <a:pt x="274" y="102"/>
                  </a:lnTo>
                  <a:lnTo>
                    <a:pt x="274" y="104"/>
                  </a:lnTo>
                  <a:lnTo>
                    <a:pt x="274" y="106"/>
                  </a:lnTo>
                  <a:lnTo>
                    <a:pt x="274" y="109"/>
                  </a:lnTo>
                  <a:lnTo>
                    <a:pt x="272" y="111"/>
                  </a:lnTo>
                  <a:lnTo>
                    <a:pt x="272" y="113"/>
                  </a:lnTo>
                  <a:lnTo>
                    <a:pt x="272" y="115"/>
                  </a:lnTo>
                  <a:lnTo>
                    <a:pt x="294" y="129"/>
                  </a:lnTo>
                  <a:lnTo>
                    <a:pt x="324" y="118"/>
                  </a:lnTo>
                  <a:lnTo>
                    <a:pt x="326" y="118"/>
                  </a:lnTo>
                  <a:lnTo>
                    <a:pt x="326" y="120"/>
                  </a:lnTo>
                  <a:lnTo>
                    <a:pt x="328" y="120"/>
                  </a:lnTo>
                  <a:lnTo>
                    <a:pt x="328" y="122"/>
                  </a:lnTo>
                  <a:lnTo>
                    <a:pt x="331" y="124"/>
                  </a:lnTo>
                  <a:lnTo>
                    <a:pt x="331" y="127"/>
                  </a:lnTo>
                  <a:lnTo>
                    <a:pt x="333" y="127"/>
                  </a:lnTo>
                  <a:lnTo>
                    <a:pt x="335" y="129"/>
                  </a:lnTo>
                  <a:lnTo>
                    <a:pt x="338" y="133"/>
                  </a:lnTo>
                  <a:lnTo>
                    <a:pt x="344" y="140"/>
                  </a:lnTo>
                  <a:lnTo>
                    <a:pt x="347" y="143"/>
                  </a:lnTo>
                  <a:lnTo>
                    <a:pt x="353" y="152"/>
                  </a:lnTo>
                  <a:lnTo>
                    <a:pt x="356" y="161"/>
                  </a:lnTo>
                  <a:lnTo>
                    <a:pt x="360" y="170"/>
                  </a:lnTo>
                  <a:lnTo>
                    <a:pt x="360" y="172"/>
                  </a:lnTo>
                  <a:lnTo>
                    <a:pt x="360" y="174"/>
                  </a:lnTo>
                  <a:lnTo>
                    <a:pt x="360" y="179"/>
                  </a:lnTo>
                  <a:lnTo>
                    <a:pt x="358" y="183"/>
                  </a:lnTo>
                  <a:lnTo>
                    <a:pt x="358" y="186"/>
                  </a:lnTo>
                  <a:lnTo>
                    <a:pt x="356" y="195"/>
                  </a:lnTo>
                  <a:lnTo>
                    <a:pt x="356" y="197"/>
                  </a:lnTo>
                  <a:lnTo>
                    <a:pt x="353" y="201"/>
                  </a:lnTo>
                  <a:lnTo>
                    <a:pt x="353" y="204"/>
                  </a:lnTo>
                  <a:lnTo>
                    <a:pt x="351" y="206"/>
                  </a:lnTo>
                  <a:lnTo>
                    <a:pt x="353" y="208"/>
                  </a:lnTo>
                  <a:lnTo>
                    <a:pt x="356" y="210"/>
                  </a:lnTo>
                  <a:lnTo>
                    <a:pt x="356" y="213"/>
                  </a:lnTo>
                  <a:lnTo>
                    <a:pt x="358" y="215"/>
                  </a:lnTo>
                  <a:lnTo>
                    <a:pt x="358" y="217"/>
                  </a:lnTo>
                  <a:lnTo>
                    <a:pt x="360" y="217"/>
                  </a:lnTo>
                  <a:lnTo>
                    <a:pt x="360" y="219"/>
                  </a:lnTo>
                  <a:lnTo>
                    <a:pt x="365" y="224"/>
                  </a:lnTo>
                  <a:lnTo>
                    <a:pt x="369" y="224"/>
                  </a:lnTo>
                  <a:lnTo>
                    <a:pt x="372" y="224"/>
                  </a:lnTo>
                  <a:lnTo>
                    <a:pt x="383" y="222"/>
                  </a:lnTo>
                  <a:lnTo>
                    <a:pt x="383" y="224"/>
                  </a:lnTo>
                  <a:lnTo>
                    <a:pt x="383" y="226"/>
                  </a:lnTo>
                  <a:lnTo>
                    <a:pt x="381" y="229"/>
                  </a:lnTo>
                  <a:lnTo>
                    <a:pt x="378" y="235"/>
                  </a:lnTo>
                  <a:lnTo>
                    <a:pt x="378" y="238"/>
                  </a:lnTo>
                  <a:lnTo>
                    <a:pt x="378" y="240"/>
                  </a:lnTo>
                  <a:lnTo>
                    <a:pt x="381" y="242"/>
                  </a:lnTo>
                  <a:lnTo>
                    <a:pt x="383" y="247"/>
                  </a:lnTo>
                  <a:lnTo>
                    <a:pt x="385" y="256"/>
                  </a:lnTo>
                  <a:lnTo>
                    <a:pt x="390" y="262"/>
                  </a:lnTo>
                  <a:lnTo>
                    <a:pt x="387" y="269"/>
                  </a:lnTo>
                  <a:lnTo>
                    <a:pt x="385" y="272"/>
                  </a:lnTo>
                  <a:lnTo>
                    <a:pt x="378" y="276"/>
                  </a:lnTo>
                  <a:lnTo>
                    <a:pt x="374" y="278"/>
                  </a:lnTo>
                  <a:lnTo>
                    <a:pt x="367" y="285"/>
                  </a:lnTo>
                  <a:lnTo>
                    <a:pt x="365" y="290"/>
                  </a:lnTo>
                  <a:lnTo>
                    <a:pt x="362" y="292"/>
                  </a:lnTo>
                  <a:lnTo>
                    <a:pt x="362" y="294"/>
                  </a:lnTo>
                  <a:lnTo>
                    <a:pt x="360" y="296"/>
                  </a:lnTo>
                  <a:lnTo>
                    <a:pt x="360" y="299"/>
                  </a:lnTo>
                  <a:lnTo>
                    <a:pt x="360" y="301"/>
                  </a:lnTo>
                  <a:lnTo>
                    <a:pt x="358" y="303"/>
                  </a:lnTo>
                  <a:lnTo>
                    <a:pt x="358" y="305"/>
                  </a:lnTo>
                  <a:lnTo>
                    <a:pt x="358" y="308"/>
                  </a:lnTo>
                  <a:lnTo>
                    <a:pt x="356" y="310"/>
                  </a:lnTo>
                  <a:lnTo>
                    <a:pt x="356" y="312"/>
                  </a:lnTo>
                  <a:lnTo>
                    <a:pt x="356" y="319"/>
                  </a:lnTo>
                  <a:lnTo>
                    <a:pt x="353" y="321"/>
                  </a:lnTo>
                  <a:lnTo>
                    <a:pt x="353" y="324"/>
                  </a:lnTo>
                  <a:lnTo>
                    <a:pt x="349" y="333"/>
                  </a:lnTo>
                  <a:lnTo>
                    <a:pt x="378" y="344"/>
                  </a:lnTo>
                  <a:lnTo>
                    <a:pt x="374" y="346"/>
                  </a:lnTo>
                  <a:lnTo>
                    <a:pt x="372" y="346"/>
                  </a:lnTo>
                  <a:lnTo>
                    <a:pt x="369" y="346"/>
                  </a:lnTo>
                  <a:lnTo>
                    <a:pt x="369" y="348"/>
                  </a:lnTo>
                  <a:lnTo>
                    <a:pt x="369" y="353"/>
                  </a:lnTo>
                  <a:lnTo>
                    <a:pt x="369" y="358"/>
                  </a:lnTo>
                  <a:lnTo>
                    <a:pt x="372" y="358"/>
                  </a:lnTo>
                  <a:lnTo>
                    <a:pt x="372" y="360"/>
                  </a:lnTo>
                  <a:lnTo>
                    <a:pt x="372" y="362"/>
                  </a:lnTo>
                  <a:lnTo>
                    <a:pt x="372" y="364"/>
                  </a:lnTo>
                  <a:lnTo>
                    <a:pt x="372" y="369"/>
                  </a:lnTo>
                  <a:lnTo>
                    <a:pt x="372" y="371"/>
                  </a:lnTo>
                  <a:lnTo>
                    <a:pt x="372" y="376"/>
                  </a:lnTo>
                  <a:lnTo>
                    <a:pt x="372" y="378"/>
                  </a:lnTo>
                  <a:lnTo>
                    <a:pt x="369" y="378"/>
                  </a:lnTo>
                  <a:lnTo>
                    <a:pt x="367" y="378"/>
                  </a:lnTo>
                  <a:lnTo>
                    <a:pt x="365" y="378"/>
                  </a:lnTo>
                  <a:lnTo>
                    <a:pt x="362" y="378"/>
                  </a:lnTo>
                  <a:lnTo>
                    <a:pt x="362" y="380"/>
                  </a:lnTo>
                  <a:lnTo>
                    <a:pt x="360" y="382"/>
                  </a:lnTo>
                  <a:lnTo>
                    <a:pt x="360" y="385"/>
                  </a:lnTo>
                  <a:lnTo>
                    <a:pt x="360" y="387"/>
                  </a:lnTo>
                  <a:lnTo>
                    <a:pt x="362" y="389"/>
                  </a:lnTo>
                  <a:lnTo>
                    <a:pt x="365" y="389"/>
                  </a:lnTo>
                  <a:lnTo>
                    <a:pt x="365" y="391"/>
                  </a:lnTo>
                  <a:lnTo>
                    <a:pt x="367" y="391"/>
                  </a:lnTo>
                  <a:lnTo>
                    <a:pt x="369" y="391"/>
                  </a:lnTo>
                  <a:lnTo>
                    <a:pt x="374" y="396"/>
                  </a:lnTo>
                  <a:lnTo>
                    <a:pt x="374" y="398"/>
                  </a:lnTo>
                  <a:lnTo>
                    <a:pt x="374" y="405"/>
                  </a:lnTo>
                  <a:lnTo>
                    <a:pt x="372" y="410"/>
                  </a:lnTo>
                  <a:lnTo>
                    <a:pt x="372" y="412"/>
                  </a:lnTo>
                  <a:lnTo>
                    <a:pt x="374" y="412"/>
                  </a:lnTo>
                  <a:lnTo>
                    <a:pt x="374" y="414"/>
                  </a:lnTo>
                  <a:lnTo>
                    <a:pt x="376" y="414"/>
                  </a:lnTo>
                  <a:lnTo>
                    <a:pt x="376" y="416"/>
                  </a:lnTo>
                  <a:lnTo>
                    <a:pt x="378" y="416"/>
                  </a:lnTo>
                  <a:lnTo>
                    <a:pt x="378" y="419"/>
                  </a:lnTo>
                  <a:lnTo>
                    <a:pt x="381" y="419"/>
                  </a:lnTo>
                  <a:lnTo>
                    <a:pt x="383" y="421"/>
                  </a:lnTo>
                  <a:lnTo>
                    <a:pt x="383" y="423"/>
                  </a:lnTo>
                  <a:lnTo>
                    <a:pt x="381" y="423"/>
                  </a:lnTo>
                  <a:lnTo>
                    <a:pt x="381" y="425"/>
                  </a:lnTo>
                  <a:lnTo>
                    <a:pt x="378" y="428"/>
                  </a:lnTo>
                  <a:lnTo>
                    <a:pt x="376" y="428"/>
                  </a:lnTo>
                  <a:lnTo>
                    <a:pt x="376" y="430"/>
                  </a:lnTo>
                  <a:lnTo>
                    <a:pt x="376" y="432"/>
                  </a:lnTo>
                  <a:lnTo>
                    <a:pt x="376" y="434"/>
                  </a:lnTo>
                  <a:lnTo>
                    <a:pt x="374" y="453"/>
                  </a:lnTo>
                  <a:lnTo>
                    <a:pt x="372" y="457"/>
                  </a:lnTo>
                  <a:lnTo>
                    <a:pt x="367" y="459"/>
                  </a:lnTo>
                  <a:lnTo>
                    <a:pt x="353" y="464"/>
                  </a:lnTo>
                  <a:lnTo>
                    <a:pt x="351" y="464"/>
                  </a:lnTo>
                  <a:lnTo>
                    <a:pt x="347" y="466"/>
                  </a:lnTo>
                  <a:lnTo>
                    <a:pt x="344" y="468"/>
                  </a:lnTo>
                  <a:lnTo>
                    <a:pt x="342" y="468"/>
                  </a:lnTo>
                  <a:lnTo>
                    <a:pt x="340" y="466"/>
                  </a:lnTo>
                  <a:lnTo>
                    <a:pt x="338" y="466"/>
                  </a:lnTo>
                  <a:lnTo>
                    <a:pt x="333" y="466"/>
                  </a:lnTo>
                  <a:lnTo>
                    <a:pt x="331" y="468"/>
                  </a:lnTo>
                  <a:lnTo>
                    <a:pt x="331" y="471"/>
                  </a:lnTo>
                  <a:lnTo>
                    <a:pt x="333" y="475"/>
                  </a:lnTo>
                  <a:lnTo>
                    <a:pt x="333" y="477"/>
                  </a:lnTo>
                  <a:lnTo>
                    <a:pt x="333" y="482"/>
                  </a:lnTo>
                  <a:lnTo>
                    <a:pt x="331" y="482"/>
                  </a:lnTo>
                  <a:lnTo>
                    <a:pt x="331" y="484"/>
                  </a:lnTo>
                  <a:lnTo>
                    <a:pt x="331" y="487"/>
                  </a:lnTo>
                  <a:lnTo>
                    <a:pt x="328" y="489"/>
                  </a:lnTo>
                  <a:lnTo>
                    <a:pt x="326" y="491"/>
                  </a:lnTo>
                  <a:lnTo>
                    <a:pt x="326" y="493"/>
                  </a:lnTo>
                  <a:lnTo>
                    <a:pt x="324" y="493"/>
                  </a:lnTo>
                  <a:lnTo>
                    <a:pt x="322" y="493"/>
                  </a:lnTo>
                  <a:lnTo>
                    <a:pt x="322" y="496"/>
                  </a:lnTo>
                  <a:lnTo>
                    <a:pt x="324" y="496"/>
                  </a:lnTo>
                  <a:lnTo>
                    <a:pt x="324" y="498"/>
                  </a:lnTo>
                  <a:lnTo>
                    <a:pt x="322" y="498"/>
                  </a:lnTo>
                  <a:lnTo>
                    <a:pt x="319" y="500"/>
                  </a:lnTo>
                  <a:lnTo>
                    <a:pt x="317" y="500"/>
                  </a:lnTo>
                  <a:lnTo>
                    <a:pt x="315" y="500"/>
                  </a:lnTo>
                  <a:lnTo>
                    <a:pt x="315" y="502"/>
                  </a:lnTo>
                  <a:lnTo>
                    <a:pt x="313" y="505"/>
                  </a:lnTo>
                  <a:lnTo>
                    <a:pt x="310" y="507"/>
                  </a:lnTo>
                  <a:lnTo>
                    <a:pt x="308" y="509"/>
                  </a:lnTo>
                  <a:lnTo>
                    <a:pt x="313" y="514"/>
                  </a:lnTo>
                  <a:lnTo>
                    <a:pt x="315" y="516"/>
                  </a:lnTo>
                  <a:lnTo>
                    <a:pt x="315" y="520"/>
                  </a:lnTo>
                  <a:lnTo>
                    <a:pt x="308" y="527"/>
                  </a:lnTo>
                  <a:lnTo>
                    <a:pt x="306" y="530"/>
                  </a:lnTo>
                  <a:lnTo>
                    <a:pt x="301" y="527"/>
                  </a:lnTo>
                  <a:lnTo>
                    <a:pt x="297" y="527"/>
                  </a:lnTo>
                  <a:lnTo>
                    <a:pt x="294" y="532"/>
                  </a:lnTo>
                  <a:lnTo>
                    <a:pt x="290" y="534"/>
                  </a:lnTo>
                  <a:lnTo>
                    <a:pt x="294" y="536"/>
                  </a:lnTo>
                  <a:lnTo>
                    <a:pt x="297" y="541"/>
                  </a:lnTo>
                  <a:lnTo>
                    <a:pt x="299" y="543"/>
                  </a:lnTo>
                  <a:lnTo>
                    <a:pt x="297" y="543"/>
                  </a:lnTo>
                  <a:lnTo>
                    <a:pt x="294" y="543"/>
                  </a:lnTo>
                  <a:lnTo>
                    <a:pt x="294" y="545"/>
                  </a:lnTo>
                  <a:lnTo>
                    <a:pt x="297" y="545"/>
                  </a:lnTo>
                  <a:lnTo>
                    <a:pt x="297" y="548"/>
                  </a:lnTo>
                  <a:lnTo>
                    <a:pt x="297" y="550"/>
                  </a:lnTo>
                  <a:lnTo>
                    <a:pt x="294" y="552"/>
                  </a:lnTo>
                  <a:lnTo>
                    <a:pt x="294" y="554"/>
                  </a:lnTo>
                  <a:lnTo>
                    <a:pt x="292" y="554"/>
                  </a:lnTo>
                  <a:lnTo>
                    <a:pt x="290" y="557"/>
                  </a:lnTo>
                  <a:lnTo>
                    <a:pt x="288" y="557"/>
                  </a:lnTo>
                  <a:lnTo>
                    <a:pt x="285" y="557"/>
                  </a:lnTo>
                  <a:lnTo>
                    <a:pt x="283" y="559"/>
                  </a:lnTo>
                  <a:lnTo>
                    <a:pt x="281" y="559"/>
                  </a:lnTo>
                  <a:lnTo>
                    <a:pt x="279" y="559"/>
                  </a:lnTo>
                  <a:lnTo>
                    <a:pt x="276" y="559"/>
                  </a:lnTo>
                  <a:lnTo>
                    <a:pt x="274" y="561"/>
                  </a:lnTo>
                  <a:lnTo>
                    <a:pt x="274" y="563"/>
                  </a:lnTo>
                  <a:lnTo>
                    <a:pt x="272" y="563"/>
                  </a:lnTo>
                  <a:lnTo>
                    <a:pt x="272" y="566"/>
                  </a:lnTo>
                  <a:lnTo>
                    <a:pt x="269" y="566"/>
                  </a:lnTo>
                  <a:lnTo>
                    <a:pt x="267" y="566"/>
                  </a:lnTo>
                  <a:lnTo>
                    <a:pt x="265" y="566"/>
                  </a:lnTo>
                  <a:lnTo>
                    <a:pt x="265" y="568"/>
                  </a:lnTo>
                  <a:lnTo>
                    <a:pt x="265" y="570"/>
                  </a:lnTo>
                  <a:lnTo>
                    <a:pt x="263" y="573"/>
                  </a:lnTo>
                  <a:lnTo>
                    <a:pt x="263" y="575"/>
                  </a:lnTo>
                  <a:lnTo>
                    <a:pt x="260" y="575"/>
                  </a:lnTo>
                  <a:lnTo>
                    <a:pt x="258" y="577"/>
                  </a:lnTo>
                  <a:lnTo>
                    <a:pt x="256" y="577"/>
                  </a:lnTo>
                  <a:lnTo>
                    <a:pt x="254" y="582"/>
                  </a:lnTo>
                  <a:lnTo>
                    <a:pt x="247" y="586"/>
                  </a:lnTo>
                  <a:lnTo>
                    <a:pt x="235" y="593"/>
                  </a:lnTo>
                  <a:lnTo>
                    <a:pt x="235" y="595"/>
                  </a:lnTo>
                  <a:lnTo>
                    <a:pt x="233" y="602"/>
                  </a:lnTo>
                  <a:lnTo>
                    <a:pt x="231" y="606"/>
                  </a:lnTo>
                  <a:lnTo>
                    <a:pt x="231" y="609"/>
                  </a:lnTo>
                  <a:lnTo>
                    <a:pt x="226" y="613"/>
                  </a:lnTo>
                  <a:lnTo>
                    <a:pt x="220" y="618"/>
                  </a:lnTo>
                  <a:lnTo>
                    <a:pt x="217" y="620"/>
                  </a:lnTo>
                  <a:lnTo>
                    <a:pt x="217" y="629"/>
                  </a:lnTo>
                  <a:lnTo>
                    <a:pt x="220" y="636"/>
                  </a:lnTo>
                  <a:lnTo>
                    <a:pt x="224" y="640"/>
                  </a:lnTo>
                  <a:lnTo>
                    <a:pt x="226" y="647"/>
                  </a:lnTo>
                  <a:lnTo>
                    <a:pt x="229" y="652"/>
                  </a:lnTo>
                  <a:lnTo>
                    <a:pt x="240" y="679"/>
                  </a:lnTo>
                  <a:lnTo>
                    <a:pt x="238" y="683"/>
                  </a:lnTo>
                  <a:lnTo>
                    <a:pt x="238" y="690"/>
                  </a:lnTo>
                  <a:lnTo>
                    <a:pt x="238" y="695"/>
                  </a:lnTo>
                  <a:lnTo>
                    <a:pt x="238" y="699"/>
                  </a:lnTo>
                  <a:lnTo>
                    <a:pt x="238" y="702"/>
                  </a:lnTo>
                  <a:lnTo>
                    <a:pt x="247" y="720"/>
                  </a:lnTo>
                  <a:lnTo>
                    <a:pt x="249" y="729"/>
                  </a:lnTo>
                  <a:lnTo>
                    <a:pt x="247" y="738"/>
                  </a:lnTo>
                  <a:lnTo>
                    <a:pt x="242" y="745"/>
                  </a:lnTo>
                  <a:lnTo>
                    <a:pt x="235" y="756"/>
                  </a:lnTo>
                  <a:lnTo>
                    <a:pt x="231" y="763"/>
                  </a:lnTo>
                  <a:lnTo>
                    <a:pt x="229" y="767"/>
                  </a:lnTo>
                  <a:lnTo>
                    <a:pt x="220" y="781"/>
                  </a:lnTo>
                  <a:lnTo>
                    <a:pt x="220" y="783"/>
                  </a:lnTo>
                  <a:lnTo>
                    <a:pt x="215" y="785"/>
                  </a:lnTo>
                  <a:lnTo>
                    <a:pt x="213" y="790"/>
                  </a:lnTo>
                  <a:lnTo>
                    <a:pt x="211" y="792"/>
                  </a:lnTo>
                  <a:lnTo>
                    <a:pt x="208" y="792"/>
                  </a:lnTo>
                  <a:lnTo>
                    <a:pt x="204" y="794"/>
                  </a:lnTo>
                  <a:lnTo>
                    <a:pt x="201" y="794"/>
                  </a:lnTo>
                  <a:lnTo>
                    <a:pt x="199" y="794"/>
                  </a:lnTo>
                  <a:lnTo>
                    <a:pt x="199" y="792"/>
                  </a:lnTo>
                  <a:lnTo>
                    <a:pt x="197" y="792"/>
                  </a:lnTo>
                  <a:lnTo>
                    <a:pt x="195" y="794"/>
                  </a:lnTo>
                  <a:lnTo>
                    <a:pt x="192" y="797"/>
                  </a:lnTo>
                  <a:lnTo>
                    <a:pt x="188" y="801"/>
                  </a:lnTo>
                  <a:lnTo>
                    <a:pt x="186" y="801"/>
                  </a:lnTo>
                  <a:lnTo>
                    <a:pt x="183" y="803"/>
                  </a:lnTo>
                  <a:lnTo>
                    <a:pt x="181" y="801"/>
                  </a:lnTo>
                  <a:lnTo>
                    <a:pt x="179" y="801"/>
                  </a:lnTo>
                  <a:lnTo>
                    <a:pt x="179" y="799"/>
                  </a:lnTo>
                  <a:lnTo>
                    <a:pt x="181" y="799"/>
                  </a:lnTo>
                  <a:lnTo>
                    <a:pt x="181" y="797"/>
                  </a:lnTo>
                  <a:lnTo>
                    <a:pt x="181" y="794"/>
                  </a:lnTo>
                  <a:lnTo>
                    <a:pt x="179" y="792"/>
                  </a:lnTo>
                  <a:lnTo>
                    <a:pt x="181" y="790"/>
                  </a:lnTo>
                  <a:lnTo>
                    <a:pt x="181" y="788"/>
                  </a:lnTo>
                  <a:lnTo>
                    <a:pt x="181" y="790"/>
                  </a:lnTo>
                  <a:lnTo>
                    <a:pt x="181" y="788"/>
                  </a:lnTo>
                  <a:lnTo>
                    <a:pt x="181" y="785"/>
                  </a:lnTo>
                  <a:lnTo>
                    <a:pt x="181" y="783"/>
                  </a:lnTo>
                  <a:lnTo>
                    <a:pt x="181" y="781"/>
                  </a:lnTo>
                  <a:lnTo>
                    <a:pt x="183" y="778"/>
                  </a:lnTo>
                  <a:lnTo>
                    <a:pt x="186" y="776"/>
                  </a:lnTo>
                  <a:lnTo>
                    <a:pt x="186" y="774"/>
                  </a:lnTo>
                  <a:lnTo>
                    <a:pt x="183" y="772"/>
                  </a:lnTo>
                  <a:lnTo>
                    <a:pt x="183" y="769"/>
                  </a:lnTo>
                  <a:lnTo>
                    <a:pt x="186" y="767"/>
                  </a:lnTo>
                  <a:lnTo>
                    <a:pt x="183" y="767"/>
                  </a:lnTo>
                  <a:lnTo>
                    <a:pt x="183" y="765"/>
                  </a:lnTo>
                  <a:lnTo>
                    <a:pt x="183" y="763"/>
                  </a:lnTo>
                  <a:lnTo>
                    <a:pt x="183" y="760"/>
                  </a:lnTo>
                  <a:lnTo>
                    <a:pt x="183" y="758"/>
                  </a:lnTo>
                  <a:lnTo>
                    <a:pt x="183" y="756"/>
                  </a:lnTo>
                  <a:lnTo>
                    <a:pt x="181" y="754"/>
                  </a:lnTo>
                  <a:lnTo>
                    <a:pt x="179" y="751"/>
                  </a:lnTo>
                  <a:lnTo>
                    <a:pt x="179" y="749"/>
                  </a:lnTo>
                  <a:lnTo>
                    <a:pt x="181" y="749"/>
                  </a:lnTo>
                  <a:lnTo>
                    <a:pt x="181" y="747"/>
                  </a:lnTo>
                  <a:lnTo>
                    <a:pt x="179" y="747"/>
                  </a:lnTo>
                  <a:lnTo>
                    <a:pt x="179" y="745"/>
                  </a:lnTo>
                  <a:lnTo>
                    <a:pt x="177" y="745"/>
                  </a:lnTo>
                  <a:lnTo>
                    <a:pt x="177" y="742"/>
                  </a:lnTo>
                  <a:lnTo>
                    <a:pt x="174" y="740"/>
                  </a:lnTo>
                  <a:lnTo>
                    <a:pt x="172" y="738"/>
                  </a:lnTo>
                  <a:lnTo>
                    <a:pt x="172" y="735"/>
                  </a:lnTo>
                  <a:lnTo>
                    <a:pt x="170" y="733"/>
                  </a:lnTo>
                  <a:lnTo>
                    <a:pt x="170" y="731"/>
                  </a:lnTo>
                  <a:lnTo>
                    <a:pt x="172" y="731"/>
                  </a:lnTo>
                  <a:lnTo>
                    <a:pt x="172" y="729"/>
                  </a:lnTo>
                  <a:lnTo>
                    <a:pt x="170" y="726"/>
                  </a:lnTo>
                  <a:lnTo>
                    <a:pt x="170" y="724"/>
                  </a:lnTo>
                  <a:lnTo>
                    <a:pt x="167" y="722"/>
                  </a:lnTo>
                  <a:lnTo>
                    <a:pt x="167" y="720"/>
                  </a:lnTo>
                  <a:lnTo>
                    <a:pt x="167" y="717"/>
                  </a:lnTo>
                  <a:lnTo>
                    <a:pt x="165" y="715"/>
                  </a:lnTo>
                  <a:lnTo>
                    <a:pt x="165" y="713"/>
                  </a:lnTo>
                  <a:lnTo>
                    <a:pt x="165" y="711"/>
                  </a:lnTo>
                  <a:lnTo>
                    <a:pt x="165" y="708"/>
                  </a:lnTo>
                  <a:lnTo>
                    <a:pt x="165" y="706"/>
                  </a:lnTo>
                  <a:lnTo>
                    <a:pt x="167" y="704"/>
                  </a:lnTo>
                  <a:lnTo>
                    <a:pt x="165" y="704"/>
                  </a:lnTo>
                  <a:lnTo>
                    <a:pt x="165" y="702"/>
                  </a:lnTo>
                  <a:lnTo>
                    <a:pt x="163" y="702"/>
                  </a:lnTo>
                  <a:lnTo>
                    <a:pt x="163" y="699"/>
                  </a:lnTo>
                  <a:lnTo>
                    <a:pt x="161" y="699"/>
                  </a:lnTo>
                  <a:lnTo>
                    <a:pt x="158" y="697"/>
                  </a:lnTo>
                  <a:lnTo>
                    <a:pt x="158" y="695"/>
                  </a:lnTo>
                  <a:lnTo>
                    <a:pt x="158" y="692"/>
                  </a:lnTo>
                  <a:lnTo>
                    <a:pt x="156" y="692"/>
                  </a:lnTo>
                  <a:lnTo>
                    <a:pt x="154" y="692"/>
                  </a:lnTo>
                  <a:lnTo>
                    <a:pt x="152" y="695"/>
                  </a:lnTo>
                  <a:lnTo>
                    <a:pt x="152" y="692"/>
                  </a:lnTo>
                  <a:lnTo>
                    <a:pt x="152" y="690"/>
                  </a:lnTo>
                  <a:lnTo>
                    <a:pt x="149" y="690"/>
                  </a:lnTo>
                  <a:lnTo>
                    <a:pt x="149" y="688"/>
                  </a:lnTo>
                  <a:lnTo>
                    <a:pt x="152" y="686"/>
                  </a:lnTo>
                  <a:lnTo>
                    <a:pt x="154" y="683"/>
                  </a:lnTo>
                  <a:lnTo>
                    <a:pt x="154" y="681"/>
                  </a:lnTo>
                  <a:lnTo>
                    <a:pt x="156" y="681"/>
                  </a:lnTo>
                  <a:lnTo>
                    <a:pt x="156" y="679"/>
                  </a:lnTo>
                  <a:lnTo>
                    <a:pt x="158" y="679"/>
                  </a:lnTo>
                  <a:lnTo>
                    <a:pt x="158" y="677"/>
                  </a:lnTo>
                  <a:lnTo>
                    <a:pt x="161" y="674"/>
                  </a:lnTo>
                  <a:lnTo>
                    <a:pt x="163" y="672"/>
                  </a:lnTo>
                  <a:lnTo>
                    <a:pt x="163" y="670"/>
                  </a:lnTo>
                  <a:lnTo>
                    <a:pt x="165" y="670"/>
                  </a:lnTo>
                  <a:lnTo>
                    <a:pt x="165" y="668"/>
                  </a:lnTo>
                  <a:lnTo>
                    <a:pt x="167" y="668"/>
                  </a:lnTo>
                  <a:lnTo>
                    <a:pt x="167" y="663"/>
                  </a:lnTo>
                  <a:lnTo>
                    <a:pt x="167" y="656"/>
                  </a:lnTo>
                  <a:lnTo>
                    <a:pt x="170" y="654"/>
                  </a:lnTo>
                  <a:lnTo>
                    <a:pt x="170" y="652"/>
                  </a:lnTo>
                  <a:lnTo>
                    <a:pt x="172" y="649"/>
                  </a:lnTo>
                  <a:lnTo>
                    <a:pt x="172" y="647"/>
                  </a:lnTo>
                  <a:lnTo>
                    <a:pt x="174" y="643"/>
                  </a:lnTo>
                  <a:lnTo>
                    <a:pt x="174" y="640"/>
                  </a:lnTo>
                  <a:lnTo>
                    <a:pt x="177" y="638"/>
                  </a:lnTo>
                  <a:lnTo>
                    <a:pt x="177" y="636"/>
                  </a:lnTo>
                  <a:lnTo>
                    <a:pt x="167" y="634"/>
                  </a:lnTo>
                  <a:lnTo>
                    <a:pt x="165" y="634"/>
                  </a:lnTo>
                  <a:lnTo>
                    <a:pt x="161" y="631"/>
                  </a:lnTo>
                  <a:lnTo>
                    <a:pt x="158" y="631"/>
                  </a:lnTo>
                  <a:lnTo>
                    <a:pt x="152" y="629"/>
                  </a:lnTo>
                  <a:lnTo>
                    <a:pt x="138" y="622"/>
                  </a:lnTo>
                  <a:lnTo>
                    <a:pt x="136" y="622"/>
                  </a:lnTo>
                  <a:lnTo>
                    <a:pt x="129" y="618"/>
                  </a:lnTo>
                  <a:lnTo>
                    <a:pt x="124" y="616"/>
                  </a:lnTo>
                  <a:lnTo>
                    <a:pt x="122" y="616"/>
                  </a:lnTo>
                  <a:lnTo>
                    <a:pt x="115" y="611"/>
                  </a:lnTo>
                  <a:lnTo>
                    <a:pt x="115" y="609"/>
                  </a:lnTo>
                  <a:lnTo>
                    <a:pt x="113" y="609"/>
                  </a:lnTo>
                  <a:lnTo>
                    <a:pt x="111" y="609"/>
                  </a:lnTo>
                  <a:lnTo>
                    <a:pt x="109" y="606"/>
                  </a:lnTo>
                  <a:lnTo>
                    <a:pt x="106" y="604"/>
                  </a:lnTo>
                  <a:lnTo>
                    <a:pt x="104" y="604"/>
                  </a:lnTo>
                  <a:lnTo>
                    <a:pt x="104" y="606"/>
                  </a:lnTo>
                  <a:lnTo>
                    <a:pt x="104" y="609"/>
                  </a:lnTo>
                  <a:lnTo>
                    <a:pt x="104" y="611"/>
                  </a:lnTo>
                  <a:lnTo>
                    <a:pt x="104" y="613"/>
                  </a:lnTo>
                  <a:lnTo>
                    <a:pt x="104" y="616"/>
                  </a:lnTo>
                  <a:lnTo>
                    <a:pt x="104" y="618"/>
                  </a:lnTo>
                  <a:lnTo>
                    <a:pt x="102" y="618"/>
                  </a:lnTo>
                  <a:lnTo>
                    <a:pt x="99" y="620"/>
                  </a:lnTo>
                  <a:lnTo>
                    <a:pt x="97" y="622"/>
                  </a:lnTo>
                  <a:lnTo>
                    <a:pt x="95" y="625"/>
                  </a:lnTo>
                  <a:lnTo>
                    <a:pt x="93" y="625"/>
                  </a:lnTo>
                  <a:lnTo>
                    <a:pt x="93" y="627"/>
                  </a:lnTo>
                  <a:lnTo>
                    <a:pt x="88" y="627"/>
                  </a:lnTo>
                  <a:lnTo>
                    <a:pt x="84" y="629"/>
                  </a:lnTo>
                  <a:lnTo>
                    <a:pt x="81" y="629"/>
                  </a:lnTo>
                  <a:lnTo>
                    <a:pt x="79" y="629"/>
                  </a:lnTo>
                  <a:lnTo>
                    <a:pt x="77" y="631"/>
                  </a:lnTo>
                  <a:lnTo>
                    <a:pt x="72" y="631"/>
                  </a:lnTo>
                  <a:lnTo>
                    <a:pt x="70" y="631"/>
                  </a:lnTo>
                  <a:lnTo>
                    <a:pt x="68" y="631"/>
                  </a:lnTo>
                  <a:lnTo>
                    <a:pt x="65" y="634"/>
                  </a:lnTo>
                  <a:lnTo>
                    <a:pt x="63" y="634"/>
                  </a:lnTo>
                  <a:lnTo>
                    <a:pt x="61" y="634"/>
                  </a:lnTo>
                  <a:lnTo>
                    <a:pt x="59" y="634"/>
                  </a:lnTo>
                  <a:lnTo>
                    <a:pt x="50" y="636"/>
                  </a:lnTo>
                  <a:lnTo>
                    <a:pt x="47" y="636"/>
                  </a:lnTo>
                  <a:lnTo>
                    <a:pt x="47" y="638"/>
                  </a:lnTo>
                  <a:lnTo>
                    <a:pt x="45" y="638"/>
                  </a:lnTo>
                  <a:lnTo>
                    <a:pt x="43" y="638"/>
                  </a:lnTo>
                  <a:lnTo>
                    <a:pt x="41" y="638"/>
                  </a:lnTo>
                  <a:lnTo>
                    <a:pt x="38" y="640"/>
                  </a:lnTo>
                  <a:lnTo>
                    <a:pt x="36" y="640"/>
                  </a:lnTo>
                  <a:lnTo>
                    <a:pt x="36" y="638"/>
                  </a:lnTo>
                  <a:lnTo>
                    <a:pt x="36" y="636"/>
                  </a:lnTo>
                  <a:lnTo>
                    <a:pt x="34" y="634"/>
                  </a:lnTo>
                  <a:lnTo>
                    <a:pt x="31" y="631"/>
                  </a:lnTo>
                  <a:lnTo>
                    <a:pt x="29" y="629"/>
                  </a:lnTo>
                  <a:lnTo>
                    <a:pt x="27" y="627"/>
                  </a:lnTo>
                  <a:lnTo>
                    <a:pt x="25" y="627"/>
                  </a:lnTo>
                  <a:lnTo>
                    <a:pt x="25" y="625"/>
                  </a:lnTo>
                  <a:lnTo>
                    <a:pt x="22" y="625"/>
                  </a:lnTo>
                  <a:lnTo>
                    <a:pt x="20" y="625"/>
                  </a:lnTo>
                  <a:lnTo>
                    <a:pt x="20" y="622"/>
                  </a:lnTo>
                  <a:lnTo>
                    <a:pt x="20" y="620"/>
                  </a:lnTo>
                  <a:lnTo>
                    <a:pt x="20" y="618"/>
                  </a:lnTo>
                  <a:lnTo>
                    <a:pt x="18" y="616"/>
                  </a:lnTo>
                  <a:lnTo>
                    <a:pt x="16" y="616"/>
                  </a:lnTo>
                  <a:lnTo>
                    <a:pt x="16" y="613"/>
                  </a:lnTo>
                  <a:lnTo>
                    <a:pt x="11" y="611"/>
                  </a:lnTo>
                  <a:lnTo>
                    <a:pt x="11" y="609"/>
                  </a:lnTo>
                  <a:lnTo>
                    <a:pt x="11" y="606"/>
                  </a:lnTo>
                  <a:lnTo>
                    <a:pt x="13" y="604"/>
                  </a:lnTo>
                  <a:lnTo>
                    <a:pt x="13" y="602"/>
                  </a:lnTo>
                  <a:lnTo>
                    <a:pt x="11" y="600"/>
                  </a:lnTo>
                  <a:lnTo>
                    <a:pt x="9" y="597"/>
                  </a:lnTo>
                  <a:lnTo>
                    <a:pt x="7" y="597"/>
                  </a:lnTo>
                  <a:lnTo>
                    <a:pt x="7" y="595"/>
                  </a:lnTo>
                  <a:lnTo>
                    <a:pt x="4" y="593"/>
                  </a:lnTo>
                  <a:lnTo>
                    <a:pt x="2" y="593"/>
                  </a:lnTo>
                  <a:lnTo>
                    <a:pt x="0" y="591"/>
                  </a:lnTo>
                  <a:lnTo>
                    <a:pt x="0" y="588"/>
                  </a:lnTo>
                  <a:lnTo>
                    <a:pt x="2" y="586"/>
                  </a:lnTo>
                  <a:lnTo>
                    <a:pt x="4" y="586"/>
                  </a:lnTo>
                  <a:lnTo>
                    <a:pt x="7" y="584"/>
                  </a:lnTo>
                  <a:lnTo>
                    <a:pt x="9" y="584"/>
                  </a:lnTo>
                  <a:lnTo>
                    <a:pt x="9" y="582"/>
                  </a:lnTo>
                  <a:lnTo>
                    <a:pt x="11" y="579"/>
                  </a:lnTo>
                  <a:lnTo>
                    <a:pt x="11" y="577"/>
                  </a:lnTo>
                  <a:lnTo>
                    <a:pt x="11" y="575"/>
                  </a:lnTo>
                  <a:lnTo>
                    <a:pt x="11" y="573"/>
                  </a:lnTo>
                  <a:lnTo>
                    <a:pt x="13" y="568"/>
                  </a:lnTo>
                  <a:lnTo>
                    <a:pt x="13" y="566"/>
                  </a:lnTo>
                  <a:lnTo>
                    <a:pt x="16" y="563"/>
                  </a:lnTo>
                  <a:lnTo>
                    <a:pt x="16" y="561"/>
                  </a:lnTo>
                  <a:lnTo>
                    <a:pt x="16" y="559"/>
                  </a:lnTo>
                  <a:lnTo>
                    <a:pt x="16" y="557"/>
                  </a:lnTo>
                  <a:lnTo>
                    <a:pt x="18" y="557"/>
                  </a:lnTo>
                  <a:lnTo>
                    <a:pt x="18" y="554"/>
                  </a:lnTo>
                  <a:lnTo>
                    <a:pt x="18" y="552"/>
                  </a:lnTo>
                  <a:lnTo>
                    <a:pt x="18" y="550"/>
                  </a:lnTo>
                  <a:lnTo>
                    <a:pt x="20" y="548"/>
                  </a:lnTo>
                  <a:lnTo>
                    <a:pt x="20" y="545"/>
                  </a:lnTo>
                  <a:lnTo>
                    <a:pt x="22" y="543"/>
                  </a:lnTo>
                  <a:lnTo>
                    <a:pt x="25" y="541"/>
                  </a:lnTo>
                  <a:lnTo>
                    <a:pt x="25" y="539"/>
                  </a:lnTo>
                  <a:lnTo>
                    <a:pt x="27" y="539"/>
                  </a:lnTo>
                  <a:lnTo>
                    <a:pt x="27" y="536"/>
                  </a:lnTo>
                  <a:lnTo>
                    <a:pt x="29" y="536"/>
                  </a:lnTo>
                  <a:lnTo>
                    <a:pt x="29" y="534"/>
                  </a:lnTo>
                  <a:lnTo>
                    <a:pt x="31" y="532"/>
                  </a:lnTo>
                  <a:lnTo>
                    <a:pt x="31" y="530"/>
                  </a:lnTo>
                  <a:lnTo>
                    <a:pt x="31" y="527"/>
                  </a:lnTo>
                  <a:lnTo>
                    <a:pt x="31" y="525"/>
                  </a:lnTo>
                  <a:lnTo>
                    <a:pt x="31" y="523"/>
                  </a:lnTo>
                  <a:lnTo>
                    <a:pt x="34" y="523"/>
                  </a:lnTo>
                  <a:lnTo>
                    <a:pt x="36" y="520"/>
                  </a:lnTo>
                  <a:lnTo>
                    <a:pt x="36" y="518"/>
                  </a:lnTo>
                  <a:lnTo>
                    <a:pt x="38" y="518"/>
                  </a:lnTo>
                  <a:lnTo>
                    <a:pt x="41" y="518"/>
                  </a:lnTo>
                  <a:lnTo>
                    <a:pt x="43" y="516"/>
                  </a:lnTo>
                  <a:lnTo>
                    <a:pt x="45" y="514"/>
                  </a:lnTo>
                  <a:lnTo>
                    <a:pt x="45" y="511"/>
                  </a:lnTo>
                  <a:lnTo>
                    <a:pt x="47" y="511"/>
                  </a:lnTo>
                  <a:lnTo>
                    <a:pt x="50" y="509"/>
                  </a:lnTo>
                  <a:lnTo>
                    <a:pt x="52" y="507"/>
                  </a:lnTo>
                  <a:lnTo>
                    <a:pt x="52" y="502"/>
                  </a:lnTo>
                  <a:lnTo>
                    <a:pt x="54" y="500"/>
                  </a:lnTo>
                  <a:lnTo>
                    <a:pt x="56" y="500"/>
                  </a:lnTo>
                  <a:lnTo>
                    <a:pt x="54" y="500"/>
                  </a:lnTo>
                  <a:lnTo>
                    <a:pt x="52" y="502"/>
                  </a:lnTo>
                  <a:lnTo>
                    <a:pt x="52" y="507"/>
                  </a:lnTo>
                  <a:lnTo>
                    <a:pt x="50" y="509"/>
                  </a:lnTo>
                  <a:lnTo>
                    <a:pt x="47" y="511"/>
                  </a:lnTo>
                  <a:lnTo>
                    <a:pt x="45" y="511"/>
                  </a:lnTo>
                  <a:lnTo>
                    <a:pt x="45" y="514"/>
                  </a:lnTo>
                  <a:lnTo>
                    <a:pt x="43" y="516"/>
                  </a:lnTo>
                  <a:lnTo>
                    <a:pt x="41" y="518"/>
                  </a:lnTo>
                  <a:lnTo>
                    <a:pt x="38" y="518"/>
                  </a:lnTo>
                  <a:lnTo>
                    <a:pt x="36" y="518"/>
                  </a:lnTo>
                  <a:lnTo>
                    <a:pt x="36" y="520"/>
                  </a:lnTo>
                  <a:lnTo>
                    <a:pt x="34" y="523"/>
                  </a:lnTo>
                  <a:lnTo>
                    <a:pt x="31" y="523"/>
                  </a:lnTo>
                  <a:lnTo>
                    <a:pt x="31" y="525"/>
                  </a:lnTo>
                  <a:lnTo>
                    <a:pt x="31" y="527"/>
                  </a:lnTo>
                  <a:lnTo>
                    <a:pt x="31" y="530"/>
                  </a:lnTo>
                  <a:lnTo>
                    <a:pt x="31" y="532"/>
                  </a:lnTo>
                  <a:lnTo>
                    <a:pt x="29" y="534"/>
                  </a:lnTo>
                  <a:lnTo>
                    <a:pt x="27" y="536"/>
                  </a:lnTo>
                  <a:lnTo>
                    <a:pt x="27" y="539"/>
                  </a:lnTo>
                  <a:lnTo>
                    <a:pt x="25" y="539"/>
                  </a:lnTo>
                  <a:lnTo>
                    <a:pt x="25" y="541"/>
                  </a:lnTo>
                  <a:lnTo>
                    <a:pt x="22" y="541"/>
                  </a:lnTo>
                  <a:lnTo>
                    <a:pt x="25" y="541"/>
                  </a:lnTo>
                  <a:lnTo>
                    <a:pt x="25" y="539"/>
                  </a:lnTo>
                  <a:lnTo>
                    <a:pt x="27" y="539"/>
                  </a:lnTo>
                  <a:lnTo>
                    <a:pt x="27" y="536"/>
                  </a:lnTo>
                  <a:lnTo>
                    <a:pt x="29" y="534"/>
                  </a:lnTo>
                  <a:lnTo>
                    <a:pt x="31" y="532"/>
                  </a:lnTo>
                  <a:lnTo>
                    <a:pt x="31" y="530"/>
                  </a:lnTo>
                  <a:lnTo>
                    <a:pt x="31" y="527"/>
                  </a:lnTo>
                  <a:lnTo>
                    <a:pt x="31" y="525"/>
                  </a:lnTo>
                  <a:lnTo>
                    <a:pt x="31" y="523"/>
                  </a:lnTo>
                  <a:lnTo>
                    <a:pt x="34" y="523"/>
                  </a:lnTo>
                  <a:lnTo>
                    <a:pt x="36" y="520"/>
                  </a:lnTo>
                  <a:lnTo>
                    <a:pt x="36" y="518"/>
                  </a:lnTo>
                  <a:lnTo>
                    <a:pt x="38" y="518"/>
                  </a:lnTo>
                  <a:lnTo>
                    <a:pt x="41" y="518"/>
                  </a:lnTo>
                  <a:lnTo>
                    <a:pt x="43" y="516"/>
                  </a:lnTo>
                  <a:lnTo>
                    <a:pt x="45" y="514"/>
                  </a:lnTo>
                  <a:lnTo>
                    <a:pt x="45" y="511"/>
                  </a:lnTo>
                  <a:lnTo>
                    <a:pt x="47" y="511"/>
                  </a:lnTo>
                  <a:lnTo>
                    <a:pt x="50" y="509"/>
                  </a:lnTo>
                  <a:lnTo>
                    <a:pt x="52" y="507"/>
                  </a:lnTo>
                  <a:lnTo>
                    <a:pt x="52" y="505"/>
                  </a:lnTo>
                  <a:lnTo>
                    <a:pt x="52" y="502"/>
                  </a:lnTo>
                  <a:lnTo>
                    <a:pt x="54" y="500"/>
                  </a:lnTo>
                  <a:lnTo>
                    <a:pt x="56" y="500"/>
                  </a:lnTo>
                  <a:lnTo>
                    <a:pt x="59" y="500"/>
                  </a:lnTo>
                  <a:lnTo>
                    <a:pt x="61" y="500"/>
                  </a:lnTo>
                  <a:lnTo>
                    <a:pt x="65" y="498"/>
                  </a:lnTo>
                  <a:lnTo>
                    <a:pt x="68" y="498"/>
                  </a:lnTo>
                  <a:lnTo>
                    <a:pt x="70" y="498"/>
                  </a:lnTo>
                  <a:lnTo>
                    <a:pt x="72" y="496"/>
                  </a:lnTo>
                  <a:lnTo>
                    <a:pt x="75" y="493"/>
                  </a:lnTo>
                  <a:lnTo>
                    <a:pt x="79" y="493"/>
                  </a:lnTo>
                  <a:lnTo>
                    <a:pt x="81" y="493"/>
                  </a:lnTo>
                  <a:lnTo>
                    <a:pt x="84" y="491"/>
                  </a:lnTo>
                  <a:lnTo>
                    <a:pt x="86" y="491"/>
                  </a:lnTo>
                  <a:lnTo>
                    <a:pt x="88" y="491"/>
                  </a:lnTo>
                  <a:lnTo>
                    <a:pt x="88" y="489"/>
                  </a:lnTo>
                  <a:lnTo>
                    <a:pt x="88" y="487"/>
                  </a:lnTo>
                  <a:lnTo>
                    <a:pt x="90" y="487"/>
                  </a:lnTo>
                  <a:lnTo>
                    <a:pt x="90" y="484"/>
                  </a:lnTo>
                  <a:lnTo>
                    <a:pt x="93" y="484"/>
                  </a:lnTo>
                  <a:lnTo>
                    <a:pt x="93" y="482"/>
                  </a:lnTo>
                  <a:lnTo>
                    <a:pt x="95" y="480"/>
                  </a:lnTo>
                  <a:lnTo>
                    <a:pt x="97" y="477"/>
                  </a:lnTo>
                  <a:lnTo>
                    <a:pt x="97" y="475"/>
                  </a:lnTo>
                  <a:lnTo>
                    <a:pt x="97" y="473"/>
                  </a:lnTo>
                  <a:lnTo>
                    <a:pt x="97" y="471"/>
                  </a:lnTo>
                  <a:lnTo>
                    <a:pt x="97" y="468"/>
                  </a:lnTo>
                  <a:lnTo>
                    <a:pt x="99" y="468"/>
                  </a:lnTo>
                  <a:lnTo>
                    <a:pt x="102" y="468"/>
                  </a:lnTo>
                  <a:lnTo>
                    <a:pt x="104" y="468"/>
                  </a:lnTo>
                  <a:lnTo>
                    <a:pt x="106" y="466"/>
                  </a:lnTo>
                  <a:lnTo>
                    <a:pt x="109" y="464"/>
                  </a:lnTo>
                  <a:lnTo>
                    <a:pt x="111" y="464"/>
                  </a:lnTo>
                  <a:lnTo>
                    <a:pt x="111" y="462"/>
                  </a:lnTo>
                  <a:lnTo>
                    <a:pt x="113" y="459"/>
                  </a:lnTo>
                  <a:lnTo>
                    <a:pt x="115" y="457"/>
                  </a:lnTo>
                  <a:lnTo>
                    <a:pt x="118" y="457"/>
                  </a:lnTo>
                  <a:lnTo>
                    <a:pt x="120" y="455"/>
                  </a:lnTo>
                  <a:lnTo>
                    <a:pt x="120" y="450"/>
                  </a:lnTo>
                  <a:lnTo>
                    <a:pt x="122" y="450"/>
                  </a:lnTo>
                  <a:lnTo>
                    <a:pt x="124" y="448"/>
                  </a:lnTo>
                  <a:lnTo>
                    <a:pt x="127" y="446"/>
                  </a:lnTo>
                  <a:lnTo>
                    <a:pt x="129" y="444"/>
                  </a:lnTo>
                  <a:lnTo>
                    <a:pt x="129" y="441"/>
                  </a:lnTo>
                  <a:lnTo>
                    <a:pt x="131" y="441"/>
                  </a:lnTo>
                  <a:lnTo>
                    <a:pt x="131" y="439"/>
                  </a:lnTo>
                  <a:lnTo>
                    <a:pt x="131" y="437"/>
                  </a:lnTo>
                  <a:lnTo>
                    <a:pt x="131" y="434"/>
                  </a:lnTo>
                  <a:lnTo>
                    <a:pt x="131" y="432"/>
                  </a:lnTo>
                  <a:lnTo>
                    <a:pt x="129" y="430"/>
                  </a:lnTo>
                  <a:lnTo>
                    <a:pt x="127" y="428"/>
                  </a:lnTo>
                  <a:lnTo>
                    <a:pt x="124" y="425"/>
                  </a:lnTo>
                  <a:lnTo>
                    <a:pt x="122" y="425"/>
                  </a:lnTo>
                  <a:lnTo>
                    <a:pt x="120" y="423"/>
                  </a:lnTo>
                  <a:lnTo>
                    <a:pt x="118" y="421"/>
                  </a:lnTo>
                  <a:lnTo>
                    <a:pt x="118" y="419"/>
                  </a:lnTo>
                  <a:lnTo>
                    <a:pt x="115" y="416"/>
                  </a:lnTo>
                  <a:lnTo>
                    <a:pt x="115" y="414"/>
                  </a:lnTo>
                  <a:lnTo>
                    <a:pt x="113" y="412"/>
                  </a:lnTo>
                  <a:lnTo>
                    <a:pt x="111" y="410"/>
                  </a:lnTo>
                  <a:lnTo>
                    <a:pt x="113" y="407"/>
                  </a:lnTo>
                  <a:lnTo>
                    <a:pt x="113" y="405"/>
                  </a:lnTo>
                  <a:lnTo>
                    <a:pt x="113" y="403"/>
                  </a:lnTo>
                  <a:lnTo>
                    <a:pt x="113" y="401"/>
                  </a:lnTo>
                  <a:lnTo>
                    <a:pt x="113" y="398"/>
                  </a:lnTo>
                  <a:lnTo>
                    <a:pt x="113" y="396"/>
                  </a:lnTo>
                  <a:lnTo>
                    <a:pt x="113" y="394"/>
                  </a:lnTo>
                  <a:lnTo>
                    <a:pt x="113" y="391"/>
                  </a:lnTo>
                  <a:lnTo>
                    <a:pt x="113" y="389"/>
                  </a:lnTo>
                  <a:lnTo>
                    <a:pt x="111" y="387"/>
                  </a:lnTo>
                  <a:lnTo>
                    <a:pt x="111" y="385"/>
                  </a:lnTo>
                  <a:lnTo>
                    <a:pt x="109" y="385"/>
                  </a:lnTo>
                  <a:lnTo>
                    <a:pt x="109" y="382"/>
                  </a:lnTo>
                  <a:lnTo>
                    <a:pt x="106" y="382"/>
                  </a:lnTo>
                  <a:lnTo>
                    <a:pt x="104" y="380"/>
                  </a:lnTo>
                  <a:lnTo>
                    <a:pt x="102" y="380"/>
                  </a:lnTo>
                  <a:lnTo>
                    <a:pt x="102" y="378"/>
                  </a:lnTo>
                  <a:lnTo>
                    <a:pt x="99" y="376"/>
                  </a:lnTo>
                  <a:lnTo>
                    <a:pt x="97" y="376"/>
                  </a:lnTo>
                  <a:lnTo>
                    <a:pt x="95" y="371"/>
                  </a:lnTo>
                  <a:lnTo>
                    <a:pt x="93" y="369"/>
                  </a:lnTo>
                  <a:lnTo>
                    <a:pt x="90" y="369"/>
                  </a:lnTo>
                  <a:lnTo>
                    <a:pt x="90" y="367"/>
                  </a:lnTo>
                  <a:lnTo>
                    <a:pt x="88" y="367"/>
                  </a:lnTo>
                  <a:lnTo>
                    <a:pt x="88" y="364"/>
                  </a:lnTo>
                  <a:lnTo>
                    <a:pt x="88" y="362"/>
                  </a:lnTo>
                  <a:lnTo>
                    <a:pt x="86" y="362"/>
                  </a:lnTo>
                  <a:lnTo>
                    <a:pt x="86" y="360"/>
                  </a:lnTo>
                  <a:lnTo>
                    <a:pt x="86" y="358"/>
                  </a:lnTo>
                  <a:lnTo>
                    <a:pt x="84" y="358"/>
                  </a:lnTo>
                  <a:lnTo>
                    <a:pt x="84" y="355"/>
                  </a:lnTo>
                  <a:lnTo>
                    <a:pt x="84" y="353"/>
                  </a:lnTo>
                  <a:lnTo>
                    <a:pt x="81" y="353"/>
                  </a:lnTo>
                  <a:lnTo>
                    <a:pt x="81" y="351"/>
                  </a:lnTo>
                  <a:lnTo>
                    <a:pt x="84" y="348"/>
                  </a:lnTo>
                  <a:lnTo>
                    <a:pt x="86" y="346"/>
                  </a:lnTo>
                  <a:lnTo>
                    <a:pt x="86" y="344"/>
                  </a:lnTo>
                  <a:lnTo>
                    <a:pt x="86" y="342"/>
                  </a:lnTo>
                  <a:lnTo>
                    <a:pt x="86" y="339"/>
                  </a:lnTo>
                  <a:lnTo>
                    <a:pt x="84" y="339"/>
                  </a:lnTo>
                  <a:lnTo>
                    <a:pt x="84" y="337"/>
                  </a:lnTo>
                  <a:lnTo>
                    <a:pt x="84" y="335"/>
                  </a:lnTo>
                  <a:lnTo>
                    <a:pt x="81" y="335"/>
                  </a:lnTo>
                  <a:lnTo>
                    <a:pt x="81" y="333"/>
                  </a:lnTo>
                  <a:lnTo>
                    <a:pt x="79" y="333"/>
                  </a:lnTo>
                  <a:lnTo>
                    <a:pt x="79" y="330"/>
                  </a:lnTo>
                  <a:lnTo>
                    <a:pt x="77" y="330"/>
                  </a:lnTo>
                  <a:lnTo>
                    <a:pt x="77" y="328"/>
                  </a:lnTo>
                  <a:lnTo>
                    <a:pt x="75" y="328"/>
                  </a:lnTo>
                  <a:lnTo>
                    <a:pt x="72" y="328"/>
                  </a:lnTo>
                  <a:lnTo>
                    <a:pt x="70" y="328"/>
                  </a:lnTo>
                  <a:lnTo>
                    <a:pt x="70" y="326"/>
                  </a:lnTo>
                  <a:lnTo>
                    <a:pt x="72" y="324"/>
                  </a:lnTo>
                  <a:lnTo>
                    <a:pt x="75" y="324"/>
                  </a:lnTo>
                  <a:lnTo>
                    <a:pt x="75" y="321"/>
                  </a:lnTo>
                  <a:lnTo>
                    <a:pt x="79" y="317"/>
                  </a:lnTo>
                  <a:lnTo>
                    <a:pt x="86" y="310"/>
                  </a:lnTo>
                  <a:lnTo>
                    <a:pt x="90" y="303"/>
                  </a:lnTo>
                  <a:lnTo>
                    <a:pt x="93" y="301"/>
                  </a:lnTo>
                  <a:lnTo>
                    <a:pt x="95" y="301"/>
                  </a:lnTo>
                  <a:lnTo>
                    <a:pt x="95" y="299"/>
                  </a:lnTo>
                  <a:lnTo>
                    <a:pt x="97" y="296"/>
                  </a:lnTo>
                  <a:lnTo>
                    <a:pt x="99" y="294"/>
                  </a:lnTo>
                  <a:lnTo>
                    <a:pt x="109" y="285"/>
                  </a:lnTo>
                  <a:lnTo>
                    <a:pt x="111" y="283"/>
                  </a:lnTo>
                  <a:lnTo>
                    <a:pt x="111" y="281"/>
                  </a:lnTo>
                  <a:lnTo>
                    <a:pt x="113" y="281"/>
                  </a:lnTo>
                  <a:lnTo>
                    <a:pt x="113" y="278"/>
                  </a:lnTo>
                  <a:lnTo>
                    <a:pt x="115" y="278"/>
                  </a:lnTo>
                  <a:lnTo>
                    <a:pt x="120" y="278"/>
                  </a:lnTo>
                  <a:lnTo>
                    <a:pt x="124" y="276"/>
                  </a:lnTo>
                  <a:lnTo>
                    <a:pt x="131" y="276"/>
                  </a:lnTo>
                  <a:lnTo>
                    <a:pt x="138" y="267"/>
                  </a:lnTo>
                  <a:lnTo>
                    <a:pt x="138" y="265"/>
                  </a:lnTo>
                  <a:lnTo>
                    <a:pt x="140" y="262"/>
                  </a:lnTo>
                  <a:lnTo>
                    <a:pt x="145" y="262"/>
                  </a:lnTo>
                  <a:lnTo>
                    <a:pt x="147" y="260"/>
                  </a:lnTo>
                  <a:lnTo>
                    <a:pt x="149" y="260"/>
                  </a:lnTo>
                  <a:lnTo>
                    <a:pt x="154" y="256"/>
                  </a:lnTo>
                  <a:lnTo>
                    <a:pt x="156" y="256"/>
                  </a:lnTo>
                  <a:lnTo>
                    <a:pt x="158" y="253"/>
                  </a:lnTo>
                  <a:lnTo>
                    <a:pt x="158" y="251"/>
                  </a:lnTo>
                  <a:lnTo>
                    <a:pt x="161" y="251"/>
                  </a:lnTo>
                  <a:lnTo>
                    <a:pt x="163" y="251"/>
                  </a:lnTo>
                  <a:lnTo>
                    <a:pt x="167" y="251"/>
                  </a:lnTo>
                  <a:lnTo>
                    <a:pt x="172" y="251"/>
                  </a:lnTo>
                  <a:lnTo>
                    <a:pt x="183" y="238"/>
                  </a:lnTo>
                  <a:lnTo>
                    <a:pt x="195" y="235"/>
                  </a:lnTo>
                  <a:lnTo>
                    <a:pt x="197" y="229"/>
                  </a:lnTo>
                  <a:lnTo>
                    <a:pt x="204" y="215"/>
                  </a:lnTo>
                  <a:lnTo>
                    <a:pt x="201" y="213"/>
                  </a:lnTo>
                  <a:lnTo>
                    <a:pt x="201" y="210"/>
                  </a:lnTo>
                  <a:lnTo>
                    <a:pt x="199" y="210"/>
                  </a:lnTo>
                  <a:lnTo>
                    <a:pt x="199" y="208"/>
                  </a:lnTo>
                  <a:lnTo>
                    <a:pt x="199" y="206"/>
                  </a:lnTo>
                  <a:lnTo>
                    <a:pt x="199" y="204"/>
                  </a:lnTo>
                  <a:lnTo>
                    <a:pt x="199" y="201"/>
                  </a:lnTo>
                  <a:lnTo>
                    <a:pt x="197" y="201"/>
                  </a:lnTo>
                  <a:lnTo>
                    <a:pt x="195" y="201"/>
                  </a:lnTo>
                  <a:lnTo>
                    <a:pt x="190" y="199"/>
                  </a:lnTo>
                  <a:lnTo>
                    <a:pt x="188" y="199"/>
                  </a:lnTo>
                  <a:lnTo>
                    <a:pt x="186" y="199"/>
                  </a:lnTo>
                  <a:lnTo>
                    <a:pt x="183" y="199"/>
                  </a:lnTo>
                  <a:lnTo>
                    <a:pt x="181" y="199"/>
                  </a:lnTo>
                  <a:lnTo>
                    <a:pt x="179" y="201"/>
                  </a:lnTo>
                  <a:lnTo>
                    <a:pt x="177" y="199"/>
                  </a:lnTo>
                  <a:lnTo>
                    <a:pt x="174" y="195"/>
                  </a:lnTo>
                  <a:lnTo>
                    <a:pt x="170" y="192"/>
                  </a:lnTo>
                  <a:lnTo>
                    <a:pt x="170" y="188"/>
                  </a:lnTo>
                  <a:lnTo>
                    <a:pt x="167" y="188"/>
                  </a:lnTo>
                  <a:lnTo>
                    <a:pt x="167" y="186"/>
                  </a:lnTo>
                  <a:lnTo>
                    <a:pt x="167" y="183"/>
                  </a:lnTo>
                  <a:lnTo>
                    <a:pt x="167" y="181"/>
                  </a:lnTo>
                  <a:lnTo>
                    <a:pt x="172" y="179"/>
                  </a:lnTo>
                  <a:lnTo>
                    <a:pt x="174" y="176"/>
                  </a:lnTo>
                  <a:lnTo>
                    <a:pt x="174" y="174"/>
                  </a:lnTo>
                  <a:lnTo>
                    <a:pt x="174" y="172"/>
                  </a:lnTo>
                  <a:lnTo>
                    <a:pt x="172" y="170"/>
                  </a:lnTo>
                  <a:lnTo>
                    <a:pt x="172" y="167"/>
                  </a:lnTo>
                  <a:lnTo>
                    <a:pt x="170" y="165"/>
                  </a:lnTo>
                  <a:lnTo>
                    <a:pt x="170" y="161"/>
                  </a:lnTo>
                  <a:lnTo>
                    <a:pt x="170" y="156"/>
                  </a:lnTo>
                  <a:lnTo>
                    <a:pt x="170" y="149"/>
                  </a:lnTo>
                  <a:lnTo>
                    <a:pt x="170" y="140"/>
                  </a:lnTo>
                  <a:lnTo>
                    <a:pt x="172" y="136"/>
                  </a:lnTo>
                  <a:lnTo>
                    <a:pt x="167" y="131"/>
                  </a:lnTo>
                  <a:lnTo>
                    <a:pt x="163" y="129"/>
                  </a:lnTo>
                  <a:lnTo>
                    <a:pt x="161" y="127"/>
                  </a:lnTo>
                  <a:lnTo>
                    <a:pt x="158" y="127"/>
                  </a:lnTo>
                  <a:lnTo>
                    <a:pt x="156" y="127"/>
                  </a:lnTo>
                  <a:lnTo>
                    <a:pt x="154" y="127"/>
                  </a:lnTo>
                  <a:lnTo>
                    <a:pt x="154" y="124"/>
                  </a:lnTo>
                  <a:lnTo>
                    <a:pt x="158" y="113"/>
                  </a:lnTo>
                  <a:lnTo>
                    <a:pt x="161" y="104"/>
                  </a:lnTo>
                  <a:lnTo>
                    <a:pt x="170" y="104"/>
                  </a:lnTo>
                  <a:lnTo>
                    <a:pt x="172" y="102"/>
                  </a:lnTo>
                  <a:lnTo>
                    <a:pt x="174" y="100"/>
                  </a:lnTo>
                  <a:lnTo>
                    <a:pt x="177" y="100"/>
                  </a:lnTo>
                  <a:lnTo>
                    <a:pt x="179" y="97"/>
                  </a:lnTo>
                  <a:lnTo>
                    <a:pt x="181" y="95"/>
                  </a:lnTo>
                  <a:lnTo>
                    <a:pt x="183" y="95"/>
                  </a:lnTo>
                  <a:lnTo>
                    <a:pt x="186" y="95"/>
                  </a:lnTo>
                  <a:lnTo>
                    <a:pt x="188" y="93"/>
                  </a:lnTo>
                  <a:lnTo>
                    <a:pt x="190" y="93"/>
                  </a:lnTo>
                  <a:lnTo>
                    <a:pt x="192" y="93"/>
                  </a:lnTo>
                  <a:lnTo>
                    <a:pt x="199" y="90"/>
                  </a:lnTo>
                  <a:lnTo>
                    <a:pt x="206" y="90"/>
                  </a:lnTo>
                  <a:lnTo>
                    <a:pt x="240" y="79"/>
                  </a:lnTo>
                  <a:lnTo>
                    <a:pt x="245" y="77"/>
                  </a:lnTo>
                  <a:lnTo>
                    <a:pt x="245" y="70"/>
                  </a:lnTo>
                  <a:lnTo>
                    <a:pt x="240" y="66"/>
                  </a:lnTo>
                  <a:lnTo>
                    <a:pt x="235" y="52"/>
                  </a:lnTo>
                  <a:lnTo>
                    <a:pt x="233" y="50"/>
                  </a:lnTo>
                  <a:lnTo>
                    <a:pt x="231" y="43"/>
                  </a:lnTo>
                  <a:lnTo>
                    <a:pt x="231" y="41"/>
                  </a:lnTo>
                  <a:lnTo>
                    <a:pt x="231" y="38"/>
                  </a:lnTo>
                  <a:lnTo>
                    <a:pt x="233" y="38"/>
                  </a:lnTo>
                  <a:lnTo>
                    <a:pt x="233" y="36"/>
                  </a:lnTo>
                  <a:lnTo>
                    <a:pt x="233" y="34"/>
                  </a:lnTo>
                  <a:lnTo>
                    <a:pt x="235" y="32"/>
                  </a:lnTo>
                  <a:lnTo>
                    <a:pt x="240" y="29"/>
                  </a:lnTo>
                  <a:lnTo>
                    <a:pt x="240" y="27"/>
                  </a:lnTo>
                  <a:lnTo>
                    <a:pt x="242" y="25"/>
                  </a:lnTo>
                  <a:lnTo>
                    <a:pt x="245" y="25"/>
                  </a:lnTo>
                  <a:lnTo>
                    <a:pt x="247" y="25"/>
                  </a:lnTo>
                  <a:lnTo>
                    <a:pt x="249" y="23"/>
                  </a:lnTo>
                  <a:lnTo>
                    <a:pt x="254" y="23"/>
                  </a:lnTo>
                  <a:lnTo>
                    <a:pt x="256" y="23"/>
                  </a:lnTo>
                  <a:lnTo>
                    <a:pt x="258" y="23"/>
                  </a:lnTo>
                  <a:lnTo>
                    <a:pt x="258" y="18"/>
                  </a:lnTo>
                  <a:lnTo>
                    <a:pt x="256" y="16"/>
                  </a:lnTo>
                  <a:lnTo>
                    <a:pt x="256" y="11"/>
                  </a:lnTo>
                  <a:lnTo>
                    <a:pt x="254" y="9"/>
                  </a:lnTo>
                  <a:lnTo>
                    <a:pt x="256" y="7"/>
                  </a:lnTo>
                  <a:lnTo>
                    <a:pt x="256" y="4"/>
                  </a:lnTo>
                  <a:lnTo>
                    <a:pt x="258" y="2"/>
                  </a:lnTo>
                  <a:lnTo>
                    <a:pt x="260" y="0"/>
                  </a:lnTo>
                  <a:lnTo>
                    <a:pt x="263"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31" name="Admin 1 - West Kordofan">
              <a:extLst>
                <a:ext uri="{FF2B5EF4-FFF2-40B4-BE49-F238E27FC236}">
                  <a16:creationId xmlns:a16="http://schemas.microsoft.com/office/drawing/2014/main" id="{6DC71EB1-685C-A448-5A41-C322A7FF1115}"/>
                </a:ext>
              </a:extLst>
            </p:cNvPr>
            <p:cNvSpPr>
              <a:spLocks/>
            </p:cNvSpPr>
            <p:nvPr/>
          </p:nvSpPr>
          <p:spPr bwMode="auto">
            <a:xfrm>
              <a:off x="4743267" y="4191793"/>
              <a:ext cx="1254405" cy="1941076"/>
            </a:xfrm>
            <a:custGeom>
              <a:avLst/>
              <a:gdLst>
                <a:gd name="T0" fmla="*/ 270 w 791"/>
                <a:gd name="T1" fmla="*/ 36 h 1224"/>
                <a:gd name="T2" fmla="*/ 351 w 791"/>
                <a:gd name="T3" fmla="*/ 36 h 1224"/>
                <a:gd name="T4" fmla="*/ 408 w 791"/>
                <a:gd name="T5" fmla="*/ 59 h 1224"/>
                <a:gd name="T6" fmla="*/ 446 w 791"/>
                <a:gd name="T7" fmla="*/ 75 h 1224"/>
                <a:gd name="T8" fmla="*/ 489 w 791"/>
                <a:gd name="T9" fmla="*/ 79 h 1224"/>
                <a:gd name="T10" fmla="*/ 553 w 791"/>
                <a:gd name="T11" fmla="*/ 118 h 1224"/>
                <a:gd name="T12" fmla="*/ 589 w 791"/>
                <a:gd name="T13" fmla="*/ 156 h 1224"/>
                <a:gd name="T14" fmla="*/ 605 w 791"/>
                <a:gd name="T15" fmla="*/ 174 h 1224"/>
                <a:gd name="T16" fmla="*/ 648 w 791"/>
                <a:gd name="T17" fmla="*/ 190 h 1224"/>
                <a:gd name="T18" fmla="*/ 671 w 791"/>
                <a:gd name="T19" fmla="*/ 263 h 1224"/>
                <a:gd name="T20" fmla="*/ 698 w 791"/>
                <a:gd name="T21" fmla="*/ 303 h 1224"/>
                <a:gd name="T22" fmla="*/ 737 w 791"/>
                <a:gd name="T23" fmla="*/ 369 h 1224"/>
                <a:gd name="T24" fmla="*/ 716 w 791"/>
                <a:gd name="T25" fmla="*/ 385 h 1224"/>
                <a:gd name="T26" fmla="*/ 707 w 791"/>
                <a:gd name="T27" fmla="*/ 428 h 1224"/>
                <a:gd name="T28" fmla="*/ 687 w 791"/>
                <a:gd name="T29" fmla="*/ 455 h 1224"/>
                <a:gd name="T30" fmla="*/ 662 w 791"/>
                <a:gd name="T31" fmla="*/ 487 h 1224"/>
                <a:gd name="T32" fmla="*/ 644 w 791"/>
                <a:gd name="T33" fmla="*/ 518 h 1224"/>
                <a:gd name="T34" fmla="*/ 614 w 791"/>
                <a:gd name="T35" fmla="*/ 555 h 1224"/>
                <a:gd name="T36" fmla="*/ 594 w 791"/>
                <a:gd name="T37" fmla="*/ 622 h 1224"/>
                <a:gd name="T38" fmla="*/ 601 w 791"/>
                <a:gd name="T39" fmla="*/ 656 h 1224"/>
                <a:gd name="T40" fmla="*/ 639 w 791"/>
                <a:gd name="T41" fmla="*/ 688 h 1224"/>
                <a:gd name="T42" fmla="*/ 653 w 791"/>
                <a:gd name="T43" fmla="*/ 722 h 1224"/>
                <a:gd name="T44" fmla="*/ 650 w 791"/>
                <a:gd name="T45" fmla="*/ 756 h 1224"/>
                <a:gd name="T46" fmla="*/ 632 w 791"/>
                <a:gd name="T47" fmla="*/ 792 h 1224"/>
                <a:gd name="T48" fmla="*/ 616 w 791"/>
                <a:gd name="T49" fmla="*/ 828 h 1224"/>
                <a:gd name="T50" fmla="*/ 625 w 791"/>
                <a:gd name="T51" fmla="*/ 851 h 1224"/>
                <a:gd name="T52" fmla="*/ 650 w 791"/>
                <a:gd name="T53" fmla="*/ 876 h 1224"/>
                <a:gd name="T54" fmla="*/ 678 w 791"/>
                <a:gd name="T55" fmla="*/ 898 h 1224"/>
                <a:gd name="T56" fmla="*/ 714 w 791"/>
                <a:gd name="T57" fmla="*/ 930 h 1224"/>
                <a:gd name="T58" fmla="*/ 755 w 791"/>
                <a:gd name="T59" fmla="*/ 973 h 1224"/>
                <a:gd name="T60" fmla="*/ 768 w 791"/>
                <a:gd name="T61" fmla="*/ 996 h 1224"/>
                <a:gd name="T62" fmla="*/ 782 w 791"/>
                <a:gd name="T63" fmla="*/ 1023 h 1224"/>
                <a:gd name="T64" fmla="*/ 757 w 791"/>
                <a:gd name="T65" fmla="*/ 1050 h 1224"/>
                <a:gd name="T66" fmla="*/ 555 w 791"/>
                <a:gd name="T67" fmla="*/ 1186 h 1224"/>
                <a:gd name="T68" fmla="*/ 535 w 791"/>
                <a:gd name="T69" fmla="*/ 1195 h 1224"/>
                <a:gd name="T70" fmla="*/ 351 w 791"/>
                <a:gd name="T71" fmla="*/ 1070 h 1224"/>
                <a:gd name="T72" fmla="*/ 224 w 791"/>
                <a:gd name="T73" fmla="*/ 1222 h 1224"/>
                <a:gd name="T74" fmla="*/ 195 w 791"/>
                <a:gd name="T75" fmla="*/ 1224 h 1224"/>
                <a:gd name="T76" fmla="*/ 115 w 791"/>
                <a:gd name="T77" fmla="*/ 1175 h 1224"/>
                <a:gd name="T78" fmla="*/ 102 w 791"/>
                <a:gd name="T79" fmla="*/ 991 h 1224"/>
                <a:gd name="T80" fmla="*/ 61 w 791"/>
                <a:gd name="T81" fmla="*/ 828 h 1224"/>
                <a:gd name="T82" fmla="*/ 54 w 791"/>
                <a:gd name="T83" fmla="*/ 803 h 1224"/>
                <a:gd name="T84" fmla="*/ 50 w 791"/>
                <a:gd name="T85" fmla="*/ 783 h 1224"/>
                <a:gd name="T86" fmla="*/ 50 w 791"/>
                <a:gd name="T87" fmla="*/ 745 h 1224"/>
                <a:gd name="T88" fmla="*/ 47 w 791"/>
                <a:gd name="T89" fmla="*/ 715 h 1224"/>
                <a:gd name="T90" fmla="*/ 43 w 791"/>
                <a:gd name="T91" fmla="*/ 652 h 1224"/>
                <a:gd name="T92" fmla="*/ 25 w 791"/>
                <a:gd name="T93" fmla="*/ 593 h 1224"/>
                <a:gd name="T94" fmla="*/ 2 w 791"/>
                <a:gd name="T95" fmla="*/ 527 h 1224"/>
                <a:gd name="T96" fmla="*/ 2 w 791"/>
                <a:gd name="T97" fmla="*/ 475 h 1224"/>
                <a:gd name="T98" fmla="*/ 16 w 791"/>
                <a:gd name="T99" fmla="*/ 396 h 1224"/>
                <a:gd name="T100" fmla="*/ 18 w 791"/>
                <a:gd name="T101" fmla="*/ 344 h 1224"/>
                <a:gd name="T102" fmla="*/ 47 w 791"/>
                <a:gd name="T103" fmla="*/ 292 h 1224"/>
                <a:gd name="T104" fmla="*/ 77 w 791"/>
                <a:gd name="T105" fmla="*/ 249 h 1224"/>
                <a:gd name="T106" fmla="*/ 86 w 791"/>
                <a:gd name="T107" fmla="*/ 215 h 1224"/>
                <a:gd name="T108" fmla="*/ 124 w 791"/>
                <a:gd name="T109" fmla="*/ 165 h 1224"/>
                <a:gd name="T110" fmla="*/ 124 w 791"/>
                <a:gd name="T111" fmla="*/ 129 h 1224"/>
                <a:gd name="T112" fmla="*/ 109 w 791"/>
                <a:gd name="T113" fmla="*/ 84 h 1224"/>
                <a:gd name="T114" fmla="*/ 104 w 791"/>
                <a:gd name="T115" fmla="*/ 11 h 1224"/>
                <a:gd name="T116" fmla="*/ 145 w 791"/>
                <a:gd name="T117" fmla="*/ 0 h 1224"/>
                <a:gd name="T118" fmla="*/ 195 w 791"/>
                <a:gd name="T119" fmla="*/ 5 h 1224"/>
                <a:gd name="T120" fmla="*/ 217 w 791"/>
                <a:gd name="T121" fmla="*/ 14 h 1224"/>
                <a:gd name="T122" fmla="*/ 251 w 791"/>
                <a:gd name="T123" fmla="*/ 11 h 1224"/>
                <a:gd name="T124" fmla="*/ 265 w 791"/>
                <a:gd name="T125" fmla="*/ 7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1" h="1224">
                  <a:moveTo>
                    <a:pt x="276" y="18"/>
                  </a:moveTo>
                  <a:lnTo>
                    <a:pt x="274" y="18"/>
                  </a:lnTo>
                  <a:lnTo>
                    <a:pt x="274" y="20"/>
                  </a:lnTo>
                  <a:lnTo>
                    <a:pt x="272" y="18"/>
                  </a:lnTo>
                  <a:lnTo>
                    <a:pt x="272" y="20"/>
                  </a:lnTo>
                  <a:lnTo>
                    <a:pt x="272" y="23"/>
                  </a:lnTo>
                  <a:lnTo>
                    <a:pt x="270" y="25"/>
                  </a:lnTo>
                  <a:lnTo>
                    <a:pt x="270" y="27"/>
                  </a:lnTo>
                  <a:lnTo>
                    <a:pt x="267" y="27"/>
                  </a:lnTo>
                  <a:lnTo>
                    <a:pt x="267" y="34"/>
                  </a:lnTo>
                  <a:lnTo>
                    <a:pt x="270" y="36"/>
                  </a:lnTo>
                  <a:lnTo>
                    <a:pt x="270" y="39"/>
                  </a:lnTo>
                  <a:lnTo>
                    <a:pt x="272" y="39"/>
                  </a:lnTo>
                  <a:lnTo>
                    <a:pt x="288" y="45"/>
                  </a:lnTo>
                  <a:lnTo>
                    <a:pt x="306" y="41"/>
                  </a:lnTo>
                  <a:lnTo>
                    <a:pt x="313" y="34"/>
                  </a:lnTo>
                  <a:lnTo>
                    <a:pt x="317" y="32"/>
                  </a:lnTo>
                  <a:lnTo>
                    <a:pt x="322" y="25"/>
                  </a:lnTo>
                  <a:lnTo>
                    <a:pt x="338" y="32"/>
                  </a:lnTo>
                  <a:lnTo>
                    <a:pt x="338" y="34"/>
                  </a:lnTo>
                  <a:lnTo>
                    <a:pt x="342" y="36"/>
                  </a:lnTo>
                  <a:lnTo>
                    <a:pt x="351" y="36"/>
                  </a:lnTo>
                  <a:lnTo>
                    <a:pt x="353" y="36"/>
                  </a:lnTo>
                  <a:lnTo>
                    <a:pt x="360" y="41"/>
                  </a:lnTo>
                  <a:lnTo>
                    <a:pt x="362" y="41"/>
                  </a:lnTo>
                  <a:lnTo>
                    <a:pt x="376" y="48"/>
                  </a:lnTo>
                  <a:lnTo>
                    <a:pt x="378" y="48"/>
                  </a:lnTo>
                  <a:lnTo>
                    <a:pt x="385" y="50"/>
                  </a:lnTo>
                  <a:lnTo>
                    <a:pt x="387" y="50"/>
                  </a:lnTo>
                  <a:lnTo>
                    <a:pt x="392" y="52"/>
                  </a:lnTo>
                  <a:lnTo>
                    <a:pt x="396" y="54"/>
                  </a:lnTo>
                  <a:lnTo>
                    <a:pt x="406" y="57"/>
                  </a:lnTo>
                  <a:lnTo>
                    <a:pt x="408" y="59"/>
                  </a:lnTo>
                  <a:lnTo>
                    <a:pt x="412" y="59"/>
                  </a:lnTo>
                  <a:lnTo>
                    <a:pt x="415" y="61"/>
                  </a:lnTo>
                  <a:lnTo>
                    <a:pt x="417" y="61"/>
                  </a:lnTo>
                  <a:lnTo>
                    <a:pt x="426" y="70"/>
                  </a:lnTo>
                  <a:lnTo>
                    <a:pt x="430" y="70"/>
                  </a:lnTo>
                  <a:lnTo>
                    <a:pt x="433" y="70"/>
                  </a:lnTo>
                  <a:lnTo>
                    <a:pt x="435" y="68"/>
                  </a:lnTo>
                  <a:lnTo>
                    <a:pt x="437" y="68"/>
                  </a:lnTo>
                  <a:lnTo>
                    <a:pt x="437" y="70"/>
                  </a:lnTo>
                  <a:lnTo>
                    <a:pt x="444" y="70"/>
                  </a:lnTo>
                  <a:lnTo>
                    <a:pt x="446" y="75"/>
                  </a:lnTo>
                  <a:lnTo>
                    <a:pt x="449" y="75"/>
                  </a:lnTo>
                  <a:lnTo>
                    <a:pt x="453" y="75"/>
                  </a:lnTo>
                  <a:lnTo>
                    <a:pt x="455" y="79"/>
                  </a:lnTo>
                  <a:lnTo>
                    <a:pt x="455" y="82"/>
                  </a:lnTo>
                  <a:lnTo>
                    <a:pt x="455" y="84"/>
                  </a:lnTo>
                  <a:lnTo>
                    <a:pt x="462" y="84"/>
                  </a:lnTo>
                  <a:lnTo>
                    <a:pt x="467" y="77"/>
                  </a:lnTo>
                  <a:lnTo>
                    <a:pt x="471" y="72"/>
                  </a:lnTo>
                  <a:lnTo>
                    <a:pt x="483" y="72"/>
                  </a:lnTo>
                  <a:lnTo>
                    <a:pt x="489" y="72"/>
                  </a:lnTo>
                  <a:lnTo>
                    <a:pt x="489" y="79"/>
                  </a:lnTo>
                  <a:lnTo>
                    <a:pt x="489" y="86"/>
                  </a:lnTo>
                  <a:lnTo>
                    <a:pt x="489" y="93"/>
                  </a:lnTo>
                  <a:lnTo>
                    <a:pt x="510" y="102"/>
                  </a:lnTo>
                  <a:lnTo>
                    <a:pt x="512" y="102"/>
                  </a:lnTo>
                  <a:lnTo>
                    <a:pt x="514" y="104"/>
                  </a:lnTo>
                  <a:lnTo>
                    <a:pt x="523" y="109"/>
                  </a:lnTo>
                  <a:lnTo>
                    <a:pt x="530" y="111"/>
                  </a:lnTo>
                  <a:lnTo>
                    <a:pt x="533" y="111"/>
                  </a:lnTo>
                  <a:lnTo>
                    <a:pt x="542" y="115"/>
                  </a:lnTo>
                  <a:lnTo>
                    <a:pt x="546" y="118"/>
                  </a:lnTo>
                  <a:lnTo>
                    <a:pt x="553" y="118"/>
                  </a:lnTo>
                  <a:lnTo>
                    <a:pt x="560" y="125"/>
                  </a:lnTo>
                  <a:lnTo>
                    <a:pt x="567" y="134"/>
                  </a:lnTo>
                  <a:lnTo>
                    <a:pt x="569" y="136"/>
                  </a:lnTo>
                  <a:lnTo>
                    <a:pt x="573" y="140"/>
                  </a:lnTo>
                  <a:lnTo>
                    <a:pt x="576" y="145"/>
                  </a:lnTo>
                  <a:lnTo>
                    <a:pt x="580" y="149"/>
                  </a:lnTo>
                  <a:lnTo>
                    <a:pt x="580" y="152"/>
                  </a:lnTo>
                  <a:lnTo>
                    <a:pt x="582" y="152"/>
                  </a:lnTo>
                  <a:lnTo>
                    <a:pt x="585" y="154"/>
                  </a:lnTo>
                  <a:lnTo>
                    <a:pt x="587" y="156"/>
                  </a:lnTo>
                  <a:lnTo>
                    <a:pt x="589" y="156"/>
                  </a:lnTo>
                  <a:lnTo>
                    <a:pt x="591" y="158"/>
                  </a:lnTo>
                  <a:lnTo>
                    <a:pt x="596" y="161"/>
                  </a:lnTo>
                  <a:lnTo>
                    <a:pt x="598" y="161"/>
                  </a:lnTo>
                  <a:lnTo>
                    <a:pt x="596" y="163"/>
                  </a:lnTo>
                  <a:lnTo>
                    <a:pt x="596" y="165"/>
                  </a:lnTo>
                  <a:lnTo>
                    <a:pt x="596" y="168"/>
                  </a:lnTo>
                  <a:lnTo>
                    <a:pt x="598" y="170"/>
                  </a:lnTo>
                  <a:lnTo>
                    <a:pt x="603" y="170"/>
                  </a:lnTo>
                  <a:lnTo>
                    <a:pt x="603" y="172"/>
                  </a:lnTo>
                  <a:lnTo>
                    <a:pt x="605" y="172"/>
                  </a:lnTo>
                  <a:lnTo>
                    <a:pt x="605" y="174"/>
                  </a:lnTo>
                  <a:lnTo>
                    <a:pt x="607" y="174"/>
                  </a:lnTo>
                  <a:lnTo>
                    <a:pt x="612" y="177"/>
                  </a:lnTo>
                  <a:lnTo>
                    <a:pt x="614" y="179"/>
                  </a:lnTo>
                  <a:lnTo>
                    <a:pt x="621" y="181"/>
                  </a:lnTo>
                  <a:lnTo>
                    <a:pt x="623" y="183"/>
                  </a:lnTo>
                  <a:lnTo>
                    <a:pt x="628" y="186"/>
                  </a:lnTo>
                  <a:lnTo>
                    <a:pt x="632" y="186"/>
                  </a:lnTo>
                  <a:lnTo>
                    <a:pt x="635" y="186"/>
                  </a:lnTo>
                  <a:lnTo>
                    <a:pt x="637" y="186"/>
                  </a:lnTo>
                  <a:lnTo>
                    <a:pt x="637" y="188"/>
                  </a:lnTo>
                  <a:lnTo>
                    <a:pt x="648" y="190"/>
                  </a:lnTo>
                  <a:lnTo>
                    <a:pt x="664" y="195"/>
                  </a:lnTo>
                  <a:lnTo>
                    <a:pt x="669" y="208"/>
                  </a:lnTo>
                  <a:lnTo>
                    <a:pt x="669" y="213"/>
                  </a:lnTo>
                  <a:lnTo>
                    <a:pt x="666" y="215"/>
                  </a:lnTo>
                  <a:lnTo>
                    <a:pt x="666" y="233"/>
                  </a:lnTo>
                  <a:lnTo>
                    <a:pt x="666" y="235"/>
                  </a:lnTo>
                  <a:lnTo>
                    <a:pt x="666" y="242"/>
                  </a:lnTo>
                  <a:lnTo>
                    <a:pt x="669" y="251"/>
                  </a:lnTo>
                  <a:lnTo>
                    <a:pt x="669" y="254"/>
                  </a:lnTo>
                  <a:lnTo>
                    <a:pt x="669" y="260"/>
                  </a:lnTo>
                  <a:lnTo>
                    <a:pt x="671" y="263"/>
                  </a:lnTo>
                  <a:lnTo>
                    <a:pt x="671" y="267"/>
                  </a:lnTo>
                  <a:lnTo>
                    <a:pt x="671" y="269"/>
                  </a:lnTo>
                  <a:lnTo>
                    <a:pt x="673" y="276"/>
                  </a:lnTo>
                  <a:lnTo>
                    <a:pt x="675" y="278"/>
                  </a:lnTo>
                  <a:lnTo>
                    <a:pt x="678" y="281"/>
                  </a:lnTo>
                  <a:lnTo>
                    <a:pt x="684" y="281"/>
                  </a:lnTo>
                  <a:lnTo>
                    <a:pt x="687" y="285"/>
                  </a:lnTo>
                  <a:lnTo>
                    <a:pt x="689" y="290"/>
                  </a:lnTo>
                  <a:lnTo>
                    <a:pt x="693" y="297"/>
                  </a:lnTo>
                  <a:lnTo>
                    <a:pt x="696" y="301"/>
                  </a:lnTo>
                  <a:lnTo>
                    <a:pt x="698" y="303"/>
                  </a:lnTo>
                  <a:lnTo>
                    <a:pt x="698" y="306"/>
                  </a:lnTo>
                  <a:lnTo>
                    <a:pt x="709" y="319"/>
                  </a:lnTo>
                  <a:lnTo>
                    <a:pt x="709" y="321"/>
                  </a:lnTo>
                  <a:lnTo>
                    <a:pt x="716" y="328"/>
                  </a:lnTo>
                  <a:lnTo>
                    <a:pt x="718" y="333"/>
                  </a:lnTo>
                  <a:lnTo>
                    <a:pt x="721" y="337"/>
                  </a:lnTo>
                  <a:lnTo>
                    <a:pt x="725" y="344"/>
                  </a:lnTo>
                  <a:lnTo>
                    <a:pt x="725" y="349"/>
                  </a:lnTo>
                  <a:lnTo>
                    <a:pt x="734" y="362"/>
                  </a:lnTo>
                  <a:lnTo>
                    <a:pt x="734" y="367"/>
                  </a:lnTo>
                  <a:lnTo>
                    <a:pt x="737" y="369"/>
                  </a:lnTo>
                  <a:lnTo>
                    <a:pt x="737" y="371"/>
                  </a:lnTo>
                  <a:lnTo>
                    <a:pt x="739" y="371"/>
                  </a:lnTo>
                  <a:lnTo>
                    <a:pt x="739" y="373"/>
                  </a:lnTo>
                  <a:lnTo>
                    <a:pt x="737" y="373"/>
                  </a:lnTo>
                  <a:lnTo>
                    <a:pt x="727" y="376"/>
                  </a:lnTo>
                  <a:lnTo>
                    <a:pt x="725" y="376"/>
                  </a:lnTo>
                  <a:lnTo>
                    <a:pt x="721" y="378"/>
                  </a:lnTo>
                  <a:lnTo>
                    <a:pt x="718" y="378"/>
                  </a:lnTo>
                  <a:lnTo>
                    <a:pt x="718" y="380"/>
                  </a:lnTo>
                  <a:lnTo>
                    <a:pt x="716" y="383"/>
                  </a:lnTo>
                  <a:lnTo>
                    <a:pt x="716" y="385"/>
                  </a:lnTo>
                  <a:lnTo>
                    <a:pt x="716" y="387"/>
                  </a:lnTo>
                  <a:lnTo>
                    <a:pt x="716" y="389"/>
                  </a:lnTo>
                  <a:lnTo>
                    <a:pt x="718" y="389"/>
                  </a:lnTo>
                  <a:lnTo>
                    <a:pt x="718" y="392"/>
                  </a:lnTo>
                  <a:lnTo>
                    <a:pt x="718" y="394"/>
                  </a:lnTo>
                  <a:lnTo>
                    <a:pt x="718" y="396"/>
                  </a:lnTo>
                  <a:lnTo>
                    <a:pt x="716" y="405"/>
                  </a:lnTo>
                  <a:lnTo>
                    <a:pt x="714" y="405"/>
                  </a:lnTo>
                  <a:lnTo>
                    <a:pt x="712" y="414"/>
                  </a:lnTo>
                  <a:lnTo>
                    <a:pt x="709" y="421"/>
                  </a:lnTo>
                  <a:lnTo>
                    <a:pt x="707" y="428"/>
                  </a:lnTo>
                  <a:lnTo>
                    <a:pt x="705" y="432"/>
                  </a:lnTo>
                  <a:lnTo>
                    <a:pt x="700" y="439"/>
                  </a:lnTo>
                  <a:lnTo>
                    <a:pt x="698" y="441"/>
                  </a:lnTo>
                  <a:lnTo>
                    <a:pt x="700" y="441"/>
                  </a:lnTo>
                  <a:lnTo>
                    <a:pt x="700" y="444"/>
                  </a:lnTo>
                  <a:lnTo>
                    <a:pt x="698" y="446"/>
                  </a:lnTo>
                  <a:lnTo>
                    <a:pt x="696" y="448"/>
                  </a:lnTo>
                  <a:lnTo>
                    <a:pt x="696" y="450"/>
                  </a:lnTo>
                  <a:lnTo>
                    <a:pt x="691" y="453"/>
                  </a:lnTo>
                  <a:lnTo>
                    <a:pt x="689" y="455"/>
                  </a:lnTo>
                  <a:lnTo>
                    <a:pt x="687" y="455"/>
                  </a:lnTo>
                  <a:lnTo>
                    <a:pt x="687" y="457"/>
                  </a:lnTo>
                  <a:lnTo>
                    <a:pt x="684" y="459"/>
                  </a:lnTo>
                  <a:lnTo>
                    <a:pt x="675" y="469"/>
                  </a:lnTo>
                  <a:lnTo>
                    <a:pt x="673" y="471"/>
                  </a:lnTo>
                  <a:lnTo>
                    <a:pt x="671" y="473"/>
                  </a:lnTo>
                  <a:lnTo>
                    <a:pt x="666" y="478"/>
                  </a:lnTo>
                  <a:lnTo>
                    <a:pt x="666" y="480"/>
                  </a:lnTo>
                  <a:lnTo>
                    <a:pt x="664" y="480"/>
                  </a:lnTo>
                  <a:lnTo>
                    <a:pt x="664" y="482"/>
                  </a:lnTo>
                  <a:lnTo>
                    <a:pt x="662" y="484"/>
                  </a:lnTo>
                  <a:lnTo>
                    <a:pt x="662" y="487"/>
                  </a:lnTo>
                  <a:lnTo>
                    <a:pt x="659" y="491"/>
                  </a:lnTo>
                  <a:lnTo>
                    <a:pt x="659" y="496"/>
                  </a:lnTo>
                  <a:lnTo>
                    <a:pt x="657" y="500"/>
                  </a:lnTo>
                  <a:lnTo>
                    <a:pt x="657" y="502"/>
                  </a:lnTo>
                  <a:lnTo>
                    <a:pt x="655" y="505"/>
                  </a:lnTo>
                  <a:lnTo>
                    <a:pt x="648" y="507"/>
                  </a:lnTo>
                  <a:lnTo>
                    <a:pt x="646" y="507"/>
                  </a:lnTo>
                  <a:lnTo>
                    <a:pt x="644" y="509"/>
                  </a:lnTo>
                  <a:lnTo>
                    <a:pt x="644" y="512"/>
                  </a:lnTo>
                  <a:lnTo>
                    <a:pt x="644" y="514"/>
                  </a:lnTo>
                  <a:lnTo>
                    <a:pt x="644" y="518"/>
                  </a:lnTo>
                  <a:lnTo>
                    <a:pt x="641" y="525"/>
                  </a:lnTo>
                  <a:lnTo>
                    <a:pt x="639" y="532"/>
                  </a:lnTo>
                  <a:lnTo>
                    <a:pt x="630" y="536"/>
                  </a:lnTo>
                  <a:lnTo>
                    <a:pt x="625" y="539"/>
                  </a:lnTo>
                  <a:lnTo>
                    <a:pt x="623" y="541"/>
                  </a:lnTo>
                  <a:lnTo>
                    <a:pt x="621" y="541"/>
                  </a:lnTo>
                  <a:lnTo>
                    <a:pt x="619" y="543"/>
                  </a:lnTo>
                  <a:lnTo>
                    <a:pt x="619" y="548"/>
                  </a:lnTo>
                  <a:lnTo>
                    <a:pt x="616" y="550"/>
                  </a:lnTo>
                  <a:lnTo>
                    <a:pt x="614" y="552"/>
                  </a:lnTo>
                  <a:lnTo>
                    <a:pt x="614" y="555"/>
                  </a:lnTo>
                  <a:lnTo>
                    <a:pt x="614" y="557"/>
                  </a:lnTo>
                  <a:lnTo>
                    <a:pt x="610" y="561"/>
                  </a:lnTo>
                  <a:lnTo>
                    <a:pt x="603" y="573"/>
                  </a:lnTo>
                  <a:lnTo>
                    <a:pt x="601" y="575"/>
                  </a:lnTo>
                  <a:lnTo>
                    <a:pt x="598" y="582"/>
                  </a:lnTo>
                  <a:lnTo>
                    <a:pt x="598" y="586"/>
                  </a:lnTo>
                  <a:lnTo>
                    <a:pt x="596" y="591"/>
                  </a:lnTo>
                  <a:lnTo>
                    <a:pt x="596" y="593"/>
                  </a:lnTo>
                  <a:lnTo>
                    <a:pt x="596" y="600"/>
                  </a:lnTo>
                  <a:lnTo>
                    <a:pt x="594" y="616"/>
                  </a:lnTo>
                  <a:lnTo>
                    <a:pt x="594" y="622"/>
                  </a:lnTo>
                  <a:lnTo>
                    <a:pt x="591" y="627"/>
                  </a:lnTo>
                  <a:lnTo>
                    <a:pt x="589" y="629"/>
                  </a:lnTo>
                  <a:lnTo>
                    <a:pt x="587" y="636"/>
                  </a:lnTo>
                  <a:lnTo>
                    <a:pt x="587" y="638"/>
                  </a:lnTo>
                  <a:lnTo>
                    <a:pt x="587" y="641"/>
                  </a:lnTo>
                  <a:lnTo>
                    <a:pt x="585" y="643"/>
                  </a:lnTo>
                  <a:lnTo>
                    <a:pt x="587" y="643"/>
                  </a:lnTo>
                  <a:lnTo>
                    <a:pt x="587" y="647"/>
                  </a:lnTo>
                  <a:lnTo>
                    <a:pt x="594" y="656"/>
                  </a:lnTo>
                  <a:lnTo>
                    <a:pt x="596" y="656"/>
                  </a:lnTo>
                  <a:lnTo>
                    <a:pt x="601" y="656"/>
                  </a:lnTo>
                  <a:lnTo>
                    <a:pt x="612" y="656"/>
                  </a:lnTo>
                  <a:lnTo>
                    <a:pt x="616" y="656"/>
                  </a:lnTo>
                  <a:lnTo>
                    <a:pt x="623" y="656"/>
                  </a:lnTo>
                  <a:lnTo>
                    <a:pt x="625" y="656"/>
                  </a:lnTo>
                  <a:lnTo>
                    <a:pt x="628" y="656"/>
                  </a:lnTo>
                  <a:lnTo>
                    <a:pt x="628" y="661"/>
                  </a:lnTo>
                  <a:lnTo>
                    <a:pt x="630" y="661"/>
                  </a:lnTo>
                  <a:lnTo>
                    <a:pt x="632" y="668"/>
                  </a:lnTo>
                  <a:lnTo>
                    <a:pt x="632" y="670"/>
                  </a:lnTo>
                  <a:lnTo>
                    <a:pt x="637" y="679"/>
                  </a:lnTo>
                  <a:lnTo>
                    <a:pt x="639" y="688"/>
                  </a:lnTo>
                  <a:lnTo>
                    <a:pt x="641" y="695"/>
                  </a:lnTo>
                  <a:lnTo>
                    <a:pt x="646" y="704"/>
                  </a:lnTo>
                  <a:lnTo>
                    <a:pt x="646" y="706"/>
                  </a:lnTo>
                  <a:lnTo>
                    <a:pt x="648" y="708"/>
                  </a:lnTo>
                  <a:lnTo>
                    <a:pt x="648" y="711"/>
                  </a:lnTo>
                  <a:lnTo>
                    <a:pt x="648" y="713"/>
                  </a:lnTo>
                  <a:lnTo>
                    <a:pt x="650" y="715"/>
                  </a:lnTo>
                  <a:lnTo>
                    <a:pt x="650" y="717"/>
                  </a:lnTo>
                  <a:lnTo>
                    <a:pt x="650" y="720"/>
                  </a:lnTo>
                  <a:lnTo>
                    <a:pt x="650" y="722"/>
                  </a:lnTo>
                  <a:lnTo>
                    <a:pt x="653" y="722"/>
                  </a:lnTo>
                  <a:lnTo>
                    <a:pt x="653" y="724"/>
                  </a:lnTo>
                  <a:lnTo>
                    <a:pt x="655" y="731"/>
                  </a:lnTo>
                  <a:lnTo>
                    <a:pt x="657" y="736"/>
                  </a:lnTo>
                  <a:lnTo>
                    <a:pt x="659" y="736"/>
                  </a:lnTo>
                  <a:lnTo>
                    <a:pt x="659" y="738"/>
                  </a:lnTo>
                  <a:lnTo>
                    <a:pt x="659" y="740"/>
                  </a:lnTo>
                  <a:lnTo>
                    <a:pt x="659" y="742"/>
                  </a:lnTo>
                  <a:lnTo>
                    <a:pt x="659" y="745"/>
                  </a:lnTo>
                  <a:lnTo>
                    <a:pt x="657" y="747"/>
                  </a:lnTo>
                  <a:lnTo>
                    <a:pt x="655" y="749"/>
                  </a:lnTo>
                  <a:lnTo>
                    <a:pt x="650" y="756"/>
                  </a:lnTo>
                  <a:lnTo>
                    <a:pt x="650" y="758"/>
                  </a:lnTo>
                  <a:lnTo>
                    <a:pt x="650" y="760"/>
                  </a:lnTo>
                  <a:lnTo>
                    <a:pt x="653" y="765"/>
                  </a:lnTo>
                  <a:lnTo>
                    <a:pt x="653" y="767"/>
                  </a:lnTo>
                  <a:lnTo>
                    <a:pt x="653" y="772"/>
                  </a:lnTo>
                  <a:lnTo>
                    <a:pt x="653" y="776"/>
                  </a:lnTo>
                  <a:lnTo>
                    <a:pt x="653" y="779"/>
                  </a:lnTo>
                  <a:lnTo>
                    <a:pt x="644" y="783"/>
                  </a:lnTo>
                  <a:lnTo>
                    <a:pt x="641" y="785"/>
                  </a:lnTo>
                  <a:lnTo>
                    <a:pt x="637" y="790"/>
                  </a:lnTo>
                  <a:lnTo>
                    <a:pt x="632" y="792"/>
                  </a:lnTo>
                  <a:lnTo>
                    <a:pt x="632" y="794"/>
                  </a:lnTo>
                  <a:lnTo>
                    <a:pt x="632" y="797"/>
                  </a:lnTo>
                  <a:lnTo>
                    <a:pt x="623" y="801"/>
                  </a:lnTo>
                  <a:lnTo>
                    <a:pt x="621" y="803"/>
                  </a:lnTo>
                  <a:lnTo>
                    <a:pt x="619" y="806"/>
                  </a:lnTo>
                  <a:lnTo>
                    <a:pt x="616" y="808"/>
                  </a:lnTo>
                  <a:lnTo>
                    <a:pt x="616" y="815"/>
                  </a:lnTo>
                  <a:lnTo>
                    <a:pt x="616" y="817"/>
                  </a:lnTo>
                  <a:lnTo>
                    <a:pt x="616" y="819"/>
                  </a:lnTo>
                  <a:lnTo>
                    <a:pt x="616" y="826"/>
                  </a:lnTo>
                  <a:lnTo>
                    <a:pt x="616" y="828"/>
                  </a:lnTo>
                  <a:lnTo>
                    <a:pt x="616" y="833"/>
                  </a:lnTo>
                  <a:lnTo>
                    <a:pt x="619" y="835"/>
                  </a:lnTo>
                  <a:lnTo>
                    <a:pt x="619" y="837"/>
                  </a:lnTo>
                  <a:lnTo>
                    <a:pt x="619" y="840"/>
                  </a:lnTo>
                  <a:lnTo>
                    <a:pt x="621" y="840"/>
                  </a:lnTo>
                  <a:lnTo>
                    <a:pt x="621" y="842"/>
                  </a:lnTo>
                  <a:lnTo>
                    <a:pt x="623" y="842"/>
                  </a:lnTo>
                  <a:lnTo>
                    <a:pt x="623" y="846"/>
                  </a:lnTo>
                  <a:lnTo>
                    <a:pt x="623" y="849"/>
                  </a:lnTo>
                  <a:lnTo>
                    <a:pt x="625" y="849"/>
                  </a:lnTo>
                  <a:lnTo>
                    <a:pt x="625" y="851"/>
                  </a:lnTo>
                  <a:lnTo>
                    <a:pt x="628" y="853"/>
                  </a:lnTo>
                  <a:lnTo>
                    <a:pt x="628" y="855"/>
                  </a:lnTo>
                  <a:lnTo>
                    <a:pt x="630" y="858"/>
                  </a:lnTo>
                  <a:lnTo>
                    <a:pt x="630" y="860"/>
                  </a:lnTo>
                  <a:lnTo>
                    <a:pt x="632" y="860"/>
                  </a:lnTo>
                  <a:lnTo>
                    <a:pt x="632" y="862"/>
                  </a:lnTo>
                  <a:lnTo>
                    <a:pt x="637" y="865"/>
                  </a:lnTo>
                  <a:lnTo>
                    <a:pt x="639" y="867"/>
                  </a:lnTo>
                  <a:lnTo>
                    <a:pt x="644" y="869"/>
                  </a:lnTo>
                  <a:lnTo>
                    <a:pt x="648" y="874"/>
                  </a:lnTo>
                  <a:lnTo>
                    <a:pt x="650" y="876"/>
                  </a:lnTo>
                  <a:lnTo>
                    <a:pt x="653" y="876"/>
                  </a:lnTo>
                  <a:lnTo>
                    <a:pt x="655" y="878"/>
                  </a:lnTo>
                  <a:lnTo>
                    <a:pt x="657" y="880"/>
                  </a:lnTo>
                  <a:lnTo>
                    <a:pt x="657" y="883"/>
                  </a:lnTo>
                  <a:lnTo>
                    <a:pt x="659" y="883"/>
                  </a:lnTo>
                  <a:lnTo>
                    <a:pt x="662" y="885"/>
                  </a:lnTo>
                  <a:lnTo>
                    <a:pt x="664" y="887"/>
                  </a:lnTo>
                  <a:lnTo>
                    <a:pt x="666" y="889"/>
                  </a:lnTo>
                  <a:lnTo>
                    <a:pt x="671" y="892"/>
                  </a:lnTo>
                  <a:lnTo>
                    <a:pt x="675" y="896"/>
                  </a:lnTo>
                  <a:lnTo>
                    <a:pt x="678" y="898"/>
                  </a:lnTo>
                  <a:lnTo>
                    <a:pt x="682" y="903"/>
                  </a:lnTo>
                  <a:lnTo>
                    <a:pt x="684" y="905"/>
                  </a:lnTo>
                  <a:lnTo>
                    <a:pt x="687" y="905"/>
                  </a:lnTo>
                  <a:lnTo>
                    <a:pt x="691" y="910"/>
                  </a:lnTo>
                  <a:lnTo>
                    <a:pt x="693" y="912"/>
                  </a:lnTo>
                  <a:lnTo>
                    <a:pt x="705" y="921"/>
                  </a:lnTo>
                  <a:lnTo>
                    <a:pt x="707" y="923"/>
                  </a:lnTo>
                  <a:lnTo>
                    <a:pt x="709" y="926"/>
                  </a:lnTo>
                  <a:lnTo>
                    <a:pt x="712" y="926"/>
                  </a:lnTo>
                  <a:lnTo>
                    <a:pt x="712" y="928"/>
                  </a:lnTo>
                  <a:lnTo>
                    <a:pt x="714" y="930"/>
                  </a:lnTo>
                  <a:lnTo>
                    <a:pt x="718" y="932"/>
                  </a:lnTo>
                  <a:lnTo>
                    <a:pt x="718" y="935"/>
                  </a:lnTo>
                  <a:lnTo>
                    <a:pt x="725" y="939"/>
                  </a:lnTo>
                  <a:lnTo>
                    <a:pt x="741" y="953"/>
                  </a:lnTo>
                  <a:lnTo>
                    <a:pt x="741" y="955"/>
                  </a:lnTo>
                  <a:lnTo>
                    <a:pt x="743" y="955"/>
                  </a:lnTo>
                  <a:lnTo>
                    <a:pt x="746" y="957"/>
                  </a:lnTo>
                  <a:lnTo>
                    <a:pt x="748" y="960"/>
                  </a:lnTo>
                  <a:lnTo>
                    <a:pt x="752" y="964"/>
                  </a:lnTo>
                  <a:lnTo>
                    <a:pt x="755" y="971"/>
                  </a:lnTo>
                  <a:lnTo>
                    <a:pt x="755" y="973"/>
                  </a:lnTo>
                  <a:lnTo>
                    <a:pt x="755" y="975"/>
                  </a:lnTo>
                  <a:lnTo>
                    <a:pt x="757" y="975"/>
                  </a:lnTo>
                  <a:lnTo>
                    <a:pt x="757" y="978"/>
                  </a:lnTo>
                  <a:lnTo>
                    <a:pt x="759" y="980"/>
                  </a:lnTo>
                  <a:lnTo>
                    <a:pt x="761" y="984"/>
                  </a:lnTo>
                  <a:lnTo>
                    <a:pt x="761" y="987"/>
                  </a:lnTo>
                  <a:lnTo>
                    <a:pt x="764" y="989"/>
                  </a:lnTo>
                  <a:lnTo>
                    <a:pt x="764" y="991"/>
                  </a:lnTo>
                  <a:lnTo>
                    <a:pt x="766" y="991"/>
                  </a:lnTo>
                  <a:lnTo>
                    <a:pt x="766" y="994"/>
                  </a:lnTo>
                  <a:lnTo>
                    <a:pt x="768" y="996"/>
                  </a:lnTo>
                  <a:lnTo>
                    <a:pt x="768" y="998"/>
                  </a:lnTo>
                  <a:lnTo>
                    <a:pt x="768" y="1000"/>
                  </a:lnTo>
                  <a:lnTo>
                    <a:pt x="771" y="1003"/>
                  </a:lnTo>
                  <a:lnTo>
                    <a:pt x="771" y="1005"/>
                  </a:lnTo>
                  <a:lnTo>
                    <a:pt x="773" y="1007"/>
                  </a:lnTo>
                  <a:lnTo>
                    <a:pt x="775" y="1012"/>
                  </a:lnTo>
                  <a:lnTo>
                    <a:pt x="775" y="1014"/>
                  </a:lnTo>
                  <a:lnTo>
                    <a:pt x="777" y="1014"/>
                  </a:lnTo>
                  <a:lnTo>
                    <a:pt x="777" y="1016"/>
                  </a:lnTo>
                  <a:lnTo>
                    <a:pt x="780" y="1021"/>
                  </a:lnTo>
                  <a:lnTo>
                    <a:pt x="782" y="1023"/>
                  </a:lnTo>
                  <a:lnTo>
                    <a:pt x="782" y="1025"/>
                  </a:lnTo>
                  <a:lnTo>
                    <a:pt x="782" y="1027"/>
                  </a:lnTo>
                  <a:lnTo>
                    <a:pt x="782" y="1030"/>
                  </a:lnTo>
                  <a:lnTo>
                    <a:pt x="784" y="1030"/>
                  </a:lnTo>
                  <a:lnTo>
                    <a:pt x="784" y="1032"/>
                  </a:lnTo>
                  <a:lnTo>
                    <a:pt x="786" y="1034"/>
                  </a:lnTo>
                  <a:lnTo>
                    <a:pt x="789" y="1037"/>
                  </a:lnTo>
                  <a:lnTo>
                    <a:pt x="791" y="1039"/>
                  </a:lnTo>
                  <a:lnTo>
                    <a:pt x="786" y="1039"/>
                  </a:lnTo>
                  <a:lnTo>
                    <a:pt x="780" y="1039"/>
                  </a:lnTo>
                  <a:lnTo>
                    <a:pt x="757" y="1050"/>
                  </a:lnTo>
                  <a:lnTo>
                    <a:pt x="737" y="1061"/>
                  </a:lnTo>
                  <a:lnTo>
                    <a:pt x="705" y="1077"/>
                  </a:lnTo>
                  <a:lnTo>
                    <a:pt x="680" y="1091"/>
                  </a:lnTo>
                  <a:lnTo>
                    <a:pt x="671" y="1095"/>
                  </a:lnTo>
                  <a:lnTo>
                    <a:pt x="671" y="1113"/>
                  </a:lnTo>
                  <a:lnTo>
                    <a:pt x="671" y="1116"/>
                  </a:lnTo>
                  <a:lnTo>
                    <a:pt x="671" y="1184"/>
                  </a:lnTo>
                  <a:lnTo>
                    <a:pt x="587" y="1184"/>
                  </a:lnTo>
                  <a:lnTo>
                    <a:pt x="587" y="1186"/>
                  </a:lnTo>
                  <a:lnTo>
                    <a:pt x="557" y="1186"/>
                  </a:lnTo>
                  <a:lnTo>
                    <a:pt x="555" y="1186"/>
                  </a:lnTo>
                  <a:lnTo>
                    <a:pt x="553" y="1184"/>
                  </a:lnTo>
                  <a:lnTo>
                    <a:pt x="551" y="1184"/>
                  </a:lnTo>
                  <a:lnTo>
                    <a:pt x="548" y="1184"/>
                  </a:lnTo>
                  <a:lnTo>
                    <a:pt x="546" y="1184"/>
                  </a:lnTo>
                  <a:lnTo>
                    <a:pt x="546" y="1186"/>
                  </a:lnTo>
                  <a:lnTo>
                    <a:pt x="544" y="1188"/>
                  </a:lnTo>
                  <a:lnTo>
                    <a:pt x="542" y="1190"/>
                  </a:lnTo>
                  <a:lnTo>
                    <a:pt x="539" y="1190"/>
                  </a:lnTo>
                  <a:lnTo>
                    <a:pt x="537" y="1190"/>
                  </a:lnTo>
                  <a:lnTo>
                    <a:pt x="537" y="1193"/>
                  </a:lnTo>
                  <a:lnTo>
                    <a:pt x="535" y="1195"/>
                  </a:lnTo>
                  <a:lnTo>
                    <a:pt x="530" y="1199"/>
                  </a:lnTo>
                  <a:lnTo>
                    <a:pt x="528" y="1204"/>
                  </a:lnTo>
                  <a:lnTo>
                    <a:pt x="526" y="1206"/>
                  </a:lnTo>
                  <a:lnTo>
                    <a:pt x="526" y="1204"/>
                  </a:lnTo>
                  <a:lnTo>
                    <a:pt x="526" y="1193"/>
                  </a:lnTo>
                  <a:lnTo>
                    <a:pt x="526" y="1075"/>
                  </a:lnTo>
                  <a:lnTo>
                    <a:pt x="526" y="1073"/>
                  </a:lnTo>
                  <a:lnTo>
                    <a:pt x="512" y="1073"/>
                  </a:lnTo>
                  <a:lnTo>
                    <a:pt x="417" y="1070"/>
                  </a:lnTo>
                  <a:lnTo>
                    <a:pt x="394" y="1070"/>
                  </a:lnTo>
                  <a:lnTo>
                    <a:pt x="351" y="1070"/>
                  </a:lnTo>
                  <a:lnTo>
                    <a:pt x="313" y="1070"/>
                  </a:lnTo>
                  <a:lnTo>
                    <a:pt x="254" y="1073"/>
                  </a:lnTo>
                  <a:lnTo>
                    <a:pt x="208" y="1073"/>
                  </a:lnTo>
                  <a:lnTo>
                    <a:pt x="208" y="1172"/>
                  </a:lnTo>
                  <a:lnTo>
                    <a:pt x="208" y="1175"/>
                  </a:lnTo>
                  <a:lnTo>
                    <a:pt x="208" y="1188"/>
                  </a:lnTo>
                  <a:lnTo>
                    <a:pt x="208" y="1190"/>
                  </a:lnTo>
                  <a:lnTo>
                    <a:pt x="217" y="1209"/>
                  </a:lnTo>
                  <a:lnTo>
                    <a:pt x="222" y="1213"/>
                  </a:lnTo>
                  <a:lnTo>
                    <a:pt x="226" y="1222"/>
                  </a:lnTo>
                  <a:lnTo>
                    <a:pt x="224" y="1222"/>
                  </a:lnTo>
                  <a:lnTo>
                    <a:pt x="222" y="1222"/>
                  </a:lnTo>
                  <a:lnTo>
                    <a:pt x="217" y="1224"/>
                  </a:lnTo>
                  <a:lnTo>
                    <a:pt x="213" y="1224"/>
                  </a:lnTo>
                  <a:lnTo>
                    <a:pt x="211" y="1224"/>
                  </a:lnTo>
                  <a:lnTo>
                    <a:pt x="208" y="1224"/>
                  </a:lnTo>
                  <a:lnTo>
                    <a:pt x="206" y="1224"/>
                  </a:lnTo>
                  <a:lnTo>
                    <a:pt x="204" y="1224"/>
                  </a:lnTo>
                  <a:lnTo>
                    <a:pt x="202" y="1224"/>
                  </a:lnTo>
                  <a:lnTo>
                    <a:pt x="199" y="1224"/>
                  </a:lnTo>
                  <a:lnTo>
                    <a:pt x="197" y="1224"/>
                  </a:lnTo>
                  <a:lnTo>
                    <a:pt x="195" y="1224"/>
                  </a:lnTo>
                  <a:lnTo>
                    <a:pt x="192" y="1224"/>
                  </a:lnTo>
                  <a:lnTo>
                    <a:pt x="188" y="1224"/>
                  </a:lnTo>
                  <a:lnTo>
                    <a:pt x="177" y="1224"/>
                  </a:lnTo>
                  <a:lnTo>
                    <a:pt x="163" y="1222"/>
                  </a:lnTo>
                  <a:lnTo>
                    <a:pt x="143" y="1222"/>
                  </a:lnTo>
                  <a:lnTo>
                    <a:pt x="140" y="1222"/>
                  </a:lnTo>
                  <a:lnTo>
                    <a:pt x="138" y="1215"/>
                  </a:lnTo>
                  <a:lnTo>
                    <a:pt x="136" y="1213"/>
                  </a:lnTo>
                  <a:lnTo>
                    <a:pt x="133" y="1209"/>
                  </a:lnTo>
                  <a:lnTo>
                    <a:pt x="115" y="1177"/>
                  </a:lnTo>
                  <a:lnTo>
                    <a:pt x="115" y="1175"/>
                  </a:lnTo>
                  <a:lnTo>
                    <a:pt x="113" y="1172"/>
                  </a:lnTo>
                  <a:lnTo>
                    <a:pt x="113" y="1136"/>
                  </a:lnTo>
                  <a:lnTo>
                    <a:pt x="113" y="1132"/>
                  </a:lnTo>
                  <a:lnTo>
                    <a:pt x="113" y="1129"/>
                  </a:lnTo>
                  <a:lnTo>
                    <a:pt x="113" y="1120"/>
                  </a:lnTo>
                  <a:lnTo>
                    <a:pt x="111" y="1093"/>
                  </a:lnTo>
                  <a:lnTo>
                    <a:pt x="104" y="1052"/>
                  </a:lnTo>
                  <a:lnTo>
                    <a:pt x="104" y="1046"/>
                  </a:lnTo>
                  <a:lnTo>
                    <a:pt x="106" y="1037"/>
                  </a:lnTo>
                  <a:lnTo>
                    <a:pt x="111" y="1012"/>
                  </a:lnTo>
                  <a:lnTo>
                    <a:pt x="102" y="991"/>
                  </a:lnTo>
                  <a:lnTo>
                    <a:pt x="95" y="971"/>
                  </a:lnTo>
                  <a:lnTo>
                    <a:pt x="75" y="935"/>
                  </a:lnTo>
                  <a:lnTo>
                    <a:pt x="63" y="908"/>
                  </a:lnTo>
                  <a:lnTo>
                    <a:pt x="63" y="905"/>
                  </a:lnTo>
                  <a:lnTo>
                    <a:pt x="61" y="898"/>
                  </a:lnTo>
                  <a:lnTo>
                    <a:pt x="52" y="885"/>
                  </a:lnTo>
                  <a:lnTo>
                    <a:pt x="61" y="860"/>
                  </a:lnTo>
                  <a:lnTo>
                    <a:pt x="63" y="833"/>
                  </a:lnTo>
                  <a:lnTo>
                    <a:pt x="63" y="831"/>
                  </a:lnTo>
                  <a:lnTo>
                    <a:pt x="61" y="831"/>
                  </a:lnTo>
                  <a:lnTo>
                    <a:pt x="61" y="828"/>
                  </a:lnTo>
                  <a:lnTo>
                    <a:pt x="61" y="826"/>
                  </a:lnTo>
                  <a:lnTo>
                    <a:pt x="59" y="824"/>
                  </a:lnTo>
                  <a:lnTo>
                    <a:pt x="59" y="822"/>
                  </a:lnTo>
                  <a:lnTo>
                    <a:pt x="59" y="819"/>
                  </a:lnTo>
                  <a:lnTo>
                    <a:pt x="56" y="817"/>
                  </a:lnTo>
                  <a:lnTo>
                    <a:pt x="56" y="815"/>
                  </a:lnTo>
                  <a:lnTo>
                    <a:pt x="56" y="812"/>
                  </a:lnTo>
                  <a:lnTo>
                    <a:pt x="56" y="810"/>
                  </a:lnTo>
                  <a:lnTo>
                    <a:pt x="54" y="810"/>
                  </a:lnTo>
                  <a:lnTo>
                    <a:pt x="54" y="808"/>
                  </a:lnTo>
                  <a:lnTo>
                    <a:pt x="54" y="803"/>
                  </a:lnTo>
                  <a:lnTo>
                    <a:pt x="54" y="801"/>
                  </a:lnTo>
                  <a:lnTo>
                    <a:pt x="52" y="801"/>
                  </a:lnTo>
                  <a:lnTo>
                    <a:pt x="52" y="799"/>
                  </a:lnTo>
                  <a:lnTo>
                    <a:pt x="52" y="797"/>
                  </a:lnTo>
                  <a:lnTo>
                    <a:pt x="52" y="794"/>
                  </a:lnTo>
                  <a:lnTo>
                    <a:pt x="50" y="794"/>
                  </a:lnTo>
                  <a:lnTo>
                    <a:pt x="50" y="792"/>
                  </a:lnTo>
                  <a:lnTo>
                    <a:pt x="50" y="790"/>
                  </a:lnTo>
                  <a:lnTo>
                    <a:pt x="50" y="788"/>
                  </a:lnTo>
                  <a:lnTo>
                    <a:pt x="50" y="785"/>
                  </a:lnTo>
                  <a:lnTo>
                    <a:pt x="50" y="783"/>
                  </a:lnTo>
                  <a:lnTo>
                    <a:pt x="52" y="781"/>
                  </a:lnTo>
                  <a:lnTo>
                    <a:pt x="52" y="779"/>
                  </a:lnTo>
                  <a:lnTo>
                    <a:pt x="52" y="776"/>
                  </a:lnTo>
                  <a:lnTo>
                    <a:pt x="52" y="772"/>
                  </a:lnTo>
                  <a:lnTo>
                    <a:pt x="52" y="767"/>
                  </a:lnTo>
                  <a:lnTo>
                    <a:pt x="52" y="763"/>
                  </a:lnTo>
                  <a:lnTo>
                    <a:pt x="50" y="758"/>
                  </a:lnTo>
                  <a:lnTo>
                    <a:pt x="50" y="751"/>
                  </a:lnTo>
                  <a:lnTo>
                    <a:pt x="50" y="749"/>
                  </a:lnTo>
                  <a:lnTo>
                    <a:pt x="50" y="747"/>
                  </a:lnTo>
                  <a:lnTo>
                    <a:pt x="50" y="745"/>
                  </a:lnTo>
                  <a:lnTo>
                    <a:pt x="50" y="742"/>
                  </a:lnTo>
                  <a:lnTo>
                    <a:pt x="50" y="740"/>
                  </a:lnTo>
                  <a:lnTo>
                    <a:pt x="50" y="738"/>
                  </a:lnTo>
                  <a:lnTo>
                    <a:pt x="50" y="736"/>
                  </a:lnTo>
                  <a:lnTo>
                    <a:pt x="50" y="733"/>
                  </a:lnTo>
                  <a:lnTo>
                    <a:pt x="50" y="731"/>
                  </a:lnTo>
                  <a:lnTo>
                    <a:pt x="47" y="729"/>
                  </a:lnTo>
                  <a:lnTo>
                    <a:pt x="47" y="724"/>
                  </a:lnTo>
                  <a:lnTo>
                    <a:pt x="47" y="722"/>
                  </a:lnTo>
                  <a:lnTo>
                    <a:pt x="47" y="720"/>
                  </a:lnTo>
                  <a:lnTo>
                    <a:pt x="47" y="715"/>
                  </a:lnTo>
                  <a:lnTo>
                    <a:pt x="47" y="708"/>
                  </a:lnTo>
                  <a:lnTo>
                    <a:pt x="47" y="702"/>
                  </a:lnTo>
                  <a:lnTo>
                    <a:pt x="45" y="690"/>
                  </a:lnTo>
                  <a:lnTo>
                    <a:pt x="45" y="681"/>
                  </a:lnTo>
                  <a:lnTo>
                    <a:pt x="45" y="679"/>
                  </a:lnTo>
                  <a:lnTo>
                    <a:pt x="43" y="670"/>
                  </a:lnTo>
                  <a:lnTo>
                    <a:pt x="43" y="668"/>
                  </a:lnTo>
                  <a:lnTo>
                    <a:pt x="43" y="661"/>
                  </a:lnTo>
                  <a:lnTo>
                    <a:pt x="43" y="656"/>
                  </a:lnTo>
                  <a:lnTo>
                    <a:pt x="43" y="654"/>
                  </a:lnTo>
                  <a:lnTo>
                    <a:pt x="43" y="652"/>
                  </a:lnTo>
                  <a:lnTo>
                    <a:pt x="41" y="643"/>
                  </a:lnTo>
                  <a:lnTo>
                    <a:pt x="41" y="641"/>
                  </a:lnTo>
                  <a:lnTo>
                    <a:pt x="41" y="638"/>
                  </a:lnTo>
                  <a:lnTo>
                    <a:pt x="38" y="627"/>
                  </a:lnTo>
                  <a:lnTo>
                    <a:pt x="34" y="616"/>
                  </a:lnTo>
                  <a:lnTo>
                    <a:pt x="34" y="613"/>
                  </a:lnTo>
                  <a:lnTo>
                    <a:pt x="31" y="609"/>
                  </a:lnTo>
                  <a:lnTo>
                    <a:pt x="31" y="607"/>
                  </a:lnTo>
                  <a:lnTo>
                    <a:pt x="27" y="600"/>
                  </a:lnTo>
                  <a:lnTo>
                    <a:pt x="25" y="595"/>
                  </a:lnTo>
                  <a:lnTo>
                    <a:pt x="25" y="593"/>
                  </a:lnTo>
                  <a:lnTo>
                    <a:pt x="20" y="584"/>
                  </a:lnTo>
                  <a:lnTo>
                    <a:pt x="16" y="575"/>
                  </a:lnTo>
                  <a:lnTo>
                    <a:pt x="9" y="561"/>
                  </a:lnTo>
                  <a:lnTo>
                    <a:pt x="7" y="559"/>
                  </a:lnTo>
                  <a:lnTo>
                    <a:pt x="4" y="555"/>
                  </a:lnTo>
                  <a:lnTo>
                    <a:pt x="0" y="548"/>
                  </a:lnTo>
                  <a:lnTo>
                    <a:pt x="0" y="545"/>
                  </a:lnTo>
                  <a:lnTo>
                    <a:pt x="0" y="539"/>
                  </a:lnTo>
                  <a:lnTo>
                    <a:pt x="0" y="536"/>
                  </a:lnTo>
                  <a:lnTo>
                    <a:pt x="0" y="532"/>
                  </a:lnTo>
                  <a:lnTo>
                    <a:pt x="2" y="527"/>
                  </a:lnTo>
                  <a:lnTo>
                    <a:pt x="2" y="525"/>
                  </a:lnTo>
                  <a:lnTo>
                    <a:pt x="2" y="521"/>
                  </a:lnTo>
                  <a:lnTo>
                    <a:pt x="4" y="516"/>
                  </a:lnTo>
                  <a:lnTo>
                    <a:pt x="4" y="512"/>
                  </a:lnTo>
                  <a:lnTo>
                    <a:pt x="4" y="509"/>
                  </a:lnTo>
                  <a:lnTo>
                    <a:pt x="4" y="505"/>
                  </a:lnTo>
                  <a:lnTo>
                    <a:pt x="4" y="498"/>
                  </a:lnTo>
                  <a:lnTo>
                    <a:pt x="4" y="496"/>
                  </a:lnTo>
                  <a:lnTo>
                    <a:pt x="4" y="491"/>
                  </a:lnTo>
                  <a:lnTo>
                    <a:pt x="4" y="487"/>
                  </a:lnTo>
                  <a:lnTo>
                    <a:pt x="2" y="475"/>
                  </a:lnTo>
                  <a:lnTo>
                    <a:pt x="2" y="473"/>
                  </a:lnTo>
                  <a:lnTo>
                    <a:pt x="2" y="471"/>
                  </a:lnTo>
                  <a:lnTo>
                    <a:pt x="2" y="469"/>
                  </a:lnTo>
                  <a:lnTo>
                    <a:pt x="4" y="466"/>
                  </a:lnTo>
                  <a:lnTo>
                    <a:pt x="7" y="462"/>
                  </a:lnTo>
                  <a:lnTo>
                    <a:pt x="7" y="457"/>
                  </a:lnTo>
                  <a:lnTo>
                    <a:pt x="9" y="453"/>
                  </a:lnTo>
                  <a:lnTo>
                    <a:pt x="16" y="419"/>
                  </a:lnTo>
                  <a:lnTo>
                    <a:pt x="18" y="407"/>
                  </a:lnTo>
                  <a:lnTo>
                    <a:pt x="16" y="403"/>
                  </a:lnTo>
                  <a:lnTo>
                    <a:pt x="16" y="396"/>
                  </a:lnTo>
                  <a:lnTo>
                    <a:pt x="16" y="392"/>
                  </a:lnTo>
                  <a:lnTo>
                    <a:pt x="16" y="389"/>
                  </a:lnTo>
                  <a:lnTo>
                    <a:pt x="16" y="387"/>
                  </a:lnTo>
                  <a:lnTo>
                    <a:pt x="16" y="378"/>
                  </a:lnTo>
                  <a:lnTo>
                    <a:pt x="16" y="373"/>
                  </a:lnTo>
                  <a:lnTo>
                    <a:pt x="16" y="369"/>
                  </a:lnTo>
                  <a:lnTo>
                    <a:pt x="16" y="362"/>
                  </a:lnTo>
                  <a:lnTo>
                    <a:pt x="18" y="355"/>
                  </a:lnTo>
                  <a:lnTo>
                    <a:pt x="18" y="349"/>
                  </a:lnTo>
                  <a:lnTo>
                    <a:pt x="18" y="346"/>
                  </a:lnTo>
                  <a:lnTo>
                    <a:pt x="18" y="344"/>
                  </a:lnTo>
                  <a:lnTo>
                    <a:pt x="18" y="337"/>
                  </a:lnTo>
                  <a:lnTo>
                    <a:pt x="20" y="328"/>
                  </a:lnTo>
                  <a:lnTo>
                    <a:pt x="22" y="321"/>
                  </a:lnTo>
                  <a:lnTo>
                    <a:pt x="25" y="319"/>
                  </a:lnTo>
                  <a:lnTo>
                    <a:pt x="27" y="317"/>
                  </a:lnTo>
                  <a:lnTo>
                    <a:pt x="31" y="310"/>
                  </a:lnTo>
                  <a:lnTo>
                    <a:pt x="31" y="308"/>
                  </a:lnTo>
                  <a:lnTo>
                    <a:pt x="34" y="308"/>
                  </a:lnTo>
                  <a:lnTo>
                    <a:pt x="41" y="299"/>
                  </a:lnTo>
                  <a:lnTo>
                    <a:pt x="43" y="297"/>
                  </a:lnTo>
                  <a:lnTo>
                    <a:pt x="47" y="292"/>
                  </a:lnTo>
                  <a:lnTo>
                    <a:pt x="50" y="290"/>
                  </a:lnTo>
                  <a:lnTo>
                    <a:pt x="56" y="283"/>
                  </a:lnTo>
                  <a:lnTo>
                    <a:pt x="56" y="281"/>
                  </a:lnTo>
                  <a:lnTo>
                    <a:pt x="59" y="278"/>
                  </a:lnTo>
                  <a:lnTo>
                    <a:pt x="70" y="267"/>
                  </a:lnTo>
                  <a:lnTo>
                    <a:pt x="75" y="263"/>
                  </a:lnTo>
                  <a:lnTo>
                    <a:pt x="77" y="260"/>
                  </a:lnTo>
                  <a:lnTo>
                    <a:pt x="79" y="258"/>
                  </a:lnTo>
                  <a:lnTo>
                    <a:pt x="79" y="256"/>
                  </a:lnTo>
                  <a:lnTo>
                    <a:pt x="77" y="251"/>
                  </a:lnTo>
                  <a:lnTo>
                    <a:pt x="77" y="249"/>
                  </a:lnTo>
                  <a:lnTo>
                    <a:pt x="77" y="247"/>
                  </a:lnTo>
                  <a:lnTo>
                    <a:pt x="77" y="244"/>
                  </a:lnTo>
                  <a:lnTo>
                    <a:pt x="81" y="244"/>
                  </a:lnTo>
                  <a:lnTo>
                    <a:pt x="81" y="242"/>
                  </a:lnTo>
                  <a:lnTo>
                    <a:pt x="84" y="242"/>
                  </a:lnTo>
                  <a:lnTo>
                    <a:pt x="84" y="240"/>
                  </a:lnTo>
                  <a:lnTo>
                    <a:pt x="86" y="235"/>
                  </a:lnTo>
                  <a:lnTo>
                    <a:pt x="86" y="231"/>
                  </a:lnTo>
                  <a:lnTo>
                    <a:pt x="86" y="229"/>
                  </a:lnTo>
                  <a:lnTo>
                    <a:pt x="86" y="220"/>
                  </a:lnTo>
                  <a:lnTo>
                    <a:pt x="86" y="215"/>
                  </a:lnTo>
                  <a:lnTo>
                    <a:pt x="86" y="211"/>
                  </a:lnTo>
                  <a:lnTo>
                    <a:pt x="88" y="208"/>
                  </a:lnTo>
                  <a:lnTo>
                    <a:pt x="90" y="206"/>
                  </a:lnTo>
                  <a:lnTo>
                    <a:pt x="95" y="201"/>
                  </a:lnTo>
                  <a:lnTo>
                    <a:pt x="102" y="195"/>
                  </a:lnTo>
                  <a:lnTo>
                    <a:pt x="104" y="192"/>
                  </a:lnTo>
                  <a:lnTo>
                    <a:pt x="113" y="181"/>
                  </a:lnTo>
                  <a:lnTo>
                    <a:pt x="118" y="174"/>
                  </a:lnTo>
                  <a:lnTo>
                    <a:pt x="122" y="170"/>
                  </a:lnTo>
                  <a:lnTo>
                    <a:pt x="124" y="168"/>
                  </a:lnTo>
                  <a:lnTo>
                    <a:pt x="124" y="165"/>
                  </a:lnTo>
                  <a:lnTo>
                    <a:pt x="127" y="161"/>
                  </a:lnTo>
                  <a:lnTo>
                    <a:pt x="129" y="156"/>
                  </a:lnTo>
                  <a:lnTo>
                    <a:pt x="129" y="152"/>
                  </a:lnTo>
                  <a:lnTo>
                    <a:pt x="129" y="147"/>
                  </a:lnTo>
                  <a:lnTo>
                    <a:pt x="129" y="143"/>
                  </a:lnTo>
                  <a:lnTo>
                    <a:pt x="129" y="140"/>
                  </a:lnTo>
                  <a:lnTo>
                    <a:pt x="129" y="138"/>
                  </a:lnTo>
                  <a:lnTo>
                    <a:pt x="129" y="134"/>
                  </a:lnTo>
                  <a:lnTo>
                    <a:pt x="129" y="129"/>
                  </a:lnTo>
                  <a:lnTo>
                    <a:pt x="127" y="129"/>
                  </a:lnTo>
                  <a:lnTo>
                    <a:pt x="124" y="129"/>
                  </a:lnTo>
                  <a:lnTo>
                    <a:pt x="124" y="127"/>
                  </a:lnTo>
                  <a:lnTo>
                    <a:pt x="124" y="125"/>
                  </a:lnTo>
                  <a:lnTo>
                    <a:pt x="122" y="122"/>
                  </a:lnTo>
                  <a:lnTo>
                    <a:pt x="122" y="120"/>
                  </a:lnTo>
                  <a:lnTo>
                    <a:pt x="118" y="113"/>
                  </a:lnTo>
                  <a:lnTo>
                    <a:pt x="115" y="111"/>
                  </a:lnTo>
                  <a:lnTo>
                    <a:pt x="106" y="104"/>
                  </a:lnTo>
                  <a:lnTo>
                    <a:pt x="106" y="102"/>
                  </a:lnTo>
                  <a:lnTo>
                    <a:pt x="109" y="88"/>
                  </a:lnTo>
                  <a:lnTo>
                    <a:pt x="109" y="86"/>
                  </a:lnTo>
                  <a:lnTo>
                    <a:pt x="109" y="84"/>
                  </a:lnTo>
                  <a:lnTo>
                    <a:pt x="109" y="82"/>
                  </a:lnTo>
                  <a:lnTo>
                    <a:pt x="111" y="70"/>
                  </a:lnTo>
                  <a:lnTo>
                    <a:pt x="111" y="66"/>
                  </a:lnTo>
                  <a:lnTo>
                    <a:pt x="111" y="63"/>
                  </a:lnTo>
                  <a:lnTo>
                    <a:pt x="111" y="45"/>
                  </a:lnTo>
                  <a:lnTo>
                    <a:pt x="111" y="43"/>
                  </a:lnTo>
                  <a:lnTo>
                    <a:pt x="111" y="39"/>
                  </a:lnTo>
                  <a:lnTo>
                    <a:pt x="111" y="32"/>
                  </a:lnTo>
                  <a:lnTo>
                    <a:pt x="111" y="27"/>
                  </a:lnTo>
                  <a:lnTo>
                    <a:pt x="109" y="27"/>
                  </a:lnTo>
                  <a:lnTo>
                    <a:pt x="104" y="11"/>
                  </a:lnTo>
                  <a:lnTo>
                    <a:pt x="102" y="7"/>
                  </a:lnTo>
                  <a:lnTo>
                    <a:pt x="104" y="7"/>
                  </a:lnTo>
                  <a:lnTo>
                    <a:pt x="106" y="7"/>
                  </a:lnTo>
                  <a:lnTo>
                    <a:pt x="111" y="7"/>
                  </a:lnTo>
                  <a:lnTo>
                    <a:pt x="113" y="9"/>
                  </a:lnTo>
                  <a:lnTo>
                    <a:pt x="118" y="0"/>
                  </a:lnTo>
                  <a:lnTo>
                    <a:pt x="120" y="0"/>
                  </a:lnTo>
                  <a:lnTo>
                    <a:pt x="127" y="0"/>
                  </a:lnTo>
                  <a:lnTo>
                    <a:pt x="129" y="0"/>
                  </a:lnTo>
                  <a:lnTo>
                    <a:pt x="133" y="0"/>
                  </a:lnTo>
                  <a:lnTo>
                    <a:pt x="145" y="0"/>
                  </a:lnTo>
                  <a:lnTo>
                    <a:pt x="149" y="0"/>
                  </a:lnTo>
                  <a:lnTo>
                    <a:pt x="152" y="0"/>
                  </a:lnTo>
                  <a:lnTo>
                    <a:pt x="156" y="0"/>
                  </a:lnTo>
                  <a:lnTo>
                    <a:pt x="161" y="0"/>
                  </a:lnTo>
                  <a:lnTo>
                    <a:pt x="163" y="0"/>
                  </a:lnTo>
                  <a:lnTo>
                    <a:pt x="174" y="0"/>
                  </a:lnTo>
                  <a:lnTo>
                    <a:pt x="186" y="0"/>
                  </a:lnTo>
                  <a:lnTo>
                    <a:pt x="188" y="0"/>
                  </a:lnTo>
                  <a:lnTo>
                    <a:pt x="190" y="0"/>
                  </a:lnTo>
                  <a:lnTo>
                    <a:pt x="192" y="0"/>
                  </a:lnTo>
                  <a:lnTo>
                    <a:pt x="195" y="5"/>
                  </a:lnTo>
                  <a:lnTo>
                    <a:pt x="197" y="7"/>
                  </a:lnTo>
                  <a:lnTo>
                    <a:pt x="202" y="14"/>
                  </a:lnTo>
                  <a:lnTo>
                    <a:pt x="206" y="18"/>
                  </a:lnTo>
                  <a:lnTo>
                    <a:pt x="208" y="16"/>
                  </a:lnTo>
                  <a:lnTo>
                    <a:pt x="213" y="14"/>
                  </a:lnTo>
                  <a:lnTo>
                    <a:pt x="215" y="14"/>
                  </a:lnTo>
                  <a:lnTo>
                    <a:pt x="220" y="16"/>
                  </a:lnTo>
                  <a:lnTo>
                    <a:pt x="220" y="18"/>
                  </a:lnTo>
                  <a:lnTo>
                    <a:pt x="220" y="16"/>
                  </a:lnTo>
                  <a:lnTo>
                    <a:pt x="220" y="14"/>
                  </a:lnTo>
                  <a:lnTo>
                    <a:pt x="217" y="14"/>
                  </a:lnTo>
                  <a:lnTo>
                    <a:pt x="215" y="11"/>
                  </a:lnTo>
                  <a:lnTo>
                    <a:pt x="229" y="11"/>
                  </a:lnTo>
                  <a:lnTo>
                    <a:pt x="229" y="14"/>
                  </a:lnTo>
                  <a:lnTo>
                    <a:pt x="231" y="14"/>
                  </a:lnTo>
                  <a:lnTo>
                    <a:pt x="229" y="14"/>
                  </a:lnTo>
                  <a:lnTo>
                    <a:pt x="226" y="14"/>
                  </a:lnTo>
                  <a:lnTo>
                    <a:pt x="229" y="16"/>
                  </a:lnTo>
                  <a:lnTo>
                    <a:pt x="231" y="18"/>
                  </a:lnTo>
                  <a:lnTo>
                    <a:pt x="242" y="18"/>
                  </a:lnTo>
                  <a:lnTo>
                    <a:pt x="249" y="18"/>
                  </a:lnTo>
                  <a:lnTo>
                    <a:pt x="251" y="11"/>
                  </a:lnTo>
                  <a:lnTo>
                    <a:pt x="249" y="7"/>
                  </a:lnTo>
                  <a:lnTo>
                    <a:pt x="249" y="5"/>
                  </a:lnTo>
                  <a:lnTo>
                    <a:pt x="249" y="2"/>
                  </a:lnTo>
                  <a:lnTo>
                    <a:pt x="251" y="0"/>
                  </a:lnTo>
                  <a:lnTo>
                    <a:pt x="254" y="0"/>
                  </a:lnTo>
                  <a:lnTo>
                    <a:pt x="256" y="0"/>
                  </a:lnTo>
                  <a:lnTo>
                    <a:pt x="258" y="0"/>
                  </a:lnTo>
                  <a:lnTo>
                    <a:pt x="258" y="2"/>
                  </a:lnTo>
                  <a:lnTo>
                    <a:pt x="260" y="2"/>
                  </a:lnTo>
                  <a:lnTo>
                    <a:pt x="263" y="5"/>
                  </a:lnTo>
                  <a:lnTo>
                    <a:pt x="265" y="7"/>
                  </a:lnTo>
                  <a:lnTo>
                    <a:pt x="267" y="9"/>
                  </a:lnTo>
                  <a:lnTo>
                    <a:pt x="272" y="14"/>
                  </a:lnTo>
                  <a:lnTo>
                    <a:pt x="274" y="14"/>
                  </a:lnTo>
                  <a:lnTo>
                    <a:pt x="274" y="16"/>
                  </a:lnTo>
                  <a:lnTo>
                    <a:pt x="274" y="18"/>
                  </a:lnTo>
                  <a:lnTo>
                    <a:pt x="276" y="18"/>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32" name="Text - White Nile">
              <a:extLst>
                <a:ext uri="{FF2B5EF4-FFF2-40B4-BE49-F238E27FC236}">
                  <a16:creationId xmlns:a16="http://schemas.microsoft.com/office/drawing/2014/main" id="{4557A659-CEAB-5394-55D7-FE63B68CA274}"/>
                </a:ext>
              </a:extLst>
            </p:cNvPr>
            <p:cNvSpPr>
              <a:spLocks/>
            </p:cNvSpPr>
            <p:nvPr/>
          </p:nvSpPr>
          <p:spPr bwMode="auto">
            <a:xfrm>
              <a:off x="6662141" y="3714452"/>
              <a:ext cx="745348" cy="1414575"/>
            </a:xfrm>
            <a:custGeom>
              <a:avLst/>
              <a:gdLst>
                <a:gd name="T0" fmla="*/ 270 w 470"/>
                <a:gd name="T1" fmla="*/ 23 h 892"/>
                <a:gd name="T2" fmla="*/ 279 w 470"/>
                <a:gd name="T3" fmla="*/ 63 h 892"/>
                <a:gd name="T4" fmla="*/ 282 w 470"/>
                <a:gd name="T5" fmla="*/ 102 h 892"/>
                <a:gd name="T6" fmla="*/ 266 w 470"/>
                <a:gd name="T7" fmla="*/ 138 h 892"/>
                <a:gd name="T8" fmla="*/ 252 w 470"/>
                <a:gd name="T9" fmla="*/ 152 h 892"/>
                <a:gd name="T10" fmla="*/ 225 w 470"/>
                <a:gd name="T11" fmla="*/ 168 h 892"/>
                <a:gd name="T12" fmla="*/ 243 w 470"/>
                <a:gd name="T13" fmla="*/ 199 h 892"/>
                <a:gd name="T14" fmla="*/ 247 w 470"/>
                <a:gd name="T15" fmla="*/ 233 h 892"/>
                <a:gd name="T16" fmla="*/ 259 w 470"/>
                <a:gd name="T17" fmla="*/ 263 h 892"/>
                <a:gd name="T18" fmla="*/ 261 w 470"/>
                <a:gd name="T19" fmla="*/ 299 h 892"/>
                <a:gd name="T20" fmla="*/ 279 w 470"/>
                <a:gd name="T21" fmla="*/ 349 h 892"/>
                <a:gd name="T22" fmla="*/ 311 w 470"/>
                <a:gd name="T23" fmla="*/ 373 h 892"/>
                <a:gd name="T24" fmla="*/ 322 w 470"/>
                <a:gd name="T25" fmla="*/ 403 h 892"/>
                <a:gd name="T26" fmla="*/ 327 w 470"/>
                <a:gd name="T27" fmla="*/ 430 h 892"/>
                <a:gd name="T28" fmla="*/ 338 w 470"/>
                <a:gd name="T29" fmla="*/ 441 h 892"/>
                <a:gd name="T30" fmla="*/ 363 w 470"/>
                <a:gd name="T31" fmla="*/ 437 h 892"/>
                <a:gd name="T32" fmla="*/ 386 w 470"/>
                <a:gd name="T33" fmla="*/ 416 h 892"/>
                <a:gd name="T34" fmla="*/ 388 w 470"/>
                <a:gd name="T35" fmla="*/ 466 h 892"/>
                <a:gd name="T36" fmla="*/ 381 w 470"/>
                <a:gd name="T37" fmla="*/ 518 h 892"/>
                <a:gd name="T38" fmla="*/ 411 w 470"/>
                <a:gd name="T39" fmla="*/ 557 h 892"/>
                <a:gd name="T40" fmla="*/ 427 w 470"/>
                <a:gd name="T41" fmla="*/ 593 h 892"/>
                <a:gd name="T42" fmla="*/ 436 w 470"/>
                <a:gd name="T43" fmla="*/ 654 h 892"/>
                <a:gd name="T44" fmla="*/ 447 w 470"/>
                <a:gd name="T45" fmla="*/ 758 h 892"/>
                <a:gd name="T46" fmla="*/ 406 w 470"/>
                <a:gd name="T47" fmla="*/ 815 h 892"/>
                <a:gd name="T48" fmla="*/ 331 w 470"/>
                <a:gd name="T49" fmla="*/ 826 h 892"/>
                <a:gd name="T50" fmla="*/ 334 w 470"/>
                <a:gd name="T51" fmla="*/ 865 h 892"/>
                <a:gd name="T52" fmla="*/ 334 w 470"/>
                <a:gd name="T53" fmla="*/ 887 h 892"/>
                <a:gd name="T54" fmla="*/ 189 w 470"/>
                <a:gd name="T55" fmla="*/ 892 h 892"/>
                <a:gd name="T56" fmla="*/ 152 w 470"/>
                <a:gd name="T57" fmla="*/ 880 h 892"/>
                <a:gd name="T58" fmla="*/ 59 w 470"/>
                <a:gd name="T59" fmla="*/ 772 h 892"/>
                <a:gd name="T60" fmla="*/ 43 w 470"/>
                <a:gd name="T61" fmla="*/ 720 h 892"/>
                <a:gd name="T62" fmla="*/ 39 w 470"/>
                <a:gd name="T63" fmla="*/ 688 h 892"/>
                <a:gd name="T64" fmla="*/ 46 w 470"/>
                <a:gd name="T65" fmla="*/ 656 h 892"/>
                <a:gd name="T66" fmla="*/ 46 w 470"/>
                <a:gd name="T67" fmla="*/ 636 h 892"/>
                <a:gd name="T68" fmla="*/ 57 w 470"/>
                <a:gd name="T69" fmla="*/ 618 h 892"/>
                <a:gd name="T70" fmla="*/ 73 w 470"/>
                <a:gd name="T71" fmla="*/ 593 h 892"/>
                <a:gd name="T72" fmla="*/ 114 w 470"/>
                <a:gd name="T73" fmla="*/ 564 h 892"/>
                <a:gd name="T74" fmla="*/ 134 w 470"/>
                <a:gd name="T75" fmla="*/ 536 h 892"/>
                <a:gd name="T76" fmla="*/ 127 w 470"/>
                <a:gd name="T77" fmla="*/ 500 h 892"/>
                <a:gd name="T78" fmla="*/ 139 w 470"/>
                <a:gd name="T79" fmla="*/ 475 h 892"/>
                <a:gd name="T80" fmla="*/ 116 w 470"/>
                <a:gd name="T81" fmla="*/ 462 h 892"/>
                <a:gd name="T82" fmla="*/ 100 w 470"/>
                <a:gd name="T83" fmla="*/ 439 h 892"/>
                <a:gd name="T84" fmla="*/ 91 w 470"/>
                <a:gd name="T85" fmla="*/ 423 h 892"/>
                <a:gd name="T86" fmla="*/ 80 w 470"/>
                <a:gd name="T87" fmla="*/ 394 h 892"/>
                <a:gd name="T88" fmla="*/ 75 w 470"/>
                <a:gd name="T89" fmla="*/ 378 h 892"/>
                <a:gd name="T90" fmla="*/ 62 w 470"/>
                <a:gd name="T91" fmla="*/ 362 h 892"/>
                <a:gd name="T92" fmla="*/ 37 w 470"/>
                <a:gd name="T93" fmla="*/ 344 h 892"/>
                <a:gd name="T94" fmla="*/ 12 w 470"/>
                <a:gd name="T95" fmla="*/ 319 h 892"/>
                <a:gd name="T96" fmla="*/ 5 w 470"/>
                <a:gd name="T97" fmla="*/ 299 h 892"/>
                <a:gd name="T98" fmla="*/ 3 w 470"/>
                <a:gd name="T99" fmla="*/ 272 h 892"/>
                <a:gd name="T100" fmla="*/ 14 w 470"/>
                <a:gd name="T101" fmla="*/ 220 h 892"/>
                <a:gd name="T102" fmla="*/ 21 w 470"/>
                <a:gd name="T103" fmla="*/ 181 h 892"/>
                <a:gd name="T104" fmla="*/ 46 w 470"/>
                <a:gd name="T105" fmla="*/ 145 h 892"/>
                <a:gd name="T106" fmla="*/ 82 w 470"/>
                <a:gd name="T107" fmla="*/ 140 h 892"/>
                <a:gd name="T108" fmla="*/ 100 w 470"/>
                <a:gd name="T109" fmla="*/ 102 h 892"/>
                <a:gd name="T110" fmla="*/ 121 w 470"/>
                <a:gd name="T111" fmla="*/ 72 h 892"/>
                <a:gd name="T112" fmla="*/ 148 w 470"/>
                <a:gd name="T113" fmla="*/ 57 h 892"/>
                <a:gd name="T114" fmla="*/ 200 w 470"/>
                <a:gd name="T115" fmla="*/ 25 h 892"/>
                <a:gd name="T116" fmla="*/ 234 w 470"/>
                <a:gd name="T117" fmla="*/ 11 h 892"/>
                <a:gd name="T118" fmla="*/ 254 w 470"/>
                <a:gd name="T119" fmla="*/ 2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 h="892">
                  <a:moveTo>
                    <a:pt x="254" y="2"/>
                  </a:moveTo>
                  <a:lnTo>
                    <a:pt x="257" y="2"/>
                  </a:lnTo>
                  <a:lnTo>
                    <a:pt x="261" y="2"/>
                  </a:lnTo>
                  <a:lnTo>
                    <a:pt x="268" y="7"/>
                  </a:lnTo>
                  <a:lnTo>
                    <a:pt x="275" y="9"/>
                  </a:lnTo>
                  <a:lnTo>
                    <a:pt x="275" y="11"/>
                  </a:lnTo>
                  <a:lnTo>
                    <a:pt x="272" y="16"/>
                  </a:lnTo>
                  <a:lnTo>
                    <a:pt x="270" y="23"/>
                  </a:lnTo>
                  <a:lnTo>
                    <a:pt x="270" y="25"/>
                  </a:lnTo>
                  <a:lnTo>
                    <a:pt x="270" y="32"/>
                  </a:lnTo>
                  <a:lnTo>
                    <a:pt x="272" y="36"/>
                  </a:lnTo>
                  <a:lnTo>
                    <a:pt x="279" y="41"/>
                  </a:lnTo>
                  <a:lnTo>
                    <a:pt x="282" y="45"/>
                  </a:lnTo>
                  <a:lnTo>
                    <a:pt x="282" y="52"/>
                  </a:lnTo>
                  <a:lnTo>
                    <a:pt x="282" y="54"/>
                  </a:lnTo>
                  <a:lnTo>
                    <a:pt x="279" y="63"/>
                  </a:lnTo>
                  <a:lnTo>
                    <a:pt x="277" y="66"/>
                  </a:lnTo>
                  <a:lnTo>
                    <a:pt x="277" y="68"/>
                  </a:lnTo>
                  <a:lnTo>
                    <a:pt x="279" y="68"/>
                  </a:lnTo>
                  <a:lnTo>
                    <a:pt x="279" y="77"/>
                  </a:lnTo>
                  <a:lnTo>
                    <a:pt x="277" y="86"/>
                  </a:lnTo>
                  <a:lnTo>
                    <a:pt x="279" y="93"/>
                  </a:lnTo>
                  <a:lnTo>
                    <a:pt x="282" y="100"/>
                  </a:lnTo>
                  <a:lnTo>
                    <a:pt x="282" y="102"/>
                  </a:lnTo>
                  <a:lnTo>
                    <a:pt x="282" y="104"/>
                  </a:lnTo>
                  <a:lnTo>
                    <a:pt x="282" y="109"/>
                  </a:lnTo>
                  <a:lnTo>
                    <a:pt x="282" y="113"/>
                  </a:lnTo>
                  <a:lnTo>
                    <a:pt x="279" y="118"/>
                  </a:lnTo>
                  <a:lnTo>
                    <a:pt x="277" y="125"/>
                  </a:lnTo>
                  <a:lnTo>
                    <a:pt x="275" y="127"/>
                  </a:lnTo>
                  <a:lnTo>
                    <a:pt x="268" y="134"/>
                  </a:lnTo>
                  <a:lnTo>
                    <a:pt x="266" y="138"/>
                  </a:lnTo>
                  <a:lnTo>
                    <a:pt x="263" y="143"/>
                  </a:lnTo>
                  <a:lnTo>
                    <a:pt x="261" y="149"/>
                  </a:lnTo>
                  <a:lnTo>
                    <a:pt x="259" y="152"/>
                  </a:lnTo>
                  <a:lnTo>
                    <a:pt x="257" y="156"/>
                  </a:lnTo>
                  <a:lnTo>
                    <a:pt x="257" y="158"/>
                  </a:lnTo>
                  <a:lnTo>
                    <a:pt x="254" y="158"/>
                  </a:lnTo>
                  <a:lnTo>
                    <a:pt x="257" y="154"/>
                  </a:lnTo>
                  <a:lnTo>
                    <a:pt x="252" y="152"/>
                  </a:lnTo>
                  <a:lnTo>
                    <a:pt x="250" y="149"/>
                  </a:lnTo>
                  <a:lnTo>
                    <a:pt x="241" y="149"/>
                  </a:lnTo>
                  <a:lnTo>
                    <a:pt x="234" y="152"/>
                  </a:lnTo>
                  <a:lnTo>
                    <a:pt x="232" y="152"/>
                  </a:lnTo>
                  <a:lnTo>
                    <a:pt x="229" y="154"/>
                  </a:lnTo>
                  <a:lnTo>
                    <a:pt x="225" y="158"/>
                  </a:lnTo>
                  <a:lnTo>
                    <a:pt x="225" y="163"/>
                  </a:lnTo>
                  <a:lnTo>
                    <a:pt x="225" y="168"/>
                  </a:lnTo>
                  <a:lnTo>
                    <a:pt x="225" y="174"/>
                  </a:lnTo>
                  <a:lnTo>
                    <a:pt x="225" y="177"/>
                  </a:lnTo>
                  <a:lnTo>
                    <a:pt x="227" y="179"/>
                  </a:lnTo>
                  <a:lnTo>
                    <a:pt x="234" y="181"/>
                  </a:lnTo>
                  <a:lnTo>
                    <a:pt x="234" y="186"/>
                  </a:lnTo>
                  <a:lnTo>
                    <a:pt x="238" y="190"/>
                  </a:lnTo>
                  <a:lnTo>
                    <a:pt x="241" y="192"/>
                  </a:lnTo>
                  <a:lnTo>
                    <a:pt x="243" y="199"/>
                  </a:lnTo>
                  <a:lnTo>
                    <a:pt x="243" y="206"/>
                  </a:lnTo>
                  <a:lnTo>
                    <a:pt x="241" y="206"/>
                  </a:lnTo>
                  <a:lnTo>
                    <a:pt x="241" y="208"/>
                  </a:lnTo>
                  <a:lnTo>
                    <a:pt x="243" y="211"/>
                  </a:lnTo>
                  <a:lnTo>
                    <a:pt x="243" y="213"/>
                  </a:lnTo>
                  <a:lnTo>
                    <a:pt x="243" y="222"/>
                  </a:lnTo>
                  <a:lnTo>
                    <a:pt x="245" y="229"/>
                  </a:lnTo>
                  <a:lnTo>
                    <a:pt x="247" y="233"/>
                  </a:lnTo>
                  <a:lnTo>
                    <a:pt x="252" y="242"/>
                  </a:lnTo>
                  <a:lnTo>
                    <a:pt x="254" y="244"/>
                  </a:lnTo>
                  <a:lnTo>
                    <a:pt x="257" y="249"/>
                  </a:lnTo>
                  <a:lnTo>
                    <a:pt x="257" y="251"/>
                  </a:lnTo>
                  <a:lnTo>
                    <a:pt x="257" y="254"/>
                  </a:lnTo>
                  <a:lnTo>
                    <a:pt x="259" y="254"/>
                  </a:lnTo>
                  <a:lnTo>
                    <a:pt x="263" y="258"/>
                  </a:lnTo>
                  <a:lnTo>
                    <a:pt x="259" y="263"/>
                  </a:lnTo>
                  <a:lnTo>
                    <a:pt x="257" y="267"/>
                  </a:lnTo>
                  <a:lnTo>
                    <a:pt x="254" y="272"/>
                  </a:lnTo>
                  <a:lnTo>
                    <a:pt x="254" y="274"/>
                  </a:lnTo>
                  <a:lnTo>
                    <a:pt x="252" y="276"/>
                  </a:lnTo>
                  <a:lnTo>
                    <a:pt x="250" y="281"/>
                  </a:lnTo>
                  <a:lnTo>
                    <a:pt x="254" y="287"/>
                  </a:lnTo>
                  <a:lnTo>
                    <a:pt x="259" y="292"/>
                  </a:lnTo>
                  <a:lnTo>
                    <a:pt x="261" y="299"/>
                  </a:lnTo>
                  <a:lnTo>
                    <a:pt x="263" y="306"/>
                  </a:lnTo>
                  <a:lnTo>
                    <a:pt x="266" y="308"/>
                  </a:lnTo>
                  <a:lnTo>
                    <a:pt x="266" y="310"/>
                  </a:lnTo>
                  <a:lnTo>
                    <a:pt x="275" y="326"/>
                  </a:lnTo>
                  <a:lnTo>
                    <a:pt x="272" y="333"/>
                  </a:lnTo>
                  <a:lnTo>
                    <a:pt x="275" y="342"/>
                  </a:lnTo>
                  <a:lnTo>
                    <a:pt x="279" y="346"/>
                  </a:lnTo>
                  <a:lnTo>
                    <a:pt x="279" y="349"/>
                  </a:lnTo>
                  <a:lnTo>
                    <a:pt x="286" y="353"/>
                  </a:lnTo>
                  <a:lnTo>
                    <a:pt x="291" y="351"/>
                  </a:lnTo>
                  <a:lnTo>
                    <a:pt x="295" y="353"/>
                  </a:lnTo>
                  <a:lnTo>
                    <a:pt x="293" y="355"/>
                  </a:lnTo>
                  <a:lnTo>
                    <a:pt x="300" y="360"/>
                  </a:lnTo>
                  <a:lnTo>
                    <a:pt x="302" y="358"/>
                  </a:lnTo>
                  <a:lnTo>
                    <a:pt x="311" y="358"/>
                  </a:lnTo>
                  <a:lnTo>
                    <a:pt x="311" y="373"/>
                  </a:lnTo>
                  <a:lnTo>
                    <a:pt x="311" y="376"/>
                  </a:lnTo>
                  <a:lnTo>
                    <a:pt x="311" y="378"/>
                  </a:lnTo>
                  <a:lnTo>
                    <a:pt x="316" y="378"/>
                  </a:lnTo>
                  <a:lnTo>
                    <a:pt x="313" y="383"/>
                  </a:lnTo>
                  <a:lnTo>
                    <a:pt x="320" y="394"/>
                  </a:lnTo>
                  <a:lnTo>
                    <a:pt x="320" y="396"/>
                  </a:lnTo>
                  <a:lnTo>
                    <a:pt x="322" y="398"/>
                  </a:lnTo>
                  <a:lnTo>
                    <a:pt x="322" y="403"/>
                  </a:lnTo>
                  <a:lnTo>
                    <a:pt x="316" y="410"/>
                  </a:lnTo>
                  <a:lnTo>
                    <a:pt x="313" y="414"/>
                  </a:lnTo>
                  <a:lnTo>
                    <a:pt x="313" y="419"/>
                  </a:lnTo>
                  <a:lnTo>
                    <a:pt x="316" y="419"/>
                  </a:lnTo>
                  <a:lnTo>
                    <a:pt x="322" y="419"/>
                  </a:lnTo>
                  <a:lnTo>
                    <a:pt x="322" y="421"/>
                  </a:lnTo>
                  <a:lnTo>
                    <a:pt x="325" y="428"/>
                  </a:lnTo>
                  <a:lnTo>
                    <a:pt x="327" y="430"/>
                  </a:lnTo>
                  <a:lnTo>
                    <a:pt x="327" y="432"/>
                  </a:lnTo>
                  <a:lnTo>
                    <a:pt x="327" y="435"/>
                  </a:lnTo>
                  <a:lnTo>
                    <a:pt x="329" y="435"/>
                  </a:lnTo>
                  <a:lnTo>
                    <a:pt x="329" y="439"/>
                  </a:lnTo>
                  <a:lnTo>
                    <a:pt x="331" y="439"/>
                  </a:lnTo>
                  <a:lnTo>
                    <a:pt x="334" y="441"/>
                  </a:lnTo>
                  <a:lnTo>
                    <a:pt x="336" y="441"/>
                  </a:lnTo>
                  <a:lnTo>
                    <a:pt x="338" y="441"/>
                  </a:lnTo>
                  <a:lnTo>
                    <a:pt x="343" y="444"/>
                  </a:lnTo>
                  <a:lnTo>
                    <a:pt x="343" y="448"/>
                  </a:lnTo>
                  <a:lnTo>
                    <a:pt x="350" y="455"/>
                  </a:lnTo>
                  <a:lnTo>
                    <a:pt x="354" y="453"/>
                  </a:lnTo>
                  <a:lnTo>
                    <a:pt x="356" y="448"/>
                  </a:lnTo>
                  <a:lnTo>
                    <a:pt x="359" y="444"/>
                  </a:lnTo>
                  <a:lnTo>
                    <a:pt x="361" y="441"/>
                  </a:lnTo>
                  <a:lnTo>
                    <a:pt x="363" y="437"/>
                  </a:lnTo>
                  <a:lnTo>
                    <a:pt x="365" y="432"/>
                  </a:lnTo>
                  <a:lnTo>
                    <a:pt x="370" y="428"/>
                  </a:lnTo>
                  <a:lnTo>
                    <a:pt x="372" y="421"/>
                  </a:lnTo>
                  <a:lnTo>
                    <a:pt x="372" y="419"/>
                  </a:lnTo>
                  <a:lnTo>
                    <a:pt x="374" y="410"/>
                  </a:lnTo>
                  <a:lnTo>
                    <a:pt x="379" y="410"/>
                  </a:lnTo>
                  <a:lnTo>
                    <a:pt x="379" y="414"/>
                  </a:lnTo>
                  <a:lnTo>
                    <a:pt x="386" y="416"/>
                  </a:lnTo>
                  <a:lnTo>
                    <a:pt x="386" y="428"/>
                  </a:lnTo>
                  <a:lnTo>
                    <a:pt x="388" y="435"/>
                  </a:lnTo>
                  <a:lnTo>
                    <a:pt x="388" y="441"/>
                  </a:lnTo>
                  <a:lnTo>
                    <a:pt x="388" y="444"/>
                  </a:lnTo>
                  <a:lnTo>
                    <a:pt x="388" y="446"/>
                  </a:lnTo>
                  <a:lnTo>
                    <a:pt x="390" y="455"/>
                  </a:lnTo>
                  <a:lnTo>
                    <a:pt x="390" y="462"/>
                  </a:lnTo>
                  <a:lnTo>
                    <a:pt x="388" y="466"/>
                  </a:lnTo>
                  <a:lnTo>
                    <a:pt x="390" y="469"/>
                  </a:lnTo>
                  <a:lnTo>
                    <a:pt x="390" y="475"/>
                  </a:lnTo>
                  <a:lnTo>
                    <a:pt x="390" y="484"/>
                  </a:lnTo>
                  <a:lnTo>
                    <a:pt x="390" y="487"/>
                  </a:lnTo>
                  <a:lnTo>
                    <a:pt x="390" y="491"/>
                  </a:lnTo>
                  <a:lnTo>
                    <a:pt x="390" y="498"/>
                  </a:lnTo>
                  <a:lnTo>
                    <a:pt x="386" y="505"/>
                  </a:lnTo>
                  <a:lnTo>
                    <a:pt x="381" y="518"/>
                  </a:lnTo>
                  <a:lnTo>
                    <a:pt x="377" y="530"/>
                  </a:lnTo>
                  <a:lnTo>
                    <a:pt x="377" y="532"/>
                  </a:lnTo>
                  <a:lnTo>
                    <a:pt x="377" y="534"/>
                  </a:lnTo>
                  <a:lnTo>
                    <a:pt x="384" y="541"/>
                  </a:lnTo>
                  <a:lnTo>
                    <a:pt x="388" y="545"/>
                  </a:lnTo>
                  <a:lnTo>
                    <a:pt x="390" y="548"/>
                  </a:lnTo>
                  <a:lnTo>
                    <a:pt x="397" y="561"/>
                  </a:lnTo>
                  <a:lnTo>
                    <a:pt x="411" y="557"/>
                  </a:lnTo>
                  <a:lnTo>
                    <a:pt x="413" y="555"/>
                  </a:lnTo>
                  <a:lnTo>
                    <a:pt x="422" y="559"/>
                  </a:lnTo>
                  <a:lnTo>
                    <a:pt x="422" y="564"/>
                  </a:lnTo>
                  <a:lnTo>
                    <a:pt x="422" y="566"/>
                  </a:lnTo>
                  <a:lnTo>
                    <a:pt x="404" y="575"/>
                  </a:lnTo>
                  <a:lnTo>
                    <a:pt x="415" y="593"/>
                  </a:lnTo>
                  <a:lnTo>
                    <a:pt x="418" y="593"/>
                  </a:lnTo>
                  <a:lnTo>
                    <a:pt x="427" y="593"/>
                  </a:lnTo>
                  <a:lnTo>
                    <a:pt x="429" y="595"/>
                  </a:lnTo>
                  <a:lnTo>
                    <a:pt x="429" y="593"/>
                  </a:lnTo>
                  <a:lnTo>
                    <a:pt x="431" y="600"/>
                  </a:lnTo>
                  <a:lnTo>
                    <a:pt x="431" y="602"/>
                  </a:lnTo>
                  <a:lnTo>
                    <a:pt x="431" y="604"/>
                  </a:lnTo>
                  <a:lnTo>
                    <a:pt x="433" y="604"/>
                  </a:lnTo>
                  <a:lnTo>
                    <a:pt x="452" y="625"/>
                  </a:lnTo>
                  <a:lnTo>
                    <a:pt x="436" y="654"/>
                  </a:lnTo>
                  <a:lnTo>
                    <a:pt x="427" y="670"/>
                  </a:lnTo>
                  <a:lnTo>
                    <a:pt x="418" y="693"/>
                  </a:lnTo>
                  <a:lnTo>
                    <a:pt x="420" y="699"/>
                  </a:lnTo>
                  <a:lnTo>
                    <a:pt x="431" y="724"/>
                  </a:lnTo>
                  <a:lnTo>
                    <a:pt x="440" y="740"/>
                  </a:lnTo>
                  <a:lnTo>
                    <a:pt x="442" y="742"/>
                  </a:lnTo>
                  <a:lnTo>
                    <a:pt x="447" y="754"/>
                  </a:lnTo>
                  <a:lnTo>
                    <a:pt x="447" y="758"/>
                  </a:lnTo>
                  <a:lnTo>
                    <a:pt x="452" y="770"/>
                  </a:lnTo>
                  <a:lnTo>
                    <a:pt x="463" y="779"/>
                  </a:lnTo>
                  <a:lnTo>
                    <a:pt x="461" y="792"/>
                  </a:lnTo>
                  <a:lnTo>
                    <a:pt x="463" y="801"/>
                  </a:lnTo>
                  <a:lnTo>
                    <a:pt x="465" y="801"/>
                  </a:lnTo>
                  <a:lnTo>
                    <a:pt x="470" y="815"/>
                  </a:lnTo>
                  <a:lnTo>
                    <a:pt x="470" y="817"/>
                  </a:lnTo>
                  <a:lnTo>
                    <a:pt x="406" y="815"/>
                  </a:lnTo>
                  <a:lnTo>
                    <a:pt x="404" y="815"/>
                  </a:lnTo>
                  <a:lnTo>
                    <a:pt x="372" y="813"/>
                  </a:lnTo>
                  <a:lnTo>
                    <a:pt x="331" y="813"/>
                  </a:lnTo>
                  <a:lnTo>
                    <a:pt x="329" y="813"/>
                  </a:lnTo>
                  <a:lnTo>
                    <a:pt x="329" y="815"/>
                  </a:lnTo>
                  <a:lnTo>
                    <a:pt x="329" y="817"/>
                  </a:lnTo>
                  <a:lnTo>
                    <a:pt x="331" y="822"/>
                  </a:lnTo>
                  <a:lnTo>
                    <a:pt x="331" y="826"/>
                  </a:lnTo>
                  <a:lnTo>
                    <a:pt x="329" y="831"/>
                  </a:lnTo>
                  <a:lnTo>
                    <a:pt x="329" y="835"/>
                  </a:lnTo>
                  <a:lnTo>
                    <a:pt x="331" y="842"/>
                  </a:lnTo>
                  <a:lnTo>
                    <a:pt x="334" y="846"/>
                  </a:lnTo>
                  <a:lnTo>
                    <a:pt x="334" y="853"/>
                  </a:lnTo>
                  <a:lnTo>
                    <a:pt x="334" y="858"/>
                  </a:lnTo>
                  <a:lnTo>
                    <a:pt x="334" y="860"/>
                  </a:lnTo>
                  <a:lnTo>
                    <a:pt x="334" y="865"/>
                  </a:lnTo>
                  <a:lnTo>
                    <a:pt x="334" y="867"/>
                  </a:lnTo>
                  <a:lnTo>
                    <a:pt x="334" y="869"/>
                  </a:lnTo>
                  <a:lnTo>
                    <a:pt x="334" y="871"/>
                  </a:lnTo>
                  <a:lnTo>
                    <a:pt x="336" y="874"/>
                  </a:lnTo>
                  <a:lnTo>
                    <a:pt x="334" y="876"/>
                  </a:lnTo>
                  <a:lnTo>
                    <a:pt x="334" y="880"/>
                  </a:lnTo>
                  <a:lnTo>
                    <a:pt x="334" y="885"/>
                  </a:lnTo>
                  <a:lnTo>
                    <a:pt x="334" y="887"/>
                  </a:lnTo>
                  <a:lnTo>
                    <a:pt x="331" y="889"/>
                  </a:lnTo>
                  <a:lnTo>
                    <a:pt x="259" y="889"/>
                  </a:lnTo>
                  <a:lnTo>
                    <a:pt x="218" y="892"/>
                  </a:lnTo>
                  <a:lnTo>
                    <a:pt x="200" y="892"/>
                  </a:lnTo>
                  <a:lnTo>
                    <a:pt x="198" y="892"/>
                  </a:lnTo>
                  <a:lnTo>
                    <a:pt x="195" y="892"/>
                  </a:lnTo>
                  <a:lnTo>
                    <a:pt x="193" y="892"/>
                  </a:lnTo>
                  <a:lnTo>
                    <a:pt x="189" y="892"/>
                  </a:lnTo>
                  <a:lnTo>
                    <a:pt x="164" y="892"/>
                  </a:lnTo>
                  <a:lnTo>
                    <a:pt x="164" y="889"/>
                  </a:lnTo>
                  <a:lnTo>
                    <a:pt x="161" y="887"/>
                  </a:lnTo>
                  <a:lnTo>
                    <a:pt x="159" y="885"/>
                  </a:lnTo>
                  <a:lnTo>
                    <a:pt x="157" y="885"/>
                  </a:lnTo>
                  <a:lnTo>
                    <a:pt x="157" y="883"/>
                  </a:lnTo>
                  <a:lnTo>
                    <a:pt x="155" y="883"/>
                  </a:lnTo>
                  <a:lnTo>
                    <a:pt x="152" y="880"/>
                  </a:lnTo>
                  <a:lnTo>
                    <a:pt x="132" y="858"/>
                  </a:lnTo>
                  <a:lnTo>
                    <a:pt x="105" y="833"/>
                  </a:lnTo>
                  <a:lnTo>
                    <a:pt x="82" y="833"/>
                  </a:lnTo>
                  <a:lnTo>
                    <a:pt x="80" y="833"/>
                  </a:lnTo>
                  <a:lnTo>
                    <a:pt x="77" y="819"/>
                  </a:lnTo>
                  <a:lnTo>
                    <a:pt x="75" y="815"/>
                  </a:lnTo>
                  <a:lnTo>
                    <a:pt x="66" y="792"/>
                  </a:lnTo>
                  <a:lnTo>
                    <a:pt x="59" y="772"/>
                  </a:lnTo>
                  <a:lnTo>
                    <a:pt x="57" y="763"/>
                  </a:lnTo>
                  <a:lnTo>
                    <a:pt x="53" y="754"/>
                  </a:lnTo>
                  <a:lnTo>
                    <a:pt x="50" y="742"/>
                  </a:lnTo>
                  <a:lnTo>
                    <a:pt x="48" y="736"/>
                  </a:lnTo>
                  <a:lnTo>
                    <a:pt x="46" y="729"/>
                  </a:lnTo>
                  <a:lnTo>
                    <a:pt x="46" y="727"/>
                  </a:lnTo>
                  <a:lnTo>
                    <a:pt x="46" y="722"/>
                  </a:lnTo>
                  <a:lnTo>
                    <a:pt x="43" y="720"/>
                  </a:lnTo>
                  <a:lnTo>
                    <a:pt x="43" y="713"/>
                  </a:lnTo>
                  <a:lnTo>
                    <a:pt x="41" y="711"/>
                  </a:lnTo>
                  <a:lnTo>
                    <a:pt x="41" y="706"/>
                  </a:lnTo>
                  <a:lnTo>
                    <a:pt x="41" y="702"/>
                  </a:lnTo>
                  <a:lnTo>
                    <a:pt x="41" y="697"/>
                  </a:lnTo>
                  <a:lnTo>
                    <a:pt x="41" y="695"/>
                  </a:lnTo>
                  <a:lnTo>
                    <a:pt x="41" y="693"/>
                  </a:lnTo>
                  <a:lnTo>
                    <a:pt x="39" y="688"/>
                  </a:lnTo>
                  <a:lnTo>
                    <a:pt x="39" y="686"/>
                  </a:lnTo>
                  <a:lnTo>
                    <a:pt x="39" y="681"/>
                  </a:lnTo>
                  <a:lnTo>
                    <a:pt x="43" y="672"/>
                  </a:lnTo>
                  <a:lnTo>
                    <a:pt x="43" y="670"/>
                  </a:lnTo>
                  <a:lnTo>
                    <a:pt x="46" y="665"/>
                  </a:lnTo>
                  <a:lnTo>
                    <a:pt x="46" y="661"/>
                  </a:lnTo>
                  <a:lnTo>
                    <a:pt x="46" y="659"/>
                  </a:lnTo>
                  <a:lnTo>
                    <a:pt x="46" y="656"/>
                  </a:lnTo>
                  <a:lnTo>
                    <a:pt x="46" y="654"/>
                  </a:lnTo>
                  <a:lnTo>
                    <a:pt x="46" y="647"/>
                  </a:lnTo>
                  <a:lnTo>
                    <a:pt x="43" y="645"/>
                  </a:lnTo>
                  <a:lnTo>
                    <a:pt x="43" y="643"/>
                  </a:lnTo>
                  <a:lnTo>
                    <a:pt x="43" y="641"/>
                  </a:lnTo>
                  <a:lnTo>
                    <a:pt x="46" y="641"/>
                  </a:lnTo>
                  <a:lnTo>
                    <a:pt x="46" y="638"/>
                  </a:lnTo>
                  <a:lnTo>
                    <a:pt x="46" y="636"/>
                  </a:lnTo>
                  <a:lnTo>
                    <a:pt x="46" y="634"/>
                  </a:lnTo>
                  <a:lnTo>
                    <a:pt x="48" y="629"/>
                  </a:lnTo>
                  <a:lnTo>
                    <a:pt x="50" y="627"/>
                  </a:lnTo>
                  <a:lnTo>
                    <a:pt x="50" y="625"/>
                  </a:lnTo>
                  <a:lnTo>
                    <a:pt x="53" y="622"/>
                  </a:lnTo>
                  <a:lnTo>
                    <a:pt x="55" y="620"/>
                  </a:lnTo>
                  <a:lnTo>
                    <a:pt x="57" y="620"/>
                  </a:lnTo>
                  <a:lnTo>
                    <a:pt x="57" y="618"/>
                  </a:lnTo>
                  <a:lnTo>
                    <a:pt x="57" y="616"/>
                  </a:lnTo>
                  <a:lnTo>
                    <a:pt x="57" y="613"/>
                  </a:lnTo>
                  <a:lnTo>
                    <a:pt x="57" y="609"/>
                  </a:lnTo>
                  <a:lnTo>
                    <a:pt x="59" y="602"/>
                  </a:lnTo>
                  <a:lnTo>
                    <a:pt x="64" y="598"/>
                  </a:lnTo>
                  <a:lnTo>
                    <a:pt x="66" y="598"/>
                  </a:lnTo>
                  <a:lnTo>
                    <a:pt x="71" y="595"/>
                  </a:lnTo>
                  <a:lnTo>
                    <a:pt x="73" y="593"/>
                  </a:lnTo>
                  <a:lnTo>
                    <a:pt x="75" y="591"/>
                  </a:lnTo>
                  <a:lnTo>
                    <a:pt x="82" y="584"/>
                  </a:lnTo>
                  <a:lnTo>
                    <a:pt x="84" y="582"/>
                  </a:lnTo>
                  <a:lnTo>
                    <a:pt x="89" y="577"/>
                  </a:lnTo>
                  <a:lnTo>
                    <a:pt x="91" y="575"/>
                  </a:lnTo>
                  <a:lnTo>
                    <a:pt x="107" y="568"/>
                  </a:lnTo>
                  <a:lnTo>
                    <a:pt x="109" y="566"/>
                  </a:lnTo>
                  <a:lnTo>
                    <a:pt x="114" y="564"/>
                  </a:lnTo>
                  <a:lnTo>
                    <a:pt x="118" y="561"/>
                  </a:lnTo>
                  <a:lnTo>
                    <a:pt x="121" y="561"/>
                  </a:lnTo>
                  <a:lnTo>
                    <a:pt x="127" y="561"/>
                  </a:lnTo>
                  <a:lnTo>
                    <a:pt x="132" y="552"/>
                  </a:lnTo>
                  <a:lnTo>
                    <a:pt x="134" y="548"/>
                  </a:lnTo>
                  <a:lnTo>
                    <a:pt x="136" y="545"/>
                  </a:lnTo>
                  <a:lnTo>
                    <a:pt x="136" y="543"/>
                  </a:lnTo>
                  <a:lnTo>
                    <a:pt x="134" y="536"/>
                  </a:lnTo>
                  <a:lnTo>
                    <a:pt x="134" y="534"/>
                  </a:lnTo>
                  <a:lnTo>
                    <a:pt x="132" y="532"/>
                  </a:lnTo>
                  <a:lnTo>
                    <a:pt x="130" y="530"/>
                  </a:lnTo>
                  <a:lnTo>
                    <a:pt x="127" y="521"/>
                  </a:lnTo>
                  <a:lnTo>
                    <a:pt x="127" y="518"/>
                  </a:lnTo>
                  <a:lnTo>
                    <a:pt x="125" y="507"/>
                  </a:lnTo>
                  <a:lnTo>
                    <a:pt x="125" y="502"/>
                  </a:lnTo>
                  <a:lnTo>
                    <a:pt x="127" y="500"/>
                  </a:lnTo>
                  <a:lnTo>
                    <a:pt x="134" y="493"/>
                  </a:lnTo>
                  <a:lnTo>
                    <a:pt x="136" y="491"/>
                  </a:lnTo>
                  <a:lnTo>
                    <a:pt x="136" y="489"/>
                  </a:lnTo>
                  <a:lnTo>
                    <a:pt x="136" y="487"/>
                  </a:lnTo>
                  <a:lnTo>
                    <a:pt x="136" y="482"/>
                  </a:lnTo>
                  <a:lnTo>
                    <a:pt x="136" y="480"/>
                  </a:lnTo>
                  <a:lnTo>
                    <a:pt x="139" y="478"/>
                  </a:lnTo>
                  <a:lnTo>
                    <a:pt x="139" y="475"/>
                  </a:lnTo>
                  <a:lnTo>
                    <a:pt x="136" y="473"/>
                  </a:lnTo>
                  <a:lnTo>
                    <a:pt x="134" y="471"/>
                  </a:lnTo>
                  <a:lnTo>
                    <a:pt x="132" y="471"/>
                  </a:lnTo>
                  <a:lnTo>
                    <a:pt x="127" y="471"/>
                  </a:lnTo>
                  <a:lnTo>
                    <a:pt x="123" y="471"/>
                  </a:lnTo>
                  <a:lnTo>
                    <a:pt x="121" y="469"/>
                  </a:lnTo>
                  <a:lnTo>
                    <a:pt x="118" y="466"/>
                  </a:lnTo>
                  <a:lnTo>
                    <a:pt x="116" y="462"/>
                  </a:lnTo>
                  <a:lnTo>
                    <a:pt x="116" y="457"/>
                  </a:lnTo>
                  <a:lnTo>
                    <a:pt x="116" y="455"/>
                  </a:lnTo>
                  <a:lnTo>
                    <a:pt x="111" y="450"/>
                  </a:lnTo>
                  <a:lnTo>
                    <a:pt x="109" y="448"/>
                  </a:lnTo>
                  <a:lnTo>
                    <a:pt x="107" y="446"/>
                  </a:lnTo>
                  <a:lnTo>
                    <a:pt x="105" y="444"/>
                  </a:lnTo>
                  <a:lnTo>
                    <a:pt x="102" y="444"/>
                  </a:lnTo>
                  <a:lnTo>
                    <a:pt x="100" y="439"/>
                  </a:lnTo>
                  <a:lnTo>
                    <a:pt x="98" y="439"/>
                  </a:lnTo>
                  <a:lnTo>
                    <a:pt x="96" y="437"/>
                  </a:lnTo>
                  <a:lnTo>
                    <a:pt x="96" y="435"/>
                  </a:lnTo>
                  <a:lnTo>
                    <a:pt x="93" y="432"/>
                  </a:lnTo>
                  <a:lnTo>
                    <a:pt x="93" y="430"/>
                  </a:lnTo>
                  <a:lnTo>
                    <a:pt x="91" y="428"/>
                  </a:lnTo>
                  <a:lnTo>
                    <a:pt x="91" y="426"/>
                  </a:lnTo>
                  <a:lnTo>
                    <a:pt x="91" y="423"/>
                  </a:lnTo>
                  <a:lnTo>
                    <a:pt x="89" y="419"/>
                  </a:lnTo>
                  <a:lnTo>
                    <a:pt x="89" y="416"/>
                  </a:lnTo>
                  <a:lnTo>
                    <a:pt x="87" y="412"/>
                  </a:lnTo>
                  <a:lnTo>
                    <a:pt x="84" y="410"/>
                  </a:lnTo>
                  <a:lnTo>
                    <a:pt x="84" y="407"/>
                  </a:lnTo>
                  <a:lnTo>
                    <a:pt x="82" y="401"/>
                  </a:lnTo>
                  <a:lnTo>
                    <a:pt x="80" y="396"/>
                  </a:lnTo>
                  <a:lnTo>
                    <a:pt x="80" y="394"/>
                  </a:lnTo>
                  <a:lnTo>
                    <a:pt x="80" y="392"/>
                  </a:lnTo>
                  <a:lnTo>
                    <a:pt x="77" y="392"/>
                  </a:lnTo>
                  <a:lnTo>
                    <a:pt x="77" y="389"/>
                  </a:lnTo>
                  <a:lnTo>
                    <a:pt x="77" y="387"/>
                  </a:lnTo>
                  <a:lnTo>
                    <a:pt x="75" y="385"/>
                  </a:lnTo>
                  <a:lnTo>
                    <a:pt x="75" y="383"/>
                  </a:lnTo>
                  <a:lnTo>
                    <a:pt x="75" y="380"/>
                  </a:lnTo>
                  <a:lnTo>
                    <a:pt x="75" y="378"/>
                  </a:lnTo>
                  <a:lnTo>
                    <a:pt x="73" y="376"/>
                  </a:lnTo>
                  <a:lnTo>
                    <a:pt x="73" y="373"/>
                  </a:lnTo>
                  <a:lnTo>
                    <a:pt x="73" y="371"/>
                  </a:lnTo>
                  <a:lnTo>
                    <a:pt x="71" y="369"/>
                  </a:lnTo>
                  <a:lnTo>
                    <a:pt x="71" y="367"/>
                  </a:lnTo>
                  <a:lnTo>
                    <a:pt x="68" y="367"/>
                  </a:lnTo>
                  <a:lnTo>
                    <a:pt x="66" y="364"/>
                  </a:lnTo>
                  <a:lnTo>
                    <a:pt x="62" y="362"/>
                  </a:lnTo>
                  <a:lnTo>
                    <a:pt x="57" y="360"/>
                  </a:lnTo>
                  <a:lnTo>
                    <a:pt x="57" y="358"/>
                  </a:lnTo>
                  <a:lnTo>
                    <a:pt x="53" y="355"/>
                  </a:lnTo>
                  <a:lnTo>
                    <a:pt x="50" y="353"/>
                  </a:lnTo>
                  <a:lnTo>
                    <a:pt x="46" y="351"/>
                  </a:lnTo>
                  <a:lnTo>
                    <a:pt x="41" y="349"/>
                  </a:lnTo>
                  <a:lnTo>
                    <a:pt x="39" y="346"/>
                  </a:lnTo>
                  <a:lnTo>
                    <a:pt x="37" y="344"/>
                  </a:lnTo>
                  <a:lnTo>
                    <a:pt x="32" y="342"/>
                  </a:lnTo>
                  <a:lnTo>
                    <a:pt x="28" y="337"/>
                  </a:lnTo>
                  <a:lnTo>
                    <a:pt x="21" y="333"/>
                  </a:lnTo>
                  <a:lnTo>
                    <a:pt x="19" y="333"/>
                  </a:lnTo>
                  <a:lnTo>
                    <a:pt x="19" y="330"/>
                  </a:lnTo>
                  <a:lnTo>
                    <a:pt x="16" y="326"/>
                  </a:lnTo>
                  <a:lnTo>
                    <a:pt x="14" y="321"/>
                  </a:lnTo>
                  <a:lnTo>
                    <a:pt x="12" y="319"/>
                  </a:lnTo>
                  <a:lnTo>
                    <a:pt x="9" y="315"/>
                  </a:lnTo>
                  <a:lnTo>
                    <a:pt x="9" y="312"/>
                  </a:lnTo>
                  <a:lnTo>
                    <a:pt x="9" y="308"/>
                  </a:lnTo>
                  <a:lnTo>
                    <a:pt x="7" y="308"/>
                  </a:lnTo>
                  <a:lnTo>
                    <a:pt x="7" y="306"/>
                  </a:lnTo>
                  <a:lnTo>
                    <a:pt x="7" y="303"/>
                  </a:lnTo>
                  <a:lnTo>
                    <a:pt x="7" y="301"/>
                  </a:lnTo>
                  <a:lnTo>
                    <a:pt x="5" y="299"/>
                  </a:lnTo>
                  <a:lnTo>
                    <a:pt x="5" y="294"/>
                  </a:lnTo>
                  <a:lnTo>
                    <a:pt x="5" y="292"/>
                  </a:lnTo>
                  <a:lnTo>
                    <a:pt x="3" y="290"/>
                  </a:lnTo>
                  <a:lnTo>
                    <a:pt x="3" y="287"/>
                  </a:lnTo>
                  <a:lnTo>
                    <a:pt x="3" y="281"/>
                  </a:lnTo>
                  <a:lnTo>
                    <a:pt x="3" y="276"/>
                  </a:lnTo>
                  <a:lnTo>
                    <a:pt x="3" y="274"/>
                  </a:lnTo>
                  <a:lnTo>
                    <a:pt x="3" y="272"/>
                  </a:lnTo>
                  <a:lnTo>
                    <a:pt x="3" y="260"/>
                  </a:lnTo>
                  <a:lnTo>
                    <a:pt x="0" y="254"/>
                  </a:lnTo>
                  <a:lnTo>
                    <a:pt x="0" y="251"/>
                  </a:lnTo>
                  <a:lnTo>
                    <a:pt x="3" y="249"/>
                  </a:lnTo>
                  <a:lnTo>
                    <a:pt x="7" y="235"/>
                  </a:lnTo>
                  <a:lnTo>
                    <a:pt x="9" y="233"/>
                  </a:lnTo>
                  <a:lnTo>
                    <a:pt x="9" y="231"/>
                  </a:lnTo>
                  <a:lnTo>
                    <a:pt x="14" y="220"/>
                  </a:lnTo>
                  <a:lnTo>
                    <a:pt x="16" y="215"/>
                  </a:lnTo>
                  <a:lnTo>
                    <a:pt x="19" y="208"/>
                  </a:lnTo>
                  <a:lnTo>
                    <a:pt x="19" y="206"/>
                  </a:lnTo>
                  <a:lnTo>
                    <a:pt x="19" y="201"/>
                  </a:lnTo>
                  <a:lnTo>
                    <a:pt x="21" y="195"/>
                  </a:lnTo>
                  <a:lnTo>
                    <a:pt x="21" y="190"/>
                  </a:lnTo>
                  <a:lnTo>
                    <a:pt x="21" y="186"/>
                  </a:lnTo>
                  <a:lnTo>
                    <a:pt x="21" y="181"/>
                  </a:lnTo>
                  <a:lnTo>
                    <a:pt x="21" y="179"/>
                  </a:lnTo>
                  <a:lnTo>
                    <a:pt x="21" y="172"/>
                  </a:lnTo>
                  <a:lnTo>
                    <a:pt x="23" y="168"/>
                  </a:lnTo>
                  <a:lnTo>
                    <a:pt x="37" y="158"/>
                  </a:lnTo>
                  <a:lnTo>
                    <a:pt x="39" y="156"/>
                  </a:lnTo>
                  <a:lnTo>
                    <a:pt x="41" y="154"/>
                  </a:lnTo>
                  <a:lnTo>
                    <a:pt x="46" y="152"/>
                  </a:lnTo>
                  <a:lnTo>
                    <a:pt x="46" y="145"/>
                  </a:lnTo>
                  <a:lnTo>
                    <a:pt x="48" y="145"/>
                  </a:lnTo>
                  <a:lnTo>
                    <a:pt x="50" y="145"/>
                  </a:lnTo>
                  <a:lnTo>
                    <a:pt x="50" y="147"/>
                  </a:lnTo>
                  <a:lnTo>
                    <a:pt x="53" y="147"/>
                  </a:lnTo>
                  <a:lnTo>
                    <a:pt x="59" y="152"/>
                  </a:lnTo>
                  <a:lnTo>
                    <a:pt x="64" y="154"/>
                  </a:lnTo>
                  <a:lnTo>
                    <a:pt x="73" y="147"/>
                  </a:lnTo>
                  <a:lnTo>
                    <a:pt x="82" y="140"/>
                  </a:lnTo>
                  <a:lnTo>
                    <a:pt x="87" y="136"/>
                  </a:lnTo>
                  <a:lnTo>
                    <a:pt x="89" y="136"/>
                  </a:lnTo>
                  <a:lnTo>
                    <a:pt x="91" y="134"/>
                  </a:lnTo>
                  <a:lnTo>
                    <a:pt x="96" y="129"/>
                  </a:lnTo>
                  <a:lnTo>
                    <a:pt x="98" y="118"/>
                  </a:lnTo>
                  <a:lnTo>
                    <a:pt x="100" y="111"/>
                  </a:lnTo>
                  <a:lnTo>
                    <a:pt x="102" y="102"/>
                  </a:lnTo>
                  <a:lnTo>
                    <a:pt x="100" y="102"/>
                  </a:lnTo>
                  <a:lnTo>
                    <a:pt x="100" y="97"/>
                  </a:lnTo>
                  <a:lnTo>
                    <a:pt x="100" y="95"/>
                  </a:lnTo>
                  <a:lnTo>
                    <a:pt x="105" y="95"/>
                  </a:lnTo>
                  <a:lnTo>
                    <a:pt x="111" y="95"/>
                  </a:lnTo>
                  <a:lnTo>
                    <a:pt x="114" y="82"/>
                  </a:lnTo>
                  <a:lnTo>
                    <a:pt x="116" y="75"/>
                  </a:lnTo>
                  <a:lnTo>
                    <a:pt x="116" y="72"/>
                  </a:lnTo>
                  <a:lnTo>
                    <a:pt x="121" y="72"/>
                  </a:lnTo>
                  <a:lnTo>
                    <a:pt x="127" y="72"/>
                  </a:lnTo>
                  <a:lnTo>
                    <a:pt x="134" y="72"/>
                  </a:lnTo>
                  <a:lnTo>
                    <a:pt x="139" y="72"/>
                  </a:lnTo>
                  <a:lnTo>
                    <a:pt x="141" y="72"/>
                  </a:lnTo>
                  <a:lnTo>
                    <a:pt x="143" y="72"/>
                  </a:lnTo>
                  <a:lnTo>
                    <a:pt x="143" y="68"/>
                  </a:lnTo>
                  <a:lnTo>
                    <a:pt x="148" y="66"/>
                  </a:lnTo>
                  <a:lnTo>
                    <a:pt x="148" y="57"/>
                  </a:lnTo>
                  <a:lnTo>
                    <a:pt x="141" y="54"/>
                  </a:lnTo>
                  <a:lnTo>
                    <a:pt x="141" y="50"/>
                  </a:lnTo>
                  <a:lnTo>
                    <a:pt x="143" y="48"/>
                  </a:lnTo>
                  <a:lnTo>
                    <a:pt x="145" y="48"/>
                  </a:lnTo>
                  <a:lnTo>
                    <a:pt x="148" y="45"/>
                  </a:lnTo>
                  <a:lnTo>
                    <a:pt x="157" y="43"/>
                  </a:lnTo>
                  <a:lnTo>
                    <a:pt x="195" y="27"/>
                  </a:lnTo>
                  <a:lnTo>
                    <a:pt x="200" y="25"/>
                  </a:lnTo>
                  <a:lnTo>
                    <a:pt x="202" y="25"/>
                  </a:lnTo>
                  <a:lnTo>
                    <a:pt x="207" y="23"/>
                  </a:lnTo>
                  <a:lnTo>
                    <a:pt x="213" y="20"/>
                  </a:lnTo>
                  <a:lnTo>
                    <a:pt x="220" y="16"/>
                  </a:lnTo>
                  <a:lnTo>
                    <a:pt x="225" y="16"/>
                  </a:lnTo>
                  <a:lnTo>
                    <a:pt x="225" y="14"/>
                  </a:lnTo>
                  <a:lnTo>
                    <a:pt x="225" y="11"/>
                  </a:lnTo>
                  <a:lnTo>
                    <a:pt x="234" y="11"/>
                  </a:lnTo>
                  <a:lnTo>
                    <a:pt x="247" y="14"/>
                  </a:lnTo>
                  <a:lnTo>
                    <a:pt x="247" y="11"/>
                  </a:lnTo>
                  <a:lnTo>
                    <a:pt x="247" y="9"/>
                  </a:lnTo>
                  <a:lnTo>
                    <a:pt x="250" y="7"/>
                  </a:lnTo>
                  <a:lnTo>
                    <a:pt x="250" y="5"/>
                  </a:lnTo>
                  <a:lnTo>
                    <a:pt x="250" y="2"/>
                  </a:lnTo>
                  <a:lnTo>
                    <a:pt x="252" y="0"/>
                  </a:lnTo>
                  <a:lnTo>
                    <a:pt x="254" y="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33" name="Text - Northern">
              <a:extLst>
                <a:ext uri="{FF2B5EF4-FFF2-40B4-BE49-F238E27FC236}">
                  <a16:creationId xmlns:a16="http://schemas.microsoft.com/office/drawing/2014/main" id="{3D526471-59AF-994B-F7C6-D777523FF9B8}"/>
                </a:ext>
              </a:extLst>
            </p:cNvPr>
            <p:cNvSpPr>
              <a:spLocks noChangeArrowheads="1"/>
            </p:cNvSpPr>
            <p:nvPr/>
          </p:nvSpPr>
          <p:spPr bwMode="auto">
            <a:xfrm>
              <a:off x="5683281" y="1954373"/>
              <a:ext cx="53918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Northern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Text - North Darfur">
              <a:extLst>
                <a:ext uri="{FF2B5EF4-FFF2-40B4-BE49-F238E27FC236}">
                  <a16:creationId xmlns:a16="http://schemas.microsoft.com/office/drawing/2014/main" id="{1ECFFF2A-F32F-5A58-7119-5AC0D037E70E}"/>
                </a:ext>
              </a:extLst>
            </p:cNvPr>
            <p:cNvSpPr>
              <a:spLocks noChangeArrowheads="1"/>
            </p:cNvSpPr>
            <p:nvPr/>
          </p:nvSpPr>
          <p:spPr bwMode="auto">
            <a:xfrm>
              <a:off x="3690762" y="3338937"/>
              <a:ext cx="74217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Text - Red Sea">
              <a:extLst>
                <a:ext uri="{FF2B5EF4-FFF2-40B4-BE49-F238E27FC236}">
                  <a16:creationId xmlns:a16="http://schemas.microsoft.com/office/drawing/2014/main" id="{2AE66E4D-E98A-DC3E-EF4E-778C155867DD}"/>
                </a:ext>
              </a:extLst>
            </p:cNvPr>
            <p:cNvSpPr>
              <a:spLocks noChangeArrowheads="1"/>
            </p:cNvSpPr>
            <p:nvPr/>
          </p:nvSpPr>
          <p:spPr bwMode="auto">
            <a:xfrm>
              <a:off x="8078303" y="1668711"/>
              <a:ext cx="54235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Red Sea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Text - River Nile">
              <a:extLst>
                <a:ext uri="{FF2B5EF4-FFF2-40B4-BE49-F238E27FC236}">
                  <a16:creationId xmlns:a16="http://schemas.microsoft.com/office/drawing/2014/main" id="{097EF348-1147-DDBC-36DC-C55397B5CFC7}"/>
                </a:ext>
              </a:extLst>
            </p:cNvPr>
            <p:cNvSpPr>
              <a:spLocks noChangeArrowheads="1"/>
            </p:cNvSpPr>
            <p:nvPr/>
          </p:nvSpPr>
          <p:spPr bwMode="auto">
            <a:xfrm>
              <a:off x="7355697" y="2521657"/>
              <a:ext cx="5962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River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Text - North Kordofan">
              <a:extLst>
                <a:ext uri="{FF2B5EF4-FFF2-40B4-BE49-F238E27FC236}">
                  <a16:creationId xmlns:a16="http://schemas.microsoft.com/office/drawing/2014/main" id="{D7C444ED-E04A-F1F8-57D7-49154B6E7CF3}"/>
                </a:ext>
              </a:extLst>
            </p:cNvPr>
            <p:cNvSpPr>
              <a:spLocks noChangeArrowheads="1"/>
            </p:cNvSpPr>
            <p:nvPr/>
          </p:nvSpPr>
          <p:spPr bwMode="auto">
            <a:xfrm>
              <a:off x="5606245" y="3791218"/>
              <a:ext cx="90393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Text - Gedaref">
              <a:extLst>
                <a:ext uri="{FF2B5EF4-FFF2-40B4-BE49-F238E27FC236}">
                  <a16:creationId xmlns:a16="http://schemas.microsoft.com/office/drawing/2014/main" id="{5BB83E6D-C918-97A6-F61C-4D8A877F67C6}"/>
                </a:ext>
              </a:extLst>
            </p:cNvPr>
            <p:cNvSpPr>
              <a:spLocks noChangeArrowheads="1"/>
            </p:cNvSpPr>
            <p:nvPr/>
          </p:nvSpPr>
          <p:spPr bwMode="auto">
            <a:xfrm>
              <a:off x="7979979" y="4126004"/>
              <a:ext cx="507471"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Gedaref</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Text - West Kordofan">
              <a:extLst>
                <a:ext uri="{FF2B5EF4-FFF2-40B4-BE49-F238E27FC236}">
                  <a16:creationId xmlns:a16="http://schemas.microsoft.com/office/drawing/2014/main" id="{9E5EAB40-9456-5226-FC82-484735AAC056}"/>
                </a:ext>
              </a:extLst>
            </p:cNvPr>
            <p:cNvSpPr>
              <a:spLocks noChangeArrowheads="1"/>
            </p:cNvSpPr>
            <p:nvPr/>
          </p:nvSpPr>
          <p:spPr bwMode="auto">
            <a:xfrm>
              <a:off x="4899245" y="5198069"/>
              <a:ext cx="89124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West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Text - South Darfur">
              <a:extLst>
                <a:ext uri="{FF2B5EF4-FFF2-40B4-BE49-F238E27FC236}">
                  <a16:creationId xmlns:a16="http://schemas.microsoft.com/office/drawing/2014/main" id="{3CDF2645-339B-737E-E749-C2B94689B192}"/>
                </a:ext>
              </a:extLst>
            </p:cNvPr>
            <p:cNvSpPr>
              <a:spLocks noChangeArrowheads="1"/>
            </p:cNvSpPr>
            <p:nvPr/>
          </p:nvSpPr>
          <p:spPr bwMode="auto">
            <a:xfrm>
              <a:off x="3319612" y="5541415"/>
              <a:ext cx="7643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 - Kassala">
              <a:extLst>
                <a:ext uri="{FF2B5EF4-FFF2-40B4-BE49-F238E27FC236}">
                  <a16:creationId xmlns:a16="http://schemas.microsoft.com/office/drawing/2014/main" id="{873129ED-57F3-E63B-5E3C-E37BB91861CC}"/>
                </a:ext>
              </a:extLst>
            </p:cNvPr>
            <p:cNvSpPr>
              <a:spLocks noChangeArrowheads="1"/>
            </p:cNvSpPr>
            <p:nvPr/>
          </p:nvSpPr>
          <p:spPr bwMode="auto">
            <a:xfrm>
              <a:off x="8265654" y="3449616"/>
              <a:ext cx="50112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Kassala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Text - Sennar">
              <a:extLst>
                <a:ext uri="{FF2B5EF4-FFF2-40B4-BE49-F238E27FC236}">
                  <a16:creationId xmlns:a16="http://schemas.microsoft.com/office/drawing/2014/main" id="{E56176DD-6418-C419-6083-B5F0E442616D}"/>
                </a:ext>
              </a:extLst>
            </p:cNvPr>
            <p:cNvSpPr>
              <a:spLocks noChangeArrowheads="1"/>
            </p:cNvSpPr>
            <p:nvPr/>
          </p:nvSpPr>
          <p:spPr bwMode="auto">
            <a:xfrm>
              <a:off x="7482023" y="4571066"/>
              <a:ext cx="456724"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Sennar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Text - South Kordofan">
              <a:extLst>
                <a:ext uri="{FF2B5EF4-FFF2-40B4-BE49-F238E27FC236}">
                  <a16:creationId xmlns:a16="http://schemas.microsoft.com/office/drawing/2014/main" id="{5350B4E2-03D7-6DEE-F1DB-A92040186B51}"/>
                </a:ext>
              </a:extLst>
            </p:cNvPr>
            <p:cNvSpPr>
              <a:spLocks noChangeArrowheads="1"/>
            </p:cNvSpPr>
            <p:nvPr/>
          </p:nvSpPr>
          <p:spPr bwMode="auto">
            <a:xfrm>
              <a:off x="5965574" y="5246380"/>
              <a:ext cx="926134"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Text - East Darfur">
              <a:extLst>
                <a:ext uri="{FF2B5EF4-FFF2-40B4-BE49-F238E27FC236}">
                  <a16:creationId xmlns:a16="http://schemas.microsoft.com/office/drawing/2014/main" id="{DCF2D869-E2D6-6FA0-CA75-382A0622278B}"/>
                </a:ext>
              </a:extLst>
            </p:cNvPr>
            <p:cNvSpPr>
              <a:spLocks noChangeArrowheads="1"/>
            </p:cNvSpPr>
            <p:nvPr/>
          </p:nvSpPr>
          <p:spPr bwMode="auto">
            <a:xfrm>
              <a:off x="4201156" y="5406551"/>
              <a:ext cx="68825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East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Text - Blue Nile">
              <a:extLst>
                <a:ext uri="{FF2B5EF4-FFF2-40B4-BE49-F238E27FC236}">
                  <a16:creationId xmlns:a16="http://schemas.microsoft.com/office/drawing/2014/main" id="{48D1CE67-F899-EC90-7232-58F3BE831540}"/>
                </a:ext>
              </a:extLst>
            </p:cNvPr>
            <p:cNvSpPr>
              <a:spLocks noChangeArrowheads="1"/>
            </p:cNvSpPr>
            <p:nvPr/>
          </p:nvSpPr>
          <p:spPr bwMode="auto">
            <a:xfrm>
              <a:off x="7523257" y="5197738"/>
              <a:ext cx="55504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Blue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Text - White Nile">
              <a:extLst>
                <a:ext uri="{FF2B5EF4-FFF2-40B4-BE49-F238E27FC236}">
                  <a16:creationId xmlns:a16="http://schemas.microsoft.com/office/drawing/2014/main" id="{D26A70E7-C0FC-C804-7808-C0B34EC516A3}"/>
                </a:ext>
              </a:extLst>
            </p:cNvPr>
            <p:cNvSpPr>
              <a:spLocks noChangeArrowheads="1"/>
            </p:cNvSpPr>
            <p:nvPr/>
          </p:nvSpPr>
          <p:spPr bwMode="auto">
            <a:xfrm>
              <a:off x="6804868" y="4658622"/>
              <a:ext cx="63116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White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Text - Aj Jazirah">
              <a:extLst>
                <a:ext uri="{FF2B5EF4-FFF2-40B4-BE49-F238E27FC236}">
                  <a16:creationId xmlns:a16="http://schemas.microsoft.com/office/drawing/2014/main" id="{131CA129-6A84-CC0B-A247-2A7E810D2936}"/>
                </a:ext>
              </a:extLst>
            </p:cNvPr>
            <p:cNvSpPr>
              <a:spLocks noChangeArrowheads="1"/>
            </p:cNvSpPr>
            <p:nvPr/>
          </p:nvSpPr>
          <p:spPr bwMode="auto">
            <a:xfrm>
              <a:off x="7131551" y="3925371"/>
              <a:ext cx="60262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Aj</a:t>
              </a: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Jazirah</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 - Khartoum">
              <a:extLst>
                <a:ext uri="{FF2B5EF4-FFF2-40B4-BE49-F238E27FC236}">
                  <a16:creationId xmlns:a16="http://schemas.microsoft.com/office/drawing/2014/main" id="{F6076B76-D32F-0F47-1135-328BF60A2C17}"/>
                </a:ext>
              </a:extLst>
            </p:cNvPr>
            <p:cNvSpPr>
              <a:spLocks noChangeArrowheads="1"/>
            </p:cNvSpPr>
            <p:nvPr/>
          </p:nvSpPr>
          <p:spPr bwMode="auto">
            <a:xfrm>
              <a:off x="6991205" y="3464505"/>
              <a:ext cx="5962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Khartoum</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Text - Central Darfur">
              <a:extLst>
                <a:ext uri="{FF2B5EF4-FFF2-40B4-BE49-F238E27FC236}">
                  <a16:creationId xmlns:a16="http://schemas.microsoft.com/office/drawing/2014/main" id="{5F4D36AF-EC06-5AF9-2283-E64CA5A36571}"/>
                </a:ext>
              </a:extLst>
            </p:cNvPr>
            <p:cNvSpPr>
              <a:spLocks noChangeArrowheads="1"/>
            </p:cNvSpPr>
            <p:nvPr/>
          </p:nvSpPr>
          <p:spPr bwMode="auto">
            <a:xfrm>
              <a:off x="2672152" y="4862605"/>
              <a:ext cx="84049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Central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Text - West Darfur">
              <a:extLst>
                <a:ext uri="{FF2B5EF4-FFF2-40B4-BE49-F238E27FC236}">
                  <a16:creationId xmlns:a16="http://schemas.microsoft.com/office/drawing/2014/main" id="{20D960CE-3DC3-9322-1E18-980A31E76FC1}"/>
                </a:ext>
              </a:extLst>
            </p:cNvPr>
            <p:cNvSpPr>
              <a:spLocks noChangeArrowheads="1"/>
            </p:cNvSpPr>
            <p:nvPr/>
          </p:nvSpPr>
          <p:spPr bwMode="auto">
            <a:xfrm>
              <a:off x="2461235" y="4317074"/>
              <a:ext cx="72948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West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Text - Abyei PCA">
              <a:extLst>
                <a:ext uri="{FF2B5EF4-FFF2-40B4-BE49-F238E27FC236}">
                  <a16:creationId xmlns:a16="http://schemas.microsoft.com/office/drawing/2014/main" id="{A25FD812-272B-FFEA-CD94-15EF48A059F3}"/>
                </a:ext>
              </a:extLst>
            </p:cNvPr>
            <p:cNvSpPr>
              <a:spLocks noChangeArrowheads="1"/>
            </p:cNvSpPr>
            <p:nvPr/>
          </p:nvSpPr>
          <p:spPr bwMode="auto">
            <a:xfrm>
              <a:off x="4995417" y="5990143"/>
              <a:ext cx="65971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Abyei PCA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2" name="Group 51">
              <a:extLst>
                <a:ext uri="{FF2B5EF4-FFF2-40B4-BE49-F238E27FC236}">
                  <a16:creationId xmlns:a16="http://schemas.microsoft.com/office/drawing/2014/main" id="{C9530E37-D375-5321-E194-A330BC366A10}"/>
                </a:ext>
              </a:extLst>
            </p:cNvPr>
            <p:cNvGrpSpPr/>
            <p:nvPr/>
          </p:nvGrpSpPr>
          <p:grpSpPr>
            <a:xfrm>
              <a:off x="8650792" y="3124400"/>
              <a:ext cx="3292709" cy="230592"/>
              <a:chOff x="8574087" y="3162496"/>
              <a:chExt cx="3084616" cy="230832"/>
            </a:xfrm>
          </p:grpSpPr>
          <p:grpSp>
            <p:nvGrpSpPr>
              <p:cNvPr id="53" name="Group 52">
                <a:extLst>
                  <a:ext uri="{FF2B5EF4-FFF2-40B4-BE49-F238E27FC236}">
                    <a16:creationId xmlns:a16="http://schemas.microsoft.com/office/drawing/2014/main" id="{C9EBB2F9-156A-D0FF-AED4-1D6EB8E3AD88}"/>
                  </a:ext>
                </a:extLst>
              </p:cNvPr>
              <p:cNvGrpSpPr/>
              <p:nvPr/>
            </p:nvGrpSpPr>
            <p:grpSpPr>
              <a:xfrm>
                <a:off x="8574087" y="3173726"/>
                <a:ext cx="854520" cy="203530"/>
                <a:chOff x="8487497" y="3477894"/>
                <a:chExt cx="854520" cy="203530"/>
              </a:xfrm>
            </p:grpSpPr>
            <p:sp>
              <p:nvSpPr>
                <p:cNvPr id="55" name="Flowchart: Connector 54">
                  <a:extLst>
                    <a:ext uri="{FF2B5EF4-FFF2-40B4-BE49-F238E27FC236}">
                      <a16:creationId xmlns:a16="http://schemas.microsoft.com/office/drawing/2014/main" id="{F714B818-9544-E35E-5FBF-D1222B942C4C}"/>
                    </a:ext>
                  </a:extLst>
                </p:cNvPr>
                <p:cNvSpPr/>
                <p:nvPr/>
              </p:nvSpPr>
              <p:spPr>
                <a:xfrm>
                  <a:off x="8487497" y="3561727"/>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56" name="Group 55">
                  <a:extLst>
                    <a:ext uri="{FF2B5EF4-FFF2-40B4-BE49-F238E27FC236}">
                      <a16:creationId xmlns:a16="http://schemas.microsoft.com/office/drawing/2014/main" id="{5F32C93A-039A-5023-0A3D-2380B14B5B88}"/>
                    </a:ext>
                  </a:extLst>
                </p:cNvPr>
                <p:cNvGrpSpPr/>
                <p:nvPr/>
              </p:nvGrpSpPr>
              <p:grpSpPr>
                <a:xfrm>
                  <a:off x="8540751" y="3477894"/>
                  <a:ext cx="801266" cy="203530"/>
                  <a:chOff x="8294286" y="4220844"/>
                  <a:chExt cx="801266" cy="203530"/>
                </a:xfrm>
              </p:grpSpPr>
              <p:cxnSp>
                <p:nvCxnSpPr>
                  <p:cNvPr id="57" name="Straight Connector 56">
                    <a:extLst>
                      <a:ext uri="{FF2B5EF4-FFF2-40B4-BE49-F238E27FC236}">
                        <a16:creationId xmlns:a16="http://schemas.microsoft.com/office/drawing/2014/main" id="{E87D0DF5-11F9-FE07-A310-8B78E219C44E}"/>
                      </a:ext>
                    </a:extLst>
                  </p:cNvPr>
                  <p:cNvCxnSpPr>
                    <a:cxnSpLocks/>
                  </p:cNvCxnSpPr>
                  <p:nvPr/>
                </p:nvCxnSpPr>
                <p:spPr>
                  <a:xfrm flipV="1">
                    <a:off x="8294286" y="4323882"/>
                    <a:ext cx="801266" cy="9837"/>
                  </a:xfrm>
                  <a:prstGeom prst="line">
                    <a:avLst/>
                  </a:prstGeom>
                  <a:noFill/>
                  <a:ln w="12700" cap="flat" cmpd="sng" algn="ctr">
                    <a:solidFill>
                      <a:srgbClr val="5B9BD5"/>
                    </a:solidFill>
                    <a:prstDash val="solid"/>
                    <a:miter lim="800000"/>
                  </a:ln>
                  <a:effectLst/>
                </p:spPr>
              </p:cxnSp>
              <p:cxnSp>
                <p:nvCxnSpPr>
                  <p:cNvPr id="58" name="Straight Connector 57">
                    <a:extLst>
                      <a:ext uri="{FF2B5EF4-FFF2-40B4-BE49-F238E27FC236}">
                        <a16:creationId xmlns:a16="http://schemas.microsoft.com/office/drawing/2014/main" id="{FDB6ACFD-ADB5-D3DE-BF80-584B9A3F76CD}"/>
                      </a:ext>
                    </a:extLst>
                  </p:cNvPr>
                  <p:cNvCxnSpPr>
                    <a:cxnSpLocks/>
                  </p:cNvCxnSpPr>
                  <p:nvPr/>
                </p:nvCxnSpPr>
                <p:spPr>
                  <a:xfrm>
                    <a:off x="9095552" y="4220844"/>
                    <a:ext cx="0" cy="203530"/>
                  </a:xfrm>
                  <a:prstGeom prst="line">
                    <a:avLst/>
                  </a:prstGeom>
                  <a:noFill/>
                  <a:ln w="6350" cap="flat" cmpd="sng" algn="ctr">
                    <a:solidFill>
                      <a:srgbClr val="4472C4"/>
                    </a:solidFill>
                    <a:prstDash val="solid"/>
                    <a:miter lim="800000"/>
                  </a:ln>
                  <a:effectLst/>
                </p:spPr>
              </p:cxnSp>
            </p:grpSp>
          </p:grpSp>
          <p:sp>
            <p:nvSpPr>
              <p:cNvPr id="54" name="TextBox 53">
                <a:extLst>
                  <a:ext uri="{FF2B5EF4-FFF2-40B4-BE49-F238E27FC236}">
                    <a16:creationId xmlns:a16="http://schemas.microsoft.com/office/drawing/2014/main" id="{01CD4F4A-386A-62FF-DF17-5528992DB262}"/>
                  </a:ext>
                </a:extLst>
              </p:cNvPr>
              <p:cNvSpPr txBox="1"/>
              <p:nvPr/>
            </p:nvSpPr>
            <p:spPr>
              <a:xfrm>
                <a:off x="9367836" y="3162496"/>
                <a:ext cx="2290867"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ALIGHT(3), CARE(16), UNICEF</a:t>
                </a:r>
              </a:p>
            </p:txBody>
          </p:sp>
        </p:grpSp>
        <p:grpSp>
          <p:nvGrpSpPr>
            <p:cNvPr id="59" name="Group 58">
              <a:extLst>
                <a:ext uri="{FF2B5EF4-FFF2-40B4-BE49-F238E27FC236}">
                  <a16:creationId xmlns:a16="http://schemas.microsoft.com/office/drawing/2014/main" id="{8D1E48D2-8DC7-CD5F-BA85-D1E5A8B62DE2}"/>
                </a:ext>
              </a:extLst>
            </p:cNvPr>
            <p:cNvGrpSpPr/>
            <p:nvPr/>
          </p:nvGrpSpPr>
          <p:grpSpPr>
            <a:xfrm>
              <a:off x="7482023" y="3688194"/>
              <a:ext cx="4293662" cy="237177"/>
              <a:chOff x="7489825" y="3688464"/>
              <a:chExt cx="4298139" cy="237424"/>
            </a:xfrm>
          </p:grpSpPr>
          <p:cxnSp>
            <p:nvCxnSpPr>
              <p:cNvPr id="60" name="Straight Connector 59">
                <a:extLst>
                  <a:ext uri="{FF2B5EF4-FFF2-40B4-BE49-F238E27FC236}">
                    <a16:creationId xmlns:a16="http://schemas.microsoft.com/office/drawing/2014/main" id="{23108E24-4182-A20A-6AFE-05DF58D221F4}"/>
                  </a:ext>
                </a:extLst>
              </p:cNvPr>
              <p:cNvCxnSpPr>
                <a:cxnSpLocks/>
              </p:cNvCxnSpPr>
              <p:nvPr/>
            </p:nvCxnSpPr>
            <p:spPr>
              <a:xfrm flipV="1">
                <a:off x="7548864" y="3823026"/>
                <a:ext cx="1546691" cy="9837"/>
              </a:xfrm>
              <a:prstGeom prst="line">
                <a:avLst/>
              </a:prstGeom>
              <a:noFill/>
              <a:ln w="12700" cap="flat" cmpd="sng" algn="ctr">
                <a:solidFill>
                  <a:srgbClr val="5B9BD5"/>
                </a:solidFill>
                <a:prstDash val="solid"/>
                <a:miter lim="800000"/>
              </a:ln>
              <a:effectLst/>
            </p:spPr>
          </p:cxnSp>
          <p:sp>
            <p:nvSpPr>
              <p:cNvPr id="61" name="Flowchart: Connector 60">
                <a:extLst>
                  <a:ext uri="{FF2B5EF4-FFF2-40B4-BE49-F238E27FC236}">
                    <a16:creationId xmlns:a16="http://schemas.microsoft.com/office/drawing/2014/main" id="{0CD17C85-127B-A5EB-4B11-C62C5F786AA1}"/>
                  </a:ext>
                </a:extLst>
              </p:cNvPr>
              <p:cNvSpPr/>
              <p:nvPr/>
            </p:nvSpPr>
            <p:spPr>
              <a:xfrm flipH="1">
                <a:off x="7489825" y="3800475"/>
                <a:ext cx="5903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62" name="Straight Connector 61">
                <a:extLst>
                  <a:ext uri="{FF2B5EF4-FFF2-40B4-BE49-F238E27FC236}">
                    <a16:creationId xmlns:a16="http://schemas.microsoft.com/office/drawing/2014/main" id="{68825148-87C4-629F-C76A-C047AB28E21A}"/>
                  </a:ext>
                </a:extLst>
              </p:cNvPr>
              <p:cNvCxnSpPr>
                <a:cxnSpLocks/>
              </p:cNvCxnSpPr>
              <p:nvPr/>
            </p:nvCxnSpPr>
            <p:spPr>
              <a:xfrm>
                <a:off x="9095552" y="3714750"/>
                <a:ext cx="0" cy="211138"/>
              </a:xfrm>
              <a:prstGeom prst="line">
                <a:avLst/>
              </a:prstGeom>
              <a:noFill/>
              <a:ln w="6350" cap="flat" cmpd="sng" algn="ctr">
                <a:solidFill>
                  <a:srgbClr val="4472C4"/>
                </a:solidFill>
                <a:prstDash val="solid"/>
                <a:miter lim="800000"/>
              </a:ln>
              <a:effectLst/>
            </p:spPr>
          </p:cxnSp>
          <p:sp>
            <p:nvSpPr>
              <p:cNvPr id="63" name="TextBox 62">
                <a:extLst>
                  <a:ext uri="{FF2B5EF4-FFF2-40B4-BE49-F238E27FC236}">
                    <a16:creationId xmlns:a16="http://schemas.microsoft.com/office/drawing/2014/main" id="{52B3BCA8-E91E-C299-C2C8-BF9A16AE1E3C}"/>
                  </a:ext>
                </a:extLst>
              </p:cNvPr>
              <p:cNvSpPr txBox="1"/>
              <p:nvPr/>
            </p:nvSpPr>
            <p:spPr>
              <a:xfrm>
                <a:off x="9063391" y="3688464"/>
                <a:ext cx="2724573"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IRC(5), IMC (4), BDF (20), PUI (</a:t>
                </a:r>
                <a:r>
                  <a:rPr kumimoji="0" lang="en-US" sz="899" b="0" i="0" u="none" strike="noStrike" kern="0" cap="none" spc="0" normalizeH="0" baseline="0" noProof="0">
                    <a:ln>
                      <a:noFill/>
                    </a:ln>
                    <a:solidFill>
                      <a:srgbClr val="00CC00"/>
                    </a:solidFill>
                    <a:effectLst/>
                    <a:uLnTx/>
                    <a:uFillTx/>
                    <a:latin typeface="Calibri" panose="020F0502020204030204"/>
                  </a:rPr>
                  <a:t>3</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RI (6)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UNICEF</a:t>
                </a:r>
              </a:p>
            </p:txBody>
          </p:sp>
        </p:grpSp>
        <p:grpSp>
          <p:nvGrpSpPr>
            <p:cNvPr id="64" name="Group 63">
              <a:extLst>
                <a:ext uri="{FF2B5EF4-FFF2-40B4-BE49-F238E27FC236}">
                  <a16:creationId xmlns:a16="http://schemas.microsoft.com/office/drawing/2014/main" id="{A418DA46-9F37-2946-7735-89A0E39DCA06}"/>
                </a:ext>
              </a:extLst>
            </p:cNvPr>
            <p:cNvGrpSpPr/>
            <p:nvPr/>
          </p:nvGrpSpPr>
          <p:grpSpPr>
            <a:xfrm>
              <a:off x="8220856" y="4176984"/>
              <a:ext cx="3816450" cy="230592"/>
              <a:chOff x="7559585" y="4410293"/>
              <a:chExt cx="3820430" cy="230832"/>
            </a:xfrm>
          </p:grpSpPr>
          <p:sp>
            <p:nvSpPr>
              <p:cNvPr id="65" name="Flowchart: Connector 64">
                <a:extLst>
                  <a:ext uri="{FF2B5EF4-FFF2-40B4-BE49-F238E27FC236}">
                    <a16:creationId xmlns:a16="http://schemas.microsoft.com/office/drawing/2014/main" id="{82D4FD92-ED2E-5C5F-60BA-51955255F1D0}"/>
                  </a:ext>
                </a:extLst>
              </p:cNvPr>
              <p:cNvSpPr/>
              <p:nvPr/>
            </p:nvSpPr>
            <p:spPr>
              <a:xfrm>
                <a:off x="7559585" y="4521650"/>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66" name="Group 65">
                <a:extLst>
                  <a:ext uri="{FF2B5EF4-FFF2-40B4-BE49-F238E27FC236}">
                    <a16:creationId xmlns:a16="http://schemas.microsoft.com/office/drawing/2014/main" id="{55A6F942-4F3A-047F-E79F-B1FC699CE9F0}"/>
                  </a:ext>
                </a:extLst>
              </p:cNvPr>
              <p:cNvGrpSpPr/>
              <p:nvPr/>
            </p:nvGrpSpPr>
            <p:grpSpPr>
              <a:xfrm>
                <a:off x="7610474" y="4425117"/>
                <a:ext cx="761087" cy="209549"/>
                <a:chOff x="8294286" y="4204798"/>
                <a:chExt cx="801266" cy="209549"/>
              </a:xfrm>
            </p:grpSpPr>
            <p:cxnSp>
              <p:nvCxnSpPr>
                <p:cNvPr id="68" name="Straight Connector 67">
                  <a:extLst>
                    <a:ext uri="{FF2B5EF4-FFF2-40B4-BE49-F238E27FC236}">
                      <a16:creationId xmlns:a16="http://schemas.microsoft.com/office/drawing/2014/main" id="{08727D11-2678-BFB3-C70A-FE0DB4BA78A1}"/>
                    </a:ext>
                  </a:extLst>
                </p:cNvPr>
                <p:cNvCxnSpPr>
                  <a:cxnSpLocks/>
                </p:cNvCxnSpPr>
                <p:nvPr/>
              </p:nvCxnSpPr>
              <p:spPr>
                <a:xfrm flipV="1">
                  <a:off x="8294286" y="4323882"/>
                  <a:ext cx="801266" cy="9837"/>
                </a:xfrm>
                <a:prstGeom prst="line">
                  <a:avLst/>
                </a:prstGeom>
                <a:noFill/>
                <a:ln w="12700" cap="flat" cmpd="sng" algn="ctr">
                  <a:solidFill>
                    <a:srgbClr val="5B9BD5"/>
                  </a:solidFill>
                  <a:prstDash val="solid"/>
                  <a:miter lim="800000"/>
                </a:ln>
                <a:effectLst/>
              </p:spPr>
            </p:cxnSp>
            <p:cxnSp>
              <p:nvCxnSpPr>
                <p:cNvPr id="69" name="Straight Connector 68">
                  <a:extLst>
                    <a:ext uri="{FF2B5EF4-FFF2-40B4-BE49-F238E27FC236}">
                      <a16:creationId xmlns:a16="http://schemas.microsoft.com/office/drawing/2014/main" id="{89E6634A-FF10-E3C6-1BD8-2298AE0B9DE8}"/>
                    </a:ext>
                  </a:extLst>
                </p:cNvPr>
                <p:cNvCxnSpPr>
                  <a:cxnSpLocks/>
                </p:cNvCxnSpPr>
                <p:nvPr/>
              </p:nvCxnSpPr>
              <p:spPr>
                <a:xfrm>
                  <a:off x="9095550" y="4204798"/>
                  <a:ext cx="0" cy="209549"/>
                </a:xfrm>
                <a:prstGeom prst="line">
                  <a:avLst/>
                </a:prstGeom>
                <a:noFill/>
                <a:ln w="6350" cap="flat" cmpd="sng" algn="ctr">
                  <a:solidFill>
                    <a:srgbClr val="4472C4"/>
                  </a:solidFill>
                  <a:prstDash val="solid"/>
                  <a:miter lim="800000"/>
                </a:ln>
                <a:effectLst/>
              </p:spPr>
            </p:cxnSp>
          </p:grpSp>
          <p:sp>
            <p:nvSpPr>
              <p:cNvPr id="67" name="TextBox 66">
                <a:extLst>
                  <a:ext uri="{FF2B5EF4-FFF2-40B4-BE49-F238E27FC236}">
                    <a16:creationId xmlns:a16="http://schemas.microsoft.com/office/drawing/2014/main" id="{1E9A4D6A-9CA3-175B-E6A1-3674820ED3E3}"/>
                  </a:ext>
                </a:extLst>
              </p:cNvPr>
              <p:cNvSpPr txBox="1"/>
              <p:nvPr/>
            </p:nvSpPr>
            <p:spPr>
              <a:xfrm>
                <a:off x="8318995" y="4410293"/>
                <a:ext cx="3061020"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ALIGHT(5),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CARE(</a:t>
                </a:r>
                <a:r>
                  <a:rPr kumimoji="0" lang="en-US" sz="899" b="0" i="0" u="none" strike="noStrike" kern="0" cap="none" spc="0" normalizeH="0" baseline="0" noProof="0">
                    <a:ln>
                      <a:noFill/>
                    </a:ln>
                    <a:solidFill>
                      <a:srgbClr val="00CC00"/>
                    </a:solidFill>
                    <a:effectLst/>
                    <a:uLnTx/>
                    <a:uFillTx/>
                    <a:latin typeface="Calibri" panose="020F0502020204030204"/>
                  </a:rPr>
                  <a:t>5</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IRC (1), PUI (</a:t>
                </a:r>
                <a:r>
                  <a:rPr kumimoji="0" lang="en-US" sz="899" b="0" i="0" u="none" strike="noStrike" kern="0" cap="none" spc="0" normalizeH="0" baseline="0" noProof="0">
                    <a:ln>
                      <a:noFill/>
                    </a:ln>
                    <a:solidFill>
                      <a:srgbClr val="00CC00"/>
                    </a:solidFill>
                    <a:effectLst/>
                    <a:uLnTx/>
                    <a:uFillTx/>
                    <a:latin typeface="Calibri" panose="020F0502020204030204"/>
                  </a:rPr>
                  <a:t>10</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WHH (10),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UNICEF</a:t>
                </a:r>
              </a:p>
            </p:txBody>
          </p:sp>
        </p:grpSp>
        <p:grpSp>
          <p:nvGrpSpPr>
            <p:cNvPr id="70" name="Group 69">
              <a:extLst>
                <a:ext uri="{FF2B5EF4-FFF2-40B4-BE49-F238E27FC236}">
                  <a16:creationId xmlns:a16="http://schemas.microsoft.com/office/drawing/2014/main" id="{00BB9C80-EEE8-730A-9996-B1368A013739}"/>
                </a:ext>
              </a:extLst>
            </p:cNvPr>
            <p:cNvGrpSpPr/>
            <p:nvPr/>
          </p:nvGrpSpPr>
          <p:grpSpPr>
            <a:xfrm>
              <a:off x="7797676" y="5184106"/>
              <a:ext cx="2617142" cy="368947"/>
              <a:chOff x="7805807" y="5185936"/>
              <a:chExt cx="2619871" cy="369332"/>
            </a:xfrm>
          </p:grpSpPr>
          <p:grpSp>
            <p:nvGrpSpPr>
              <p:cNvPr id="71" name="Group 70">
                <a:extLst>
                  <a:ext uri="{FF2B5EF4-FFF2-40B4-BE49-F238E27FC236}">
                    <a16:creationId xmlns:a16="http://schemas.microsoft.com/office/drawing/2014/main" id="{3B478BC6-26C4-C49A-1F7C-C1C5C5C11DA2}"/>
                  </a:ext>
                </a:extLst>
              </p:cNvPr>
              <p:cNvGrpSpPr/>
              <p:nvPr/>
            </p:nvGrpSpPr>
            <p:grpSpPr>
              <a:xfrm>
                <a:off x="7805807" y="5260975"/>
                <a:ext cx="680900" cy="231775"/>
                <a:chOff x="7844561" y="5070711"/>
                <a:chExt cx="680900" cy="231775"/>
              </a:xfrm>
            </p:grpSpPr>
            <p:sp>
              <p:nvSpPr>
                <p:cNvPr id="73" name="Flowchart: Connector 72">
                  <a:extLst>
                    <a:ext uri="{FF2B5EF4-FFF2-40B4-BE49-F238E27FC236}">
                      <a16:creationId xmlns:a16="http://schemas.microsoft.com/office/drawing/2014/main" id="{B29E0AA8-D6D4-7F40-C7F2-8BF531DEDE01}"/>
                    </a:ext>
                  </a:extLst>
                </p:cNvPr>
                <p:cNvSpPr/>
                <p:nvPr/>
              </p:nvSpPr>
              <p:spPr>
                <a:xfrm>
                  <a:off x="7844561" y="5159701"/>
                  <a:ext cx="58073"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4" name="Straight Connector 73">
                  <a:extLst>
                    <a:ext uri="{FF2B5EF4-FFF2-40B4-BE49-F238E27FC236}">
                      <a16:creationId xmlns:a16="http://schemas.microsoft.com/office/drawing/2014/main" id="{AB8CFE01-E1A0-5A7A-22D3-BA395FDD0C63}"/>
                    </a:ext>
                  </a:extLst>
                </p:cNvPr>
                <p:cNvCxnSpPr>
                  <a:cxnSpLocks/>
                </p:cNvCxnSpPr>
                <p:nvPr/>
              </p:nvCxnSpPr>
              <p:spPr>
                <a:xfrm>
                  <a:off x="7902634" y="5193998"/>
                  <a:ext cx="622827" cy="0"/>
                </a:xfrm>
                <a:prstGeom prst="line">
                  <a:avLst/>
                </a:prstGeom>
                <a:noFill/>
                <a:ln w="12700" cap="flat" cmpd="sng" algn="ctr">
                  <a:solidFill>
                    <a:srgbClr val="5B9BD5"/>
                  </a:solidFill>
                  <a:prstDash val="solid"/>
                  <a:miter lim="800000"/>
                </a:ln>
                <a:effectLst/>
              </p:spPr>
            </p:cxnSp>
            <p:cxnSp>
              <p:nvCxnSpPr>
                <p:cNvPr id="75" name="Straight Connector 74">
                  <a:extLst>
                    <a:ext uri="{FF2B5EF4-FFF2-40B4-BE49-F238E27FC236}">
                      <a16:creationId xmlns:a16="http://schemas.microsoft.com/office/drawing/2014/main" id="{578AF753-F3CE-586C-4B63-6486FA63A1B6}"/>
                    </a:ext>
                  </a:extLst>
                </p:cNvPr>
                <p:cNvCxnSpPr>
                  <a:cxnSpLocks/>
                </p:cNvCxnSpPr>
                <p:nvPr/>
              </p:nvCxnSpPr>
              <p:spPr>
                <a:xfrm>
                  <a:off x="8525460" y="5070711"/>
                  <a:ext cx="0" cy="231775"/>
                </a:xfrm>
                <a:prstGeom prst="line">
                  <a:avLst/>
                </a:prstGeom>
                <a:noFill/>
                <a:ln w="6350" cap="flat" cmpd="sng" algn="ctr">
                  <a:solidFill>
                    <a:srgbClr val="4472C4"/>
                  </a:solidFill>
                  <a:prstDash val="solid"/>
                  <a:miter lim="800000"/>
                </a:ln>
                <a:effectLst/>
              </p:spPr>
            </p:cxnSp>
          </p:grpSp>
          <p:sp>
            <p:nvSpPr>
              <p:cNvPr id="72" name="TextBox 71">
                <a:extLst>
                  <a:ext uri="{FF2B5EF4-FFF2-40B4-BE49-F238E27FC236}">
                    <a16:creationId xmlns:a16="http://schemas.microsoft.com/office/drawing/2014/main" id="{3E59D11A-53BE-C1EC-2C7D-5917AC4B22BD}"/>
                  </a:ext>
                </a:extLst>
              </p:cNvPr>
              <p:cNvSpPr txBox="1"/>
              <p:nvPr/>
            </p:nvSpPr>
            <p:spPr>
              <a:xfrm>
                <a:off x="8420403" y="5185936"/>
                <a:ext cx="2005275" cy="3693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srgbClr val="00CC00"/>
                    </a:solidFill>
                    <a:effectLst/>
                    <a:uLnTx/>
                    <a:uFillTx/>
                    <a:latin typeface="Calibri" panose="020F0502020204030204"/>
                  </a:rPr>
                  <a:t>ACF (2)</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IRC(9), IMC (9,</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1</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MEDAIR(9), RI (6),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UNICEF</a:t>
                </a:r>
              </a:p>
            </p:txBody>
          </p:sp>
        </p:grpSp>
        <p:grpSp>
          <p:nvGrpSpPr>
            <p:cNvPr id="76" name="Group 75">
              <a:extLst>
                <a:ext uri="{FF2B5EF4-FFF2-40B4-BE49-F238E27FC236}">
                  <a16:creationId xmlns:a16="http://schemas.microsoft.com/office/drawing/2014/main" id="{C613DA73-7D34-65C3-E102-D94937BC9F67}"/>
                </a:ext>
              </a:extLst>
            </p:cNvPr>
            <p:cNvGrpSpPr/>
            <p:nvPr/>
          </p:nvGrpSpPr>
          <p:grpSpPr>
            <a:xfrm>
              <a:off x="8469141" y="1937297"/>
              <a:ext cx="3203545" cy="230592"/>
              <a:chOff x="8477972" y="1935742"/>
              <a:chExt cx="3206886" cy="230832"/>
            </a:xfrm>
          </p:grpSpPr>
          <p:cxnSp>
            <p:nvCxnSpPr>
              <p:cNvPr id="77" name="Straight Connector 76">
                <a:extLst>
                  <a:ext uri="{FF2B5EF4-FFF2-40B4-BE49-F238E27FC236}">
                    <a16:creationId xmlns:a16="http://schemas.microsoft.com/office/drawing/2014/main" id="{CB472B8A-E271-7422-75FF-4077A92FB87A}"/>
                  </a:ext>
                </a:extLst>
              </p:cNvPr>
              <p:cNvCxnSpPr>
                <a:stCxn id="78" idx="2"/>
              </p:cNvCxnSpPr>
              <p:nvPr/>
            </p:nvCxnSpPr>
            <p:spPr>
              <a:xfrm>
                <a:off x="8477972" y="2052982"/>
                <a:ext cx="1373229" cy="0"/>
              </a:xfrm>
              <a:prstGeom prst="line">
                <a:avLst/>
              </a:prstGeom>
              <a:noFill/>
              <a:ln w="12700" cap="flat" cmpd="sng" algn="ctr">
                <a:solidFill>
                  <a:srgbClr val="5B9BD5"/>
                </a:solidFill>
                <a:prstDash val="solid"/>
                <a:miter lim="800000"/>
              </a:ln>
              <a:effectLst/>
            </p:spPr>
          </p:cxnSp>
          <p:sp>
            <p:nvSpPr>
              <p:cNvPr id="78" name="Flowchart: Connector 77">
                <a:extLst>
                  <a:ext uri="{FF2B5EF4-FFF2-40B4-BE49-F238E27FC236}">
                    <a16:creationId xmlns:a16="http://schemas.microsoft.com/office/drawing/2014/main" id="{E2905350-CBB4-3FB8-68BD-DB90FF3B80F5}"/>
                  </a:ext>
                </a:extLst>
              </p:cNvPr>
              <p:cNvSpPr/>
              <p:nvPr/>
            </p:nvSpPr>
            <p:spPr>
              <a:xfrm>
                <a:off x="8477972" y="2020920"/>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79" name="Straight Connector 78">
                <a:extLst>
                  <a:ext uri="{FF2B5EF4-FFF2-40B4-BE49-F238E27FC236}">
                    <a16:creationId xmlns:a16="http://schemas.microsoft.com/office/drawing/2014/main" id="{B56DE495-7715-7AF8-5AF0-4BBBB981B663}"/>
                  </a:ext>
                </a:extLst>
              </p:cNvPr>
              <p:cNvCxnSpPr/>
              <p:nvPr/>
            </p:nvCxnSpPr>
            <p:spPr>
              <a:xfrm>
                <a:off x="9851201" y="1954188"/>
                <a:ext cx="0" cy="195128"/>
              </a:xfrm>
              <a:prstGeom prst="line">
                <a:avLst/>
              </a:prstGeom>
              <a:noFill/>
              <a:ln w="6350" cap="flat" cmpd="sng" algn="ctr">
                <a:solidFill>
                  <a:srgbClr val="4472C4"/>
                </a:solidFill>
                <a:prstDash val="solid"/>
                <a:miter lim="800000"/>
              </a:ln>
              <a:effectLst/>
            </p:spPr>
          </p:cxnSp>
          <p:sp>
            <p:nvSpPr>
              <p:cNvPr id="80" name="TextBox 79">
                <a:extLst>
                  <a:ext uri="{FF2B5EF4-FFF2-40B4-BE49-F238E27FC236}">
                    <a16:creationId xmlns:a16="http://schemas.microsoft.com/office/drawing/2014/main" id="{F204385F-97C9-27C8-28C8-79A3AAE7387F}"/>
                  </a:ext>
                </a:extLst>
              </p:cNvPr>
              <p:cNvSpPr txBox="1"/>
              <p:nvPr/>
            </p:nvSpPr>
            <p:spPr>
              <a:xfrm>
                <a:off x="9795211" y="1935742"/>
                <a:ext cx="1889647"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endParaRPr kumimoji="0" lang="en-US" sz="899" b="0" i="0" u="none" strike="noStrike" kern="1200" cap="none" spc="0" normalizeH="0" baseline="0" noProof="0">
                  <a:ln>
                    <a:noFill/>
                  </a:ln>
                  <a:solidFill>
                    <a:srgbClr val="FFC000"/>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093C6ED7-36BF-F91C-7672-604751B7F587}"/>
                </a:ext>
              </a:extLst>
            </p:cNvPr>
            <p:cNvGrpSpPr/>
            <p:nvPr/>
          </p:nvGrpSpPr>
          <p:grpSpPr>
            <a:xfrm>
              <a:off x="4792692" y="6151275"/>
              <a:ext cx="1065161" cy="493431"/>
              <a:chOff x="4797689" y="6154113"/>
              <a:chExt cx="1066272" cy="493946"/>
            </a:xfrm>
          </p:grpSpPr>
          <p:sp>
            <p:nvSpPr>
              <p:cNvPr id="82" name="Flowchart: Connector 81">
                <a:extLst>
                  <a:ext uri="{FF2B5EF4-FFF2-40B4-BE49-F238E27FC236}">
                    <a16:creationId xmlns:a16="http://schemas.microsoft.com/office/drawing/2014/main" id="{50203A51-F1A7-CE69-6262-CE298274AF25}"/>
                  </a:ext>
                </a:extLst>
              </p:cNvPr>
              <p:cNvSpPr/>
              <p:nvPr/>
            </p:nvSpPr>
            <p:spPr>
              <a:xfrm>
                <a:off x="5307065" y="6154113"/>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83" name="Group 82">
                <a:extLst>
                  <a:ext uri="{FF2B5EF4-FFF2-40B4-BE49-F238E27FC236}">
                    <a16:creationId xmlns:a16="http://schemas.microsoft.com/office/drawing/2014/main" id="{59478F8A-0CEF-EF5C-D3F9-6A1217C57EC4}"/>
                  </a:ext>
                </a:extLst>
              </p:cNvPr>
              <p:cNvGrpSpPr/>
              <p:nvPr/>
            </p:nvGrpSpPr>
            <p:grpSpPr>
              <a:xfrm>
                <a:off x="4797689" y="6218237"/>
                <a:ext cx="1066272" cy="429822"/>
                <a:chOff x="4797689" y="6218237"/>
                <a:chExt cx="1066272" cy="429822"/>
              </a:xfrm>
            </p:grpSpPr>
            <p:cxnSp>
              <p:nvCxnSpPr>
                <p:cNvPr id="84" name="Straight Connector 83">
                  <a:extLst>
                    <a:ext uri="{FF2B5EF4-FFF2-40B4-BE49-F238E27FC236}">
                      <a16:creationId xmlns:a16="http://schemas.microsoft.com/office/drawing/2014/main" id="{6AA44547-5230-F77C-9C5E-44BBC543D1C6}"/>
                    </a:ext>
                  </a:extLst>
                </p:cNvPr>
                <p:cNvCxnSpPr>
                  <a:cxnSpLocks/>
                  <a:stCxn id="82" idx="4"/>
                </p:cNvCxnSpPr>
                <p:nvPr/>
              </p:nvCxnSpPr>
              <p:spPr>
                <a:xfrm>
                  <a:off x="5335280" y="6218237"/>
                  <a:ext cx="0" cy="217732"/>
                </a:xfrm>
                <a:prstGeom prst="line">
                  <a:avLst/>
                </a:prstGeom>
                <a:noFill/>
                <a:ln w="12700" cap="flat" cmpd="sng" algn="ctr">
                  <a:solidFill>
                    <a:srgbClr val="5B9BD5"/>
                  </a:solidFill>
                  <a:prstDash val="solid"/>
                  <a:miter lim="800000"/>
                </a:ln>
                <a:effectLst/>
              </p:spPr>
            </p:cxnSp>
            <p:cxnSp>
              <p:nvCxnSpPr>
                <p:cNvPr id="85" name="Straight Connector 84">
                  <a:extLst>
                    <a:ext uri="{FF2B5EF4-FFF2-40B4-BE49-F238E27FC236}">
                      <a16:creationId xmlns:a16="http://schemas.microsoft.com/office/drawing/2014/main" id="{4E626F25-3F43-8432-8042-D02E94D3A10E}"/>
                    </a:ext>
                  </a:extLst>
                </p:cNvPr>
                <p:cNvCxnSpPr>
                  <a:cxnSpLocks/>
                </p:cNvCxnSpPr>
                <p:nvPr/>
              </p:nvCxnSpPr>
              <p:spPr>
                <a:xfrm>
                  <a:off x="5014368" y="6434768"/>
                  <a:ext cx="573476" cy="0"/>
                </a:xfrm>
                <a:prstGeom prst="line">
                  <a:avLst/>
                </a:prstGeom>
                <a:noFill/>
                <a:ln w="6350" cap="flat" cmpd="sng" algn="ctr">
                  <a:solidFill>
                    <a:srgbClr val="4472C4"/>
                  </a:solidFill>
                  <a:prstDash val="solid"/>
                  <a:miter lim="800000"/>
                </a:ln>
                <a:effectLst/>
              </p:spPr>
            </p:cxnSp>
            <p:sp>
              <p:nvSpPr>
                <p:cNvPr id="86" name="TextBox 85">
                  <a:extLst>
                    <a:ext uri="{FF2B5EF4-FFF2-40B4-BE49-F238E27FC236}">
                      <a16:creationId xmlns:a16="http://schemas.microsoft.com/office/drawing/2014/main" id="{ADF90691-20E7-CA2C-B7FE-2E94E731110A}"/>
                    </a:ext>
                  </a:extLst>
                </p:cNvPr>
                <p:cNvSpPr txBox="1"/>
                <p:nvPr/>
              </p:nvSpPr>
              <p:spPr>
                <a:xfrm>
                  <a:off x="4797689" y="6417227"/>
                  <a:ext cx="1066272" cy="230832"/>
                </a:xfrm>
                <a:prstGeom prst="rect">
                  <a:avLst/>
                </a:prstGeom>
                <a:no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899" b="0"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grpSp>
          <p:nvGrpSpPr>
            <p:cNvPr id="87" name="Group 86">
              <a:extLst>
                <a:ext uri="{FF2B5EF4-FFF2-40B4-BE49-F238E27FC236}">
                  <a16:creationId xmlns:a16="http://schemas.microsoft.com/office/drawing/2014/main" id="{C056BB41-BF99-6AF5-03A4-36A55CC2A007}"/>
                </a:ext>
              </a:extLst>
            </p:cNvPr>
            <p:cNvGrpSpPr/>
            <p:nvPr/>
          </p:nvGrpSpPr>
          <p:grpSpPr>
            <a:xfrm>
              <a:off x="769022" y="4991398"/>
              <a:ext cx="2447941" cy="368947"/>
              <a:chOff x="769824" y="4993027"/>
              <a:chExt cx="2450494" cy="369332"/>
            </a:xfrm>
          </p:grpSpPr>
          <p:sp>
            <p:nvSpPr>
              <p:cNvPr id="88" name="Flowchart: Connector 87">
                <a:extLst>
                  <a:ext uri="{FF2B5EF4-FFF2-40B4-BE49-F238E27FC236}">
                    <a16:creationId xmlns:a16="http://schemas.microsoft.com/office/drawing/2014/main" id="{8CFED9B5-0236-D895-80B5-4DD52A44B5C8}"/>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89" name="Straight Connector 88">
                <a:extLst>
                  <a:ext uri="{FF2B5EF4-FFF2-40B4-BE49-F238E27FC236}">
                    <a16:creationId xmlns:a16="http://schemas.microsoft.com/office/drawing/2014/main" id="{3993599E-663C-2650-947C-9893AAA5B678}"/>
                  </a:ext>
                </a:extLst>
              </p:cNvPr>
              <p:cNvCxnSpPr>
                <a:cxnSpLocks/>
              </p:cNvCxnSpPr>
              <p:nvPr/>
            </p:nvCxnSpPr>
            <p:spPr>
              <a:xfrm flipH="1">
                <a:off x="2536913" y="5162584"/>
                <a:ext cx="625118" cy="0"/>
              </a:xfrm>
              <a:prstGeom prst="line">
                <a:avLst/>
              </a:prstGeom>
              <a:noFill/>
              <a:ln w="12700" cap="flat" cmpd="sng" algn="ctr">
                <a:solidFill>
                  <a:srgbClr val="5B9BD5"/>
                </a:solidFill>
                <a:prstDash val="solid"/>
                <a:miter lim="800000"/>
              </a:ln>
              <a:effectLst/>
            </p:spPr>
          </p:cxnSp>
          <p:cxnSp>
            <p:nvCxnSpPr>
              <p:cNvPr id="90" name="Straight Connector 89">
                <a:extLst>
                  <a:ext uri="{FF2B5EF4-FFF2-40B4-BE49-F238E27FC236}">
                    <a16:creationId xmlns:a16="http://schemas.microsoft.com/office/drawing/2014/main" id="{9986500C-9761-CA8D-79A0-462CC6395663}"/>
                  </a:ext>
                </a:extLst>
              </p:cNvPr>
              <p:cNvCxnSpPr>
                <a:cxnSpLocks/>
              </p:cNvCxnSpPr>
              <p:nvPr/>
            </p:nvCxnSpPr>
            <p:spPr>
              <a:xfrm>
                <a:off x="2536914" y="5045927"/>
                <a:ext cx="0" cy="260195"/>
              </a:xfrm>
              <a:prstGeom prst="line">
                <a:avLst/>
              </a:prstGeom>
              <a:noFill/>
              <a:ln w="6350" cap="flat" cmpd="sng" algn="ctr">
                <a:solidFill>
                  <a:srgbClr val="4472C4"/>
                </a:solidFill>
                <a:prstDash val="solid"/>
                <a:miter lim="800000"/>
              </a:ln>
              <a:effectLst/>
            </p:spPr>
          </p:cxnSp>
          <p:sp>
            <p:nvSpPr>
              <p:cNvPr id="91" name="TextBox 90">
                <a:extLst>
                  <a:ext uri="{FF2B5EF4-FFF2-40B4-BE49-F238E27FC236}">
                    <a16:creationId xmlns:a16="http://schemas.microsoft.com/office/drawing/2014/main" id="{9319469D-1E98-495D-7C7F-C97F262E3DC3}"/>
                  </a:ext>
                </a:extLst>
              </p:cNvPr>
              <p:cNvSpPr txBox="1"/>
              <p:nvPr/>
            </p:nvSpPr>
            <p:spPr>
              <a:xfrm>
                <a:off x="769824" y="4993027"/>
                <a:ext cx="1834124" cy="3693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sng" strike="noStrike" kern="1200" cap="none" spc="0" normalizeH="0" baseline="0" noProof="0">
                    <a:ln>
                      <a:noFill/>
                    </a:ln>
                    <a:solidFill>
                      <a:srgbClr val="00CC00"/>
                    </a:solidFill>
                    <a:effectLst/>
                    <a:uLnTx/>
                    <a:uFillTx/>
                    <a:latin typeface="Calibri" panose="020F0502020204030204"/>
                    <a:ea typeface="+mn-ea"/>
                    <a:cs typeface="+mn-cs"/>
                  </a:rPr>
                  <a:t> AAH(3, </a:t>
                </a:r>
                <a:r>
                  <a:rPr kumimoji="0" lang="en-US" sz="899" b="0" i="0" u="sng"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1</a:t>
                </a:r>
                <a:r>
                  <a:rPr kumimoji="0" lang="en-US" sz="899" b="0" i="0" u="sng" strike="noStrike" kern="1200" cap="none" spc="0" normalizeH="0" baseline="0" noProof="0">
                    <a:ln>
                      <a:noFill/>
                    </a:ln>
                    <a:solidFill>
                      <a:srgbClr val="00CC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CRS(19,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7</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IMC (21,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3</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UNICEF</a:t>
                </a:r>
              </a:p>
            </p:txBody>
          </p:sp>
        </p:grpSp>
        <p:cxnSp>
          <p:nvCxnSpPr>
            <p:cNvPr id="92" name="Straight Connector 91">
              <a:extLst>
                <a:ext uri="{FF2B5EF4-FFF2-40B4-BE49-F238E27FC236}">
                  <a16:creationId xmlns:a16="http://schemas.microsoft.com/office/drawing/2014/main" id="{E575233B-108E-A646-ADB8-C0E0B9CB0A15}"/>
                </a:ext>
              </a:extLst>
            </p:cNvPr>
            <p:cNvCxnSpPr>
              <a:cxnSpLocks/>
            </p:cNvCxnSpPr>
            <p:nvPr/>
          </p:nvCxnSpPr>
          <p:spPr>
            <a:xfrm flipV="1">
              <a:off x="2958653" y="6481843"/>
              <a:ext cx="1598533" cy="31432"/>
            </a:xfrm>
            <a:prstGeom prst="line">
              <a:avLst/>
            </a:prstGeom>
            <a:noFill/>
            <a:ln w="12700" cap="flat" cmpd="sng" algn="ctr">
              <a:solidFill>
                <a:srgbClr val="5B9BD5"/>
              </a:solidFill>
              <a:prstDash val="solid"/>
              <a:miter lim="800000"/>
            </a:ln>
            <a:effectLst/>
          </p:spPr>
        </p:cxnSp>
        <p:grpSp>
          <p:nvGrpSpPr>
            <p:cNvPr id="93" name="Group 92">
              <a:extLst>
                <a:ext uri="{FF2B5EF4-FFF2-40B4-BE49-F238E27FC236}">
                  <a16:creationId xmlns:a16="http://schemas.microsoft.com/office/drawing/2014/main" id="{6A4B13A1-7BA7-F346-C0A0-9627768EC095}"/>
                </a:ext>
              </a:extLst>
            </p:cNvPr>
            <p:cNvGrpSpPr/>
            <p:nvPr/>
          </p:nvGrpSpPr>
          <p:grpSpPr>
            <a:xfrm>
              <a:off x="1087585" y="5979571"/>
              <a:ext cx="3497483" cy="725315"/>
              <a:chOff x="1154770" y="5977638"/>
              <a:chExt cx="3501130" cy="726071"/>
            </a:xfrm>
          </p:grpSpPr>
          <p:sp>
            <p:nvSpPr>
              <p:cNvPr id="94" name="Flowchart: Connector 93">
                <a:extLst>
                  <a:ext uri="{FF2B5EF4-FFF2-40B4-BE49-F238E27FC236}">
                    <a16:creationId xmlns:a16="http://schemas.microsoft.com/office/drawing/2014/main" id="{12583143-EE31-1E86-38B9-8D6E0545AB3A}"/>
                  </a:ext>
                </a:extLst>
              </p:cNvPr>
              <p:cNvSpPr/>
              <p:nvPr/>
            </p:nvSpPr>
            <p:spPr>
              <a:xfrm>
                <a:off x="4599471" y="5977638"/>
                <a:ext cx="56429" cy="5486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95" name="Straight Connector 94">
                <a:extLst>
                  <a:ext uri="{FF2B5EF4-FFF2-40B4-BE49-F238E27FC236}">
                    <a16:creationId xmlns:a16="http://schemas.microsoft.com/office/drawing/2014/main" id="{CABB95F9-CEB3-4D18-75EC-DD5FB1A7B0E5}"/>
                  </a:ext>
                </a:extLst>
              </p:cNvPr>
              <p:cNvCxnSpPr>
                <a:cxnSpLocks/>
              </p:cNvCxnSpPr>
              <p:nvPr/>
            </p:nvCxnSpPr>
            <p:spPr>
              <a:xfrm>
                <a:off x="3021473" y="6383269"/>
                <a:ext cx="0" cy="274159"/>
              </a:xfrm>
              <a:prstGeom prst="line">
                <a:avLst/>
              </a:prstGeom>
              <a:noFill/>
              <a:ln w="6350" cap="flat" cmpd="sng" algn="ctr">
                <a:solidFill>
                  <a:srgbClr val="4472C4"/>
                </a:solidFill>
                <a:prstDash val="solid"/>
                <a:miter lim="800000"/>
              </a:ln>
              <a:effectLst/>
            </p:spPr>
          </p:cxnSp>
          <p:sp>
            <p:nvSpPr>
              <p:cNvPr id="96" name="TextBox 95">
                <a:extLst>
                  <a:ext uri="{FF2B5EF4-FFF2-40B4-BE49-F238E27FC236}">
                    <a16:creationId xmlns:a16="http://schemas.microsoft.com/office/drawing/2014/main" id="{1D1ED95F-26A8-9452-3208-74CF557149FF}"/>
                  </a:ext>
                </a:extLst>
              </p:cNvPr>
              <p:cNvSpPr txBox="1"/>
              <p:nvPr/>
            </p:nvSpPr>
            <p:spPr>
              <a:xfrm>
                <a:off x="1154770" y="6334377"/>
                <a:ext cx="1922684" cy="369332"/>
              </a:xfrm>
              <a:prstGeom prst="rect">
                <a:avLst/>
              </a:prstGeom>
              <a:noFill/>
            </p:spPr>
            <p:txBody>
              <a:bodyPr wrap="square" rtlCol="0">
                <a:spAutoFit/>
              </a:bodyPr>
              <a:lstStyle>
                <a:defPPr>
                  <a:defRPr lang="en-US"/>
                </a:defP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ALIGHT(10), AMVO(4),  CARE(14),  UNICEF</a:t>
                </a:r>
              </a:p>
            </p:txBody>
          </p:sp>
          <p:cxnSp>
            <p:nvCxnSpPr>
              <p:cNvPr id="97" name="Straight Connector 96">
                <a:extLst>
                  <a:ext uri="{FF2B5EF4-FFF2-40B4-BE49-F238E27FC236}">
                    <a16:creationId xmlns:a16="http://schemas.microsoft.com/office/drawing/2014/main" id="{DDC064ED-6FEB-8F80-209B-0B82B03DFF0F}"/>
                  </a:ext>
                </a:extLst>
              </p:cNvPr>
              <p:cNvCxnSpPr>
                <a:cxnSpLocks/>
              </p:cNvCxnSpPr>
              <p:nvPr/>
            </p:nvCxnSpPr>
            <p:spPr>
              <a:xfrm>
                <a:off x="4628735" y="6025714"/>
                <a:ext cx="0" cy="459312"/>
              </a:xfrm>
              <a:prstGeom prst="line">
                <a:avLst/>
              </a:prstGeom>
              <a:noFill/>
              <a:ln w="12700" cap="flat" cmpd="sng" algn="ctr">
                <a:solidFill>
                  <a:srgbClr val="5B9BD5"/>
                </a:solidFill>
                <a:prstDash val="solid"/>
                <a:miter lim="800000"/>
              </a:ln>
              <a:effectLst/>
            </p:spPr>
          </p:cxnSp>
        </p:grpSp>
        <p:grpSp>
          <p:nvGrpSpPr>
            <p:cNvPr id="98" name="Group 97">
              <a:extLst>
                <a:ext uri="{FF2B5EF4-FFF2-40B4-BE49-F238E27FC236}">
                  <a16:creationId xmlns:a16="http://schemas.microsoft.com/office/drawing/2014/main" id="{B53BE748-2FBB-7017-F260-65073B8A75D0}"/>
                </a:ext>
              </a:extLst>
            </p:cNvPr>
            <p:cNvGrpSpPr/>
            <p:nvPr/>
          </p:nvGrpSpPr>
          <p:grpSpPr>
            <a:xfrm>
              <a:off x="6378273" y="455148"/>
              <a:ext cx="1879078" cy="3211990"/>
              <a:chOff x="4447933" y="6202045"/>
              <a:chExt cx="1881037" cy="3211333"/>
            </a:xfrm>
            <a:noFill/>
          </p:grpSpPr>
          <p:sp>
            <p:nvSpPr>
              <p:cNvPr id="99" name="Flowchart: Connector 98">
                <a:extLst>
                  <a:ext uri="{FF2B5EF4-FFF2-40B4-BE49-F238E27FC236}">
                    <a16:creationId xmlns:a16="http://schemas.microsoft.com/office/drawing/2014/main" id="{82BDAC3C-4334-1F55-F6A8-AE4615EF0C46}"/>
                  </a:ext>
                </a:extLst>
              </p:cNvPr>
              <p:cNvSpPr/>
              <p:nvPr/>
            </p:nvSpPr>
            <p:spPr>
              <a:xfrm>
                <a:off x="5311089" y="9349254"/>
                <a:ext cx="56429" cy="64124"/>
              </a:xfrm>
              <a:prstGeom prst="flowChartConnector">
                <a:avLst/>
              </a:prstGeom>
              <a:grp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100" name="Group 99">
                <a:extLst>
                  <a:ext uri="{FF2B5EF4-FFF2-40B4-BE49-F238E27FC236}">
                    <a16:creationId xmlns:a16="http://schemas.microsoft.com/office/drawing/2014/main" id="{7F8BBE34-F434-CCAB-CB93-9F8917E093BD}"/>
                  </a:ext>
                </a:extLst>
              </p:cNvPr>
              <p:cNvGrpSpPr/>
              <p:nvPr/>
            </p:nvGrpSpPr>
            <p:grpSpPr>
              <a:xfrm>
                <a:off x="4447933" y="6202045"/>
                <a:ext cx="1881037" cy="3010523"/>
                <a:chOff x="4447933" y="6202045"/>
                <a:chExt cx="1881037" cy="3010523"/>
              </a:xfrm>
              <a:grpFill/>
            </p:grpSpPr>
            <p:cxnSp>
              <p:nvCxnSpPr>
                <p:cNvPr id="101" name="Straight Connector 100">
                  <a:extLst>
                    <a:ext uri="{FF2B5EF4-FFF2-40B4-BE49-F238E27FC236}">
                      <a16:creationId xmlns:a16="http://schemas.microsoft.com/office/drawing/2014/main" id="{97805C8E-FB91-FAE6-66A7-879D4E334954}"/>
                    </a:ext>
                  </a:extLst>
                </p:cNvPr>
                <p:cNvCxnSpPr>
                  <a:cxnSpLocks/>
                </p:cNvCxnSpPr>
                <p:nvPr/>
              </p:nvCxnSpPr>
              <p:spPr>
                <a:xfrm flipH="1" flipV="1">
                  <a:off x="5326419" y="6516475"/>
                  <a:ext cx="2591" cy="2696093"/>
                </a:xfrm>
                <a:prstGeom prst="line">
                  <a:avLst/>
                </a:prstGeom>
                <a:grpFill/>
                <a:ln w="12700" cap="flat" cmpd="sng" algn="ctr">
                  <a:solidFill>
                    <a:srgbClr val="5B9BD5"/>
                  </a:solidFill>
                  <a:prstDash val="solid"/>
                  <a:miter lim="800000"/>
                </a:ln>
                <a:effectLst/>
              </p:spPr>
            </p:cxnSp>
            <p:cxnSp>
              <p:nvCxnSpPr>
                <p:cNvPr id="102" name="Straight Connector 101">
                  <a:extLst>
                    <a:ext uri="{FF2B5EF4-FFF2-40B4-BE49-F238E27FC236}">
                      <a16:creationId xmlns:a16="http://schemas.microsoft.com/office/drawing/2014/main" id="{76A0618D-BEBD-CF61-AAE5-0BDE26792FC5}"/>
                    </a:ext>
                  </a:extLst>
                </p:cNvPr>
                <p:cNvCxnSpPr>
                  <a:cxnSpLocks/>
                </p:cNvCxnSpPr>
                <p:nvPr/>
              </p:nvCxnSpPr>
              <p:spPr>
                <a:xfrm>
                  <a:off x="5017412" y="6518899"/>
                  <a:ext cx="738833" cy="0"/>
                </a:xfrm>
                <a:prstGeom prst="line">
                  <a:avLst/>
                </a:prstGeom>
                <a:grpFill/>
                <a:ln w="6350" cap="flat" cmpd="sng" algn="ctr">
                  <a:solidFill>
                    <a:srgbClr val="4472C4"/>
                  </a:solidFill>
                  <a:prstDash val="solid"/>
                  <a:miter lim="800000"/>
                </a:ln>
                <a:effectLst/>
              </p:spPr>
            </p:cxnSp>
            <p:sp>
              <p:nvSpPr>
                <p:cNvPr id="103" name="TextBox 102">
                  <a:extLst>
                    <a:ext uri="{FF2B5EF4-FFF2-40B4-BE49-F238E27FC236}">
                      <a16:creationId xmlns:a16="http://schemas.microsoft.com/office/drawing/2014/main" id="{75BBE9BE-124B-869A-8962-464423483F94}"/>
                    </a:ext>
                  </a:extLst>
                </p:cNvPr>
                <p:cNvSpPr txBox="1"/>
                <p:nvPr/>
              </p:nvSpPr>
              <p:spPr>
                <a:xfrm>
                  <a:off x="4447933" y="6202045"/>
                  <a:ext cx="1881037" cy="368872"/>
                </a:xfrm>
                <a:prstGeom prst="rect">
                  <a:avLst/>
                </a:prstGeom>
                <a:grp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pitchFamily="34" charset="0"/>
                      <a:ea typeface="+mn-ea"/>
                      <a:cs typeface="+mn-cs"/>
                    </a:rPr>
                    <a:t>IMC (4, </a:t>
                  </a:r>
                  <a:r>
                    <a:rPr kumimoji="0" lang="en-US" sz="899" b="0" i="0" u="none" strike="noStrike" kern="1200" cap="none" spc="0" normalizeH="0" baseline="0" noProof="0">
                      <a:ln>
                        <a:noFill/>
                      </a:ln>
                      <a:solidFill>
                        <a:srgbClr val="FFC000"/>
                      </a:solidFill>
                      <a:effectLst/>
                      <a:uLnTx/>
                      <a:uFillTx/>
                      <a:latin typeface="Calibri" panose="020F0502020204030204" pitchFamily="34" charset="0"/>
                      <a:ea typeface="+mn-ea"/>
                      <a:cs typeface="+mn-cs"/>
                    </a:rPr>
                    <a:t>3</a:t>
                  </a:r>
                  <a:r>
                    <a:rPr kumimoji="0" lang="en-US" sz="899" b="0" i="0" u="none" strike="noStrike" kern="1200" cap="none" spc="0" normalizeH="0" baseline="0" noProof="0">
                      <a:ln>
                        <a:noFill/>
                      </a:ln>
                      <a:solidFill>
                        <a:srgbClr val="00CC00"/>
                      </a:solidFill>
                      <a:effectLst/>
                      <a:uLnTx/>
                      <a:uFillTx/>
                      <a:latin typeface="Calibri" panose="020F0502020204030204" pitchFamily="34" charset="0"/>
                      <a:ea typeface="+mn-ea"/>
                      <a:cs typeface="+mn-cs"/>
                    </a:rPr>
                    <a:t>)AMVO (1, </a:t>
                  </a:r>
                  <a:r>
                    <a:rPr kumimoji="0" lang="en-US" sz="899" b="0" i="0" u="none" strike="noStrike" kern="0" cap="none" spc="0" normalizeH="0" baseline="0" noProof="0">
                      <a:ln>
                        <a:noFill/>
                      </a:ln>
                      <a:solidFill>
                        <a:srgbClr val="FFC000"/>
                      </a:solidFill>
                      <a:effectLst/>
                      <a:uLnTx/>
                      <a:uFillTx/>
                      <a:latin typeface="Calibri" panose="020F0502020204030204" pitchFamily="34" charset="0"/>
                    </a:rPr>
                    <a:t>5</a:t>
                  </a:r>
                  <a:r>
                    <a:rPr kumimoji="0" lang="en-US" sz="899" b="0" i="0" u="none" strike="noStrike" kern="1200" cap="none" spc="0" normalizeH="0" baseline="0" noProof="0">
                      <a:ln>
                        <a:noFill/>
                      </a:ln>
                      <a:solidFill>
                        <a:srgbClr val="FFC000"/>
                      </a:solidFill>
                      <a:effectLst/>
                      <a:uLnTx/>
                      <a:uFillTx/>
                      <a:latin typeface="Calibri" panose="020F0502020204030204" pitchFamily="34" charset="0"/>
                      <a:ea typeface="+mn-ea"/>
                      <a:cs typeface="+mn-cs"/>
                    </a:rPr>
                    <a:t>)IRC(1)</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a:t>
                  </a:r>
                  <a:r>
                    <a:rPr kumimoji="0" lang="en-US" sz="899" b="0" i="0" u="none" strike="noStrike" kern="1200" cap="none" spc="0" normalizeH="0" baseline="0" noProof="0">
                      <a:ln>
                        <a:noFill/>
                      </a:ln>
                      <a:solidFill>
                        <a:srgbClr val="FFC000"/>
                      </a:solidFill>
                      <a:effectLst/>
                      <a:uLnTx/>
                      <a:uFillTx/>
                      <a:latin typeface="Calibri" panose="020F0502020204030204" pitchFamily="34" charset="0"/>
                      <a:ea typeface="+mn-ea"/>
                      <a:cs typeface="+mn-cs"/>
                    </a:rPr>
                    <a:t> </a:t>
                  </a:r>
                  <a:r>
                    <a:rPr kumimoji="0" lang="en-US" sz="899" b="0" i="0" u="sng" strike="noStrike" kern="1200" cap="none" spc="0" normalizeH="0" baseline="0" noProof="0">
                      <a:ln>
                        <a:noFill/>
                      </a:ln>
                      <a:solidFill>
                        <a:srgbClr val="00B05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UNICEF</a:t>
                  </a:r>
                  <a:endParaRPr kumimoji="0" lang="en-US" sz="899" b="0" i="0" u="none" strike="noStrike" kern="1200" cap="none" spc="0" normalizeH="0" baseline="0" noProof="0">
                    <a:ln>
                      <a:noFill/>
                    </a:ln>
                    <a:solidFill>
                      <a:srgbClr val="FFC000"/>
                    </a:solidFill>
                    <a:effectLst/>
                    <a:uLnTx/>
                    <a:uFillTx/>
                    <a:latin typeface="Calibri" panose="020F0502020204030204"/>
                    <a:ea typeface="+mn-ea"/>
                    <a:cs typeface="+mn-cs"/>
                  </a:endParaRPr>
                </a:p>
              </p:txBody>
            </p:sp>
          </p:grpSp>
        </p:grpSp>
        <p:grpSp>
          <p:nvGrpSpPr>
            <p:cNvPr id="104" name="Group 103">
              <a:extLst>
                <a:ext uri="{FF2B5EF4-FFF2-40B4-BE49-F238E27FC236}">
                  <a16:creationId xmlns:a16="http://schemas.microsoft.com/office/drawing/2014/main" id="{9B1025E0-4B5F-6107-79CE-95849FD86821}"/>
                </a:ext>
              </a:extLst>
            </p:cNvPr>
            <p:cNvGrpSpPr/>
            <p:nvPr/>
          </p:nvGrpSpPr>
          <p:grpSpPr>
            <a:xfrm>
              <a:off x="51842" y="3652734"/>
              <a:ext cx="3939362" cy="368947"/>
              <a:chOff x="-723152" y="4978396"/>
              <a:chExt cx="3943470" cy="369332"/>
            </a:xfrm>
          </p:grpSpPr>
          <p:sp>
            <p:nvSpPr>
              <p:cNvPr id="105" name="Flowchart: Connector 104">
                <a:extLst>
                  <a:ext uri="{FF2B5EF4-FFF2-40B4-BE49-F238E27FC236}">
                    <a16:creationId xmlns:a16="http://schemas.microsoft.com/office/drawing/2014/main" id="{22314A83-69BC-CCD1-792F-0948BC7C45A0}"/>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106" name="Straight Connector 105">
                <a:extLst>
                  <a:ext uri="{FF2B5EF4-FFF2-40B4-BE49-F238E27FC236}">
                    <a16:creationId xmlns:a16="http://schemas.microsoft.com/office/drawing/2014/main" id="{48AAC4F1-5169-6338-FA3E-C15F8294959B}"/>
                  </a:ext>
                </a:extLst>
              </p:cNvPr>
              <p:cNvCxnSpPr>
                <a:cxnSpLocks/>
              </p:cNvCxnSpPr>
              <p:nvPr/>
            </p:nvCxnSpPr>
            <p:spPr>
              <a:xfrm flipH="1" flipV="1">
                <a:off x="1866811" y="5161371"/>
                <a:ext cx="1295220" cy="1213"/>
              </a:xfrm>
              <a:prstGeom prst="line">
                <a:avLst/>
              </a:prstGeom>
              <a:noFill/>
              <a:ln w="12700" cap="flat" cmpd="sng" algn="ctr">
                <a:solidFill>
                  <a:srgbClr val="5B9BD5"/>
                </a:solidFill>
                <a:prstDash val="solid"/>
                <a:miter lim="800000"/>
              </a:ln>
              <a:effectLst/>
            </p:spPr>
          </p:cxnSp>
          <p:cxnSp>
            <p:nvCxnSpPr>
              <p:cNvPr id="107" name="Straight Connector 106">
                <a:extLst>
                  <a:ext uri="{FF2B5EF4-FFF2-40B4-BE49-F238E27FC236}">
                    <a16:creationId xmlns:a16="http://schemas.microsoft.com/office/drawing/2014/main" id="{D33A76FA-C5DC-692B-DD32-60BB77532702}"/>
                  </a:ext>
                </a:extLst>
              </p:cNvPr>
              <p:cNvCxnSpPr>
                <a:cxnSpLocks/>
              </p:cNvCxnSpPr>
              <p:nvPr/>
            </p:nvCxnSpPr>
            <p:spPr>
              <a:xfrm>
                <a:off x="1866811" y="5020029"/>
                <a:ext cx="0" cy="280500"/>
              </a:xfrm>
              <a:prstGeom prst="line">
                <a:avLst/>
              </a:prstGeom>
              <a:noFill/>
              <a:ln w="6350" cap="flat" cmpd="sng" algn="ctr">
                <a:solidFill>
                  <a:srgbClr val="4472C4"/>
                </a:solidFill>
                <a:prstDash val="solid"/>
                <a:miter lim="800000"/>
              </a:ln>
              <a:effectLst/>
            </p:spPr>
          </p:cxnSp>
          <p:sp>
            <p:nvSpPr>
              <p:cNvPr id="108" name="TextBox 107">
                <a:extLst>
                  <a:ext uri="{FF2B5EF4-FFF2-40B4-BE49-F238E27FC236}">
                    <a16:creationId xmlns:a16="http://schemas.microsoft.com/office/drawing/2014/main" id="{1DF7ECDE-51A6-7656-5E74-0BA1B65AC092}"/>
                  </a:ext>
                </a:extLst>
              </p:cNvPr>
              <p:cNvSpPr txBox="1"/>
              <p:nvPr/>
            </p:nvSpPr>
            <p:spPr>
              <a:xfrm>
                <a:off x="-723152" y="4978396"/>
                <a:ext cx="2657613" cy="3693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sng" strike="noStrike" kern="1200" cap="none" spc="0" normalizeH="0" baseline="0" noProof="0">
                    <a:ln>
                      <a:noFill/>
                    </a:ln>
                    <a:solidFill>
                      <a:srgbClr val="FFC000"/>
                    </a:solidFill>
                    <a:effectLst/>
                    <a:uLnTx/>
                    <a:uFillTx/>
                    <a:latin typeface="Calibri" panose="020F0502020204030204"/>
                    <a:ea typeface="+mn-ea"/>
                    <a:cs typeface="+mn-cs"/>
                  </a:rPr>
                  <a:t>HDPO (1) </a:t>
                </a:r>
                <a:r>
                  <a:rPr kumimoji="0" lang="en-US" sz="899" b="0" i="0" u="sng" strike="noStrike" kern="1200" cap="none" spc="0" normalizeH="0" baseline="0" noProof="0">
                    <a:ln>
                      <a:noFill/>
                    </a:ln>
                    <a:solidFill>
                      <a:srgbClr val="00CC00"/>
                    </a:solidFill>
                    <a:effectLst/>
                    <a:uLnTx/>
                    <a:uFillTx/>
                    <a:latin typeface="Calibri" panose="020F0502020204030204"/>
                    <a:ea typeface="+mn-ea"/>
                    <a:cs typeface="+mn-cs"/>
                  </a:rPr>
                  <a:t>SAHARI (28), SCI (7),  GOAL (17), NPO (2),  </a:t>
                </a:r>
                <a:r>
                  <a:rPr kumimoji="0" lang="en-US" sz="899" b="0" i="0" u="sng" strike="noStrike" kern="1200" cap="none" spc="0" normalizeH="0" baseline="0" noProof="0">
                    <a:ln>
                      <a:noFill/>
                    </a:ln>
                    <a:solidFill>
                      <a:srgbClr val="FFC000"/>
                    </a:solidFill>
                    <a:effectLst/>
                    <a:uLnTx/>
                    <a:uFillTx/>
                    <a:latin typeface="Calibri" panose="020F0502020204030204"/>
                    <a:ea typeface="+mn-ea"/>
                    <a:cs typeface="+mn-cs"/>
                  </a:rPr>
                  <a:t>RI(32)</a:t>
                </a:r>
                <a:r>
                  <a:rPr kumimoji="0" lang="en-US" sz="899" b="0" i="0" u="sng" strike="noStrike" kern="1200" cap="none" spc="0" normalizeH="0" baseline="0" noProof="0">
                    <a:ln>
                      <a:noFill/>
                    </a:ln>
                    <a:solidFill>
                      <a:srgbClr val="00CC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UNICEF</a:t>
                </a:r>
              </a:p>
            </p:txBody>
          </p:sp>
        </p:grpSp>
        <p:grpSp>
          <p:nvGrpSpPr>
            <p:cNvPr id="109" name="Group 108">
              <a:extLst>
                <a:ext uri="{FF2B5EF4-FFF2-40B4-BE49-F238E27FC236}">
                  <a16:creationId xmlns:a16="http://schemas.microsoft.com/office/drawing/2014/main" id="{CC4A9F77-0E95-4E3B-D07D-D1CF3EE0DF27}"/>
                </a:ext>
              </a:extLst>
            </p:cNvPr>
            <p:cNvGrpSpPr/>
            <p:nvPr/>
          </p:nvGrpSpPr>
          <p:grpSpPr>
            <a:xfrm>
              <a:off x="593089" y="5633147"/>
              <a:ext cx="2817881" cy="318607"/>
              <a:chOff x="399499" y="4974587"/>
              <a:chExt cx="2820819" cy="318939"/>
            </a:xfrm>
          </p:grpSpPr>
          <p:sp>
            <p:nvSpPr>
              <p:cNvPr id="110" name="Flowchart: Connector 109">
                <a:extLst>
                  <a:ext uri="{FF2B5EF4-FFF2-40B4-BE49-F238E27FC236}">
                    <a16:creationId xmlns:a16="http://schemas.microsoft.com/office/drawing/2014/main" id="{88545350-BD71-CC1F-13EF-A344421118DF}"/>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111" name="Straight Connector 110">
                <a:extLst>
                  <a:ext uri="{FF2B5EF4-FFF2-40B4-BE49-F238E27FC236}">
                    <a16:creationId xmlns:a16="http://schemas.microsoft.com/office/drawing/2014/main" id="{4FC93D37-A7A0-70EF-CCB0-01EAF5DD96F4}"/>
                  </a:ext>
                </a:extLst>
              </p:cNvPr>
              <p:cNvCxnSpPr>
                <a:cxnSpLocks/>
              </p:cNvCxnSpPr>
              <p:nvPr/>
            </p:nvCxnSpPr>
            <p:spPr>
              <a:xfrm flipH="1">
                <a:off x="2536913" y="5162584"/>
                <a:ext cx="625118" cy="0"/>
              </a:xfrm>
              <a:prstGeom prst="line">
                <a:avLst/>
              </a:prstGeom>
              <a:noFill/>
              <a:ln w="12700" cap="flat" cmpd="sng" algn="ctr">
                <a:solidFill>
                  <a:srgbClr val="5B9BD5"/>
                </a:solidFill>
                <a:prstDash val="solid"/>
                <a:miter lim="800000"/>
              </a:ln>
              <a:effectLst/>
            </p:spPr>
          </p:cxnSp>
          <p:cxnSp>
            <p:nvCxnSpPr>
              <p:cNvPr id="112" name="Straight Connector 111">
                <a:extLst>
                  <a:ext uri="{FF2B5EF4-FFF2-40B4-BE49-F238E27FC236}">
                    <a16:creationId xmlns:a16="http://schemas.microsoft.com/office/drawing/2014/main" id="{24958841-490A-31B2-107D-BCAA6AE52086}"/>
                  </a:ext>
                </a:extLst>
              </p:cNvPr>
              <p:cNvCxnSpPr>
                <a:cxnSpLocks/>
              </p:cNvCxnSpPr>
              <p:nvPr/>
            </p:nvCxnSpPr>
            <p:spPr>
              <a:xfrm>
                <a:off x="2536914" y="4974587"/>
                <a:ext cx="0" cy="318939"/>
              </a:xfrm>
              <a:prstGeom prst="line">
                <a:avLst/>
              </a:prstGeom>
              <a:noFill/>
              <a:ln w="6350" cap="flat" cmpd="sng" algn="ctr">
                <a:solidFill>
                  <a:srgbClr val="4472C4"/>
                </a:solidFill>
                <a:prstDash val="solid"/>
                <a:miter lim="800000"/>
              </a:ln>
              <a:effectLst/>
            </p:spPr>
          </p:cxnSp>
          <p:sp>
            <p:nvSpPr>
              <p:cNvPr id="113" name="TextBox 112">
                <a:extLst>
                  <a:ext uri="{FF2B5EF4-FFF2-40B4-BE49-F238E27FC236}">
                    <a16:creationId xmlns:a16="http://schemas.microsoft.com/office/drawing/2014/main" id="{720FCD9A-3E4F-AC39-D149-B59A4A79B9A8}"/>
                  </a:ext>
                </a:extLst>
              </p:cNvPr>
              <p:cNvSpPr txBox="1"/>
              <p:nvPr/>
            </p:nvSpPr>
            <p:spPr>
              <a:xfrm>
                <a:off x="399499" y="5045374"/>
                <a:ext cx="2107252" cy="2308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IMC (6), ALIGHT(8),  CARE(15)  UNICEF</a:t>
                </a:r>
              </a:p>
            </p:txBody>
          </p:sp>
        </p:grpSp>
        <p:grpSp>
          <p:nvGrpSpPr>
            <p:cNvPr id="114" name="Group 113">
              <a:extLst>
                <a:ext uri="{FF2B5EF4-FFF2-40B4-BE49-F238E27FC236}">
                  <a16:creationId xmlns:a16="http://schemas.microsoft.com/office/drawing/2014/main" id="{0CBCAF3E-EF1B-7F7E-635B-70B53F4FFFD1}"/>
                </a:ext>
              </a:extLst>
            </p:cNvPr>
            <p:cNvGrpSpPr/>
            <p:nvPr/>
          </p:nvGrpSpPr>
          <p:grpSpPr>
            <a:xfrm>
              <a:off x="5915691" y="5688050"/>
              <a:ext cx="1943907" cy="1049846"/>
              <a:chOff x="4760604" y="5973810"/>
              <a:chExt cx="1945934" cy="1050941"/>
            </a:xfrm>
          </p:grpSpPr>
          <p:sp>
            <p:nvSpPr>
              <p:cNvPr id="115" name="Flowchart: Connector 114">
                <a:extLst>
                  <a:ext uri="{FF2B5EF4-FFF2-40B4-BE49-F238E27FC236}">
                    <a16:creationId xmlns:a16="http://schemas.microsoft.com/office/drawing/2014/main" id="{574B32F7-8909-6D03-5708-E030E9363F30}"/>
                  </a:ext>
                </a:extLst>
              </p:cNvPr>
              <p:cNvSpPr/>
              <p:nvPr/>
            </p:nvSpPr>
            <p:spPr>
              <a:xfrm>
                <a:off x="5574080" y="5973810"/>
                <a:ext cx="56429" cy="5486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116" name="Group 115">
                <a:extLst>
                  <a:ext uri="{FF2B5EF4-FFF2-40B4-BE49-F238E27FC236}">
                    <a16:creationId xmlns:a16="http://schemas.microsoft.com/office/drawing/2014/main" id="{157CFDCE-4D33-4068-D090-031E8E9A0BCE}"/>
                  </a:ext>
                </a:extLst>
              </p:cNvPr>
              <p:cNvGrpSpPr/>
              <p:nvPr/>
            </p:nvGrpSpPr>
            <p:grpSpPr>
              <a:xfrm>
                <a:off x="4760604" y="6024012"/>
                <a:ext cx="1945934" cy="1000739"/>
                <a:chOff x="4760604" y="6024012"/>
                <a:chExt cx="1945934" cy="1000739"/>
              </a:xfrm>
            </p:grpSpPr>
            <p:cxnSp>
              <p:nvCxnSpPr>
                <p:cNvPr id="117" name="Straight Connector 116">
                  <a:extLst>
                    <a:ext uri="{FF2B5EF4-FFF2-40B4-BE49-F238E27FC236}">
                      <a16:creationId xmlns:a16="http://schemas.microsoft.com/office/drawing/2014/main" id="{A4B5C364-D811-7311-1B19-EE03039A6686}"/>
                    </a:ext>
                  </a:extLst>
                </p:cNvPr>
                <p:cNvCxnSpPr>
                  <a:cxnSpLocks/>
                </p:cNvCxnSpPr>
                <p:nvPr/>
              </p:nvCxnSpPr>
              <p:spPr>
                <a:xfrm>
                  <a:off x="5602295" y="6024012"/>
                  <a:ext cx="0" cy="518932"/>
                </a:xfrm>
                <a:prstGeom prst="line">
                  <a:avLst/>
                </a:prstGeom>
                <a:noFill/>
                <a:ln w="12700" cap="flat" cmpd="sng" algn="ctr">
                  <a:solidFill>
                    <a:srgbClr val="5B9BD5"/>
                  </a:solidFill>
                  <a:prstDash val="solid"/>
                  <a:miter lim="800000"/>
                </a:ln>
                <a:effectLst/>
              </p:spPr>
            </p:cxnSp>
            <p:cxnSp>
              <p:nvCxnSpPr>
                <p:cNvPr id="118" name="Straight Connector 117">
                  <a:extLst>
                    <a:ext uri="{FF2B5EF4-FFF2-40B4-BE49-F238E27FC236}">
                      <a16:creationId xmlns:a16="http://schemas.microsoft.com/office/drawing/2014/main" id="{9E8A729D-71E2-1EA4-3380-3E4B47DB5448}"/>
                    </a:ext>
                  </a:extLst>
                </p:cNvPr>
                <p:cNvCxnSpPr>
                  <a:cxnSpLocks/>
                </p:cNvCxnSpPr>
                <p:nvPr/>
              </p:nvCxnSpPr>
              <p:spPr>
                <a:xfrm>
                  <a:off x="4934744" y="6542944"/>
                  <a:ext cx="1499395" cy="0"/>
                </a:xfrm>
                <a:prstGeom prst="line">
                  <a:avLst/>
                </a:prstGeom>
                <a:noFill/>
                <a:ln w="6350" cap="flat" cmpd="sng" algn="ctr">
                  <a:solidFill>
                    <a:srgbClr val="4472C4"/>
                  </a:solidFill>
                  <a:prstDash val="solid"/>
                  <a:miter lim="800000"/>
                </a:ln>
                <a:effectLst/>
              </p:spPr>
            </p:cxnSp>
            <p:sp>
              <p:nvSpPr>
                <p:cNvPr id="119" name="TextBox 118">
                  <a:extLst>
                    <a:ext uri="{FF2B5EF4-FFF2-40B4-BE49-F238E27FC236}">
                      <a16:creationId xmlns:a16="http://schemas.microsoft.com/office/drawing/2014/main" id="{E87C832B-A2EF-6B18-9B7F-A134AC6AC1E7}"/>
                    </a:ext>
                  </a:extLst>
                </p:cNvPr>
                <p:cNvSpPr txBox="1"/>
                <p:nvPr/>
              </p:nvSpPr>
              <p:spPr>
                <a:xfrm>
                  <a:off x="4760604" y="6516920"/>
                  <a:ext cx="1945934" cy="507831"/>
                </a:xfrm>
                <a:prstGeom prst="rect">
                  <a:avLst/>
                </a:prstGeom>
                <a:no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ALIMA (2),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IMC (13), GOAL (18,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7),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AMVO (1), SCI (39,</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 4</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)AAH (3)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AMA</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2</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t>
                  </a:r>
                  <a:r>
                    <a:rPr kumimoji="0" lang="en-US" sz="899" b="0" i="0" u="sng" strike="noStrike" kern="1200" cap="none" spc="0" normalizeH="0" baseline="0" noProof="0">
                      <a:ln>
                        <a:noFill/>
                      </a:ln>
                      <a:solidFill>
                        <a:srgbClr val="00B050"/>
                      </a:solidFill>
                      <a:effectLst/>
                      <a:uLnTx/>
                      <a:uFillTx/>
                      <a:latin typeface="Calibri" panose="020F0502020204030204"/>
                      <a:ea typeface="+mn-ea"/>
                      <a:cs typeface="+mn-cs"/>
                    </a:rPr>
                    <a:t>,</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UNICEF</a:t>
                  </a:r>
                </a:p>
              </p:txBody>
            </p:sp>
          </p:grpSp>
        </p:grpSp>
        <p:grpSp>
          <p:nvGrpSpPr>
            <p:cNvPr id="120" name="Group 119">
              <a:extLst>
                <a:ext uri="{FF2B5EF4-FFF2-40B4-BE49-F238E27FC236}">
                  <a16:creationId xmlns:a16="http://schemas.microsoft.com/office/drawing/2014/main" id="{38C80DBA-C85C-CCC4-EE09-E30FCBFE8D89}"/>
                </a:ext>
              </a:extLst>
            </p:cNvPr>
            <p:cNvGrpSpPr/>
            <p:nvPr/>
          </p:nvGrpSpPr>
          <p:grpSpPr>
            <a:xfrm>
              <a:off x="343237" y="4352283"/>
              <a:ext cx="2491465" cy="386884"/>
              <a:chOff x="726255" y="4974708"/>
              <a:chExt cx="2494063" cy="387287"/>
            </a:xfrm>
          </p:grpSpPr>
          <p:sp>
            <p:nvSpPr>
              <p:cNvPr id="121" name="Flowchart: Connector 120">
                <a:extLst>
                  <a:ext uri="{FF2B5EF4-FFF2-40B4-BE49-F238E27FC236}">
                    <a16:creationId xmlns:a16="http://schemas.microsoft.com/office/drawing/2014/main" id="{A109F291-AAAF-2D4B-640E-E4A941A2E46B}"/>
                  </a:ext>
                </a:extLst>
              </p:cNvPr>
              <p:cNvSpPr/>
              <p:nvPr/>
            </p:nvSpPr>
            <p:spPr>
              <a:xfrm flipH="1">
                <a:off x="3162031" y="5137547"/>
                <a:ext cx="58287" cy="5486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122" name="Straight Connector 121">
                <a:extLst>
                  <a:ext uri="{FF2B5EF4-FFF2-40B4-BE49-F238E27FC236}">
                    <a16:creationId xmlns:a16="http://schemas.microsoft.com/office/drawing/2014/main" id="{F47F1588-B5CB-43F9-303C-CD2ED0CE9E93}"/>
                  </a:ext>
                </a:extLst>
              </p:cNvPr>
              <p:cNvCxnSpPr>
                <a:cxnSpLocks/>
              </p:cNvCxnSpPr>
              <p:nvPr/>
            </p:nvCxnSpPr>
            <p:spPr>
              <a:xfrm flipH="1">
                <a:off x="2702201" y="5162584"/>
                <a:ext cx="459830" cy="0"/>
              </a:xfrm>
              <a:prstGeom prst="line">
                <a:avLst/>
              </a:prstGeom>
              <a:noFill/>
              <a:ln w="12700" cap="flat" cmpd="sng" algn="ctr">
                <a:solidFill>
                  <a:srgbClr val="5B9BD5"/>
                </a:solidFill>
                <a:prstDash val="solid"/>
                <a:miter lim="800000"/>
              </a:ln>
              <a:effectLst/>
            </p:spPr>
          </p:cxnSp>
          <p:cxnSp>
            <p:nvCxnSpPr>
              <p:cNvPr id="123" name="Straight Connector 122">
                <a:extLst>
                  <a:ext uri="{FF2B5EF4-FFF2-40B4-BE49-F238E27FC236}">
                    <a16:creationId xmlns:a16="http://schemas.microsoft.com/office/drawing/2014/main" id="{71608CA0-1140-CB3D-016F-7D7DD128E171}"/>
                  </a:ext>
                </a:extLst>
              </p:cNvPr>
              <p:cNvCxnSpPr>
                <a:cxnSpLocks/>
              </p:cNvCxnSpPr>
              <p:nvPr/>
            </p:nvCxnSpPr>
            <p:spPr>
              <a:xfrm>
                <a:off x="2702201" y="4974708"/>
                <a:ext cx="0" cy="387287"/>
              </a:xfrm>
              <a:prstGeom prst="line">
                <a:avLst/>
              </a:prstGeom>
              <a:noFill/>
              <a:ln w="6350" cap="flat" cmpd="sng" algn="ctr">
                <a:solidFill>
                  <a:srgbClr val="4472C4"/>
                </a:solidFill>
                <a:prstDash val="solid"/>
                <a:miter lim="800000"/>
              </a:ln>
              <a:effectLst/>
            </p:spPr>
          </p:cxnSp>
          <p:sp>
            <p:nvSpPr>
              <p:cNvPr id="124" name="TextBox 123">
                <a:extLst>
                  <a:ext uri="{FF2B5EF4-FFF2-40B4-BE49-F238E27FC236}">
                    <a16:creationId xmlns:a16="http://schemas.microsoft.com/office/drawing/2014/main" id="{6BC5392F-1EE5-0A3B-0267-64D7069D4FB6}"/>
                  </a:ext>
                </a:extLst>
              </p:cNvPr>
              <p:cNvSpPr txBox="1"/>
              <p:nvPr/>
            </p:nvSpPr>
            <p:spPr>
              <a:xfrm>
                <a:off x="726255" y="4982300"/>
                <a:ext cx="2047704" cy="369332"/>
              </a:xfrm>
              <a:prstGeom prst="rect">
                <a:avLst/>
              </a:prstGeom>
              <a:noFill/>
            </p:spPr>
            <p:txBody>
              <a:bodyPr wrap="square" rtlCol="0">
                <a:spAutoFit/>
              </a:body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CARE (6),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CWW (14</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IMC (3), SRCS (7), WR (34),  </a:t>
                </a:r>
                <a:r>
                  <a:rPr kumimoji="0" lang="en-US" sz="899" b="0" i="0" u="sng" strike="noStrike" kern="1200" cap="none" spc="0" normalizeH="0" baseline="0" noProof="0">
                    <a:ln>
                      <a:noFill/>
                    </a:ln>
                    <a:solidFill>
                      <a:srgbClr val="00CC00"/>
                    </a:solidFill>
                    <a:effectLst/>
                    <a:uLnTx/>
                    <a:uFillTx/>
                    <a:latin typeface="Calibri" panose="020F0502020204030204"/>
                    <a:ea typeface="+mn-ea"/>
                    <a:cs typeface="+mn-cs"/>
                  </a:rPr>
                  <a:t>PUI (6),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UNICEF</a:t>
                </a:r>
              </a:p>
            </p:txBody>
          </p:sp>
        </p:grpSp>
        <p:grpSp>
          <p:nvGrpSpPr>
            <p:cNvPr id="125" name="Group 124">
              <a:extLst>
                <a:ext uri="{FF2B5EF4-FFF2-40B4-BE49-F238E27FC236}">
                  <a16:creationId xmlns:a16="http://schemas.microsoft.com/office/drawing/2014/main" id="{E9B49A3E-D373-9D84-4C78-2AEC07BADE10}"/>
                </a:ext>
              </a:extLst>
            </p:cNvPr>
            <p:cNvGrpSpPr/>
            <p:nvPr/>
          </p:nvGrpSpPr>
          <p:grpSpPr>
            <a:xfrm>
              <a:off x="5295584" y="5490601"/>
              <a:ext cx="4359001" cy="350533"/>
              <a:chOff x="5389591" y="5202811"/>
              <a:chExt cx="4363546" cy="350899"/>
            </a:xfrm>
          </p:grpSpPr>
          <p:sp>
            <p:nvSpPr>
              <p:cNvPr id="126" name="Flowchart: Connector 125">
                <a:extLst>
                  <a:ext uri="{FF2B5EF4-FFF2-40B4-BE49-F238E27FC236}">
                    <a16:creationId xmlns:a16="http://schemas.microsoft.com/office/drawing/2014/main" id="{E12E49E8-2BB6-5532-C7B4-D2741B06C3F6}"/>
                  </a:ext>
                </a:extLst>
              </p:cNvPr>
              <p:cNvSpPr/>
              <p:nvPr/>
            </p:nvSpPr>
            <p:spPr>
              <a:xfrm>
                <a:off x="5389591" y="5303552"/>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127" name="Straight Connector 126">
                <a:extLst>
                  <a:ext uri="{FF2B5EF4-FFF2-40B4-BE49-F238E27FC236}">
                    <a16:creationId xmlns:a16="http://schemas.microsoft.com/office/drawing/2014/main" id="{004D9916-E7E2-C20B-BCB2-8614B8460EE0}"/>
                  </a:ext>
                </a:extLst>
              </p:cNvPr>
              <p:cNvCxnSpPr>
                <a:cxnSpLocks/>
              </p:cNvCxnSpPr>
              <p:nvPr/>
            </p:nvCxnSpPr>
            <p:spPr>
              <a:xfrm>
                <a:off x="5438410" y="5335902"/>
                <a:ext cx="2985715" cy="11951"/>
              </a:xfrm>
              <a:prstGeom prst="line">
                <a:avLst/>
              </a:prstGeom>
              <a:noFill/>
              <a:ln w="12700" cap="flat" cmpd="sng" algn="ctr">
                <a:solidFill>
                  <a:srgbClr val="5B9BD5"/>
                </a:solidFill>
                <a:prstDash val="solid"/>
                <a:miter lim="800000"/>
              </a:ln>
              <a:effectLst/>
            </p:spPr>
          </p:cxnSp>
          <p:cxnSp>
            <p:nvCxnSpPr>
              <p:cNvPr id="128" name="Straight Connector 127">
                <a:extLst>
                  <a:ext uri="{FF2B5EF4-FFF2-40B4-BE49-F238E27FC236}">
                    <a16:creationId xmlns:a16="http://schemas.microsoft.com/office/drawing/2014/main" id="{B738E73A-B3E1-B578-6CB7-4A20125132E0}"/>
                  </a:ext>
                </a:extLst>
              </p:cNvPr>
              <p:cNvCxnSpPr>
                <a:cxnSpLocks/>
              </p:cNvCxnSpPr>
              <p:nvPr/>
            </p:nvCxnSpPr>
            <p:spPr>
              <a:xfrm>
                <a:off x="8424125" y="5246059"/>
                <a:ext cx="0" cy="307651"/>
              </a:xfrm>
              <a:prstGeom prst="line">
                <a:avLst/>
              </a:prstGeom>
              <a:noFill/>
              <a:ln w="6350" cap="flat" cmpd="sng" algn="ctr">
                <a:solidFill>
                  <a:srgbClr val="4472C4"/>
                </a:solidFill>
                <a:prstDash val="solid"/>
                <a:miter lim="800000"/>
              </a:ln>
              <a:effectLst/>
            </p:spPr>
          </p:cxnSp>
          <p:sp>
            <p:nvSpPr>
              <p:cNvPr id="129" name="TextBox 128">
                <a:extLst>
                  <a:ext uri="{FF2B5EF4-FFF2-40B4-BE49-F238E27FC236}">
                    <a16:creationId xmlns:a16="http://schemas.microsoft.com/office/drawing/2014/main" id="{FC18FE6D-1B7F-5CC5-78A2-D1E63A453DA4}"/>
                  </a:ext>
                </a:extLst>
              </p:cNvPr>
              <p:cNvSpPr txBox="1"/>
              <p:nvPr/>
            </p:nvSpPr>
            <p:spPr>
              <a:xfrm>
                <a:off x="8370184" y="5202811"/>
                <a:ext cx="1382953"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AMVO(1), UNICEF</a:t>
                </a:r>
              </a:p>
            </p:txBody>
          </p:sp>
        </p:grpSp>
        <p:grpSp>
          <p:nvGrpSpPr>
            <p:cNvPr id="130" name="Group 129">
              <a:extLst>
                <a:ext uri="{FF2B5EF4-FFF2-40B4-BE49-F238E27FC236}">
                  <a16:creationId xmlns:a16="http://schemas.microsoft.com/office/drawing/2014/main" id="{8C5B1567-84D2-9852-C15C-DCFEB762B5D7}"/>
                </a:ext>
              </a:extLst>
            </p:cNvPr>
            <p:cNvGrpSpPr/>
            <p:nvPr/>
          </p:nvGrpSpPr>
          <p:grpSpPr>
            <a:xfrm rot="16200000">
              <a:off x="3541208" y="1263770"/>
              <a:ext cx="230592" cy="4413034"/>
              <a:chOff x="5240739" y="4986482"/>
              <a:chExt cx="230832" cy="4417636"/>
            </a:xfrm>
          </p:grpSpPr>
          <p:sp>
            <p:nvSpPr>
              <p:cNvPr id="131" name="Flowchart: Connector 130">
                <a:extLst>
                  <a:ext uri="{FF2B5EF4-FFF2-40B4-BE49-F238E27FC236}">
                    <a16:creationId xmlns:a16="http://schemas.microsoft.com/office/drawing/2014/main" id="{7E9D3AB6-3F0C-CBD3-486B-6E6D508D4E1A}"/>
                  </a:ext>
                </a:extLst>
              </p:cNvPr>
              <p:cNvSpPr/>
              <p:nvPr/>
            </p:nvSpPr>
            <p:spPr>
              <a:xfrm>
                <a:off x="5311089" y="9349254"/>
                <a:ext cx="56429" cy="5486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132" name="Group 131">
                <a:extLst>
                  <a:ext uri="{FF2B5EF4-FFF2-40B4-BE49-F238E27FC236}">
                    <a16:creationId xmlns:a16="http://schemas.microsoft.com/office/drawing/2014/main" id="{5D4D06CC-07C4-A5AC-36C3-C9EA55C49F70}"/>
                  </a:ext>
                </a:extLst>
              </p:cNvPr>
              <p:cNvGrpSpPr/>
              <p:nvPr/>
            </p:nvGrpSpPr>
            <p:grpSpPr>
              <a:xfrm>
                <a:off x="5240739" y="4986482"/>
                <a:ext cx="230832" cy="4367070"/>
                <a:chOff x="5240739" y="4986482"/>
                <a:chExt cx="230832" cy="4367070"/>
              </a:xfrm>
            </p:grpSpPr>
            <p:cxnSp>
              <p:nvCxnSpPr>
                <p:cNvPr id="133" name="Straight Connector 132">
                  <a:extLst>
                    <a:ext uri="{FF2B5EF4-FFF2-40B4-BE49-F238E27FC236}">
                      <a16:creationId xmlns:a16="http://schemas.microsoft.com/office/drawing/2014/main" id="{E1004B0B-BD2E-C9E2-F5F7-A49CB387DBB5}"/>
                    </a:ext>
                  </a:extLst>
                </p:cNvPr>
                <p:cNvCxnSpPr>
                  <a:cxnSpLocks/>
                </p:cNvCxnSpPr>
                <p:nvPr/>
              </p:nvCxnSpPr>
              <p:spPr>
                <a:xfrm rot="5400000" flipH="1">
                  <a:off x="3639728" y="7658001"/>
                  <a:ext cx="3391102" cy="0"/>
                </a:xfrm>
                <a:prstGeom prst="line">
                  <a:avLst/>
                </a:prstGeom>
                <a:noFill/>
                <a:ln w="12700" cap="flat" cmpd="sng" algn="ctr">
                  <a:solidFill>
                    <a:srgbClr val="5B9BD5"/>
                  </a:solidFill>
                  <a:prstDash val="solid"/>
                  <a:miter lim="800000"/>
                </a:ln>
                <a:effectLst/>
              </p:spPr>
            </p:cxnSp>
            <p:cxnSp>
              <p:nvCxnSpPr>
                <p:cNvPr id="134" name="Straight Connector 133">
                  <a:extLst>
                    <a:ext uri="{FF2B5EF4-FFF2-40B4-BE49-F238E27FC236}">
                      <a16:creationId xmlns:a16="http://schemas.microsoft.com/office/drawing/2014/main" id="{103C279E-BF4A-5CCB-8C33-B46100B9A2CC}"/>
                    </a:ext>
                  </a:extLst>
                </p:cNvPr>
                <p:cNvCxnSpPr>
                  <a:cxnSpLocks/>
                </p:cNvCxnSpPr>
                <p:nvPr/>
              </p:nvCxnSpPr>
              <p:spPr>
                <a:xfrm rot="5400000" flipV="1">
                  <a:off x="5347783" y="5877007"/>
                  <a:ext cx="0" cy="170480"/>
                </a:xfrm>
                <a:prstGeom prst="line">
                  <a:avLst/>
                </a:prstGeom>
                <a:noFill/>
                <a:ln w="6350" cap="flat" cmpd="sng" algn="ctr">
                  <a:solidFill>
                    <a:srgbClr val="4472C4"/>
                  </a:solidFill>
                  <a:prstDash val="solid"/>
                  <a:miter lim="800000"/>
                </a:ln>
                <a:effectLst/>
              </p:spPr>
            </p:cxnSp>
            <p:sp>
              <p:nvSpPr>
                <p:cNvPr id="135" name="TextBox 134">
                  <a:extLst>
                    <a:ext uri="{FF2B5EF4-FFF2-40B4-BE49-F238E27FC236}">
                      <a16:creationId xmlns:a16="http://schemas.microsoft.com/office/drawing/2014/main" id="{EBC9715B-BDB5-C783-A345-D739BABB57D8}"/>
                    </a:ext>
                  </a:extLst>
                </p:cNvPr>
                <p:cNvSpPr txBox="1"/>
                <p:nvPr/>
              </p:nvSpPr>
              <p:spPr>
                <a:xfrm rot="5400000">
                  <a:off x="4839201" y="5388020"/>
                  <a:ext cx="1033908" cy="230832"/>
                </a:xfrm>
                <a:prstGeom prst="rect">
                  <a:avLst/>
                </a:prstGeom>
                <a:noFill/>
              </p:spPr>
              <p:txBody>
                <a:bodyPr wrap="square" rtlCol="0">
                  <a:spAutoFit/>
                </a:bodyPr>
                <a:lstStyle>
                  <a:defPPr>
                    <a:defRPr lang="en-US"/>
                  </a:defPPr>
                </a:lstStyle>
                <a:p>
                  <a:pPr marL="0" marR="0" lvl="0" indent="0" algn="r"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IRW(38), UNICEF</a:t>
                  </a:r>
                </a:p>
              </p:txBody>
            </p:sp>
          </p:grpSp>
        </p:grpSp>
        <p:sp>
          <p:nvSpPr>
            <p:cNvPr id="136" name="Flowchart: Connector 135">
              <a:extLst>
                <a:ext uri="{FF2B5EF4-FFF2-40B4-BE49-F238E27FC236}">
                  <a16:creationId xmlns:a16="http://schemas.microsoft.com/office/drawing/2014/main" id="{EDE4A618-E380-73E3-2A15-2723B32C27E5}"/>
                </a:ext>
              </a:extLst>
            </p:cNvPr>
            <p:cNvSpPr/>
            <p:nvPr/>
          </p:nvSpPr>
          <p:spPr>
            <a:xfrm flipV="1">
              <a:off x="5889540" y="1723874"/>
              <a:ext cx="52303" cy="5480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137" name="Straight Connector 136">
              <a:extLst>
                <a:ext uri="{FF2B5EF4-FFF2-40B4-BE49-F238E27FC236}">
                  <a16:creationId xmlns:a16="http://schemas.microsoft.com/office/drawing/2014/main" id="{7289CF47-69E3-4F50-3752-06403E79C00B}"/>
                </a:ext>
              </a:extLst>
            </p:cNvPr>
            <p:cNvCxnSpPr>
              <a:cxnSpLocks/>
              <a:stCxn id="136" idx="4"/>
            </p:cNvCxnSpPr>
            <p:nvPr/>
          </p:nvCxnSpPr>
          <p:spPr>
            <a:xfrm flipV="1">
              <a:off x="5915692" y="673930"/>
              <a:ext cx="4269" cy="1049944"/>
            </a:xfrm>
            <a:prstGeom prst="line">
              <a:avLst/>
            </a:prstGeom>
            <a:noFill/>
            <a:ln w="12700" cap="flat" cmpd="sng" algn="ctr">
              <a:solidFill>
                <a:srgbClr val="5B9BD5"/>
              </a:solidFill>
              <a:prstDash val="solid"/>
              <a:miter lim="800000"/>
            </a:ln>
            <a:effectLst/>
          </p:spPr>
        </p:cxnSp>
        <p:cxnSp>
          <p:nvCxnSpPr>
            <p:cNvPr id="138" name="Straight Connector 137">
              <a:extLst>
                <a:ext uri="{FF2B5EF4-FFF2-40B4-BE49-F238E27FC236}">
                  <a16:creationId xmlns:a16="http://schemas.microsoft.com/office/drawing/2014/main" id="{45F1C41E-40AD-F3E6-E854-4B48E30517F7}"/>
                </a:ext>
              </a:extLst>
            </p:cNvPr>
            <p:cNvCxnSpPr>
              <a:cxnSpLocks/>
            </p:cNvCxnSpPr>
            <p:nvPr/>
          </p:nvCxnSpPr>
          <p:spPr>
            <a:xfrm flipH="1">
              <a:off x="5427503" y="674443"/>
              <a:ext cx="734643" cy="0"/>
            </a:xfrm>
            <a:prstGeom prst="line">
              <a:avLst/>
            </a:prstGeom>
            <a:noFill/>
            <a:ln w="6350" cap="flat" cmpd="sng" algn="ctr">
              <a:solidFill>
                <a:srgbClr val="4472C4"/>
              </a:solidFill>
              <a:prstDash val="solid"/>
              <a:miter lim="800000"/>
            </a:ln>
            <a:effectLst/>
          </p:spPr>
        </p:cxnSp>
        <p:sp>
          <p:nvSpPr>
            <p:cNvPr id="139" name="TextBox 138">
              <a:extLst>
                <a:ext uri="{FF2B5EF4-FFF2-40B4-BE49-F238E27FC236}">
                  <a16:creationId xmlns:a16="http://schemas.microsoft.com/office/drawing/2014/main" id="{45AD2957-B7C6-A568-8D2E-442EB47FC68C}"/>
                </a:ext>
              </a:extLst>
            </p:cNvPr>
            <p:cNvSpPr txBox="1"/>
            <p:nvPr/>
          </p:nvSpPr>
          <p:spPr>
            <a:xfrm rot="10800000" flipV="1">
              <a:off x="4893153" y="490561"/>
              <a:ext cx="1789201" cy="230592"/>
            </a:xfrm>
            <a:prstGeom prst="rect">
              <a:avLst/>
            </a:prstGeom>
            <a:noFill/>
          </p:spPr>
          <p:txBody>
            <a:bodyPr wrap="square" rtlCol="0">
              <a:spAutoFit/>
            </a:bodyPr>
            <a:lstStyle>
              <a:defPPr>
                <a:defRPr lang="en-US"/>
              </a:defPPr>
            </a:lstStyle>
            <a:p>
              <a:pPr defTabSz="913486" hangingPunct="1">
                <a:defRPr/>
              </a:pPr>
              <a:r>
                <a:rPr lang="en-US" sz="899" b="0" kern="1200">
                  <a:solidFill>
                    <a:srgbClr val="00CC00"/>
                  </a:solidFill>
                  <a:latin typeface="Calibri" panose="020F0502020204030204"/>
                  <a:ea typeface="+mn-ea"/>
                  <a:cs typeface="+mn-cs"/>
                </a:rPr>
                <a:t> MG (1), IOM (2), UNICEF</a:t>
              </a:r>
            </a:p>
          </p:txBody>
        </p:sp>
        <p:cxnSp>
          <p:nvCxnSpPr>
            <p:cNvPr id="140" name="Straight Connector 139">
              <a:extLst>
                <a:ext uri="{FF2B5EF4-FFF2-40B4-BE49-F238E27FC236}">
                  <a16:creationId xmlns:a16="http://schemas.microsoft.com/office/drawing/2014/main" id="{55D7C82E-5475-F0FB-E5C0-4BAF6DBDB018}"/>
                </a:ext>
              </a:extLst>
            </p:cNvPr>
            <p:cNvCxnSpPr>
              <a:cxnSpLocks/>
            </p:cNvCxnSpPr>
            <p:nvPr/>
          </p:nvCxnSpPr>
          <p:spPr>
            <a:xfrm flipV="1">
              <a:off x="7672491" y="2746962"/>
              <a:ext cx="2039135" cy="29700"/>
            </a:xfrm>
            <a:prstGeom prst="line">
              <a:avLst/>
            </a:prstGeom>
            <a:noFill/>
            <a:ln w="12700" cap="flat" cmpd="sng" algn="ctr">
              <a:solidFill>
                <a:srgbClr val="5B9BD5"/>
              </a:solidFill>
              <a:prstDash val="solid"/>
              <a:miter lim="800000"/>
            </a:ln>
            <a:effectLst/>
          </p:spPr>
        </p:cxnSp>
        <p:sp>
          <p:nvSpPr>
            <p:cNvPr id="141" name="Flowchart: Connector 140">
              <a:extLst>
                <a:ext uri="{FF2B5EF4-FFF2-40B4-BE49-F238E27FC236}">
                  <a16:creationId xmlns:a16="http://schemas.microsoft.com/office/drawing/2014/main" id="{B185713F-A0C4-86F3-063E-E9D7631AFAF5}"/>
                </a:ext>
              </a:extLst>
            </p:cNvPr>
            <p:cNvSpPr/>
            <p:nvPr/>
          </p:nvSpPr>
          <p:spPr>
            <a:xfrm flipH="1">
              <a:off x="7644812" y="2746164"/>
              <a:ext cx="58978" cy="6405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142" name="Straight Connector 141">
              <a:extLst>
                <a:ext uri="{FF2B5EF4-FFF2-40B4-BE49-F238E27FC236}">
                  <a16:creationId xmlns:a16="http://schemas.microsoft.com/office/drawing/2014/main" id="{46A1DA45-9387-1108-C44A-83C0769B6268}"/>
                </a:ext>
              </a:extLst>
            </p:cNvPr>
            <p:cNvCxnSpPr>
              <a:cxnSpLocks/>
            </p:cNvCxnSpPr>
            <p:nvPr/>
          </p:nvCxnSpPr>
          <p:spPr>
            <a:xfrm>
              <a:off x="9711625" y="2676886"/>
              <a:ext cx="0" cy="163343"/>
            </a:xfrm>
            <a:prstGeom prst="line">
              <a:avLst/>
            </a:prstGeom>
            <a:noFill/>
            <a:ln w="6350" cap="flat" cmpd="sng" algn="ctr">
              <a:solidFill>
                <a:srgbClr val="4472C4"/>
              </a:solidFill>
              <a:prstDash val="solid"/>
              <a:miter lim="800000"/>
            </a:ln>
            <a:effectLst/>
          </p:spPr>
        </p:cxnSp>
        <p:sp>
          <p:nvSpPr>
            <p:cNvPr id="143" name="Flowchart: Connector 142">
              <a:extLst>
                <a:ext uri="{FF2B5EF4-FFF2-40B4-BE49-F238E27FC236}">
                  <a16:creationId xmlns:a16="http://schemas.microsoft.com/office/drawing/2014/main" id="{F8F403F6-BFC6-3CB1-79C0-207B6B088CFB}"/>
                </a:ext>
              </a:extLst>
            </p:cNvPr>
            <p:cNvSpPr/>
            <p:nvPr/>
          </p:nvSpPr>
          <p:spPr>
            <a:xfrm>
              <a:off x="8183768" y="4948732"/>
              <a:ext cx="69724" cy="685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144" name="Straight Connector 143">
              <a:extLst>
                <a:ext uri="{FF2B5EF4-FFF2-40B4-BE49-F238E27FC236}">
                  <a16:creationId xmlns:a16="http://schemas.microsoft.com/office/drawing/2014/main" id="{E7EE2314-6B45-7473-496C-CA89FF7ACBF1}"/>
                </a:ext>
              </a:extLst>
            </p:cNvPr>
            <p:cNvCxnSpPr>
              <a:cxnSpLocks/>
            </p:cNvCxnSpPr>
            <p:nvPr/>
          </p:nvCxnSpPr>
          <p:spPr>
            <a:xfrm>
              <a:off x="8253492" y="4985381"/>
              <a:ext cx="747790" cy="0"/>
            </a:xfrm>
            <a:prstGeom prst="line">
              <a:avLst/>
            </a:prstGeom>
            <a:noFill/>
            <a:ln w="12700" cap="flat" cmpd="sng" algn="ctr">
              <a:solidFill>
                <a:srgbClr val="5B9BD5"/>
              </a:solidFill>
              <a:prstDash val="solid"/>
              <a:miter lim="800000"/>
            </a:ln>
            <a:effectLst/>
          </p:spPr>
        </p:cxnSp>
        <p:cxnSp>
          <p:nvCxnSpPr>
            <p:cNvPr id="145" name="Straight Connector 144">
              <a:extLst>
                <a:ext uri="{FF2B5EF4-FFF2-40B4-BE49-F238E27FC236}">
                  <a16:creationId xmlns:a16="http://schemas.microsoft.com/office/drawing/2014/main" id="{C3BC43DA-E8BE-9F4D-581A-FA4545B126C0}"/>
                </a:ext>
              </a:extLst>
            </p:cNvPr>
            <p:cNvCxnSpPr>
              <a:cxnSpLocks/>
            </p:cNvCxnSpPr>
            <p:nvPr/>
          </p:nvCxnSpPr>
          <p:spPr>
            <a:xfrm>
              <a:off x="9001281" y="4905424"/>
              <a:ext cx="0" cy="153827"/>
            </a:xfrm>
            <a:prstGeom prst="line">
              <a:avLst/>
            </a:prstGeom>
            <a:noFill/>
            <a:ln w="6350" cap="flat" cmpd="sng" algn="ctr">
              <a:solidFill>
                <a:srgbClr val="4472C4"/>
              </a:solidFill>
              <a:prstDash val="solid"/>
              <a:miter lim="800000"/>
            </a:ln>
            <a:effectLst/>
          </p:spPr>
        </p:cxnSp>
        <p:sp>
          <p:nvSpPr>
            <p:cNvPr id="146" name="Flowchart: Connector 145">
              <a:extLst>
                <a:ext uri="{FF2B5EF4-FFF2-40B4-BE49-F238E27FC236}">
                  <a16:creationId xmlns:a16="http://schemas.microsoft.com/office/drawing/2014/main" id="{D47F976B-4E69-9D0C-B4E5-674DE8A40BD4}"/>
                </a:ext>
              </a:extLst>
            </p:cNvPr>
            <p:cNvSpPr/>
            <p:nvPr/>
          </p:nvSpPr>
          <p:spPr>
            <a:xfrm flipH="1">
              <a:off x="7230260" y="3361467"/>
              <a:ext cx="58978" cy="6405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147" name="Group 146">
              <a:extLst>
                <a:ext uri="{FF2B5EF4-FFF2-40B4-BE49-F238E27FC236}">
                  <a16:creationId xmlns:a16="http://schemas.microsoft.com/office/drawing/2014/main" id="{82F5B2FF-9C99-EEDD-47A5-CC67843BB356}"/>
                </a:ext>
              </a:extLst>
            </p:cNvPr>
            <p:cNvGrpSpPr/>
            <p:nvPr/>
          </p:nvGrpSpPr>
          <p:grpSpPr>
            <a:xfrm>
              <a:off x="7097711" y="4456366"/>
              <a:ext cx="3873925" cy="230592"/>
              <a:chOff x="7156569" y="4585975"/>
              <a:chExt cx="3877965" cy="230832"/>
            </a:xfrm>
          </p:grpSpPr>
          <p:cxnSp>
            <p:nvCxnSpPr>
              <p:cNvPr id="148" name="Straight Connector 147">
                <a:extLst>
                  <a:ext uri="{FF2B5EF4-FFF2-40B4-BE49-F238E27FC236}">
                    <a16:creationId xmlns:a16="http://schemas.microsoft.com/office/drawing/2014/main" id="{7A0EC5EF-9528-F1A3-FDF1-198EBB2DF811}"/>
                  </a:ext>
                </a:extLst>
              </p:cNvPr>
              <p:cNvCxnSpPr>
                <a:cxnSpLocks/>
              </p:cNvCxnSpPr>
              <p:nvPr/>
            </p:nvCxnSpPr>
            <p:spPr>
              <a:xfrm flipH="1">
                <a:off x="8891862" y="4626362"/>
                <a:ext cx="1828" cy="166686"/>
              </a:xfrm>
              <a:prstGeom prst="line">
                <a:avLst/>
              </a:prstGeom>
              <a:noFill/>
              <a:ln w="6350" cap="flat" cmpd="sng" algn="ctr">
                <a:solidFill>
                  <a:srgbClr val="4472C4"/>
                </a:solidFill>
                <a:prstDash val="solid"/>
                <a:miter lim="800000"/>
              </a:ln>
              <a:effectLst/>
            </p:spPr>
          </p:cxnSp>
          <p:grpSp>
            <p:nvGrpSpPr>
              <p:cNvPr id="149" name="Group 148">
                <a:extLst>
                  <a:ext uri="{FF2B5EF4-FFF2-40B4-BE49-F238E27FC236}">
                    <a16:creationId xmlns:a16="http://schemas.microsoft.com/office/drawing/2014/main" id="{4C3120DD-3FF0-0C4C-298B-D4B94C4AC7DE}"/>
                  </a:ext>
                </a:extLst>
              </p:cNvPr>
              <p:cNvGrpSpPr/>
              <p:nvPr/>
            </p:nvGrpSpPr>
            <p:grpSpPr>
              <a:xfrm>
                <a:off x="7156569" y="4585975"/>
                <a:ext cx="3877965" cy="230832"/>
                <a:chOff x="7031551" y="4446613"/>
                <a:chExt cx="3877965" cy="230832"/>
              </a:xfrm>
            </p:grpSpPr>
            <p:sp>
              <p:nvSpPr>
                <p:cNvPr id="150" name="TextBox 149">
                  <a:extLst>
                    <a:ext uri="{FF2B5EF4-FFF2-40B4-BE49-F238E27FC236}">
                      <a16:creationId xmlns:a16="http://schemas.microsoft.com/office/drawing/2014/main" id="{56CAFEFD-E008-3B44-5B1F-81C0F02392C9}"/>
                    </a:ext>
                  </a:extLst>
                </p:cNvPr>
                <p:cNvSpPr txBox="1"/>
                <p:nvPr/>
              </p:nvSpPr>
              <p:spPr>
                <a:xfrm>
                  <a:off x="8705072" y="4446613"/>
                  <a:ext cx="2204444"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srgbClr val="00B050"/>
                      </a:solidFill>
                      <a:effectLst/>
                      <a:uLnTx/>
                      <a:uFillTx/>
                      <a:latin typeface="Calibri" panose="020F0502020204030204"/>
                    </a:rPr>
                    <a:t>PIS(16)</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IOM (1), AAH (3), UNICEF</a:t>
                  </a:r>
                </a:p>
              </p:txBody>
            </p:sp>
            <p:cxnSp>
              <p:nvCxnSpPr>
                <p:cNvPr id="151" name="Straight Connector 150">
                  <a:extLst>
                    <a:ext uri="{FF2B5EF4-FFF2-40B4-BE49-F238E27FC236}">
                      <a16:creationId xmlns:a16="http://schemas.microsoft.com/office/drawing/2014/main" id="{472B0649-324E-9430-0C80-BA059A8793F3}"/>
                    </a:ext>
                  </a:extLst>
                </p:cNvPr>
                <p:cNvCxnSpPr>
                  <a:cxnSpLocks/>
                </p:cNvCxnSpPr>
                <p:nvPr/>
              </p:nvCxnSpPr>
              <p:spPr>
                <a:xfrm>
                  <a:off x="7031551" y="4565611"/>
                  <a:ext cx="1735098" cy="0"/>
                </a:xfrm>
                <a:prstGeom prst="line">
                  <a:avLst/>
                </a:prstGeom>
                <a:noFill/>
                <a:ln w="12700" cap="flat" cmpd="sng" algn="ctr">
                  <a:solidFill>
                    <a:srgbClr val="5B9BD5"/>
                  </a:solidFill>
                  <a:prstDash val="solid"/>
                  <a:miter lim="800000"/>
                </a:ln>
                <a:effectLst/>
              </p:spPr>
            </p:cxnSp>
          </p:grpSp>
        </p:grpSp>
        <p:sp>
          <p:nvSpPr>
            <p:cNvPr id="152" name="Flowchart: Connector 151">
              <a:extLst>
                <a:ext uri="{FF2B5EF4-FFF2-40B4-BE49-F238E27FC236}">
                  <a16:creationId xmlns:a16="http://schemas.microsoft.com/office/drawing/2014/main" id="{3450E6F2-DE41-AC75-BE2E-D437BE4098A5}"/>
                </a:ext>
              </a:extLst>
            </p:cNvPr>
            <p:cNvSpPr/>
            <p:nvPr/>
          </p:nvSpPr>
          <p:spPr>
            <a:xfrm>
              <a:off x="7042499" y="4544720"/>
              <a:ext cx="56370" cy="6405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3" name="TextBox 152">
              <a:extLst>
                <a:ext uri="{FF2B5EF4-FFF2-40B4-BE49-F238E27FC236}">
                  <a16:creationId xmlns:a16="http://schemas.microsoft.com/office/drawing/2014/main" id="{A72EE2DF-6101-07C3-9974-FB13CF12AE7E}"/>
                </a:ext>
              </a:extLst>
            </p:cNvPr>
            <p:cNvSpPr txBox="1"/>
            <p:nvPr/>
          </p:nvSpPr>
          <p:spPr>
            <a:xfrm>
              <a:off x="9752415" y="2652706"/>
              <a:ext cx="1887679" cy="230592"/>
            </a:xfrm>
            <a:prstGeom prst="rect">
              <a:avLst/>
            </a:prstGeom>
            <a:noFill/>
          </p:spPr>
          <p:txBody>
            <a:bodyPr wrap="square" rtlCol="0">
              <a:spAutoFit/>
            </a:bodyPr>
            <a:lstStyle/>
            <a:p>
              <a:pPr algn="l" defTabSz="913486" hangingPunct="1">
                <a:defRPr/>
              </a:pPr>
              <a:r>
                <a:rPr lang="en-US" sz="899">
                  <a:solidFill>
                    <a:srgbClr val="00CC00"/>
                  </a:solidFill>
                  <a:latin typeface="Calibri" panose="020F0502020204030204"/>
                </a:rPr>
                <a:t>SCI (3), BFD(24)</a:t>
              </a:r>
              <a:r>
                <a:rPr lang="en-US" sz="899" b="0" kern="1200">
                  <a:solidFill>
                    <a:srgbClr val="00CC00"/>
                  </a:solidFill>
                  <a:latin typeface="Calibri" panose="020F0502020204030204"/>
                  <a:ea typeface="+mn-ea"/>
                  <a:cs typeface="+mn-cs"/>
                </a:rPr>
                <a:t>, UNICEF</a:t>
              </a:r>
            </a:p>
          </p:txBody>
        </p:sp>
        <p:sp>
          <p:nvSpPr>
            <p:cNvPr id="154" name="TextBox 153">
              <a:extLst>
                <a:ext uri="{FF2B5EF4-FFF2-40B4-BE49-F238E27FC236}">
                  <a16:creationId xmlns:a16="http://schemas.microsoft.com/office/drawing/2014/main" id="{89E10625-4A90-6F31-85F9-0C5C8AB53A92}"/>
                </a:ext>
              </a:extLst>
            </p:cNvPr>
            <p:cNvSpPr txBox="1"/>
            <p:nvPr/>
          </p:nvSpPr>
          <p:spPr>
            <a:xfrm>
              <a:off x="9053950" y="4865133"/>
              <a:ext cx="2202148" cy="230592"/>
            </a:xfrm>
            <a:prstGeom prst="rect">
              <a:avLst/>
            </a:prstGeom>
            <a:noFill/>
          </p:spPr>
          <p:txBody>
            <a:bodyPr wrap="square" rtlCol="0">
              <a:spAutoFit/>
            </a:bodyPr>
            <a:lstStyle/>
            <a:p>
              <a:pPr algn="l" defTabSz="913486" hangingPunct="1">
                <a:defRPr/>
              </a:pPr>
              <a:r>
                <a:rPr lang="en-US" sz="899">
                  <a:solidFill>
                    <a:srgbClr val="00B050"/>
                  </a:solidFill>
                  <a:latin typeface="Calibri" panose="020F0502020204030204"/>
                </a:rPr>
                <a:t>SCI (6), IMC (6),</a:t>
              </a:r>
              <a:r>
                <a:rPr lang="en-US" sz="899" b="0" kern="1200">
                  <a:solidFill>
                    <a:srgbClr val="00B050"/>
                  </a:solidFill>
                  <a:latin typeface="Calibri" panose="020F0502020204030204"/>
                  <a:ea typeface="+mn-ea"/>
                  <a:cs typeface="+mn-cs"/>
                </a:rPr>
                <a:t> UNICEF</a:t>
              </a:r>
            </a:p>
          </p:txBody>
        </p:sp>
      </p:grpSp>
      <p:sp>
        <p:nvSpPr>
          <p:cNvPr id="156" name="TextBox 155">
            <a:extLst>
              <a:ext uri="{FF2B5EF4-FFF2-40B4-BE49-F238E27FC236}">
                <a16:creationId xmlns:a16="http://schemas.microsoft.com/office/drawing/2014/main" id="{6CB8F4A8-8B5F-EF6D-9B70-923538468CB3}"/>
              </a:ext>
            </a:extLst>
          </p:cNvPr>
          <p:cNvSpPr txBox="1"/>
          <p:nvPr/>
        </p:nvSpPr>
        <p:spPr>
          <a:xfrm>
            <a:off x="276447" y="178397"/>
            <a:ext cx="3041882" cy="645690"/>
          </a:xfrm>
          <a:prstGeom prst="rect">
            <a:avLst/>
          </a:prstGeom>
          <a:no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00B050"/>
                </a:solidFill>
                <a:effectLst/>
                <a:uLnTx/>
                <a:uFillTx/>
                <a:latin typeface="Calibri" panose="020F0502020204030204"/>
                <a:ea typeface="+mn-ea"/>
                <a:cs typeface="+mn-cs"/>
              </a:rPr>
              <a:t>Operational in the Area</a:t>
            </a: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FFC000"/>
                </a:solidFill>
                <a:effectLst/>
                <a:uLnTx/>
                <a:uFillTx/>
                <a:latin typeface="Calibri" panose="020F0502020204030204"/>
                <a:ea typeface="+mn-ea"/>
                <a:cs typeface="+mn-cs"/>
              </a:rPr>
              <a:t>Present but not Operational</a:t>
            </a:r>
          </a:p>
        </p:txBody>
      </p:sp>
      <p:sp>
        <p:nvSpPr>
          <p:cNvPr id="157" name="TextBox 156">
            <a:extLst>
              <a:ext uri="{FF2B5EF4-FFF2-40B4-BE49-F238E27FC236}">
                <a16:creationId xmlns:a16="http://schemas.microsoft.com/office/drawing/2014/main" id="{AF42DE02-3C78-ACAB-D5E0-29D19C06B498}"/>
              </a:ext>
            </a:extLst>
          </p:cNvPr>
          <p:cNvSpPr txBox="1"/>
          <p:nvPr/>
        </p:nvSpPr>
        <p:spPr>
          <a:xfrm>
            <a:off x="139882" y="972378"/>
            <a:ext cx="3527845" cy="1531573"/>
          </a:xfrm>
          <a:prstGeom prst="rect">
            <a:avLst/>
          </a:prstGeom>
          <a:solidFill>
            <a:schemeClr val="accent4">
              <a:lumMod val="20000"/>
              <a:lumOff val="80000"/>
            </a:schemeClr>
          </a:solidFill>
        </p:spPr>
        <p:txBody>
          <a:bodyPr wrap="square" rtlCol="0">
            <a:spAutoFit/>
          </a:bodyPr>
          <a:lstStyle/>
          <a:p>
            <a:pPr marL="112600" marR="0" lvl="0" indent="0"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None/>
              <a:tabLst/>
              <a:defRPr/>
            </a:pPr>
            <a:r>
              <a:rPr kumimoji="0" lang="en-US" sz="1598"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OTPs: </a:t>
            </a:r>
          </a:p>
          <a:p>
            <a:pPr marL="112600" marR="0" lvl="0" indent="0"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None/>
              <a:tabLst/>
              <a:defRPr/>
            </a:pP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According to 25 NGOs</a:t>
            </a:r>
          </a:p>
          <a:p>
            <a:pPr marL="401236" marR="0" lvl="0" indent="-288636"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Total # reported: </a:t>
            </a:r>
            <a:r>
              <a:rPr lang="en-US" sz="1199" b="1">
                <a:solidFill>
                  <a:prstClr val="black"/>
                </a:solidFill>
                <a:latin typeface="Univers Condensed Light" panose="020B0306020202040204" pitchFamily="34" charset="0"/>
                <a:cs typeface="Times New Roman" panose="02020603050405020304" pitchFamily="18" charset="0"/>
              </a:rPr>
              <a:t>593</a:t>
            </a:r>
            <a:endPar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endParaRP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Operational: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475 (</a:t>
            </a:r>
            <a:r>
              <a:rPr lang="en-US" sz="1199" b="1">
                <a:solidFill>
                  <a:prstClr val="black"/>
                </a:solidFill>
                <a:latin typeface="Univers Condensed Light" panose="020B0306020202040204" pitchFamily="34" charset="0"/>
                <a:cs typeface="Times New Roman" panose="02020603050405020304" pitchFamily="18" charset="0"/>
              </a:rPr>
              <a:t>80.1</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Partially Operational: </a:t>
            </a:r>
            <a:r>
              <a:rPr lang="en-US" sz="1199" b="1">
                <a:solidFill>
                  <a:prstClr val="black"/>
                </a:solidFill>
                <a:latin typeface="Univers Condensed Light" panose="020B0306020202040204" pitchFamily="34" charset="0"/>
                <a:cs typeface="Times New Roman" panose="02020603050405020304" pitchFamily="18" charset="0"/>
              </a:rPr>
              <a:t>57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r>
              <a:rPr lang="en-US" sz="1199" b="1">
                <a:solidFill>
                  <a:prstClr val="black"/>
                </a:solidFill>
                <a:latin typeface="Univers Condensed Light" panose="020B0306020202040204" pitchFamily="34" charset="0"/>
                <a:cs typeface="Times New Roman" panose="02020603050405020304" pitchFamily="18" charset="0"/>
              </a:rPr>
              <a:t>9.6</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p>
          <a:p>
            <a:pPr marL="857979" marR="0" lvl="1" indent="-288636" algn="l" defTabSz="913486" rtl="0" eaLnBrk="1" fontAlgn="auto" latinLnBrk="0" hangingPunct="1">
              <a:lnSpc>
                <a:spcPct val="10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Suspended: </a:t>
            </a:r>
            <a:r>
              <a:rPr lang="en-US" sz="1199" b="1">
                <a:solidFill>
                  <a:prstClr val="black"/>
                </a:solidFill>
                <a:latin typeface="Univers Condensed Light" panose="020B0306020202040204" pitchFamily="34" charset="0"/>
                <a:cs typeface="Times New Roman" panose="02020603050405020304" pitchFamily="18" charset="0"/>
              </a:rPr>
              <a:t>61</a:t>
            </a: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r>
              <a:rPr lang="en-US" sz="1199" b="1">
                <a:solidFill>
                  <a:prstClr val="black"/>
                </a:solidFill>
                <a:latin typeface="Univers Condensed Light" panose="020B0306020202040204" pitchFamily="34" charset="0"/>
                <a:cs typeface="Times New Roman" panose="02020603050405020304" pitchFamily="18" charset="0"/>
              </a:rPr>
              <a:t>10.3</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t>
            </a:r>
          </a:p>
          <a:p>
            <a:pPr marL="401236" marR="0" lvl="0" indent="-288636"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Capacity to Respond: </a:t>
            </a:r>
            <a:r>
              <a:rPr lang="en-US" sz="1199" b="1">
                <a:solidFill>
                  <a:prstClr val="black"/>
                </a:solidFill>
                <a:latin typeface="Univers Condensed Light" panose="020B0306020202040204" pitchFamily="34" charset="0"/>
                <a:cs typeface="Times New Roman" panose="02020603050405020304" pitchFamily="18" charset="0"/>
              </a:rPr>
              <a:t>532</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(89.7</a:t>
            </a:r>
            <a:r>
              <a:rPr kumimoji="0" lang="en-US" sz="1199" b="1" i="0" u="none" strike="noStrike" kern="1200" cap="none" spc="0" normalizeH="0" baseline="0" noProof="0">
                <a:ln>
                  <a:noFill/>
                </a:ln>
                <a:solidFill>
                  <a:srgbClr val="E7E6E6">
                    <a:lumMod val="10000"/>
                  </a:srgbClr>
                </a:solidFill>
                <a:effectLst/>
                <a:uLnTx/>
                <a:uFillTx/>
                <a:latin typeface="Univers Condensed Light" panose="020B0306020202040204" pitchFamily="34" charset="0"/>
                <a:ea typeface="+mn-ea"/>
                <a:cs typeface="Times New Roman" panose="02020603050405020304" pitchFamily="18" charset="0"/>
              </a:rPr>
              <a:t>%)</a:t>
            </a:r>
          </a:p>
          <a:p>
            <a:pPr marL="401236" marR="0" lvl="0" indent="-288636"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Utilization: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487 (82.1%)</a:t>
            </a:r>
          </a:p>
        </p:txBody>
      </p:sp>
      <p:sp>
        <p:nvSpPr>
          <p:cNvPr id="158" name="TextBox 157">
            <a:extLst>
              <a:ext uri="{FF2B5EF4-FFF2-40B4-BE49-F238E27FC236}">
                <a16:creationId xmlns:a16="http://schemas.microsoft.com/office/drawing/2014/main" id="{631BAC6B-7231-5499-B2F9-BD5B2E752F4C}"/>
              </a:ext>
            </a:extLst>
          </p:cNvPr>
          <p:cNvSpPr txBox="1"/>
          <p:nvPr/>
        </p:nvSpPr>
        <p:spPr>
          <a:xfrm>
            <a:off x="8957386" y="5049578"/>
            <a:ext cx="2838467" cy="1075936"/>
          </a:xfrm>
          <a:prstGeom prst="rect">
            <a:avLst/>
          </a:prstGeom>
          <a:solidFill>
            <a:schemeClr val="accent4">
              <a:lumMod val="40000"/>
              <a:lumOff val="60000"/>
            </a:schemeClr>
          </a:solid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598" b="1" i="0" u="none" strike="noStrike" kern="1200" cap="none" spc="0" normalizeH="0" baseline="0" noProof="0">
                <a:ln>
                  <a:noFill/>
                </a:ln>
                <a:solidFill>
                  <a:prstClr val="black"/>
                </a:solidFill>
                <a:effectLst/>
                <a:uLnTx/>
                <a:uFillTx/>
                <a:latin typeface="Calibri" panose="020F0502020204030204"/>
                <a:ea typeface="+mn-ea"/>
                <a:cs typeface="+mn-cs"/>
              </a:rPr>
              <a:t>UNICEF update as of Oct 2023:</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8" b="0" i="0" u="none" strike="noStrike" kern="1200" cap="none" spc="0" normalizeH="0" baseline="0" noProof="0">
                <a:ln>
                  <a:noFill/>
                </a:ln>
                <a:solidFill>
                  <a:prstClr val="black"/>
                </a:solidFill>
                <a:effectLst/>
                <a:uLnTx/>
                <a:uFillTx/>
                <a:latin typeface="Calibri" panose="020F0502020204030204"/>
                <a:ea typeface="+mn-ea"/>
                <a:cs typeface="+mn-cs"/>
              </a:rPr>
              <a:t>OTP functionality- 79%</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8" b="0" i="0" u="none" strike="noStrike" kern="1200" cap="none" spc="0" normalizeH="0" baseline="0" noProof="0">
                <a:ln>
                  <a:noFill/>
                </a:ln>
                <a:solidFill>
                  <a:prstClr val="black"/>
                </a:solidFill>
                <a:effectLst/>
                <a:uLnTx/>
                <a:uFillTx/>
                <a:latin typeface="Calibri" panose="020F0502020204030204"/>
                <a:ea typeface="+mn-ea"/>
                <a:cs typeface="+mn-cs"/>
              </a:rPr>
              <a:t>Partially functional – 5%</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8" b="0" i="0" u="none" strike="noStrike" kern="1200" cap="none" spc="0" normalizeH="0" baseline="0" noProof="0">
                <a:ln>
                  <a:noFill/>
                </a:ln>
                <a:solidFill>
                  <a:prstClr val="black"/>
                </a:solidFill>
                <a:effectLst/>
                <a:uLnTx/>
                <a:uFillTx/>
                <a:latin typeface="Calibri" panose="020F0502020204030204"/>
                <a:ea typeface="+mn-ea"/>
                <a:cs typeface="+mn-cs"/>
              </a:rPr>
              <a:t>Non-functional-16%</a:t>
            </a:r>
          </a:p>
        </p:txBody>
      </p:sp>
      <p:sp>
        <p:nvSpPr>
          <p:cNvPr id="159"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5778284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340196" y="6334571"/>
            <a:ext cx="8160992" cy="5232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en-US" sz="1600" b="0" dirty="0">
                <a:solidFill>
                  <a:schemeClr val="tx1"/>
                </a:solidFill>
              </a:rPr>
              <a:t>Partners presence and ongoing nutrition response coverage- TSFP </a:t>
            </a:r>
            <a:r>
              <a:rPr lang="en-US" sz="1600" b="0" dirty="0">
                <a:solidFill>
                  <a:srgbClr val="808080"/>
                </a:solidFill>
              </a:rPr>
              <a:t> </a:t>
            </a:r>
            <a:r>
              <a:rPr sz="1600" b="0" dirty="0">
                <a:solidFill>
                  <a:srgbClr val="808080"/>
                </a:solidFill>
              </a:rPr>
              <a:t> </a:t>
            </a:r>
            <a:br>
              <a:rPr sz="1800" b="0" dirty="0"/>
            </a:br>
            <a:endParaRPr lang="en-US" sz="1800" b="0" dirty="0">
              <a:solidFill>
                <a:srgbClr val="808080"/>
              </a:solidFill>
            </a:endParaRP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TextBox 1">
            <a:extLst>
              <a:ext uri="{FF2B5EF4-FFF2-40B4-BE49-F238E27FC236}">
                <a16:creationId xmlns:a16="http://schemas.microsoft.com/office/drawing/2014/main" id="{189AED57-C2C0-B6DE-3F17-2214D71D04C4}"/>
              </a:ext>
            </a:extLst>
          </p:cNvPr>
          <p:cNvSpPr txBox="1"/>
          <p:nvPr/>
        </p:nvSpPr>
        <p:spPr>
          <a:xfrm>
            <a:off x="81985" y="269594"/>
            <a:ext cx="2801423" cy="645690"/>
          </a:xfrm>
          <a:prstGeom prst="rect">
            <a:avLst/>
          </a:prstGeom>
          <a:no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00B050"/>
                </a:solidFill>
                <a:effectLst/>
                <a:uLnTx/>
                <a:uFillTx/>
                <a:latin typeface="Calibri" panose="020F0502020204030204"/>
                <a:ea typeface="+mn-ea"/>
                <a:cs typeface="+mn-cs"/>
              </a:rPr>
              <a:t>Operational in the Area</a:t>
            </a: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FFC000"/>
                </a:solidFill>
                <a:effectLst/>
                <a:uLnTx/>
                <a:uFillTx/>
                <a:latin typeface="Calibri" panose="020F0502020204030204"/>
                <a:ea typeface="+mn-ea"/>
                <a:cs typeface="+mn-cs"/>
              </a:rPr>
              <a:t>Present but not Operational</a:t>
            </a:r>
          </a:p>
        </p:txBody>
      </p:sp>
      <p:sp>
        <p:nvSpPr>
          <p:cNvPr id="5" name="TextBox 4">
            <a:extLst>
              <a:ext uri="{FF2B5EF4-FFF2-40B4-BE49-F238E27FC236}">
                <a16:creationId xmlns:a16="http://schemas.microsoft.com/office/drawing/2014/main" id="{726ACEE4-3843-3626-5957-3C0A0794DF2C}"/>
              </a:ext>
            </a:extLst>
          </p:cNvPr>
          <p:cNvSpPr txBox="1"/>
          <p:nvPr/>
        </p:nvSpPr>
        <p:spPr>
          <a:xfrm>
            <a:off x="77719" y="966473"/>
            <a:ext cx="2621354" cy="1476173"/>
          </a:xfrm>
          <a:prstGeom prst="rect">
            <a:avLst/>
          </a:prstGeom>
          <a:solidFill>
            <a:schemeClr val="accent4">
              <a:lumMod val="20000"/>
              <a:lumOff val="80000"/>
            </a:schemeClr>
          </a:solidFill>
        </p:spPr>
        <p:txBody>
          <a:bodyPr wrap="square" rtlCol="0">
            <a:spAutoFit/>
          </a:bodyPr>
          <a:lstStyle/>
          <a:p>
            <a:pPr marL="112600" marR="0" lvl="0" indent="0" algn="l" defTabSz="913486" rtl="0" eaLnBrk="1" fontAlgn="auto" latinLnBrk="0" hangingPunct="1">
              <a:lnSpc>
                <a:spcPct val="90000"/>
              </a:lnSpc>
              <a:spcBef>
                <a:spcPts val="0"/>
              </a:spcBef>
              <a:spcAft>
                <a:spcPts val="0"/>
              </a:spcAft>
              <a:buClr>
                <a:prstClr val="black"/>
              </a:buClr>
              <a:buSzPts val="1800"/>
              <a:buFontTx/>
              <a:buNone/>
              <a:tabLst/>
              <a:defRPr/>
            </a:pPr>
            <a:r>
              <a:rPr kumimoji="0" lang="en-US" sz="1598"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TSFPs: </a:t>
            </a:r>
          </a:p>
          <a:p>
            <a:pPr marL="112600" marR="0" lvl="0" indent="0"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None/>
              <a:tabLst/>
              <a:defRPr/>
            </a:pP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According to 14 NGOs</a:t>
            </a:r>
          </a:p>
          <a:p>
            <a:pPr marL="283879" marR="0" lvl="0" indent="-171279"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Total # Reported: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260</a:t>
            </a:r>
          </a:p>
          <a:p>
            <a:pPr marL="740622" marR="0" lvl="1" indent="-171279"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Operational: </a:t>
            </a:r>
            <a:r>
              <a:rPr lang="en-US" sz="1199" b="1">
                <a:solidFill>
                  <a:prstClr val="black"/>
                </a:solidFill>
                <a:latin typeface="Univers Condensed Light" panose="020B0306020202040204" pitchFamily="34" charset="0"/>
                <a:cs typeface="Times New Roman" panose="02020603050405020304" pitchFamily="18" charset="0"/>
              </a:rPr>
              <a:t>188</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(72.3%)</a:t>
            </a:r>
          </a:p>
          <a:p>
            <a:pPr marL="740622" marR="0" lvl="1" indent="-171279"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Partially Operational: </a:t>
            </a:r>
            <a:r>
              <a:rPr lang="en-US" sz="1199" b="1">
                <a:solidFill>
                  <a:prstClr val="black"/>
                </a:solidFill>
                <a:latin typeface="Univers Condensed Light" panose="020B0306020202040204" pitchFamily="34" charset="0"/>
                <a:cs typeface="Times New Roman" panose="02020603050405020304" pitchFamily="18" charset="0"/>
              </a:rPr>
              <a:t>4</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(1.5%)</a:t>
            </a:r>
          </a:p>
          <a:p>
            <a:pPr marL="740622" marR="0" lvl="1" indent="-171279"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Suspended: </a:t>
            </a:r>
            <a:r>
              <a:rPr lang="en-US" sz="1199" b="1">
                <a:solidFill>
                  <a:prstClr val="black"/>
                </a:solidFill>
                <a:latin typeface="Univers Condensed Light" panose="020B0306020202040204" pitchFamily="34" charset="0"/>
                <a:cs typeface="Times New Roman" panose="02020603050405020304" pitchFamily="18" charset="0"/>
              </a:rPr>
              <a:t>68</a:t>
            </a: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(26.2%)</a:t>
            </a:r>
          </a:p>
          <a:p>
            <a:pPr marL="283879" marR="0" lvl="0" indent="-171279"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Capacity to Respond: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1</a:t>
            </a:r>
            <a:r>
              <a:rPr lang="en-US" sz="1199" b="1">
                <a:solidFill>
                  <a:prstClr val="black"/>
                </a:solidFill>
                <a:latin typeface="Univers Condensed Light" panose="020B0306020202040204" pitchFamily="34" charset="0"/>
                <a:cs typeface="Times New Roman" panose="02020603050405020304" pitchFamily="18" charset="0"/>
              </a:rPr>
              <a:t>92</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 (73.8%)</a:t>
            </a:r>
          </a:p>
          <a:p>
            <a:pPr marL="283879" marR="0" lvl="0" indent="-171279" algn="l" defTabSz="913486" rtl="0" eaLnBrk="1" fontAlgn="auto" latinLnBrk="0" hangingPunct="1">
              <a:lnSpc>
                <a:spcPct val="90000"/>
              </a:lnSpc>
              <a:spcBef>
                <a:spcPts val="0"/>
              </a:spcBef>
              <a:spcAft>
                <a:spcPts val="0"/>
              </a:spcAft>
              <a:buClr>
                <a:prstClr val="black"/>
              </a:buClr>
              <a:buSzPts val="1800"/>
              <a:buFont typeface="Wingdings" panose="05000000000000000000" pitchFamily="2" charset="2"/>
              <a:buChar char="§"/>
              <a:tabLst/>
              <a:defRPr/>
            </a:pPr>
            <a:r>
              <a:rPr kumimoji="0" lang="en-US" sz="1199"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Limited Utilization: </a:t>
            </a:r>
            <a:r>
              <a:rPr kumimoji="0" lang="en-US" sz="1199"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Times New Roman" panose="02020603050405020304" pitchFamily="18" charset="0"/>
              </a:rPr>
              <a:t>190 (73.7%)</a:t>
            </a:r>
          </a:p>
        </p:txBody>
      </p:sp>
      <p:sp>
        <p:nvSpPr>
          <p:cNvPr id="7" name="TextBox 6">
            <a:extLst>
              <a:ext uri="{FF2B5EF4-FFF2-40B4-BE49-F238E27FC236}">
                <a16:creationId xmlns:a16="http://schemas.microsoft.com/office/drawing/2014/main" id="{C8080330-9081-DF1A-3175-ACFB26B16B7D}"/>
              </a:ext>
            </a:extLst>
          </p:cNvPr>
          <p:cNvSpPr txBox="1"/>
          <p:nvPr/>
        </p:nvSpPr>
        <p:spPr>
          <a:xfrm>
            <a:off x="9493705" y="263805"/>
            <a:ext cx="2536839" cy="1475725"/>
          </a:xfrm>
          <a:prstGeom prst="rect">
            <a:avLst/>
          </a:prstGeom>
          <a:solidFill>
            <a:schemeClr val="accent4">
              <a:lumMod val="40000"/>
              <a:lumOff val="60000"/>
            </a:schemeClr>
          </a:solid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black"/>
                </a:solidFill>
                <a:effectLst/>
                <a:uLnTx/>
                <a:uFillTx/>
                <a:latin typeface="Calibri" panose="020F0502020204030204"/>
                <a:ea typeface="+mn-ea"/>
                <a:cs typeface="+mn-cs"/>
              </a:rPr>
              <a:t>According to WFP-:</a:t>
            </a: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black"/>
                </a:solidFill>
                <a:effectLst/>
                <a:uLnTx/>
                <a:uFillTx/>
                <a:latin typeface="Calibri" panose="020F0502020204030204"/>
                <a:ea typeface="+mn-ea"/>
                <a:cs typeface="+mn-cs"/>
              </a:rPr>
              <a:t>About </a:t>
            </a:r>
            <a:r>
              <a:rPr lang="en-US" sz="1798">
                <a:solidFill>
                  <a:prstClr val="black"/>
                </a:solidFill>
                <a:latin typeface="Calibri" panose="020F0502020204030204"/>
              </a:rPr>
              <a:t>38</a:t>
            </a:r>
            <a:r>
              <a:rPr kumimoji="0" lang="en-US" sz="1798"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1798">
                <a:solidFill>
                  <a:prstClr val="black"/>
                </a:solidFill>
                <a:latin typeface="Calibri" panose="020F0502020204030204"/>
              </a:rPr>
              <a:t>559</a:t>
            </a:r>
            <a:r>
              <a:rPr kumimoji="0" lang="en-US" sz="1798" b="0" i="0" u="none" strike="noStrike" kern="1200" cap="none" spc="0" normalizeH="0" baseline="0" noProof="0">
                <a:ln>
                  <a:noFill/>
                </a:ln>
                <a:solidFill>
                  <a:prstClr val="black"/>
                </a:solidFill>
                <a:effectLst/>
                <a:uLnTx/>
                <a:uFillTx/>
                <a:latin typeface="Calibri" panose="020F0502020204030204"/>
                <a:ea typeface="+mn-ea"/>
                <a:cs typeface="+mn-cs"/>
              </a:rPr>
              <a:t> out of 1482  TSFP sites) are operational by end of </a:t>
            </a:r>
            <a:r>
              <a:rPr lang="en-US" sz="1798">
                <a:solidFill>
                  <a:prstClr val="black"/>
                </a:solidFill>
                <a:latin typeface="Calibri" panose="020F0502020204030204"/>
              </a:rPr>
              <a:t> Dec </a:t>
            </a:r>
            <a:r>
              <a:rPr kumimoji="0" lang="en-US" sz="1798" b="0" i="0" u="none" strike="noStrike" kern="1200" cap="none" spc="0" normalizeH="0" baseline="0" noProof="0">
                <a:ln>
                  <a:noFill/>
                </a:ln>
                <a:solidFill>
                  <a:prstClr val="black"/>
                </a:solidFill>
                <a:effectLst/>
                <a:uLnTx/>
                <a:uFillTx/>
                <a:latin typeface="Calibri" panose="020F0502020204030204"/>
                <a:ea typeface="+mn-ea"/>
                <a:cs typeface="+mn-cs"/>
              </a:rPr>
              <a:t>2023  </a:t>
            </a:r>
          </a:p>
        </p:txBody>
      </p:sp>
      <p:grpSp>
        <p:nvGrpSpPr>
          <p:cNvPr id="276" name="Group 275">
            <a:extLst>
              <a:ext uri="{FF2B5EF4-FFF2-40B4-BE49-F238E27FC236}">
                <a16:creationId xmlns:a16="http://schemas.microsoft.com/office/drawing/2014/main" id="{90D2BD7C-FCBB-9CEA-24DC-DA773D26516C}"/>
              </a:ext>
            </a:extLst>
          </p:cNvPr>
          <p:cNvGrpSpPr/>
          <p:nvPr/>
        </p:nvGrpSpPr>
        <p:grpSpPr>
          <a:xfrm>
            <a:off x="1482695" y="263804"/>
            <a:ext cx="9704976" cy="5805726"/>
            <a:chOff x="731478" y="315985"/>
            <a:chExt cx="11393282" cy="6401417"/>
          </a:xfrm>
        </p:grpSpPr>
        <p:cxnSp>
          <p:nvCxnSpPr>
            <p:cNvPr id="144" name="Straight Connector 143">
              <a:extLst>
                <a:ext uri="{FF2B5EF4-FFF2-40B4-BE49-F238E27FC236}">
                  <a16:creationId xmlns:a16="http://schemas.microsoft.com/office/drawing/2014/main" id="{249FEFC8-A023-E414-9570-319F679266A6}"/>
                </a:ext>
              </a:extLst>
            </p:cNvPr>
            <p:cNvCxnSpPr>
              <a:cxnSpLocks/>
            </p:cNvCxnSpPr>
            <p:nvPr/>
          </p:nvCxnSpPr>
          <p:spPr>
            <a:xfrm>
              <a:off x="7078288" y="4635917"/>
              <a:ext cx="1711128" cy="0"/>
            </a:xfrm>
            <a:prstGeom prst="line">
              <a:avLst/>
            </a:prstGeom>
            <a:noFill/>
            <a:ln w="12700" cap="flat" cmpd="sng" algn="ctr">
              <a:solidFill>
                <a:srgbClr val="5B9BD5"/>
              </a:solidFill>
              <a:prstDash val="solid"/>
              <a:miter lim="800000"/>
            </a:ln>
            <a:effectLst/>
          </p:spPr>
        </p:cxnSp>
        <p:sp>
          <p:nvSpPr>
            <p:cNvPr id="145" name="Admin 1 - Abyei PCA">
              <a:extLst>
                <a:ext uri="{FF2B5EF4-FFF2-40B4-BE49-F238E27FC236}">
                  <a16:creationId xmlns:a16="http://schemas.microsoft.com/office/drawing/2014/main" id="{55ED3F8C-E30E-EA8B-79CC-CDFBC24779D0}"/>
                </a:ext>
              </a:extLst>
            </p:cNvPr>
            <p:cNvSpPr>
              <a:spLocks/>
            </p:cNvSpPr>
            <p:nvPr/>
          </p:nvSpPr>
          <p:spPr bwMode="auto">
            <a:xfrm>
              <a:off x="5073124" y="5888648"/>
              <a:ext cx="504299" cy="356816"/>
            </a:xfrm>
            <a:custGeom>
              <a:avLst/>
              <a:gdLst>
                <a:gd name="T0" fmla="*/ 300 w 318"/>
                <a:gd name="T1" fmla="*/ 154 h 225"/>
                <a:gd name="T2" fmla="*/ 288 w 318"/>
                <a:gd name="T3" fmla="*/ 163 h 225"/>
                <a:gd name="T4" fmla="*/ 281 w 318"/>
                <a:gd name="T5" fmla="*/ 170 h 225"/>
                <a:gd name="T6" fmla="*/ 275 w 318"/>
                <a:gd name="T7" fmla="*/ 177 h 225"/>
                <a:gd name="T8" fmla="*/ 272 w 318"/>
                <a:gd name="T9" fmla="*/ 179 h 225"/>
                <a:gd name="T10" fmla="*/ 270 w 318"/>
                <a:gd name="T11" fmla="*/ 182 h 225"/>
                <a:gd name="T12" fmla="*/ 268 w 318"/>
                <a:gd name="T13" fmla="*/ 182 h 225"/>
                <a:gd name="T14" fmla="*/ 268 w 318"/>
                <a:gd name="T15" fmla="*/ 184 h 225"/>
                <a:gd name="T16" fmla="*/ 266 w 318"/>
                <a:gd name="T17" fmla="*/ 184 h 225"/>
                <a:gd name="T18" fmla="*/ 263 w 318"/>
                <a:gd name="T19" fmla="*/ 186 h 225"/>
                <a:gd name="T20" fmla="*/ 263 w 318"/>
                <a:gd name="T21" fmla="*/ 188 h 225"/>
                <a:gd name="T22" fmla="*/ 263 w 318"/>
                <a:gd name="T23" fmla="*/ 193 h 225"/>
                <a:gd name="T24" fmla="*/ 261 w 318"/>
                <a:gd name="T25" fmla="*/ 195 h 225"/>
                <a:gd name="T26" fmla="*/ 259 w 318"/>
                <a:gd name="T27" fmla="*/ 197 h 225"/>
                <a:gd name="T28" fmla="*/ 261 w 318"/>
                <a:gd name="T29" fmla="*/ 197 h 225"/>
                <a:gd name="T30" fmla="*/ 256 w 318"/>
                <a:gd name="T31" fmla="*/ 202 h 225"/>
                <a:gd name="T32" fmla="*/ 252 w 318"/>
                <a:gd name="T33" fmla="*/ 209 h 225"/>
                <a:gd name="T34" fmla="*/ 252 w 318"/>
                <a:gd name="T35" fmla="*/ 209 h 225"/>
                <a:gd name="T36" fmla="*/ 252 w 318"/>
                <a:gd name="T37" fmla="*/ 225 h 225"/>
                <a:gd name="T38" fmla="*/ 198 w 318"/>
                <a:gd name="T39" fmla="*/ 225 h 225"/>
                <a:gd name="T40" fmla="*/ 191 w 318"/>
                <a:gd name="T41" fmla="*/ 225 h 225"/>
                <a:gd name="T42" fmla="*/ 143 w 318"/>
                <a:gd name="T43" fmla="*/ 225 h 225"/>
                <a:gd name="T44" fmla="*/ 118 w 318"/>
                <a:gd name="T45" fmla="*/ 225 h 225"/>
                <a:gd name="T46" fmla="*/ 57 w 318"/>
                <a:gd name="T47" fmla="*/ 225 h 225"/>
                <a:gd name="T48" fmla="*/ 55 w 318"/>
                <a:gd name="T49" fmla="*/ 220 h 225"/>
                <a:gd name="T50" fmla="*/ 23 w 318"/>
                <a:gd name="T51" fmla="*/ 161 h 225"/>
                <a:gd name="T52" fmla="*/ 18 w 318"/>
                <a:gd name="T53" fmla="*/ 154 h 225"/>
                <a:gd name="T54" fmla="*/ 18 w 318"/>
                <a:gd name="T55" fmla="*/ 152 h 225"/>
                <a:gd name="T56" fmla="*/ 18 w 318"/>
                <a:gd name="T57" fmla="*/ 152 h 225"/>
                <a:gd name="T58" fmla="*/ 14 w 318"/>
                <a:gd name="T59" fmla="*/ 143 h 225"/>
                <a:gd name="T60" fmla="*/ 0 w 318"/>
                <a:gd name="T61" fmla="*/ 120 h 225"/>
                <a:gd name="T62" fmla="*/ 0 w 318"/>
                <a:gd name="T63" fmla="*/ 118 h 225"/>
                <a:gd name="T64" fmla="*/ 0 w 318"/>
                <a:gd name="T65" fmla="*/ 118 h 225"/>
                <a:gd name="T66" fmla="*/ 0 w 318"/>
                <a:gd name="T67" fmla="*/ 118 h 225"/>
                <a:gd name="T68" fmla="*/ 0 w 318"/>
                <a:gd name="T69" fmla="*/ 102 h 225"/>
                <a:gd name="T70" fmla="*/ 46 w 318"/>
                <a:gd name="T71" fmla="*/ 3 h 225"/>
                <a:gd name="T72" fmla="*/ 143 w 318"/>
                <a:gd name="T73" fmla="*/ 0 h 225"/>
                <a:gd name="T74" fmla="*/ 209 w 318"/>
                <a:gd name="T75" fmla="*/ 0 h 225"/>
                <a:gd name="T76" fmla="*/ 318 w 318"/>
                <a:gd name="T77" fmla="*/ 3 h 225"/>
                <a:gd name="T78" fmla="*/ 318 w 318"/>
                <a:gd name="T79" fmla="*/ 123 h 225"/>
                <a:gd name="T80" fmla="*/ 318 w 318"/>
                <a:gd name="T81" fmla="*/ 136 h 225"/>
                <a:gd name="T82" fmla="*/ 315 w 318"/>
                <a:gd name="T83" fmla="*/ 136 h 225"/>
                <a:gd name="T84" fmla="*/ 311 w 318"/>
                <a:gd name="T85" fmla="*/ 143 h 225"/>
                <a:gd name="T86" fmla="*/ 304 w 318"/>
                <a:gd name="T87" fmla="*/ 15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8" h="225">
                  <a:moveTo>
                    <a:pt x="304" y="150"/>
                  </a:moveTo>
                  <a:lnTo>
                    <a:pt x="300" y="154"/>
                  </a:lnTo>
                  <a:lnTo>
                    <a:pt x="293" y="159"/>
                  </a:lnTo>
                  <a:lnTo>
                    <a:pt x="288" y="163"/>
                  </a:lnTo>
                  <a:lnTo>
                    <a:pt x="281" y="170"/>
                  </a:lnTo>
                  <a:lnTo>
                    <a:pt x="281" y="170"/>
                  </a:lnTo>
                  <a:lnTo>
                    <a:pt x="279" y="172"/>
                  </a:lnTo>
                  <a:lnTo>
                    <a:pt x="275" y="177"/>
                  </a:lnTo>
                  <a:lnTo>
                    <a:pt x="272" y="179"/>
                  </a:lnTo>
                  <a:lnTo>
                    <a:pt x="272" y="179"/>
                  </a:lnTo>
                  <a:lnTo>
                    <a:pt x="272" y="179"/>
                  </a:lnTo>
                  <a:lnTo>
                    <a:pt x="270" y="182"/>
                  </a:lnTo>
                  <a:lnTo>
                    <a:pt x="270" y="182"/>
                  </a:lnTo>
                  <a:lnTo>
                    <a:pt x="268" y="182"/>
                  </a:lnTo>
                  <a:lnTo>
                    <a:pt x="268" y="182"/>
                  </a:lnTo>
                  <a:lnTo>
                    <a:pt x="268" y="184"/>
                  </a:lnTo>
                  <a:lnTo>
                    <a:pt x="266" y="184"/>
                  </a:lnTo>
                  <a:lnTo>
                    <a:pt x="266" y="184"/>
                  </a:lnTo>
                  <a:lnTo>
                    <a:pt x="263" y="186"/>
                  </a:lnTo>
                  <a:lnTo>
                    <a:pt x="263" y="186"/>
                  </a:lnTo>
                  <a:lnTo>
                    <a:pt x="263" y="186"/>
                  </a:lnTo>
                  <a:lnTo>
                    <a:pt x="263" y="188"/>
                  </a:lnTo>
                  <a:lnTo>
                    <a:pt x="263" y="191"/>
                  </a:lnTo>
                  <a:lnTo>
                    <a:pt x="263" y="193"/>
                  </a:lnTo>
                  <a:lnTo>
                    <a:pt x="261" y="193"/>
                  </a:lnTo>
                  <a:lnTo>
                    <a:pt x="261" y="195"/>
                  </a:lnTo>
                  <a:lnTo>
                    <a:pt x="261" y="195"/>
                  </a:lnTo>
                  <a:lnTo>
                    <a:pt x="259" y="197"/>
                  </a:lnTo>
                  <a:lnTo>
                    <a:pt x="259" y="197"/>
                  </a:lnTo>
                  <a:lnTo>
                    <a:pt x="261" y="197"/>
                  </a:lnTo>
                  <a:lnTo>
                    <a:pt x="259" y="200"/>
                  </a:lnTo>
                  <a:lnTo>
                    <a:pt x="256" y="202"/>
                  </a:lnTo>
                  <a:lnTo>
                    <a:pt x="254" y="206"/>
                  </a:lnTo>
                  <a:lnTo>
                    <a:pt x="252" y="209"/>
                  </a:lnTo>
                  <a:lnTo>
                    <a:pt x="252" y="209"/>
                  </a:lnTo>
                  <a:lnTo>
                    <a:pt x="252" y="209"/>
                  </a:lnTo>
                  <a:lnTo>
                    <a:pt x="254" y="225"/>
                  </a:lnTo>
                  <a:lnTo>
                    <a:pt x="252" y="225"/>
                  </a:lnTo>
                  <a:lnTo>
                    <a:pt x="252" y="225"/>
                  </a:lnTo>
                  <a:lnTo>
                    <a:pt x="198" y="225"/>
                  </a:lnTo>
                  <a:lnTo>
                    <a:pt x="198" y="225"/>
                  </a:lnTo>
                  <a:lnTo>
                    <a:pt x="191" y="225"/>
                  </a:lnTo>
                  <a:lnTo>
                    <a:pt x="143" y="225"/>
                  </a:lnTo>
                  <a:lnTo>
                    <a:pt x="143" y="225"/>
                  </a:lnTo>
                  <a:lnTo>
                    <a:pt x="143" y="225"/>
                  </a:lnTo>
                  <a:lnTo>
                    <a:pt x="118" y="225"/>
                  </a:lnTo>
                  <a:lnTo>
                    <a:pt x="57" y="225"/>
                  </a:lnTo>
                  <a:lnTo>
                    <a:pt x="57" y="225"/>
                  </a:lnTo>
                  <a:lnTo>
                    <a:pt x="55" y="225"/>
                  </a:lnTo>
                  <a:lnTo>
                    <a:pt x="55" y="220"/>
                  </a:lnTo>
                  <a:lnTo>
                    <a:pt x="39" y="191"/>
                  </a:lnTo>
                  <a:lnTo>
                    <a:pt x="23" y="161"/>
                  </a:lnTo>
                  <a:lnTo>
                    <a:pt x="23" y="159"/>
                  </a:lnTo>
                  <a:lnTo>
                    <a:pt x="18" y="154"/>
                  </a:lnTo>
                  <a:lnTo>
                    <a:pt x="18" y="152"/>
                  </a:lnTo>
                  <a:lnTo>
                    <a:pt x="18" y="152"/>
                  </a:lnTo>
                  <a:lnTo>
                    <a:pt x="18" y="152"/>
                  </a:lnTo>
                  <a:lnTo>
                    <a:pt x="18" y="152"/>
                  </a:lnTo>
                  <a:lnTo>
                    <a:pt x="18" y="152"/>
                  </a:lnTo>
                  <a:lnTo>
                    <a:pt x="14" y="143"/>
                  </a:lnTo>
                  <a:lnTo>
                    <a:pt x="9" y="139"/>
                  </a:lnTo>
                  <a:lnTo>
                    <a:pt x="0" y="120"/>
                  </a:lnTo>
                  <a:lnTo>
                    <a:pt x="0" y="118"/>
                  </a:lnTo>
                  <a:lnTo>
                    <a:pt x="0" y="118"/>
                  </a:lnTo>
                  <a:lnTo>
                    <a:pt x="0" y="118"/>
                  </a:lnTo>
                  <a:lnTo>
                    <a:pt x="0" y="118"/>
                  </a:lnTo>
                  <a:lnTo>
                    <a:pt x="0" y="118"/>
                  </a:lnTo>
                  <a:lnTo>
                    <a:pt x="0" y="118"/>
                  </a:lnTo>
                  <a:lnTo>
                    <a:pt x="0" y="105"/>
                  </a:lnTo>
                  <a:lnTo>
                    <a:pt x="0" y="102"/>
                  </a:lnTo>
                  <a:lnTo>
                    <a:pt x="0" y="3"/>
                  </a:lnTo>
                  <a:lnTo>
                    <a:pt x="46" y="3"/>
                  </a:lnTo>
                  <a:lnTo>
                    <a:pt x="105" y="0"/>
                  </a:lnTo>
                  <a:lnTo>
                    <a:pt x="143" y="0"/>
                  </a:lnTo>
                  <a:lnTo>
                    <a:pt x="186" y="0"/>
                  </a:lnTo>
                  <a:lnTo>
                    <a:pt x="209" y="0"/>
                  </a:lnTo>
                  <a:lnTo>
                    <a:pt x="304" y="3"/>
                  </a:lnTo>
                  <a:lnTo>
                    <a:pt x="318" y="3"/>
                  </a:lnTo>
                  <a:lnTo>
                    <a:pt x="318" y="5"/>
                  </a:lnTo>
                  <a:lnTo>
                    <a:pt x="318" y="123"/>
                  </a:lnTo>
                  <a:lnTo>
                    <a:pt x="318" y="134"/>
                  </a:lnTo>
                  <a:lnTo>
                    <a:pt x="318" y="136"/>
                  </a:lnTo>
                  <a:lnTo>
                    <a:pt x="318" y="136"/>
                  </a:lnTo>
                  <a:lnTo>
                    <a:pt x="315" y="136"/>
                  </a:lnTo>
                  <a:lnTo>
                    <a:pt x="313" y="141"/>
                  </a:lnTo>
                  <a:lnTo>
                    <a:pt x="311" y="143"/>
                  </a:lnTo>
                  <a:lnTo>
                    <a:pt x="306" y="148"/>
                  </a:lnTo>
                  <a:lnTo>
                    <a:pt x="304" y="15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46" name="Admin 1 - Aj Jazirah">
              <a:extLst>
                <a:ext uri="{FF2B5EF4-FFF2-40B4-BE49-F238E27FC236}">
                  <a16:creationId xmlns:a16="http://schemas.microsoft.com/office/drawing/2014/main" id="{A089EEC5-5860-243C-E41F-357719270B55}"/>
                </a:ext>
              </a:extLst>
            </p:cNvPr>
            <p:cNvSpPr>
              <a:spLocks/>
            </p:cNvSpPr>
            <p:nvPr/>
          </p:nvSpPr>
          <p:spPr bwMode="auto">
            <a:xfrm>
              <a:off x="7018957" y="3614545"/>
              <a:ext cx="830983" cy="821468"/>
            </a:xfrm>
            <a:custGeom>
              <a:avLst/>
              <a:gdLst>
                <a:gd name="T0" fmla="*/ 344 w 524"/>
                <a:gd name="T1" fmla="*/ 13 h 518"/>
                <a:gd name="T2" fmla="*/ 360 w 524"/>
                <a:gd name="T3" fmla="*/ 45 h 518"/>
                <a:gd name="T4" fmla="*/ 417 w 524"/>
                <a:gd name="T5" fmla="*/ 70 h 518"/>
                <a:gd name="T6" fmla="*/ 483 w 524"/>
                <a:gd name="T7" fmla="*/ 129 h 518"/>
                <a:gd name="T8" fmla="*/ 503 w 524"/>
                <a:gd name="T9" fmla="*/ 237 h 518"/>
                <a:gd name="T10" fmla="*/ 458 w 524"/>
                <a:gd name="T11" fmla="*/ 303 h 518"/>
                <a:gd name="T12" fmla="*/ 456 w 524"/>
                <a:gd name="T13" fmla="*/ 321 h 518"/>
                <a:gd name="T14" fmla="*/ 442 w 524"/>
                <a:gd name="T15" fmla="*/ 348 h 518"/>
                <a:gd name="T16" fmla="*/ 435 w 524"/>
                <a:gd name="T17" fmla="*/ 373 h 518"/>
                <a:gd name="T18" fmla="*/ 437 w 524"/>
                <a:gd name="T19" fmla="*/ 398 h 518"/>
                <a:gd name="T20" fmla="*/ 388 w 524"/>
                <a:gd name="T21" fmla="*/ 382 h 518"/>
                <a:gd name="T22" fmla="*/ 358 w 524"/>
                <a:gd name="T23" fmla="*/ 371 h 518"/>
                <a:gd name="T24" fmla="*/ 351 w 524"/>
                <a:gd name="T25" fmla="*/ 405 h 518"/>
                <a:gd name="T26" fmla="*/ 342 w 524"/>
                <a:gd name="T27" fmla="*/ 416 h 518"/>
                <a:gd name="T28" fmla="*/ 344 w 524"/>
                <a:gd name="T29" fmla="*/ 436 h 518"/>
                <a:gd name="T30" fmla="*/ 331 w 524"/>
                <a:gd name="T31" fmla="*/ 439 h 518"/>
                <a:gd name="T32" fmla="*/ 335 w 524"/>
                <a:gd name="T33" fmla="*/ 455 h 518"/>
                <a:gd name="T34" fmla="*/ 338 w 524"/>
                <a:gd name="T35" fmla="*/ 464 h 518"/>
                <a:gd name="T36" fmla="*/ 331 w 524"/>
                <a:gd name="T37" fmla="*/ 475 h 518"/>
                <a:gd name="T38" fmla="*/ 347 w 524"/>
                <a:gd name="T39" fmla="*/ 489 h 518"/>
                <a:gd name="T40" fmla="*/ 335 w 524"/>
                <a:gd name="T41" fmla="*/ 511 h 518"/>
                <a:gd name="T42" fmla="*/ 308 w 524"/>
                <a:gd name="T43" fmla="*/ 500 h 518"/>
                <a:gd name="T44" fmla="*/ 308 w 524"/>
                <a:gd name="T45" fmla="*/ 468 h 518"/>
                <a:gd name="T46" fmla="*/ 308 w 524"/>
                <a:gd name="T47" fmla="*/ 448 h 518"/>
                <a:gd name="T48" fmla="*/ 290 w 524"/>
                <a:gd name="T49" fmla="*/ 443 h 518"/>
                <a:gd name="T50" fmla="*/ 288 w 524"/>
                <a:gd name="T51" fmla="*/ 430 h 518"/>
                <a:gd name="T52" fmla="*/ 272 w 524"/>
                <a:gd name="T53" fmla="*/ 418 h 518"/>
                <a:gd name="T54" fmla="*/ 254 w 524"/>
                <a:gd name="T55" fmla="*/ 387 h 518"/>
                <a:gd name="T56" fmla="*/ 224 w 524"/>
                <a:gd name="T57" fmla="*/ 382 h 518"/>
                <a:gd name="T58" fmla="*/ 193 w 524"/>
                <a:gd name="T59" fmla="*/ 396 h 518"/>
                <a:gd name="T60" fmla="*/ 204 w 524"/>
                <a:gd name="T61" fmla="*/ 455 h 518"/>
                <a:gd name="T62" fmla="*/ 186 w 524"/>
                <a:gd name="T63" fmla="*/ 455 h 518"/>
                <a:gd name="T64" fmla="*/ 170 w 524"/>
                <a:gd name="T65" fmla="*/ 466 h 518"/>
                <a:gd name="T66" fmla="*/ 147 w 524"/>
                <a:gd name="T67" fmla="*/ 482 h 518"/>
                <a:gd name="T68" fmla="*/ 129 w 524"/>
                <a:gd name="T69" fmla="*/ 516 h 518"/>
                <a:gd name="T70" fmla="*/ 104 w 524"/>
                <a:gd name="T71" fmla="*/ 502 h 518"/>
                <a:gd name="T72" fmla="*/ 91 w 524"/>
                <a:gd name="T73" fmla="*/ 482 h 518"/>
                <a:gd name="T74" fmla="*/ 88 w 524"/>
                <a:gd name="T75" fmla="*/ 446 h 518"/>
                <a:gd name="T76" fmla="*/ 68 w 524"/>
                <a:gd name="T77" fmla="*/ 418 h 518"/>
                <a:gd name="T78" fmla="*/ 50 w 524"/>
                <a:gd name="T79" fmla="*/ 389 h 518"/>
                <a:gd name="T80" fmla="*/ 27 w 524"/>
                <a:gd name="T81" fmla="*/ 339 h 518"/>
                <a:gd name="T82" fmla="*/ 32 w 524"/>
                <a:gd name="T83" fmla="*/ 314 h 518"/>
                <a:gd name="T84" fmla="*/ 18 w 524"/>
                <a:gd name="T85" fmla="*/ 274 h 518"/>
                <a:gd name="T86" fmla="*/ 9 w 524"/>
                <a:gd name="T87" fmla="*/ 244 h 518"/>
                <a:gd name="T88" fmla="*/ 7 w 524"/>
                <a:gd name="T89" fmla="*/ 215 h 518"/>
                <a:gd name="T90" fmla="*/ 32 w 524"/>
                <a:gd name="T91" fmla="*/ 219 h 518"/>
                <a:gd name="T92" fmla="*/ 54 w 524"/>
                <a:gd name="T93" fmla="*/ 181 h 518"/>
                <a:gd name="T94" fmla="*/ 54 w 524"/>
                <a:gd name="T95" fmla="*/ 140 h 518"/>
                <a:gd name="T96" fmla="*/ 54 w 524"/>
                <a:gd name="T97" fmla="*/ 104 h 518"/>
                <a:gd name="T98" fmla="*/ 59 w 524"/>
                <a:gd name="T99" fmla="*/ 74 h 518"/>
                <a:gd name="T100" fmla="*/ 86 w 524"/>
                <a:gd name="T101" fmla="*/ 61 h 518"/>
                <a:gd name="T102" fmla="*/ 106 w 524"/>
                <a:gd name="T103" fmla="*/ 16 h 518"/>
                <a:gd name="T104" fmla="*/ 118 w 524"/>
                <a:gd name="T105" fmla="*/ 31 h 518"/>
                <a:gd name="T106" fmla="*/ 138 w 524"/>
                <a:gd name="T107" fmla="*/ 38 h 518"/>
                <a:gd name="T108" fmla="*/ 152 w 524"/>
                <a:gd name="T109" fmla="*/ 47 h 518"/>
                <a:gd name="T110" fmla="*/ 186 w 524"/>
                <a:gd name="T111" fmla="*/ 49 h 518"/>
                <a:gd name="T112" fmla="*/ 231 w 524"/>
                <a:gd name="T113" fmla="*/ 68 h 518"/>
                <a:gd name="T114" fmla="*/ 279 w 524"/>
                <a:gd name="T115" fmla="*/ 2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 h="518">
                  <a:moveTo>
                    <a:pt x="331" y="2"/>
                  </a:moveTo>
                  <a:lnTo>
                    <a:pt x="331" y="6"/>
                  </a:lnTo>
                  <a:lnTo>
                    <a:pt x="333" y="6"/>
                  </a:lnTo>
                  <a:lnTo>
                    <a:pt x="338" y="9"/>
                  </a:lnTo>
                  <a:lnTo>
                    <a:pt x="340" y="11"/>
                  </a:lnTo>
                  <a:lnTo>
                    <a:pt x="342" y="11"/>
                  </a:lnTo>
                  <a:lnTo>
                    <a:pt x="342" y="13"/>
                  </a:lnTo>
                  <a:lnTo>
                    <a:pt x="344" y="13"/>
                  </a:lnTo>
                  <a:lnTo>
                    <a:pt x="344" y="16"/>
                  </a:lnTo>
                  <a:lnTo>
                    <a:pt x="347" y="18"/>
                  </a:lnTo>
                  <a:lnTo>
                    <a:pt x="349" y="27"/>
                  </a:lnTo>
                  <a:lnTo>
                    <a:pt x="351" y="36"/>
                  </a:lnTo>
                  <a:lnTo>
                    <a:pt x="351" y="43"/>
                  </a:lnTo>
                  <a:lnTo>
                    <a:pt x="354" y="45"/>
                  </a:lnTo>
                  <a:lnTo>
                    <a:pt x="356" y="45"/>
                  </a:lnTo>
                  <a:lnTo>
                    <a:pt x="360" y="45"/>
                  </a:lnTo>
                  <a:lnTo>
                    <a:pt x="369" y="45"/>
                  </a:lnTo>
                  <a:lnTo>
                    <a:pt x="374" y="47"/>
                  </a:lnTo>
                  <a:lnTo>
                    <a:pt x="376" y="47"/>
                  </a:lnTo>
                  <a:lnTo>
                    <a:pt x="383" y="52"/>
                  </a:lnTo>
                  <a:lnTo>
                    <a:pt x="385" y="54"/>
                  </a:lnTo>
                  <a:lnTo>
                    <a:pt x="392" y="59"/>
                  </a:lnTo>
                  <a:lnTo>
                    <a:pt x="401" y="63"/>
                  </a:lnTo>
                  <a:lnTo>
                    <a:pt x="417" y="70"/>
                  </a:lnTo>
                  <a:lnTo>
                    <a:pt x="426" y="72"/>
                  </a:lnTo>
                  <a:lnTo>
                    <a:pt x="446" y="81"/>
                  </a:lnTo>
                  <a:lnTo>
                    <a:pt x="458" y="88"/>
                  </a:lnTo>
                  <a:lnTo>
                    <a:pt x="460" y="90"/>
                  </a:lnTo>
                  <a:lnTo>
                    <a:pt x="465" y="97"/>
                  </a:lnTo>
                  <a:lnTo>
                    <a:pt x="474" y="113"/>
                  </a:lnTo>
                  <a:lnTo>
                    <a:pt x="476" y="117"/>
                  </a:lnTo>
                  <a:lnTo>
                    <a:pt x="483" y="129"/>
                  </a:lnTo>
                  <a:lnTo>
                    <a:pt x="485" y="133"/>
                  </a:lnTo>
                  <a:lnTo>
                    <a:pt x="490" y="140"/>
                  </a:lnTo>
                  <a:lnTo>
                    <a:pt x="494" y="147"/>
                  </a:lnTo>
                  <a:lnTo>
                    <a:pt x="501" y="160"/>
                  </a:lnTo>
                  <a:lnTo>
                    <a:pt x="514" y="181"/>
                  </a:lnTo>
                  <a:lnTo>
                    <a:pt x="524" y="199"/>
                  </a:lnTo>
                  <a:lnTo>
                    <a:pt x="517" y="217"/>
                  </a:lnTo>
                  <a:lnTo>
                    <a:pt x="503" y="237"/>
                  </a:lnTo>
                  <a:lnTo>
                    <a:pt x="476" y="276"/>
                  </a:lnTo>
                  <a:lnTo>
                    <a:pt x="474" y="280"/>
                  </a:lnTo>
                  <a:lnTo>
                    <a:pt x="471" y="283"/>
                  </a:lnTo>
                  <a:lnTo>
                    <a:pt x="469" y="285"/>
                  </a:lnTo>
                  <a:lnTo>
                    <a:pt x="467" y="289"/>
                  </a:lnTo>
                  <a:lnTo>
                    <a:pt x="462" y="294"/>
                  </a:lnTo>
                  <a:lnTo>
                    <a:pt x="460" y="298"/>
                  </a:lnTo>
                  <a:lnTo>
                    <a:pt x="458" y="303"/>
                  </a:lnTo>
                  <a:lnTo>
                    <a:pt x="456" y="305"/>
                  </a:lnTo>
                  <a:lnTo>
                    <a:pt x="453" y="305"/>
                  </a:lnTo>
                  <a:lnTo>
                    <a:pt x="449" y="303"/>
                  </a:lnTo>
                  <a:lnTo>
                    <a:pt x="446" y="303"/>
                  </a:lnTo>
                  <a:lnTo>
                    <a:pt x="444" y="305"/>
                  </a:lnTo>
                  <a:lnTo>
                    <a:pt x="444" y="307"/>
                  </a:lnTo>
                  <a:lnTo>
                    <a:pt x="451" y="312"/>
                  </a:lnTo>
                  <a:lnTo>
                    <a:pt x="456" y="321"/>
                  </a:lnTo>
                  <a:lnTo>
                    <a:pt x="458" y="323"/>
                  </a:lnTo>
                  <a:lnTo>
                    <a:pt x="458" y="326"/>
                  </a:lnTo>
                  <a:lnTo>
                    <a:pt x="456" y="330"/>
                  </a:lnTo>
                  <a:lnTo>
                    <a:pt x="453" y="337"/>
                  </a:lnTo>
                  <a:lnTo>
                    <a:pt x="451" y="339"/>
                  </a:lnTo>
                  <a:lnTo>
                    <a:pt x="446" y="344"/>
                  </a:lnTo>
                  <a:lnTo>
                    <a:pt x="444" y="346"/>
                  </a:lnTo>
                  <a:lnTo>
                    <a:pt x="442" y="348"/>
                  </a:lnTo>
                  <a:lnTo>
                    <a:pt x="440" y="350"/>
                  </a:lnTo>
                  <a:lnTo>
                    <a:pt x="435" y="353"/>
                  </a:lnTo>
                  <a:lnTo>
                    <a:pt x="433" y="355"/>
                  </a:lnTo>
                  <a:lnTo>
                    <a:pt x="428" y="357"/>
                  </a:lnTo>
                  <a:lnTo>
                    <a:pt x="428" y="360"/>
                  </a:lnTo>
                  <a:lnTo>
                    <a:pt x="428" y="362"/>
                  </a:lnTo>
                  <a:lnTo>
                    <a:pt x="431" y="366"/>
                  </a:lnTo>
                  <a:lnTo>
                    <a:pt x="435" y="373"/>
                  </a:lnTo>
                  <a:lnTo>
                    <a:pt x="435" y="375"/>
                  </a:lnTo>
                  <a:lnTo>
                    <a:pt x="437" y="375"/>
                  </a:lnTo>
                  <a:lnTo>
                    <a:pt x="437" y="378"/>
                  </a:lnTo>
                  <a:lnTo>
                    <a:pt x="440" y="382"/>
                  </a:lnTo>
                  <a:lnTo>
                    <a:pt x="444" y="387"/>
                  </a:lnTo>
                  <a:lnTo>
                    <a:pt x="444" y="391"/>
                  </a:lnTo>
                  <a:lnTo>
                    <a:pt x="444" y="396"/>
                  </a:lnTo>
                  <a:lnTo>
                    <a:pt x="437" y="398"/>
                  </a:lnTo>
                  <a:lnTo>
                    <a:pt x="435" y="398"/>
                  </a:lnTo>
                  <a:lnTo>
                    <a:pt x="435" y="396"/>
                  </a:lnTo>
                  <a:lnTo>
                    <a:pt x="431" y="393"/>
                  </a:lnTo>
                  <a:lnTo>
                    <a:pt x="428" y="393"/>
                  </a:lnTo>
                  <a:lnTo>
                    <a:pt x="428" y="396"/>
                  </a:lnTo>
                  <a:lnTo>
                    <a:pt x="426" y="396"/>
                  </a:lnTo>
                  <a:lnTo>
                    <a:pt x="408" y="389"/>
                  </a:lnTo>
                  <a:lnTo>
                    <a:pt x="388" y="382"/>
                  </a:lnTo>
                  <a:lnTo>
                    <a:pt x="376" y="378"/>
                  </a:lnTo>
                  <a:lnTo>
                    <a:pt x="374" y="378"/>
                  </a:lnTo>
                  <a:lnTo>
                    <a:pt x="374" y="375"/>
                  </a:lnTo>
                  <a:lnTo>
                    <a:pt x="372" y="369"/>
                  </a:lnTo>
                  <a:lnTo>
                    <a:pt x="365" y="369"/>
                  </a:lnTo>
                  <a:lnTo>
                    <a:pt x="363" y="369"/>
                  </a:lnTo>
                  <a:lnTo>
                    <a:pt x="360" y="369"/>
                  </a:lnTo>
                  <a:lnTo>
                    <a:pt x="358" y="371"/>
                  </a:lnTo>
                  <a:lnTo>
                    <a:pt x="356" y="380"/>
                  </a:lnTo>
                  <a:lnTo>
                    <a:pt x="351" y="384"/>
                  </a:lnTo>
                  <a:lnTo>
                    <a:pt x="347" y="384"/>
                  </a:lnTo>
                  <a:lnTo>
                    <a:pt x="344" y="389"/>
                  </a:lnTo>
                  <a:lnTo>
                    <a:pt x="347" y="393"/>
                  </a:lnTo>
                  <a:lnTo>
                    <a:pt x="351" y="400"/>
                  </a:lnTo>
                  <a:lnTo>
                    <a:pt x="351" y="403"/>
                  </a:lnTo>
                  <a:lnTo>
                    <a:pt x="351" y="405"/>
                  </a:lnTo>
                  <a:lnTo>
                    <a:pt x="351" y="407"/>
                  </a:lnTo>
                  <a:lnTo>
                    <a:pt x="351" y="409"/>
                  </a:lnTo>
                  <a:lnTo>
                    <a:pt x="349" y="409"/>
                  </a:lnTo>
                  <a:lnTo>
                    <a:pt x="344" y="409"/>
                  </a:lnTo>
                  <a:lnTo>
                    <a:pt x="342" y="409"/>
                  </a:lnTo>
                  <a:lnTo>
                    <a:pt x="340" y="412"/>
                  </a:lnTo>
                  <a:lnTo>
                    <a:pt x="340" y="414"/>
                  </a:lnTo>
                  <a:lnTo>
                    <a:pt x="342" y="416"/>
                  </a:lnTo>
                  <a:lnTo>
                    <a:pt x="344" y="418"/>
                  </a:lnTo>
                  <a:lnTo>
                    <a:pt x="347" y="423"/>
                  </a:lnTo>
                  <a:lnTo>
                    <a:pt x="347" y="425"/>
                  </a:lnTo>
                  <a:lnTo>
                    <a:pt x="347" y="427"/>
                  </a:lnTo>
                  <a:lnTo>
                    <a:pt x="347" y="430"/>
                  </a:lnTo>
                  <a:lnTo>
                    <a:pt x="347" y="432"/>
                  </a:lnTo>
                  <a:lnTo>
                    <a:pt x="347" y="434"/>
                  </a:lnTo>
                  <a:lnTo>
                    <a:pt x="344" y="436"/>
                  </a:lnTo>
                  <a:lnTo>
                    <a:pt x="342" y="439"/>
                  </a:lnTo>
                  <a:lnTo>
                    <a:pt x="340" y="439"/>
                  </a:lnTo>
                  <a:lnTo>
                    <a:pt x="340" y="441"/>
                  </a:lnTo>
                  <a:lnTo>
                    <a:pt x="338" y="441"/>
                  </a:lnTo>
                  <a:lnTo>
                    <a:pt x="338" y="439"/>
                  </a:lnTo>
                  <a:lnTo>
                    <a:pt x="335" y="439"/>
                  </a:lnTo>
                  <a:lnTo>
                    <a:pt x="333" y="439"/>
                  </a:lnTo>
                  <a:lnTo>
                    <a:pt x="331" y="439"/>
                  </a:lnTo>
                  <a:lnTo>
                    <a:pt x="329" y="439"/>
                  </a:lnTo>
                  <a:lnTo>
                    <a:pt x="329" y="441"/>
                  </a:lnTo>
                  <a:lnTo>
                    <a:pt x="326" y="441"/>
                  </a:lnTo>
                  <a:lnTo>
                    <a:pt x="326" y="446"/>
                  </a:lnTo>
                  <a:lnTo>
                    <a:pt x="326" y="448"/>
                  </a:lnTo>
                  <a:lnTo>
                    <a:pt x="329" y="448"/>
                  </a:lnTo>
                  <a:lnTo>
                    <a:pt x="331" y="452"/>
                  </a:lnTo>
                  <a:lnTo>
                    <a:pt x="335" y="455"/>
                  </a:lnTo>
                  <a:lnTo>
                    <a:pt x="338" y="455"/>
                  </a:lnTo>
                  <a:lnTo>
                    <a:pt x="340" y="455"/>
                  </a:lnTo>
                  <a:lnTo>
                    <a:pt x="342" y="457"/>
                  </a:lnTo>
                  <a:lnTo>
                    <a:pt x="344" y="459"/>
                  </a:lnTo>
                  <a:lnTo>
                    <a:pt x="344" y="461"/>
                  </a:lnTo>
                  <a:lnTo>
                    <a:pt x="342" y="464"/>
                  </a:lnTo>
                  <a:lnTo>
                    <a:pt x="340" y="464"/>
                  </a:lnTo>
                  <a:lnTo>
                    <a:pt x="338" y="464"/>
                  </a:lnTo>
                  <a:lnTo>
                    <a:pt x="335" y="464"/>
                  </a:lnTo>
                  <a:lnTo>
                    <a:pt x="333" y="464"/>
                  </a:lnTo>
                  <a:lnTo>
                    <a:pt x="331" y="466"/>
                  </a:lnTo>
                  <a:lnTo>
                    <a:pt x="329" y="466"/>
                  </a:lnTo>
                  <a:lnTo>
                    <a:pt x="326" y="468"/>
                  </a:lnTo>
                  <a:lnTo>
                    <a:pt x="326" y="470"/>
                  </a:lnTo>
                  <a:lnTo>
                    <a:pt x="329" y="473"/>
                  </a:lnTo>
                  <a:lnTo>
                    <a:pt x="331" y="475"/>
                  </a:lnTo>
                  <a:lnTo>
                    <a:pt x="333" y="475"/>
                  </a:lnTo>
                  <a:lnTo>
                    <a:pt x="340" y="475"/>
                  </a:lnTo>
                  <a:lnTo>
                    <a:pt x="342" y="475"/>
                  </a:lnTo>
                  <a:lnTo>
                    <a:pt x="344" y="477"/>
                  </a:lnTo>
                  <a:lnTo>
                    <a:pt x="344" y="482"/>
                  </a:lnTo>
                  <a:lnTo>
                    <a:pt x="344" y="484"/>
                  </a:lnTo>
                  <a:lnTo>
                    <a:pt x="347" y="484"/>
                  </a:lnTo>
                  <a:lnTo>
                    <a:pt x="347" y="489"/>
                  </a:lnTo>
                  <a:lnTo>
                    <a:pt x="342" y="491"/>
                  </a:lnTo>
                  <a:lnTo>
                    <a:pt x="342" y="493"/>
                  </a:lnTo>
                  <a:lnTo>
                    <a:pt x="340" y="495"/>
                  </a:lnTo>
                  <a:lnTo>
                    <a:pt x="338" y="498"/>
                  </a:lnTo>
                  <a:lnTo>
                    <a:pt x="338" y="500"/>
                  </a:lnTo>
                  <a:lnTo>
                    <a:pt x="335" y="502"/>
                  </a:lnTo>
                  <a:lnTo>
                    <a:pt x="335" y="507"/>
                  </a:lnTo>
                  <a:lnTo>
                    <a:pt x="335" y="511"/>
                  </a:lnTo>
                  <a:lnTo>
                    <a:pt x="333" y="511"/>
                  </a:lnTo>
                  <a:lnTo>
                    <a:pt x="326" y="511"/>
                  </a:lnTo>
                  <a:lnTo>
                    <a:pt x="324" y="507"/>
                  </a:lnTo>
                  <a:lnTo>
                    <a:pt x="322" y="507"/>
                  </a:lnTo>
                  <a:lnTo>
                    <a:pt x="319" y="507"/>
                  </a:lnTo>
                  <a:lnTo>
                    <a:pt x="310" y="504"/>
                  </a:lnTo>
                  <a:lnTo>
                    <a:pt x="308" y="504"/>
                  </a:lnTo>
                  <a:lnTo>
                    <a:pt x="308" y="500"/>
                  </a:lnTo>
                  <a:lnTo>
                    <a:pt x="306" y="495"/>
                  </a:lnTo>
                  <a:lnTo>
                    <a:pt x="301" y="495"/>
                  </a:lnTo>
                  <a:lnTo>
                    <a:pt x="301" y="486"/>
                  </a:lnTo>
                  <a:lnTo>
                    <a:pt x="301" y="482"/>
                  </a:lnTo>
                  <a:lnTo>
                    <a:pt x="304" y="479"/>
                  </a:lnTo>
                  <a:lnTo>
                    <a:pt x="304" y="473"/>
                  </a:lnTo>
                  <a:lnTo>
                    <a:pt x="306" y="470"/>
                  </a:lnTo>
                  <a:lnTo>
                    <a:pt x="308" y="468"/>
                  </a:lnTo>
                  <a:lnTo>
                    <a:pt x="308" y="466"/>
                  </a:lnTo>
                  <a:lnTo>
                    <a:pt x="310" y="457"/>
                  </a:lnTo>
                  <a:lnTo>
                    <a:pt x="313" y="455"/>
                  </a:lnTo>
                  <a:lnTo>
                    <a:pt x="313" y="448"/>
                  </a:lnTo>
                  <a:lnTo>
                    <a:pt x="310" y="443"/>
                  </a:lnTo>
                  <a:lnTo>
                    <a:pt x="308" y="443"/>
                  </a:lnTo>
                  <a:lnTo>
                    <a:pt x="308" y="446"/>
                  </a:lnTo>
                  <a:lnTo>
                    <a:pt x="308" y="448"/>
                  </a:lnTo>
                  <a:lnTo>
                    <a:pt x="306" y="448"/>
                  </a:lnTo>
                  <a:lnTo>
                    <a:pt x="306" y="446"/>
                  </a:lnTo>
                  <a:lnTo>
                    <a:pt x="306" y="443"/>
                  </a:lnTo>
                  <a:lnTo>
                    <a:pt x="304" y="443"/>
                  </a:lnTo>
                  <a:lnTo>
                    <a:pt x="301" y="443"/>
                  </a:lnTo>
                  <a:lnTo>
                    <a:pt x="299" y="443"/>
                  </a:lnTo>
                  <a:lnTo>
                    <a:pt x="295" y="443"/>
                  </a:lnTo>
                  <a:lnTo>
                    <a:pt x="290" y="443"/>
                  </a:lnTo>
                  <a:lnTo>
                    <a:pt x="290" y="446"/>
                  </a:lnTo>
                  <a:lnTo>
                    <a:pt x="288" y="446"/>
                  </a:lnTo>
                  <a:lnTo>
                    <a:pt x="285" y="446"/>
                  </a:lnTo>
                  <a:lnTo>
                    <a:pt x="285" y="443"/>
                  </a:lnTo>
                  <a:lnTo>
                    <a:pt x="285" y="441"/>
                  </a:lnTo>
                  <a:lnTo>
                    <a:pt x="285" y="436"/>
                  </a:lnTo>
                  <a:lnTo>
                    <a:pt x="285" y="432"/>
                  </a:lnTo>
                  <a:lnTo>
                    <a:pt x="288" y="430"/>
                  </a:lnTo>
                  <a:lnTo>
                    <a:pt x="288" y="427"/>
                  </a:lnTo>
                  <a:lnTo>
                    <a:pt x="285" y="425"/>
                  </a:lnTo>
                  <a:lnTo>
                    <a:pt x="283" y="425"/>
                  </a:lnTo>
                  <a:lnTo>
                    <a:pt x="279" y="425"/>
                  </a:lnTo>
                  <a:lnTo>
                    <a:pt x="276" y="423"/>
                  </a:lnTo>
                  <a:lnTo>
                    <a:pt x="272" y="423"/>
                  </a:lnTo>
                  <a:lnTo>
                    <a:pt x="272" y="421"/>
                  </a:lnTo>
                  <a:lnTo>
                    <a:pt x="272" y="418"/>
                  </a:lnTo>
                  <a:lnTo>
                    <a:pt x="270" y="414"/>
                  </a:lnTo>
                  <a:lnTo>
                    <a:pt x="267" y="409"/>
                  </a:lnTo>
                  <a:lnTo>
                    <a:pt x="265" y="407"/>
                  </a:lnTo>
                  <a:lnTo>
                    <a:pt x="265" y="405"/>
                  </a:lnTo>
                  <a:lnTo>
                    <a:pt x="265" y="400"/>
                  </a:lnTo>
                  <a:lnTo>
                    <a:pt x="263" y="396"/>
                  </a:lnTo>
                  <a:lnTo>
                    <a:pt x="258" y="391"/>
                  </a:lnTo>
                  <a:lnTo>
                    <a:pt x="254" y="387"/>
                  </a:lnTo>
                  <a:lnTo>
                    <a:pt x="251" y="384"/>
                  </a:lnTo>
                  <a:lnTo>
                    <a:pt x="242" y="378"/>
                  </a:lnTo>
                  <a:lnTo>
                    <a:pt x="240" y="378"/>
                  </a:lnTo>
                  <a:lnTo>
                    <a:pt x="236" y="378"/>
                  </a:lnTo>
                  <a:lnTo>
                    <a:pt x="231" y="380"/>
                  </a:lnTo>
                  <a:lnTo>
                    <a:pt x="229" y="380"/>
                  </a:lnTo>
                  <a:lnTo>
                    <a:pt x="227" y="382"/>
                  </a:lnTo>
                  <a:lnTo>
                    <a:pt x="224" y="382"/>
                  </a:lnTo>
                  <a:lnTo>
                    <a:pt x="222" y="384"/>
                  </a:lnTo>
                  <a:lnTo>
                    <a:pt x="222" y="387"/>
                  </a:lnTo>
                  <a:lnTo>
                    <a:pt x="220" y="387"/>
                  </a:lnTo>
                  <a:lnTo>
                    <a:pt x="217" y="387"/>
                  </a:lnTo>
                  <a:lnTo>
                    <a:pt x="213" y="387"/>
                  </a:lnTo>
                  <a:lnTo>
                    <a:pt x="206" y="387"/>
                  </a:lnTo>
                  <a:lnTo>
                    <a:pt x="193" y="387"/>
                  </a:lnTo>
                  <a:lnTo>
                    <a:pt x="193" y="396"/>
                  </a:lnTo>
                  <a:lnTo>
                    <a:pt x="193" y="405"/>
                  </a:lnTo>
                  <a:lnTo>
                    <a:pt x="193" y="416"/>
                  </a:lnTo>
                  <a:lnTo>
                    <a:pt x="193" y="423"/>
                  </a:lnTo>
                  <a:lnTo>
                    <a:pt x="193" y="436"/>
                  </a:lnTo>
                  <a:lnTo>
                    <a:pt x="193" y="441"/>
                  </a:lnTo>
                  <a:lnTo>
                    <a:pt x="204" y="450"/>
                  </a:lnTo>
                  <a:lnTo>
                    <a:pt x="206" y="455"/>
                  </a:lnTo>
                  <a:lnTo>
                    <a:pt x="204" y="455"/>
                  </a:lnTo>
                  <a:lnTo>
                    <a:pt x="202" y="452"/>
                  </a:lnTo>
                  <a:lnTo>
                    <a:pt x="199" y="452"/>
                  </a:lnTo>
                  <a:lnTo>
                    <a:pt x="199" y="450"/>
                  </a:lnTo>
                  <a:lnTo>
                    <a:pt x="197" y="450"/>
                  </a:lnTo>
                  <a:lnTo>
                    <a:pt x="195" y="450"/>
                  </a:lnTo>
                  <a:lnTo>
                    <a:pt x="193" y="450"/>
                  </a:lnTo>
                  <a:lnTo>
                    <a:pt x="190" y="452"/>
                  </a:lnTo>
                  <a:lnTo>
                    <a:pt x="186" y="455"/>
                  </a:lnTo>
                  <a:lnTo>
                    <a:pt x="183" y="455"/>
                  </a:lnTo>
                  <a:lnTo>
                    <a:pt x="181" y="457"/>
                  </a:lnTo>
                  <a:lnTo>
                    <a:pt x="179" y="457"/>
                  </a:lnTo>
                  <a:lnTo>
                    <a:pt x="179" y="459"/>
                  </a:lnTo>
                  <a:lnTo>
                    <a:pt x="177" y="459"/>
                  </a:lnTo>
                  <a:lnTo>
                    <a:pt x="174" y="461"/>
                  </a:lnTo>
                  <a:lnTo>
                    <a:pt x="172" y="464"/>
                  </a:lnTo>
                  <a:lnTo>
                    <a:pt x="170" y="466"/>
                  </a:lnTo>
                  <a:lnTo>
                    <a:pt x="168" y="468"/>
                  </a:lnTo>
                  <a:lnTo>
                    <a:pt x="165" y="470"/>
                  </a:lnTo>
                  <a:lnTo>
                    <a:pt x="163" y="475"/>
                  </a:lnTo>
                  <a:lnTo>
                    <a:pt x="161" y="479"/>
                  </a:lnTo>
                  <a:lnTo>
                    <a:pt x="154" y="477"/>
                  </a:lnTo>
                  <a:lnTo>
                    <a:pt x="154" y="473"/>
                  </a:lnTo>
                  <a:lnTo>
                    <a:pt x="149" y="473"/>
                  </a:lnTo>
                  <a:lnTo>
                    <a:pt x="147" y="482"/>
                  </a:lnTo>
                  <a:lnTo>
                    <a:pt x="147" y="484"/>
                  </a:lnTo>
                  <a:lnTo>
                    <a:pt x="145" y="491"/>
                  </a:lnTo>
                  <a:lnTo>
                    <a:pt x="140" y="495"/>
                  </a:lnTo>
                  <a:lnTo>
                    <a:pt x="138" y="500"/>
                  </a:lnTo>
                  <a:lnTo>
                    <a:pt x="136" y="504"/>
                  </a:lnTo>
                  <a:lnTo>
                    <a:pt x="134" y="507"/>
                  </a:lnTo>
                  <a:lnTo>
                    <a:pt x="131" y="511"/>
                  </a:lnTo>
                  <a:lnTo>
                    <a:pt x="129" y="516"/>
                  </a:lnTo>
                  <a:lnTo>
                    <a:pt x="125" y="518"/>
                  </a:lnTo>
                  <a:lnTo>
                    <a:pt x="118" y="511"/>
                  </a:lnTo>
                  <a:lnTo>
                    <a:pt x="118" y="507"/>
                  </a:lnTo>
                  <a:lnTo>
                    <a:pt x="113" y="504"/>
                  </a:lnTo>
                  <a:lnTo>
                    <a:pt x="111" y="504"/>
                  </a:lnTo>
                  <a:lnTo>
                    <a:pt x="109" y="504"/>
                  </a:lnTo>
                  <a:lnTo>
                    <a:pt x="106" y="502"/>
                  </a:lnTo>
                  <a:lnTo>
                    <a:pt x="104" y="502"/>
                  </a:lnTo>
                  <a:lnTo>
                    <a:pt x="104" y="498"/>
                  </a:lnTo>
                  <a:lnTo>
                    <a:pt x="102" y="498"/>
                  </a:lnTo>
                  <a:lnTo>
                    <a:pt x="102" y="495"/>
                  </a:lnTo>
                  <a:lnTo>
                    <a:pt x="102" y="493"/>
                  </a:lnTo>
                  <a:lnTo>
                    <a:pt x="100" y="491"/>
                  </a:lnTo>
                  <a:lnTo>
                    <a:pt x="97" y="484"/>
                  </a:lnTo>
                  <a:lnTo>
                    <a:pt x="97" y="482"/>
                  </a:lnTo>
                  <a:lnTo>
                    <a:pt x="91" y="482"/>
                  </a:lnTo>
                  <a:lnTo>
                    <a:pt x="88" y="482"/>
                  </a:lnTo>
                  <a:lnTo>
                    <a:pt x="88" y="477"/>
                  </a:lnTo>
                  <a:lnTo>
                    <a:pt x="91" y="473"/>
                  </a:lnTo>
                  <a:lnTo>
                    <a:pt x="97" y="466"/>
                  </a:lnTo>
                  <a:lnTo>
                    <a:pt x="97" y="461"/>
                  </a:lnTo>
                  <a:lnTo>
                    <a:pt x="95" y="459"/>
                  </a:lnTo>
                  <a:lnTo>
                    <a:pt x="95" y="457"/>
                  </a:lnTo>
                  <a:lnTo>
                    <a:pt x="88" y="446"/>
                  </a:lnTo>
                  <a:lnTo>
                    <a:pt x="91" y="441"/>
                  </a:lnTo>
                  <a:lnTo>
                    <a:pt x="86" y="441"/>
                  </a:lnTo>
                  <a:lnTo>
                    <a:pt x="86" y="439"/>
                  </a:lnTo>
                  <a:lnTo>
                    <a:pt x="86" y="436"/>
                  </a:lnTo>
                  <a:lnTo>
                    <a:pt x="86" y="421"/>
                  </a:lnTo>
                  <a:lnTo>
                    <a:pt x="77" y="421"/>
                  </a:lnTo>
                  <a:lnTo>
                    <a:pt x="75" y="423"/>
                  </a:lnTo>
                  <a:lnTo>
                    <a:pt x="68" y="418"/>
                  </a:lnTo>
                  <a:lnTo>
                    <a:pt x="70" y="416"/>
                  </a:lnTo>
                  <a:lnTo>
                    <a:pt x="66" y="414"/>
                  </a:lnTo>
                  <a:lnTo>
                    <a:pt x="61" y="416"/>
                  </a:lnTo>
                  <a:lnTo>
                    <a:pt x="54" y="412"/>
                  </a:lnTo>
                  <a:lnTo>
                    <a:pt x="54" y="409"/>
                  </a:lnTo>
                  <a:lnTo>
                    <a:pt x="50" y="405"/>
                  </a:lnTo>
                  <a:lnTo>
                    <a:pt x="47" y="396"/>
                  </a:lnTo>
                  <a:lnTo>
                    <a:pt x="50" y="389"/>
                  </a:lnTo>
                  <a:lnTo>
                    <a:pt x="41" y="373"/>
                  </a:lnTo>
                  <a:lnTo>
                    <a:pt x="41" y="371"/>
                  </a:lnTo>
                  <a:lnTo>
                    <a:pt x="38" y="369"/>
                  </a:lnTo>
                  <a:lnTo>
                    <a:pt x="36" y="362"/>
                  </a:lnTo>
                  <a:lnTo>
                    <a:pt x="34" y="355"/>
                  </a:lnTo>
                  <a:lnTo>
                    <a:pt x="29" y="350"/>
                  </a:lnTo>
                  <a:lnTo>
                    <a:pt x="25" y="344"/>
                  </a:lnTo>
                  <a:lnTo>
                    <a:pt x="27" y="339"/>
                  </a:lnTo>
                  <a:lnTo>
                    <a:pt x="29" y="337"/>
                  </a:lnTo>
                  <a:lnTo>
                    <a:pt x="29" y="335"/>
                  </a:lnTo>
                  <a:lnTo>
                    <a:pt x="32" y="330"/>
                  </a:lnTo>
                  <a:lnTo>
                    <a:pt x="34" y="326"/>
                  </a:lnTo>
                  <a:lnTo>
                    <a:pt x="38" y="321"/>
                  </a:lnTo>
                  <a:lnTo>
                    <a:pt x="34" y="317"/>
                  </a:lnTo>
                  <a:lnTo>
                    <a:pt x="32" y="317"/>
                  </a:lnTo>
                  <a:lnTo>
                    <a:pt x="32" y="314"/>
                  </a:lnTo>
                  <a:lnTo>
                    <a:pt x="32" y="312"/>
                  </a:lnTo>
                  <a:lnTo>
                    <a:pt x="29" y="307"/>
                  </a:lnTo>
                  <a:lnTo>
                    <a:pt x="27" y="305"/>
                  </a:lnTo>
                  <a:lnTo>
                    <a:pt x="22" y="296"/>
                  </a:lnTo>
                  <a:lnTo>
                    <a:pt x="20" y="292"/>
                  </a:lnTo>
                  <a:lnTo>
                    <a:pt x="18" y="285"/>
                  </a:lnTo>
                  <a:lnTo>
                    <a:pt x="18" y="276"/>
                  </a:lnTo>
                  <a:lnTo>
                    <a:pt x="18" y="274"/>
                  </a:lnTo>
                  <a:lnTo>
                    <a:pt x="16" y="271"/>
                  </a:lnTo>
                  <a:lnTo>
                    <a:pt x="16" y="269"/>
                  </a:lnTo>
                  <a:lnTo>
                    <a:pt x="18" y="269"/>
                  </a:lnTo>
                  <a:lnTo>
                    <a:pt x="18" y="262"/>
                  </a:lnTo>
                  <a:lnTo>
                    <a:pt x="16" y="255"/>
                  </a:lnTo>
                  <a:lnTo>
                    <a:pt x="13" y="253"/>
                  </a:lnTo>
                  <a:lnTo>
                    <a:pt x="9" y="249"/>
                  </a:lnTo>
                  <a:lnTo>
                    <a:pt x="9" y="244"/>
                  </a:lnTo>
                  <a:lnTo>
                    <a:pt x="2" y="242"/>
                  </a:lnTo>
                  <a:lnTo>
                    <a:pt x="0" y="240"/>
                  </a:lnTo>
                  <a:lnTo>
                    <a:pt x="0" y="237"/>
                  </a:lnTo>
                  <a:lnTo>
                    <a:pt x="0" y="231"/>
                  </a:lnTo>
                  <a:lnTo>
                    <a:pt x="0" y="226"/>
                  </a:lnTo>
                  <a:lnTo>
                    <a:pt x="0" y="221"/>
                  </a:lnTo>
                  <a:lnTo>
                    <a:pt x="4" y="217"/>
                  </a:lnTo>
                  <a:lnTo>
                    <a:pt x="7" y="215"/>
                  </a:lnTo>
                  <a:lnTo>
                    <a:pt x="9" y="215"/>
                  </a:lnTo>
                  <a:lnTo>
                    <a:pt x="16" y="212"/>
                  </a:lnTo>
                  <a:lnTo>
                    <a:pt x="25" y="212"/>
                  </a:lnTo>
                  <a:lnTo>
                    <a:pt x="27" y="215"/>
                  </a:lnTo>
                  <a:lnTo>
                    <a:pt x="32" y="217"/>
                  </a:lnTo>
                  <a:lnTo>
                    <a:pt x="29" y="221"/>
                  </a:lnTo>
                  <a:lnTo>
                    <a:pt x="32" y="221"/>
                  </a:lnTo>
                  <a:lnTo>
                    <a:pt x="32" y="219"/>
                  </a:lnTo>
                  <a:lnTo>
                    <a:pt x="34" y="215"/>
                  </a:lnTo>
                  <a:lnTo>
                    <a:pt x="36" y="212"/>
                  </a:lnTo>
                  <a:lnTo>
                    <a:pt x="38" y="206"/>
                  </a:lnTo>
                  <a:lnTo>
                    <a:pt x="41" y="201"/>
                  </a:lnTo>
                  <a:lnTo>
                    <a:pt x="43" y="197"/>
                  </a:lnTo>
                  <a:lnTo>
                    <a:pt x="50" y="190"/>
                  </a:lnTo>
                  <a:lnTo>
                    <a:pt x="52" y="188"/>
                  </a:lnTo>
                  <a:lnTo>
                    <a:pt x="54" y="181"/>
                  </a:lnTo>
                  <a:lnTo>
                    <a:pt x="57" y="176"/>
                  </a:lnTo>
                  <a:lnTo>
                    <a:pt x="57" y="172"/>
                  </a:lnTo>
                  <a:lnTo>
                    <a:pt x="57" y="167"/>
                  </a:lnTo>
                  <a:lnTo>
                    <a:pt x="57" y="165"/>
                  </a:lnTo>
                  <a:lnTo>
                    <a:pt x="57" y="163"/>
                  </a:lnTo>
                  <a:lnTo>
                    <a:pt x="54" y="156"/>
                  </a:lnTo>
                  <a:lnTo>
                    <a:pt x="52" y="149"/>
                  </a:lnTo>
                  <a:lnTo>
                    <a:pt x="54" y="140"/>
                  </a:lnTo>
                  <a:lnTo>
                    <a:pt x="54" y="131"/>
                  </a:lnTo>
                  <a:lnTo>
                    <a:pt x="52" y="131"/>
                  </a:lnTo>
                  <a:lnTo>
                    <a:pt x="52" y="129"/>
                  </a:lnTo>
                  <a:lnTo>
                    <a:pt x="54" y="126"/>
                  </a:lnTo>
                  <a:lnTo>
                    <a:pt x="57" y="117"/>
                  </a:lnTo>
                  <a:lnTo>
                    <a:pt x="57" y="115"/>
                  </a:lnTo>
                  <a:lnTo>
                    <a:pt x="57" y="108"/>
                  </a:lnTo>
                  <a:lnTo>
                    <a:pt x="54" y="104"/>
                  </a:lnTo>
                  <a:lnTo>
                    <a:pt x="47" y="99"/>
                  </a:lnTo>
                  <a:lnTo>
                    <a:pt x="45" y="95"/>
                  </a:lnTo>
                  <a:lnTo>
                    <a:pt x="45" y="88"/>
                  </a:lnTo>
                  <a:lnTo>
                    <a:pt x="45" y="86"/>
                  </a:lnTo>
                  <a:lnTo>
                    <a:pt x="47" y="79"/>
                  </a:lnTo>
                  <a:lnTo>
                    <a:pt x="50" y="74"/>
                  </a:lnTo>
                  <a:lnTo>
                    <a:pt x="52" y="72"/>
                  </a:lnTo>
                  <a:lnTo>
                    <a:pt x="59" y="74"/>
                  </a:lnTo>
                  <a:lnTo>
                    <a:pt x="61" y="74"/>
                  </a:lnTo>
                  <a:lnTo>
                    <a:pt x="70" y="74"/>
                  </a:lnTo>
                  <a:lnTo>
                    <a:pt x="75" y="77"/>
                  </a:lnTo>
                  <a:lnTo>
                    <a:pt x="88" y="77"/>
                  </a:lnTo>
                  <a:lnTo>
                    <a:pt x="86" y="63"/>
                  </a:lnTo>
                  <a:lnTo>
                    <a:pt x="84" y="63"/>
                  </a:lnTo>
                  <a:lnTo>
                    <a:pt x="84" y="61"/>
                  </a:lnTo>
                  <a:lnTo>
                    <a:pt x="86" y="61"/>
                  </a:lnTo>
                  <a:lnTo>
                    <a:pt x="84" y="52"/>
                  </a:lnTo>
                  <a:lnTo>
                    <a:pt x="95" y="47"/>
                  </a:lnTo>
                  <a:lnTo>
                    <a:pt x="97" y="47"/>
                  </a:lnTo>
                  <a:lnTo>
                    <a:pt x="88" y="25"/>
                  </a:lnTo>
                  <a:lnTo>
                    <a:pt x="97" y="20"/>
                  </a:lnTo>
                  <a:lnTo>
                    <a:pt x="95" y="16"/>
                  </a:lnTo>
                  <a:lnTo>
                    <a:pt x="100" y="13"/>
                  </a:lnTo>
                  <a:lnTo>
                    <a:pt x="106" y="16"/>
                  </a:lnTo>
                  <a:lnTo>
                    <a:pt x="109" y="18"/>
                  </a:lnTo>
                  <a:lnTo>
                    <a:pt x="109" y="20"/>
                  </a:lnTo>
                  <a:lnTo>
                    <a:pt x="111" y="22"/>
                  </a:lnTo>
                  <a:lnTo>
                    <a:pt x="113" y="22"/>
                  </a:lnTo>
                  <a:lnTo>
                    <a:pt x="115" y="25"/>
                  </a:lnTo>
                  <a:lnTo>
                    <a:pt x="115" y="27"/>
                  </a:lnTo>
                  <a:lnTo>
                    <a:pt x="115" y="29"/>
                  </a:lnTo>
                  <a:lnTo>
                    <a:pt x="118" y="31"/>
                  </a:lnTo>
                  <a:lnTo>
                    <a:pt x="120" y="31"/>
                  </a:lnTo>
                  <a:lnTo>
                    <a:pt x="125" y="34"/>
                  </a:lnTo>
                  <a:lnTo>
                    <a:pt x="127" y="34"/>
                  </a:lnTo>
                  <a:lnTo>
                    <a:pt x="129" y="34"/>
                  </a:lnTo>
                  <a:lnTo>
                    <a:pt x="134" y="36"/>
                  </a:lnTo>
                  <a:lnTo>
                    <a:pt x="136" y="36"/>
                  </a:lnTo>
                  <a:lnTo>
                    <a:pt x="138" y="36"/>
                  </a:lnTo>
                  <a:lnTo>
                    <a:pt x="138" y="38"/>
                  </a:lnTo>
                  <a:lnTo>
                    <a:pt x="140" y="38"/>
                  </a:lnTo>
                  <a:lnTo>
                    <a:pt x="143" y="38"/>
                  </a:lnTo>
                  <a:lnTo>
                    <a:pt x="143" y="40"/>
                  </a:lnTo>
                  <a:lnTo>
                    <a:pt x="145" y="43"/>
                  </a:lnTo>
                  <a:lnTo>
                    <a:pt x="147" y="43"/>
                  </a:lnTo>
                  <a:lnTo>
                    <a:pt x="149" y="43"/>
                  </a:lnTo>
                  <a:lnTo>
                    <a:pt x="149" y="45"/>
                  </a:lnTo>
                  <a:lnTo>
                    <a:pt x="152" y="47"/>
                  </a:lnTo>
                  <a:lnTo>
                    <a:pt x="156" y="52"/>
                  </a:lnTo>
                  <a:lnTo>
                    <a:pt x="159" y="54"/>
                  </a:lnTo>
                  <a:lnTo>
                    <a:pt x="163" y="54"/>
                  </a:lnTo>
                  <a:lnTo>
                    <a:pt x="165" y="54"/>
                  </a:lnTo>
                  <a:lnTo>
                    <a:pt x="170" y="54"/>
                  </a:lnTo>
                  <a:lnTo>
                    <a:pt x="177" y="52"/>
                  </a:lnTo>
                  <a:lnTo>
                    <a:pt x="181" y="52"/>
                  </a:lnTo>
                  <a:lnTo>
                    <a:pt x="186" y="49"/>
                  </a:lnTo>
                  <a:lnTo>
                    <a:pt x="193" y="47"/>
                  </a:lnTo>
                  <a:lnTo>
                    <a:pt x="195" y="47"/>
                  </a:lnTo>
                  <a:lnTo>
                    <a:pt x="206" y="49"/>
                  </a:lnTo>
                  <a:lnTo>
                    <a:pt x="215" y="65"/>
                  </a:lnTo>
                  <a:lnTo>
                    <a:pt x="222" y="68"/>
                  </a:lnTo>
                  <a:lnTo>
                    <a:pt x="227" y="68"/>
                  </a:lnTo>
                  <a:lnTo>
                    <a:pt x="229" y="68"/>
                  </a:lnTo>
                  <a:lnTo>
                    <a:pt x="231" y="68"/>
                  </a:lnTo>
                  <a:lnTo>
                    <a:pt x="233" y="63"/>
                  </a:lnTo>
                  <a:lnTo>
                    <a:pt x="233" y="49"/>
                  </a:lnTo>
                  <a:lnTo>
                    <a:pt x="233" y="47"/>
                  </a:lnTo>
                  <a:lnTo>
                    <a:pt x="247" y="40"/>
                  </a:lnTo>
                  <a:lnTo>
                    <a:pt x="249" y="38"/>
                  </a:lnTo>
                  <a:lnTo>
                    <a:pt x="258" y="20"/>
                  </a:lnTo>
                  <a:lnTo>
                    <a:pt x="276" y="22"/>
                  </a:lnTo>
                  <a:lnTo>
                    <a:pt x="279" y="22"/>
                  </a:lnTo>
                  <a:lnTo>
                    <a:pt x="290" y="18"/>
                  </a:lnTo>
                  <a:lnTo>
                    <a:pt x="308" y="6"/>
                  </a:lnTo>
                  <a:lnTo>
                    <a:pt x="319" y="0"/>
                  </a:lnTo>
                  <a:lnTo>
                    <a:pt x="331" y="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47" name="Admn 1 - Blue Nile">
              <a:extLst>
                <a:ext uri="{FF2B5EF4-FFF2-40B4-BE49-F238E27FC236}">
                  <a16:creationId xmlns:a16="http://schemas.microsoft.com/office/drawing/2014/main" id="{D8A9691B-2F9B-20C2-6EE2-AA689BC4BF91}"/>
                </a:ext>
              </a:extLst>
            </p:cNvPr>
            <p:cNvSpPr>
              <a:spLocks/>
            </p:cNvSpPr>
            <p:nvPr/>
          </p:nvSpPr>
          <p:spPr bwMode="auto">
            <a:xfrm>
              <a:off x="7356742" y="4862606"/>
              <a:ext cx="840499" cy="1317839"/>
            </a:xfrm>
            <a:custGeom>
              <a:avLst/>
              <a:gdLst>
                <a:gd name="T0" fmla="*/ 394 w 530"/>
                <a:gd name="T1" fmla="*/ 12 h 831"/>
                <a:gd name="T2" fmla="*/ 440 w 530"/>
                <a:gd name="T3" fmla="*/ 32 h 831"/>
                <a:gd name="T4" fmla="*/ 462 w 530"/>
                <a:gd name="T5" fmla="*/ 91 h 831"/>
                <a:gd name="T6" fmla="*/ 474 w 530"/>
                <a:gd name="T7" fmla="*/ 129 h 831"/>
                <a:gd name="T8" fmla="*/ 499 w 530"/>
                <a:gd name="T9" fmla="*/ 188 h 831"/>
                <a:gd name="T10" fmla="*/ 519 w 530"/>
                <a:gd name="T11" fmla="*/ 222 h 831"/>
                <a:gd name="T12" fmla="*/ 524 w 530"/>
                <a:gd name="T13" fmla="*/ 240 h 831"/>
                <a:gd name="T14" fmla="*/ 528 w 530"/>
                <a:gd name="T15" fmla="*/ 279 h 831"/>
                <a:gd name="T16" fmla="*/ 519 w 530"/>
                <a:gd name="T17" fmla="*/ 308 h 831"/>
                <a:gd name="T18" fmla="*/ 494 w 530"/>
                <a:gd name="T19" fmla="*/ 349 h 831"/>
                <a:gd name="T20" fmla="*/ 487 w 530"/>
                <a:gd name="T21" fmla="*/ 358 h 831"/>
                <a:gd name="T22" fmla="*/ 496 w 530"/>
                <a:gd name="T23" fmla="*/ 360 h 831"/>
                <a:gd name="T24" fmla="*/ 503 w 530"/>
                <a:gd name="T25" fmla="*/ 369 h 831"/>
                <a:gd name="T26" fmla="*/ 494 w 530"/>
                <a:gd name="T27" fmla="*/ 439 h 831"/>
                <a:gd name="T28" fmla="*/ 501 w 530"/>
                <a:gd name="T29" fmla="*/ 453 h 831"/>
                <a:gd name="T30" fmla="*/ 476 w 530"/>
                <a:gd name="T31" fmla="*/ 473 h 831"/>
                <a:gd name="T32" fmla="*/ 465 w 530"/>
                <a:gd name="T33" fmla="*/ 494 h 831"/>
                <a:gd name="T34" fmla="*/ 447 w 530"/>
                <a:gd name="T35" fmla="*/ 505 h 831"/>
                <a:gd name="T36" fmla="*/ 449 w 530"/>
                <a:gd name="T37" fmla="*/ 494 h 831"/>
                <a:gd name="T38" fmla="*/ 449 w 530"/>
                <a:gd name="T39" fmla="*/ 491 h 831"/>
                <a:gd name="T40" fmla="*/ 426 w 530"/>
                <a:gd name="T41" fmla="*/ 475 h 831"/>
                <a:gd name="T42" fmla="*/ 403 w 530"/>
                <a:gd name="T43" fmla="*/ 455 h 831"/>
                <a:gd name="T44" fmla="*/ 351 w 530"/>
                <a:gd name="T45" fmla="*/ 491 h 831"/>
                <a:gd name="T46" fmla="*/ 320 w 530"/>
                <a:gd name="T47" fmla="*/ 534 h 831"/>
                <a:gd name="T48" fmla="*/ 313 w 530"/>
                <a:gd name="T49" fmla="*/ 550 h 831"/>
                <a:gd name="T50" fmla="*/ 315 w 530"/>
                <a:gd name="T51" fmla="*/ 586 h 831"/>
                <a:gd name="T52" fmla="*/ 329 w 530"/>
                <a:gd name="T53" fmla="*/ 634 h 831"/>
                <a:gd name="T54" fmla="*/ 326 w 530"/>
                <a:gd name="T55" fmla="*/ 652 h 831"/>
                <a:gd name="T56" fmla="*/ 311 w 530"/>
                <a:gd name="T57" fmla="*/ 672 h 831"/>
                <a:gd name="T58" fmla="*/ 295 w 530"/>
                <a:gd name="T59" fmla="*/ 720 h 831"/>
                <a:gd name="T60" fmla="*/ 272 w 530"/>
                <a:gd name="T61" fmla="*/ 786 h 831"/>
                <a:gd name="T62" fmla="*/ 263 w 530"/>
                <a:gd name="T63" fmla="*/ 831 h 831"/>
                <a:gd name="T64" fmla="*/ 229 w 530"/>
                <a:gd name="T65" fmla="*/ 829 h 831"/>
                <a:gd name="T66" fmla="*/ 206 w 530"/>
                <a:gd name="T67" fmla="*/ 831 h 831"/>
                <a:gd name="T68" fmla="*/ 204 w 530"/>
                <a:gd name="T69" fmla="*/ 810 h 831"/>
                <a:gd name="T70" fmla="*/ 204 w 530"/>
                <a:gd name="T71" fmla="*/ 792 h 831"/>
                <a:gd name="T72" fmla="*/ 209 w 530"/>
                <a:gd name="T73" fmla="*/ 772 h 831"/>
                <a:gd name="T74" fmla="*/ 213 w 530"/>
                <a:gd name="T75" fmla="*/ 758 h 831"/>
                <a:gd name="T76" fmla="*/ 222 w 530"/>
                <a:gd name="T77" fmla="*/ 752 h 831"/>
                <a:gd name="T78" fmla="*/ 224 w 530"/>
                <a:gd name="T79" fmla="*/ 743 h 831"/>
                <a:gd name="T80" fmla="*/ 227 w 530"/>
                <a:gd name="T81" fmla="*/ 727 h 831"/>
                <a:gd name="T82" fmla="*/ 231 w 530"/>
                <a:gd name="T83" fmla="*/ 711 h 831"/>
                <a:gd name="T84" fmla="*/ 231 w 530"/>
                <a:gd name="T85" fmla="*/ 697 h 831"/>
                <a:gd name="T86" fmla="*/ 231 w 530"/>
                <a:gd name="T87" fmla="*/ 681 h 831"/>
                <a:gd name="T88" fmla="*/ 227 w 530"/>
                <a:gd name="T89" fmla="*/ 668 h 831"/>
                <a:gd name="T90" fmla="*/ 227 w 530"/>
                <a:gd name="T91" fmla="*/ 654 h 831"/>
                <a:gd name="T92" fmla="*/ 209 w 530"/>
                <a:gd name="T93" fmla="*/ 650 h 831"/>
                <a:gd name="T94" fmla="*/ 179 w 530"/>
                <a:gd name="T95" fmla="*/ 604 h 831"/>
                <a:gd name="T96" fmla="*/ 97 w 530"/>
                <a:gd name="T97" fmla="*/ 521 h 831"/>
                <a:gd name="T98" fmla="*/ 29 w 530"/>
                <a:gd name="T99" fmla="*/ 439 h 831"/>
                <a:gd name="T100" fmla="*/ 0 w 530"/>
                <a:gd name="T101" fmla="*/ 254 h 831"/>
                <a:gd name="T102" fmla="*/ 59 w 530"/>
                <a:gd name="T103" fmla="*/ 193 h 831"/>
                <a:gd name="T104" fmla="*/ 218 w 530"/>
                <a:gd name="T105" fmla="*/ 107 h 831"/>
                <a:gd name="T106" fmla="*/ 254 w 530"/>
                <a:gd name="T107" fmla="*/ 79 h 831"/>
                <a:gd name="T108" fmla="*/ 256 w 530"/>
                <a:gd name="T109" fmla="*/ 77 h 831"/>
                <a:gd name="T110" fmla="*/ 265 w 530"/>
                <a:gd name="T111" fmla="*/ 66 h 831"/>
                <a:gd name="T112" fmla="*/ 279 w 530"/>
                <a:gd name="T113" fmla="*/ 50 h 831"/>
                <a:gd name="T114" fmla="*/ 290 w 530"/>
                <a:gd name="T115" fmla="*/ 34 h 831"/>
                <a:gd name="T116" fmla="*/ 301 w 530"/>
                <a:gd name="T117" fmla="*/ 27 h 831"/>
                <a:gd name="T118" fmla="*/ 333 w 530"/>
                <a:gd name="T119" fmla="*/ 18 h 831"/>
                <a:gd name="T120" fmla="*/ 356 w 530"/>
                <a:gd name="T121"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0" h="831">
                  <a:moveTo>
                    <a:pt x="365" y="3"/>
                  </a:moveTo>
                  <a:lnTo>
                    <a:pt x="367" y="5"/>
                  </a:lnTo>
                  <a:lnTo>
                    <a:pt x="374" y="5"/>
                  </a:lnTo>
                  <a:lnTo>
                    <a:pt x="376" y="7"/>
                  </a:lnTo>
                  <a:lnTo>
                    <a:pt x="379" y="7"/>
                  </a:lnTo>
                  <a:lnTo>
                    <a:pt x="381" y="7"/>
                  </a:lnTo>
                  <a:lnTo>
                    <a:pt x="388" y="9"/>
                  </a:lnTo>
                  <a:lnTo>
                    <a:pt x="394" y="12"/>
                  </a:lnTo>
                  <a:lnTo>
                    <a:pt x="401" y="12"/>
                  </a:lnTo>
                  <a:lnTo>
                    <a:pt x="406" y="12"/>
                  </a:lnTo>
                  <a:lnTo>
                    <a:pt x="408" y="12"/>
                  </a:lnTo>
                  <a:lnTo>
                    <a:pt x="413" y="14"/>
                  </a:lnTo>
                  <a:lnTo>
                    <a:pt x="417" y="16"/>
                  </a:lnTo>
                  <a:lnTo>
                    <a:pt x="422" y="18"/>
                  </a:lnTo>
                  <a:lnTo>
                    <a:pt x="426" y="25"/>
                  </a:lnTo>
                  <a:lnTo>
                    <a:pt x="440" y="32"/>
                  </a:lnTo>
                  <a:lnTo>
                    <a:pt x="447" y="39"/>
                  </a:lnTo>
                  <a:lnTo>
                    <a:pt x="449" y="43"/>
                  </a:lnTo>
                  <a:lnTo>
                    <a:pt x="453" y="50"/>
                  </a:lnTo>
                  <a:lnTo>
                    <a:pt x="456" y="57"/>
                  </a:lnTo>
                  <a:lnTo>
                    <a:pt x="458" y="68"/>
                  </a:lnTo>
                  <a:lnTo>
                    <a:pt x="458" y="70"/>
                  </a:lnTo>
                  <a:lnTo>
                    <a:pt x="462" y="86"/>
                  </a:lnTo>
                  <a:lnTo>
                    <a:pt x="462" y="91"/>
                  </a:lnTo>
                  <a:lnTo>
                    <a:pt x="465" y="93"/>
                  </a:lnTo>
                  <a:lnTo>
                    <a:pt x="465" y="95"/>
                  </a:lnTo>
                  <a:lnTo>
                    <a:pt x="467" y="102"/>
                  </a:lnTo>
                  <a:lnTo>
                    <a:pt x="467" y="107"/>
                  </a:lnTo>
                  <a:lnTo>
                    <a:pt x="469" y="111"/>
                  </a:lnTo>
                  <a:lnTo>
                    <a:pt x="469" y="118"/>
                  </a:lnTo>
                  <a:lnTo>
                    <a:pt x="469" y="118"/>
                  </a:lnTo>
                  <a:lnTo>
                    <a:pt x="474" y="129"/>
                  </a:lnTo>
                  <a:lnTo>
                    <a:pt x="474" y="136"/>
                  </a:lnTo>
                  <a:lnTo>
                    <a:pt x="476" y="141"/>
                  </a:lnTo>
                  <a:lnTo>
                    <a:pt x="476" y="147"/>
                  </a:lnTo>
                  <a:lnTo>
                    <a:pt x="483" y="163"/>
                  </a:lnTo>
                  <a:lnTo>
                    <a:pt x="483" y="165"/>
                  </a:lnTo>
                  <a:lnTo>
                    <a:pt x="487" y="172"/>
                  </a:lnTo>
                  <a:lnTo>
                    <a:pt x="496" y="184"/>
                  </a:lnTo>
                  <a:lnTo>
                    <a:pt x="499" y="188"/>
                  </a:lnTo>
                  <a:lnTo>
                    <a:pt x="506" y="199"/>
                  </a:lnTo>
                  <a:lnTo>
                    <a:pt x="515" y="215"/>
                  </a:lnTo>
                  <a:lnTo>
                    <a:pt x="517" y="220"/>
                  </a:lnTo>
                  <a:lnTo>
                    <a:pt x="519" y="222"/>
                  </a:lnTo>
                  <a:lnTo>
                    <a:pt x="519" y="222"/>
                  </a:lnTo>
                  <a:lnTo>
                    <a:pt x="519" y="222"/>
                  </a:lnTo>
                  <a:lnTo>
                    <a:pt x="519" y="222"/>
                  </a:lnTo>
                  <a:lnTo>
                    <a:pt x="519" y="222"/>
                  </a:lnTo>
                  <a:lnTo>
                    <a:pt x="519" y="224"/>
                  </a:lnTo>
                  <a:lnTo>
                    <a:pt x="521" y="229"/>
                  </a:lnTo>
                  <a:lnTo>
                    <a:pt x="521" y="229"/>
                  </a:lnTo>
                  <a:lnTo>
                    <a:pt x="524" y="233"/>
                  </a:lnTo>
                  <a:lnTo>
                    <a:pt x="524" y="236"/>
                  </a:lnTo>
                  <a:lnTo>
                    <a:pt x="524" y="236"/>
                  </a:lnTo>
                  <a:lnTo>
                    <a:pt x="524" y="238"/>
                  </a:lnTo>
                  <a:lnTo>
                    <a:pt x="524" y="240"/>
                  </a:lnTo>
                  <a:lnTo>
                    <a:pt x="526" y="242"/>
                  </a:lnTo>
                  <a:lnTo>
                    <a:pt x="526" y="242"/>
                  </a:lnTo>
                  <a:lnTo>
                    <a:pt x="528" y="245"/>
                  </a:lnTo>
                  <a:lnTo>
                    <a:pt x="530" y="247"/>
                  </a:lnTo>
                  <a:lnTo>
                    <a:pt x="530" y="249"/>
                  </a:lnTo>
                  <a:lnTo>
                    <a:pt x="530" y="261"/>
                  </a:lnTo>
                  <a:lnTo>
                    <a:pt x="528" y="274"/>
                  </a:lnTo>
                  <a:lnTo>
                    <a:pt x="528" y="279"/>
                  </a:lnTo>
                  <a:lnTo>
                    <a:pt x="528" y="281"/>
                  </a:lnTo>
                  <a:lnTo>
                    <a:pt x="526" y="285"/>
                  </a:lnTo>
                  <a:lnTo>
                    <a:pt x="524" y="292"/>
                  </a:lnTo>
                  <a:lnTo>
                    <a:pt x="521" y="294"/>
                  </a:lnTo>
                  <a:lnTo>
                    <a:pt x="521" y="294"/>
                  </a:lnTo>
                  <a:lnTo>
                    <a:pt x="521" y="294"/>
                  </a:lnTo>
                  <a:lnTo>
                    <a:pt x="521" y="301"/>
                  </a:lnTo>
                  <a:lnTo>
                    <a:pt x="519" y="308"/>
                  </a:lnTo>
                  <a:lnTo>
                    <a:pt x="519" y="308"/>
                  </a:lnTo>
                  <a:lnTo>
                    <a:pt x="512" y="319"/>
                  </a:lnTo>
                  <a:lnTo>
                    <a:pt x="503" y="331"/>
                  </a:lnTo>
                  <a:lnTo>
                    <a:pt x="503" y="333"/>
                  </a:lnTo>
                  <a:lnTo>
                    <a:pt x="496" y="346"/>
                  </a:lnTo>
                  <a:lnTo>
                    <a:pt x="496" y="349"/>
                  </a:lnTo>
                  <a:lnTo>
                    <a:pt x="496" y="349"/>
                  </a:lnTo>
                  <a:lnTo>
                    <a:pt x="494" y="349"/>
                  </a:lnTo>
                  <a:lnTo>
                    <a:pt x="494" y="351"/>
                  </a:lnTo>
                  <a:lnTo>
                    <a:pt x="494" y="353"/>
                  </a:lnTo>
                  <a:lnTo>
                    <a:pt x="494" y="353"/>
                  </a:lnTo>
                  <a:lnTo>
                    <a:pt x="494" y="356"/>
                  </a:lnTo>
                  <a:lnTo>
                    <a:pt x="490" y="356"/>
                  </a:lnTo>
                  <a:lnTo>
                    <a:pt x="490" y="356"/>
                  </a:lnTo>
                  <a:lnTo>
                    <a:pt x="487" y="358"/>
                  </a:lnTo>
                  <a:lnTo>
                    <a:pt x="487" y="358"/>
                  </a:lnTo>
                  <a:lnTo>
                    <a:pt x="487" y="358"/>
                  </a:lnTo>
                  <a:lnTo>
                    <a:pt x="490" y="360"/>
                  </a:lnTo>
                  <a:lnTo>
                    <a:pt x="490" y="360"/>
                  </a:lnTo>
                  <a:lnTo>
                    <a:pt x="492" y="360"/>
                  </a:lnTo>
                  <a:lnTo>
                    <a:pt x="494" y="360"/>
                  </a:lnTo>
                  <a:lnTo>
                    <a:pt x="494" y="360"/>
                  </a:lnTo>
                  <a:lnTo>
                    <a:pt x="496" y="360"/>
                  </a:lnTo>
                  <a:lnTo>
                    <a:pt x="496" y="360"/>
                  </a:lnTo>
                  <a:lnTo>
                    <a:pt x="496" y="360"/>
                  </a:lnTo>
                  <a:lnTo>
                    <a:pt x="499" y="360"/>
                  </a:lnTo>
                  <a:lnTo>
                    <a:pt x="499" y="362"/>
                  </a:lnTo>
                  <a:lnTo>
                    <a:pt x="499" y="362"/>
                  </a:lnTo>
                  <a:lnTo>
                    <a:pt x="501" y="365"/>
                  </a:lnTo>
                  <a:lnTo>
                    <a:pt x="503" y="367"/>
                  </a:lnTo>
                  <a:lnTo>
                    <a:pt x="503" y="367"/>
                  </a:lnTo>
                  <a:lnTo>
                    <a:pt x="503" y="369"/>
                  </a:lnTo>
                  <a:lnTo>
                    <a:pt x="503" y="369"/>
                  </a:lnTo>
                  <a:lnTo>
                    <a:pt x="508" y="371"/>
                  </a:lnTo>
                  <a:lnTo>
                    <a:pt x="499" y="410"/>
                  </a:lnTo>
                  <a:lnTo>
                    <a:pt x="496" y="423"/>
                  </a:lnTo>
                  <a:lnTo>
                    <a:pt x="494" y="435"/>
                  </a:lnTo>
                  <a:lnTo>
                    <a:pt x="494" y="435"/>
                  </a:lnTo>
                  <a:lnTo>
                    <a:pt x="492" y="439"/>
                  </a:lnTo>
                  <a:lnTo>
                    <a:pt x="494" y="439"/>
                  </a:lnTo>
                  <a:lnTo>
                    <a:pt x="496" y="439"/>
                  </a:lnTo>
                  <a:lnTo>
                    <a:pt x="496" y="442"/>
                  </a:lnTo>
                  <a:lnTo>
                    <a:pt x="496" y="444"/>
                  </a:lnTo>
                  <a:lnTo>
                    <a:pt x="496" y="444"/>
                  </a:lnTo>
                  <a:lnTo>
                    <a:pt x="499" y="446"/>
                  </a:lnTo>
                  <a:lnTo>
                    <a:pt x="501" y="448"/>
                  </a:lnTo>
                  <a:lnTo>
                    <a:pt x="501" y="451"/>
                  </a:lnTo>
                  <a:lnTo>
                    <a:pt x="501" y="453"/>
                  </a:lnTo>
                  <a:lnTo>
                    <a:pt x="501" y="453"/>
                  </a:lnTo>
                  <a:lnTo>
                    <a:pt x="499" y="453"/>
                  </a:lnTo>
                  <a:lnTo>
                    <a:pt x="499" y="453"/>
                  </a:lnTo>
                  <a:lnTo>
                    <a:pt x="499" y="453"/>
                  </a:lnTo>
                  <a:lnTo>
                    <a:pt x="499" y="455"/>
                  </a:lnTo>
                  <a:lnTo>
                    <a:pt x="499" y="455"/>
                  </a:lnTo>
                  <a:lnTo>
                    <a:pt x="485" y="466"/>
                  </a:lnTo>
                  <a:lnTo>
                    <a:pt x="476" y="473"/>
                  </a:lnTo>
                  <a:lnTo>
                    <a:pt x="474" y="475"/>
                  </a:lnTo>
                  <a:lnTo>
                    <a:pt x="472" y="478"/>
                  </a:lnTo>
                  <a:lnTo>
                    <a:pt x="469" y="478"/>
                  </a:lnTo>
                  <a:lnTo>
                    <a:pt x="469" y="482"/>
                  </a:lnTo>
                  <a:lnTo>
                    <a:pt x="469" y="485"/>
                  </a:lnTo>
                  <a:lnTo>
                    <a:pt x="469" y="489"/>
                  </a:lnTo>
                  <a:lnTo>
                    <a:pt x="467" y="491"/>
                  </a:lnTo>
                  <a:lnTo>
                    <a:pt x="465" y="494"/>
                  </a:lnTo>
                  <a:lnTo>
                    <a:pt x="462" y="494"/>
                  </a:lnTo>
                  <a:lnTo>
                    <a:pt x="458" y="496"/>
                  </a:lnTo>
                  <a:lnTo>
                    <a:pt x="456" y="496"/>
                  </a:lnTo>
                  <a:lnTo>
                    <a:pt x="453" y="496"/>
                  </a:lnTo>
                  <a:lnTo>
                    <a:pt x="453" y="498"/>
                  </a:lnTo>
                  <a:lnTo>
                    <a:pt x="451" y="503"/>
                  </a:lnTo>
                  <a:lnTo>
                    <a:pt x="449" y="503"/>
                  </a:lnTo>
                  <a:lnTo>
                    <a:pt x="447" y="505"/>
                  </a:lnTo>
                  <a:lnTo>
                    <a:pt x="444" y="503"/>
                  </a:lnTo>
                  <a:lnTo>
                    <a:pt x="444" y="503"/>
                  </a:lnTo>
                  <a:lnTo>
                    <a:pt x="444" y="500"/>
                  </a:lnTo>
                  <a:lnTo>
                    <a:pt x="447" y="500"/>
                  </a:lnTo>
                  <a:lnTo>
                    <a:pt x="447" y="498"/>
                  </a:lnTo>
                  <a:lnTo>
                    <a:pt x="449" y="498"/>
                  </a:lnTo>
                  <a:lnTo>
                    <a:pt x="449" y="496"/>
                  </a:lnTo>
                  <a:lnTo>
                    <a:pt x="449" y="494"/>
                  </a:lnTo>
                  <a:lnTo>
                    <a:pt x="449" y="494"/>
                  </a:lnTo>
                  <a:lnTo>
                    <a:pt x="449" y="494"/>
                  </a:lnTo>
                  <a:lnTo>
                    <a:pt x="449" y="494"/>
                  </a:lnTo>
                  <a:lnTo>
                    <a:pt x="449" y="491"/>
                  </a:lnTo>
                  <a:lnTo>
                    <a:pt x="449" y="491"/>
                  </a:lnTo>
                  <a:lnTo>
                    <a:pt x="449" y="491"/>
                  </a:lnTo>
                  <a:lnTo>
                    <a:pt x="449" y="491"/>
                  </a:lnTo>
                  <a:lnTo>
                    <a:pt x="449" y="491"/>
                  </a:lnTo>
                  <a:lnTo>
                    <a:pt x="444" y="491"/>
                  </a:lnTo>
                  <a:lnTo>
                    <a:pt x="442" y="491"/>
                  </a:lnTo>
                  <a:lnTo>
                    <a:pt x="440" y="491"/>
                  </a:lnTo>
                  <a:lnTo>
                    <a:pt x="440" y="489"/>
                  </a:lnTo>
                  <a:lnTo>
                    <a:pt x="435" y="485"/>
                  </a:lnTo>
                  <a:lnTo>
                    <a:pt x="431" y="480"/>
                  </a:lnTo>
                  <a:lnTo>
                    <a:pt x="431" y="480"/>
                  </a:lnTo>
                  <a:lnTo>
                    <a:pt x="426" y="475"/>
                  </a:lnTo>
                  <a:lnTo>
                    <a:pt x="424" y="473"/>
                  </a:lnTo>
                  <a:lnTo>
                    <a:pt x="422" y="471"/>
                  </a:lnTo>
                  <a:lnTo>
                    <a:pt x="419" y="469"/>
                  </a:lnTo>
                  <a:lnTo>
                    <a:pt x="419" y="469"/>
                  </a:lnTo>
                  <a:lnTo>
                    <a:pt x="417" y="466"/>
                  </a:lnTo>
                  <a:lnTo>
                    <a:pt x="415" y="464"/>
                  </a:lnTo>
                  <a:lnTo>
                    <a:pt x="413" y="462"/>
                  </a:lnTo>
                  <a:lnTo>
                    <a:pt x="403" y="455"/>
                  </a:lnTo>
                  <a:lnTo>
                    <a:pt x="397" y="448"/>
                  </a:lnTo>
                  <a:lnTo>
                    <a:pt x="394" y="451"/>
                  </a:lnTo>
                  <a:lnTo>
                    <a:pt x="374" y="464"/>
                  </a:lnTo>
                  <a:lnTo>
                    <a:pt x="372" y="466"/>
                  </a:lnTo>
                  <a:lnTo>
                    <a:pt x="369" y="469"/>
                  </a:lnTo>
                  <a:lnTo>
                    <a:pt x="360" y="475"/>
                  </a:lnTo>
                  <a:lnTo>
                    <a:pt x="360" y="475"/>
                  </a:lnTo>
                  <a:lnTo>
                    <a:pt x="351" y="491"/>
                  </a:lnTo>
                  <a:lnTo>
                    <a:pt x="345" y="505"/>
                  </a:lnTo>
                  <a:lnTo>
                    <a:pt x="342" y="509"/>
                  </a:lnTo>
                  <a:lnTo>
                    <a:pt x="342" y="512"/>
                  </a:lnTo>
                  <a:lnTo>
                    <a:pt x="340" y="512"/>
                  </a:lnTo>
                  <a:lnTo>
                    <a:pt x="331" y="523"/>
                  </a:lnTo>
                  <a:lnTo>
                    <a:pt x="329" y="523"/>
                  </a:lnTo>
                  <a:lnTo>
                    <a:pt x="322" y="532"/>
                  </a:lnTo>
                  <a:lnTo>
                    <a:pt x="320" y="534"/>
                  </a:lnTo>
                  <a:lnTo>
                    <a:pt x="317" y="537"/>
                  </a:lnTo>
                  <a:lnTo>
                    <a:pt x="315" y="537"/>
                  </a:lnTo>
                  <a:lnTo>
                    <a:pt x="315" y="539"/>
                  </a:lnTo>
                  <a:lnTo>
                    <a:pt x="317" y="539"/>
                  </a:lnTo>
                  <a:lnTo>
                    <a:pt x="317" y="543"/>
                  </a:lnTo>
                  <a:lnTo>
                    <a:pt x="315" y="543"/>
                  </a:lnTo>
                  <a:lnTo>
                    <a:pt x="313" y="548"/>
                  </a:lnTo>
                  <a:lnTo>
                    <a:pt x="313" y="550"/>
                  </a:lnTo>
                  <a:lnTo>
                    <a:pt x="313" y="555"/>
                  </a:lnTo>
                  <a:lnTo>
                    <a:pt x="315" y="559"/>
                  </a:lnTo>
                  <a:lnTo>
                    <a:pt x="317" y="564"/>
                  </a:lnTo>
                  <a:lnTo>
                    <a:pt x="317" y="568"/>
                  </a:lnTo>
                  <a:lnTo>
                    <a:pt x="320" y="573"/>
                  </a:lnTo>
                  <a:lnTo>
                    <a:pt x="320" y="575"/>
                  </a:lnTo>
                  <a:lnTo>
                    <a:pt x="315" y="584"/>
                  </a:lnTo>
                  <a:lnTo>
                    <a:pt x="315" y="586"/>
                  </a:lnTo>
                  <a:lnTo>
                    <a:pt x="317" y="595"/>
                  </a:lnTo>
                  <a:lnTo>
                    <a:pt x="317" y="595"/>
                  </a:lnTo>
                  <a:lnTo>
                    <a:pt x="322" y="609"/>
                  </a:lnTo>
                  <a:lnTo>
                    <a:pt x="324" y="620"/>
                  </a:lnTo>
                  <a:lnTo>
                    <a:pt x="326" y="623"/>
                  </a:lnTo>
                  <a:lnTo>
                    <a:pt x="326" y="627"/>
                  </a:lnTo>
                  <a:lnTo>
                    <a:pt x="329" y="632"/>
                  </a:lnTo>
                  <a:lnTo>
                    <a:pt x="329" y="634"/>
                  </a:lnTo>
                  <a:lnTo>
                    <a:pt x="329" y="636"/>
                  </a:lnTo>
                  <a:lnTo>
                    <a:pt x="329" y="638"/>
                  </a:lnTo>
                  <a:lnTo>
                    <a:pt x="329" y="641"/>
                  </a:lnTo>
                  <a:lnTo>
                    <a:pt x="326" y="643"/>
                  </a:lnTo>
                  <a:lnTo>
                    <a:pt x="329" y="647"/>
                  </a:lnTo>
                  <a:lnTo>
                    <a:pt x="329" y="650"/>
                  </a:lnTo>
                  <a:lnTo>
                    <a:pt x="326" y="652"/>
                  </a:lnTo>
                  <a:lnTo>
                    <a:pt x="326" y="652"/>
                  </a:lnTo>
                  <a:lnTo>
                    <a:pt x="324" y="654"/>
                  </a:lnTo>
                  <a:lnTo>
                    <a:pt x="324" y="659"/>
                  </a:lnTo>
                  <a:lnTo>
                    <a:pt x="324" y="661"/>
                  </a:lnTo>
                  <a:lnTo>
                    <a:pt x="326" y="663"/>
                  </a:lnTo>
                  <a:lnTo>
                    <a:pt x="320" y="666"/>
                  </a:lnTo>
                  <a:lnTo>
                    <a:pt x="317" y="668"/>
                  </a:lnTo>
                  <a:lnTo>
                    <a:pt x="317" y="668"/>
                  </a:lnTo>
                  <a:lnTo>
                    <a:pt x="311" y="672"/>
                  </a:lnTo>
                  <a:lnTo>
                    <a:pt x="306" y="675"/>
                  </a:lnTo>
                  <a:lnTo>
                    <a:pt x="301" y="679"/>
                  </a:lnTo>
                  <a:lnTo>
                    <a:pt x="299" y="679"/>
                  </a:lnTo>
                  <a:lnTo>
                    <a:pt x="297" y="697"/>
                  </a:lnTo>
                  <a:lnTo>
                    <a:pt x="295" y="706"/>
                  </a:lnTo>
                  <a:lnTo>
                    <a:pt x="295" y="711"/>
                  </a:lnTo>
                  <a:lnTo>
                    <a:pt x="295" y="713"/>
                  </a:lnTo>
                  <a:lnTo>
                    <a:pt x="295" y="720"/>
                  </a:lnTo>
                  <a:lnTo>
                    <a:pt x="295" y="722"/>
                  </a:lnTo>
                  <a:lnTo>
                    <a:pt x="292" y="727"/>
                  </a:lnTo>
                  <a:lnTo>
                    <a:pt x="286" y="743"/>
                  </a:lnTo>
                  <a:lnTo>
                    <a:pt x="283" y="749"/>
                  </a:lnTo>
                  <a:lnTo>
                    <a:pt x="281" y="754"/>
                  </a:lnTo>
                  <a:lnTo>
                    <a:pt x="279" y="758"/>
                  </a:lnTo>
                  <a:lnTo>
                    <a:pt x="279" y="763"/>
                  </a:lnTo>
                  <a:lnTo>
                    <a:pt x="272" y="786"/>
                  </a:lnTo>
                  <a:lnTo>
                    <a:pt x="270" y="795"/>
                  </a:lnTo>
                  <a:lnTo>
                    <a:pt x="267" y="797"/>
                  </a:lnTo>
                  <a:lnTo>
                    <a:pt x="265" y="806"/>
                  </a:lnTo>
                  <a:lnTo>
                    <a:pt x="263" y="810"/>
                  </a:lnTo>
                  <a:lnTo>
                    <a:pt x="263" y="819"/>
                  </a:lnTo>
                  <a:lnTo>
                    <a:pt x="265" y="831"/>
                  </a:lnTo>
                  <a:lnTo>
                    <a:pt x="263" y="831"/>
                  </a:lnTo>
                  <a:lnTo>
                    <a:pt x="263" y="831"/>
                  </a:lnTo>
                  <a:lnTo>
                    <a:pt x="258" y="831"/>
                  </a:lnTo>
                  <a:lnTo>
                    <a:pt x="256" y="831"/>
                  </a:lnTo>
                  <a:lnTo>
                    <a:pt x="252" y="831"/>
                  </a:lnTo>
                  <a:lnTo>
                    <a:pt x="245" y="831"/>
                  </a:lnTo>
                  <a:lnTo>
                    <a:pt x="238" y="831"/>
                  </a:lnTo>
                  <a:lnTo>
                    <a:pt x="236" y="831"/>
                  </a:lnTo>
                  <a:lnTo>
                    <a:pt x="229" y="829"/>
                  </a:lnTo>
                  <a:lnTo>
                    <a:pt x="229" y="829"/>
                  </a:lnTo>
                  <a:lnTo>
                    <a:pt x="220" y="829"/>
                  </a:lnTo>
                  <a:lnTo>
                    <a:pt x="218" y="829"/>
                  </a:lnTo>
                  <a:lnTo>
                    <a:pt x="213" y="829"/>
                  </a:lnTo>
                  <a:lnTo>
                    <a:pt x="211" y="829"/>
                  </a:lnTo>
                  <a:lnTo>
                    <a:pt x="211" y="829"/>
                  </a:lnTo>
                  <a:lnTo>
                    <a:pt x="211" y="829"/>
                  </a:lnTo>
                  <a:lnTo>
                    <a:pt x="211" y="831"/>
                  </a:lnTo>
                  <a:lnTo>
                    <a:pt x="206" y="831"/>
                  </a:lnTo>
                  <a:lnTo>
                    <a:pt x="206" y="831"/>
                  </a:lnTo>
                  <a:lnTo>
                    <a:pt x="206" y="829"/>
                  </a:lnTo>
                  <a:lnTo>
                    <a:pt x="206" y="829"/>
                  </a:lnTo>
                  <a:lnTo>
                    <a:pt x="206" y="826"/>
                  </a:lnTo>
                  <a:lnTo>
                    <a:pt x="204" y="819"/>
                  </a:lnTo>
                  <a:lnTo>
                    <a:pt x="204" y="817"/>
                  </a:lnTo>
                  <a:lnTo>
                    <a:pt x="204" y="815"/>
                  </a:lnTo>
                  <a:lnTo>
                    <a:pt x="204" y="810"/>
                  </a:lnTo>
                  <a:lnTo>
                    <a:pt x="204" y="808"/>
                  </a:lnTo>
                  <a:lnTo>
                    <a:pt x="204" y="804"/>
                  </a:lnTo>
                  <a:lnTo>
                    <a:pt x="204" y="801"/>
                  </a:lnTo>
                  <a:lnTo>
                    <a:pt x="204" y="799"/>
                  </a:lnTo>
                  <a:lnTo>
                    <a:pt x="204" y="797"/>
                  </a:lnTo>
                  <a:lnTo>
                    <a:pt x="204" y="797"/>
                  </a:lnTo>
                  <a:lnTo>
                    <a:pt x="204" y="795"/>
                  </a:lnTo>
                  <a:lnTo>
                    <a:pt x="204" y="792"/>
                  </a:lnTo>
                  <a:lnTo>
                    <a:pt x="204" y="790"/>
                  </a:lnTo>
                  <a:lnTo>
                    <a:pt x="206" y="786"/>
                  </a:lnTo>
                  <a:lnTo>
                    <a:pt x="206" y="783"/>
                  </a:lnTo>
                  <a:lnTo>
                    <a:pt x="206" y="781"/>
                  </a:lnTo>
                  <a:lnTo>
                    <a:pt x="206" y="779"/>
                  </a:lnTo>
                  <a:lnTo>
                    <a:pt x="209" y="776"/>
                  </a:lnTo>
                  <a:lnTo>
                    <a:pt x="209" y="774"/>
                  </a:lnTo>
                  <a:lnTo>
                    <a:pt x="209" y="772"/>
                  </a:lnTo>
                  <a:lnTo>
                    <a:pt x="211" y="770"/>
                  </a:lnTo>
                  <a:lnTo>
                    <a:pt x="211" y="767"/>
                  </a:lnTo>
                  <a:lnTo>
                    <a:pt x="211" y="765"/>
                  </a:lnTo>
                  <a:lnTo>
                    <a:pt x="211" y="763"/>
                  </a:lnTo>
                  <a:lnTo>
                    <a:pt x="211" y="761"/>
                  </a:lnTo>
                  <a:lnTo>
                    <a:pt x="211" y="761"/>
                  </a:lnTo>
                  <a:lnTo>
                    <a:pt x="213" y="758"/>
                  </a:lnTo>
                  <a:lnTo>
                    <a:pt x="213" y="758"/>
                  </a:lnTo>
                  <a:lnTo>
                    <a:pt x="213" y="756"/>
                  </a:lnTo>
                  <a:lnTo>
                    <a:pt x="215" y="756"/>
                  </a:lnTo>
                  <a:lnTo>
                    <a:pt x="215" y="756"/>
                  </a:lnTo>
                  <a:lnTo>
                    <a:pt x="218" y="756"/>
                  </a:lnTo>
                  <a:lnTo>
                    <a:pt x="220" y="756"/>
                  </a:lnTo>
                  <a:lnTo>
                    <a:pt x="220" y="754"/>
                  </a:lnTo>
                  <a:lnTo>
                    <a:pt x="220" y="754"/>
                  </a:lnTo>
                  <a:lnTo>
                    <a:pt x="222" y="752"/>
                  </a:lnTo>
                  <a:lnTo>
                    <a:pt x="222" y="752"/>
                  </a:lnTo>
                  <a:lnTo>
                    <a:pt x="222" y="749"/>
                  </a:lnTo>
                  <a:lnTo>
                    <a:pt x="222" y="749"/>
                  </a:lnTo>
                  <a:lnTo>
                    <a:pt x="224" y="747"/>
                  </a:lnTo>
                  <a:lnTo>
                    <a:pt x="224" y="747"/>
                  </a:lnTo>
                  <a:lnTo>
                    <a:pt x="224" y="745"/>
                  </a:lnTo>
                  <a:lnTo>
                    <a:pt x="224" y="743"/>
                  </a:lnTo>
                  <a:lnTo>
                    <a:pt x="224" y="743"/>
                  </a:lnTo>
                  <a:lnTo>
                    <a:pt x="224" y="740"/>
                  </a:lnTo>
                  <a:lnTo>
                    <a:pt x="224" y="738"/>
                  </a:lnTo>
                  <a:lnTo>
                    <a:pt x="227" y="736"/>
                  </a:lnTo>
                  <a:lnTo>
                    <a:pt x="227" y="733"/>
                  </a:lnTo>
                  <a:lnTo>
                    <a:pt x="227" y="731"/>
                  </a:lnTo>
                  <a:lnTo>
                    <a:pt x="229" y="729"/>
                  </a:lnTo>
                  <a:lnTo>
                    <a:pt x="227" y="727"/>
                  </a:lnTo>
                  <a:lnTo>
                    <a:pt x="227" y="727"/>
                  </a:lnTo>
                  <a:lnTo>
                    <a:pt x="229" y="724"/>
                  </a:lnTo>
                  <a:lnTo>
                    <a:pt x="229" y="724"/>
                  </a:lnTo>
                  <a:lnTo>
                    <a:pt x="231" y="722"/>
                  </a:lnTo>
                  <a:lnTo>
                    <a:pt x="231" y="718"/>
                  </a:lnTo>
                  <a:lnTo>
                    <a:pt x="231" y="715"/>
                  </a:lnTo>
                  <a:lnTo>
                    <a:pt x="231" y="713"/>
                  </a:lnTo>
                  <a:lnTo>
                    <a:pt x="231" y="711"/>
                  </a:lnTo>
                  <a:lnTo>
                    <a:pt x="231" y="711"/>
                  </a:lnTo>
                  <a:lnTo>
                    <a:pt x="231" y="709"/>
                  </a:lnTo>
                  <a:lnTo>
                    <a:pt x="231" y="709"/>
                  </a:lnTo>
                  <a:lnTo>
                    <a:pt x="231" y="706"/>
                  </a:lnTo>
                  <a:lnTo>
                    <a:pt x="231" y="704"/>
                  </a:lnTo>
                  <a:lnTo>
                    <a:pt x="231" y="704"/>
                  </a:lnTo>
                  <a:lnTo>
                    <a:pt x="231" y="702"/>
                  </a:lnTo>
                  <a:lnTo>
                    <a:pt x="231" y="700"/>
                  </a:lnTo>
                  <a:lnTo>
                    <a:pt x="231" y="697"/>
                  </a:lnTo>
                  <a:lnTo>
                    <a:pt x="233" y="695"/>
                  </a:lnTo>
                  <a:lnTo>
                    <a:pt x="233" y="695"/>
                  </a:lnTo>
                  <a:lnTo>
                    <a:pt x="233" y="693"/>
                  </a:lnTo>
                  <a:lnTo>
                    <a:pt x="233" y="690"/>
                  </a:lnTo>
                  <a:lnTo>
                    <a:pt x="233" y="688"/>
                  </a:lnTo>
                  <a:lnTo>
                    <a:pt x="231" y="686"/>
                  </a:lnTo>
                  <a:lnTo>
                    <a:pt x="231" y="681"/>
                  </a:lnTo>
                  <a:lnTo>
                    <a:pt x="231" y="681"/>
                  </a:lnTo>
                  <a:lnTo>
                    <a:pt x="233" y="679"/>
                  </a:lnTo>
                  <a:lnTo>
                    <a:pt x="233" y="677"/>
                  </a:lnTo>
                  <a:lnTo>
                    <a:pt x="231" y="677"/>
                  </a:lnTo>
                  <a:lnTo>
                    <a:pt x="231" y="675"/>
                  </a:lnTo>
                  <a:lnTo>
                    <a:pt x="229" y="672"/>
                  </a:lnTo>
                  <a:lnTo>
                    <a:pt x="227" y="670"/>
                  </a:lnTo>
                  <a:lnTo>
                    <a:pt x="227" y="668"/>
                  </a:lnTo>
                  <a:lnTo>
                    <a:pt x="227" y="668"/>
                  </a:lnTo>
                  <a:lnTo>
                    <a:pt x="227" y="663"/>
                  </a:lnTo>
                  <a:lnTo>
                    <a:pt x="227" y="663"/>
                  </a:lnTo>
                  <a:lnTo>
                    <a:pt x="224" y="661"/>
                  </a:lnTo>
                  <a:lnTo>
                    <a:pt x="224" y="659"/>
                  </a:lnTo>
                  <a:lnTo>
                    <a:pt x="224" y="659"/>
                  </a:lnTo>
                  <a:lnTo>
                    <a:pt x="227" y="659"/>
                  </a:lnTo>
                  <a:lnTo>
                    <a:pt x="227" y="657"/>
                  </a:lnTo>
                  <a:lnTo>
                    <a:pt x="227" y="654"/>
                  </a:lnTo>
                  <a:lnTo>
                    <a:pt x="224" y="652"/>
                  </a:lnTo>
                  <a:lnTo>
                    <a:pt x="222" y="650"/>
                  </a:lnTo>
                  <a:lnTo>
                    <a:pt x="220" y="650"/>
                  </a:lnTo>
                  <a:lnTo>
                    <a:pt x="218" y="650"/>
                  </a:lnTo>
                  <a:lnTo>
                    <a:pt x="215" y="650"/>
                  </a:lnTo>
                  <a:lnTo>
                    <a:pt x="213" y="650"/>
                  </a:lnTo>
                  <a:lnTo>
                    <a:pt x="211" y="650"/>
                  </a:lnTo>
                  <a:lnTo>
                    <a:pt x="209" y="650"/>
                  </a:lnTo>
                  <a:lnTo>
                    <a:pt x="206" y="650"/>
                  </a:lnTo>
                  <a:lnTo>
                    <a:pt x="206" y="650"/>
                  </a:lnTo>
                  <a:lnTo>
                    <a:pt x="206" y="647"/>
                  </a:lnTo>
                  <a:lnTo>
                    <a:pt x="204" y="647"/>
                  </a:lnTo>
                  <a:lnTo>
                    <a:pt x="202" y="643"/>
                  </a:lnTo>
                  <a:lnTo>
                    <a:pt x="197" y="634"/>
                  </a:lnTo>
                  <a:lnTo>
                    <a:pt x="184" y="611"/>
                  </a:lnTo>
                  <a:lnTo>
                    <a:pt x="179" y="604"/>
                  </a:lnTo>
                  <a:lnTo>
                    <a:pt x="179" y="602"/>
                  </a:lnTo>
                  <a:lnTo>
                    <a:pt x="170" y="595"/>
                  </a:lnTo>
                  <a:lnTo>
                    <a:pt x="161" y="589"/>
                  </a:lnTo>
                  <a:lnTo>
                    <a:pt x="161" y="586"/>
                  </a:lnTo>
                  <a:lnTo>
                    <a:pt x="145" y="575"/>
                  </a:lnTo>
                  <a:lnTo>
                    <a:pt x="143" y="575"/>
                  </a:lnTo>
                  <a:lnTo>
                    <a:pt x="109" y="532"/>
                  </a:lnTo>
                  <a:lnTo>
                    <a:pt x="97" y="521"/>
                  </a:lnTo>
                  <a:lnTo>
                    <a:pt x="93" y="516"/>
                  </a:lnTo>
                  <a:lnTo>
                    <a:pt x="86" y="514"/>
                  </a:lnTo>
                  <a:lnTo>
                    <a:pt x="59" y="505"/>
                  </a:lnTo>
                  <a:lnTo>
                    <a:pt x="23" y="494"/>
                  </a:lnTo>
                  <a:lnTo>
                    <a:pt x="27" y="482"/>
                  </a:lnTo>
                  <a:lnTo>
                    <a:pt x="34" y="469"/>
                  </a:lnTo>
                  <a:lnTo>
                    <a:pt x="29" y="446"/>
                  </a:lnTo>
                  <a:lnTo>
                    <a:pt x="29" y="439"/>
                  </a:lnTo>
                  <a:lnTo>
                    <a:pt x="27" y="423"/>
                  </a:lnTo>
                  <a:lnTo>
                    <a:pt x="27" y="421"/>
                  </a:lnTo>
                  <a:lnTo>
                    <a:pt x="18" y="365"/>
                  </a:lnTo>
                  <a:lnTo>
                    <a:pt x="16" y="356"/>
                  </a:lnTo>
                  <a:lnTo>
                    <a:pt x="9" y="319"/>
                  </a:lnTo>
                  <a:lnTo>
                    <a:pt x="9" y="292"/>
                  </a:lnTo>
                  <a:lnTo>
                    <a:pt x="4" y="272"/>
                  </a:lnTo>
                  <a:lnTo>
                    <a:pt x="0" y="254"/>
                  </a:lnTo>
                  <a:lnTo>
                    <a:pt x="9" y="224"/>
                  </a:lnTo>
                  <a:lnTo>
                    <a:pt x="9" y="224"/>
                  </a:lnTo>
                  <a:lnTo>
                    <a:pt x="9" y="222"/>
                  </a:lnTo>
                  <a:lnTo>
                    <a:pt x="11" y="222"/>
                  </a:lnTo>
                  <a:lnTo>
                    <a:pt x="27" y="211"/>
                  </a:lnTo>
                  <a:lnTo>
                    <a:pt x="34" y="208"/>
                  </a:lnTo>
                  <a:lnTo>
                    <a:pt x="41" y="204"/>
                  </a:lnTo>
                  <a:lnTo>
                    <a:pt x="59" y="193"/>
                  </a:lnTo>
                  <a:lnTo>
                    <a:pt x="68" y="186"/>
                  </a:lnTo>
                  <a:lnTo>
                    <a:pt x="118" y="156"/>
                  </a:lnTo>
                  <a:lnTo>
                    <a:pt x="125" y="154"/>
                  </a:lnTo>
                  <a:lnTo>
                    <a:pt x="127" y="154"/>
                  </a:lnTo>
                  <a:lnTo>
                    <a:pt x="159" y="134"/>
                  </a:lnTo>
                  <a:lnTo>
                    <a:pt x="163" y="129"/>
                  </a:lnTo>
                  <a:lnTo>
                    <a:pt x="195" y="111"/>
                  </a:lnTo>
                  <a:lnTo>
                    <a:pt x="218" y="107"/>
                  </a:lnTo>
                  <a:lnTo>
                    <a:pt x="218" y="104"/>
                  </a:lnTo>
                  <a:lnTo>
                    <a:pt x="231" y="95"/>
                  </a:lnTo>
                  <a:lnTo>
                    <a:pt x="238" y="93"/>
                  </a:lnTo>
                  <a:lnTo>
                    <a:pt x="243" y="91"/>
                  </a:lnTo>
                  <a:lnTo>
                    <a:pt x="249" y="84"/>
                  </a:lnTo>
                  <a:lnTo>
                    <a:pt x="252" y="82"/>
                  </a:lnTo>
                  <a:lnTo>
                    <a:pt x="254" y="79"/>
                  </a:lnTo>
                  <a:lnTo>
                    <a:pt x="254" y="79"/>
                  </a:lnTo>
                  <a:lnTo>
                    <a:pt x="254" y="79"/>
                  </a:lnTo>
                  <a:lnTo>
                    <a:pt x="254" y="79"/>
                  </a:lnTo>
                  <a:lnTo>
                    <a:pt x="254" y="79"/>
                  </a:lnTo>
                  <a:lnTo>
                    <a:pt x="254" y="79"/>
                  </a:lnTo>
                  <a:lnTo>
                    <a:pt x="254" y="79"/>
                  </a:lnTo>
                  <a:lnTo>
                    <a:pt x="254" y="79"/>
                  </a:lnTo>
                  <a:lnTo>
                    <a:pt x="254" y="77"/>
                  </a:lnTo>
                  <a:lnTo>
                    <a:pt x="256" y="77"/>
                  </a:lnTo>
                  <a:lnTo>
                    <a:pt x="256" y="77"/>
                  </a:lnTo>
                  <a:lnTo>
                    <a:pt x="258" y="75"/>
                  </a:lnTo>
                  <a:lnTo>
                    <a:pt x="258" y="75"/>
                  </a:lnTo>
                  <a:lnTo>
                    <a:pt x="258" y="75"/>
                  </a:lnTo>
                  <a:lnTo>
                    <a:pt x="258" y="73"/>
                  </a:lnTo>
                  <a:lnTo>
                    <a:pt x="263" y="68"/>
                  </a:lnTo>
                  <a:lnTo>
                    <a:pt x="263" y="68"/>
                  </a:lnTo>
                  <a:lnTo>
                    <a:pt x="265" y="66"/>
                  </a:lnTo>
                  <a:lnTo>
                    <a:pt x="267" y="64"/>
                  </a:lnTo>
                  <a:lnTo>
                    <a:pt x="270" y="64"/>
                  </a:lnTo>
                  <a:lnTo>
                    <a:pt x="270" y="61"/>
                  </a:lnTo>
                  <a:lnTo>
                    <a:pt x="274" y="59"/>
                  </a:lnTo>
                  <a:lnTo>
                    <a:pt x="274" y="59"/>
                  </a:lnTo>
                  <a:lnTo>
                    <a:pt x="279" y="55"/>
                  </a:lnTo>
                  <a:lnTo>
                    <a:pt x="279" y="52"/>
                  </a:lnTo>
                  <a:lnTo>
                    <a:pt x="279" y="50"/>
                  </a:lnTo>
                  <a:lnTo>
                    <a:pt x="281" y="48"/>
                  </a:lnTo>
                  <a:lnTo>
                    <a:pt x="283" y="46"/>
                  </a:lnTo>
                  <a:lnTo>
                    <a:pt x="283" y="43"/>
                  </a:lnTo>
                  <a:lnTo>
                    <a:pt x="286" y="39"/>
                  </a:lnTo>
                  <a:lnTo>
                    <a:pt x="286" y="39"/>
                  </a:lnTo>
                  <a:lnTo>
                    <a:pt x="290" y="34"/>
                  </a:lnTo>
                  <a:lnTo>
                    <a:pt x="290" y="34"/>
                  </a:lnTo>
                  <a:lnTo>
                    <a:pt x="290" y="34"/>
                  </a:lnTo>
                  <a:lnTo>
                    <a:pt x="295" y="30"/>
                  </a:lnTo>
                  <a:lnTo>
                    <a:pt x="295" y="27"/>
                  </a:lnTo>
                  <a:lnTo>
                    <a:pt x="295" y="27"/>
                  </a:lnTo>
                  <a:lnTo>
                    <a:pt x="295" y="27"/>
                  </a:lnTo>
                  <a:lnTo>
                    <a:pt x="295" y="27"/>
                  </a:lnTo>
                  <a:lnTo>
                    <a:pt x="297" y="25"/>
                  </a:lnTo>
                  <a:lnTo>
                    <a:pt x="299" y="25"/>
                  </a:lnTo>
                  <a:lnTo>
                    <a:pt x="301" y="27"/>
                  </a:lnTo>
                  <a:lnTo>
                    <a:pt x="304" y="30"/>
                  </a:lnTo>
                  <a:lnTo>
                    <a:pt x="306" y="27"/>
                  </a:lnTo>
                  <a:lnTo>
                    <a:pt x="311" y="27"/>
                  </a:lnTo>
                  <a:lnTo>
                    <a:pt x="313" y="30"/>
                  </a:lnTo>
                  <a:lnTo>
                    <a:pt x="313" y="30"/>
                  </a:lnTo>
                  <a:lnTo>
                    <a:pt x="324" y="25"/>
                  </a:lnTo>
                  <a:lnTo>
                    <a:pt x="326" y="23"/>
                  </a:lnTo>
                  <a:lnTo>
                    <a:pt x="333" y="18"/>
                  </a:lnTo>
                  <a:lnTo>
                    <a:pt x="338" y="16"/>
                  </a:lnTo>
                  <a:lnTo>
                    <a:pt x="340" y="14"/>
                  </a:lnTo>
                  <a:lnTo>
                    <a:pt x="349" y="9"/>
                  </a:lnTo>
                  <a:lnTo>
                    <a:pt x="351" y="7"/>
                  </a:lnTo>
                  <a:lnTo>
                    <a:pt x="354" y="3"/>
                  </a:lnTo>
                  <a:lnTo>
                    <a:pt x="354" y="3"/>
                  </a:lnTo>
                  <a:lnTo>
                    <a:pt x="356" y="0"/>
                  </a:lnTo>
                  <a:lnTo>
                    <a:pt x="356" y="0"/>
                  </a:lnTo>
                  <a:lnTo>
                    <a:pt x="360" y="0"/>
                  </a:lnTo>
                  <a:lnTo>
                    <a:pt x="360" y="0"/>
                  </a:lnTo>
                  <a:lnTo>
                    <a:pt x="363" y="3"/>
                  </a:lnTo>
                  <a:lnTo>
                    <a:pt x="365" y="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48" name="Admin 1 - Central Darfur">
              <a:extLst>
                <a:ext uri="{FF2B5EF4-FFF2-40B4-BE49-F238E27FC236}">
                  <a16:creationId xmlns:a16="http://schemas.microsoft.com/office/drawing/2014/main" id="{F6927984-A31F-C948-737E-8BBDC7BE278E}"/>
                </a:ext>
              </a:extLst>
            </p:cNvPr>
            <p:cNvSpPr>
              <a:spLocks/>
            </p:cNvSpPr>
            <p:nvPr/>
          </p:nvSpPr>
          <p:spPr bwMode="auto">
            <a:xfrm>
              <a:off x="2800605" y="4432841"/>
              <a:ext cx="927721" cy="1091062"/>
            </a:xfrm>
            <a:custGeom>
              <a:avLst/>
              <a:gdLst>
                <a:gd name="T0" fmla="*/ 309 w 585"/>
                <a:gd name="T1" fmla="*/ 22 h 688"/>
                <a:gd name="T2" fmla="*/ 334 w 585"/>
                <a:gd name="T3" fmla="*/ 45 h 688"/>
                <a:gd name="T4" fmla="*/ 354 w 585"/>
                <a:gd name="T5" fmla="*/ 52 h 688"/>
                <a:gd name="T6" fmla="*/ 372 w 585"/>
                <a:gd name="T7" fmla="*/ 49 h 688"/>
                <a:gd name="T8" fmla="*/ 393 w 585"/>
                <a:gd name="T9" fmla="*/ 59 h 688"/>
                <a:gd name="T10" fmla="*/ 418 w 585"/>
                <a:gd name="T11" fmla="*/ 86 h 688"/>
                <a:gd name="T12" fmla="*/ 431 w 585"/>
                <a:gd name="T13" fmla="*/ 79 h 688"/>
                <a:gd name="T14" fmla="*/ 461 w 585"/>
                <a:gd name="T15" fmla="*/ 79 h 688"/>
                <a:gd name="T16" fmla="*/ 481 w 585"/>
                <a:gd name="T17" fmla="*/ 52 h 688"/>
                <a:gd name="T18" fmla="*/ 520 w 585"/>
                <a:gd name="T19" fmla="*/ 38 h 688"/>
                <a:gd name="T20" fmla="*/ 545 w 585"/>
                <a:gd name="T21" fmla="*/ 38 h 688"/>
                <a:gd name="T22" fmla="*/ 570 w 585"/>
                <a:gd name="T23" fmla="*/ 36 h 688"/>
                <a:gd name="T24" fmla="*/ 585 w 585"/>
                <a:gd name="T25" fmla="*/ 43 h 688"/>
                <a:gd name="T26" fmla="*/ 567 w 585"/>
                <a:gd name="T27" fmla="*/ 79 h 688"/>
                <a:gd name="T28" fmla="*/ 560 w 585"/>
                <a:gd name="T29" fmla="*/ 90 h 688"/>
                <a:gd name="T30" fmla="*/ 542 w 585"/>
                <a:gd name="T31" fmla="*/ 99 h 688"/>
                <a:gd name="T32" fmla="*/ 515 w 585"/>
                <a:gd name="T33" fmla="*/ 113 h 688"/>
                <a:gd name="T34" fmla="*/ 499 w 585"/>
                <a:gd name="T35" fmla="*/ 122 h 688"/>
                <a:gd name="T36" fmla="*/ 495 w 585"/>
                <a:gd name="T37" fmla="*/ 142 h 688"/>
                <a:gd name="T38" fmla="*/ 479 w 585"/>
                <a:gd name="T39" fmla="*/ 160 h 688"/>
                <a:gd name="T40" fmla="*/ 434 w 585"/>
                <a:gd name="T41" fmla="*/ 190 h 688"/>
                <a:gd name="T42" fmla="*/ 404 w 585"/>
                <a:gd name="T43" fmla="*/ 199 h 688"/>
                <a:gd name="T44" fmla="*/ 368 w 585"/>
                <a:gd name="T45" fmla="*/ 203 h 688"/>
                <a:gd name="T46" fmla="*/ 352 w 585"/>
                <a:gd name="T47" fmla="*/ 228 h 688"/>
                <a:gd name="T48" fmla="*/ 334 w 585"/>
                <a:gd name="T49" fmla="*/ 251 h 688"/>
                <a:gd name="T50" fmla="*/ 329 w 585"/>
                <a:gd name="T51" fmla="*/ 314 h 688"/>
                <a:gd name="T52" fmla="*/ 309 w 585"/>
                <a:gd name="T53" fmla="*/ 398 h 688"/>
                <a:gd name="T54" fmla="*/ 322 w 585"/>
                <a:gd name="T55" fmla="*/ 416 h 688"/>
                <a:gd name="T56" fmla="*/ 322 w 585"/>
                <a:gd name="T57" fmla="*/ 466 h 688"/>
                <a:gd name="T58" fmla="*/ 316 w 585"/>
                <a:gd name="T59" fmla="*/ 502 h 688"/>
                <a:gd name="T60" fmla="*/ 318 w 585"/>
                <a:gd name="T61" fmla="*/ 547 h 688"/>
                <a:gd name="T62" fmla="*/ 322 w 585"/>
                <a:gd name="T63" fmla="*/ 579 h 688"/>
                <a:gd name="T64" fmla="*/ 302 w 585"/>
                <a:gd name="T65" fmla="*/ 602 h 688"/>
                <a:gd name="T66" fmla="*/ 266 w 585"/>
                <a:gd name="T67" fmla="*/ 617 h 688"/>
                <a:gd name="T68" fmla="*/ 225 w 585"/>
                <a:gd name="T69" fmla="*/ 633 h 688"/>
                <a:gd name="T70" fmla="*/ 177 w 585"/>
                <a:gd name="T71" fmla="*/ 647 h 688"/>
                <a:gd name="T72" fmla="*/ 150 w 585"/>
                <a:gd name="T73" fmla="*/ 672 h 688"/>
                <a:gd name="T74" fmla="*/ 103 w 585"/>
                <a:gd name="T75" fmla="*/ 688 h 688"/>
                <a:gd name="T76" fmla="*/ 118 w 585"/>
                <a:gd name="T77" fmla="*/ 636 h 688"/>
                <a:gd name="T78" fmla="*/ 105 w 585"/>
                <a:gd name="T79" fmla="*/ 595 h 688"/>
                <a:gd name="T80" fmla="*/ 50 w 585"/>
                <a:gd name="T81" fmla="*/ 561 h 688"/>
                <a:gd name="T82" fmla="*/ 16 w 585"/>
                <a:gd name="T83" fmla="*/ 543 h 688"/>
                <a:gd name="T84" fmla="*/ 21 w 585"/>
                <a:gd name="T85" fmla="*/ 409 h 688"/>
                <a:gd name="T86" fmla="*/ 14 w 585"/>
                <a:gd name="T87" fmla="*/ 400 h 688"/>
                <a:gd name="T88" fmla="*/ 37 w 585"/>
                <a:gd name="T89" fmla="*/ 317 h 688"/>
                <a:gd name="T90" fmla="*/ 16 w 585"/>
                <a:gd name="T91" fmla="*/ 244 h 688"/>
                <a:gd name="T92" fmla="*/ 53 w 585"/>
                <a:gd name="T93" fmla="*/ 197 h 688"/>
                <a:gd name="T94" fmla="*/ 68 w 585"/>
                <a:gd name="T95" fmla="*/ 181 h 688"/>
                <a:gd name="T96" fmla="*/ 87 w 585"/>
                <a:gd name="T97" fmla="*/ 172 h 688"/>
                <a:gd name="T98" fmla="*/ 96 w 585"/>
                <a:gd name="T99" fmla="*/ 158 h 688"/>
                <a:gd name="T100" fmla="*/ 114 w 585"/>
                <a:gd name="T101" fmla="*/ 135 h 688"/>
                <a:gd name="T102" fmla="*/ 121 w 585"/>
                <a:gd name="T103" fmla="*/ 113 h 688"/>
                <a:gd name="T104" fmla="*/ 130 w 585"/>
                <a:gd name="T105" fmla="*/ 99 h 688"/>
                <a:gd name="T106" fmla="*/ 141 w 585"/>
                <a:gd name="T107" fmla="*/ 83 h 688"/>
                <a:gd name="T108" fmla="*/ 175 w 585"/>
                <a:gd name="T109" fmla="*/ 45 h 688"/>
                <a:gd name="T110" fmla="*/ 193 w 585"/>
                <a:gd name="T111" fmla="*/ 36 h 688"/>
                <a:gd name="T112" fmla="*/ 229 w 585"/>
                <a:gd name="T113" fmla="*/ 18 h 688"/>
                <a:gd name="T114" fmla="*/ 261 w 585"/>
                <a:gd name="T115" fmla="*/ 4 h 688"/>
                <a:gd name="T116" fmla="*/ 282 w 585"/>
                <a:gd name="T117" fmla="*/ 1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5" h="688">
                  <a:moveTo>
                    <a:pt x="286" y="16"/>
                  </a:moveTo>
                  <a:lnTo>
                    <a:pt x="286" y="18"/>
                  </a:lnTo>
                  <a:lnTo>
                    <a:pt x="288" y="18"/>
                  </a:lnTo>
                  <a:lnTo>
                    <a:pt x="291" y="20"/>
                  </a:lnTo>
                  <a:lnTo>
                    <a:pt x="295" y="20"/>
                  </a:lnTo>
                  <a:lnTo>
                    <a:pt x="297" y="20"/>
                  </a:lnTo>
                  <a:lnTo>
                    <a:pt x="300" y="22"/>
                  </a:lnTo>
                  <a:lnTo>
                    <a:pt x="304" y="22"/>
                  </a:lnTo>
                  <a:lnTo>
                    <a:pt x="307" y="22"/>
                  </a:lnTo>
                  <a:lnTo>
                    <a:pt x="309" y="22"/>
                  </a:lnTo>
                  <a:lnTo>
                    <a:pt x="311" y="25"/>
                  </a:lnTo>
                  <a:lnTo>
                    <a:pt x="316" y="25"/>
                  </a:lnTo>
                  <a:lnTo>
                    <a:pt x="322" y="27"/>
                  </a:lnTo>
                  <a:lnTo>
                    <a:pt x="325" y="29"/>
                  </a:lnTo>
                  <a:lnTo>
                    <a:pt x="327" y="29"/>
                  </a:lnTo>
                  <a:lnTo>
                    <a:pt x="329" y="31"/>
                  </a:lnTo>
                  <a:lnTo>
                    <a:pt x="331" y="34"/>
                  </a:lnTo>
                  <a:lnTo>
                    <a:pt x="331" y="40"/>
                  </a:lnTo>
                  <a:lnTo>
                    <a:pt x="331" y="43"/>
                  </a:lnTo>
                  <a:lnTo>
                    <a:pt x="334" y="45"/>
                  </a:lnTo>
                  <a:lnTo>
                    <a:pt x="336" y="47"/>
                  </a:lnTo>
                  <a:lnTo>
                    <a:pt x="338" y="47"/>
                  </a:lnTo>
                  <a:lnTo>
                    <a:pt x="341" y="49"/>
                  </a:lnTo>
                  <a:lnTo>
                    <a:pt x="343" y="49"/>
                  </a:lnTo>
                  <a:lnTo>
                    <a:pt x="345" y="49"/>
                  </a:lnTo>
                  <a:lnTo>
                    <a:pt x="347" y="49"/>
                  </a:lnTo>
                  <a:lnTo>
                    <a:pt x="347" y="52"/>
                  </a:lnTo>
                  <a:lnTo>
                    <a:pt x="350" y="52"/>
                  </a:lnTo>
                  <a:lnTo>
                    <a:pt x="352" y="52"/>
                  </a:lnTo>
                  <a:lnTo>
                    <a:pt x="354" y="52"/>
                  </a:lnTo>
                  <a:lnTo>
                    <a:pt x="356" y="52"/>
                  </a:lnTo>
                  <a:lnTo>
                    <a:pt x="359" y="52"/>
                  </a:lnTo>
                  <a:lnTo>
                    <a:pt x="361" y="52"/>
                  </a:lnTo>
                  <a:lnTo>
                    <a:pt x="361" y="49"/>
                  </a:lnTo>
                  <a:lnTo>
                    <a:pt x="363" y="49"/>
                  </a:lnTo>
                  <a:lnTo>
                    <a:pt x="365" y="47"/>
                  </a:lnTo>
                  <a:lnTo>
                    <a:pt x="368" y="47"/>
                  </a:lnTo>
                  <a:lnTo>
                    <a:pt x="370" y="47"/>
                  </a:lnTo>
                  <a:lnTo>
                    <a:pt x="370" y="49"/>
                  </a:lnTo>
                  <a:lnTo>
                    <a:pt x="372" y="49"/>
                  </a:lnTo>
                  <a:lnTo>
                    <a:pt x="372" y="52"/>
                  </a:lnTo>
                  <a:lnTo>
                    <a:pt x="375" y="52"/>
                  </a:lnTo>
                  <a:lnTo>
                    <a:pt x="377" y="54"/>
                  </a:lnTo>
                  <a:lnTo>
                    <a:pt x="379" y="54"/>
                  </a:lnTo>
                  <a:lnTo>
                    <a:pt x="381" y="56"/>
                  </a:lnTo>
                  <a:lnTo>
                    <a:pt x="384" y="56"/>
                  </a:lnTo>
                  <a:lnTo>
                    <a:pt x="386" y="56"/>
                  </a:lnTo>
                  <a:lnTo>
                    <a:pt x="388" y="59"/>
                  </a:lnTo>
                  <a:lnTo>
                    <a:pt x="390" y="59"/>
                  </a:lnTo>
                  <a:lnTo>
                    <a:pt x="393" y="59"/>
                  </a:lnTo>
                  <a:lnTo>
                    <a:pt x="393" y="61"/>
                  </a:lnTo>
                  <a:lnTo>
                    <a:pt x="395" y="61"/>
                  </a:lnTo>
                  <a:lnTo>
                    <a:pt x="397" y="61"/>
                  </a:lnTo>
                  <a:lnTo>
                    <a:pt x="399" y="61"/>
                  </a:lnTo>
                  <a:lnTo>
                    <a:pt x="399" y="63"/>
                  </a:lnTo>
                  <a:lnTo>
                    <a:pt x="402" y="65"/>
                  </a:lnTo>
                  <a:lnTo>
                    <a:pt x="406" y="72"/>
                  </a:lnTo>
                  <a:lnTo>
                    <a:pt x="413" y="79"/>
                  </a:lnTo>
                  <a:lnTo>
                    <a:pt x="418" y="83"/>
                  </a:lnTo>
                  <a:lnTo>
                    <a:pt x="418" y="86"/>
                  </a:lnTo>
                  <a:lnTo>
                    <a:pt x="420" y="86"/>
                  </a:lnTo>
                  <a:lnTo>
                    <a:pt x="420" y="88"/>
                  </a:lnTo>
                  <a:lnTo>
                    <a:pt x="420" y="86"/>
                  </a:lnTo>
                  <a:lnTo>
                    <a:pt x="422" y="86"/>
                  </a:lnTo>
                  <a:lnTo>
                    <a:pt x="424" y="83"/>
                  </a:lnTo>
                  <a:lnTo>
                    <a:pt x="424" y="81"/>
                  </a:lnTo>
                  <a:lnTo>
                    <a:pt x="427" y="81"/>
                  </a:lnTo>
                  <a:lnTo>
                    <a:pt x="427" y="79"/>
                  </a:lnTo>
                  <a:lnTo>
                    <a:pt x="429" y="79"/>
                  </a:lnTo>
                  <a:lnTo>
                    <a:pt x="431" y="79"/>
                  </a:lnTo>
                  <a:lnTo>
                    <a:pt x="434" y="79"/>
                  </a:lnTo>
                  <a:lnTo>
                    <a:pt x="436" y="79"/>
                  </a:lnTo>
                  <a:lnTo>
                    <a:pt x="440" y="79"/>
                  </a:lnTo>
                  <a:lnTo>
                    <a:pt x="445" y="79"/>
                  </a:lnTo>
                  <a:lnTo>
                    <a:pt x="447" y="79"/>
                  </a:lnTo>
                  <a:lnTo>
                    <a:pt x="449" y="79"/>
                  </a:lnTo>
                  <a:lnTo>
                    <a:pt x="456" y="81"/>
                  </a:lnTo>
                  <a:lnTo>
                    <a:pt x="458" y="81"/>
                  </a:lnTo>
                  <a:lnTo>
                    <a:pt x="461" y="81"/>
                  </a:lnTo>
                  <a:lnTo>
                    <a:pt x="461" y="79"/>
                  </a:lnTo>
                  <a:lnTo>
                    <a:pt x="461" y="77"/>
                  </a:lnTo>
                  <a:lnTo>
                    <a:pt x="461" y="74"/>
                  </a:lnTo>
                  <a:lnTo>
                    <a:pt x="463" y="68"/>
                  </a:lnTo>
                  <a:lnTo>
                    <a:pt x="465" y="61"/>
                  </a:lnTo>
                  <a:lnTo>
                    <a:pt x="465" y="59"/>
                  </a:lnTo>
                  <a:lnTo>
                    <a:pt x="465" y="56"/>
                  </a:lnTo>
                  <a:lnTo>
                    <a:pt x="468" y="56"/>
                  </a:lnTo>
                  <a:lnTo>
                    <a:pt x="474" y="54"/>
                  </a:lnTo>
                  <a:lnTo>
                    <a:pt x="479" y="52"/>
                  </a:lnTo>
                  <a:lnTo>
                    <a:pt x="481" y="52"/>
                  </a:lnTo>
                  <a:lnTo>
                    <a:pt x="483" y="52"/>
                  </a:lnTo>
                  <a:lnTo>
                    <a:pt x="486" y="49"/>
                  </a:lnTo>
                  <a:lnTo>
                    <a:pt x="488" y="49"/>
                  </a:lnTo>
                  <a:lnTo>
                    <a:pt x="490" y="49"/>
                  </a:lnTo>
                  <a:lnTo>
                    <a:pt x="492" y="49"/>
                  </a:lnTo>
                  <a:lnTo>
                    <a:pt x="492" y="47"/>
                  </a:lnTo>
                  <a:lnTo>
                    <a:pt x="495" y="47"/>
                  </a:lnTo>
                  <a:lnTo>
                    <a:pt x="497" y="47"/>
                  </a:lnTo>
                  <a:lnTo>
                    <a:pt x="506" y="43"/>
                  </a:lnTo>
                  <a:lnTo>
                    <a:pt x="520" y="38"/>
                  </a:lnTo>
                  <a:lnTo>
                    <a:pt x="522" y="38"/>
                  </a:lnTo>
                  <a:lnTo>
                    <a:pt x="529" y="38"/>
                  </a:lnTo>
                  <a:lnTo>
                    <a:pt x="531" y="38"/>
                  </a:lnTo>
                  <a:lnTo>
                    <a:pt x="533" y="40"/>
                  </a:lnTo>
                  <a:lnTo>
                    <a:pt x="536" y="40"/>
                  </a:lnTo>
                  <a:lnTo>
                    <a:pt x="538" y="40"/>
                  </a:lnTo>
                  <a:lnTo>
                    <a:pt x="540" y="40"/>
                  </a:lnTo>
                  <a:lnTo>
                    <a:pt x="542" y="40"/>
                  </a:lnTo>
                  <a:lnTo>
                    <a:pt x="545" y="40"/>
                  </a:lnTo>
                  <a:lnTo>
                    <a:pt x="545" y="38"/>
                  </a:lnTo>
                  <a:lnTo>
                    <a:pt x="547" y="38"/>
                  </a:lnTo>
                  <a:lnTo>
                    <a:pt x="549" y="38"/>
                  </a:lnTo>
                  <a:lnTo>
                    <a:pt x="551" y="38"/>
                  </a:lnTo>
                  <a:lnTo>
                    <a:pt x="554" y="38"/>
                  </a:lnTo>
                  <a:lnTo>
                    <a:pt x="556" y="38"/>
                  </a:lnTo>
                  <a:lnTo>
                    <a:pt x="558" y="38"/>
                  </a:lnTo>
                  <a:lnTo>
                    <a:pt x="560" y="38"/>
                  </a:lnTo>
                  <a:lnTo>
                    <a:pt x="565" y="36"/>
                  </a:lnTo>
                  <a:lnTo>
                    <a:pt x="567" y="36"/>
                  </a:lnTo>
                  <a:lnTo>
                    <a:pt x="570" y="36"/>
                  </a:lnTo>
                  <a:lnTo>
                    <a:pt x="572" y="36"/>
                  </a:lnTo>
                  <a:lnTo>
                    <a:pt x="574" y="36"/>
                  </a:lnTo>
                  <a:lnTo>
                    <a:pt x="576" y="36"/>
                  </a:lnTo>
                  <a:lnTo>
                    <a:pt x="579" y="36"/>
                  </a:lnTo>
                  <a:lnTo>
                    <a:pt x="579" y="38"/>
                  </a:lnTo>
                  <a:lnTo>
                    <a:pt x="581" y="38"/>
                  </a:lnTo>
                  <a:lnTo>
                    <a:pt x="581" y="40"/>
                  </a:lnTo>
                  <a:lnTo>
                    <a:pt x="583" y="40"/>
                  </a:lnTo>
                  <a:lnTo>
                    <a:pt x="583" y="43"/>
                  </a:lnTo>
                  <a:lnTo>
                    <a:pt x="585" y="43"/>
                  </a:lnTo>
                  <a:lnTo>
                    <a:pt x="585" y="45"/>
                  </a:lnTo>
                  <a:lnTo>
                    <a:pt x="585" y="47"/>
                  </a:lnTo>
                  <a:lnTo>
                    <a:pt x="585" y="52"/>
                  </a:lnTo>
                  <a:lnTo>
                    <a:pt x="581" y="56"/>
                  </a:lnTo>
                  <a:lnTo>
                    <a:pt x="576" y="65"/>
                  </a:lnTo>
                  <a:lnTo>
                    <a:pt x="572" y="70"/>
                  </a:lnTo>
                  <a:lnTo>
                    <a:pt x="572" y="72"/>
                  </a:lnTo>
                  <a:lnTo>
                    <a:pt x="570" y="77"/>
                  </a:lnTo>
                  <a:lnTo>
                    <a:pt x="567" y="77"/>
                  </a:lnTo>
                  <a:lnTo>
                    <a:pt x="567" y="79"/>
                  </a:lnTo>
                  <a:lnTo>
                    <a:pt x="567" y="81"/>
                  </a:lnTo>
                  <a:lnTo>
                    <a:pt x="565" y="81"/>
                  </a:lnTo>
                  <a:lnTo>
                    <a:pt x="567" y="81"/>
                  </a:lnTo>
                  <a:lnTo>
                    <a:pt x="567" y="83"/>
                  </a:lnTo>
                  <a:lnTo>
                    <a:pt x="565" y="83"/>
                  </a:lnTo>
                  <a:lnTo>
                    <a:pt x="565" y="86"/>
                  </a:lnTo>
                  <a:lnTo>
                    <a:pt x="563" y="86"/>
                  </a:lnTo>
                  <a:lnTo>
                    <a:pt x="563" y="88"/>
                  </a:lnTo>
                  <a:lnTo>
                    <a:pt x="560" y="88"/>
                  </a:lnTo>
                  <a:lnTo>
                    <a:pt x="560" y="90"/>
                  </a:lnTo>
                  <a:lnTo>
                    <a:pt x="558" y="90"/>
                  </a:lnTo>
                  <a:lnTo>
                    <a:pt x="556" y="90"/>
                  </a:lnTo>
                  <a:lnTo>
                    <a:pt x="556" y="92"/>
                  </a:lnTo>
                  <a:lnTo>
                    <a:pt x="554" y="92"/>
                  </a:lnTo>
                  <a:lnTo>
                    <a:pt x="554" y="95"/>
                  </a:lnTo>
                  <a:lnTo>
                    <a:pt x="551" y="95"/>
                  </a:lnTo>
                  <a:lnTo>
                    <a:pt x="549" y="95"/>
                  </a:lnTo>
                  <a:lnTo>
                    <a:pt x="545" y="97"/>
                  </a:lnTo>
                  <a:lnTo>
                    <a:pt x="542" y="97"/>
                  </a:lnTo>
                  <a:lnTo>
                    <a:pt x="542" y="99"/>
                  </a:lnTo>
                  <a:lnTo>
                    <a:pt x="540" y="102"/>
                  </a:lnTo>
                  <a:lnTo>
                    <a:pt x="538" y="102"/>
                  </a:lnTo>
                  <a:lnTo>
                    <a:pt x="536" y="102"/>
                  </a:lnTo>
                  <a:lnTo>
                    <a:pt x="533" y="104"/>
                  </a:lnTo>
                  <a:lnTo>
                    <a:pt x="531" y="106"/>
                  </a:lnTo>
                  <a:lnTo>
                    <a:pt x="529" y="106"/>
                  </a:lnTo>
                  <a:lnTo>
                    <a:pt x="524" y="108"/>
                  </a:lnTo>
                  <a:lnTo>
                    <a:pt x="522" y="111"/>
                  </a:lnTo>
                  <a:lnTo>
                    <a:pt x="520" y="111"/>
                  </a:lnTo>
                  <a:lnTo>
                    <a:pt x="515" y="113"/>
                  </a:lnTo>
                  <a:lnTo>
                    <a:pt x="515" y="115"/>
                  </a:lnTo>
                  <a:lnTo>
                    <a:pt x="513" y="117"/>
                  </a:lnTo>
                  <a:lnTo>
                    <a:pt x="513" y="120"/>
                  </a:lnTo>
                  <a:lnTo>
                    <a:pt x="511" y="120"/>
                  </a:lnTo>
                  <a:lnTo>
                    <a:pt x="508" y="120"/>
                  </a:lnTo>
                  <a:lnTo>
                    <a:pt x="508" y="117"/>
                  </a:lnTo>
                  <a:lnTo>
                    <a:pt x="506" y="117"/>
                  </a:lnTo>
                  <a:lnTo>
                    <a:pt x="504" y="120"/>
                  </a:lnTo>
                  <a:lnTo>
                    <a:pt x="502" y="122"/>
                  </a:lnTo>
                  <a:lnTo>
                    <a:pt x="499" y="122"/>
                  </a:lnTo>
                  <a:lnTo>
                    <a:pt x="499" y="124"/>
                  </a:lnTo>
                  <a:lnTo>
                    <a:pt x="499" y="126"/>
                  </a:lnTo>
                  <a:lnTo>
                    <a:pt x="499" y="129"/>
                  </a:lnTo>
                  <a:lnTo>
                    <a:pt x="499" y="131"/>
                  </a:lnTo>
                  <a:lnTo>
                    <a:pt x="497" y="133"/>
                  </a:lnTo>
                  <a:lnTo>
                    <a:pt x="497" y="135"/>
                  </a:lnTo>
                  <a:lnTo>
                    <a:pt x="497" y="138"/>
                  </a:lnTo>
                  <a:lnTo>
                    <a:pt x="495" y="138"/>
                  </a:lnTo>
                  <a:lnTo>
                    <a:pt x="495" y="140"/>
                  </a:lnTo>
                  <a:lnTo>
                    <a:pt x="495" y="142"/>
                  </a:lnTo>
                  <a:lnTo>
                    <a:pt x="495" y="145"/>
                  </a:lnTo>
                  <a:lnTo>
                    <a:pt x="495" y="147"/>
                  </a:lnTo>
                  <a:lnTo>
                    <a:pt x="495" y="149"/>
                  </a:lnTo>
                  <a:lnTo>
                    <a:pt x="497" y="151"/>
                  </a:lnTo>
                  <a:lnTo>
                    <a:pt x="497" y="156"/>
                  </a:lnTo>
                  <a:lnTo>
                    <a:pt x="492" y="156"/>
                  </a:lnTo>
                  <a:lnTo>
                    <a:pt x="486" y="158"/>
                  </a:lnTo>
                  <a:lnTo>
                    <a:pt x="483" y="158"/>
                  </a:lnTo>
                  <a:lnTo>
                    <a:pt x="481" y="158"/>
                  </a:lnTo>
                  <a:lnTo>
                    <a:pt x="479" y="160"/>
                  </a:lnTo>
                  <a:lnTo>
                    <a:pt x="472" y="160"/>
                  </a:lnTo>
                  <a:lnTo>
                    <a:pt x="468" y="163"/>
                  </a:lnTo>
                  <a:lnTo>
                    <a:pt x="465" y="163"/>
                  </a:lnTo>
                  <a:lnTo>
                    <a:pt x="465" y="165"/>
                  </a:lnTo>
                  <a:lnTo>
                    <a:pt x="454" y="169"/>
                  </a:lnTo>
                  <a:lnTo>
                    <a:pt x="449" y="169"/>
                  </a:lnTo>
                  <a:lnTo>
                    <a:pt x="436" y="183"/>
                  </a:lnTo>
                  <a:lnTo>
                    <a:pt x="436" y="188"/>
                  </a:lnTo>
                  <a:lnTo>
                    <a:pt x="434" y="188"/>
                  </a:lnTo>
                  <a:lnTo>
                    <a:pt x="434" y="190"/>
                  </a:lnTo>
                  <a:lnTo>
                    <a:pt x="434" y="192"/>
                  </a:lnTo>
                  <a:lnTo>
                    <a:pt x="431" y="192"/>
                  </a:lnTo>
                  <a:lnTo>
                    <a:pt x="429" y="194"/>
                  </a:lnTo>
                  <a:lnTo>
                    <a:pt x="424" y="194"/>
                  </a:lnTo>
                  <a:lnTo>
                    <a:pt x="420" y="199"/>
                  </a:lnTo>
                  <a:lnTo>
                    <a:pt x="415" y="199"/>
                  </a:lnTo>
                  <a:lnTo>
                    <a:pt x="413" y="199"/>
                  </a:lnTo>
                  <a:lnTo>
                    <a:pt x="409" y="199"/>
                  </a:lnTo>
                  <a:lnTo>
                    <a:pt x="406" y="199"/>
                  </a:lnTo>
                  <a:lnTo>
                    <a:pt x="404" y="199"/>
                  </a:lnTo>
                  <a:lnTo>
                    <a:pt x="402" y="199"/>
                  </a:lnTo>
                  <a:lnTo>
                    <a:pt x="399" y="199"/>
                  </a:lnTo>
                  <a:lnTo>
                    <a:pt x="397" y="201"/>
                  </a:lnTo>
                  <a:lnTo>
                    <a:pt x="395" y="201"/>
                  </a:lnTo>
                  <a:lnTo>
                    <a:pt x="390" y="201"/>
                  </a:lnTo>
                  <a:lnTo>
                    <a:pt x="379" y="203"/>
                  </a:lnTo>
                  <a:lnTo>
                    <a:pt x="377" y="203"/>
                  </a:lnTo>
                  <a:lnTo>
                    <a:pt x="375" y="203"/>
                  </a:lnTo>
                  <a:lnTo>
                    <a:pt x="370" y="203"/>
                  </a:lnTo>
                  <a:lnTo>
                    <a:pt x="368" y="203"/>
                  </a:lnTo>
                  <a:lnTo>
                    <a:pt x="365" y="206"/>
                  </a:lnTo>
                  <a:lnTo>
                    <a:pt x="363" y="206"/>
                  </a:lnTo>
                  <a:lnTo>
                    <a:pt x="361" y="206"/>
                  </a:lnTo>
                  <a:lnTo>
                    <a:pt x="363" y="206"/>
                  </a:lnTo>
                  <a:lnTo>
                    <a:pt x="363" y="208"/>
                  </a:lnTo>
                  <a:lnTo>
                    <a:pt x="359" y="210"/>
                  </a:lnTo>
                  <a:lnTo>
                    <a:pt x="354" y="215"/>
                  </a:lnTo>
                  <a:lnTo>
                    <a:pt x="354" y="219"/>
                  </a:lnTo>
                  <a:lnTo>
                    <a:pt x="352" y="226"/>
                  </a:lnTo>
                  <a:lnTo>
                    <a:pt x="352" y="228"/>
                  </a:lnTo>
                  <a:lnTo>
                    <a:pt x="350" y="228"/>
                  </a:lnTo>
                  <a:lnTo>
                    <a:pt x="350" y="231"/>
                  </a:lnTo>
                  <a:lnTo>
                    <a:pt x="347" y="231"/>
                  </a:lnTo>
                  <a:lnTo>
                    <a:pt x="338" y="235"/>
                  </a:lnTo>
                  <a:lnTo>
                    <a:pt x="336" y="235"/>
                  </a:lnTo>
                  <a:lnTo>
                    <a:pt x="334" y="235"/>
                  </a:lnTo>
                  <a:lnTo>
                    <a:pt x="334" y="237"/>
                  </a:lnTo>
                  <a:lnTo>
                    <a:pt x="334" y="240"/>
                  </a:lnTo>
                  <a:lnTo>
                    <a:pt x="334" y="244"/>
                  </a:lnTo>
                  <a:lnTo>
                    <a:pt x="334" y="251"/>
                  </a:lnTo>
                  <a:lnTo>
                    <a:pt x="331" y="255"/>
                  </a:lnTo>
                  <a:lnTo>
                    <a:pt x="331" y="258"/>
                  </a:lnTo>
                  <a:lnTo>
                    <a:pt x="331" y="260"/>
                  </a:lnTo>
                  <a:lnTo>
                    <a:pt x="331" y="271"/>
                  </a:lnTo>
                  <a:lnTo>
                    <a:pt x="331" y="280"/>
                  </a:lnTo>
                  <a:lnTo>
                    <a:pt x="331" y="283"/>
                  </a:lnTo>
                  <a:lnTo>
                    <a:pt x="331" y="285"/>
                  </a:lnTo>
                  <a:lnTo>
                    <a:pt x="334" y="294"/>
                  </a:lnTo>
                  <a:lnTo>
                    <a:pt x="336" y="301"/>
                  </a:lnTo>
                  <a:lnTo>
                    <a:pt x="329" y="314"/>
                  </a:lnTo>
                  <a:lnTo>
                    <a:pt x="320" y="344"/>
                  </a:lnTo>
                  <a:lnTo>
                    <a:pt x="320" y="346"/>
                  </a:lnTo>
                  <a:lnTo>
                    <a:pt x="318" y="353"/>
                  </a:lnTo>
                  <a:lnTo>
                    <a:pt x="316" y="357"/>
                  </a:lnTo>
                  <a:lnTo>
                    <a:pt x="313" y="371"/>
                  </a:lnTo>
                  <a:lnTo>
                    <a:pt x="309" y="382"/>
                  </a:lnTo>
                  <a:lnTo>
                    <a:pt x="309" y="387"/>
                  </a:lnTo>
                  <a:lnTo>
                    <a:pt x="309" y="389"/>
                  </a:lnTo>
                  <a:lnTo>
                    <a:pt x="309" y="396"/>
                  </a:lnTo>
                  <a:lnTo>
                    <a:pt x="309" y="398"/>
                  </a:lnTo>
                  <a:lnTo>
                    <a:pt x="309" y="400"/>
                  </a:lnTo>
                  <a:lnTo>
                    <a:pt x="311" y="403"/>
                  </a:lnTo>
                  <a:lnTo>
                    <a:pt x="311" y="405"/>
                  </a:lnTo>
                  <a:lnTo>
                    <a:pt x="311" y="407"/>
                  </a:lnTo>
                  <a:lnTo>
                    <a:pt x="313" y="407"/>
                  </a:lnTo>
                  <a:lnTo>
                    <a:pt x="318" y="409"/>
                  </a:lnTo>
                  <a:lnTo>
                    <a:pt x="320" y="412"/>
                  </a:lnTo>
                  <a:lnTo>
                    <a:pt x="322" y="414"/>
                  </a:lnTo>
                  <a:lnTo>
                    <a:pt x="325" y="414"/>
                  </a:lnTo>
                  <a:lnTo>
                    <a:pt x="322" y="416"/>
                  </a:lnTo>
                  <a:lnTo>
                    <a:pt x="320" y="421"/>
                  </a:lnTo>
                  <a:lnTo>
                    <a:pt x="320" y="423"/>
                  </a:lnTo>
                  <a:lnTo>
                    <a:pt x="322" y="436"/>
                  </a:lnTo>
                  <a:lnTo>
                    <a:pt x="327" y="450"/>
                  </a:lnTo>
                  <a:lnTo>
                    <a:pt x="325" y="457"/>
                  </a:lnTo>
                  <a:lnTo>
                    <a:pt x="327" y="459"/>
                  </a:lnTo>
                  <a:lnTo>
                    <a:pt x="327" y="461"/>
                  </a:lnTo>
                  <a:lnTo>
                    <a:pt x="327" y="464"/>
                  </a:lnTo>
                  <a:lnTo>
                    <a:pt x="325" y="464"/>
                  </a:lnTo>
                  <a:lnTo>
                    <a:pt x="322" y="466"/>
                  </a:lnTo>
                  <a:lnTo>
                    <a:pt x="320" y="468"/>
                  </a:lnTo>
                  <a:lnTo>
                    <a:pt x="318" y="468"/>
                  </a:lnTo>
                  <a:lnTo>
                    <a:pt x="316" y="470"/>
                  </a:lnTo>
                  <a:lnTo>
                    <a:pt x="316" y="473"/>
                  </a:lnTo>
                  <a:lnTo>
                    <a:pt x="318" y="475"/>
                  </a:lnTo>
                  <a:lnTo>
                    <a:pt x="320" y="479"/>
                  </a:lnTo>
                  <a:lnTo>
                    <a:pt x="318" y="482"/>
                  </a:lnTo>
                  <a:lnTo>
                    <a:pt x="318" y="486"/>
                  </a:lnTo>
                  <a:lnTo>
                    <a:pt x="316" y="500"/>
                  </a:lnTo>
                  <a:lnTo>
                    <a:pt x="316" y="502"/>
                  </a:lnTo>
                  <a:lnTo>
                    <a:pt x="316" y="513"/>
                  </a:lnTo>
                  <a:lnTo>
                    <a:pt x="316" y="516"/>
                  </a:lnTo>
                  <a:lnTo>
                    <a:pt x="316" y="518"/>
                  </a:lnTo>
                  <a:lnTo>
                    <a:pt x="316" y="520"/>
                  </a:lnTo>
                  <a:lnTo>
                    <a:pt x="316" y="522"/>
                  </a:lnTo>
                  <a:lnTo>
                    <a:pt x="316" y="532"/>
                  </a:lnTo>
                  <a:lnTo>
                    <a:pt x="316" y="534"/>
                  </a:lnTo>
                  <a:lnTo>
                    <a:pt x="316" y="536"/>
                  </a:lnTo>
                  <a:lnTo>
                    <a:pt x="318" y="543"/>
                  </a:lnTo>
                  <a:lnTo>
                    <a:pt x="318" y="547"/>
                  </a:lnTo>
                  <a:lnTo>
                    <a:pt x="318" y="550"/>
                  </a:lnTo>
                  <a:lnTo>
                    <a:pt x="320" y="556"/>
                  </a:lnTo>
                  <a:lnTo>
                    <a:pt x="320" y="561"/>
                  </a:lnTo>
                  <a:lnTo>
                    <a:pt x="320" y="563"/>
                  </a:lnTo>
                  <a:lnTo>
                    <a:pt x="320" y="568"/>
                  </a:lnTo>
                  <a:lnTo>
                    <a:pt x="320" y="570"/>
                  </a:lnTo>
                  <a:lnTo>
                    <a:pt x="320" y="572"/>
                  </a:lnTo>
                  <a:lnTo>
                    <a:pt x="322" y="574"/>
                  </a:lnTo>
                  <a:lnTo>
                    <a:pt x="322" y="577"/>
                  </a:lnTo>
                  <a:lnTo>
                    <a:pt x="322" y="579"/>
                  </a:lnTo>
                  <a:lnTo>
                    <a:pt x="318" y="581"/>
                  </a:lnTo>
                  <a:lnTo>
                    <a:pt x="316" y="581"/>
                  </a:lnTo>
                  <a:lnTo>
                    <a:pt x="311" y="584"/>
                  </a:lnTo>
                  <a:lnTo>
                    <a:pt x="309" y="586"/>
                  </a:lnTo>
                  <a:lnTo>
                    <a:pt x="307" y="588"/>
                  </a:lnTo>
                  <a:lnTo>
                    <a:pt x="304" y="590"/>
                  </a:lnTo>
                  <a:lnTo>
                    <a:pt x="302" y="593"/>
                  </a:lnTo>
                  <a:lnTo>
                    <a:pt x="302" y="595"/>
                  </a:lnTo>
                  <a:lnTo>
                    <a:pt x="302" y="599"/>
                  </a:lnTo>
                  <a:lnTo>
                    <a:pt x="302" y="602"/>
                  </a:lnTo>
                  <a:lnTo>
                    <a:pt x="302" y="604"/>
                  </a:lnTo>
                  <a:lnTo>
                    <a:pt x="300" y="604"/>
                  </a:lnTo>
                  <a:lnTo>
                    <a:pt x="297" y="606"/>
                  </a:lnTo>
                  <a:lnTo>
                    <a:pt x="293" y="608"/>
                  </a:lnTo>
                  <a:lnTo>
                    <a:pt x="288" y="611"/>
                  </a:lnTo>
                  <a:lnTo>
                    <a:pt x="284" y="613"/>
                  </a:lnTo>
                  <a:lnTo>
                    <a:pt x="277" y="613"/>
                  </a:lnTo>
                  <a:lnTo>
                    <a:pt x="275" y="613"/>
                  </a:lnTo>
                  <a:lnTo>
                    <a:pt x="268" y="615"/>
                  </a:lnTo>
                  <a:lnTo>
                    <a:pt x="266" y="617"/>
                  </a:lnTo>
                  <a:lnTo>
                    <a:pt x="263" y="617"/>
                  </a:lnTo>
                  <a:lnTo>
                    <a:pt x="257" y="620"/>
                  </a:lnTo>
                  <a:lnTo>
                    <a:pt x="250" y="622"/>
                  </a:lnTo>
                  <a:lnTo>
                    <a:pt x="248" y="624"/>
                  </a:lnTo>
                  <a:lnTo>
                    <a:pt x="243" y="624"/>
                  </a:lnTo>
                  <a:lnTo>
                    <a:pt x="241" y="624"/>
                  </a:lnTo>
                  <a:lnTo>
                    <a:pt x="232" y="627"/>
                  </a:lnTo>
                  <a:lnTo>
                    <a:pt x="227" y="627"/>
                  </a:lnTo>
                  <a:lnTo>
                    <a:pt x="225" y="631"/>
                  </a:lnTo>
                  <a:lnTo>
                    <a:pt x="225" y="633"/>
                  </a:lnTo>
                  <a:lnTo>
                    <a:pt x="223" y="638"/>
                  </a:lnTo>
                  <a:lnTo>
                    <a:pt x="223" y="640"/>
                  </a:lnTo>
                  <a:lnTo>
                    <a:pt x="220" y="642"/>
                  </a:lnTo>
                  <a:lnTo>
                    <a:pt x="218" y="645"/>
                  </a:lnTo>
                  <a:lnTo>
                    <a:pt x="218" y="647"/>
                  </a:lnTo>
                  <a:lnTo>
                    <a:pt x="211" y="649"/>
                  </a:lnTo>
                  <a:lnTo>
                    <a:pt x="202" y="651"/>
                  </a:lnTo>
                  <a:lnTo>
                    <a:pt x="195" y="651"/>
                  </a:lnTo>
                  <a:lnTo>
                    <a:pt x="189" y="651"/>
                  </a:lnTo>
                  <a:lnTo>
                    <a:pt x="177" y="647"/>
                  </a:lnTo>
                  <a:lnTo>
                    <a:pt x="171" y="645"/>
                  </a:lnTo>
                  <a:lnTo>
                    <a:pt x="164" y="649"/>
                  </a:lnTo>
                  <a:lnTo>
                    <a:pt x="164" y="651"/>
                  </a:lnTo>
                  <a:lnTo>
                    <a:pt x="161" y="654"/>
                  </a:lnTo>
                  <a:lnTo>
                    <a:pt x="159" y="656"/>
                  </a:lnTo>
                  <a:lnTo>
                    <a:pt x="157" y="658"/>
                  </a:lnTo>
                  <a:lnTo>
                    <a:pt x="157" y="660"/>
                  </a:lnTo>
                  <a:lnTo>
                    <a:pt x="155" y="663"/>
                  </a:lnTo>
                  <a:lnTo>
                    <a:pt x="152" y="667"/>
                  </a:lnTo>
                  <a:lnTo>
                    <a:pt x="150" y="672"/>
                  </a:lnTo>
                  <a:lnTo>
                    <a:pt x="146" y="674"/>
                  </a:lnTo>
                  <a:lnTo>
                    <a:pt x="143" y="676"/>
                  </a:lnTo>
                  <a:lnTo>
                    <a:pt x="137" y="679"/>
                  </a:lnTo>
                  <a:lnTo>
                    <a:pt x="134" y="681"/>
                  </a:lnTo>
                  <a:lnTo>
                    <a:pt x="132" y="681"/>
                  </a:lnTo>
                  <a:lnTo>
                    <a:pt x="127" y="683"/>
                  </a:lnTo>
                  <a:lnTo>
                    <a:pt x="123" y="683"/>
                  </a:lnTo>
                  <a:lnTo>
                    <a:pt x="114" y="685"/>
                  </a:lnTo>
                  <a:lnTo>
                    <a:pt x="107" y="688"/>
                  </a:lnTo>
                  <a:lnTo>
                    <a:pt x="103" y="688"/>
                  </a:lnTo>
                  <a:lnTo>
                    <a:pt x="98" y="688"/>
                  </a:lnTo>
                  <a:lnTo>
                    <a:pt x="96" y="688"/>
                  </a:lnTo>
                  <a:lnTo>
                    <a:pt x="103" y="670"/>
                  </a:lnTo>
                  <a:lnTo>
                    <a:pt x="103" y="667"/>
                  </a:lnTo>
                  <a:lnTo>
                    <a:pt x="105" y="660"/>
                  </a:lnTo>
                  <a:lnTo>
                    <a:pt x="109" y="654"/>
                  </a:lnTo>
                  <a:lnTo>
                    <a:pt x="112" y="647"/>
                  </a:lnTo>
                  <a:lnTo>
                    <a:pt x="114" y="642"/>
                  </a:lnTo>
                  <a:lnTo>
                    <a:pt x="116" y="636"/>
                  </a:lnTo>
                  <a:lnTo>
                    <a:pt x="118" y="636"/>
                  </a:lnTo>
                  <a:lnTo>
                    <a:pt x="118" y="631"/>
                  </a:lnTo>
                  <a:lnTo>
                    <a:pt x="116" y="627"/>
                  </a:lnTo>
                  <a:lnTo>
                    <a:pt x="116" y="615"/>
                  </a:lnTo>
                  <a:lnTo>
                    <a:pt x="116" y="613"/>
                  </a:lnTo>
                  <a:lnTo>
                    <a:pt x="112" y="611"/>
                  </a:lnTo>
                  <a:lnTo>
                    <a:pt x="109" y="608"/>
                  </a:lnTo>
                  <a:lnTo>
                    <a:pt x="105" y="608"/>
                  </a:lnTo>
                  <a:lnTo>
                    <a:pt x="103" y="606"/>
                  </a:lnTo>
                  <a:lnTo>
                    <a:pt x="105" y="597"/>
                  </a:lnTo>
                  <a:lnTo>
                    <a:pt x="105" y="595"/>
                  </a:lnTo>
                  <a:lnTo>
                    <a:pt x="105" y="579"/>
                  </a:lnTo>
                  <a:lnTo>
                    <a:pt x="73" y="581"/>
                  </a:lnTo>
                  <a:lnTo>
                    <a:pt x="68" y="584"/>
                  </a:lnTo>
                  <a:lnTo>
                    <a:pt x="64" y="584"/>
                  </a:lnTo>
                  <a:lnTo>
                    <a:pt x="62" y="574"/>
                  </a:lnTo>
                  <a:lnTo>
                    <a:pt x="59" y="570"/>
                  </a:lnTo>
                  <a:lnTo>
                    <a:pt x="57" y="568"/>
                  </a:lnTo>
                  <a:lnTo>
                    <a:pt x="55" y="565"/>
                  </a:lnTo>
                  <a:lnTo>
                    <a:pt x="53" y="563"/>
                  </a:lnTo>
                  <a:lnTo>
                    <a:pt x="50" y="561"/>
                  </a:lnTo>
                  <a:lnTo>
                    <a:pt x="48" y="561"/>
                  </a:lnTo>
                  <a:lnTo>
                    <a:pt x="41" y="559"/>
                  </a:lnTo>
                  <a:lnTo>
                    <a:pt x="39" y="559"/>
                  </a:lnTo>
                  <a:lnTo>
                    <a:pt x="34" y="556"/>
                  </a:lnTo>
                  <a:lnTo>
                    <a:pt x="30" y="556"/>
                  </a:lnTo>
                  <a:lnTo>
                    <a:pt x="28" y="554"/>
                  </a:lnTo>
                  <a:lnTo>
                    <a:pt x="25" y="552"/>
                  </a:lnTo>
                  <a:lnTo>
                    <a:pt x="23" y="550"/>
                  </a:lnTo>
                  <a:lnTo>
                    <a:pt x="21" y="545"/>
                  </a:lnTo>
                  <a:lnTo>
                    <a:pt x="16" y="543"/>
                  </a:lnTo>
                  <a:lnTo>
                    <a:pt x="14" y="541"/>
                  </a:lnTo>
                  <a:lnTo>
                    <a:pt x="12" y="538"/>
                  </a:lnTo>
                  <a:lnTo>
                    <a:pt x="10" y="532"/>
                  </a:lnTo>
                  <a:lnTo>
                    <a:pt x="0" y="522"/>
                  </a:lnTo>
                  <a:lnTo>
                    <a:pt x="0" y="502"/>
                  </a:lnTo>
                  <a:lnTo>
                    <a:pt x="3" y="489"/>
                  </a:lnTo>
                  <a:lnTo>
                    <a:pt x="7" y="464"/>
                  </a:lnTo>
                  <a:lnTo>
                    <a:pt x="10" y="459"/>
                  </a:lnTo>
                  <a:lnTo>
                    <a:pt x="19" y="423"/>
                  </a:lnTo>
                  <a:lnTo>
                    <a:pt x="21" y="409"/>
                  </a:lnTo>
                  <a:lnTo>
                    <a:pt x="21" y="407"/>
                  </a:lnTo>
                  <a:lnTo>
                    <a:pt x="23" y="407"/>
                  </a:lnTo>
                  <a:lnTo>
                    <a:pt x="21" y="407"/>
                  </a:lnTo>
                  <a:lnTo>
                    <a:pt x="19" y="407"/>
                  </a:lnTo>
                  <a:lnTo>
                    <a:pt x="16" y="409"/>
                  </a:lnTo>
                  <a:lnTo>
                    <a:pt x="14" y="409"/>
                  </a:lnTo>
                  <a:lnTo>
                    <a:pt x="12" y="409"/>
                  </a:lnTo>
                  <a:lnTo>
                    <a:pt x="10" y="407"/>
                  </a:lnTo>
                  <a:lnTo>
                    <a:pt x="12" y="405"/>
                  </a:lnTo>
                  <a:lnTo>
                    <a:pt x="14" y="400"/>
                  </a:lnTo>
                  <a:lnTo>
                    <a:pt x="19" y="398"/>
                  </a:lnTo>
                  <a:lnTo>
                    <a:pt x="19" y="396"/>
                  </a:lnTo>
                  <a:lnTo>
                    <a:pt x="28" y="382"/>
                  </a:lnTo>
                  <a:lnTo>
                    <a:pt x="30" y="378"/>
                  </a:lnTo>
                  <a:lnTo>
                    <a:pt x="34" y="371"/>
                  </a:lnTo>
                  <a:lnTo>
                    <a:pt x="41" y="360"/>
                  </a:lnTo>
                  <a:lnTo>
                    <a:pt x="46" y="353"/>
                  </a:lnTo>
                  <a:lnTo>
                    <a:pt x="48" y="344"/>
                  </a:lnTo>
                  <a:lnTo>
                    <a:pt x="46" y="335"/>
                  </a:lnTo>
                  <a:lnTo>
                    <a:pt x="37" y="317"/>
                  </a:lnTo>
                  <a:lnTo>
                    <a:pt x="37" y="314"/>
                  </a:lnTo>
                  <a:lnTo>
                    <a:pt x="37" y="310"/>
                  </a:lnTo>
                  <a:lnTo>
                    <a:pt x="37" y="305"/>
                  </a:lnTo>
                  <a:lnTo>
                    <a:pt x="37" y="298"/>
                  </a:lnTo>
                  <a:lnTo>
                    <a:pt x="39" y="294"/>
                  </a:lnTo>
                  <a:lnTo>
                    <a:pt x="28" y="267"/>
                  </a:lnTo>
                  <a:lnTo>
                    <a:pt x="25" y="262"/>
                  </a:lnTo>
                  <a:lnTo>
                    <a:pt x="23" y="255"/>
                  </a:lnTo>
                  <a:lnTo>
                    <a:pt x="19" y="251"/>
                  </a:lnTo>
                  <a:lnTo>
                    <a:pt x="16" y="244"/>
                  </a:lnTo>
                  <a:lnTo>
                    <a:pt x="16" y="235"/>
                  </a:lnTo>
                  <a:lnTo>
                    <a:pt x="19" y="233"/>
                  </a:lnTo>
                  <a:lnTo>
                    <a:pt x="25" y="228"/>
                  </a:lnTo>
                  <a:lnTo>
                    <a:pt x="30" y="224"/>
                  </a:lnTo>
                  <a:lnTo>
                    <a:pt x="30" y="221"/>
                  </a:lnTo>
                  <a:lnTo>
                    <a:pt x="32" y="217"/>
                  </a:lnTo>
                  <a:lnTo>
                    <a:pt x="34" y="210"/>
                  </a:lnTo>
                  <a:lnTo>
                    <a:pt x="34" y="208"/>
                  </a:lnTo>
                  <a:lnTo>
                    <a:pt x="46" y="201"/>
                  </a:lnTo>
                  <a:lnTo>
                    <a:pt x="53" y="197"/>
                  </a:lnTo>
                  <a:lnTo>
                    <a:pt x="55" y="192"/>
                  </a:lnTo>
                  <a:lnTo>
                    <a:pt x="57" y="192"/>
                  </a:lnTo>
                  <a:lnTo>
                    <a:pt x="59" y="190"/>
                  </a:lnTo>
                  <a:lnTo>
                    <a:pt x="62" y="190"/>
                  </a:lnTo>
                  <a:lnTo>
                    <a:pt x="62" y="188"/>
                  </a:lnTo>
                  <a:lnTo>
                    <a:pt x="64" y="185"/>
                  </a:lnTo>
                  <a:lnTo>
                    <a:pt x="64" y="183"/>
                  </a:lnTo>
                  <a:lnTo>
                    <a:pt x="64" y="181"/>
                  </a:lnTo>
                  <a:lnTo>
                    <a:pt x="66" y="181"/>
                  </a:lnTo>
                  <a:lnTo>
                    <a:pt x="68" y="181"/>
                  </a:lnTo>
                  <a:lnTo>
                    <a:pt x="71" y="181"/>
                  </a:lnTo>
                  <a:lnTo>
                    <a:pt x="71" y="178"/>
                  </a:lnTo>
                  <a:lnTo>
                    <a:pt x="73" y="178"/>
                  </a:lnTo>
                  <a:lnTo>
                    <a:pt x="73" y="176"/>
                  </a:lnTo>
                  <a:lnTo>
                    <a:pt x="75" y="174"/>
                  </a:lnTo>
                  <a:lnTo>
                    <a:pt x="78" y="174"/>
                  </a:lnTo>
                  <a:lnTo>
                    <a:pt x="80" y="174"/>
                  </a:lnTo>
                  <a:lnTo>
                    <a:pt x="82" y="174"/>
                  </a:lnTo>
                  <a:lnTo>
                    <a:pt x="84" y="172"/>
                  </a:lnTo>
                  <a:lnTo>
                    <a:pt x="87" y="172"/>
                  </a:lnTo>
                  <a:lnTo>
                    <a:pt x="89" y="172"/>
                  </a:lnTo>
                  <a:lnTo>
                    <a:pt x="91" y="169"/>
                  </a:lnTo>
                  <a:lnTo>
                    <a:pt x="93" y="169"/>
                  </a:lnTo>
                  <a:lnTo>
                    <a:pt x="93" y="167"/>
                  </a:lnTo>
                  <a:lnTo>
                    <a:pt x="96" y="165"/>
                  </a:lnTo>
                  <a:lnTo>
                    <a:pt x="96" y="163"/>
                  </a:lnTo>
                  <a:lnTo>
                    <a:pt x="96" y="160"/>
                  </a:lnTo>
                  <a:lnTo>
                    <a:pt x="93" y="160"/>
                  </a:lnTo>
                  <a:lnTo>
                    <a:pt x="93" y="158"/>
                  </a:lnTo>
                  <a:lnTo>
                    <a:pt x="96" y="158"/>
                  </a:lnTo>
                  <a:lnTo>
                    <a:pt x="98" y="158"/>
                  </a:lnTo>
                  <a:lnTo>
                    <a:pt x="96" y="156"/>
                  </a:lnTo>
                  <a:lnTo>
                    <a:pt x="93" y="151"/>
                  </a:lnTo>
                  <a:lnTo>
                    <a:pt x="89" y="149"/>
                  </a:lnTo>
                  <a:lnTo>
                    <a:pt x="93" y="147"/>
                  </a:lnTo>
                  <a:lnTo>
                    <a:pt x="96" y="142"/>
                  </a:lnTo>
                  <a:lnTo>
                    <a:pt x="100" y="142"/>
                  </a:lnTo>
                  <a:lnTo>
                    <a:pt x="105" y="145"/>
                  </a:lnTo>
                  <a:lnTo>
                    <a:pt x="107" y="142"/>
                  </a:lnTo>
                  <a:lnTo>
                    <a:pt x="114" y="135"/>
                  </a:lnTo>
                  <a:lnTo>
                    <a:pt x="114" y="131"/>
                  </a:lnTo>
                  <a:lnTo>
                    <a:pt x="112" y="129"/>
                  </a:lnTo>
                  <a:lnTo>
                    <a:pt x="107" y="124"/>
                  </a:lnTo>
                  <a:lnTo>
                    <a:pt x="109" y="122"/>
                  </a:lnTo>
                  <a:lnTo>
                    <a:pt x="112" y="120"/>
                  </a:lnTo>
                  <a:lnTo>
                    <a:pt x="114" y="117"/>
                  </a:lnTo>
                  <a:lnTo>
                    <a:pt x="114" y="115"/>
                  </a:lnTo>
                  <a:lnTo>
                    <a:pt x="116" y="115"/>
                  </a:lnTo>
                  <a:lnTo>
                    <a:pt x="118" y="115"/>
                  </a:lnTo>
                  <a:lnTo>
                    <a:pt x="121" y="113"/>
                  </a:lnTo>
                  <a:lnTo>
                    <a:pt x="123" y="113"/>
                  </a:lnTo>
                  <a:lnTo>
                    <a:pt x="123" y="111"/>
                  </a:lnTo>
                  <a:lnTo>
                    <a:pt x="121" y="111"/>
                  </a:lnTo>
                  <a:lnTo>
                    <a:pt x="121" y="108"/>
                  </a:lnTo>
                  <a:lnTo>
                    <a:pt x="123" y="108"/>
                  </a:lnTo>
                  <a:lnTo>
                    <a:pt x="125" y="108"/>
                  </a:lnTo>
                  <a:lnTo>
                    <a:pt x="125" y="106"/>
                  </a:lnTo>
                  <a:lnTo>
                    <a:pt x="127" y="104"/>
                  </a:lnTo>
                  <a:lnTo>
                    <a:pt x="130" y="102"/>
                  </a:lnTo>
                  <a:lnTo>
                    <a:pt x="130" y="99"/>
                  </a:lnTo>
                  <a:lnTo>
                    <a:pt x="130" y="97"/>
                  </a:lnTo>
                  <a:lnTo>
                    <a:pt x="132" y="97"/>
                  </a:lnTo>
                  <a:lnTo>
                    <a:pt x="132" y="92"/>
                  </a:lnTo>
                  <a:lnTo>
                    <a:pt x="132" y="90"/>
                  </a:lnTo>
                  <a:lnTo>
                    <a:pt x="130" y="86"/>
                  </a:lnTo>
                  <a:lnTo>
                    <a:pt x="130" y="83"/>
                  </a:lnTo>
                  <a:lnTo>
                    <a:pt x="132" y="81"/>
                  </a:lnTo>
                  <a:lnTo>
                    <a:pt x="137" y="81"/>
                  </a:lnTo>
                  <a:lnTo>
                    <a:pt x="139" y="81"/>
                  </a:lnTo>
                  <a:lnTo>
                    <a:pt x="141" y="83"/>
                  </a:lnTo>
                  <a:lnTo>
                    <a:pt x="143" y="83"/>
                  </a:lnTo>
                  <a:lnTo>
                    <a:pt x="146" y="81"/>
                  </a:lnTo>
                  <a:lnTo>
                    <a:pt x="150" y="79"/>
                  </a:lnTo>
                  <a:lnTo>
                    <a:pt x="152" y="79"/>
                  </a:lnTo>
                  <a:lnTo>
                    <a:pt x="166" y="74"/>
                  </a:lnTo>
                  <a:lnTo>
                    <a:pt x="171" y="72"/>
                  </a:lnTo>
                  <a:lnTo>
                    <a:pt x="173" y="68"/>
                  </a:lnTo>
                  <a:lnTo>
                    <a:pt x="175" y="49"/>
                  </a:lnTo>
                  <a:lnTo>
                    <a:pt x="175" y="47"/>
                  </a:lnTo>
                  <a:lnTo>
                    <a:pt x="175" y="45"/>
                  </a:lnTo>
                  <a:lnTo>
                    <a:pt x="175" y="43"/>
                  </a:lnTo>
                  <a:lnTo>
                    <a:pt x="177" y="43"/>
                  </a:lnTo>
                  <a:lnTo>
                    <a:pt x="180" y="40"/>
                  </a:lnTo>
                  <a:lnTo>
                    <a:pt x="180" y="38"/>
                  </a:lnTo>
                  <a:lnTo>
                    <a:pt x="182" y="38"/>
                  </a:lnTo>
                  <a:lnTo>
                    <a:pt x="182" y="36"/>
                  </a:lnTo>
                  <a:lnTo>
                    <a:pt x="184" y="36"/>
                  </a:lnTo>
                  <a:lnTo>
                    <a:pt x="186" y="36"/>
                  </a:lnTo>
                  <a:lnTo>
                    <a:pt x="189" y="36"/>
                  </a:lnTo>
                  <a:lnTo>
                    <a:pt x="193" y="36"/>
                  </a:lnTo>
                  <a:lnTo>
                    <a:pt x="195" y="34"/>
                  </a:lnTo>
                  <a:lnTo>
                    <a:pt x="198" y="31"/>
                  </a:lnTo>
                  <a:lnTo>
                    <a:pt x="202" y="29"/>
                  </a:lnTo>
                  <a:lnTo>
                    <a:pt x="209" y="25"/>
                  </a:lnTo>
                  <a:lnTo>
                    <a:pt x="214" y="22"/>
                  </a:lnTo>
                  <a:lnTo>
                    <a:pt x="216" y="22"/>
                  </a:lnTo>
                  <a:lnTo>
                    <a:pt x="218" y="20"/>
                  </a:lnTo>
                  <a:lnTo>
                    <a:pt x="220" y="18"/>
                  </a:lnTo>
                  <a:lnTo>
                    <a:pt x="223" y="16"/>
                  </a:lnTo>
                  <a:lnTo>
                    <a:pt x="229" y="18"/>
                  </a:lnTo>
                  <a:lnTo>
                    <a:pt x="239" y="2"/>
                  </a:lnTo>
                  <a:lnTo>
                    <a:pt x="243" y="2"/>
                  </a:lnTo>
                  <a:lnTo>
                    <a:pt x="248" y="2"/>
                  </a:lnTo>
                  <a:lnTo>
                    <a:pt x="250" y="2"/>
                  </a:lnTo>
                  <a:lnTo>
                    <a:pt x="252" y="2"/>
                  </a:lnTo>
                  <a:lnTo>
                    <a:pt x="254" y="2"/>
                  </a:lnTo>
                  <a:lnTo>
                    <a:pt x="254" y="0"/>
                  </a:lnTo>
                  <a:lnTo>
                    <a:pt x="257" y="2"/>
                  </a:lnTo>
                  <a:lnTo>
                    <a:pt x="259" y="2"/>
                  </a:lnTo>
                  <a:lnTo>
                    <a:pt x="261" y="4"/>
                  </a:lnTo>
                  <a:lnTo>
                    <a:pt x="263" y="4"/>
                  </a:lnTo>
                  <a:lnTo>
                    <a:pt x="263" y="6"/>
                  </a:lnTo>
                  <a:lnTo>
                    <a:pt x="268" y="9"/>
                  </a:lnTo>
                  <a:lnTo>
                    <a:pt x="270" y="9"/>
                  </a:lnTo>
                  <a:lnTo>
                    <a:pt x="273" y="11"/>
                  </a:lnTo>
                  <a:lnTo>
                    <a:pt x="275" y="11"/>
                  </a:lnTo>
                  <a:lnTo>
                    <a:pt x="277" y="11"/>
                  </a:lnTo>
                  <a:lnTo>
                    <a:pt x="279" y="13"/>
                  </a:lnTo>
                  <a:lnTo>
                    <a:pt x="282" y="13"/>
                  </a:lnTo>
                  <a:lnTo>
                    <a:pt x="282" y="16"/>
                  </a:lnTo>
                  <a:lnTo>
                    <a:pt x="284" y="16"/>
                  </a:lnTo>
                  <a:lnTo>
                    <a:pt x="286" y="1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49" name="Admin 1 - East Darfur">
              <a:extLst>
                <a:ext uri="{FF2B5EF4-FFF2-40B4-BE49-F238E27FC236}">
                  <a16:creationId xmlns:a16="http://schemas.microsoft.com/office/drawing/2014/main" id="{BFD4DED5-14F7-3E5E-121C-DA309BF2AD42}"/>
                </a:ext>
              </a:extLst>
            </p:cNvPr>
            <p:cNvSpPr>
              <a:spLocks/>
            </p:cNvSpPr>
            <p:nvPr/>
          </p:nvSpPr>
          <p:spPr bwMode="auto">
            <a:xfrm>
              <a:off x="3977304" y="4686577"/>
              <a:ext cx="987983" cy="1497039"/>
            </a:xfrm>
            <a:custGeom>
              <a:avLst/>
              <a:gdLst>
                <a:gd name="T0" fmla="*/ 75 w 623"/>
                <a:gd name="T1" fmla="*/ 23 h 944"/>
                <a:gd name="T2" fmla="*/ 86 w 623"/>
                <a:gd name="T3" fmla="*/ 30 h 944"/>
                <a:gd name="T4" fmla="*/ 97 w 623"/>
                <a:gd name="T5" fmla="*/ 37 h 944"/>
                <a:gd name="T6" fmla="*/ 113 w 623"/>
                <a:gd name="T7" fmla="*/ 43 h 944"/>
                <a:gd name="T8" fmla="*/ 134 w 623"/>
                <a:gd name="T9" fmla="*/ 55 h 944"/>
                <a:gd name="T10" fmla="*/ 156 w 623"/>
                <a:gd name="T11" fmla="*/ 61 h 944"/>
                <a:gd name="T12" fmla="*/ 190 w 623"/>
                <a:gd name="T13" fmla="*/ 107 h 944"/>
                <a:gd name="T14" fmla="*/ 202 w 623"/>
                <a:gd name="T15" fmla="*/ 116 h 944"/>
                <a:gd name="T16" fmla="*/ 215 w 623"/>
                <a:gd name="T17" fmla="*/ 127 h 944"/>
                <a:gd name="T18" fmla="*/ 215 w 623"/>
                <a:gd name="T19" fmla="*/ 152 h 944"/>
                <a:gd name="T20" fmla="*/ 195 w 623"/>
                <a:gd name="T21" fmla="*/ 152 h 944"/>
                <a:gd name="T22" fmla="*/ 174 w 623"/>
                <a:gd name="T23" fmla="*/ 154 h 944"/>
                <a:gd name="T24" fmla="*/ 163 w 623"/>
                <a:gd name="T25" fmla="*/ 161 h 944"/>
                <a:gd name="T26" fmla="*/ 179 w 623"/>
                <a:gd name="T27" fmla="*/ 184 h 944"/>
                <a:gd name="T28" fmla="*/ 186 w 623"/>
                <a:gd name="T29" fmla="*/ 204 h 944"/>
                <a:gd name="T30" fmla="*/ 202 w 623"/>
                <a:gd name="T31" fmla="*/ 211 h 944"/>
                <a:gd name="T32" fmla="*/ 229 w 623"/>
                <a:gd name="T33" fmla="*/ 236 h 944"/>
                <a:gd name="T34" fmla="*/ 242 w 623"/>
                <a:gd name="T35" fmla="*/ 247 h 944"/>
                <a:gd name="T36" fmla="*/ 288 w 623"/>
                <a:gd name="T37" fmla="*/ 297 h 944"/>
                <a:gd name="T38" fmla="*/ 347 w 623"/>
                <a:gd name="T39" fmla="*/ 301 h 944"/>
                <a:gd name="T40" fmla="*/ 392 w 623"/>
                <a:gd name="T41" fmla="*/ 319 h 944"/>
                <a:gd name="T42" fmla="*/ 406 w 623"/>
                <a:gd name="T43" fmla="*/ 329 h 944"/>
                <a:gd name="T44" fmla="*/ 442 w 623"/>
                <a:gd name="T45" fmla="*/ 329 h 944"/>
                <a:gd name="T46" fmla="*/ 474 w 623"/>
                <a:gd name="T47" fmla="*/ 319 h 944"/>
                <a:gd name="T48" fmla="*/ 524 w 623"/>
                <a:gd name="T49" fmla="*/ 331 h 944"/>
                <a:gd name="T50" fmla="*/ 528 w 623"/>
                <a:gd name="T51" fmla="*/ 369 h 944"/>
                <a:gd name="T52" fmla="*/ 530 w 623"/>
                <a:gd name="T53" fmla="*/ 417 h 944"/>
                <a:gd name="T54" fmla="*/ 533 w 623"/>
                <a:gd name="T55" fmla="*/ 435 h 944"/>
                <a:gd name="T56" fmla="*/ 535 w 623"/>
                <a:gd name="T57" fmla="*/ 467 h 944"/>
                <a:gd name="T58" fmla="*/ 535 w 623"/>
                <a:gd name="T59" fmla="*/ 482 h 944"/>
                <a:gd name="T60" fmla="*/ 539 w 623"/>
                <a:gd name="T61" fmla="*/ 498 h 944"/>
                <a:gd name="T62" fmla="*/ 544 w 623"/>
                <a:gd name="T63" fmla="*/ 516 h 944"/>
                <a:gd name="T64" fmla="*/ 546 w 623"/>
                <a:gd name="T65" fmla="*/ 596 h 944"/>
                <a:gd name="T66" fmla="*/ 594 w 623"/>
                <a:gd name="T67" fmla="*/ 781 h 944"/>
                <a:gd name="T68" fmla="*/ 616 w 623"/>
                <a:gd name="T69" fmla="*/ 897 h 944"/>
                <a:gd name="T70" fmla="*/ 580 w 623"/>
                <a:gd name="T71" fmla="*/ 906 h 944"/>
                <a:gd name="T72" fmla="*/ 478 w 623"/>
                <a:gd name="T73" fmla="*/ 912 h 944"/>
                <a:gd name="T74" fmla="*/ 431 w 623"/>
                <a:gd name="T75" fmla="*/ 928 h 944"/>
                <a:gd name="T76" fmla="*/ 385 w 623"/>
                <a:gd name="T77" fmla="*/ 944 h 944"/>
                <a:gd name="T78" fmla="*/ 344 w 623"/>
                <a:gd name="T79" fmla="*/ 937 h 944"/>
                <a:gd name="T80" fmla="*/ 306 w 623"/>
                <a:gd name="T81" fmla="*/ 926 h 944"/>
                <a:gd name="T82" fmla="*/ 276 w 623"/>
                <a:gd name="T83" fmla="*/ 903 h 944"/>
                <a:gd name="T84" fmla="*/ 251 w 623"/>
                <a:gd name="T85" fmla="*/ 831 h 944"/>
                <a:gd name="T86" fmla="*/ 220 w 623"/>
                <a:gd name="T87" fmla="*/ 799 h 944"/>
                <a:gd name="T88" fmla="*/ 202 w 623"/>
                <a:gd name="T89" fmla="*/ 781 h 944"/>
                <a:gd name="T90" fmla="*/ 179 w 623"/>
                <a:gd name="T91" fmla="*/ 749 h 944"/>
                <a:gd name="T92" fmla="*/ 174 w 623"/>
                <a:gd name="T93" fmla="*/ 704 h 944"/>
                <a:gd name="T94" fmla="*/ 125 w 623"/>
                <a:gd name="T95" fmla="*/ 589 h 944"/>
                <a:gd name="T96" fmla="*/ 115 w 623"/>
                <a:gd name="T97" fmla="*/ 525 h 944"/>
                <a:gd name="T98" fmla="*/ 100 w 623"/>
                <a:gd name="T99" fmla="*/ 503 h 944"/>
                <a:gd name="T100" fmla="*/ 77 w 623"/>
                <a:gd name="T101" fmla="*/ 500 h 944"/>
                <a:gd name="T102" fmla="*/ 66 w 623"/>
                <a:gd name="T103" fmla="*/ 444 h 944"/>
                <a:gd name="T104" fmla="*/ 2 w 623"/>
                <a:gd name="T105" fmla="*/ 378 h 944"/>
                <a:gd name="T106" fmla="*/ 4 w 623"/>
                <a:gd name="T107" fmla="*/ 299 h 944"/>
                <a:gd name="T108" fmla="*/ 7 w 623"/>
                <a:gd name="T109" fmla="*/ 247 h 944"/>
                <a:gd name="T110" fmla="*/ 7 w 623"/>
                <a:gd name="T111" fmla="*/ 206 h 944"/>
                <a:gd name="T112" fmla="*/ 45 w 623"/>
                <a:gd name="T113" fmla="*/ 154 h 944"/>
                <a:gd name="T114" fmla="*/ 36 w 623"/>
                <a:gd name="T115" fmla="*/ 109 h 944"/>
                <a:gd name="T116" fmla="*/ 47 w 623"/>
                <a:gd name="T117" fmla="*/ 71 h 944"/>
                <a:gd name="T118" fmla="*/ 45 w 623"/>
                <a:gd name="T119" fmla="*/ 12 h 944"/>
                <a:gd name="T120" fmla="*/ 52 w 623"/>
                <a:gd name="T12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3" h="944">
                  <a:moveTo>
                    <a:pt x="63" y="3"/>
                  </a:moveTo>
                  <a:lnTo>
                    <a:pt x="66" y="5"/>
                  </a:lnTo>
                  <a:lnTo>
                    <a:pt x="68" y="5"/>
                  </a:lnTo>
                  <a:lnTo>
                    <a:pt x="70" y="5"/>
                  </a:lnTo>
                  <a:lnTo>
                    <a:pt x="72" y="5"/>
                  </a:lnTo>
                  <a:lnTo>
                    <a:pt x="75" y="5"/>
                  </a:lnTo>
                  <a:lnTo>
                    <a:pt x="75" y="16"/>
                  </a:lnTo>
                  <a:lnTo>
                    <a:pt x="75" y="23"/>
                  </a:lnTo>
                  <a:lnTo>
                    <a:pt x="77" y="23"/>
                  </a:lnTo>
                  <a:lnTo>
                    <a:pt x="77" y="25"/>
                  </a:lnTo>
                  <a:lnTo>
                    <a:pt x="77" y="28"/>
                  </a:lnTo>
                  <a:lnTo>
                    <a:pt x="79" y="28"/>
                  </a:lnTo>
                  <a:lnTo>
                    <a:pt x="79" y="30"/>
                  </a:lnTo>
                  <a:lnTo>
                    <a:pt x="81" y="30"/>
                  </a:lnTo>
                  <a:lnTo>
                    <a:pt x="84" y="30"/>
                  </a:lnTo>
                  <a:lnTo>
                    <a:pt x="86" y="30"/>
                  </a:lnTo>
                  <a:lnTo>
                    <a:pt x="86" y="32"/>
                  </a:lnTo>
                  <a:lnTo>
                    <a:pt x="88" y="32"/>
                  </a:lnTo>
                  <a:lnTo>
                    <a:pt x="91" y="32"/>
                  </a:lnTo>
                  <a:lnTo>
                    <a:pt x="91" y="34"/>
                  </a:lnTo>
                  <a:lnTo>
                    <a:pt x="93" y="34"/>
                  </a:lnTo>
                  <a:lnTo>
                    <a:pt x="95" y="34"/>
                  </a:lnTo>
                  <a:lnTo>
                    <a:pt x="95" y="37"/>
                  </a:lnTo>
                  <a:lnTo>
                    <a:pt x="97" y="37"/>
                  </a:lnTo>
                  <a:lnTo>
                    <a:pt x="100" y="37"/>
                  </a:lnTo>
                  <a:lnTo>
                    <a:pt x="102" y="37"/>
                  </a:lnTo>
                  <a:lnTo>
                    <a:pt x="102" y="39"/>
                  </a:lnTo>
                  <a:lnTo>
                    <a:pt x="104" y="39"/>
                  </a:lnTo>
                  <a:lnTo>
                    <a:pt x="106" y="41"/>
                  </a:lnTo>
                  <a:lnTo>
                    <a:pt x="109" y="41"/>
                  </a:lnTo>
                  <a:lnTo>
                    <a:pt x="111" y="43"/>
                  </a:lnTo>
                  <a:lnTo>
                    <a:pt x="113" y="43"/>
                  </a:lnTo>
                  <a:lnTo>
                    <a:pt x="118" y="46"/>
                  </a:lnTo>
                  <a:lnTo>
                    <a:pt x="120" y="48"/>
                  </a:lnTo>
                  <a:lnTo>
                    <a:pt x="122" y="48"/>
                  </a:lnTo>
                  <a:lnTo>
                    <a:pt x="125" y="50"/>
                  </a:lnTo>
                  <a:lnTo>
                    <a:pt x="129" y="52"/>
                  </a:lnTo>
                  <a:lnTo>
                    <a:pt x="129" y="55"/>
                  </a:lnTo>
                  <a:lnTo>
                    <a:pt x="131" y="55"/>
                  </a:lnTo>
                  <a:lnTo>
                    <a:pt x="134" y="55"/>
                  </a:lnTo>
                  <a:lnTo>
                    <a:pt x="136" y="52"/>
                  </a:lnTo>
                  <a:lnTo>
                    <a:pt x="138" y="52"/>
                  </a:lnTo>
                  <a:lnTo>
                    <a:pt x="140" y="52"/>
                  </a:lnTo>
                  <a:lnTo>
                    <a:pt x="143" y="52"/>
                  </a:lnTo>
                  <a:lnTo>
                    <a:pt x="145" y="52"/>
                  </a:lnTo>
                  <a:lnTo>
                    <a:pt x="152" y="57"/>
                  </a:lnTo>
                  <a:lnTo>
                    <a:pt x="154" y="59"/>
                  </a:lnTo>
                  <a:lnTo>
                    <a:pt x="156" y="61"/>
                  </a:lnTo>
                  <a:lnTo>
                    <a:pt x="156" y="64"/>
                  </a:lnTo>
                  <a:lnTo>
                    <a:pt x="159" y="66"/>
                  </a:lnTo>
                  <a:lnTo>
                    <a:pt x="165" y="71"/>
                  </a:lnTo>
                  <a:lnTo>
                    <a:pt x="170" y="75"/>
                  </a:lnTo>
                  <a:lnTo>
                    <a:pt x="174" y="80"/>
                  </a:lnTo>
                  <a:lnTo>
                    <a:pt x="179" y="86"/>
                  </a:lnTo>
                  <a:lnTo>
                    <a:pt x="183" y="95"/>
                  </a:lnTo>
                  <a:lnTo>
                    <a:pt x="190" y="107"/>
                  </a:lnTo>
                  <a:lnTo>
                    <a:pt x="193" y="109"/>
                  </a:lnTo>
                  <a:lnTo>
                    <a:pt x="195" y="109"/>
                  </a:lnTo>
                  <a:lnTo>
                    <a:pt x="195" y="111"/>
                  </a:lnTo>
                  <a:lnTo>
                    <a:pt x="197" y="111"/>
                  </a:lnTo>
                  <a:lnTo>
                    <a:pt x="197" y="114"/>
                  </a:lnTo>
                  <a:lnTo>
                    <a:pt x="199" y="114"/>
                  </a:lnTo>
                  <a:lnTo>
                    <a:pt x="199" y="116"/>
                  </a:lnTo>
                  <a:lnTo>
                    <a:pt x="202" y="116"/>
                  </a:lnTo>
                  <a:lnTo>
                    <a:pt x="204" y="118"/>
                  </a:lnTo>
                  <a:lnTo>
                    <a:pt x="206" y="118"/>
                  </a:lnTo>
                  <a:lnTo>
                    <a:pt x="206" y="120"/>
                  </a:lnTo>
                  <a:lnTo>
                    <a:pt x="208" y="123"/>
                  </a:lnTo>
                  <a:lnTo>
                    <a:pt x="211" y="123"/>
                  </a:lnTo>
                  <a:lnTo>
                    <a:pt x="211" y="125"/>
                  </a:lnTo>
                  <a:lnTo>
                    <a:pt x="213" y="125"/>
                  </a:lnTo>
                  <a:lnTo>
                    <a:pt x="215" y="127"/>
                  </a:lnTo>
                  <a:lnTo>
                    <a:pt x="217" y="132"/>
                  </a:lnTo>
                  <a:lnTo>
                    <a:pt x="217" y="134"/>
                  </a:lnTo>
                  <a:lnTo>
                    <a:pt x="217" y="138"/>
                  </a:lnTo>
                  <a:lnTo>
                    <a:pt x="217" y="143"/>
                  </a:lnTo>
                  <a:lnTo>
                    <a:pt x="217" y="145"/>
                  </a:lnTo>
                  <a:lnTo>
                    <a:pt x="217" y="147"/>
                  </a:lnTo>
                  <a:lnTo>
                    <a:pt x="217" y="152"/>
                  </a:lnTo>
                  <a:lnTo>
                    <a:pt x="215" y="152"/>
                  </a:lnTo>
                  <a:lnTo>
                    <a:pt x="211" y="152"/>
                  </a:lnTo>
                  <a:lnTo>
                    <a:pt x="208" y="152"/>
                  </a:lnTo>
                  <a:lnTo>
                    <a:pt x="206" y="152"/>
                  </a:lnTo>
                  <a:lnTo>
                    <a:pt x="202" y="152"/>
                  </a:lnTo>
                  <a:lnTo>
                    <a:pt x="199" y="150"/>
                  </a:lnTo>
                  <a:lnTo>
                    <a:pt x="197" y="150"/>
                  </a:lnTo>
                  <a:lnTo>
                    <a:pt x="197" y="152"/>
                  </a:lnTo>
                  <a:lnTo>
                    <a:pt x="195" y="152"/>
                  </a:lnTo>
                  <a:lnTo>
                    <a:pt x="190" y="154"/>
                  </a:lnTo>
                  <a:lnTo>
                    <a:pt x="186" y="157"/>
                  </a:lnTo>
                  <a:lnTo>
                    <a:pt x="183" y="157"/>
                  </a:lnTo>
                  <a:lnTo>
                    <a:pt x="181" y="157"/>
                  </a:lnTo>
                  <a:lnTo>
                    <a:pt x="179" y="157"/>
                  </a:lnTo>
                  <a:lnTo>
                    <a:pt x="177" y="157"/>
                  </a:lnTo>
                  <a:lnTo>
                    <a:pt x="174" y="157"/>
                  </a:lnTo>
                  <a:lnTo>
                    <a:pt x="174" y="154"/>
                  </a:lnTo>
                  <a:lnTo>
                    <a:pt x="172" y="154"/>
                  </a:lnTo>
                  <a:lnTo>
                    <a:pt x="170" y="154"/>
                  </a:lnTo>
                  <a:lnTo>
                    <a:pt x="170" y="157"/>
                  </a:lnTo>
                  <a:lnTo>
                    <a:pt x="168" y="157"/>
                  </a:lnTo>
                  <a:lnTo>
                    <a:pt x="165" y="157"/>
                  </a:lnTo>
                  <a:lnTo>
                    <a:pt x="165" y="159"/>
                  </a:lnTo>
                  <a:lnTo>
                    <a:pt x="163" y="159"/>
                  </a:lnTo>
                  <a:lnTo>
                    <a:pt x="163" y="161"/>
                  </a:lnTo>
                  <a:lnTo>
                    <a:pt x="165" y="166"/>
                  </a:lnTo>
                  <a:lnTo>
                    <a:pt x="165" y="168"/>
                  </a:lnTo>
                  <a:lnTo>
                    <a:pt x="168" y="170"/>
                  </a:lnTo>
                  <a:lnTo>
                    <a:pt x="170" y="172"/>
                  </a:lnTo>
                  <a:lnTo>
                    <a:pt x="170" y="175"/>
                  </a:lnTo>
                  <a:lnTo>
                    <a:pt x="174" y="177"/>
                  </a:lnTo>
                  <a:lnTo>
                    <a:pt x="177" y="179"/>
                  </a:lnTo>
                  <a:lnTo>
                    <a:pt x="179" y="184"/>
                  </a:lnTo>
                  <a:lnTo>
                    <a:pt x="181" y="184"/>
                  </a:lnTo>
                  <a:lnTo>
                    <a:pt x="181" y="186"/>
                  </a:lnTo>
                  <a:lnTo>
                    <a:pt x="181" y="190"/>
                  </a:lnTo>
                  <a:lnTo>
                    <a:pt x="181" y="193"/>
                  </a:lnTo>
                  <a:lnTo>
                    <a:pt x="181" y="195"/>
                  </a:lnTo>
                  <a:lnTo>
                    <a:pt x="183" y="197"/>
                  </a:lnTo>
                  <a:lnTo>
                    <a:pt x="183" y="200"/>
                  </a:lnTo>
                  <a:lnTo>
                    <a:pt x="186" y="204"/>
                  </a:lnTo>
                  <a:lnTo>
                    <a:pt x="190" y="204"/>
                  </a:lnTo>
                  <a:lnTo>
                    <a:pt x="193" y="204"/>
                  </a:lnTo>
                  <a:lnTo>
                    <a:pt x="195" y="204"/>
                  </a:lnTo>
                  <a:lnTo>
                    <a:pt x="197" y="204"/>
                  </a:lnTo>
                  <a:lnTo>
                    <a:pt x="199" y="204"/>
                  </a:lnTo>
                  <a:lnTo>
                    <a:pt x="202" y="206"/>
                  </a:lnTo>
                  <a:lnTo>
                    <a:pt x="202" y="209"/>
                  </a:lnTo>
                  <a:lnTo>
                    <a:pt x="202" y="211"/>
                  </a:lnTo>
                  <a:lnTo>
                    <a:pt x="202" y="213"/>
                  </a:lnTo>
                  <a:lnTo>
                    <a:pt x="204" y="218"/>
                  </a:lnTo>
                  <a:lnTo>
                    <a:pt x="208" y="222"/>
                  </a:lnTo>
                  <a:lnTo>
                    <a:pt x="208" y="224"/>
                  </a:lnTo>
                  <a:lnTo>
                    <a:pt x="211" y="229"/>
                  </a:lnTo>
                  <a:lnTo>
                    <a:pt x="213" y="231"/>
                  </a:lnTo>
                  <a:lnTo>
                    <a:pt x="215" y="233"/>
                  </a:lnTo>
                  <a:lnTo>
                    <a:pt x="229" y="236"/>
                  </a:lnTo>
                  <a:lnTo>
                    <a:pt x="231" y="238"/>
                  </a:lnTo>
                  <a:lnTo>
                    <a:pt x="233" y="238"/>
                  </a:lnTo>
                  <a:lnTo>
                    <a:pt x="236" y="238"/>
                  </a:lnTo>
                  <a:lnTo>
                    <a:pt x="238" y="238"/>
                  </a:lnTo>
                  <a:lnTo>
                    <a:pt x="240" y="243"/>
                  </a:lnTo>
                  <a:lnTo>
                    <a:pt x="240" y="245"/>
                  </a:lnTo>
                  <a:lnTo>
                    <a:pt x="242" y="245"/>
                  </a:lnTo>
                  <a:lnTo>
                    <a:pt x="242" y="247"/>
                  </a:lnTo>
                  <a:lnTo>
                    <a:pt x="247" y="254"/>
                  </a:lnTo>
                  <a:lnTo>
                    <a:pt x="249" y="256"/>
                  </a:lnTo>
                  <a:lnTo>
                    <a:pt x="249" y="258"/>
                  </a:lnTo>
                  <a:lnTo>
                    <a:pt x="251" y="263"/>
                  </a:lnTo>
                  <a:lnTo>
                    <a:pt x="249" y="279"/>
                  </a:lnTo>
                  <a:lnTo>
                    <a:pt x="258" y="281"/>
                  </a:lnTo>
                  <a:lnTo>
                    <a:pt x="276" y="290"/>
                  </a:lnTo>
                  <a:lnTo>
                    <a:pt x="288" y="297"/>
                  </a:lnTo>
                  <a:lnTo>
                    <a:pt x="304" y="299"/>
                  </a:lnTo>
                  <a:lnTo>
                    <a:pt x="315" y="299"/>
                  </a:lnTo>
                  <a:lnTo>
                    <a:pt x="326" y="299"/>
                  </a:lnTo>
                  <a:lnTo>
                    <a:pt x="333" y="301"/>
                  </a:lnTo>
                  <a:lnTo>
                    <a:pt x="340" y="301"/>
                  </a:lnTo>
                  <a:lnTo>
                    <a:pt x="342" y="301"/>
                  </a:lnTo>
                  <a:lnTo>
                    <a:pt x="344" y="301"/>
                  </a:lnTo>
                  <a:lnTo>
                    <a:pt x="347" y="301"/>
                  </a:lnTo>
                  <a:lnTo>
                    <a:pt x="354" y="304"/>
                  </a:lnTo>
                  <a:lnTo>
                    <a:pt x="360" y="304"/>
                  </a:lnTo>
                  <a:lnTo>
                    <a:pt x="365" y="306"/>
                  </a:lnTo>
                  <a:lnTo>
                    <a:pt x="369" y="308"/>
                  </a:lnTo>
                  <a:lnTo>
                    <a:pt x="374" y="310"/>
                  </a:lnTo>
                  <a:lnTo>
                    <a:pt x="383" y="315"/>
                  </a:lnTo>
                  <a:lnTo>
                    <a:pt x="388" y="317"/>
                  </a:lnTo>
                  <a:lnTo>
                    <a:pt x="392" y="319"/>
                  </a:lnTo>
                  <a:lnTo>
                    <a:pt x="394" y="319"/>
                  </a:lnTo>
                  <a:lnTo>
                    <a:pt x="397" y="322"/>
                  </a:lnTo>
                  <a:lnTo>
                    <a:pt x="399" y="324"/>
                  </a:lnTo>
                  <a:lnTo>
                    <a:pt x="399" y="326"/>
                  </a:lnTo>
                  <a:lnTo>
                    <a:pt x="401" y="326"/>
                  </a:lnTo>
                  <a:lnTo>
                    <a:pt x="403" y="326"/>
                  </a:lnTo>
                  <a:lnTo>
                    <a:pt x="406" y="326"/>
                  </a:lnTo>
                  <a:lnTo>
                    <a:pt x="406" y="329"/>
                  </a:lnTo>
                  <a:lnTo>
                    <a:pt x="412" y="331"/>
                  </a:lnTo>
                  <a:lnTo>
                    <a:pt x="417" y="331"/>
                  </a:lnTo>
                  <a:lnTo>
                    <a:pt x="426" y="331"/>
                  </a:lnTo>
                  <a:lnTo>
                    <a:pt x="431" y="331"/>
                  </a:lnTo>
                  <a:lnTo>
                    <a:pt x="433" y="331"/>
                  </a:lnTo>
                  <a:lnTo>
                    <a:pt x="435" y="331"/>
                  </a:lnTo>
                  <a:lnTo>
                    <a:pt x="440" y="329"/>
                  </a:lnTo>
                  <a:lnTo>
                    <a:pt x="442" y="329"/>
                  </a:lnTo>
                  <a:lnTo>
                    <a:pt x="444" y="326"/>
                  </a:lnTo>
                  <a:lnTo>
                    <a:pt x="449" y="324"/>
                  </a:lnTo>
                  <a:lnTo>
                    <a:pt x="451" y="324"/>
                  </a:lnTo>
                  <a:lnTo>
                    <a:pt x="453" y="324"/>
                  </a:lnTo>
                  <a:lnTo>
                    <a:pt x="456" y="322"/>
                  </a:lnTo>
                  <a:lnTo>
                    <a:pt x="462" y="322"/>
                  </a:lnTo>
                  <a:lnTo>
                    <a:pt x="467" y="322"/>
                  </a:lnTo>
                  <a:lnTo>
                    <a:pt x="474" y="319"/>
                  </a:lnTo>
                  <a:lnTo>
                    <a:pt x="480" y="319"/>
                  </a:lnTo>
                  <a:lnTo>
                    <a:pt x="485" y="319"/>
                  </a:lnTo>
                  <a:lnTo>
                    <a:pt x="499" y="319"/>
                  </a:lnTo>
                  <a:lnTo>
                    <a:pt x="508" y="322"/>
                  </a:lnTo>
                  <a:lnTo>
                    <a:pt x="512" y="322"/>
                  </a:lnTo>
                  <a:lnTo>
                    <a:pt x="524" y="326"/>
                  </a:lnTo>
                  <a:lnTo>
                    <a:pt x="524" y="329"/>
                  </a:lnTo>
                  <a:lnTo>
                    <a:pt x="524" y="331"/>
                  </a:lnTo>
                  <a:lnTo>
                    <a:pt x="526" y="340"/>
                  </a:lnTo>
                  <a:lnTo>
                    <a:pt x="526" y="342"/>
                  </a:lnTo>
                  <a:lnTo>
                    <a:pt x="526" y="344"/>
                  </a:lnTo>
                  <a:lnTo>
                    <a:pt x="526" y="349"/>
                  </a:lnTo>
                  <a:lnTo>
                    <a:pt x="526" y="356"/>
                  </a:lnTo>
                  <a:lnTo>
                    <a:pt x="526" y="358"/>
                  </a:lnTo>
                  <a:lnTo>
                    <a:pt x="528" y="367"/>
                  </a:lnTo>
                  <a:lnTo>
                    <a:pt x="528" y="369"/>
                  </a:lnTo>
                  <a:lnTo>
                    <a:pt x="528" y="378"/>
                  </a:lnTo>
                  <a:lnTo>
                    <a:pt x="530" y="390"/>
                  </a:lnTo>
                  <a:lnTo>
                    <a:pt x="530" y="396"/>
                  </a:lnTo>
                  <a:lnTo>
                    <a:pt x="530" y="403"/>
                  </a:lnTo>
                  <a:lnTo>
                    <a:pt x="530" y="408"/>
                  </a:lnTo>
                  <a:lnTo>
                    <a:pt x="530" y="410"/>
                  </a:lnTo>
                  <a:lnTo>
                    <a:pt x="530" y="412"/>
                  </a:lnTo>
                  <a:lnTo>
                    <a:pt x="530" y="417"/>
                  </a:lnTo>
                  <a:lnTo>
                    <a:pt x="533" y="419"/>
                  </a:lnTo>
                  <a:lnTo>
                    <a:pt x="533" y="421"/>
                  </a:lnTo>
                  <a:lnTo>
                    <a:pt x="533" y="424"/>
                  </a:lnTo>
                  <a:lnTo>
                    <a:pt x="533" y="426"/>
                  </a:lnTo>
                  <a:lnTo>
                    <a:pt x="533" y="428"/>
                  </a:lnTo>
                  <a:lnTo>
                    <a:pt x="533" y="430"/>
                  </a:lnTo>
                  <a:lnTo>
                    <a:pt x="533" y="433"/>
                  </a:lnTo>
                  <a:lnTo>
                    <a:pt x="533" y="435"/>
                  </a:lnTo>
                  <a:lnTo>
                    <a:pt x="533" y="437"/>
                  </a:lnTo>
                  <a:lnTo>
                    <a:pt x="533" y="439"/>
                  </a:lnTo>
                  <a:lnTo>
                    <a:pt x="533" y="446"/>
                  </a:lnTo>
                  <a:lnTo>
                    <a:pt x="535" y="451"/>
                  </a:lnTo>
                  <a:lnTo>
                    <a:pt x="535" y="455"/>
                  </a:lnTo>
                  <a:lnTo>
                    <a:pt x="535" y="460"/>
                  </a:lnTo>
                  <a:lnTo>
                    <a:pt x="535" y="464"/>
                  </a:lnTo>
                  <a:lnTo>
                    <a:pt x="535" y="467"/>
                  </a:lnTo>
                  <a:lnTo>
                    <a:pt x="535" y="469"/>
                  </a:lnTo>
                  <a:lnTo>
                    <a:pt x="533" y="471"/>
                  </a:lnTo>
                  <a:lnTo>
                    <a:pt x="533" y="473"/>
                  </a:lnTo>
                  <a:lnTo>
                    <a:pt x="533" y="476"/>
                  </a:lnTo>
                  <a:lnTo>
                    <a:pt x="533" y="478"/>
                  </a:lnTo>
                  <a:lnTo>
                    <a:pt x="533" y="480"/>
                  </a:lnTo>
                  <a:lnTo>
                    <a:pt x="533" y="482"/>
                  </a:lnTo>
                  <a:lnTo>
                    <a:pt x="535" y="482"/>
                  </a:lnTo>
                  <a:lnTo>
                    <a:pt x="535" y="485"/>
                  </a:lnTo>
                  <a:lnTo>
                    <a:pt x="535" y="487"/>
                  </a:lnTo>
                  <a:lnTo>
                    <a:pt x="535" y="489"/>
                  </a:lnTo>
                  <a:lnTo>
                    <a:pt x="537" y="489"/>
                  </a:lnTo>
                  <a:lnTo>
                    <a:pt x="537" y="491"/>
                  </a:lnTo>
                  <a:lnTo>
                    <a:pt x="537" y="496"/>
                  </a:lnTo>
                  <a:lnTo>
                    <a:pt x="537" y="498"/>
                  </a:lnTo>
                  <a:lnTo>
                    <a:pt x="539" y="498"/>
                  </a:lnTo>
                  <a:lnTo>
                    <a:pt x="539" y="500"/>
                  </a:lnTo>
                  <a:lnTo>
                    <a:pt x="539" y="503"/>
                  </a:lnTo>
                  <a:lnTo>
                    <a:pt x="539" y="505"/>
                  </a:lnTo>
                  <a:lnTo>
                    <a:pt x="542" y="507"/>
                  </a:lnTo>
                  <a:lnTo>
                    <a:pt x="542" y="510"/>
                  </a:lnTo>
                  <a:lnTo>
                    <a:pt x="542" y="512"/>
                  </a:lnTo>
                  <a:lnTo>
                    <a:pt x="544" y="514"/>
                  </a:lnTo>
                  <a:lnTo>
                    <a:pt x="544" y="516"/>
                  </a:lnTo>
                  <a:lnTo>
                    <a:pt x="544" y="519"/>
                  </a:lnTo>
                  <a:lnTo>
                    <a:pt x="546" y="519"/>
                  </a:lnTo>
                  <a:lnTo>
                    <a:pt x="546" y="521"/>
                  </a:lnTo>
                  <a:lnTo>
                    <a:pt x="544" y="548"/>
                  </a:lnTo>
                  <a:lnTo>
                    <a:pt x="535" y="573"/>
                  </a:lnTo>
                  <a:lnTo>
                    <a:pt x="544" y="586"/>
                  </a:lnTo>
                  <a:lnTo>
                    <a:pt x="546" y="593"/>
                  </a:lnTo>
                  <a:lnTo>
                    <a:pt x="546" y="596"/>
                  </a:lnTo>
                  <a:lnTo>
                    <a:pt x="558" y="623"/>
                  </a:lnTo>
                  <a:lnTo>
                    <a:pt x="578" y="659"/>
                  </a:lnTo>
                  <a:lnTo>
                    <a:pt x="585" y="679"/>
                  </a:lnTo>
                  <a:lnTo>
                    <a:pt x="594" y="700"/>
                  </a:lnTo>
                  <a:lnTo>
                    <a:pt x="589" y="725"/>
                  </a:lnTo>
                  <a:lnTo>
                    <a:pt x="587" y="734"/>
                  </a:lnTo>
                  <a:lnTo>
                    <a:pt x="587" y="740"/>
                  </a:lnTo>
                  <a:lnTo>
                    <a:pt x="594" y="781"/>
                  </a:lnTo>
                  <a:lnTo>
                    <a:pt x="596" y="808"/>
                  </a:lnTo>
                  <a:lnTo>
                    <a:pt x="596" y="817"/>
                  </a:lnTo>
                  <a:lnTo>
                    <a:pt x="596" y="820"/>
                  </a:lnTo>
                  <a:lnTo>
                    <a:pt x="596" y="824"/>
                  </a:lnTo>
                  <a:lnTo>
                    <a:pt x="596" y="860"/>
                  </a:lnTo>
                  <a:lnTo>
                    <a:pt x="598" y="863"/>
                  </a:lnTo>
                  <a:lnTo>
                    <a:pt x="598" y="865"/>
                  </a:lnTo>
                  <a:lnTo>
                    <a:pt x="616" y="897"/>
                  </a:lnTo>
                  <a:lnTo>
                    <a:pt x="619" y="901"/>
                  </a:lnTo>
                  <a:lnTo>
                    <a:pt x="621" y="903"/>
                  </a:lnTo>
                  <a:lnTo>
                    <a:pt x="623" y="910"/>
                  </a:lnTo>
                  <a:lnTo>
                    <a:pt x="612" y="908"/>
                  </a:lnTo>
                  <a:lnTo>
                    <a:pt x="605" y="908"/>
                  </a:lnTo>
                  <a:lnTo>
                    <a:pt x="594" y="908"/>
                  </a:lnTo>
                  <a:lnTo>
                    <a:pt x="592" y="908"/>
                  </a:lnTo>
                  <a:lnTo>
                    <a:pt x="580" y="906"/>
                  </a:lnTo>
                  <a:lnTo>
                    <a:pt x="571" y="908"/>
                  </a:lnTo>
                  <a:lnTo>
                    <a:pt x="555" y="908"/>
                  </a:lnTo>
                  <a:lnTo>
                    <a:pt x="528" y="906"/>
                  </a:lnTo>
                  <a:lnTo>
                    <a:pt x="514" y="906"/>
                  </a:lnTo>
                  <a:lnTo>
                    <a:pt x="503" y="908"/>
                  </a:lnTo>
                  <a:lnTo>
                    <a:pt x="501" y="908"/>
                  </a:lnTo>
                  <a:lnTo>
                    <a:pt x="487" y="908"/>
                  </a:lnTo>
                  <a:lnTo>
                    <a:pt x="478" y="912"/>
                  </a:lnTo>
                  <a:lnTo>
                    <a:pt x="471" y="915"/>
                  </a:lnTo>
                  <a:lnTo>
                    <a:pt x="469" y="915"/>
                  </a:lnTo>
                  <a:lnTo>
                    <a:pt x="467" y="917"/>
                  </a:lnTo>
                  <a:lnTo>
                    <a:pt x="465" y="917"/>
                  </a:lnTo>
                  <a:lnTo>
                    <a:pt x="458" y="919"/>
                  </a:lnTo>
                  <a:lnTo>
                    <a:pt x="451" y="921"/>
                  </a:lnTo>
                  <a:lnTo>
                    <a:pt x="442" y="924"/>
                  </a:lnTo>
                  <a:lnTo>
                    <a:pt x="431" y="928"/>
                  </a:lnTo>
                  <a:lnTo>
                    <a:pt x="428" y="930"/>
                  </a:lnTo>
                  <a:lnTo>
                    <a:pt x="424" y="933"/>
                  </a:lnTo>
                  <a:lnTo>
                    <a:pt x="417" y="935"/>
                  </a:lnTo>
                  <a:lnTo>
                    <a:pt x="408" y="940"/>
                  </a:lnTo>
                  <a:lnTo>
                    <a:pt x="399" y="944"/>
                  </a:lnTo>
                  <a:lnTo>
                    <a:pt x="397" y="944"/>
                  </a:lnTo>
                  <a:lnTo>
                    <a:pt x="392" y="944"/>
                  </a:lnTo>
                  <a:lnTo>
                    <a:pt x="385" y="944"/>
                  </a:lnTo>
                  <a:lnTo>
                    <a:pt x="378" y="944"/>
                  </a:lnTo>
                  <a:lnTo>
                    <a:pt x="374" y="944"/>
                  </a:lnTo>
                  <a:lnTo>
                    <a:pt x="367" y="942"/>
                  </a:lnTo>
                  <a:lnTo>
                    <a:pt x="363" y="942"/>
                  </a:lnTo>
                  <a:lnTo>
                    <a:pt x="358" y="940"/>
                  </a:lnTo>
                  <a:lnTo>
                    <a:pt x="356" y="940"/>
                  </a:lnTo>
                  <a:lnTo>
                    <a:pt x="349" y="937"/>
                  </a:lnTo>
                  <a:lnTo>
                    <a:pt x="344" y="937"/>
                  </a:lnTo>
                  <a:lnTo>
                    <a:pt x="338" y="935"/>
                  </a:lnTo>
                  <a:lnTo>
                    <a:pt x="331" y="933"/>
                  </a:lnTo>
                  <a:lnTo>
                    <a:pt x="326" y="933"/>
                  </a:lnTo>
                  <a:lnTo>
                    <a:pt x="322" y="930"/>
                  </a:lnTo>
                  <a:lnTo>
                    <a:pt x="319" y="930"/>
                  </a:lnTo>
                  <a:lnTo>
                    <a:pt x="315" y="928"/>
                  </a:lnTo>
                  <a:lnTo>
                    <a:pt x="310" y="928"/>
                  </a:lnTo>
                  <a:lnTo>
                    <a:pt x="306" y="926"/>
                  </a:lnTo>
                  <a:lnTo>
                    <a:pt x="301" y="924"/>
                  </a:lnTo>
                  <a:lnTo>
                    <a:pt x="295" y="921"/>
                  </a:lnTo>
                  <a:lnTo>
                    <a:pt x="292" y="919"/>
                  </a:lnTo>
                  <a:lnTo>
                    <a:pt x="288" y="915"/>
                  </a:lnTo>
                  <a:lnTo>
                    <a:pt x="281" y="912"/>
                  </a:lnTo>
                  <a:lnTo>
                    <a:pt x="279" y="906"/>
                  </a:lnTo>
                  <a:lnTo>
                    <a:pt x="279" y="903"/>
                  </a:lnTo>
                  <a:lnTo>
                    <a:pt x="276" y="903"/>
                  </a:lnTo>
                  <a:lnTo>
                    <a:pt x="274" y="897"/>
                  </a:lnTo>
                  <a:lnTo>
                    <a:pt x="272" y="890"/>
                  </a:lnTo>
                  <a:lnTo>
                    <a:pt x="267" y="878"/>
                  </a:lnTo>
                  <a:lnTo>
                    <a:pt x="265" y="874"/>
                  </a:lnTo>
                  <a:lnTo>
                    <a:pt x="261" y="856"/>
                  </a:lnTo>
                  <a:lnTo>
                    <a:pt x="258" y="847"/>
                  </a:lnTo>
                  <a:lnTo>
                    <a:pt x="256" y="842"/>
                  </a:lnTo>
                  <a:lnTo>
                    <a:pt x="251" y="831"/>
                  </a:lnTo>
                  <a:lnTo>
                    <a:pt x="247" y="826"/>
                  </a:lnTo>
                  <a:lnTo>
                    <a:pt x="242" y="822"/>
                  </a:lnTo>
                  <a:lnTo>
                    <a:pt x="236" y="817"/>
                  </a:lnTo>
                  <a:lnTo>
                    <a:pt x="227" y="808"/>
                  </a:lnTo>
                  <a:lnTo>
                    <a:pt x="224" y="806"/>
                  </a:lnTo>
                  <a:lnTo>
                    <a:pt x="224" y="804"/>
                  </a:lnTo>
                  <a:lnTo>
                    <a:pt x="222" y="801"/>
                  </a:lnTo>
                  <a:lnTo>
                    <a:pt x="220" y="799"/>
                  </a:lnTo>
                  <a:lnTo>
                    <a:pt x="220" y="797"/>
                  </a:lnTo>
                  <a:lnTo>
                    <a:pt x="220" y="795"/>
                  </a:lnTo>
                  <a:lnTo>
                    <a:pt x="217" y="792"/>
                  </a:lnTo>
                  <a:lnTo>
                    <a:pt x="215" y="790"/>
                  </a:lnTo>
                  <a:lnTo>
                    <a:pt x="213" y="788"/>
                  </a:lnTo>
                  <a:lnTo>
                    <a:pt x="211" y="786"/>
                  </a:lnTo>
                  <a:lnTo>
                    <a:pt x="206" y="781"/>
                  </a:lnTo>
                  <a:lnTo>
                    <a:pt x="202" y="781"/>
                  </a:lnTo>
                  <a:lnTo>
                    <a:pt x="199" y="777"/>
                  </a:lnTo>
                  <a:lnTo>
                    <a:pt x="190" y="774"/>
                  </a:lnTo>
                  <a:lnTo>
                    <a:pt x="190" y="768"/>
                  </a:lnTo>
                  <a:lnTo>
                    <a:pt x="179" y="768"/>
                  </a:lnTo>
                  <a:lnTo>
                    <a:pt x="179" y="761"/>
                  </a:lnTo>
                  <a:lnTo>
                    <a:pt x="179" y="756"/>
                  </a:lnTo>
                  <a:lnTo>
                    <a:pt x="179" y="754"/>
                  </a:lnTo>
                  <a:lnTo>
                    <a:pt x="179" y="749"/>
                  </a:lnTo>
                  <a:lnTo>
                    <a:pt x="179" y="743"/>
                  </a:lnTo>
                  <a:lnTo>
                    <a:pt x="179" y="738"/>
                  </a:lnTo>
                  <a:lnTo>
                    <a:pt x="179" y="734"/>
                  </a:lnTo>
                  <a:lnTo>
                    <a:pt x="179" y="725"/>
                  </a:lnTo>
                  <a:lnTo>
                    <a:pt x="179" y="718"/>
                  </a:lnTo>
                  <a:lnTo>
                    <a:pt x="179" y="711"/>
                  </a:lnTo>
                  <a:lnTo>
                    <a:pt x="177" y="704"/>
                  </a:lnTo>
                  <a:lnTo>
                    <a:pt x="174" y="704"/>
                  </a:lnTo>
                  <a:lnTo>
                    <a:pt x="177" y="702"/>
                  </a:lnTo>
                  <a:lnTo>
                    <a:pt x="186" y="670"/>
                  </a:lnTo>
                  <a:lnTo>
                    <a:pt x="152" y="627"/>
                  </a:lnTo>
                  <a:lnTo>
                    <a:pt x="140" y="616"/>
                  </a:lnTo>
                  <a:lnTo>
                    <a:pt x="136" y="609"/>
                  </a:lnTo>
                  <a:lnTo>
                    <a:pt x="131" y="600"/>
                  </a:lnTo>
                  <a:lnTo>
                    <a:pt x="129" y="598"/>
                  </a:lnTo>
                  <a:lnTo>
                    <a:pt x="125" y="589"/>
                  </a:lnTo>
                  <a:lnTo>
                    <a:pt x="111" y="553"/>
                  </a:lnTo>
                  <a:lnTo>
                    <a:pt x="111" y="548"/>
                  </a:lnTo>
                  <a:lnTo>
                    <a:pt x="111" y="546"/>
                  </a:lnTo>
                  <a:lnTo>
                    <a:pt x="113" y="541"/>
                  </a:lnTo>
                  <a:lnTo>
                    <a:pt x="115" y="539"/>
                  </a:lnTo>
                  <a:lnTo>
                    <a:pt x="115" y="532"/>
                  </a:lnTo>
                  <a:lnTo>
                    <a:pt x="115" y="530"/>
                  </a:lnTo>
                  <a:lnTo>
                    <a:pt x="115" y="525"/>
                  </a:lnTo>
                  <a:lnTo>
                    <a:pt x="113" y="521"/>
                  </a:lnTo>
                  <a:lnTo>
                    <a:pt x="113" y="519"/>
                  </a:lnTo>
                  <a:lnTo>
                    <a:pt x="111" y="519"/>
                  </a:lnTo>
                  <a:lnTo>
                    <a:pt x="109" y="514"/>
                  </a:lnTo>
                  <a:lnTo>
                    <a:pt x="104" y="507"/>
                  </a:lnTo>
                  <a:lnTo>
                    <a:pt x="102" y="507"/>
                  </a:lnTo>
                  <a:lnTo>
                    <a:pt x="102" y="505"/>
                  </a:lnTo>
                  <a:lnTo>
                    <a:pt x="100" y="503"/>
                  </a:lnTo>
                  <a:lnTo>
                    <a:pt x="97" y="498"/>
                  </a:lnTo>
                  <a:lnTo>
                    <a:pt x="95" y="498"/>
                  </a:lnTo>
                  <a:lnTo>
                    <a:pt x="95" y="496"/>
                  </a:lnTo>
                  <a:lnTo>
                    <a:pt x="95" y="494"/>
                  </a:lnTo>
                  <a:lnTo>
                    <a:pt x="91" y="496"/>
                  </a:lnTo>
                  <a:lnTo>
                    <a:pt x="88" y="498"/>
                  </a:lnTo>
                  <a:lnTo>
                    <a:pt x="84" y="500"/>
                  </a:lnTo>
                  <a:lnTo>
                    <a:pt x="77" y="500"/>
                  </a:lnTo>
                  <a:lnTo>
                    <a:pt x="75" y="498"/>
                  </a:lnTo>
                  <a:lnTo>
                    <a:pt x="70" y="491"/>
                  </a:lnTo>
                  <a:lnTo>
                    <a:pt x="68" y="485"/>
                  </a:lnTo>
                  <a:lnTo>
                    <a:pt x="68" y="480"/>
                  </a:lnTo>
                  <a:lnTo>
                    <a:pt x="68" y="467"/>
                  </a:lnTo>
                  <a:lnTo>
                    <a:pt x="70" y="457"/>
                  </a:lnTo>
                  <a:lnTo>
                    <a:pt x="70" y="451"/>
                  </a:lnTo>
                  <a:lnTo>
                    <a:pt x="66" y="444"/>
                  </a:lnTo>
                  <a:lnTo>
                    <a:pt x="61" y="439"/>
                  </a:lnTo>
                  <a:lnTo>
                    <a:pt x="27" y="426"/>
                  </a:lnTo>
                  <a:lnTo>
                    <a:pt x="23" y="421"/>
                  </a:lnTo>
                  <a:lnTo>
                    <a:pt x="7" y="392"/>
                  </a:lnTo>
                  <a:lnTo>
                    <a:pt x="4" y="387"/>
                  </a:lnTo>
                  <a:lnTo>
                    <a:pt x="4" y="383"/>
                  </a:lnTo>
                  <a:lnTo>
                    <a:pt x="2" y="381"/>
                  </a:lnTo>
                  <a:lnTo>
                    <a:pt x="2" y="378"/>
                  </a:lnTo>
                  <a:lnTo>
                    <a:pt x="0" y="362"/>
                  </a:lnTo>
                  <a:lnTo>
                    <a:pt x="0" y="344"/>
                  </a:lnTo>
                  <a:lnTo>
                    <a:pt x="0" y="340"/>
                  </a:lnTo>
                  <a:lnTo>
                    <a:pt x="0" y="319"/>
                  </a:lnTo>
                  <a:lnTo>
                    <a:pt x="0" y="315"/>
                  </a:lnTo>
                  <a:lnTo>
                    <a:pt x="2" y="313"/>
                  </a:lnTo>
                  <a:lnTo>
                    <a:pt x="2" y="310"/>
                  </a:lnTo>
                  <a:lnTo>
                    <a:pt x="4" y="299"/>
                  </a:lnTo>
                  <a:lnTo>
                    <a:pt x="4" y="297"/>
                  </a:lnTo>
                  <a:lnTo>
                    <a:pt x="4" y="292"/>
                  </a:lnTo>
                  <a:lnTo>
                    <a:pt x="7" y="283"/>
                  </a:lnTo>
                  <a:lnTo>
                    <a:pt x="7" y="270"/>
                  </a:lnTo>
                  <a:lnTo>
                    <a:pt x="7" y="263"/>
                  </a:lnTo>
                  <a:lnTo>
                    <a:pt x="7" y="261"/>
                  </a:lnTo>
                  <a:lnTo>
                    <a:pt x="7" y="252"/>
                  </a:lnTo>
                  <a:lnTo>
                    <a:pt x="7" y="247"/>
                  </a:lnTo>
                  <a:lnTo>
                    <a:pt x="7" y="245"/>
                  </a:lnTo>
                  <a:lnTo>
                    <a:pt x="7" y="238"/>
                  </a:lnTo>
                  <a:lnTo>
                    <a:pt x="7" y="236"/>
                  </a:lnTo>
                  <a:lnTo>
                    <a:pt x="4" y="218"/>
                  </a:lnTo>
                  <a:lnTo>
                    <a:pt x="7" y="213"/>
                  </a:lnTo>
                  <a:lnTo>
                    <a:pt x="7" y="211"/>
                  </a:lnTo>
                  <a:lnTo>
                    <a:pt x="7" y="209"/>
                  </a:lnTo>
                  <a:lnTo>
                    <a:pt x="7" y="206"/>
                  </a:lnTo>
                  <a:lnTo>
                    <a:pt x="13" y="202"/>
                  </a:lnTo>
                  <a:lnTo>
                    <a:pt x="20" y="197"/>
                  </a:lnTo>
                  <a:lnTo>
                    <a:pt x="34" y="184"/>
                  </a:lnTo>
                  <a:lnTo>
                    <a:pt x="36" y="177"/>
                  </a:lnTo>
                  <a:lnTo>
                    <a:pt x="38" y="175"/>
                  </a:lnTo>
                  <a:lnTo>
                    <a:pt x="38" y="170"/>
                  </a:lnTo>
                  <a:lnTo>
                    <a:pt x="41" y="166"/>
                  </a:lnTo>
                  <a:lnTo>
                    <a:pt x="45" y="154"/>
                  </a:lnTo>
                  <a:lnTo>
                    <a:pt x="45" y="150"/>
                  </a:lnTo>
                  <a:lnTo>
                    <a:pt x="43" y="143"/>
                  </a:lnTo>
                  <a:lnTo>
                    <a:pt x="41" y="138"/>
                  </a:lnTo>
                  <a:lnTo>
                    <a:pt x="38" y="136"/>
                  </a:lnTo>
                  <a:lnTo>
                    <a:pt x="36" y="127"/>
                  </a:lnTo>
                  <a:lnTo>
                    <a:pt x="36" y="125"/>
                  </a:lnTo>
                  <a:lnTo>
                    <a:pt x="34" y="118"/>
                  </a:lnTo>
                  <a:lnTo>
                    <a:pt x="36" y="109"/>
                  </a:lnTo>
                  <a:lnTo>
                    <a:pt x="36" y="102"/>
                  </a:lnTo>
                  <a:lnTo>
                    <a:pt x="43" y="95"/>
                  </a:lnTo>
                  <a:lnTo>
                    <a:pt x="50" y="93"/>
                  </a:lnTo>
                  <a:lnTo>
                    <a:pt x="52" y="86"/>
                  </a:lnTo>
                  <a:lnTo>
                    <a:pt x="50" y="82"/>
                  </a:lnTo>
                  <a:lnTo>
                    <a:pt x="47" y="77"/>
                  </a:lnTo>
                  <a:lnTo>
                    <a:pt x="47" y="75"/>
                  </a:lnTo>
                  <a:lnTo>
                    <a:pt x="47" y="71"/>
                  </a:lnTo>
                  <a:lnTo>
                    <a:pt x="47" y="48"/>
                  </a:lnTo>
                  <a:lnTo>
                    <a:pt x="47" y="37"/>
                  </a:lnTo>
                  <a:lnTo>
                    <a:pt x="47" y="34"/>
                  </a:lnTo>
                  <a:lnTo>
                    <a:pt x="47" y="25"/>
                  </a:lnTo>
                  <a:lnTo>
                    <a:pt x="47" y="23"/>
                  </a:lnTo>
                  <a:lnTo>
                    <a:pt x="45" y="21"/>
                  </a:lnTo>
                  <a:lnTo>
                    <a:pt x="45" y="18"/>
                  </a:lnTo>
                  <a:lnTo>
                    <a:pt x="45" y="12"/>
                  </a:lnTo>
                  <a:lnTo>
                    <a:pt x="45" y="9"/>
                  </a:lnTo>
                  <a:lnTo>
                    <a:pt x="45" y="7"/>
                  </a:lnTo>
                  <a:lnTo>
                    <a:pt x="45" y="5"/>
                  </a:lnTo>
                  <a:lnTo>
                    <a:pt x="45" y="3"/>
                  </a:lnTo>
                  <a:lnTo>
                    <a:pt x="47" y="3"/>
                  </a:lnTo>
                  <a:lnTo>
                    <a:pt x="47" y="0"/>
                  </a:lnTo>
                  <a:lnTo>
                    <a:pt x="50" y="0"/>
                  </a:lnTo>
                  <a:lnTo>
                    <a:pt x="52" y="0"/>
                  </a:lnTo>
                  <a:lnTo>
                    <a:pt x="54" y="0"/>
                  </a:lnTo>
                  <a:lnTo>
                    <a:pt x="57" y="0"/>
                  </a:lnTo>
                  <a:lnTo>
                    <a:pt x="59" y="3"/>
                  </a:lnTo>
                  <a:lnTo>
                    <a:pt x="61" y="3"/>
                  </a:lnTo>
                  <a:lnTo>
                    <a:pt x="63" y="3"/>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50" name="Admin 1 - Gedaref">
              <a:extLst>
                <a:ext uri="{FF2B5EF4-FFF2-40B4-BE49-F238E27FC236}">
                  <a16:creationId xmlns:a16="http://schemas.microsoft.com/office/drawing/2014/main" id="{C6740257-64BD-975B-A8F5-198973D02550}"/>
                </a:ext>
              </a:extLst>
            </p:cNvPr>
            <p:cNvSpPr>
              <a:spLocks/>
            </p:cNvSpPr>
            <p:nvPr/>
          </p:nvSpPr>
          <p:spPr bwMode="auto">
            <a:xfrm>
              <a:off x="7543872" y="3484505"/>
              <a:ext cx="1279779" cy="1335283"/>
            </a:xfrm>
            <a:custGeom>
              <a:avLst/>
              <a:gdLst>
                <a:gd name="T0" fmla="*/ 310 w 807"/>
                <a:gd name="T1" fmla="*/ 68 h 842"/>
                <a:gd name="T2" fmla="*/ 460 w 807"/>
                <a:gd name="T3" fmla="*/ 165 h 842"/>
                <a:gd name="T4" fmla="*/ 573 w 807"/>
                <a:gd name="T5" fmla="*/ 236 h 842"/>
                <a:gd name="T6" fmla="*/ 616 w 807"/>
                <a:gd name="T7" fmla="*/ 245 h 842"/>
                <a:gd name="T8" fmla="*/ 637 w 807"/>
                <a:gd name="T9" fmla="*/ 256 h 842"/>
                <a:gd name="T10" fmla="*/ 637 w 807"/>
                <a:gd name="T11" fmla="*/ 279 h 842"/>
                <a:gd name="T12" fmla="*/ 628 w 807"/>
                <a:gd name="T13" fmla="*/ 294 h 842"/>
                <a:gd name="T14" fmla="*/ 628 w 807"/>
                <a:gd name="T15" fmla="*/ 317 h 842"/>
                <a:gd name="T16" fmla="*/ 628 w 807"/>
                <a:gd name="T17" fmla="*/ 333 h 842"/>
                <a:gd name="T18" fmla="*/ 630 w 807"/>
                <a:gd name="T19" fmla="*/ 353 h 842"/>
                <a:gd name="T20" fmla="*/ 623 w 807"/>
                <a:gd name="T21" fmla="*/ 378 h 842"/>
                <a:gd name="T22" fmla="*/ 621 w 807"/>
                <a:gd name="T23" fmla="*/ 394 h 842"/>
                <a:gd name="T24" fmla="*/ 632 w 807"/>
                <a:gd name="T25" fmla="*/ 408 h 842"/>
                <a:gd name="T26" fmla="*/ 655 w 807"/>
                <a:gd name="T27" fmla="*/ 414 h 842"/>
                <a:gd name="T28" fmla="*/ 675 w 807"/>
                <a:gd name="T29" fmla="*/ 423 h 842"/>
                <a:gd name="T30" fmla="*/ 703 w 807"/>
                <a:gd name="T31" fmla="*/ 417 h 842"/>
                <a:gd name="T32" fmla="*/ 728 w 807"/>
                <a:gd name="T33" fmla="*/ 408 h 842"/>
                <a:gd name="T34" fmla="*/ 750 w 807"/>
                <a:gd name="T35" fmla="*/ 403 h 842"/>
                <a:gd name="T36" fmla="*/ 768 w 807"/>
                <a:gd name="T37" fmla="*/ 412 h 842"/>
                <a:gd name="T38" fmla="*/ 784 w 807"/>
                <a:gd name="T39" fmla="*/ 419 h 842"/>
                <a:gd name="T40" fmla="*/ 784 w 807"/>
                <a:gd name="T41" fmla="*/ 485 h 842"/>
                <a:gd name="T42" fmla="*/ 787 w 807"/>
                <a:gd name="T43" fmla="*/ 534 h 842"/>
                <a:gd name="T44" fmla="*/ 764 w 807"/>
                <a:gd name="T45" fmla="*/ 598 h 842"/>
                <a:gd name="T46" fmla="*/ 734 w 807"/>
                <a:gd name="T47" fmla="*/ 654 h 842"/>
                <a:gd name="T48" fmla="*/ 716 w 807"/>
                <a:gd name="T49" fmla="*/ 713 h 842"/>
                <a:gd name="T50" fmla="*/ 705 w 807"/>
                <a:gd name="T51" fmla="*/ 754 h 842"/>
                <a:gd name="T52" fmla="*/ 707 w 807"/>
                <a:gd name="T53" fmla="*/ 776 h 842"/>
                <a:gd name="T54" fmla="*/ 696 w 807"/>
                <a:gd name="T55" fmla="*/ 835 h 842"/>
                <a:gd name="T56" fmla="*/ 682 w 807"/>
                <a:gd name="T57" fmla="*/ 826 h 842"/>
                <a:gd name="T58" fmla="*/ 660 w 807"/>
                <a:gd name="T59" fmla="*/ 826 h 842"/>
                <a:gd name="T60" fmla="*/ 596 w 807"/>
                <a:gd name="T61" fmla="*/ 838 h 842"/>
                <a:gd name="T62" fmla="*/ 580 w 807"/>
                <a:gd name="T63" fmla="*/ 840 h 842"/>
                <a:gd name="T64" fmla="*/ 560 w 807"/>
                <a:gd name="T65" fmla="*/ 833 h 842"/>
                <a:gd name="T66" fmla="*/ 499 w 807"/>
                <a:gd name="T67" fmla="*/ 826 h 842"/>
                <a:gd name="T68" fmla="*/ 424 w 807"/>
                <a:gd name="T69" fmla="*/ 786 h 842"/>
                <a:gd name="T70" fmla="*/ 403 w 807"/>
                <a:gd name="T71" fmla="*/ 779 h 842"/>
                <a:gd name="T72" fmla="*/ 365 w 807"/>
                <a:gd name="T73" fmla="*/ 756 h 842"/>
                <a:gd name="T74" fmla="*/ 349 w 807"/>
                <a:gd name="T75" fmla="*/ 738 h 842"/>
                <a:gd name="T76" fmla="*/ 338 w 807"/>
                <a:gd name="T77" fmla="*/ 709 h 842"/>
                <a:gd name="T78" fmla="*/ 324 w 807"/>
                <a:gd name="T79" fmla="*/ 697 h 842"/>
                <a:gd name="T80" fmla="*/ 310 w 807"/>
                <a:gd name="T81" fmla="*/ 702 h 842"/>
                <a:gd name="T82" fmla="*/ 297 w 807"/>
                <a:gd name="T83" fmla="*/ 697 h 842"/>
                <a:gd name="T84" fmla="*/ 283 w 807"/>
                <a:gd name="T85" fmla="*/ 684 h 842"/>
                <a:gd name="T86" fmla="*/ 245 w 807"/>
                <a:gd name="T87" fmla="*/ 645 h 842"/>
                <a:gd name="T88" fmla="*/ 159 w 807"/>
                <a:gd name="T89" fmla="*/ 546 h 842"/>
                <a:gd name="T90" fmla="*/ 143 w 807"/>
                <a:gd name="T91" fmla="*/ 530 h 842"/>
                <a:gd name="T92" fmla="*/ 136 w 807"/>
                <a:gd name="T93" fmla="*/ 505 h 842"/>
                <a:gd name="T94" fmla="*/ 125 w 807"/>
                <a:gd name="T95" fmla="*/ 482 h 842"/>
                <a:gd name="T96" fmla="*/ 106 w 807"/>
                <a:gd name="T97" fmla="*/ 460 h 842"/>
                <a:gd name="T98" fmla="*/ 109 w 807"/>
                <a:gd name="T99" fmla="*/ 432 h 842"/>
                <a:gd name="T100" fmla="*/ 120 w 807"/>
                <a:gd name="T101" fmla="*/ 394 h 842"/>
                <a:gd name="T102" fmla="*/ 136 w 807"/>
                <a:gd name="T103" fmla="*/ 371 h 842"/>
                <a:gd name="T104" fmla="*/ 163 w 807"/>
                <a:gd name="T105" fmla="*/ 229 h 842"/>
                <a:gd name="T106" fmla="*/ 95 w 807"/>
                <a:gd name="T107" fmla="*/ 154 h 842"/>
                <a:gd name="T108" fmla="*/ 25 w 807"/>
                <a:gd name="T109" fmla="*/ 127 h 842"/>
                <a:gd name="T110" fmla="*/ 9 w 807"/>
                <a:gd name="T111" fmla="*/ 93 h 842"/>
                <a:gd name="T112" fmla="*/ 4 w 807"/>
                <a:gd name="T113" fmla="*/ 55 h 842"/>
                <a:gd name="T114" fmla="*/ 25 w 807"/>
                <a:gd name="T115" fmla="*/ 21 h 842"/>
                <a:gd name="T116" fmla="*/ 45 w 807"/>
                <a:gd name="T117" fmla="*/ 18 h 842"/>
                <a:gd name="T118" fmla="*/ 134 w 807"/>
                <a:gd name="T119" fmla="*/ 7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7" h="842">
                  <a:moveTo>
                    <a:pt x="161" y="14"/>
                  </a:moveTo>
                  <a:lnTo>
                    <a:pt x="195" y="18"/>
                  </a:lnTo>
                  <a:lnTo>
                    <a:pt x="215" y="23"/>
                  </a:lnTo>
                  <a:lnTo>
                    <a:pt x="220" y="23"/>
                  </a:lnTo>
                  <a:lnTo>
                    <a:pt x="233" y="30"/>
                  </a:lnTo>
                  <a:lnTo>
                    <a:pt x="256" y="41"/>
                  </a:lnTo>
                  <a:lnTo>
                    <a:pt x="256" y="43"/>
                  </a:lnTo>
                  <a:lnTo>
                    <a:pt x="281" y="50"/>
                  </a:lnTo>
                  <a:lnTo>
                    <a:pt x="304" y="61"/>
                  </a:lnTo>
                  <a:lnTo>
                    <a:pt x="310" y="68"/>
                  </a:lnTo>
                  <a:lnTo>
                    <a:pt x="326" y="84"/>
                  </a:lnTo>
                  <a:lnTo>
                    <a:pt x="329" y="86"/>
                  </a:lnTo>
                  <a:lnTo>
                    <a:pt x="331" y="88"/>
                  </a:lnTo>
                  <a:lnTo>
                    <a:pt x="335" y="88"/>
                  </a:lnTo>
                  <a:lnTo>
                    <a:pt x="335" y="91"/>
                  </a:lnTo>
                  <a:lnTo>
                    <a:pt x="344" y="95"/>
                  </a:lnTo>
                  <a:lnTo>
                    <a:pt x="349" y="100"/>
                  </a:lnTo>
                  <a:lnTo>
                    <a:pt x="369" y="111"/>
                  </a:lnTo>
                  <a:lnTo>
                    <a:pt x="403" y="131"/>
                  </a:lnTo>
                  <a:lnTo>
                    <a:pt x="460" y="165"/>
                  </a:lnTo>
                  <a:lnTo>
                    <a:pt x="496" y="188"/>
                  </a:lnTo>
                  <a:lnTo>
                    <a:pt x="517" y="199"/>
                  </a:lnTo>
                  <a:lnTo>
                    <a:pt x="519" y="202"/>
                  </a:lnTo>
                  <a:lnTo>
                    <a:pt x="539" y="213"/>
                  </a:lnTo>
                  <a:lnTo>
                    <a:pt x="542" y="215"/>
                  </a:lnTo>
                  <a:lnTo>
                    <a:pt x="548" y="220"/>
                  </a:lnTo>
                  <a:lnTo>
                    <a:pt x="553" y="222"/>
                  </a:lnTo>
                  <a:lnTo>
                    <a:pt x="562" y="229"/>
                  </a:lnTo>
                  <a:lnTo>
                    <a:pt x="567" y="231"/>
                  </a:lnTo>
                  <a:lnTo>
                    <a:pt x="573" y="236"/>
                  </a:lnTo>
                  <a:lnTo>
                    <a:pt x="580" y="240"/>
                  </a:lnTo>
                  <a:lnTo>
                    <a:pt x="585" y="242"/>
                  </a:lnTo>
                  <a:lnTo>
                    <a:pt x="589" y="242"/>
                  </a:lnTo>
                  <a:lnTo>
                    <a:pt x="596" y="242"/>
                  </a:lnTo>
                  <a:lnTo>
                    <a:pt x="601" y="242"/>
                  </a:lnTo>
                  <a:lnTo>
                    <a:pt x="607" y="242"/>
                  </a:lnTo>
                  <a:lnTo>
                    <a:pt x="610" y="242"/>
                  </a:lnTo>
                  <a:lnTo>
                    <a:pt x="610" y="245"/>
                  </a:lnTo>
                  <a:lnTo>
                    <a:pt x="612" y="245"/>
                  </a:lnTo>
                  <a:lnTo>
                    <a:pt x="616" y="245"/>
                  </a:lnTo>
                  <a:lnTo>
                    <a:pt x="621" y="245"/>
                  </a:lnTo>
                  <a:lnTo>
                    <a:pt x="623" y="247"/>
                  </a:lnTo>
                  <a:lnTo>
                    <a:pt x="626" y="247"/>
                  </a:lnTo>
                  <a:lnTo>
                    <a:pt x="628" y="247"/>
                  </a:lnTo>
                  <a:lnTo>
                    <a:pt x="632" y="247"/>
                  </a:lnTo>
                  <a:lnTo>
                    <a:pt x="635" y="249"/>
                  </a:lnTo>
                  <a:lnTo>
                    <a:pt x="637" y="249"/>
                  </a:lnTo>
                  <a:lnTo>
                    <a:pt x="637" y="251"/>
                  </a:lnTo>
                  <a:lnTo>
                    <a:pt x="637" y="254"/>
                  </a:lnTo>
                  <a:lnTo>
                    <a:pt x="637" y="256"/>
                  </a:lnTo>
                  <a:lnTo>
                    <a:pt x="637" y="258"/>
                  </a:lnTo>
                  <a:lnTo>
                    <a:pt x="637" y="260"/>
                  </a:lnTo>
                  <a:lnTo>
                    <a:pt x="639" y="260"/>
                  </a:lnTo>
                  <a:lnTo>
                    <a:pt x="639" y="263"/>
                  </a:lnTo>
                  <a:lnTo>
                    <a:pt x="639" y="265"/>
                  </a:lnTo>
                  <a:lnTo>
                    <a:pt x="641" y="267"/>
                  </a:lnTo>
                  <a:lnTo>
                    <a:pt x="641" y="270"/>
                  </a:lnTo>
                  <a:lnTo>
                    <a:pt x="639" y="274"/>
                  </a:lnTo>
                  <a:lnTo>
                    <a:pt x="639" y="279"/>
                  </a:lnTo>
                  <a:lnTo>
                    <a:pt x="637" y="279"/>
                  </a:lnTo>
                  <a:lnTo>
                    <a:pt x="637" y="281"/>
                  </a:lnTo>
                  <a:lnTo>
                    <a:pt x="635" y="281"/>
                  </a:lnTo>
                  <a:lnTo>
                    <a:pt x="635" y="283"/>
                  </a:lnTo>
                  <a:lnTo>
                    <a:pt x="635" y="285"/>
                  </a:lnTo>
                  <a:lnTo>
                    <a:pt x="635" y="288"/>
                  </a:lnTo>
                  <a:lnTo>
                    <a:pt x="632" y="288"/>
                  </a:lnTo>
                  <a:lnTo>
                    <a:pt x="632" y="290"/>
                  </a:lnTo>
                  <a:lnTo>
                    <a:pt x="630" y="292"/>
                  </a:lnTo>
                  <a:lnTo>
                    <a:pt x="630" y="294"/>
                  </a:lnTo>
                  <a:lnTo>
                    <a:pt x="628" y="294"/>
                  </a:lnTo>
                  <a:lnTo>
                    <a:pt x="628" y="297"/>
                  </a:lnTo>
                  <a:lnTo>
                    <a:pt x="628" y="299"/>
                  </a:lnTo>
                  <a:lnTo>
                    <a:pt x="628" y="301"/>
                  </a:lnTo>
                  <a:lnTo>
                    <a:pt x="628" y="303"/>
                  </a:lnTo>
                  <a:lnTo>
                    <a:pt x="628" y="306"/>
                  </a:lnTo>
                  <a:lnTo>
                    <a:pt x="630" y="308"/>
                  </a:lnTo>
                  <a:lnTo>
                    <a:pt x="630" y="313"/>
                  </a:lnTo>
                  <a:lnTo>
                    <a:pt x="630" y="315"/>
                  </a:lnTo>
                  <a:lnTo>
                    <a:pt x="628" y="315"/>
                  </a:lnTo>
                  <a:lnTo>
                    <a:pt x="628" y="317"/>
                  </a:lnTo>
                  <a:lnTo>
                    <a:pt x="630" y="317"/>
                  </a:lnTo>
                  <a:lnTo>
                    <a:pt x="630" y="319"/>
                  </a:lnTo>
                  <a:lnTo>
                    <a:pt x="630" y="322"/>
                  </a:lnTo>
                  <a:lnTo>
                    <a:pt x="632" y="322"/>
                  </a:lnTo>
                  <a:lnTo>
                    <a:pt x="632" y="324"/>
                  </a:lnTo>
                  <a:lnTo>
                    <a:pt x="632" y="326"/>
                  </a:lnTo>
                  <a:lnTo>
                    <a:pt x="632" y="328"/>
                  </a:lnTo>
                  <a:lnTo>
                    <a:pt x="630" y="331"/>
                  </a:lnTo>
                  <a:lnTo>
                    <a:pt x="628" y="331"/>
                  </a:lnTo>
                  <a:lnTo>
                    <a:pt x="628" y="333"/>
                  </a:lnTo>
                  <a:lnTo>
                    <a:pt x="628" y="335"/>
                  </a:lnTo>
                  <a:lnTo>
                    <a:pt x="626" y="335"/>
                  </a:lnTo>
                  <a:lnTo>
                    <a:pt x="626" y="337"/>
                  </a:lnTo>
                  <a:lnTo>
                    <a:pt x="626" y="340"/>
                  </a:lnTo>
                  <a:lnTo>
                    <a:pt x="626" y="342"/>
                  </a:lnTo>
                  <a:lnTo>
                    <a:pt x="626" y="344"/>
                  </a:lnTo>
                  <a:lnTo>
                    <a:pt x="628" y="344"/>
                  </a:lnTo>
                  <a:lnTo>
                    <a:pt x="628" y="346"/>
                  </a:lnTo>
                  <a:lnTo>
                    <a:pt x="630" y="349"/>
                  </a:lnTo>
                  <a:lnTo>
                    <a:pt x="630" y="353"/>
                  </a:lnTo>
                  <a:lnTo>
                    <a:pt x="628" y="358"/>
                  </a:lnTo>
                  <a:lnTo>
                    <a:pt x="628" y="360"/>
                  </a:lnTo>
                  <a:lnTo>
                    <a:pt x="628" y="362"/>
                  </a:lnTo>
                  <a:lnTo>
                    <a:pt x="628" y="367"/>
                  </a:lnTo>
                  <a:lnTo>
                    <a:pt x="626" y="367"/>
                  </a:lnTo>
                  <a:lnTo>
                    <a:pt x="626" y="369"/>
                  </a:lnTo>
                  <a:lnTo>
                    <a:pt x="626" y="371"/>
                  </a:lnTo>
                  <a:lnTo>
                    <a:pt x="626" y="374"/>
                  </a:lnTo>
                  <a:lnTo>
                    <a:pt x="623" y="376"/>
                  </a:lnTo>
                  <a:lnTo>
                    <a:pt x="623" y="378"/>
                  </a:lnTo>
                  <a:lnTo>
                    <a:pt x="623" y="380"/>
                  </a:lnTo>
                  <a:lnTo>
                    <a:pt x="621" y="380"/>
                  </a:lnTo>
                  <a:lnTo>
                    <a:pt x="621" y="383"/>
                  </a:lnTo>
                  <a:lnTo>
                    <a:pt x="621" y="385"/>
                  </a:lnTo>
                  <a:lnTo>
                    <a:pt x="619" y="385"/>
                  </a:lnTo>
                  <a:lnTo>
                    <a:pt x="619" y="387"/>
                  </a:lnTo>
                  <a:lnTo>
                    <a:pt x="621" y="387"/>
                  </a:lnTo>
                  <a:lnTo>
                    <a:pt x="621" y="389"/>
                  </a:lnTo>
                  <a:lnTo>
                    <a:pt x="621" y="392"/>
                  </a:lnTo>
                  <a:lnTo>
                    <a:pt x="621" y="394"/>
                  </a:lnTo>
                  <a:lnTo>
                    <a:pt x="621" y="396"/>
                  </a:lnTo>
                  <a:lnTo>
                    <a:pt x="621" y="399"/>
                  </a:lnTo>
                  <a:lnTo>
                    <a:pt x="621" y="401"/>
                  </a:lnTo>
                  <a:lnTo>
                    <a:pt x="623" y="401"/>
                  </a:lnTo>
                  <a:lnTo>
                    <a:pt x="626" y="401"/>
                  </a:lnTo>
                  <a:lnTo>
                    <a:pt x="628" y="403"/>
                  </a:lnTo>
                  <a:lnTo>
                    <a:pt x="630" y="403"/>
                  </a:lnTo>
                  <a:lnTo>
                    <a:pt x="630" y="405"/>
                  </a:lnTo>
                  <a:lnTo>
                    <a:pt x="632" y="405"/>
                  </a:lnTo>
                  <a:lnTo>
                    <a:pt x="632" y="408"/>
                  </a:lnTo>
                  <a:lnTo>
                    <a:pt x="635" y="408"/>
                  </a:lnTo>
                  <a:lnTo>
                    <a:pt x="637" y="408"/>
                  </a:lnTo>
                  <a:lnTo>
                    <a:pt x="639" y="410"/>
                  </a:lnTo>
                  <a:lnTo>
                    <a:pt x="641" y="410"/>
                  </a:lnTo>
                  <a:lnTo>
                    <a:pt x="644" y="410"/>
                  </a:lnTo>
                  <a:lnTo>
                    <a:pt x="646" y="412"/>
                  </a:lnTo>
                  <a:lnTo>
                    <a:pt x="648" y="412"/>
                  </a:lnTo>
                  <a:lnTo>
                    <a:pt x="650" y="412"/>
                  </a:lnTo>
                  <a:lnTo>
                    <a:pt x="653" y="412"/>
                  </a:lnTo>
                  <a:lnTo>
                    <a:pt x="655" y="414"/>
                  </a:lnTo>
                  <a:lnTo>
                    <a:pt x="657" y="414"/>
                  </a:lnTo>
                  <a:lnTo>
                    <a:pt x="657" y="417"/>
                  </a:lnTo>
                  <a:lnTo>
                    <a:pt x="660" y="417"/>
                  </a:lnTo>
                  <a:lnTo>
                    <a:pt x="662" y="419"/>
                  </a:lnTo>
                  <a:lnTo>
                    <a:pt x="664" y="419"/>
                  </a:lnTo>
                  <a:lnTo>
                    <a:pt x="664" y="421"/>
                  </a:lnTo>
                  <a:lnTo>
                    <a:pt x="666" y="421"/>
                  </a:lnTo>
                  <a:lnTo>
                    <a:pt x="669" y="421"/>
                  </a:lnTo>
                  <a:lnTo>
                    <a:pt x="671" y="423"/>
                  </a:lnTo>
                  <a:lnTo>
                    <a:pt x="675" y="423"/>
                  </a:lnTo>
                  <a:lnTo>
                    <a:pt x="678" y="423"/>
                  </a:lnTo>
                  <a:lnTo>
                    <a:pt x="680" y="423"/>
                  </a:lnTo>
                  <a:lnTo>
                    <a:pt x="682" y="423"/>
                  </a:lnTo>
                  <a:lnTo>
                    <a:pt x="685" y="421"/>
                  </a:lnTo>
                  <a:lnTo>
                    <a:pt x="687" y="421"/>
                  </a:lnTo>
                  <a:lnTo>
                    <a:pt x="689" y="421"/>
                  </a:lnTo>
                  <a:lnTo>
                    <a:pt x="691" y="419"/>
                  </a:lnTo>
                  <a:lnTo>
                    <a:pt x="696" y="419"/>
                  </a:lnTo>
                  <a:lnTo>
                    <a:pt x="700" y="417"/>
                  </a:lnTo>
                  <a:lnTo>
                    <a:pt x="703" y="417"/>
                  </a:lnTo>
                  <a:lnTo>
                    <a:pt x="705" y="417"/>
                  </a:lnTo>
                  <a:lnTo>
                    <a:pt x="707" y="414"/>
                  </a:lnTo>
                  <a:lnTo>
                    <a:pt x="709" y="414"/>
                  </a:lnTo>
                  <a:lnTo>
                    <a:pt x="712" y="414"/>
                  </a:lnTo>
                  <a:lnTo>
                    <a:pt x="714" y="412"/>
                  </a:lnTo>
                  <a:lnTo>
                    <a:pt x="719" y="410"/>
                  </a:lnTo>
                  <a:lnTo>
                    <a:pt x="721" y="410"/>
                  </a:lnTo>
                  <a:lnTo>
                    <a:pt x="723" y="410"/>
                  </a:lnTo>
                  <a:lnTo>
                    <a:pt x="725" y="410"/>
                  </a:lnTo>
                  <a:lnTo>
                    <a:pt x="728" y="408"/>
                  </a:lnTo>
                  <a:lnTo>
                    <a:pt x="730" y="408"/>
                  </a:lnTo>
                  <a:lnTo>
                    <a:pt x="732" y="408"/>
                  </a:lnTo>
                  <a:lnTo>
                    <a:pt x="734" y="405"/>
                  </a:lnTo>
                  <a:lnTo>
                    <a:pt x="737" y="405"/>
                  </a:lnTo>
                  <a:lnTo>
                    <a:pt x="739" y="405"/>
                  </a:lnTo>
                  <a:lnTo>
                    <a:pt x="741" y="405"/>
                  </a:lnTo>
                  <a:lnTo>
                    <a:pt x="743" y="403"/>
                  </a:lnTo>
                  <a:lnTo>
                    <a:pt x="746" y="403"/>
                  </a:lnTo>
                  <a:lnTo>
                    <a:pt x="748" y="403"/>
                  </a:lnTo>
                  <a:lnTo>
                    <a:pt x="750" y="403"/>
                  </a:lnTo>
                  <a:lnTo>
                    <a:pt x="753" y="403"/>
                  </a:lnTo>
                  <a:lnTo>
                    <a:pt x="755" y="403"/>
                  </a:lnTo>
                  <a:lnTo>
                    <a:pt x="757" y="403"/>
                  </a:lnTo>
                  <a:lnTo>
                    <a:pt x="757" y="405"/>
                  </a:lnTo>
                  <a:lnTo>
                    <a:pt x="759" y="405"/>
                  </a:lnTo>
                  <a:lnTo>
                    <a:pt x="762" y="408"/>
                  </a:lnTo>
                  <a:lnTo>
                    <a:pt x="764" y="408"/>
                  </a:lnTo>
                  <a:lnTo>
                    <a:pt x="766" y="408"/>
                  </a:lnTo>
                  <a:lnTo>
                    <a:pt x="766" y="410"/>
                  </a:lnTo>
                  <a:lnTo>
                    <a:pt x="768" y="412"/>
                  </a:lnTo>
                  <a:lnTo>
                    <a:pt x="771" y="412"/>
                  </a:lnTo>
                  <a:lnTo>
                    <a:pt x="773" y="412"/>
                  </a:lnTo>
                  <a:lnTo>
                    <a:pt x="773" y="414"/>
                  </a:lnTo>
                  <a:lnTo>
                    <a:pt x="775" y="414"/>
                  </a:lnTo>
                  <a:lnTo>
                    <a:pt x="777" y="414"/>
                  </a:lnTo>
                  <a:lnTo>
                    <a:pt x="777" y="417"/>
                  </a:lnTo>
                  <a:lnTo>
                    <a:pt x="780" y="417"/>
                  </a:lnTo>
                  <a:lnTo>
                    <a:pt x="782" y="417"/>
                  </a:lnTo>
                  <a:lnTo>
                    <a:pt x="784" y="417"/>
                  </a:lnTo>
                  <a:lnTo>
                    <a:pt x="784" y="419"/>
                  </a:lnTo>
                  <a:lnTo>
                    <a:pt x="787" y="419"/>
                  </a:lnTo>
                  <a:lnTo>
                    <a:pt x="793" y="419"/>
                  </a:lnTo>
                  <a:lnTo>
                    <a:pt x="800" y="419"/>
                  </a:lnTo>
                  <a:lnTo>
                    <a:pt x="807" y="419"/>
                  </a:lnTo>
                  <a:lnTo>
                    <a:pt x="807" y="421"/>
                  </a:lnTo>
                  <a:lnTo>
                    <a:pt x="805" y="428"/>
                  </a:lnTo>
                  <a:lnTo>
                    <a:pt x="802" y="430"/>
                  </a:lnTo>
                  <a:lnTo>
                    <a:pt x="793" y="457"/>
                  </a:lnTo>
                  <a:lnTo>
                    <a:pt x="787" y="480"/>
                  </a:lnTo>
                  <a:lnTo>
                    <a:pt x="784" y="485"/>
                  </a:lnTo>
                  <a:lnTo>
                    <a:pt x="789" y="500"/>
                  </a:lnTo>
                  <a:lnTo>
                    <a:pt x="789" y="503"/>
                  </a:lnTo>
                  <a:lnTo>
                    <a:pt x="791" y="509"/>
                  </a:lnTo>
                  <a:lnTo>
                    <a:pt x="793" y="518"/>
                  </a:lnTo>
                  <a:lnTo>
                    <a:pt x="793" y="523"/>
                  </a:lnTo>
                  <a:lnTo>
                    <a:pt x="793" y="525"/>
                  </a:lnTo>
                  <a:lnTo>
                    <a:pt x="791" y="528"/>
                  </a:lnTo>
                  <a:lnTo>
                    <a:pt x="789" y="530"/>
                  </a:lnTo>
                  <a:lnTo>
                    <a:pt x="787" y="532"/>
                  </a:lnTo>
                  <a:lnTo>
                    <a:pt x="787" y="534"/>
                  </a:lnTo>
                  <a:lnTo>
                    <a:pt x="787" y="537"/>
                  </a:lnTo>
                  <a:lnTo>
                    <a:pt x="784" y="539"/>
                  </a:lnTo>
                  <a:lnTo>
                    <a:pt x="782" y="539"/>
                  </a:lnTo>
                  <a:lnTo>
                    <a:pt x="782" y="541"/>
                  </a:lnTo>
                  <a:lnTo>
                    <a:pt x="780" y="541"/>
                  </a:lnTo>
                  <a:lnTo>
                    <a:pt x="775" y="557"/>
                  </a:lnTo>
                  <a:lnTo>
                    <a:pt x="771" y="571"/>
                  </a:lnTo>
                  <a:lnTo>
                    <a:pt x="768" y="575"/>
                  </a:lnTo>
                  <a:lnTo>
                    <a:pt x="764" y="595"/>
                  </a:lnTo>
                  <a:lnTo>
                    <a:pt x="764" y="598"/>
                  </a:lnTo>
                  <a:lnTo>
                    <a:pt x="762" y="602"/>
                  </a:lnTo>
                  <a:lnTo>
                    <a:pt x="762" y="604"/>
                  </a:lnTo>
                  <a:lnTo>
                    <a:pt x="759" y="604"/>
                  </a:lnTo>
                  <a:lnTo>
                    <a:pt x="759" y="607"/>
                  </a:lnTo>
                  <a:lnTo>
                    <a:pt x="748" y="627"/>
                  </a:lnTo>
                  <a:lnTo>
                    <a:pt x="746" y="629"/>
                  </a:lnTo>
                  <a:lnTo>
                    <a:pt x="739" y="641"/>
                  </a:lnTo>
                  <a:lnTo>
                    <a:pt x="737" y="645"/>
                  </a:lnTo>
                  <a:lnTo>
                    <a:pt x="737" y="647"/>
                  </a:lnTo>
                  <a:lnTo>
                    <a:pt x="734" y="654"/>
                  </a:lnTo>
                  <a:lnTo>
                    <a:pt x="732" y="661"/>
                  </a:lnTo>
                  <a:lnTo>
                    <a:pt x="732" y="663"/>
                  </a:lnTo>
                  <a:lnTo>
                    <a:pt x="730" y="668"/>
                  </a:lnTo>
                  <a:lnTo>
                    <a:pt x="728" y="672"/>
                  </a:lnTo>
                  <a:lnTo>
                    <a:pt x="728" y="677"/>
                  </a:lnTo>
                  <a:lnTo>
                    <a:pt x="725" y="681"/>
                  </a:lnTo>
                  <a:lnTo>
                    <a:pt x="723" y="693"/>
                  </a:lnTo>
                  <a:lnTo>
                    <a:pt x="719" y="704"/>
                  </a:lnTo>
                  <a:lnTo>
                    <a:pt x="719" y="711"/>
                  </a:lnTo>
                  <a:lnTo>
                    <a:pt x="716" y="713"/>
                  </a:lnTo>
                  <a:lnTo>
                    <a:pt x="716" y="720"/>
                  </a:lnTo>
                  <a:lnTo>
                    <a:pt x="714" y="724"/>
                  </a:lnTo>
                  <a:lnTo>
                    <a:pt x="712" y="731"/>
                  </a:lnTo>
                  <a:lnTo>
                    <a:pt x="709" y="736"/>
                  </a:lnTo>
                  <a:lnTo>
                    <a:pt x="709" y="738"/>
                  </a:lnTo>
                  <a:lnTo>
                    <a:pt x="709" y="743"/>
                  </a:lnTo>
                  <a:lnTo>
                    <a:pt x="707" y="745"/>
                  </a:lnTo>
                  <a:lnTo>
                    <a:pt x="707" y="749"/>
                  </a:lnTo>
                  <a:lnTo>
                    <a:pt x="705" y="749"/>
                  </a:lnTo>
                  <a:lnTo>
                    <a:pt x="705" y="754"/>
                  </a:lnTo>
                  <a:lnTo>
                    <a:pt x="703" y="756"/>
                  </a:lnTo>
                  <a:lnTo>
                    <a:pt x="703" y="758"/>
                  </a:lnTo>
                  <a:lnTo>
                    <a:pt x="700" y="761"/>
                  </a:lnTo>
                  <a:lnTo>
                    <a:pt x="703" y="761"/>
                  </a:lnTo>
                  <a:lnTo>
                    <a:pt x="703" y="763"/>
                  </a:lnTo>
                  <a:lnTo>
                    <a:pt x="700" y="765"/>
                  </a:lnTo>
                  <a:lnTo>
                    <a:pt x="700" y="770"/>
                  </a:lnTo>
                  <a:lnTo>
                    <a:pt x="703" y="772"/>
                  </a:lnTo>
                  <a:lnTo>
                    <a:pt x="705" y="774"/>
                  </a:lnTo>
                  <a:lnTo>
                    <a:pt x="707" y="776"/>
                  </a:lnTo>
                  <a:lnTo>
                    <a:pt x="709" y="779"/>
                  </a:lnTo>
                  <a:lnTo>
                    <a:pt x="709" y="788"/>
                  </a:lnTo>
                  <a:lnTo>
                    <a:pt x="707" y="795"/>
                  </a:lnTo>
                  <a:lnTo>
                    <a:pt x="707" y="808"/>
                  </a:lnTo>
                  <a:lnTo>
                    <a:pt x="707" y="822"/>
                  </a:lnTo>
                  <a:lnTo>
                    <a:pt x="705" y="831"/>
                  </a:lnTo>
                  <a:lnTo>
                    <a:pt x="705" y="833"/>
                  </a:lnTo>
                  <a:lnTo>
                    <a:pt x="700" y="833"/>
                  </a:lnTo>
                  <a:lnTo>
                    <a:pt x="698" y="835"/>
                  </a:lnTo>
                  <a:lnTo>
                    <a:pt x="696" y="835"/>
                  </a:lnTo>
                  <a:lnTo>
                    <a:pt x="694" y="835"/>
                  </a:lnTo>
                  <a:lnTo>
                    <a:pt x="691" y="835"/>
                  </a:lnTo>
                  <a:lnTo>
                    <a:pt x="689" y="835"/>
                  </a:lnTo>
                  <a:lnTo>
                    <a:pt x="689" y="833"/>
                  </a:lnTo>
                  <a:lnTo>
                    <a:pt x="689" y="831"/>
                  </a:lnTo>
                  <a:lnTo>
                    <a:pt x="689" y="829"/>
                  </a:lnTo>
                  <a:lnTo>
                    <a:pt x="687" y="829"/>
                  </a:lnTo>
                  <a:lnTo>
                    <a:pt x="685" y="829"/>
                  </a:lnTo>
                  <a:lnTo>
                    <a:pt x="682" y="829"/>
                  </a:lnTo>
                  <a:lnTo>
                    <a:pt x="682" y="826"/>
                  </a:lnTo>
                  <a:lnTo>
                    <a:pt x="680" y="826"/>
                  </a:lnTo>
                  <a:lnTo>
                    <a:pt x="678" y="826"/>
                  </a:lnTo>
                  <a:lnTo>
                    <a:pt x="675" y="826"/>
                  </a:lnTo>
                  <a:lnTo>
                    <a:pt x="673" y="826"/>
                  </a:lnTo>
                  <a:lnTo>
                    <a:pt x="671" y="826"/>
                  </a:lnTo>
                  <a:lnTo>
                    <a:pt x="669" y="826"/>
                  </a:lnTo>
                  <a:lnTo>
                    <a:pt x="666" y="826"/>
                  </a:lnTo>
                  <a:lnTo>
                    <a:pt x="664" y="826"/>
                  </a:lnTo>
                  <a:lnTo>
                    <a:pt x="662" y="826"/>
                  </a:lnTo>
                  <a:lnTo>
                    <a:pt x="660" y="826"/>
                  </a:lnTo>
                  <a:lnTo>
                    <a:pt x="657" y="826"/>
                  </a:lnTo>
                  <a:lnTo>
                    <a:pt x="650" y="826"/>
                  </a:lnTo>
                  <a:lnTo>
                    <a:pt x="650" y="829"/>
                  </a:lnTo>
                  <a:lnTo>
                    <a:pt x="630" y="833"/>
                  </a:lnTo>
                  <a:lnTo>
                    <a:pt x="621" y="835"/>
                  </a:lnTo>
                  <a:lnTo>
                    <a:pt x="607" y="840"/>
                  </a:lnTo>
                  <a:lnTo>
                    <a:pt x="603" y="840"/>
                  </a:lnTo>
                  <a:lnTo>
                    <a:pt x="598" y="842"/>
                  </a:lnTo>
                  <a:lnTo>
                    <a:pt x="598" y="840"/>
                  </a:lnTo>
                  <a:lnTo>
                    <a:pt x="596" y="838"/>
                  </a:lnTo>
                  <a:lnTo>
                    <a:pt x="596" y="840"/>
                  </a:lnTo>
                  <a:lnTo>
                    <a:pt x="596" y="842"/>
                  </a:lnTo>
                  <a:lnTo>
                    <a:pt x="594" y="842"/>
                  </a:lnTo>
                  <a:lnTo>
                    <a:pt x="592" y="842"/>
                  </a:lnTo>
                  <a:lnTo>
                    <a:pt x="589" y="842"/>
                  </a:lnTo>
                  <a:lnTo>
                    <a:pt x="587" y="842"/>
                  </a:lnTo>
                  <a:lnTo>
                    <a:pt x="587" y="840"/>
                  </a:lnTo>
                  <a:lnTo>
                    <a:pt x="585" y="840"/>
                  </a:lnTo>
                  <a:lnTo>
                    <a:pt x="582" y="840"/>
                  </a:lnTo>
                  <a:lnTo>
                    <a:pt x="580" y="840"/>
                  </a:lnTo>
                  <a:lnTo>
                    <a:pt x="578" y="840"/>
                  </a:lnTo>
                  <a:lnTo>
                    <a:pt x="576" y="840"/>
                  </a:lnTo>
                  <a:lnTo>
                    <a:pt x="573" y="840"/>
                  </a:lnTo>
                  <a:lnTo>
                    <a:pt x="571" y="838"/>
                  </a:lnTo>
                  <a:lnTo>
                    <a:pt x="569" y="838"/>
                  </a:lnTo>
                  <a:lnTo>
                    <a:pt x="567" y="838"/>
                  </a:lnTo>
                  <a:lnTo>
                    <a:pt x="564" y="838"/>
                  </a:lnTo>
                  <a:lnTo>
                    <a:pt x="562" y="835"/>
                  </a:lnTo>
                  <a:lnTo>
                    <a:pt x="562" y="833"/>
                  </a:lnTo>
                  <a:lnTo>
                    <a:pt x="560" y="833"/>
                  </a:lnTo>
                  <a:lnTo>
                    <a:pt x="558" y="833"/>
                  </a:lnTo>
                  <a:lnTo>
                    <a:pt x="555" y="833"/>
                  </a:lnTo>
                  <a:lnTo>
                    <a:pt x="553" y="831"/>
                  </a:lnTo>
                  <a:lnTo>
                    <a:pt x="551" y="829"/>
                  </a:lnTo>
                  <a:lnTo>
                    <a:pt x="546" y="829"/>
                  </a:lnTo>
                  <a:lnTo>
                    <a:pt x="544" y="829"/>
                  </a:lnTo>
                  <a:lnTo>
                    <a:pt x="542" y="824"/>
                  </a:lnTo>
                  <a:lnTo>
                    <a:pt x="526" y="826"/>
                  </a:lnTo>
                  <a:lnTo>
                    <a:pt x="508" y="826"/>
                  </a:lnTo>
                  <a:lnTo>
                    <a:pt x="499" y="826"/>
                  </a:lnTo>
                  <a:lnTo>
                    <a:pt x="485" y="824"/>
                  </a:lnTo>
                  <a:lnTo>
                    <a:pt x="480" y="822"/>
                  </a:lnTo>
                  <a:lnTo>
                    <a:pt x="462" y="813"/>
                  </a:lnTo>
                  <a:lnTo>
                    <a:pt x="451" y="810"/>
                  </a:lnTo>
                  <a:lnTo>
                    <a:pt x="449" y="808"/>
                  </a:lnTo>
                  <a:lnTo>
                    <a:pt x="446" y="806"/>
                  </a:lnTo>
                  <a:lnTo>
                    <a:pt x="442" y="801"/>
                  </a:lnTo>
                  <a:lnTo>
                    <a:pt x="435" y="797"/>
                  </a:lnTo>
                  <a:lnTo>
                    <a:pt x="431" y="790"/>
                  </a:lnTo>
                  <a:lnTo>
                    <a:pt x="424" y="786"/>
                  </a:lnTo>
                  <a:lnTo>
                    <a:pt x="424" y="783"/>
                  </a:lnTo>
                  <a:lnTo>
                    <a:pt x="419" y="779"/>
                  </a:lnTo>
                  <a:lnTo>
                    <a:pt x="417" y="779"/>
                  </a:lnTo>
                  <a:lnTo>
                    <a:pt x="417" y="776"/>
                  </a:lnTo>
                  <a:lnTo>
                    <a:pt x="415" y="779"/>
                  </a:lnTo>
                  <a:lnTo>
                    <a:pt x="412" y="779"/>
                  </a:lnTo>
                  <a:lnTo>
                    <a:pt x="410" y="779"/>
                  </a:lnTo>
                  <a:lnTo>
                    <a:pt x="408" y="779"/>
                  </a:lnTo>
                  <a:lnTo>
                    <a:pt x="406" y="779"/>
                  </a:lnTo>
                  <a:lnTo>
                    <a:pt x="403" y="779"/>
                  </a:lnTo>
                  <a:lnTo>
                    <a:pt x="403" y="776"/>
                  </a:lnTo>
                  <a:lnTo>
                    <a:pt x="401" y="776"/>
                  </a:lnTo>
                  <a:lnTo>
                    <a:pt x="397" y="779"/>
                  </a:lnTo>
                  <a:lnTo>
                    <a:pt x="392" y="779"/>
                  </a:lnTo>
                  <a:lnTo>
                    <a:pt x="390" y="776"/>
                  </a:lnTo>
                  <a:lnTo>
                    <a:pt x="388" y="776"/>
                  </a:lnTo>
                  <a:lnTo>
                    <a:pt x="381" y="772"/>
                  </a:lnTo>
                  <a:lnTo>
                    <a:pt x="369" y="763"/>
                  </a:lnTo>
                  <a:lnTo>
                    <a:pt x="365" y="758"/>
                  </a:lnTo>
                  <a:lnTo>
                    <a:pt x="365" y="756"/>
                  </a:lnTo>
                  <a:lnTo>
                    <a:pt x="363" y="756"/>
                  </a:lnTo>
                  <a:lnTo>
                    <a:pt x="360" y="752"/>
                  </a:lnTo>
                  <a:lnTo>
                    <a:pt x="360" y="749"/>
                  </a:lnTo>
                  <a:lnTo>
                    <a:pt x="358" y="749"/>
                  </a:lnTo>
                  <a:lnTo>
                    <a:pt x="358" y="745"/>
                  </a:lnTo>
                  <a:lnTo>
                    <a:pt x="356" y="743"/>
                  </a:lnTo>
                  <a:lnTo>
                    <a:pt x="354" y="743"/>
                  </a:lnTo>
                  <a:lnTo>
                    <a:pt x="351" y="743"/>
                  </a:lnTo>
                  <a:lnTo>
                    <a:pt x="351" y="740"/>
                  </a:lnTo>
                  <a:lnTo>
                    <a:pt x="349" y="738"/>
                  </a:lnTo>
                  <a:lnTo>
                    <a:pt x="349" y="736"/>
                  </a:lnTo>
                  <a:lnTo>
                    <a:pt x="347" y="731"/>
                  </a:lnTo>
                  <a:lnTo>
                    <a:pt x="347" y="727"/>
                  </a:lnTo>
                  <a:lnTo>
                    <a:pt x="344" y="724"/>
                  </a:lnTo>
                  <a:lnTo>
                    <a:pt x="342" y="722"/>
                  </a:lnTo>
                  <a:lnTo>
                    <a:pt x="344" y="718"/>
                  </a:lnTo>
                  <a:lnTo>
                    <a:pt x="344" y="715"/>
                  </a:lnTo>
                  <a:lnTo>
                    <a:pt x="342" y="713"/>
                  </a:lnTo>
                  <a:lnTo>
                    <a:pt x="340" y="713"/>
                  </a:lnTo>
                  <a:lnTo>
                    <a:pt x="338" y="709"/>
                  </a:lnTo>
                  <a:lnTo>
                    <a:pt x="338" y="706"/>
                  </a:lnTo>
                  <a:lnTo>
                    <a:pt x="338" y="704"/>
                  </a:lnTo>
                  <a:lnTo>
                    <a:pt x="333" y="702"/>
                  </a:lnTo>
                  <a:lnTo>
                    <a:pt x="333" y="704"/>
                  </a:lnTo>
                  <a:lnTo>
                    <a:pt x="331" y="704"/>
                  </a:lnTo>
                  <a:lnTo>
                    <a:pt x="331" y="702"/>
                  </a:lnTo>
                  <a:lnTo>
                    <a:pt x="329" y="700"/>
                  </a:lnTo>
                  <a:lnTo>
                    <a:pt x="329" y="697"/>
                  </a:lnTo>
                  <a:lnTo>
                    <a:pt x="326" y="697"/>
                  </a:lnTo>
                  <a:lnTo>
                    <a:pt x="324" y="697"/>
                  </a:lnTo>
                  <a:lnTo>
                    <a:pt x="322" y="697"/>
                  </a:lnTo>
                  <a:lnTo>
                    <a:pt x="319" y="700"/>
                  </a:lnTo>
                  <a:lnTo>
                    <a:pt x="319" y="702"/>
                  </a:lnTo>
                  <a:lnTo>
                    <a:pt x="317" y="700"/>
                  </a:lnTo>
                  <a:lnTo>
                    <a:pt x="317" y="697"/>
                  </a:lnTo>
                  <a:lnTo>
                    <a:pt x="315" y="697"/>
                  </a:lnTo>
                  <a:lnTo>
                    <a:pt x="313" y="697"/>
                  </a:lnTo>
                  <a:lnTo>
                    <a:pt x="313" y="700"/>
                  </a:lnTo>
                  <a:lnTo>
                    <a:pt x="313" y="702"/>
                  </a:lnTo>
                  <a:lnTo>
                    <a:pt x="310" y="702"/>
                  </a:lnTo>
                  <a:lnTo>
                    <a:pt x="310" y="700"/>
                  </a:lnTo>
                  <a:lnTo>
                    <a:pt x="310" y="697"/>
                  </a:lnTo>
                  <a:lnTo>
                    <a:pt x="308" y="697"/>
                  </a:lnTo>
                  <a:lnTo>
                    <a:pt x="306" y="697"/>
                  </a:lnTo>
                  <a:lnTo>
                    <a:pt x="304" y="697"/>
                  </a:lnTo>
                  <a:lnTo>
                    <a:pt x="304" y="700"/>
                  </a:lnTo>
                  <a:lnTo>
                    <a:pt x="301" y="700"/>
                  </a:lnTo>
                  <a:lnTo>
                    <a:pt x="299" y="700"/>
                  </a:lnTo>
                  <a:lnTo>
                    <a:pt x="299" y="697"/>
                  </a:lnTo>
                  <a:lnTo>
                    <a:pt x="297" y="697"/>
                  </a:lnTo>
                  <a:lnTo>
                    <a:pt x="295" y="695"/>
                  </a:lnTo>
                  <a:lnTo>
                    <a:pt x="292" y="695"/>
                  </a:lnTo>
                  <a:lnTo>
                    <a:pt x="290" y="693"/>
                  </a:lnTo>
                  <a:lnTo>
                    <a:pt x="290" y="690"/>
                  </a:lnTo>
                  <a:lnTo>
                    <a:pt x="290" y="688"/>
                  </a:lnTo>
                  <a:lnTo>
                    <a:pt x="290" y="686"/>
                  </a:lnTo>
                  <a:lnTo>
                    <a:pt x="290" y="684"/>
                  </a:lnTo>
                  <a:lnTo>
                    <a:pt x="288" y="684"/>
                  </a:lnTo>
                  <a:lnTo>
                    <a:pt x="285" y="684"/>
                  </a:lnTo>
                  <a:lnTo>
                    <a:pt x="283" y="684"/>
                  </a:lnTo>
                  <a:lnTo>
                    <a:pt x="283" y="681"/>
                  </a:lnTo>
                  <a:lnTo>
                    <a:pt x="283" y="679"/>
                  </a:lnTo>
                  <a:lnTo>
                    <a:pt x="281" y="679"/>
                  </a:lnTo>
                  <a:lnTo>
                    <a:pt x="279" y="679"/>
                  </a:lnTo>
                  <a:lnTo>
                    <a:pt x="276" y="679"/>
                  </a:lnTo>
                  <a:lnTo>
                    <a:pt x="274" y="679"/>
                  </a:lnTo>
                  <a:lnTo>
                    <a:pt x="272" y="679"/>
                  </a:lnTo>
                  <a:lnTo>
                    <a:pt x="272" y="677"/>
                  </a:lnTo>
                  <a:lnTo>
                    <a:pt x="270" y="675"/>
                  </a:lnTo>
                  <a:lnTo>
                    <a:pt x="245" y="645"/>
                  </a:lnTo>
                  <a:lnTo>
                    <a:pt x="236" y="636"/>
                  </a:lnTo>
                  <a:lnTo>
                    <a:pt x="227" y="627"/>
                  </a:lnTo>
                  <a:lnTo>
                    <a:pt x="224" y="625"/>
                  </a:lnTo>
                  <a:lnTo>
                    <a:pt x="217" y="618"/>
                  </a:lnTo>
                  <a:lnTo>
                    <a:pt x="199" y="593"/>
                  </a:lnTo>
                  <a:lnTo>
                    <a:pt x="195" y="586"/>
                  </a:lnTo>
                  <a:lnTo>
                    <a:pt x="190" y="577"/>
                  </a:lnTo>
                  <a:lnTo>
                    <a:pt x="186" y="573"/>
                  </a:lnTo>
                  <a:lnTo>
                    <a:pt x="159" y="548"/>
                  </a:lnTo>
                  <a:lnTo>
                    <a:pt x="159" y="546"/>
                  </a:lnTo>
                  <a:lnTo>
                    <a:pt x="156" y="546"/>
                  </a:lnTo>
                  <a:lnTo>
                    <a:pt x="156" y="543"/>
                  </a:lnTo>
                  <a:lnTo>
                    <a:pt x="154" y="541"/>
                  </a:lnTo>
                  <a:lnTo>
                    <a:pt x="154" y="539"/>
                  </a:lnTo>
                  <a:lnTo>
                    <a:pt x="152" y="539"/>
                  </a:lnTo>
                  <a:lnTo>
                    <a:pt x="152" y="534"/>
                  </a:lnTo>
                  <a:lnTo>
                    <a:pt x="149" y="532"/>
                  </a:lnTo>
                  <a:lnTo>
                    <a:pt x="145" y="532"/>
                  </a:lnTo>
                  <a:lnTo>
                    <a:pt x="145" y="530"/>
                  </a:lnTo>
                  <a:lnTo>
                    <a:pt x="143" y="530"/>
                  </a:lnTo>
                  <a:lnTo>
                    <a:pt x="143" y="525"/>
                  </a:lnTo>
                  <a:lnTo>
                    <a:pt x="143" y="523"/>
                  </a:lnTo>
                  <a:lnTo>
                    <a:pt x="140" y="518"/>
                  </a:lnTo>
                  <a:lnTo>
                    <a:pt x="140" y="516"/>
                  </a:lnTo>
                  <a:lnTo>
                    <a:pt x="140" y="514"/>
                  </a:lnTo>
                  <a:lnTo>
                    <a:pt x="138" y="512"/>
                  </a:lnTo>
                  <a:lnTo>
                    <a:pt x="138" y="509"/>
                  </a:lnTo>
                  <a:lnTo>
                    <a:pt x="136" y="509"/>
                  </a:lnTo>
                  <a:lnTo>
                    <a:pt x="138" y="507"/>
                  </a:lnTo>
                  <a:lnTo>
                    <a:pt x="136" y="505"/>
                  </a:lnTo>
                  <a:lnTo>
                    <a:pt x="136" y="503"/>
                  </a:lnTo>
                  <a:lnTo>
                    <a:pt x="134" y="500"/>
                  </a:lnTo>
                  <a:lnTo>
                    <a:pt x="134" y="498"/>
                  </a:lnTo>
                  <a:lnTo>
                    <a:pt x="131" y="498"/>
                  </a:lnTo>
                  <a:lnTo>
                    <a:pt x="129" y="496"/>
                  </a:lnTo>
                  <a:lnTo>
                    <a:pt x="127" y="491"/>
                  </a:lnTo>
                  <a:lnTo>
                    <a:pt x="127" y="489"/>
                  </a:lnTo>
                  <a:lnTo>
                    <a:pt x="127" y="487"/>
                  </a:lnTo>
                  <a:lnTo>
                    <a:pt x="127" y="485"/>
                  </a:lnTo>
                  <a:lnTo>
                    <a:pt x="125" y="482"/>
                  </a:lnTo>
                  <a:lnTo>
                    <a:pt x="120" y="482"/>
                  </a:lnTo>
                  <a:lnTo>
                    <a:pt x="118" y="482"/>
                  </a:lnTo>
                  <a:lnTo>
                    <a:pt x="115" y="480"/>
                  </a:lnTo>
                  <a:lnTo>
                    <a:pt x="113" y="478"/>
                  </a:lnTo>
                  <a:lnTo>
                    <a:pt x="106" y="480"/>
                  </a:lnTo>
                  <a:lnTo>
                    <a:pt x="113" y="478"/>
                  </a:lnTo>
                  <a:lnTo>
                    <a:pt x="113" y="473"/>
                  </a:lnTo>
                  <a:lnTo>
                    <a:pt x="113" y="469"/>
                  </a:lnTo>
                  <a:lnTo>
                    <a:pt x="109" y="464"/>
                  </a:lnTo>
                  <a:lnTo>
                    <a:pt x="106" y="460"/>
                  </a:lnTo>
                  <a:lnTo>
                    <a:pt x="106" y="457"/>
                  </a:lnTo>
                  <a:lnTo>
                    <a:pt x="104" y="457"/>
                  </a:lnTo>
                  <a:lnTo>
                    <a:pt x="104" y="455"/>
                  </a:lnTo>
                  <a:lnTo>
                    <a:pt x="100" y="448"/>
                  </a:lnTo>
                  <a:lnTo>
                    <a:pt x="97" y="444"/>
                  </a:lnTo>
                  <a:lnTo>
                    <a:pt x="97" y="442"/>
                  </a:lnTo>
                  <a:lnTo>
                    <a:pt x="97" y="439"/>
                  </a:lnTo>
                  <a:lnTo>
                    <a:pt x="102" y="437"/>
                  </a:lnTo>
                  <a:lnTo>
                    <a:pt x="104" y="435"/>
                  </a:lnTo>
                  <a:lnTo>
                    <a:pt x="109" y="432"/>
                  </a:lnTo>
                  <a:lnTo>
                    <a:pt x="111" y="430"/>
                  </a:lnTo>
                  <a:lnTo>
                    <a:pt x="113" y="428"/>
                  </a:lnTo>
                  <a:lnTo>
                    <a:pt x="115" y="426"/>
                  </a:lnTo>
                  <a:lnTo>
                    <a:pt x="120" y="421"/>
                  </a:lnTo>
                  <a:lnTo>
                    <a:pt x="122" y="419"/>
                  </a:lnTo>
                  <a:lnTo>
                    <a:pt x="125" y="412"/>
                  </a:lnTo>
                  <a:lnTo>
                    <a:pt x="127" y="408"/>
                  </a:lnTo>
                  <a:lnTo>
                    <a:pt x="127" y="405"/>
                  </a:lnTo>
                  <a:lnTo>
                    <a:pt x="125" y="403"/>
                  </a:lnTo>
                  <a:lnTo>
                    <a:pt x="120" y="394"/>
                  </a:lnTo>
                  <a:lnTo>
                    <a:pt x="113" y="389"/>
                  </a:lnTo>
                  <a:lnTo>
                    <a:pt x="113" y="387"/>
                  </a:lnTo>
                  <a:lnTo>
                    <a:pt x="115" y="385"/>
                  </a:lnTo>
                  <a:lnTo>
                    <a:pt x="118" y="385"/>
                  </a:lnTo>
                  <a:lnTo>
                    <a:pt x="122" y="387"/>
                  </a:lnTo>
                  <a:lnTo>
                    <a:pt x="125" y="387"/>
                  </a:lnTo>
                  <a:lnTo>
                    <a:pt x="127" y="385"/>
                  </a:lnTo>
                  <a:lnTo>
                    <a:pt x="129" y="380"/>
                  </a:lnTo>
                  <a:lnTo>
                    <a:pt x="131" y="376"/>
                  </a:lnTo>
                  <a:lnTo>
                    <a:pt x="136" y="371"/>
                  </a:lnTo>
                  <a:lnTo>
                    <a:pt x="138" y="367"/>
                  </a:lnTo>
                  <a:lnTo>
                    <a:pt x="140" y="365"/>
                  </a:lnTo>
                  <a:lnTo>
                    <a:pt x="143" y="362"/>
                  </a:lnTo>
                  <a:lnTo>
                    <a:pt x="145" y="358"/>
                  </a:lnTo>
                  <a:lnTo>
                    <a:pt x="172" y="319"/>
                  </a:lnTo>
                  <a:lnTo>
                    <a:pt x="186" y="299"/>
                  </a:lnTo>
                  <a:lnTo>
                    <a:pt x="193" y="281"/>
                  </a:lnTo>
                  <a:lnTo>
                    <a:pt x="183" y="263"/>
                  </a:lnTo>
                  <a:lnTo>
                    <a:pt x="170" y="242"/>
                  </a:lnTo>
                  <a:lnTo>
                    <a:pt x="163" y="229"/>
                  </a:lnTo>
                  <a:lnTo>
                    <a:pt x="159" y="222"/>
                  </a:lnTo>
                  <a:lnTo>
                    <a:pt x="154" y="215"/>
                  </a:lnTo>
                  <a:lnTo>
                    <a:pt x="152" y="211"/>
                  </a:lnTo>
                  <a:lnTo>
                    <a:pt x="145" y="199"/>
                  </a:lnTo>
                  <a:lnTo>
                    <a:pt x="143" y="195"/>
                  </a:lnTo>
                  <a:lnTo>
                    <a:pt x="134" y="179"/>
                  </a:lnTo>
                  <a:lnTo>
                    <a:pt x="129" y="172"/>
                  </a:lnTo>
                  <a:lnTo>
                    <a:pt x="127" y="170"/>
                  </a:lnTo>
                  <a:lnTo>
                    <a:pt x="115" y="163"/>
                  </a:lnTo>
                  <a:lnTo>
                    <a:pt x="95" y="154"/>
                  </a:lnTo>
                  <a:lnTo>
                    <a:pt x="86" y="152"/>
                  </a:lnTo>
                  <a:lnTo>
                    <a:pt x="70" y="145"/>
                  </a:lnTo>
                  <a:lnTo>
                    <a:pt x="61" y="141"/>
                  </a:lnTo>
                  <a:lnTo>
                    <a:pt x="54" y="136"/>
                  </a:lnTo>
                  <a:lnTo>
                    <a:pt x="52" y="134"/>
                  </a:lnTo>
                  <a:lnTo>
                    <a:pt x="45" y="129"/>
                  </a:lnTo>
                  <a:lnTo>
                    <a:pt x="43" y="129"/>
                  </a:lnTo>
                  <a:lnTo>
                    <a:pt x="38" y="127"/>
                  </a:lnTo>
                  <a:lnTo>
                    <a:pt x="29" y="127"/>
                  </a:lnTo>
                  <a:lnTo>
                    <a:pt x="25" y="127"/>
                  </a:lnTo>
                  <a:lnTo>
                    <a:pt x="23" y="127"/>
                  </a:lnTo>
                  <a:lnTo>
                    <a:pt x="20" y="125"/>
                  </a:lnTo>
                  <a:lnTo>
                    <a:pt x="20" y="118"/>
                  </a:lnTo>
                  <a:lnTo>
                    <a:pt x="18" y="109"/>
                  </a:lnTo>
                  <a:lnTo>
                    <a:pt x="16" y="100"/>
                  </a:lnTo>
                  <a:lnTo>
                    <a:pt x="13" y="98"/>
                  </a:lnTo>
                  <a:lnTo>
                    <a:pt x="13" y="95"/>
                  </a:lnTo>
                  <a:lnTo>
                    <a:pt x="11" y="95"/>
                  </a:lnTo>
                  <a:lnTo>
                    <a:pt x="11" y="93"/>
                  </a:lnTo>
                  <a:lnTo>
                    <a:pt x="9" y="93"/>
                  </a:lnTo>
                  <a:lnTo>
                    <a:pt x="7" y="91"/>
                  </a:lnTo>
                  <a:lnTo>
                    <a:pt x="2" y="88"/>
                  </a:lnTo>
                  <a:lnTo>
                    <a:pt x="0" y="88"/>
                  </a:lnTo>
                  <a:lnTo>
                    <a:pt x="0" y="84"/>
                  </a:lnTo>
                  <a:lnTo>
                    <a:pt x="0" y="77"/>
                  </a:lnTo>
                  <a:lnTo>
                    <a:pt x="0" y="73"/>
                  </a:lnTo>
                  <a:lnTo>
                    <a:pt x="0" y="66"/>
                  </a:lnTo>
                  <a:lnTo>
                    <a:pt x="0" y="61"/>
                  </a:lnTo>
                  <a:lnTo>
                    <a:pt x="2" y="59"/>
                  </a:lnTo>
                  <a:lnTo>
                    <a:pt x="4" y="55"/>
                  </a:lnTo>
                  <a:lnTo>
                    <a:pt x="7" y="50"/>
                  </a:lnTo>
                  <a:lnTo>
                    <a:pt x="11" y="43"/>
                  </a:lnTo>
                  <a:lnTo>
                    <a:pt x="11" y="39"/>
                  </a:lnTo>
                  <a:lnTo>
                    <a:pt x="13" y="32"/>
                  </a:lnTo>
                  <a:lnTo>
                    <a:pt x="16" y="30"/>
                  </a:lnTo>
                  <a:lnTo>
                    <a:pt x="18" y="27"/>
                  </a:lnTo>
                  <a:lnTo>
                    <a:pt x="20" y="27"/>
                  </a:lnTo>
                  <a:lnTo>
                    <a:pt x="23" y="25"/>
                  </a:lnTo>
                  <a:lnTo>
                    <a:pt x="25" y="23"/>
                  </a:lnTo>
                  <a:lnTo>
                    <a:pt x="25" y="21"/>
                  </a:lnTo>
                  <a:lnTo>
                    <a:pt x="27" y="21"/>
                  </a:lnTo>
                  <a:lnTo>
                    <a:pt x="29" y="21"/>
                  </a:lnTo>
                  <a:lnTo>
                    <a:pt x="32" y="21"/>
                  </a:lnTo>
                  <a:lnTo>
                    <a:pt x="34" y="21"/>
                  </a:lnTo>
                  <a:lnTo>
                    <a:pt x="36" y="23"/>
                  </a:lnTo>
                  <a:lnTo>
                    <a:pt x="38" y="21"/>
                  </a:lnTo>
                  <a:lnTo>
                    <a:pt x="41" y="21"/>
                  </a:lnTo>
                  <a:lnTo>
                    <a:pt x="43" y="21"/>
                  </a:lnTo>
                  <a:lnTo>
                    <a:pt x="43" y="18"/>
                  </a:lnTo>
                  <a:lnTo>
                    <a:pt x="45" y="18"/>
                  </a:lnTo>
                  <a:lnTo>
                    <a:pt x="47" y="16"/>
                  </a:lnTo>
                  <a:lnTo>
                    <a:pt x="50" y="16"/>
                  </a:lnTo>
                  <a:lnTo>
                    <a:pt x="52" y="16"/>
                  </a:lnTo>
                  <a:lnTo>
                    <a:pt x="54" y="14"/>
                  </a:lnTo>
                  <a:lnTo>
                    <a:pt x="61" y="14"/>
                  </a:lnTo>
                  <a:lnTo>
                    <a:pt x="70" y="12"/>
                  </a:lnTo>
                  <a:lnTo>
                    <a:pt x="95" y="5"/>
                  </a:lnTo>
                  <a:lnTo>
                    <a:pt x="113" y="0"/>
                  </a:lnTo>
                  <a:lnTo>
                    <a:pt x="125" y="5"/>
                  </a:lnTo>
                  <a:lnTo>
                    <a:pt x="134" y="7"/>
                  </a:lnTo>
                  <a:lnTo>
                    <a:pt x="138" y="9"/>
                  </a:lnTo>
                  <a:lnTo>
                    <a:pt x="140" y="9"/>
                  </a:lnTo>
                  <a:lnTo>
                    <a:pt x="145" y="9"/>
                  </a:lnTo>
                  <a:lnTo>
                    <a:pt x="147" y="9"/>
                  </a:lnTo>
                  <a:lnTo>
                    <a:pt x="152" y="12"/>
                  </a:lnTo>
                  <a:lnTo>
                    <a:pt x="161" y="14"/>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51" name="Admin 1 - Kassala">
              <a:extLst>
                <a:ext uri="{FF2B5EF4-FFF2-40B4-BE49-F238E27FC236}">
                  <a16:creationId xmlns:a16="http://schemas.microsoft.com/office/drawing/2014/main" id="{0247DDA1-2961-AC39-2271-3B3246A0A98A}"/>
                </a:ext>
              </a:extLst>
            </p:cNvPr>
            <p:cNvSpPr>
              <a:spLocks/>
            </p:cNvSpPr>
            <p:nvPr/>
          </p:nvSpPr>
          <p:spPr bwMode="auto">
            <a:xfrm>
              <a:off x="7819809" y="2867611"/>
              <a:ext cx="1211587" cy="1287707"/>
            </a:xfrm>
            <a:custGeom>
              <a:avLst/>
              <a:gdLst>
                <a:gd name="T0" fmla="*/ 588 w 764"/>
                <a:gd name="T1" fmla="*/ 47 h 812"/>
                <a:gd name="T2" fmla="*/ 642 w 764"/>
                <a:gd name="T3" fmla="*/ 52 h 812"/>
                <a:gd name="T4" fmla="*/ 760 w 764"/>
                <a:gd name="T5" fmla="*/ 43 h 812"/>
                <a:gd name="T6" fmla="*/ 751 w 764"/>
                <a:gd name="T7" fmla="*/ 61 h 812"/>
                <a:gd name="T8" fmla="*/ 755 w 764"/>
                <a:gd name="T9" fmla="*/ 77 h 812"/>
                <a:gd name="T10" fmla="*/ 758 w 764"/>
                <a:gd name="T11" fmla="*/ 104 h 812"/>
                <a:gd name="T12" fmla="*/ 760 w 764"/>
                <a:gd name="T13" fmla="*/ 115 h 812"/>
                <a:gd name="T14" fmla="*/ 753 w 764"/>
                <a:gd name="T15" fmla="*/ 129 h 812"/>
                <a:gd name="T16" fmla="*/ 728 w 764"/>
                <a:gd name="T17" fmla="*/ 145 h 812"/>
                <a:gd name="T18" fmla="*/ 726 w 764"/>
                <a:gd name="T19" fmla="*/ 174 h 812"/>
                <a:gd name="T20" fmla="*/ 735 w 764"/>
                <a:gd name="T21" fmla="*/ 197 h 812"/>
                <a:gd name="T22" fmla="*/ 746 w 764"/>
                <a:gd name="T23" fmla="*/ 213 h 812"/>
                <a:gd name="T24" fmla="*/ 739 w 764"/>
                <a:gd name="T25" fmla="*/ 235 h 812"/>
                <a:gd name="T26" fmla="*/ 746 w 764"/>
                <a:gd name="T27" fmla="*/ 249 h 812"/>
                <a:gd name="T28" fmla="*/ 733 w 764"/>
                <a:gd name="T29" fmla="*/ 260 h 812"/>
                <a:gd name="T30" fmla="*/ 712 w 764"/>
                <a:gd name="T31" fmla="*/ 317 h 812"/>
                <a:gd name="T32" fmla="*/ 687 w 764"/>
                <a:gd name="T33" fmla="*/ 378 h 812"/>
                <a:gd name="T34" fmla="*/ 665 w 764"/>
                <a:gd name="T35" fmla="*/ 434 h 812"/>
                <a:gd name="T36" fmla="*/ 656 w 764"/>
                <a:gd name="T37" fmla="*/ 473 h 812"/>
                <a:gd name="T38" fmla="*/ 631 w 764"/>
                <a:gd name="T39" fmla="*/ 534 h 812"/>
                <a:gd name="T40" fmla="*/ 610 w 764"/>
                <a:gd name="T41" fmla="*/ 597 h 812"/>
                <a:gd name="T42" fmla="*/ 626 w 764"/>
                <a:gd name="T43" fmla="*/ 776 h 812"/>
                <a:gd name="T44" fmla="*/ 633 w 764"/>
                <a:gd name="T45" fmla="*/ 808 h 812"/>
                <a:gd name="T46" fmla="*/ 606 w 764"/>
                <a:gd name="T47" fmla="*/ 806 h 812"/>
                <a:gd name="T48" fmla="*/ 594 w 764"/>
                <a:gd name="T49" fmla="*/ 801 h 812"/>
                <a:gd name="T50" fmla="*/ 583 w 764"/>
                <a:gd name="T51" fmla="*/ 792 h 812"/>
                <a:gd name="T52" fmla="*/ 567 w 764"/>
                <a:gd name="T53" fmla="*/ 794 h 812"/>
                <a:gd name="T54" fmla="*/ 551 w 764"/>
                <a:gd name="T55" fmla="*/ 799 h 812"/>
                <a:gd name="T56" fmla="*/ 533 w 764"/>
                <a:gd name="T57" fmla="*/ 803 h 812"/>
                <a:gd name="T58" fmla="*/ 513 w 764"/>
                <a:gd name="T59" fmla="*/ 810 h 812"/>
                <a:gd name="T60" fmla="*/ 495 w 764"/>
                <a:gd name="T61" fmla="*/ 810 h 812"/>
                <a:gd name="T62" fmla="*/ 483 w 764"/>
                <a:gd name="T63" fmla="*/ 803 h 812"/>
                <a:gd name="T64" fmla="*/ 467 w 764"/>
                <a:gd name="T65" fmla="*/ 799 h 812"/>
                <a:gd name="T66" fmla="*/ 456 w 764"/>
                <a:gd name="T67" fmla="*/ 792 h 812"/>
                <a:gd name="T68" fmla="*/ 447 w 764"/>
                <a:gd name="T69" fmla="*/ 783 h 812"/>
                <a:gd name="T70" fmla="*/ 447 w 764"/>
                <a:gd name="T71" fmla="*/ 772 h 812"/>
                <a:gd name="T72" fmla="*/ 452 w 764"/>
                <a:gd name="T73" fmla="*/ 758 h 812"/>
                <a:gd name="T74" fmla="*/ 456 w 764"/>
                <a:gd name="T75" fmla="*/ 738 h 812"/>
                <a:gd name="T76" fmla="*/ 452 w 764"/>
                <a:gd name="T77" fmla="*/ 724 h 812"/>
                <a:gd name="T78" fmla="*/ 458 w 764"/>
                <a:gd name="T79" fmla="*/ 713 h 812"/>
                <a:gd name="T80" fmla="*/ 456 w 764"/>
                <a:gd name="T81" fmla="*/ 704 h 812"/>
                <a:gd name="T82" fmla="*/ 454 w 764"/>
                <a:gd name="T83" fmla="*/ 686 h 812"/>
                <a:gd name="T84" fmla="*/ 461 w 764"/>
                <a:gd name="T85" fmla="*/ 674 h 812"/>
                <a:gd name="T86" fmla="*/ 467 w 764"/>
                <a:gd name="T87" fmla="*/ 659 h 812"/>
                <a:gd name="T88" fmla="*/ 463 w 764"/>
                <a:gd name="T89" fmla="*/ 645 h 812"/>
                <a:gd name="T90" fmla="*/ 452 w 764"/>
                <a:gd name="T91" fmla="*/ 636 h 812"/>
                <a:gd name="T92" fmla="*/ 433 w 764"/>
                <a:gd name="T93" fmla="*/ 631 h 812"/>
                <a:gd name="T94" fmla="*/ 393 w 764"/>
                <a:gd name="T95" fmla="*/ 620 h 812"/>
                <a:gd name="T96" fmla="*/ 343 w 764"/>
                <a:gd name="T97" fmla="*/ 588 h 812"/>
                <a:gd name="T98" fmla="*/ 161 w 764"/>
                <a:gd name="T99" fmla="*/ 480 h 812"/>
                <a:gd name="T100" fmla="*/ 107 w 764"/>
                <a:gd name="T101" fmla="*/ 439 h 812"/>
                <a:gd name="T102" fmla="*/ 25 w 764"/>
                <a:gd name="T103" fmla="*/ 353 h 812"/>
                <a:gd name="T104" fmla="*/ 0 w 764"/>
                <a:gd name="T105" fmla="*/ 310 h 812"/>
                <a:gd name="T106" fmla="*/ 32 w 764"/>
                <a:gd name="T107" fmla="*/ 274 h 812"/>
                <a:gd name="T108" fmla="*/ 41 w 764"/>
                <a:gd name="T109" fmla="*/ 260 h 812"/>
                <a:gd name="T110" fmla="*/ 50 w 764"/>
                <a:gd name="T111" fmla="*/ 249 h 812"/>
                <a:gd name="T112" fmla="*/ 316 w 764"/>
                <a:gd name="T113" fmla="*/ 247 h 812"/>
                <a:gd name="T114" fmla="*/ 393 w 764"/>
                <a:gd name="T115" fmla="*/ 4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4" h="812">
                  <a:moveTo>
                    <a:pt x="445" y="23"/>
                  </a:moveTo>
                  <a:lnTo>
                    <a:pt x="508" y="50"/>
                  </a:lnTo>
                  <a:lnTo>
                    <a:pt x="531" y="45"/>
                  </a:lnTo>
                  <a:lnTo>
                    <a:pt x="547" y="47"/>
                  </a:lnTo>
                  <a:lnTo>
                    <a:pt x="563" y="47"/>
                  </a:lnTo>
                  <a:lnTo>
                    <a:pt x="576" y="47"/>
                  </a:lnTo>
                  <a:lnTo>
                    <a:pt x="588" y="47"/>
                  </a:lnTo>
                  <a:lnTo>
                    <a:pt x="599" y="50"/>
                  </a:lnTo>
                  <a:lnTo>
                    <a:pt x="601" y="50"/>
                  </a:lnTo>
                  <a:lnTo>
                    <a:pt x="613" y="50"/>
                  </a:lnTo>
                  <a:lnTo>
                    <a:pt x="615" y="50"/>
                  </a:lnTo>
                  <a:lnTo>
                    <a:pt x="617" y="50"/>
                  </a:lnTo>
                  <a:lnTo>
                    <a:pt x="633" y="52"/>
                  </a:lnTo>
                  <a:lnTo>
                    <a:pt x="642" y="52"/>
                  </a:lnTo>
                  <a:lnTo>
                    <a:pt x="653" y="52"/>
                  </a:lnTo>
                  <a:lnTo>
                    <a:pt x="658" y="52"/>
                  </a:lnTo>
                  <a:lnTo>
                    <a:pt x="692" y="54"/>
                  </a:lnTo>
                  <a:lnTo>
                    <a:pt x="758" y="36"/>
                  </a:lnTo>
                  <a:lnTo>
                    <a:pt x="758" y="38"/>
                  </a:lnTo>
                  <a:lnTo>
                    <a:pt x="760" y="41"/>
                  </a:lnTo>
                  <a:lnTo>
                    <a:pt x="760" y="43"/>
                  </a:lnTo>
                  <a:lnTo>
                    <a:pt x="762" y="43"/>
                  </a:lnTo>
                  <a:lnTo>
                    <a:pt x="762" y="45"/>
                  </a:lnTo>
                  <a:lnTo>
                    <a:pt x="762" y="47"/>
                  </a:lnTo>
                  <a:lnTo>
                    <a:pt x="760" y="52"/>
                  </a:lnTo>
                  <a:lnTo>
                    <a:pt x="758" y="54"/>
                  </a:lnTo>
                  <a:lnTo>
                    <a:pt x="753" y="57"/>
                  </a:lnTo>
                  <a:lnTo>
                    <a:pt x="751" y="61"/>
                  </a:lnTo>
                  <a:lnTo>
                    <a:pt x="751" y="63"/>
                  </a:lnTo>
                  <a:lnTo>
                    <a:pt x="753" y="66"/>
                  </a:lnTo>
                  <a:lnTo>
                    <a:pt x="755" y="70"/>
                  </a:lnTo>
                  <a:lnTo>
                    <a:pt x="758" y="70"/>
                  </a:lnTo>
                  <a:lnTo>
                    <a:pt x="758" y="72"/>
                  </a:lnTo>
                  <a:lnTo>
                    <a:pt x="758" y="75"/>
                  </a:lnTo>
                  <a:lnTo>
                    <a:pt x="755" y="77"/>
                  </a:lnTo>
                  <a:lnTo>
                    <a:pt x="760" y="88"/>
                  </a:lnTo>
                  <a:lnTo>
                    <a:pt x="760" y="90"/>
                  </a:lnTo>
                  <a:lnTo>
                    <a:pt x="760" y="93"/>
                  </a:lnTo>
                  <a:lnTo>
                    <a:pt x="760" y="95"/>
                  </a:lnTo>
                  <a:lnTo>
                    <a:pt x="758" y="97"/>
                  </a:lnTo>
                  <a:lnTo>
                    <a:pt x="758" y="100"/>
                  </a:lnTo>
                  <a:lnTo>
                    <a:pt x="758" y="104"/>
                  </a:lnTo>
                  <a:lnTo>
                    <a:pt x="760" y="104"/>
                  </a:lnTo>
                  <a:lnTo>
                    <a:pt x="762" y="106"/>
                  </a:lnTo>
                  <a:lnTo>
                    <a:pt x="764" y="109"/>
                  </a:lnTo>
                  <a:lnTo>
                    <a:pt x="764" y="111"/>
                  </a:lnTo>
                  <a:lnTo>
                    <a:pt x="762" y="111"/>
                  </a:lnTo>
                  <a:lnTo>
                    <a:pt x="760" y="113"/>
                  </a:lnTo>
                  <a:lnTo>
                    <a:pt x="760" y="115"/>
                  </a:lnTo>
                  <a:lnTo>
                    <a:pt x="755" y="115"/>
                  </a:lnTo>
                  <a:lnTo>
                    <a:pt x="753" y="120"/>
                  </a:lnTo>
                  <a:lnTo>
                    <a:pt x="753" y="122"/>
                  </a:lnTo>
                  <a:lnTo>
                    <a:pt x="753" y="124"/>
                  </a:lnTo>
                  <a:lnTo>
                    <a:pt x="755" y="127"/>
                  </a:lnTo>
                  <a:lnTo>
                    <a:pt x="755" y="129"/>
                  </a:lnTo>
                  <a:lnTo>
                    <a:pt x="753" y="129"/>
                  </a:lnTo>
                  <a:lnTo>
                    <a:pt x="753" y="131"/>
                  </a:lnTo>
                  <a:lnTo>
                    <a:pt x="749" y="136"/>
                  </a:lnTo>
                  <a:lnTo>
                    <a:pt x="746" y="138"/>
                  </a:lnTo>
                  <a:lnTo>
                    <a:pt x="744" y="140"/>
                  </a:lnTo>
                  <a:lnTo>
                    <a:pt x="739" y="143"/>
                  </a:lnTo>
                  <a:lnTo>
                    <a:pt x="730" y="143"/>
                  </a:lnTo>
                  <a:lnTo>
                    <a:pt x="728" y="145"/>
                  </a:lnTo>
                  <a:lnTo>
                    <a:pt x="728" y="149"/>
                  </a:lnTo>
                  <a:lnTo>
                    <a:pt x="730" y="154"/>
                  </a:lnTo>
                  <a:lnTo>
                    <a:pt x="730" y="158"/>
                  </a:lnTo>
                  <a:lnTo>
                    <a:pt x="730" y="161"/>
                  </a:lnTo>
                  <a:lnTo>
                    <a:pt x="728" y="165"/>
                  </a:lnTo>
                  <a:lnTo>
                    <a:pt x="728" y="167"/>
                  </a:lnTo>
                  <a:lnTo>
                    <a:pt x="726" y="174"/>
                  </a:lnTo>
                  <a:lnTo>
                    <a:pt x="726" y="176"/>
                  </a:lnTo>
                  <a:lnTo>
                    <a:pt x="726" y="181"/>
                  </a:lnTo>
                  <a:lnTo>
                    <a:pt x="728" y="186"/>
                  </a:lnTo>
                  <a:lnTo>
                    <a:pt x="730" y="190"/>
                  </a:lnTo>
                  <a:lnTo>
                    <a:pt x="730" y="195"/>
                  </a:lnTo>
                  <a:lnTo>
                    <a:pt x="733" y="195"/>
                  </a:lnTo>
                  <a:lnTo>
                    <a:pt x="735" y="197"/>
                  </a:lnTo>
                  <a:lnTo>
                    <a:pt x="735" y="199"/>
                  </a:lnTo>
                  <a:lnTo>
                    <a:pt x="737" y="201"/>
                  </a:lnTo>
                  <a:lnTo>
                    <a:pt x="739" y="204"/>
                  </a:lnTo>
                  <a:lnTo>
                    <a:pt x="742" y="206"/>
                  </a:lnTo>
                  <a:lnTo>
                    <a:pt x="744" y="206"/>
                  </a:lnTo>
                  <a:lnTo>
                    <a:pt x="746" y="208"/>
                  </a:lnTo>
                  <a:lnTo>
                    <a:pt x="746" y="213"/>
                  </a:lnTo>
                  <a:lnTo>
                    <a:pt x="746" y="215"/>
                  </a:lnTo>
                  <a:lnTo>
                    <a:pt x="744" y="222"/>
                  </a:lnTo>
                  <a:lnTo>
                    <a:pt x="744" y="224"/>
                  </a:lnTo>
                  <a:lnTo>
                    <a:pt x="744" y="226"/>
                  </a:lnTo>
                  <a:lnTo>
                    <a:pt x="739" y="229"/>
                  </a:lnTo>
                  <a:lnTo>
                    <a:pt x="739" y="233"/>
                  </a:lnTo>
                  <a:lnTo>
                    <a:pt x="739" y="235"/>
                  </a:lnTo>
                  <a:lnTo>
                    <a:pt x="742" y="235"/>
                  </a:lnTo>
                  <a:lnTo>
                    <a:pt x="742" y="240"/>
                  </a:lnTo>
                  <a:lnTo>
                    <a:pt x="742" y="242"/>
                  </a:lnTo>
                  <a:lnTo>
                    <a:pt x="742" y="247"/>
                  </a:lnTo>
                  <a:lnTo>
                    <a:pt x="744" y="247"/>
                  </a:lnTo>
                  <a:lnTo>
                    <a:pt x="746" y="247"/>
                  </a:lnTo>
                  <a:lnTo>
                    <a:pt x="746" y="249"/>
                  </a:lnTo>
                  <a:lnTo>
                    <a:pt x="744" y="249"/>
                  </a:lnTo>
                  <a:lnTo>
                    <a:pt x="742" y="251"/>
                  </a:lnTo>
                  <a:lnTo>
                    <a:pt x="739" y="253"/>
                  </a:lnTo>
                  <a:lnTo>
                    <a:pt x="737" y="253"/>
                  </a:lnTo>
                  <a:lnTo>
                    <a:pt x="737" y="256"/>
                  </a:lnTo>
                  <a:lnTo>
                    <a:pt x="735" y="256"/>
                  </a:lnTo>
                  <a:lnTo>
                    <a:pt x="733" y="260"/>
                  </a:lnTo>
                  <a:lnTo>
                    <a:pt x="728" y="265"/>
                  </a:lnTo>
                  <a:lnTo>
                    <a:pt x="728" y="267"/>
                  </a:lnTo>
                  <a:lnTo>
                    <a:pt x="719" y="296"/>
                  </a:lnTo>
                  <a:lnTo>
                    <a:pt x="717" y="301"/>
                  </a:lnTo>
                  <a:lnTo>
                    <a:pt x="717" y="303"/>
                  </a:lnTo>
                  <a:lnTo>
                    <a:pt x="715" y="305"/>
                  </a:lnTo>
                  <a:lnTo>
                    <a:pt x="712" y="317"/>
                  </a:lnTo>
                  <a:lnTo>
                    <a:pt x="710" y="324"/>
                  </a:lnTo>
                  <a:lnTo>
                    <a:pt x="708" y="333"/>
                  </a:lnTo>
                  <a:lnTo>
                    <a:pt x="699" y="355"/>
                  </a:lnTo>
                  <a:lnTo>
                    <a:pt x="694" y="371"/>
                  </a:lnTo>
                  <a:lnTo>
                    <a:pt x="692" y="371"/>
                  </a:lnTo>
                  <a:lnTo>
                    <a:pt x="690" y="376"/>
                  </a:lnTo>
                  <a:lnTo>
                    <a:pt x="687" y="378"/>
                  </a:lnTo>
                  <a:lnTo>
                    <a:pt x="683" y="385"/>
                  </a:lnTo>
                  <a:lnTo>
                    <a:pt x="681" y="391"/>
                  </a:lnTo>
                  <a:lnTo>
                    <a:pt x="678" y="394"/>
                  </a:lnTo>
                  <a:lnTo>
                    <a:pt x="676" y="398"/>
                  </a:lnTo>
                  <a:lnTo>
                    <a:pt x="671" y="414"/>
                  </a:lnTo>
                  <a:lnTo>
                    <a:pt x="671" y="416"/>
                  </a:lnTo>
                  <a:lnTo>
                    <a:pt x="665" y="434"/>
                  </a:lnTo>
                  <a:lnTo>
                    <a:pt x="660" y="448"/>
                  </a:lnTo>
                  <a:lnTo>
                    <a:pt x="658" y="453"/>
                  </a:lnTo>
                  <a:lnTo>
                    <a:pt x="656" y="459"/>
                  </a:lnTo>
                  <a:lnTo>
                    <a:pt x="658" y="462"/>
                  </a:lnTo>
                  <a:lnTo>
                    <a:pt x="658" y="466"/>
                  </a:lnTo>
                  <a:lnTo>
                    <a:pt x="658" y="468"/>
                  </a:lnTo>
                  <a:lnTo>
                    <a:pt x="656" y="473"/>
                  </a:lnTo>
                  <a:lnTo>
                    <a:pt x="656" y="475"/>
                  </a:lnTo>
                  <a:lnTo>
                    <a:pt x="651" y="484"/>
                  </a:lnTo>
                  <a:lnTo>
                    <a:pt x="647" y="493"/>
                  </a:lnTo>
                  <a:lnTo>
                    <a:pt x="635" y="525"/>
                  </a:lnTo>
                  <a:lnTo>
                    <a:pt x="633" y="525"/>
                  </a:lnTo>
                  <a:lnTo>
                    <a:pt x="633" y="527"/>
                  </a:lnTo>
                  <a:lnTo>
                    <a:pt x="631" y="534"/>
                  </a:lnTo>
                  <a:lnTo>
                    <a:pt x="622" y="536"/>
                  </a:lnTo>
                  <a:lnTo>
                    <a:pt x="619" y="539"/>
                  </a:lnTo>
                  <a:lnTo>
                    <a:pt x="603" y="552"/>
                  </a:lnTo>
                  <a:lnTo>
                    <a:pt x="603" y="561"/>
                  </a:lnTo>
                  <a:lnTo>
                    <a:pt x="608" y="586"/>
                  </a:lnTo>
                  <a:lnTo>
                    <a:pt x="608" y="588"/>
                  </a:lnTo>
                  <a:lnTo>
                    <a:pt x="610" y="597"/>
                  </a:lnTo>
                  <a:lnTo>
                    <a:pt x="613" y="629"/>
                  </a:lnTo>
                  <a:lnTo>
                    <a:pt x="617" y="683"/>
                  </a:lnTo>
                  <a:lnTo>
                    <a:pt x="622" y="715"/>
                  </a:lnTo>
                  <a:lnTo>
                    <a:pt x="622" y="726"/>
                  </a:lnTo>
                  <a:lnTo>
                    <a:pt x="626" y="772"/>
                  </a:lnTo>
                  <a:lnTo>
                    <a:pt x="626" y="774"/>
                  </a:lnTo>
                  <a:lnTo>
                    <a:pt x="626" y="776"/>
                  </a:lnTo>
                  <a:lnTo>
                    <a:pt x="626" y="778"/>
                  </a:lnTo>
                  <a:lnTo>
                    <a:pt x="628" y="778"/>
                  </a:lnTo>
                  <a:lnTo>
                    <a:pt x="633" y="794"/>
                  </a:lnTo>
                  <a:lnTo>
                    <a:pt x="635" y="797"/>
                  </a:lnTo>
                  <a:lnTo>
                    <a:pt x="637" y="799"/>
                  </a:lnTo>
                  <a:lnTo>
                    <a:pt x="635" y="801"/>
                  </a:lnTo>
                  <a:lnTo>
                    <a:pt x="633" y="808"/>
                  </a:lnTo>
                  <a:lnTo>
                    <a:pt x="626" y="808"/>
                  </a:lnTo>
                  <a:lnTo>
                    <a:pt x="619" y="808"/>
                  </a:lnTo>
                  <a:lnTo>
                    <a:pt x="613" y="808"/>
                  </a:lnTo>
                  <a:lnTo>
                    <a:pt x="610" y="808"/>
                  </a:lnTo>
                  <a:lnTo>
                    <a:pt x="610" y="806"/>
                  </a:lnTo>
                  <a:lnTo>
                    <a:pt x="608" y="806"/>
                  </a:lnTo>
                  <a:lnTo>
                    <a:pt x="606" y="806"/>
                  </a:lnTo>
                  <a:lnTo>
                    <a:pt x="603" y="806"/>
                  </a:lnTo>
                  <a:lnTo>
                    <a:pt x="603" y="803"/>
                  </a:lnTo>
                  <a:lnTo>
                    <a:pt x="601" y="803"/>
                  </a:lnTo>
                  <a:lnTo>
                    <a:pt x="599" y="803"/>
                  </a:lnTo>
                  <a:lnTo>
                    <a:pt x="599" y="801"/>
                  </a:lnTo>
                  <a:lnTo>
                    <a:pt x="597" y="801"/>
                  </a:lnTo>
                  <a:lnTo>
                    <a:pt x="594" y="801"/>
                  </a:lnTo>
                  <a:lnTo>
                    <a:pt x="592" y="799"/>
                  </a:lnTo>
                  <a:lnTo>
                    <a:pt x="592" y="797"/>
                  </a:lnTo>
                  <a:lnTo>
                    <a:pt x="590" y="797"/>
                  </a:lnTo>
                  <a:lnTo>
                    <a:pt x="588" y="797"/>
                  </a:lnTo>
                  <a:lnTo>
                    <a:pt x="585" y="794"/>
                  </a:lnTo>
                  <a:lnTo>
                    <a:pt x="583" y="794"/>
                  </a:lnTo>
                  <a:lnTo>
                    <a:pt x="583" y="792"/>
                  </a:lnTo>
                  <a:lnTo>
                    <a:pt x="581" y="792"/>
                  </a:lnTo>
                  <a:lnTo>
                    <a:pt x="579" y="792"/>
                  </a:lnTo>
                  <a:lnTo>
                    <a:pt x="576" y="792"/>
                  </a:lnTo>
                  <a:lnTo>
                    <a:pt x="574" y="792"/>
                  </a:lnTo>
                  <a:lnTo>
                    <a:pt x="572" y="792"/>
                  </a:lnTo>
                  <a:lnTo>
                    <a:pt x="569" y="792"/>
                  </a:lnTo>
                  <a:lnTo>
                    <a:pt x="567" y="794"/>
                  </a:lnTo>
                  <a:lnTo>
                    <a:pt x="565" y="794"/>
                  </a:lnTo>
                  <a:lnTo>
                    <a:pt x="563" y="794"/>
                  </a:lnTo>
                  <a:lnTo>
                    <a:pt x="560" y="794"/>
                  </a:lnTo>
                  <a:lnTo>
                    <a:pt x="558" y="797"/>
                  </a:lnTo>
                  <a:lnTo>
                    <a:pt x="556" y="797"/>
                  </a:lnTo>
                  <a:lnTo>
                    <a:pt x="554" y="797"/>
                  </a:lnTo>
                  <a:lnTo>
                    <a:pt x="551" y="799"/>
                  </a:lnTo>
                  <a:lnTo>
                    <a:pt x="549" y="799"/>
                  </a:lnTo>
                  <a:lnTo>
                    <a:pt x="547" y="799"/>
                  </a:lnTo>
                  <a:lnTo>
                    <a:pt x="545" y="799"/>
                  </a:lnTo>
                  <a:lnTo>
                    <a:pt x="540" y="801"/>
                  </a:lnTo>
                  <a:lnTo>
                    <a:pt x="538" y="803"/>
                  </a:lnTo>
                  <a:lnTo>
                    <a:pt x="535" y="803"/>
                  </a:lnTo>
                  <a:lnTo>
                    <a:pt x="533" y="803"/>
                  </a:lnTo>
                  <a:lnTo>
                    <a:pt x="531" y="806"/>
                  </a:lnTo>
                  <a:lnTo>
                    <a:pt x="529" y="806"/>
                  </a:lnTo>
                  <a:lnTo>
                    <a:pt x="526" y="806"/>
                  </a:lnTo>
                  <a:lnTo>
                    <a:pt x="522" y="808"/>
                  </a:lnTo>
                  <a:lnTo>
                    <a:pt x="517" y="808"/>
                  </a:lnTo>
                  <a:lnTo>
                    <a:pt x="515" y="810"/>
                  </a:lnTo>
                  <a:lnTo>
                    <a:pt x="513" y="810"/>
                  </a:lnTo>
                  <a:lnTo>
                    <a:pt x="511" y="810"/>
                  </a:lnTo>
                  <a:lnTo>
                    <a:pt x="508" y="812"/>
                  </a:lnTo>
                  <a:lnTo>
                    <a:pt x="506" y="812"/>
                  </a:lnTo>
                  <a:lnTo>
                    <a:pt x="504" y="812"/>
                  </a:lnTo>
                  <a:lnTo>
                    <a:pt x="501" y="812"/>
                  </a:lnTo>
                  <a:lnTo>
                    <a:pt x="497" y="812"/>
                  </a:lnTo>
                  <a:lnTo>
                    <a:pt x="495" y="810"/>
                  </a:lnTo>
                  <a:lnTo>
                    <a:pt x="492" y="810"/>
                  </a:lnTo>
                  <a:lnTo>
                    <a:pt x="490" y="810"/>
                  </a:lnTo>
                  <a:lnTo>
                    <a:pt x="490" y="808"/>
                  </a:lnTo>
                  <a:lnTo>
                    <a:pt x="488" y="808"/>
                  </a:lnTo>
                  <a:lnTo>
                    <a:pt x="486" y="806"/>
                  </a:lnTo>
                  <a:lnTo>
                    <a:pt x="483" y="806"/>
                  </a:lnTo>
                  <a:lnTo>
                    <a:pt x="483" y="803"/>
                  </a:lnTo>
                  <a:lnTo>
                    <a:pt x="481" y="803"/>
                  </a:lnTo>
                  <a:lnTo>
                    <a:pt x="479" y="801"/>
                  </a:lnTo>
                  <a:lnTo>
                    <a:pt x="476" y="801"/>
                  </a:lnTo>
                  <a:lnTo>
                    <a:pt x="474" y="801"/>
                  </a:lnTo>
                  <a:lnTo>
                    <a:pt x="472" y="801"/>
                  </a:lnTo>
                  <a:lnTo>
                    <a:pt x="470" y="799"/>
                  </a:lnTo>
                  <a:lnTo>
                    <a:pt x="467" y="799"/>
                  </a:lnTo>
                  <a:lnTo>
                    <a:pt x="465" y="799"/>
                  </a:lnTo>
                  <a:lnTo>
                    <a:pt x="463" y="797"/>
                  </a:lnTo>
                  <a:lnTo>
                    <a:pt x="461" y="797"/>
                  </a:lnTo>
                  <a:lnTo>
                    <a:pt x="458" y="797"/>
                  </a:lnTo>
                  <a:lnTo>
                    <a:pt x="458" y="794"/>
                  </a:lnTo>
                  <a:lnTo>
                    <a:pt x="456" y="794"/>
                  </a:lnTo>
                  <a:lnTo>
                    <a:pt x="456" y="792"/>
                  </a:lnTo>
                  <a:lnTo>
                    <a:pt x="454" y="792"/>
                  </a:lnTo>
                  <a:lnTo>
                    <a:pt x="452" y="790"/>
                  </a:lnTo>
                  <a:lnTo>
                    <a:pt x="449" y="790"/>
                  </a:lnTo>
                  <a:lnTo>
                    <a:pt x="447" y="790"/>
                  </a:lnTo>
                  <a:lnTo>
                    <a:pt x="447" y="788"/>
                  </a:lnTo>
                  <a:lnTo>
                    <a:pt x="447" y="785"/>
                  </a:lnTo>
                  <a:lnTo>
                    <a:pt x="447" y="783"/>
                  </a:lnTo>
                  <a:lnTo>
                    <a:pt x="447" y="781"/>
                  </a:lnTo>
                  <a:lnTo>
                    <a:pt x="447" y="778"/>
                  </a:lnTo>
                  <a:lnTo>
                    <a:pt x="447" y="776"/>
                  </a:lnTo>
                  <a:lnTo>
                    <a:pt x="445" y="776"/>
                  </a:lnTo>
                  <a:lnTo>
                    <a:pt x="445" y="774"/>
                  </a:lnTo>
                  <a:lnTo>
                    <a:pt x="447" y="774"/>
                  </a:lnTo>
                  <a:lnTo>
                    <a:pt x="447" y="772"/>
                  </a:lnTo>
                  <a:lnTo>
                    <a:pt x="447" y="769"/>
                  </a:lnTo>
                  <a:lnTo>
                    <a:pt x="449" y="769"/>
                  </a:lnTo>
                  <a:lnTo>
                    <a:pt x="449" y="767"/>
                  </a:lnTo>
                  <a:lnTo>
                    <a:pt x="449" y="765"/>
                  </a:lnTo>
                  <a:lnTo>
                    <a:pt x="452" y="763"/>
                  </a:lnTo>
                  <a:lnTo>
                    <a:pt x="452" y="760"/>
                  </a:lnTo>
                  <a:lnTo>
                    <a:pt x="452" y="758"/>
                  </a:lnTo>
                  <a:lnTo>
                    <a:pt x="452" y="756"/>
                  </a:lnTo>
                  <a:lnTo>
                    <a:pt x="454" y="756"/>
                  </a:lnTo>
                  <a:lnTo>
                    <a:pt x="454" y="751"/>
                  </a:lnTo>
                  <a:lnTo>
                    <a:pt x="454" y="749"/>
                  </a:lnTo>
                  <a:lnTo>
                    <a:pt x="454" y="747"/>
                  </a:lnTo>
                  <a:lnTo>
                    <a:pt x="456" y="742"/>
                  </a:lnTo>
                  <a:lnTo>
                    <a:pt x="456" y="738"/>
                  </a:lnTo>
                  <a:lnTo>
                    <a:pt x="454" y="735"/>
                  </a:lnTo>
                  <a:lnTo>
                    <a:pt x="454" y="733"/>
                  </a:lnTo>
                  <a:lnTo>
                    <a:pt x="452" y="733"/>
                  </a:lnTo>
                  <a:lnTo>
                    <a:pt x="452" y="731"/>
                  </a:lnTo>
                  <a:lnTo>
                    <a:pt x="452" y="729"/>
                  </a:lnTo>
                  <a:lnTo>
                    <a:pt x="452" y="726"/>
                  </a:lnTo>
                  <a:lnTo>
                    <a:pt x="452" y="724"/>
                  </a:lnTo>
                  <a:lnTo>
                    <a:pt x="454" y="724"/>
                  </a:lnTo>
                  <a:lnTo>
                    <a:pt x="454" y="722"/>
                  </a:lnTo>
                  <a:lnTo>
                    <a:pt x="454" y="720"/>
                  </a:lnTo>
                  <a:lnTo>
                    <a:pt x="456" y="720"/>
                  </a:lnTo>
                  <a:lnTo>
                    <a:pt x="458" y="717"/>
                  </a:lnTo>
                  <a:lnTo>
                    <a:pt x="458" y="715"/>
                  </a:lnTo>
                  <a:lnTo>
                    <a:pt x="458" y="713"/>
                  </a:lnTo>
                  <a:lnTo>
                    <a:pt x="458" y="711"/>
                  </a:lnTo>
                  <a:lnTo>
                    <a:pt x="456" y="711"/>
                  </a:lnTo>
                  <a:lnTo>
                    <a:pt x="456" y="708"/>
                  </a:lnTo>
                  <a:lnTo>
                    <a:pt x="456" y="706"/>
                  </a:lnTo>
                  <a:lnTo>
                    <a:pt x="454" y="706"/>
                  </a:lnTo>
                  <a:lnTo>
                    <a:pt x="454" y="704"/>
                  </a:lnTo>
                  <a:lnTo>
                    <a:pt x="456" y="704"/>
                  </a:lnTo>
                  <a:lnTo>
                    <a:pt x="456" y="702"/>
                  </a:lnTo>
                  <a:lnTo>
                    <a:pt x="456" y="697"/>
                  </a:lnTo>
                  <a:lnTo>
                    <a:pt x="454" y="695"/>
                  </a:lnTo>
                  <a:lnTo>
                    <a:pt x="454" y="692"/>
                  </a:lnTo>
                  <a:lnTo>
                    <a:pt x="454" y="690"/>
                  </a:lnTo>
                  <a:lnTo>
                    <a:pt x="454" y="688"/>
                  </a:lnTo>
                  <a:lnTo>
                    <a:pt x="454" y="686"/>
                  </a:lnTo>
                  <a:lnTo>
                    <a:pt x="454" y="683"/>
                  </a:lnTo>
                  <a:lnTo>
                    <a:pt x="456" y="683"/>
                  </a:lnTo>
                  <a:lnTo>
                    <a:pt x="456" y="681"/>
                  </a:lnTo>
                  <a:lnTo>
                    <a:pt x="458" y="679"/>
                  </a:lnTo>
                  <a:lnTo>
                    <a:pt x="458" y="677"/>
                  </a:lnTo>
                  <a:lnTo>
                    <a:pt x="461" y="677"/>
                  </a:lnTo>
                  <a:lnTo>
                    <a:pt x="461" y="674"/>
                  </a:lnTo>
                  <a:lnTo>
                    <a:pt x="461" y="672"/>
                  </a:lnTo>
                  <a:lnTo>
                    <a:pt x="461" y="670"/>
                  </a:lnTo>
                  <a:lnTo>
                    <a:pt x="463" y="670"/>
                  </a:lnTo>
                  <a:lnTo>
                    <a:pt x="463" y="668"/>
                  </a:lnTo>
                  <a:lnTo>
                    <a:pt x="465" y="668"/>
                  </a:lnTo>
                  <a:lnTo>
                    <a:pt x="465" y="663"/>
                  </a:lnTo>
                  <a:lnTo>
                    <a:pt x="467" y="659"/>
                  </a:lnTo>
                  <a:lnTo>
                    <a:pt x="467" y="656"/>
                  </a:lnTo>
                  <a:lnTo>
                    <a:pt x="465" y="654"/>
                  </a:lnTo>
                  <a:lnTo>
                    <a:pt x="465" y="652"/>
                  </a:lnTo>
                  <a:lnTo>
                    <a:pt x="465" y="649"/>
                  </a:lnTo>
                  <a:lnTo>
                    <a:pt x="463" y="649"/>
                  </a:lnTo>
                  <a:lnTo>
                    <a:pt x="463" y="647"/>
                  </a:lnTo>
                  <a:lnTo>
                    <a:pt x="463" y="645"/>
                  </a:lnTo>
                  <a:lnTo>
                    <a:pt x="463" y="643"/>
                  </a:lnTo>
                  <a:lnTo>
                    <a:pt x="463" y="640"/>
                  </a:lnTo>
                  <a:lnTo>
                    <a:pt x="463" y="638"/>
                  </a:lnTo>
                  <a:lnTo>
                    <a:pt x="461" y="638"/>
                  </a:lnTo>
                  <a:lnTo>
                    <a:pt x="458" y="636"/>
                  </a:lnTo>
                  <a:lnTo>
                    <a:pt x="454" y="636"/>
                  </a:lnTo>
                  <a:lnTo>
                    <a:pt x="452" y="636"/>
                  </a:lnTo>
                  <a:lnTo>
                    <a:pt x="449" y="636"/>
                  </a:lnTo>
                  <a:lnTo>
                    <a:pt x="447" y="634"/>
                  </a:lnTo>
                  <a:lnTo>
                    <a:pt x="442" y="634"/>
                  </a:lnTo>
                  <a:lnTo>
                    <a:pt x="438" y="634"/>
                  </a:lnTo>
                  <a:lnTo>
                    <a:pt x="436" y="634"/>
                  </a:lnTo>
                  <a:lnTo>
                    <a:pt x="436" y="631"/>
                  </a:lnTo>
                  <a:lnTo>
                    <a:pt x="433" y="631"/>
                  </a:lnTo>
                  <a:lnTo>
                    <a:pt x="427" y="631"/>
                  </a:lnTo>
                  <a:lnTo>
                    <a:pt x="422" y="631"/>
                  </a:lnTo>
                  <a:lnTo>
                    <a:pt x="415" y="631"/>
                  </a:lnTo>
                  <a:lnTo>
                    <a:pt x="411" y="631"/>
                  </a:lnTo>
                  <a:lnTo>
                    <a:pt x="406" y="629"/>
                  </a:lnTo>
                  <a:lnTo>
                    <a:pt x="399" y="625"/>
                  </a:lnTo>
                  <a:lnTo>
                    <a:pt x="393" y="620"/>
                  </a:lnTo>
                  <a:lnTo>
                    <a:pt x="388" y="618"/>
                  </a:lnTo>
                  <a:lnTo>
                    <a:pt x="379" y="611"/>
                  </a:lnTo>
                  <a:lnTo>
                    <a:pt x="374" y="609"/>
                  </a:lnTo>
                  <a:lnTo>
                    <a:pt x="368" y="604"/>
                  </a:lnTo>
                  <a:lnTo>
                    <a:pt x="365" y="602"/>
                  </a:lnTo>
                  <a:lnTo>
                    <a:pt x="345" y="591"/>
                  </a:lnTo>
                  <a:lnTo>
                    <a:pt x="343" y="588"/>
                  </a:lnTo>
                  <a:lnTo>
                    <a:pt x="322" y="577"/>
                  </a:lnTo>
                  <a:lnTo>
                    <a:pt x="286" y="554"/>
                  </a:lnTo>
                  <a:lnTo>
                    <a:pt x="229" y="520"/>
                  </a:lnTo>
                  <a:lnTo>
                    <a:pt x="195" y="500"/>
                  </a:lnTo>
                  <a:lnTo>
                    <a:pt x="175" y="489"/>
                  </a:lnTo>
                  <a:lnTo>
                    <a:pt x="170" y="484"/>
                  </a:lnTo>
                  <a:lnTo>
                    <a:pt x="161" y="480"/>
                  </a:lnTo>
                  <a:lnTo>
                    <a:pt x="161" y="477"/>
                  </a:lnTo>
                  <a:lnTo>
                    <a:pt x="157" y="477"/>
                  </a:lnTo>
                  <a:lnTo>
                    <a:pt x="155" y="475"/>
                  </a:lnTo>
                  <a:lnTo>
                    <a:pt x="152" y="473"/>
                  </a:lnTo>
                  <a:lnTo>
                    <a:pt x="136" y="457"/>
                  </a:lnTo>
                  <a:lnTo>
                    <a:pt x="130" y="450"/>
                  </a:lnTo>
                  <a:lnTo>
                    <a:pt x="107" y="439"/>
                  </a:lnTo>
                  <a:lnTo>
                    <a:pt x="82" y="432"/>
                  </a:lnTo>
                  <a:lnTo>
                    <a:pt x="82" y="430"/>
                  </a:lnTo>
                  <a:lnTo>
                    <a:pt x="59" y="419"/>
                  </a:lnTo>
                  <a:lnTo>
                    <a:pt x="46" y="412"/>
                  </a:lnTo>
                  <a:lnTo>
                    <a:pt x="37" y="385"/>
                  </a:lnTo>
                  <a:lnTo>
                    <a:pt x="32" y="367"/>
                  </a:lnTo>
                  <a:lnTo>
                    <a:pt x="25" y="353"/>
                  </a:lnTo>
                  <a:lnTo>
                    <a:pt x="14" y="333"/>
                  </a:lnTo>
                  <a:lnTo>
                    <a:pt x="12" y="330"/>
                  </a:lnTo>
                  <a:lnTo>
                    <a:pt x="9" y="326"/>
                  </a:lnTo>
                  <a:lnTo>
                    <a:pt x="7" y="321"/>
                  </a:lnTo>
                  <a:lnTo>
                    <a:pt x="5" y="319"/>
                  </a:lnTo>
                  <a:lnTo>
                    <a:pt x="0" y="312"/>
                  </a:lnTo>
                  <a:lnTo>
                    <a:pt x="0" y="310"/>
                  </a:lnTo>
                  <a:lnTo>
                    <a:pt x="7" y="308"/>
                  </a:lnTo>
                  <a:lnTo>
                    <a:pt x="9" y="303"/>
                  </a:lnTo>
                  <a:lnTo>
                    <a:pt x="16" y="294"/>
                  </a:lnTo>
                  <a:lnTo>
                    <a:pt x="19" y="292"/>
                  </a:lnTo>
                  <a:lnTo>
                    <a:pt x="28" y="281"/>
                  </a:lnTo>
                  <a:lnTo>
                    <a:pt x="30" y="278"/>
                  </a:lnTo>
                  <a:lnTo>
                    <a:pt x="32" y="274"/>
                  </a:lnTo>
                  <a:lnTo>
                    <a:pt x="32" y="272"/>
                  </a:lnTo>
                  <a:lnTo>
                    <a:pt x="34" y="269"/>
                  </a:lnTo>
                  <a:lnTo>
                    <a:pt x="37" y="267"/>
                  </a:lnTo>
                  <a:lnTo>
                    <a:pt x="39" y="265"/>
                  </a:lnTo>
                  <a:lnTo>
                    <a:pt x="39" y="262"/>
                  </a:lnTo>
                  <a:lnTo>
                    <a:pt x="41" y="262"/>
                  </a:lnTo>
                  <a:lnTo>
                    <a:pt x="41" y="260"/>
                  </a:lnTo>
                  <a:lnTo>
                    <a:pt x="43" y="258"/>
                  </a:lnTo>
                  <a:lnTo>
                    <a:pt x="46" y="256"/>
                  </a:lnTo>
                  <a:lnTo>
                    <a:pt x="46" y="253"/>
                  </a:lnTo>
                  <a:lnTo>
                    <a:pt x="48" y="253"/>
                  </a:lnTo>
                  <a:lnTo>
                    <a:pt x="48" y="251"/>
                  </a:lnTo>
                  <a:lnTo>
                    <a:pt x="50" y="251"/>
                  </a:lnTo>
                  <a:lnTo>
                    <a:pt x="50" y="249"/>
                  </a:lnTo>
                  <a:lnTo>
                    <a:pt x="53" y="247"/>
                  </a:lnTo>
                  <a:lnTo>
                    <a:pt x="87" y="247"/>
                  </a:lnTo>
                  <a:lnTo>
                    <a:pt x="209" y="244"/>
                  </a:lnTo>
                  <a:lnTo>
                    <a:pt x="284" y="242"/>
                  </a:lnTo>
                  <a:lnTo>
                    <a:pt x="302" y="242"/>
                  </a:lnTo>
                  <a:lnTo>
                    <a:pt x="304" y="242"/>
                  </a:lnTo>
                  <a:lnTo>
                    <a:pt x="316" y="247"/>
                  </a:lnTo>
                  <a:lnTo>
                    <a:pt x="327" y="251"/>
                  </a:lnTo>
                  <a:lnTo>
                    <a:pt x="384" y="224"/>
                  </a:lnTo>
                  <a:lnTo>
                    <a:pt x="395" y="213"/>
                  </a:lnTo>
                  <a:lnTo>
                    <a:pt x="395" y="158"/>
                  </a:lnTo>
                  <a:lnTo>
                    <a:pt x="393" y="84"/>
                  </a:lnTo>
                  <a:lnTo>
                    <a:pt x="393" y="32"/>
                  </a:lnTo>
                  <a:lnTo>
                    <a:pt x="393" y="4"/>
                  </a:lnTo>
                  <a:lnTo>
                    <a:pt x="393" y="0"/>
                  </a:lnTo>
                  <a:lnTo>
                    <a:pt x="427" y="14"/>
                  </a:lnTo>
                  <a:lnTo>
                    <a:pt x="445" y="23"/>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52" name="Admin 1 - Khartoum">
              <a:extLst>
                <a:ext uri="{FF2B5EF4-FFF2-40B4-BE49-F238E27FC236}">
                  <a16:creationId xmlns:a16="http://schemas.microsoft.com/office/drawing/2014/main" id="{6FECFFE7-F663-2C9F-DE60-B21C26B6B6D2}"/>
                </a:ext>
              </a:extLst>
            </p:cNvPr>
            <p:cNvSpPr>
              <a:spLocks/>
            </p:cNvSpPr>
            <p:nvPr/>
          </p:nvSpPr>
          <p:spPr bwMode="auto">
            <a:xfrm>
              <a:off x="6738262" y="3115002"/>
              <a:ext cx="1154496" cy="621652"/>
            </a:xfrm>
            <a:custGeom>
              <a:avLst/>
              <a:gdLst>
                <a:gd name="T0" fmla="*/ 270 w 728"/>
                <a:gd name="T1" fmla="*/ 79 h 392"/>
                <a:gd name="T2" fmla="*/ 272 w 728"/>
                <a:gd name="T3" fmla="*/ 82 h 392"/>
                <a:gd name="T4" fmla="*/ 277 w 728"/>
                <a:gd name="T5" fmla="*/ 84 h 392"/>
                <a:gd name="T6" fmla="*/ 297 w 728"/>
                <a:gd name="T7" fmla="*/ 97 h 392"/>
                <a:gd name="T8" fmla="*/ 415 w 728"/>
                <a:gd name="T9" fmla="*/ 120 h 392"/>
                <a:gd name="T10" fmla="*/ 428 w 728"/>
                <a:gd name="T11" fmla="*/ 125 h 392"/>
                <a:gd name="T12" fmla="*/ 444 w 728"/>
                <a:gd name="T13" fmla="*/ 129 h 392"/>
                <a:gd name="T14" fmla="*/ 512 w 728"/>
                <a:gd name="T15" fmla="*/ 165 h 392"/>
                <a:gd name="T16" fmla="*/ 619 w 728"/>
                <a:gd name="T17" fmla="*/ 168 h 392"/>
                <a:gd name="T18" fmla="*/ 682 w 728"/>
                <a:gd name="T19" fmla="*/ 156 h 392"/>
                <a:gd name="T20" fmla="*/ 714 w 728"/>
                <a:gd name="T21" fmla="*/ 211 h 392"/>
                <a:gd name="T22" fmla="*/ 660 w 728"/>
                <a:gd name="T23" fmla="*/ 245 h 392"/>
                <a:gd name="T24" fmla="*/ 633 w 728"/>
                <a:gd name="T25" fmla="*/ 238 h 392"/>
                <a:gd name="T26" fmla="*/ 562 w 728"/>
                <a:gd name="T27" fmla="*/ 247 h 392"/>
                <a:gd name="T28" fmla="*/ 551 w 728"/>
                <a:gd name="T29" fmla="*/ 251 h 392"/>
                <a:gd name="T30" fmla="*/ 544 w 728"/>
                <a:gd name="T31" fmla="*/ 256 h 392"/>
                <a:gd name="T32" fmla="*/ 535 w 728"/>
                <a:gd name="T33" fmla="*/ 254 h 392"/>
                <a:gd name="T34" fmla="*/ 528 w 728"/>
                <a:gd name="T35" fmla="*/ 260 h 392"/>
                <a:gd name="T36" fmla="*/ 519 w 728"/>
                <a:gd name="T37" fmla="*/ 276 h 392"/>
                <a:gd name="T38" fmla="*/ 508 w 728"/>
                <a:gd name="T39" fmla="*/ 306 h 392"/>
                <a:gd name="T40" fmla="*/ 467 w 728"/>
                <a:gd name="T41" fmla="*/ 333 h 392"/>
                <a:gd name="T42" fmla="*/ 410 w 728"/>
                <a:gd name="T43" fmla="*/ 362 h 392"/>
                <a:gd name="T44" fmla="*/ 399 w 728"/>
                <a:gd name="T45" fmla="*/ 383 h 392"/>
                <a:gd name="T46" fmla="*/ 358 w 728"/>
                <a:gd name="T47" fmla="*/ 367 h 392"/>
                <a:gd name="T48" fmla="*/ 336 w 728"/>
                <a:gd name="T49" fmla="*/ 369 h 392"/>
                <a:gd name="T50" fmla="*/ 326 w 728"/>
                <a:gd name="T51" fmla="*/ 358 h 392"/>
                <a:gd name="T52" fmla="*/ 320 w 728"/>
                <a:gd name="T53" fmla="*/ 353 h 392"/>
                <a:gd name="T54" fmla="*/ 311 w 728"/>
                <a:gd name="T55" fmla="*/ 351 h 392"/>
                <a:gd name="T56" fmla="*/ 297 w 728"/>
                <a:gd name="T57" fmla="*/ 346 h 392"/>
                <a:gd name="T58" fmla="*/ 292 w 728"/>
                <a:gd name="T59" fmla="*/ 342 h 392"/>
                <a:gd name="T60" fmla="*/ 286 w 728"/>
                <a:gd name="T61" fmla="*/ 333 h 392"/>
                <a:gd name="T62" fmla="*/ 274 w 728"/>
                <a:gd name="T63" fmla="*/ 362 h 392"/>
                <a:gd name="T64" fmla="*/ 263 w 728"/>
                <a:gd name="T65" fmla="*/ 378 h 392"/>
                <a:gd name="T66" fmla="*/ 236 w 728"/>
                <a:gd name="T67" fmla="*/ 389 h 392"/>
                <a:gd name="T68" fmla="*/ 213 w 728"/>
                <a:gd name="T69" fmla="*/ 380 h 392"/>
                <a:gd name="T70" fmla="*/ 204 w 728"/>
                <a:gd name="T71" fmla="*/ 378 h 392"/>
                <a:gd name="T72" fmla="*/ 199 w 728"/>
                <a:gd name="T73" fmla="*/ 387 h 392"/>
                <a:gd name="T74" fmla="*/ 177 w 728"/>
                <a:gd name="T75" fmla="*/ 389 h 392"/>
                <a:gd name="T76" fmla="*/ 170 w 728"/>
                <a:gd name="T77" fmla="*/ 374 h 392"/>
                <a:gd name="T78" fmla="*/ 143 w 728"/>
                <a:gd name="T79" fmla="*/ 321 h 392"/>
                <a:gd name="T80" fmla="*/ 116 w 728"/>
                <a:gd name="T81" fmla="*/ 260 h 392"/>
                <a:gd name="T82" fmla="*/ 91 w 728"/>
                <a:gd name="T83" fmla="*/ 222 h 392"/>
                <a:gd name="T84" fmla="*/ 73 w 728"/>
                <a:gd name="T85" fmla="*/ 190 h 392"/>
                <a:gd name="T86" fmla="*/ 43 w 728"/>
                <a:gd name="T87" fmla="*/ 125 h 392"/>
                <a:gd name="T88" fmla="*/ 11 w 728"/>
                <a:gd name="T89" fmla="*/ 54 h 392"/>
                <a:gd name="T90" fmla="*/ 0 w 728"/>
                <a:gd name="T91" fmla="*/ 27 h 392"/>
                <a:gd name="T92" fmla="*/ 57 w 728"/>
                <a:gd name="T93" fmla="*/ 5 h 392"/>
                <a:gd name="T94" fmla="*/ 107 w 728"/>
                <a:gd name="T95" fmla="*/ 45 h 392"/>
                <a:gd name="T96" fmla="*/ 152 w 728"/>
                <a:gd name="T97" fmla="*/ 66 h 392"/>
                <a:gd name="T98" fmla="*/ 156 w 728"/>
                <a:gd name="T99" fmla="*/ 66 h 392"/>
                <a:gd name="T100" fmla="*/ 161 w 728"/>
                <a:gd name="T101" fmla="*/ 66 h 392"/>
                <a:gd name="T102" fmla="*/ 172 w 728"/>
                <a:gd name="T103" fmla="*/ 68 h 392"/>
                <a:gd name="T104" fmla="*/ 202 w 728"/>
                <a:gd name="T105" fmla="*/ 70 h 392"/>
                <a:gd name="T106" fmla="*/ 234 w 728"/>
                <a:gd name="T107" fmla="*/ 75 h 392"/>
                <a:gd name="T108" fmla="*/ 254 w 728"/>
                <a:gd name="T109" fmla="*/ 7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8" h="392">
                  <a:moveTo>
                    <a:pt x="268" y="79"/>
                  </a:moveTo>
                  <a:lnTo>
                    <a:pt x="268" y="79"/>
                  </a:lnTo>
                  <a:lnTo>
                    <a:pt x="268" y="79"/>
                  </a:lnTo>
                  <a:lnTo>
                    <a:pt x="270" y="79"/>
                  </a:lnTo>
                  <a:lnTo>
                    <a:pt x="270" y="79"/>
                  </a:lnTo>
                  <a:lnTo>
                    <a:pt x="270" y="79"/>
                  </a:lnTo>
                  <a:lnTo>
                    <a:pt x="270" y="79"/>
                  </a:lnTo>
                  <a:lnTo>
                    <a:pt x="270" y="79"/>
                  </a:lnTo>
                  <a:lnTo>
                    <a:pt x="270" y="79"/>
                  </a:lnTo>
                  <a:lnTo>
                    <a:pt x="272" y="82"/>
                  </a:lnTo>
                  <a:lnTo>
                    <a:pt x="272" y="82"/>
                  </a:lnTo>
                  <a:lnTo>
                    <a:pt x="272" y="82"/>
                  </a:lnTo>
                  <a:lnTo>
                    <a:pt x="272" y="82"/>
                  </a:lnTo>
                  <a:lnTo>
                    <a:pt x="272" y="82"/>
                  </a:lnTo>
                  <a:lnTo>
                    <a:pt x="274" y="82"/>
                  </a:lnTo>
                  <a:lnTo>
                    <a:pt x="274" y="82"/>
                  </a:lnTo>
                  <a:lnTo>
                    <a:pt x="274" y="84"/>
                  </a:lnTo>
                  <a:lnTo>
                    <a:pt x="277" y="84"/>
                  </a:lnTo>
                  <a:lnTo>
                    <a:pt x="279" y="86"/>
                  </a:lnTo>
                  <a:lnTo>
                    <a:pt x="281" y="88"/>
                  </a:lnTo>
                  <a:lnTo>
                    <a:pt x="292" y="95"/>
                  </a:lnTo>
                  <a:lnTo>
                    <a:pt x="295" y="97"/>
                  </a:lnTo>
                  <a:lnTo>
                    <a:pt x="295" y="97"/>
                  </a:lnTo>
                  <a:lnTo>
                    <a:pt x="297" y="97"/>
                  </a:lnTo>
                  <a:lnTo>
                    <a:pt x="299" y="102"/>
                  </a:lnTo>
                  <a:lnTo>
                    <a:pt x="306" y="102"/>
                  </a:lnTo>
                  <a:lnTo>
                    <a:pt x="326" y="106"/>
                  </a:lnTo>
                  <a:lnTo>
                    <a:pt x="358" y="111"/>
                  </a:lnTo>
                  <a:lnTo>
                    <a:pt x="370" y="113"/>
                  </a:lnTo>
                  <a:lnTo>
                    <a:pt x="415" y="120"/>
                  </a:lnTo>
                  <a:lnTo>
                    <a:pt x="422" y="122"/>
                  </a:lnTo>
                  <a:lnTo>
                    <a:pt x="424" y="122"/>
                  </a:lnTo>
                  <a:lnTo>
                    <a:pt x="428" y="125"/>
                  </a:lnTo>
                  <a:lnTo>
                    <a:pt x="428" y="125"/>
                  </a:lnTo>
                  <a:lnTo>
                    <a:pt x="428" y="125"/>
                  </a:lnTo>
                  <a:lnTo>
                    <a:pt x="428" y="125"/>
                  </a:lnTo>
                  <a:lnTo>
                    <a:pt x="428" y="125"/>
                  </a:lnTo>
                  <a:lnTo>
                    <a:pt x="431" y="125"/>
                  </a:lnTo>
                  <a:lnTo>
                    <a:pt x="431" y="125"/>
                  </a:lnTo>
                  <a:lnTo>
                    <a:pt x="435" y="127"/>
                  </a:lnTo>
                  <a:lnTo>
                    <a:pt x="440" y="127"/>
                  </a:lnTo>
                  <a:lnTo>
                    <a:pt x="444" y="129"/>
                  </a:lnTo>
                  <a:lnTo>
                    <a:pt x="449" y="131"/>
                  </a:lnTo>
                  <a:lnTo>
                    <a:pt x="472" y="138"/>
                  </a:lnTo>
                  <a:lnTo>
                    <a:pt x="476" y="145"/>
                  </a:lnTo>
                  <a:lnTo>
                    <a:pt x="492" y="156"/>
                  </a:lnTo>
                  <a:lnTo>
                    <a:pt x="496" y="161"/>
                  </a:lnTo>
                  <a:lnTo>
                    <a:pt x="512" y="165"/>
                  </a:lnTo>
                  <a:lnTo>
                    <a:pt x="533" y="174"/>
                  </a:lnTo>
                  <a:lnTo>
                    <a:pt x="580" y="172"/>
                  </a:lnTo>
                  <a:lnTo>
                    <a:pt x="589" y="172"/>
                  </a:lnTo>
                  <a:lnTo>
                    <a:pt x="592" y="170"/>
                  </a:lnTo>
                  <a:lnTo>
                    <a:pt x="617" y="170"/>
                  </a:lnTo>
                  <a:lnTo>
                    <a:pt x="619" y="168"/>
                  </a:lnTo>
                  <a:lnTo>
                    <a:pt x="621" y="168"/>
                  </a:lnTo>
                  <a:lnTo>
                    <a:pt x="623" y="168"/>
                  </a:lnTo>
                  <a:lnTo>
                    <a:pt x="628" y="165"/>
                  </a:lnTo>
                  <a:lnTo>
                    <a:pt x="644" y="163"/>
                  </a:lnTo>
                  <a:lnTo>
                    <a:pt x="673" y="156"/>
                  </a:lnTo>
                  <a:lnTo>
                    <a:pt x="682" y="156"/>
                  </a:lnTo>
                  <a:lnTo>
                    <a:pt x="687" y="163"/>
                  </a:lnTo>
                  <a:lnTo>
                    <a:pt x="687" y="163"/>
                  </a:lnTo>
                  <a:lnTo>
                    <a:pt x="689" y="165"/>
                  </a:lnTo>
                  <a:lnTo>
                    <a:pt x="696" y="177"/>
                  </a:lnTo>
                  <a:lnTo>
                    <a:pt x="707" y="197"/>
                  </a:lnTo>
                  <a:lnTo>
                    <a:pt x="714" y="211"/>
                  </a:lnTo>
                  <a:lnTo>
                    <a:pt x="728" y="256"/>
                  </a:lnTo>
                  <a:lnTo>
                    <a:pt x="728" y="256"/>
                  </a:lnTo>
                  <a:lnTo>
                    <a:pt x="723" y="256"/>
                  </a:lnTo>
                  <a:lnTo>
                    <a:pt x="703" y="251"/>
                  </a:lnTo>
                  <a:lnTo>
                    <a:pt x="669" y="247"/>
                  </a:lnTo>
                  <a:lnTo>
                    <a:pt x="660" y="245"/>
                  </a:lnTo>
                  <a:lnTo>
                    <a:pt x="655" y="242"/>
                  </a:lnTo>
                  <a:lnTo>
                    <a:pt x="653" y="242"/>
                  </a:lnTo>
                  <a:lnTo>
                    <a:pt x="648" y="242"/>
                  </a:lnTo>
                  <a:lnTo>
                    <a:pt x="646" y="242"/>
                  </a:lnTo>
                  <a:lnTo>
                    <a:pt x="642" y="240"/>
                  </a:lnTo>
                  <a:lnTo>
                    <a:pt x="633" y="238"/>
                  </a:lnTo>
                  <a:lnTo>
                    <a:pt x="621" y="233"/>
                  </a:lnTo>
                  <a:lnTo>
                    <a:pt x="603" y="238"/>
                  </a:lnTo>
                  <a:lnTo>
                    <a:pt x="578" y="245"/>
                  </a:lnTo>
                  <a:lnTo>
                    <a:pt x="569" y="247"/>
                  </a:lnTo>
                  <a:lnTo>
                    <a:pt x="569" y="247"/>
                  </a:lnTo>
                  <a:lnTo>
                    <a:pt x="562" y="247"/>
                  </a:lnTo>
                  <a:lnTo>
                    <a:pt x="560" y="249"/>
                  </a:lnTo>
                  <a:lnTo>
                    <a:pt x="558" y="249"/>
                  </a:lnTo>
                  <a:lnTo>
                    <a:pt x="555" y="249"/>
                  </a:lnTo>
                  <a:lnTo>
                    <a:pt x="553" y="251"/>
                  </a:lnTo>
                  <a:lnTo>
                    <a:pt x="553" y="251"/>
                  </a:lnTo>
                  <a:lnTo>
                    <a:pt x="551" y="251"/>
                  </a:lnTo>
                  <a:lnTo>
                    <a:pt x="551" y="251"/>
                  </a:lnTo>
                  <a:lnTo>
                    <a:pt x="551" y="254"/>
                  </a:lnTo>
                  <a:lnTo>
                    <a:pt x="549" y="254"/>
                  </a:lnTo>
                  <a:lnTo>
                    <a:pt x="546" y="254"/>
                  </a:lnTo>
                  <a:lnTo>
                    <a:pt x="544" y="256"/>
                  </a:lnTo>
                  <a:lnTo>
                    <a:pt x="544" y="256"/>
                  </a:lnTo>
                  <a:lnTo>
                    <a:pt x="542" y="254"/>
                  </a:lnTo>
                  <a:lnTo>
                    <a:pt x="540" y="254"/>
                  </a:lnTo>
                  <a:lnTo>
                    <a:pt x="540" y="254"/>
                  </a:lnTo>
                  <a:lnTo>
                    <a:pt x="537" y="254"/>
                  </a:lnTo>
                  <a:lnTo>
                    <a:pt x="537" y="254"/>
                  </a:lnTo>
                  <a:lnTo>
                    <a:pt x="535" y="254"/>
                  </a:lnTo>
                  <a:lnTo>
                    <a:pt x="533" y="254"/>
                  </a:lnTo>
                  <a:lnTo>
                    <a:pt x="533" y="256"/>
                  </a:lnTo>
                  <a:lnTo>
                    <a:pt x="533" y="256"/>
                  </a:lnTo>
                  <a:lnTo>
                    <a:pt x="531" y="258"/>
                  </a:lnTo>
                  <a:lnTo>
                    <a:pt x="531" y="258"/>
                  </a:lnTo>
                  <a:lnTo>
                    <a:pt x="528" y="260"/>
                  </a:lnTo>
                  <a:lnTo>
                    <a:pt x="526" y="260"/>
                  </a:lnTo>
                  <a:lnTo>
                    <a:pt x="524" y="263"/>
                  </a:lnTo>
                  <a:lnTo>
                    <a:pt x="521" y="265"/>
                  </a:lnTo>
                  <a:lnTo>
                    <a:pt x="521" y="265"/>
                  </a:lnTo>
                  <a:lnTo>
                    <a:pt x="519" y="272"/>
                  </a:lnTo>
                  <a:lnTo>
                    <a:pt x="519" y="276"/>
                  </a:lnTo>
                  <a:lnTo>
                    <a:pt x="515" y="283"/>
                  </a:lnTo>
                  <a:lnTo>
                    <a:pt x="512" y="288"/>
                  </a:lnTo>
                  <a:lnTo>
                    <a:pt x="510" y="292"/>
                  </a:lnTo>
                  <a:lnTo>
                    <a:pt x="508" y="294"/>
                  </a:lnTo>
                  <a:lnTo>
                    <a:pt x="508" y="299"/>
                  </a:lnTo>
                  <a:lnTo>
                    <a:pt x="508" y="306"/>
                  </a:lnTo>
                  <a:lnTo>
                    <a:pt x="508" y="310"/>
                  </a:lnTo>
                  <a:lnTo>
                    <a:pt x="508" y="317"/>
                  </a:lnTo>
                  <a:lnTo>
                    <a:pt x="496" y="315"/>
                  </a:lnTo>
                  <a:lnTo>
                    <a:pt x="496" y="315"/>
                  </a:lnTo>
                  <a:lnTo>
                    <a:pt x="485" y="321"/>
                  </a:lnTo>
                  <a:lnTo>
                    <a:pt x="467" y="333"/>
                  </a:lnTo>
                  <a:lnTo>
                    <a:pt x="456" y="337"/>
                  </a:lnTo>
                  <a:lnTo>
                    <a:pt x="453" y="337"/>
                  </a:lnTo>
                  <a:lnTo>
                    <a:pt x="435" y="335"/>
                  </a:lnTo>
                  <a:lnTo>
                    <a:pt x="426" y="353"/>
                  </a:lnTo>
                  <a:lnTo>
                    <a:pt x="424" y="355"/>
                  </a:lnTo>
                  <a:lnTo>
                    <a:pt x="410" y="362"/>
                  </a:lnTo>
                  <a:lnTo>
                    <a:pt x="410" y="364"/>
                  </a:lnTo>
                  <a:lnTo>
                    <a:pt x="410" y="378"/>
                  </a:lnTo>
                  <a:lnTo>
                    <a:pt x="408" y="383"/>
                  </a:lnTo>
                  <a:lnTo>
                    <a:pt x="406" y="383"/>
                  </a:lnTo>
                  <a:lnTo>
                    <a:pt x="404" y="383"/>
                  </a:lnTo>
                  <a:lnTo>
                    <a:pt x="399" y="383"/>
                  </a:lnTo>
                  <a:lnTo>
                    <a:pt x="392" y="380"/>
                  </a:lnTo>
                  <a:lnTo>
                    <a:pt x="383" y="364"/>
                  </a:lnTo>
                  <a:lnTo>
                    <a:pt x="372" y="362"/>
                  </a:lnTo>
                  <a:lnTo>
                    <a:pt x="370" y="362"/>
                  </a:lnTo>
                  <a:lnTo>
                    <a:pt x="363" y="364"/>
                  </a:lnTo>
                  <a:lnTo>
                    <a:pt x="358" y="367"/>
                  </a:lnTo>
                  <a:lnTo>
                    <a:pt x="358" y="367"/>
                  </a:lnTo>
                  <a:lnTo>
                    <a:pt x="354" y="367"/>
                  </a:lnTo>
                  <a:lnTo>
                    <a:pt x="347" y="369"/>
                  </a:lnTo>
                  <a:lnTo>
                    <a:pt x="342" y="369"/>
                  </a:lnTo>
                  <a:lnTo>
                    <a:pt x="340" y="369"/>
                  </a:lnTo>
                  <a:lnTo>
                    <a:pt x="336" y="369"/>
                  </a:lnTo>
                  <a:lnTo>
                    <a:pt x="333" y="367"/>
                  </a:lnTo>
                  <a:lnTo>
                    <a:pt x="329" y="362"/>
                  </a:lnTo>
                  <a:lnTo>
                    <a:pt x="329" y="362"/>
                  </a:lnTo>
                  <a:lnTo>
                    <a:pt x="326" y="360"/>
                  </a:lnTo>
                  <a:lnTo>
                    <a:pt x="326" y="360"/>
                  </a:lnTo>
                  <a:lnTo>
                    <a:pt x="326" y="358"/>
                  </a:lnTo>
                  <a:lnTo>
                    <a:pt x="324" y="358"/>
                  </a:lnTo>
                  <a:lnTo>
                    <a:pt x="324" y="358"/>
                  </a:lnTo>
                  <a:lnTo>
                    <a:pt x="322" y="358"/>
                  </a:lnTo>
                  <a:lnTo>
                    <a:pt x="320" y="355"/>
                  </a:lnTo>
                  <a:lnTo>
                    <a:pt x="320" y="355"/>
                  </a:lnTo>
                  <a:lnTo>
                    <a:pt x="320" y="353"/>
                  </a:lnTo>
                  <a:lnTo>
                    <a:pt x="317" y="353"/>
                  </a:lnTo>
                  <a:lnTo>
                    <a:pt x="315" y="353"/>
                  </a:lnTo>
                  <a:lnTo>
                    <a:pt x="315" y="351"/>
                  </a:lnTo>
                  <a:lnTo>
                    <a:pt x="313" y="351"/>
                  </a:lnTo>
                  <a:lnTo>
                    <a:pt x="313" y="351"/>
                  </a:lnTo>
                  <a:lnTo>
                    <a:pt x="311" y="351"/>
                  </a:lnTo>
                  <a:lnTo>
                    <a:pt x="306" y="349"/>
                  </a:lnTo>
                  <a:lnTo>
                    <a:pt x="304" y="349"/>
                  </a:lnTo>
                  <a:lnTo>
                    <a:pt x="302" y="349"/>
                  </a:lnTo>
                  <a:lnTo>
                    <a:pt x="302" y="349"/>
                  </a:lnTo>
                  <a:lnTo>
                    <a:pt x="297" y="346"/>
                  </a:lnTo>
                  <a:lnTo>
                    <a:pt x="297" y="346"/>
                  </a:lnTo>
                  <a:lnTo>
                    <a:pt x="295" y="346"/>
                  </a:lnTo>
                  <a:lnTo>
                    <a:pt x="292" y="344"/>
                  </a:lnTo>
                  <a:lnTo>
                    <a:pt x="292" y="344"/>
                  </a:lnTo>
                  <a:lnTo>
                    <a:pt x="292" y="344"/>
                  </a:lnTo>
                  <a:lnTo>
                    <a:pt x="292" y="342"/>
                  </a:lnTo>
                  <a:lnTo>
                    <a:pt x="292" y="342"/>
                  </a:lnTo>
                  <a:lnTo>
                    <a:pt x="292" y="340"/>
                  </a:lnTo>
                  <a:lnTo>
                    <a:pt x="290" y="337"/>
                  </a:lnTo>
                  <a:lnTo>
                    <a:pt x="288" y="337"/>
                  </a:lnTo>
                  <a:lnTo>
                    <a:pt x="286" y="335"/>
                  </a:lnTo>
                  <a:lnTo>
                    <a:pt x="286" y="335"/>
                  </a:lnTo>
                  <a:lnTo>
                    <a:pt x="286" y="333"/>
                  </a:lnTo>
                  <a:lnTo>
                    <a:pt x="283" y="331"/>
                  </a:lnTo>
                  <a:lnTo>
                    <a:pt x="277" y="328"/>
                  </a:lnTo>
                  <a:lnTo>
                    <a:pt x="272" y="331"/>
                  </a:lnTo>
                  <a:lnTo>
                    <a:pt x="274" y="335"/>
                  </a:lnTo>
                  <a:lnTo>
                    <a:pt x="265" y="340"/>
                  </a:lnTo>
                  <a:lnTo>
                    <a:pt x="274" y="362"/>
                  </a:lnTo>
                  <a:lnTo>
                    <a:pt x="272" y="362"/>
                  </a:lnTo>
                  <a:lnTo>
                    <a:pt x="261" y="367"/>
                  </a:lnTo>
                  <a:lnTo>
                    <a:pt x="263" y="376"/>
                  </a:lnTo>
                  <a:lnTo>
                    <a:pt x="261" y="376"/>
                  </a:lnTo>
                  <a:lnTo>
                    <a:pt x="261" y="378"/>
                  </a:lnTo>
                  <a:lnTo>
                    <a:pt x="263" y="378"/>
                  </a:lnTo>
                  <a:lnTo>
                    <a:pt x="265" y="392"/>
                  </a:lnTo>
                  <a:lnTo>
                    <a:pt x="252" y="392"/>
                  </a:lnTo>
                  <a:lnTo>
                    <a:pt x="252" y="392"/>
                  </a:lnTo>
                  <a:lnTo>
                    <a:pt x="247" y="389"/>
                  </a:lnTo>
                  <a:lnTo>
                    <a:pt x="238" y="389"/>
                  </a:lnTo>
                  <a:lnTo>
                    <a:pt x="236" y="389"/>
                  </a:lnTo>
                  <a:lnTo>
                    <a:pt x="229" y="387"/>
                  </a:lnTo>
                  <a:lnTo>
                    <a:pt x="227" y="389"/>
                  </a:lnTo>
                  <a:lnTo>
                    <a:pt x="227" y="387"/>
                  </a:lnTo>
                  <a:lnTo>
                    <a:pt x="220" y="385"/>
                  </a:lnTo>
                  <a:lnTo>
                    <a:pt x="220" y="385"/>
                  </a:lnTo>
                  <a:lnTo>
                    <a:pt x="213" y="380"/>
                  </a:lnTo>
                  <a:lnTo>
                    <a:pt x="213" y="380"/>
                  </a:lnTo>
                  <a:lnTo>
                    <a:pt x="209" y="380"/>
                  </a:lnTo>
                  <a:lnTo>
                    <a:pt x="209" y="380"/>
                  </a:lnTo>
                  <a:lnTo>
                    <a:pt x="206" y="380"/>
                  </a:lnTo>
                  <a:lnTo>
                    <a:pt x="204" y="378"/>
                  </a:lnTo>
                  <a:lnTo>
                    <a:pt x="204" y="378"/>
                  </a:lnTo>
                  <a:lnTo>
                    <a:pt x="202" y="380"/>
                  </a:lnTo>
                  <a:lnTo>
                    <a:pt x="202" y="380"/>
                  </a:lnTo>
                  <a:lnTo>
                    <a:pt x="202" y="383"/>
                  </a:lnTo>
                  <a:lnTo>
                    <a:pt x="202" y="383"/>
                  </a:lnTo>
                  <a:lnTo>
                    <a:pt x="202" y="385"/>
                  </a:lnTo>
                  <a:lnTo>
                    <a:pt x="199" y="387"/>
                  </a:lnTo>
                  <a:lnTo>
                    <a:pt x="199" y="387"/>
                  </a:lnTo>
                  <a:lnTo>
                    <a:pt x="199" y="389"/>
                  </a:lnTo>
                  <a:lnTo>
                    <a:pt x="199" y="389"/>
                  </a:lnTo>
                  <a:lnTo>
                    <a:pt x="199" y="392"/>
                  </a:lnTo>
                  <a:lnTo>
                    <a:pt x="186" y="389"/>
                  </a:lnTo>
                  <a:lnTo>
                    <a:pt x="177" y="389"/>
                  </a:lnTo>
                  <a:lnTo>
                    <a:pt x="177" y="389"/>
                  </a:lnTo>
                  <a:lnTo>
                    <a:pt x="177" y="389"/>
                  </a:lnTo>
                  <a:lnTo>
                    <a:pt x="175" y="385"/>
                  </a:lnTo>
                  <a:lnTo>
                    <a:pt x="175" y="383"/>
                  </a:lnTo>
                  <a:lnTo>
                    <a:pt x="170" y="376"/>
                  </a:lnTo>
                  <a:lnTo>
                    <a:pt x="170" y="374"/>
                  </a:lnTo>
                  <a:lnTo>
                    <a:pt x="168" y="369"/>
                  </a:lnTo>
                  <a:lnTo>
                    <a:pt x="168" y="369"/>
                  </a:lnTo>
                  <a:lnTo>
                    <a:pt x="156" y="349"/>
                  </a:lnTo>
                  <a:lnTo>
                    <a:pt x="152" y="337"/>
                  </a:lnTo>
                  <a:lnTo>
                    <a:pt x="145" y="321"/>
                  </a:lnTo>
                  <a:lnTo>
                    <a:pt x="143" y="321"/>
                  </a:lnTo>
                  <a:lnTo>
                    <a:pt x="138" y="312"/>
                  </a:lnTo>
                  <a:lnTo>
                    <a:pt x="131" y="297"/>
                  </a:lnTo>
                  <a:lnTo>
                    <a:pt x="131" y="297"/>
                  </a:lnTo>
                  <a:lnTo>
                    <a:pt x="127" y="288"/>
                  </a:lnTo>
                  <a:lnTo>
                    <a:pt x="118" y="269"/>
                  </a:lnTo>
                  <a:lnTo>
                    <a:pt x="116" y="260"/>
                  </a:lnTo>
                  <a:lnTo>
                    <a:pt x="111" y="254"/>
                  </a:lnTo>
                  <a:lnTo>
                    <a:pt x="111" y="251"/>
                  </a:lnTo>
                  <a:lnTo>
                    <a:pt x="109" y="247"/>
                  </a:lnTo>
                  <a:lnTo>
                    <a:pt x="109" y="245"/>
                  </a:lnTo>
                  <a:lnTo>
                    <a:pt x="104" y="240"/>
                  </a:lnTo>
                  <a:lnTo>
                    <a:pt x="91" y="222"/>
                  </a:lnTo>
                  <a:lnTo>
                    <a:pt x="82" y="213"/>
                  </a:lnTo>
                  <a:lnTo>
                    <a:pt x="82" y="213"/>
                  </a:lnTo>
                  <a:lnTo>
                    <a:pt x="79" y="204"/>
                  </a:lnTo>
                  <a:lnTo>
                    <a:pt x="79" y="204"/>
                  </a:lnTo>
                  <a:lnTo>
                    <a:pt x="75" y="197"/>
                  </a:lnTo>
                  <a:lnTo>
                    <a:pt x="73" y="190"/>
                  </a:lnTo>
                  <a:lnTo>
                    <a:pt x="70" y="186"/>
                  </a:lnTo>
                  <a:lnTo>
                    <a:pt x="66" y="179"/>
                  </a:lnTo>
                  <a:lnTo>
                    <a:pt x="59" y="159"/>
                  </a:lnTo>
                  <a:lnTo>
                    <a:pt x="54" y="149"/>
                  </a:lnTo>
                  <a:lnTo>
                    <a:pt x="45" y="131"/>
                  </a:lnTo>
                  <a:lnTo>
                    <a:pt x="43" y="125"/>
                  </a:lnTo>
                  <a:lnTo>
                    <a:pt x="34" y="104"/>
                  </a:lnTo>
                  <a:lnTo>
                    <a:pt x="29" y="95"/>
                  </a:lnTo>
                  <a:lnTo>
                    <a:pt x="23" y="79"/>
                  </a:lnTo>
                  <a:lnTo>
                    <a:pt x="18" y="68"/>
                  </a:lnTo>
                  <a:lnTo>
                    <a:pt x="18" y="68"/>
                  </a:lnTo>
                  <a:lnTo>
                    <a:pt x="11" y="54"/>
                  </a:lnTo>
                  <a:lnTo>
                    <a:pt x="11" y="52"/>
                  </a:lnTo>
                  <a:lnTo>
                    <a:pt x="7" y="45"/>
                  </a:lnTo>
                  <a:lnTo>
                    <a:pt x="5" y="39"/>
                  </a:lnTo>
                  <a:lnTo>
                    <a:pt x="2" y="34"/>
                  </a:lnTo>
                  <a:lnTo>
                    <a:pt x="0" y="32"/>
                  </a:lnTo>
                  <a:lnTo>
                    <a:pt x="0" y="27"/>
                  </a:lnTo>
                  <a:lnTo>
                    <a:pt x="0" y="27"/>
                  </a:lnTo>
                  <a:lnTo>
                    <a:pt x="7" y="23"/>
                  </a:lnTo>
                  <a:lnTo>
                    <a:pt x="23" y="14"/>
                  </a:lnTo>
                  <a:lnTo>
                    <a:pt x="50" y="0"/>
                  </a:lnTo>
                  <a:lnTo>
                    <a:pt x="50" y="0"/>
                  </a:lnTo>
                  <a:lnTo>
                    <a:pt x="57" y="5"/>
                  </a:lnTo>
                  <a:lnTo>
                    <a:pt x="63" y="9"/>
                  </a:lnTo>
                  <a:lnTo>
                    <a:pt x="68" y="14"/>
                  </a:lnTo>
                  <a:lnTo>
                    <a:pt x="77" y="23"/>
                  </a:lnTo>
                  <a:lnTo>
                    <a:pt x="84" y="25"/>
                  </a:lnTo>
                  <a:lnTo>
                    <a:pt x="88" y="30"/>
                  </a:lnTo>
                  <a:lnTo>
                    <a:pt x="107" y="45"/>
                  </a:lnTo>
                  <a:lnTo>
                    <a:pt x="129" y="61"/>
                  </a:lnTo>
                  <a:lnTo>
                    <a:pt x="131" y="63"/>
                  </a:lnTo>
                  <a:lnTo>
                    <a:pt x="138" y="63"/>
                  </a:lnTo>
                  <a:lnTo>
                    <a:pt x="147" y="63"/>
                  </a:lnTo>
                  <a:lnTo>
                    <a:pt x="150" y="66"/>
                  </a:lnTo>
                  <a:lnTo>
                    <a:pt x="152" y="66"/>
                  </a:lnTo>
                  <a:lnTo>
                    <a:pt x="152" y="66"/>
                  </a:lnTo>
                  <a:lnTo>
                    <a:pt x="154" y="66"/>
                  </a:lnTo>
                  <a:lnTo>
                    <a:pt x="156" y="66"/>
                  </a:lnTo>
                  <a:lnTo>
                    <a:pt x="156" y="66"/>
                  </a:lnTo>
                  <a:lnTo>
                    <a:pt x="156" y="66"/>
                  </a:lnTo>
                  <a:lnTo>
                    <a:pt x="156" y="66"/>
                  </a:lnTo>
                  <a:lnTo>
                    <a:pt x="156" y="66"/>
                  </a:lnTo>
                  <a:lnTo>
                    <a:pt x="156" y="66"/>
                  </a:lnTo>
                  <a:lnTo>
                    <a:pt x="156" y="66"/>
                  </a:lnTo>
                  <a:lnTo>
                    <a:pt x="156" y="66"/>
                  </a:lnTo>
                  <a:lnTo>
                    <a:pt x="156" y="66"/>
                  </a:lnTo>
                  <a:lnTo>
                    <a:pt x="161" y="66"/>
                  </a:lnTo>
                  <a:lnTo>
                    <a:pt x="161" y="66"/>
                  </a:lnTo>
                  <a:lnTo>
                    <a:pt x="165" y="66"/>
                  </a:lnTo>
                  <a:lnTo>
                    <a:pt x="168" y="66"/>
                  </a:lnTo>
                  <a:lnTo>
                    <a:pt x="168" y="68"/>
                  </a:lnTo>
                  <a:lnTo>
                    <a:pt x="170" y="68"/>
                  </a:lnTo>
                  <a:lnTo>
                    <a:pt x="172" y="68"/>
                  </a:lnTo>
                  <a:lnTo>
                    <a:pt x="177" y="68"/>
                  </a:lnTo>
                  <a:lnTo>
                    <a:pt x="177" y="68"/>
                  </a:lnTo>
                  <a:lnTo>
                    <a:pt x="184" y="68"/>
                  </a:lnTo>
                  <a:lnTo>
                    <a:pt x="186" y="68"/>
                  </a:lnTo>
                  <a:lnTo>
                    <a:pt x="193" y="70"/>
                  </a:lnTo>
                  <a:lnTo>
                    <a:pt x="202" y="70"/>
                  </a:lnTo>
                  <a:lnTo>
                    <a:pt x="211" y="73"/>
                  </a:lnTo>
                  <a:lnTo>
                    <a:pt x="213" y="73"/>
                  </a:lnTo>
                  <a:lnTo>
                    <a:pt x="213" y="73"/>
                  </a:lnTo>
                  <a:lnTo>
                    <a:pt x="229" y="73"/>
                  </a:lnTo>
                  <a:lnTo>
                    <a:pt x="229" y="75"/>
                  </a:lnTo>
                  <a:lnTo>
                    <a:pt x="234" y="75"/>
                  </a:lnTo>
                  <a:lnTo>
                    <a:pt x="236" y="75"/>
                  </a:lnTo>
                  <a:lnTo>
                    <a:pt x="247" y="77"/>
                  </a:lnTo>
                  <a:lnTo>
                    <a:pt x="249" y="77"/>
                  </a:lnTo>
                  <a:lnTo>
                    <a:pt x="249" y="77"/>
                  </a:lnTo>
                  <a:lnTo>
                    <a:pt x="254" y="77"/>
                  </a:lnTo>
                  <a:lnTo>
                    <a:pt x="254" y="77"/>
                  </a:lnTo>
                  <a:lnTo>
                    <a:pt x="261" y="77"/>
                  </a:lnTo>
                  <a:lnTo>
                    <a:pt x="261" y="79"/>
                  </a:lnTo>
                  <a:lnTo>
                    <a:pt x="261" y="79"/>
                  </a:lnTo>
                  <a:lnTo>
                    <a:pt x="263" y="79"/>
                  </a:lnTo>
                  <a:lnTo>
                    <a:pt x="268" y="79"/>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153" name="Admin 1 - North Darfur">
              <a:extLst>
                <a:ext uri="{FF2B5EF4-FFF2-40B4-BE49-F238E27FC236}">
                  <a16:creationId xmlns:a16="http://schemas.microsoft.com/office/drawing/2014/main" id="{133405B1-4C53-6EFB-E3F0-619F051657EE}"/>
                </a:ext>
              </a:extLst>
            </p:cNvPr>
            <p:cNvGrpSpPr/>
            <p:nvPr/>
          </p:nvGrpSpPr>
          <p:grpSpPr>
            <a:xfrm>
              <a:off x="2898928" y="1657610"/>
              <a:ext cx="2048913" cy="3553882"/>
              <a:chOff x="2901951" y="1655763"/>
              <a:chExt cx="2051050" cy="3557588"/>
            </a:xfrm>
          </p:grpSpPr>
          <p:sp>
            <p:nvSpPr>
              <p:cNvPr id="154" name="Freeform 13">
                <a:extLst>
                  <a:ext uri="{FF2B5EF4-FFF2-40B4-BE49-F238E27FC236}">
                    <a16:creationId xmlns:a16="http://schemas.microsoft.com/office/drawing/2014/main" id="{2815902B-8643-BFD2-F47A-3F017515024E}"/>
                  </a:ext>
                </a:extLst>
              </p:cNvPr>
              <p:cNvSpPr>
                <a:spLocks/>
              </p:cNvSpPr>
              <p:nvPr/>
            </p:nvSpPr>
            <p:spPr bwMode="auto">
              <a:xfrm>
                <a:off x="2901951" y="3157538"/>
                <a:ext cx="2051050" cy="2055813"/>
              </a:xfrm>
              <a:custGeom>
                <a:avLst/>
                <a:gdLst>
                  <a:gd name="T0" fmla="*/ 1129 w 1292"/>
                  <a:gd name="T1" fmla="*/ 0 h 1295"/>
                  <a:gd name="T2" fmla="*/ 1149 w 1292"/>
                  <a:gd name="T3" fmla="*/ 231 h 1295"/>
                  <a:gd name="T4" fmla="*/ 1172 w 1292"/>
                  <a:gd name="T5" fmla="*/ 417 h 1295"/>
                  <a:gd name="T6" fmla="*/ 1192 w 1292"/>
                  <a:gd name="T7" fmla="*/ 457 h 1295"/>
                  <a:gd name="T8" fmla="*/ 1210 w 1292"/>
                  <a:gd name="T9" fmla="*/ 514 h 1295"/>
                  <a:gd name="T10" fmla="*/ 1235 w 1292"/>
                  <a:gd name="T11" fmla="*/ 602 h 1295"/>
                  <a:gd name="T12" fmla="*/ 1238 w 1292"/>
                  <a:gd name="T13" fmla="*/ 641 h 1295"/>
                  <a:gd name="T14" fmla="*/ 1274 w 1292"/>
                  <a:gd name="T15" fmla="*/ 695 h 1295"/>
                  <a:gd name="T16" fmla="*/ 1287 w 1292"/>
                  <a:gd name="T17" fmla="*/ 781 h 1295"/>
                  <a:gd name="T18" fmla="*/ 1265 w 1292"/>
                  <a:gd name="T19" fmla="*/ 847 h 1295"/>
                  <a:gd name="T20" fmla="*/ 1240 w 1292"/>
                  <a:gd name="T21" fmla="*/ 903 h 1295"/>
                  <a:gd name="T22" fmla="*/ 1188 w 1292"/>
                  <a:gd name="T23" fmla="*/ 971 h 1295"/>
                  <a:gd name="T24" fmla="*/ 1181 w 1292"/>
                  <a:gd name="T25" fmla="*/ 1059 h 1295"/>
                  <a:gd name="T26" fmla="*/ 1167 w 1292"/>
                  <a:gd name="T27" fmla="*/ 1168 h 1295"/>
                  <a:gd name="T28" fmla="*/ 1194 w 1292"/>
                  <a:gd name="T29" fmla="*/ 1259 h 1295"/>
                  <a:gd name="T30" fmla="*/ 1129 w 1292"/>
                  <a:gd name="T31" fmla="*/ 1288 h 1295"/>
                  <a:gd name="T32" fmla="*/ 1074 w 1292"/>
                  <a:gd name="T33" fmla="*/ 1283 h 1295"/>
                  <a:gd name="T34" fmla="*/ 968 w 1292"/>
                  <a:gd name="T35" fmla="*/ 1261 h 1295"/>
                  <a:gd name="T36" fmla="*/ 895 w 1292"/>
                  <a:gd name="T37" fmla="*/ 1197 h 1295"/>
                  <a:gd name="T38" fmla="*/ 863 w 1292"/>
                  <a:gd name="T39" fmla="*/ 1161 h 1295"/>
                  <a:gd name="T40" fmla="*/ 845 w 1292"/>
                  <a:gd name="T41" fmla="*/ 1121 h 1295"/>
                  <a:gd name="T42" fmla="*/ 882 w 1292"/>
                  <a:gd name="T43" fmla="*/ 1116 h 1295"/>
                  <a:gd name="T44" fmla="*/ 886 w 1292"/>
                  <a:gd name="T45" fmla="*/ 1084 h 1295"/>
                  <a:gd name="T46" fmla="*/ 839 w 1292"/>
                  <a:gd name="T47" fmla="*/ 1030 h 1295"/>
                  <a:gd name="T48" fmla="*/ 798 w 1292"/>
                  <a:gd name="T49" fmla="*/ 1010 h 1295"/>
                  <a:gd name="T50" fmla="*/ 766 w 1292"/>
                  <a:gd name="T51" fmla="*/ 994 h 1295"/>
                  <a:gd name="T52" fmla="*/ 739 w 1292"/>
                  <a:gd name="T53" fmla="*/ 967 h 1295"/>
                  <a:gd name="T54" fmla="*/ 705 w 1292"/>
                  <a:gd name="T55" fmla="*/ 962 h 1295"/>
                  <a:gd name="T56" fmla="*/ 648 w 1292"/>
                  <a:gd name="T57" fmla="*/ 964 h 1295"/>
                  <a:gd name="T58" fmla="*/ 610 w 1292"/>
                  <a:gd name="T59" fmla="*/ 969 h 1295"/>
                  <a:gd name="T60" fmla="*/ 564 w 1292"/>
                  <a:gd name="T61" fmla="*/ 946 h 1295"/>
                  <a:gd name="T62" fmla="*/ 537 w 1292"/>
                  <a:gd name="T63" fmla="*/ 928 h 1295"/>
                  <a:gd name="T64" fmla="*/ 501 w 1292"/>
                  <a:gd name="T65" fmla="*/ 928 h 1295"/>
                  <a:gd name="T66" fmla="*/ 458 w 1292"/>
                  <a:gd name="T67" fmla="*/ 924 h 1295"/>
                  <a:gd name="T68" fmla="*/ 483 w 1292"/>
                  <a:gd name="T69" fmla="*/ 901 h 1295"/>
                  <a:gd name="T70" fmla="*/ 505 w 1292"/>
                  <a:gd name="T71" fmla="*/ 885 h 1295"/>
                  <a:gd name="T72" fmla="*/ 517 w 1292"/>
                  <a:gd name="T73" fmla="*/ 840 h 1295"/>
                  <a:gd name="T74" fmla="*/ 478 w 1292"/>
                  <a:gd name="T75" fmla="*/ 844 h 1295"/>
                  <a:gd name="T76" fmla="*/ 419 w 1292"/>
                  <a:gd name="T77" fmla="*/ 856 h 1295"/>
                  <a:gd name="T78" fmla="*/ 378 w 1292"/>
                  <a:gd name="T79" fmla="*/ 883 h 1295"/>
                  <a:gd name="T80" fmla="*/ 340 w 1292"/>
                  <a:gd name="T81" fmla="*/ 869 h 1295"/>
                  <a:gd name="T82" fmla="*/ 308 w 1292"/>
                  <a:gd name="T83" fmla="*/ 853 h 1295"/>
                  <a:gd name="T84" fmla="*/ 276 w 1292"/>
                  <a:gd name="T85" fmla="*/ 851 h 1295"/>
                  <a:gd name="T86" fmla="*/ 233 w 1292"/>
                  <a:gd name="T87" fmla="*/ 824 h 1295"/>
                  <a:gd name="T88" fmla="*/ 197 w 1292"/>
                  <a:gd name="T89" fmla="*/ 806 h 1295"/>
                  <a:gd name="T90" fmla="*/ 136 w 1292"/>
                  <a:gd name="T91" fmla="*/ 835 h 1295"/>
                  <a:gd name="T92" fmla="*/ 111 w 1292"/>
                  <a:gd name="T93" fmla="*/ 817 h 1295"/>
                  <a:gd name="T94" fmla="*/ 109 w 1292"/>
                  <a:gd name="T95" fmla="*/ 790 h 1295"/>
                  <a:gd name="T96" fmla="*/ 93 w 1292"/>
                  <a:gd name="T97" fmla="*/ 731 h 1295"/>
                  <a:gd name="T98" fmla="*/ 122 w 1292"/>
                  <a:gd name="T99" fmla="*/ 675 h 1295"/>
                  <a:gd name="T100" fmla="*/ 93 w 1292"/>
                  <a:gd name="T101" fmla="*/ 632 h 1295"/>
                  <a:gd name="T102" fmla="*/ 81 w 1292"/>
                  <a:gd name="T103" fmla="*/ 559 h 1295"/>
                  <a:gd name="T104" fmla="*/ 11 w 1292"/>
                  <a:gd name="T105" fmla="*/ 523 h 1295"/>
                  <a:gd name="T106" fmla="*/ 18 w 1292"/>
                  <a:gd name="T107" fmla="*/ 480 h 1295"/>
                  <a:gd name="T108" fmla="*/ 0 w 1292"/>
                  <a:gd name="T109" fmla="*/ 419 h 1295"/>
                  <a:gd name="T110" fmla="*/ 25 w 1292"/>
                  <a:gd name="T111" fmla="*/ 390 h 1295"/>
                  <a:gd name="T112" fmla="*/ 45 w 1292"/>
                  <a:gd name="T113" fmla="*/ 365 h 1295"/>
                  <a:gd name="T114" fmla="*/ 59 w 1292"/>
                  <a:gd name="T115" fmla="*/ 331 h 1295"/>
                  <a:gd name="T116" fmla="*/ 47 w 1292"/>
                  <a:gd name="T117" fmla="*/ 292 h 1295"/>
                  <a:gd name="T118" fmla="*/ 45 w 1292"/>
                  <a:gd name="T119" fmla="*/ 258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2" h="1295">
                    <a:moveTo>
                      <a:pt x="1278" y="0"/>
                    </a:moveTo>
                    <a:lnTo>
                      <a:pt x="1260" y="0"/>
                    </a:lnTo>
                    <a:lnTo>
                      <a:pt x="1256" y="0"/>
                    </a:lnTo>
                    <a:lnTo>
                      <a:pt x="1233" y="0"/>
                    </a:lnTo>
                    <a:lnTo>
                      <a:pt x="1224" y="0"/>
                    </a:lnTo>
                    <a:lnTo>
                      <a:pt x="1215" y="0"/>
                    </a:lnTo>
                    <a:lnTo>
                      <a:pt x="1206" y="0"/>
                    </a:lnTo>
                    <a:lnTo>
                      <a:pt x="1188" y="0"/>
                    </a:lnTo>
                    <a:lnTo>
                      <a:pt x="1172" y="0"/>
                    </a:lnTo>
                    <a:lnTo>
                      <a:pt x="1167" y="0"/>
                    </a:lnTo>
                    <a:lnTo>
                      <a:pt x="1163" y="0"/>
                    </a:lnTo>
                    <a:lnTo>
                      <a:pt x="1145" y="0"/>
                    </a:lnTo>
                    <a:lnTo>
                      <a:pt x="1138" y="0"/>
                    </a:lnTo>
                    <a:lnTo>
                      <a:pt x="1136" y="0"/>
                    </a:lnTo>
                    <a:lnTo>
                      <a:pt x="1133" y="0"/>
                    </a:lnTo>
                    <a:lnTo>
                      <a:pt x="1131" y="0"/>
                    </a:lnTo>
                    <a:lnTo>
                      <a:pt x="1129" y="0"/>
                    </a:lnTo>
                    <a:lnTo>
                      <a:pt x="1129" y="3"/>
                    </a:lnTo>
                    <a:lnTo>
                      <a:pt x="1129" y="5"/>
                    </a:lnTo>
                    <a:lnTo>
                      <a:pt x="1129" y="7"/>
                    </a:lnTo>
                    <a:lnTo>
                      <a:pt x="1129" y="9"/>
                    </a:lnTo>
                    <a:lnTo>
                      <a:pt x="1129" y="12"/>
                    </a:lnTo>
                    <a:lnTo>
                      <a:pt x="1131" y="18"/>
                    </a:lnTo>
                    <a:lnTo>
                      <a:pt x="1131" y="25"/>
                    </a:lnTo>
                    <a:lnTo>
                      <a:pt x="1131" y="32"/>
                    </a:lnTo>
                    <a:lnTo>
                      <a:pt x="1131" y="36"/>
                    </a:lnTo>
                    <a:lnTo>
                      <a:pt x="1133" y="41"/>
                    </a:lnTo>
                    <a:lnTo>
                      <a:pt x="1133" y="57"/>
                    </a:lnTo>
                    <a:lnTo>
                      <a:pt x="1136" y="79"/>
                    </a:lnTo>
                    <a:lnTo>
                      <a:pt x="1136" y="84"/>
                    </a:lnTo>
                    <a:lnTo>
                      <a:pt x="1140" y="129"/>
                    </a:lnTo>
                    <a:lnTo>
                      <a:pt x="1147" y="188"/>
                    </a:lnTo>
                    <a:lnTo>
                      <a:pt x="1147" y="204"/>
                    </a:lnTo>
                    <a:lnTo>
                      <a:pt x="1149" y="231"/>
                    </a:lnTo>
                    <a:lnTo>
                      <a:pt x="1156" y="315"/>
                    </a:lnTo>
                    <a:lnTo>
                      <a:pt x="1160" y="362"/>
                    </a:lnTo>
                    <a:lnTo>
                      <a:pt x="1163" y="371"/>
                    </a:lnTo>
                    <a:lnTo>
                      <a:pt x="1163" y="374"/>
                    </a:lnTo>
                    <a:lnTo>
                      <a:pt x="1163" y="376"/>
                    </a:lnTo>
                    <a:lnTo>
                      <a:pt x="1163" y="378"/>
                    </a:lnTo>
                    <a:lnTo>
                      <a:pt x="1163" y="380"/>
                    </a:lnTo>
                    <a:lnTo>
                      <a:pt x="1163" y="383"/>
                    </a:lnTo>
                    <a:lnTo>
                      <a:pt x="1163" y="385"/>
                    </a:lnTo>
                    <a:lnTo>
                      <a:pt x="1163" y="387"/>
                    </a:lnTo>
                    <a:lnTo>
                      <a:pt x="1163" y="390"/>
                    </a:lnTo>
                    <a:lnTo>
                      <a:pt x="1163" y="394"/>
                    </a:lnTo>
                    <a:lnTo>
                      <a:pt x="1165" y="394"/>
                    </a:lnTo>
                    <a:lnTo>
                      <a:pt x="1165" y="396"/>
                    </a:lnTo>
                    <a:lnTo>
                      <a:pt x="1167" y="408"/>
                    </a:lnTo>
                    <a:lnTo>
                      <a:pt x="1170" y="412"/>
                    </a:lnTo>
                    <a:lnTo>
                      <a:pt x="1172" y="417"/>
                    </a:lnTo>
                    <a:lnTo>
                      <a:pt x="1172" y="419"/>
                    </a:lnTo>
                    <a:lnTo>
                      <a:pt x="1172" y="421"/>
                    </a:lnTo>
                    <a:lnTo>
                      <a:pt x="1174" y="428"/>
                    </a:lnTo>
                    <a:lnTo>
                      <a:pt x="1176" y="430"/>
                    </a:lnTo>
                    <a:lnTo>
                      <a:pt x="1176" y="433"/>
                    </a:lnTo>
                    <a:lnTo>
                      <a:pt x="1176" y="435"/>
                    </a:lnTo>
                    <a:lnTo>
                      <a:pt x="1176" y="437"/>
                    </a:lnTo>
                    <a:lnTo>
                      <a:pt x="1179" y="437"/>
                    </a:lnTo>
                    <a:lnTo>
                      <a:pt x="1181" y="439"/>
                    </a:lnTo>
                    <a:lnTo>
                      <a:pt x="1181" y="442"/>
                    </a:lnTo>
                    <a:lnTo>
                      <a:pt x="1183" y="444"/>
                    </a:lnTo>
                    <a:lnTo>
                      <a:pt x="1185" y="446"/>
                    </a:lnTo>
                    <a:lnTo>
                      <a:pt x="1185" y="448"/>
                    </a:lnTo>
                    <a:lnTo>
                      <a:pt x="1188" y="451"/>
                    </a:lnTo>
                    <a:lnTo>
                      <a:pt x="1190" y="453"/>
                    </a:lnTo>
                    <a:lnTo>
                      <a:pt x="1190" y="455"/>
                    </a:lnTo>
                    <a:lnTo>
                      <a:pt x="1192" y="457"/>
                    </a:lnTo>
                    <a:lnTo>
                      <a:pt x="1192" y="460"/>
                    </a:lnTo>
                    <a:lnTo>
                      <a:pt x="1194" y="462"/>
                    </a:lnTo>
                    <a:lnTo>
                      <a:pt x="1197" y="464"/>
                    </a:lnTo>
                    <a:lnTo>
                      <a:pt x="1199" y="466"/>
                    </a:lnTo>
                    <a:lnTo>
                      <a:pt x="1199" y="469"/>
                    </a:lnTo>
                    <a:lnTo>
                      <a:pt x="1199" y="471"/>
                    </a:lnTo>
                    <a:lnTo>
                      <a:pt x="1201" y="476"/>
                    </a:lnTo>
                    <a:lnTo>
                      <a:pt x="1201" y="478"/>
                    </a:lnTo>
                    <a:lnTo>
                      <a:pt x="1204" y="485"/>
                    </a:lnTo>
                    <a:lnTo>
                      <a:pt x="1206" y="494"/>
                    </a:lnTo>
                    <a:lnTo>
                      <a:pt x="1206" y="496"/>
                    </a:lnTo>
                    <a:lnTo>
                      <a:pt x="1208" y="498"/>
                    </a:lnTo>
                    <a:lnTo>
                      <a:pt x="1208" y="500"/>
                    </a:lnTo>
                    <a:lnTo>
                      <a:pt x="1208" y="505"/>
                    </a:lnTo>
                    <a:lnTo>
                      <a:pt x="1210" y="507"/>
                    </a:lnTo>
                    <a:lnTo>
                      <a:pt x="1210" y="512"/>
                    </a:lnTo>
                    <a:lnTo>
                      <a:pt x="1210" y="514"/>
                    </a:lnTo>
                    <a:lnTo>
                      <a:pt x="1215" y="525"/>
                    </a:lnTo>
                    <a:lnTo>
                      <a:pt x="1215" y="528"/>
                    </a:lnTo>
                    <a:lnTo>
                      <a:pt x="1217" y="539"/>
                    </a:lnTo>
                    <a:lnTo>
                      <a:pt x="1219" y="546"/>
                    </a:lnTo>
                    <a:lnTo>
                      <a:pt x="1222" y="552"/>
                    </a:lnTo>
                    <a:lnTo>
                      <a:pt x="1222" y="557"/>
                    </a:lnTo>
                    <a:lnTo>
                      <a:pt x="1226" y="566"/>
                    </a:lnTo>
                    <a:lnTo>
                      <a:pt x="1226" y="575"/>
                    </a:lnTo>
                    <a:lnTo>
                      <a:pt x="1228" y="577"/>
                    </a:lnTo>
                    <a:lnTo>
                      <a:pt x="1228" y="582"/>
                    </a:lnTo>
                    <a:lnTo>
                      <a:pt x="1231" y="586"/>
                    </a:lnTo>
                    <a:lnTo>
                      <a:pt x="1233" y="591"/>
                    </a:lnTo>
                    <a:lnTo>
                      <a:pt x="1233" y="595"/>
                    </a:lnTo>
                    <a:lnTo>
                      <a:pt x="1233" y="598"/>
                    </a:lnTo>
                    <a:lnTo>
                      <a:pt x="1235" y="598"/>
                    </a:lnTo>
                    <a:lnTo>
                      <a:pt x="1235" y="600"/>
                    </a:lnTo>
                    <a:lnTo>
                      <a:pt x="1235" y="602"/>
                    </a:lnTo>
                    <a:lnTo>
                      <a:pt x="1235" y="605"/>
                    </a:lnTo>
                    <a:lnTo>
                      <a:pt x="1235" y="607"/>
                    </a:lnTo>
                    <a:lnTo>
                      <a:pt x="1238" y="607"/>
                    </a:lnTo>
                    <a:lnTo>
                      <a:pt x="1238" y="609"/>
                    </a:lnTo>
                    <a:lnTo>
                      <a:pt x="1238" y="611"/>
                    </a:lnTo>
                    <a:lnTo>
                      <a:pt x="1238" y="614"/>
                    </a:lnTo>
                    <a:lnTo>
                      <a:pt x="1238" y="616"/>
                    </a:lnTo>
                    <a:lnTo>
                      <a:pt x="1238" y="618"/>
                    </a:lnTo>
                    <a:lnTo>
                      <a:pt x="1238" y="620"/>
                    </a:lnTo>
                    <a:lnTo>
                      <a:pt x="1238" y="623"/>
                    </a:lnTo>
                    <a:lnTo>
                      <a:pt x="1238" y="625"/>
                    </a:lnTo>
                    <a:lnTo>
                      <a:pt x="1238" y="629"/>
                    </a:lnTo>
                    <a:lnTo>
                      <a:pt x="1238" y="632"/>
                    </a:lnTo>
                    <a:lnTo>
                      <a:pt x="1238" y="634"/>
                    </a:lnTo>
                    <a:lnTo>
                      <a:pt x="1238" y="636"/>
                    </a:lnTo>
                    <a:lnTo>
                      <a:pt x="1238" y="638"/>
                    </a:lnTo>
                    <a:lnTo>
                      <a:pt x="1238" y="641"/>
                    </a:lnTo>
                    <a:lnTo>
                      <a:pt x="1238" y="645"/>
                    </a:lnTo>
                    <a:lnTo>
                      <a:pt x="1238" y="648"/>
                    </a:lnTo>
                    <a:lnTo>
                      <a:pt x="1238" y="652"/>
                    </a:lnTo>
                    <a:lnTo>
                      <a:pt x="1238" y="654"/>
                    </a:lnTo>
                    <a:lnTo>
                      <a:pt x="1238" y="657"/>
                    </a:lnTo>
                    <a:lnTo>
                      <a:pt x="1249" y="659"/>
                    </a:lnTo>
                    <a:lnTo>
                      <a:pt x="1251" y="659"/>
                    </a:lnTo>
                    <a:lnTo>
                      <a:pt x="1258" y="659"/>
                    </a:lnTo>
                    <a:lnTo>
                      <a:pt x="1260" y="659"/>
                    </a:lnTo>
                    <a:lnTo>
                      <a:pt x="1262" y="659"/>
                    </a:lnTo>
                    <a:lnTo>
                      <a:pt x="1265" y="659"/>
                    </a:lnTo>
                    <a:lnTo>
                      <a:pt x="1267" y="663"/>
                    </a:lnTo>
                    <a:lnTo>
                      <a:pt x="1272" y="679"/>
                    </a:lnTo>
                    <a:lnTo>
                      <a:pt x="1274" y="679"/>
                    </a:lnTo>
                    <a:lnTo>
                      <a:pt x="1274" y="684"/>
                    </a:lnTo>
                    <a:lnTo>
                      <a:pt x="1274" y="691"/>
                    </a:lnTo>
                    <a:lnTo>
                      <a:pt x="1274" y="695"/>
                    </a:lnTo>
                    <a:lnTo>
                      <a:pt x="1274" y="697"/>
                    </a:lnTo>
                    <a:lnTo>
                      <a:pt x="1274" y="715"/>
                    </a:lnTo>
                    <a:lnTo>
                      <a:pt x="1274" y="718"/>
                    </a:lnTo>
                    <a:lnTo>
                      <a:pt x="1274" y="722"/>
                    </a:lnTo>
                    <a:lnTo>
                      <a:pt x="1272" y="734"/>
                    </a:lnTo>
                    <a:lnTo>
                      <a:pt x="1272" y="736"/>
                    </a:lnTo>
                    <a:lnTo>
                      <a:pt x="1272" y="738"/>
                    </a:lnTo>
                    <a:lnTo>
                      <a:pt x="1272" y="740"/>
                    </a:lnTo>
                    <a:lnTo>
                      <a:pt x="1269" y="754"/>
                    </a:lnTo>
                    <a:lnTo>
                      <a:pt x="1269" y="756"/>
                    </a:lnTo>
                    <a:lnTo>
                      <a:pt x="1278" y="763"/>
                    </a:lnTo>
                    <a:lnTo>
                      <a:pt x="1281" y="765"/>
                    </a:lnTo>
                    <a:lnTo>
                      <a:pt x="1285" y="772"/>
                    </a:lnTo>
                    <a:lnTo>
                      <a:pt x="1285" y="774"/>
                    </a:lnTo>
                    <a:lnTo>
                      <a:pt x="1287" y="777"/>
                    </a:lnTo>
                    <a:lnTo>
                      <a:pt x="1287" y="779"/>
                    </a:lnTo>
                    <a:lnTo>
                      <a:pt x="1287" y="781"/>
                    </a:lnTo>
                    <a:lnTo>
                      <a:pt x="1290" y="781"/>
                    </a:lnTo>
                    <a:lnTo>
                      <a:pt x="1292" y="781"/>
                    </a:lnTo>
                    <a:lnTo>
                      <a:pt x="1292" y="786"/>
                    </a:lnTo>
                    <a:lnTo>
                      <a:pt x="1292" y="790"/>
                    </a:lnTo>
                    <a:lnTo>
                      <a:pt x="1292" y="792"/>
                    </a:lnTo>
                    <a:lnTo>
                      <a:pt x="1292" y="795"/>
                    </a:lnTo>
                    <a:lnTo>
                      <a:pt x="1292" y="799"/>
                    </a:lnTo>
                    <a:lnTo>
                      <a:pt x="1292" y="804"/>
                    </a:lnTo>
                    <a:lnTo>
                      <a:pt x="1292" y="808"/>
                    </a:lnTo>
                    <a:lnTo>
                      <a:pt x="1290" y="813"/>
                    </a:lnTo>
                    <a:lnTo>
                      <a:pt x="1287" y="817"/>
                    </a:lnTo>
                    <a:lnTo>
                      <a:pt x="1287" y="820"/>
                    </a:lnTo>
                    <a:lnTo>
                      <a:pt x="1285" y="822"/>
                    </a:lnTo>
                    <a:lnTo>
                      <a:pt x="1281" y="826"/>
                    </a:lnTo>
                    <a:lnTo>
                      <a:pt x="1276" y="833"/>
                    </a:lnTo>
                    <a:lnTo>
                      <a:pt x="1267" y="844"/>
                    </a:lnTo>
                    <a:lnTo>
                      <a:pt x="1265" y="847"/>
                    </a:lnTo>
                    <a:lnTo>
                      <a:pt x="1258" y="853"/>
                    </a:lnTo>
                    <a:lnTo>
                      <a:pt x="1253" y="858"/>
                    </a:lnTo>
                    <a:lnTo>
                      <a:pt x="1251" y="860"/>
                    </a:lnTo>
                    <a:lnTo>
                      <a:pt x="1249" y="863"/>
                    </a:lnTo>
                    <a:lnTo>
                      <a:pt x="1249" y="867"/>
                    </a:lnTo>
                    <a:lnTo>
                      <a:pt x="1249" y="872"/>
                    </a:lnTo>
                    <a:lnTo>
                      <a:pt x="1249" y="881"/>
                    </a:lnTo>
                    <a:lnTo>
                      <a:pt x="1249" y="883"/>
                    </a:lnTo>
                    <a:lnTo>
                      <a:pt x="1249" y="887"/>
                    </a:lnTo>
                    <a:lnTo>
                      <a:pt x="1247" y="892"/>
                    </a:lnTo>
                    <a:lnTo>
                      <a:pt x="1247" y="894"/>
                    </a:lnTo>
                    <a:lnTo>
                      <a:pt x="1244" y="894"/>
                    </a:lnTo>
                    <a:lnTo>
                      <a:pt x="1244" y="896"/>
                    </a:lnTo>
                    <a:lnTo>
                      <a:pt x="1240" y="896"/>
                    </a:lnTo>
                    <a:lnTo>
                      <a:pt x="1240" y="899"/>
                    </a:lnTo>
                    <a:lnTo>
                      <a:pt x="1240" y="901"/>
                    </a:lnTo>
                    <a:lnTo>
                      <a:pt x="1240" y="903"/>
                    </a:lnTo>
                    <a:lnTo>
                      <a:pt x="1242" y="908"/>
                    </a:lnTo>
                    <a:lnTo>
                      <a:pt x="1242" y="910"/>
                    </a:lnTo>
                    <a:lnTo>
                      <a:pt x="1240" y="912"/>
                    </a:lnTo>
                    <a:lnTo>
                      <a:pt x="1238" y="915"/>
                    </a:lnTo>
                    <a:lnTo>
                      <a:pt x="1233" y="919"/>
                    </a:lnTo>
                    <a:lnTo>
                      <a:pt x="1222" y="930"/>
                    </a:lnTo>
                    <a:lnTo>
                      <a:pt x="1219" y="933"/>
                    </a:lnTo>
                    <a:lnTo>
                      <a:pt x="1219" y="935"/>
                    </a:lnTo>
                    <a:lnTo>
                      <a:pt x="1213" y="942"/>
                    </a:lnTo>
                    <a:lnTo>
                      <a:pt x="1210" y="944"/>
                    </a:lnTo>
                    <a:lnTo>
                      <a:pt x="1206" y="949"/>
                    </a:lnTo>
                    <a:lnTo>
                      <a:pt x="1204" y="951"/>
                    </a:lnTo>
                    <a:lnTo>
                      <a:pt x="1197" y="960"/>
                    </a:lnTo>
                    <a:lnTo>
                      <a:pt x="1194" y="960"/>
                    </a:lnTo>
                    <a:lnTo>
                      <a:pt x="1194" y="962"/>
                    </a:lnTo>
                    <a:lnTo>
                      <a:pt x="1190" y="969"/>
                    </a:lnTo>
                    <a:lnTo>
                      <a:pt x="1188" y="971"/>
                    </a:lnTo>
                    <a:lnTo>
                      <a:pt x="1185" y="973"/>
                    </a:lnTo>
                    <a:lnTo>
                      <a:pt x="1183" y="980"/>
                    </a:lnTo>
                    <a:lnTo>
                      <a:pt x="1181" y="989"/>
                    </a:lnTo>
                    <a:lnTo>
                      <a:pt x="1181" y="996"/>
                    </a:lnTo>
                    <a:lnTo>
                      <a:pt x="1181" y="998"/>
                    </a:lnTo>
                    <a:lnTo>
                      <a:pt x="1181" y="1001"/>
                    </a:lnTo>
                    <a:lnTo>
                      <a:pt x="1181" y="1007"/>
                    </a:lnTo>
                    <a:lnTo>
                      <a:pt x="1179" y="1014"/>
                    </a:lnTo>
                    <a:lnTo>
                      <a:pt x="1179" y="1021"/>
                    </a:lnTo>
                    <a:lnTo>
                      <a:pt x="1179" y="1025"/>
                    </a:lnTo>
                    <a:lnTo>
                      <a:pt x="1179" y="1030"/>
                    </a:lnTo>
                    <a:lnTo>
                      <a:pt x="1179" y="1039"/>
                    </a:lnTo>
                    <a:lnTo>
                      <a:pt x="1179" y="1041"/>
                    </a:lnTo>
                    <a:lnTo>
                      <a:pt x="1179" y="1044"/>
                    </a:lnTo>
                    <a:lnTo>
                      <a:pt x="1179" y="1048"/>
                    </a:lnTo>
                    <a:lnTo>
                      <a:pt x="1179" y="1055"/>
                    </a:lnTo>
                    <a:lnTo>
                      <a:pt x="1181" y="1059"/>
                    </a:lnTo>
                    <a:lnTo>
                      <a:pt x="1179" y="1071"/>
                    </a:lnTo>
                    <a:lnTo>
                      <a:pt x="1172" y="1105"/>
                    </a:lnTo>
                    <a:lnTo>
                      <a:pt x="1170" y="1109"/>
                    </a:lnTo>
                    <a:lnTo>
                      <a:pt x="1170" y="1114"/>
                    </a:lnTo>
                    <a:lnTo>
                      <a:pt x="1167" y="1118"/>
                    </a:lnTo>
                    <a:lnTo>
                      <a:pt x="1165" y="1121"/>
                    </a:lnTo>
                    <a:lnTo>
                      <a:pt x="1165" y="1123"/>
                    </a:lnTo>
                    <a:lnTo>
                      <a:pt x="1165" y="1125"/>
                    </a:lnTo>
                    <a:lnTo>
                      <a:pt x="1165" y="1127"/>
                    </a:lnTo>
                    <a:lnTo>
                      <a:pt x="1167" y="1139"/>
                    </a:lnTo>
                    <a:lnTo>
                      <a:pt x="1167" y="1143"/>
                    </a:lnTo>
                    <a:lnTo>
                      <a:pt x="1167" y="1148"/>
                    </a:lnTo>
                    <a:lnTo>
                      <a:pt x="1167" y="1150"/>
                    </a:lnTo>
                    <a:lnTo>
                      <a:pt x="1167" y="1157"/>
                    </a:lnTo>
                    <a:lnTo>
                      <a:pt x="1167" y="1161"/>
                    </a:lnTo>
                    <a:lnTo>
                      <a:pt x="1167" y="1164"/>
                    </a:lnTo>
                    <a:lnTo>
                      <a:pt x="1167" y="1168"/>
                    </a:lnTo>
                    <a:lnTo>
                      <a:pt x="1165" y="1173"/>
                    </a:lnTo>
                    <a:lnTo>
                      <a:pt x="1165" y="1177"/>
                    </a:lnTo>
                    <a:lnTo>
                      <a:pt x="1165" y="1179"/>
                    </a:lnTo>
                    <a:lnTo>
                      <a:pt x="1163" y="1184"/>
                    </a:lnTo>
                    <a:lnTo>
                      <a:pt x="1163" y="1188"/>
                    </a:lnTo>
                    <a:lnTo>
                      <a:pt x="1163" y="1191"/>
                    </a:lnTo>
                    <a:lnTo>
                      <a:pt x="1163" y="1197"/>
                    </a:lnTo>
                    <a:lnTo>
                      <a:pt x="1163" y="1200"/>
                    </a:lnTo>
                    <a:lnTo>
                      <a:pt x="1167" y="1207"/>
                    </a:lnTo>
                    <a:lnTo>
                      <a:pt x="1170" y="1211"/>
                    </a:lnTo>
                    <a:lnTo>
                      <a:pt x="1172" y="1213"/>
                    </a:lnTo>
                    <a:lnTo>
                      <a:pt x="1179" y="1227"/>
                    </a:lnTo>
                    <a:lnTo>
                      <a:pt x="1183" y="1236"/>
                    </a:lnTo>
                    <a:lnTo>
                      <a:pt x="1188" y="1245"/>
                    </a:lnTo>
                    <a:lnTo>
                      <a:pt x="1188" y="1247"/>
                    </a:lnTo>
                    <a:lnTo>
                      <a:pt x="1190" y="1252"/>
                    </a:lnTo>
                    <a:lnTo>
                      <a:pt x="1194" y="1259"/>
                    </a:lnTo>
                    <a:lnTo>
                      <a:pt x="1194" y="1261"/>
                    </a:lnTo>
                    <a:lnTo>
                      <a:pt x="1197" y="1265"/>
                    </a:lnTo>
                    <a:lnTo>
                      <a:pt x="1197" y="1268"/>
                    </a:lnTo>
                    <a:lnTo>
                      <a:pt x="1201" y="1279"/>
                    </a:lnTo>
                    <a:lnTo>
                      <a:pt x="1204" y="1290"/>
                    </a:lnTo>
                    <a:lnTo>
                      <a:pt x="1192" y="1286"/>
                    </a:lnTo>
                    <a:lnTo>
                      <a:pt x="1188" y="1286"/>
                    </a:lnTo>
                    <a:lnTo>
                      <a:pt x="1179" y="1283"/>
                    </a:lnTo>
                    <a:lnTo>
                      <a:pt x="1165" y="1283"/>
                    </a:lnTo>
                    <a:lnTo>
                      <a:pt x="1160" y="1283"/>
                    </a:lnTo>
                    <a:lnTo>
                      <a:pt x="1154" y="1283"/>
                    </a:lnTo>
                    <a:lnTo>
                      <a:pt x="1147" y="1286"/>
                    </a:lnTo>
                    <a:lnTo>
                      <a:pt x="1142" y="1286"/>
                    </a:lnTo>
                    <a:lnTo>
                      <a:pt x="1136" y="1286"/>
                    </a:lnTo>
                    <a:lnTo>
                      <a:pt x="1133" y="1288"/>
                    </a:lnTo>
                    <a:lnTo>
                      <a:pt x="1131" y="1288"/>
                    </a:lnTo>
                    <a:lnTo>
                      <a:pt x="1129" y="1288"/>
                    </a:lnTo>
                    <a:lnTo>
                      <a:pt x="1124" y="1290"/>
                    </a:lnTo>
                    <a:lnTo>
                      <a:pt x="1122" y="1293"/>
                    </a:lnTo>
                    <a:lnTo>
                      <a:pt x="1120" y="1293"/>
                    </a:lnTo>
                    <a:lnTo>
                      <a:pt x="1115" y="1295"/>
                    </a:lnTo>
                    <a:lnTo>
                      <a:pt x="1113" y="1295"/>
                    </a:lnTo>
                    <a:lnTo>
                      <a:pt x="1111" y="1295"/>
                    </a:lnTo>
                    <a:lnTo>
                      <a:pt x="1106" y="1295"/>
                    </a:lnTo>
                    <a:lnTo>
                      <a:pt x="1097" y="1295"/>
                    </a:lnTo>
                    <a:lnTo>
                      <a:pt x="1092" y="1295"/>
                    </a:lnTo>
                    <a:lnTo>
                      <a:pt x="1086" y="1293"/>
                    </a:lnTo>
                    <a:lnTo>
                      <a:pt x="1086" y="1290"/>
                    </a:lnTo>
                    <a:lnTo>
                      <a:pt x="1083" y="1290"/>
                    </a:lnTo>
                    <a:lnTo>
                      <a:pt x="1081" y="1290"/>
                    </a:lnTo>
                    <a:lnTo>
                      <a:pt x="1079" y="1290"/>
                    </a:lnTo>
                    <a:lnTo>
                      <a:pt x="1079" y="1288"/>
                    </a:lnTo>
                    <a:lnTo>
                      <a:pt x="1077" y="1286"/>
                    </a:lnTo>
                    <a:lnTo>
                      <a:pt x="1074" y="1283"/>
                    </a:lnTo>
                    <a:lnTo>
                      <a:pt x="1072" y="1283"/>
                    </a:lnTo>
                    <a:lnTo>
                      <a:pt x="1068" y="1281"/>
                    </a:lnTo>
                    <a:lnTo>
                      <a:pt x="1063" y="1279"/>
                    </a:lnTo>
                    <a:lnTo>
                      <a:pt x="1054" y="1274"/>
                    </a:lnTo>
                    <a:lnTo>
                      <a:pt x="1049" y="1272"/>
                    </a:lnTo>
                    <a:lnTo>
                      <a:pt x="1045" y="1270"/>
                    </a:lnTo>
                    <a:lnTo>
                      <a:pt x="1040" y="1268"/>
                    </a:lnTo>
                    <a:lnTo>
                      <a:pt x="1034" y="1268"/>
                    </a:lnTo>
                    <a:lnTo>
                      <a:pt x="1027" y="1265"/>
                    </a:lnTo>
                    <a:lnTo>
                      <a:pt x="1024" y="1265"/>
                    </a:lnTo>
                    <a:lnTo>
                      <a:pt x="1022" y="1265"/>
                    </a:lnTo>
                    <a:lnTo>
                      <a:pt x="1020" y="1265"/>
                    </a:lnTo>
                    <a:lnTo>
                      <a:pt x="1013" y="1265"/>
                    </a:lnTo>
                    <a:lnTo>
                      <a:pt x="1006" y="1263"/>
                    </a:lnTo>
                    <a:lnTo>
                      <a:pt x="995" y="1263"/>
                    </a:lnTo>
                    <a:lnTo>
                      <a:pt x="984" y="1263"/>
                    </a:lnTo>
                    <a:lnTo>
                      <a:pt x="968" y="1261"/>
                    </a:lnTo>
                    <a:lnTo>
                      <a:pt x="956" y="1254"/>
                    </a:lnTo>
                    <a:lnTo>
                      <a:pt x="938" y="1245"/>
                    </a:lnTo>
                    <a:lnTo>
                      <a:pt x="929" y="1243"/>
                    </a:lnTo>
                    <a:lnTo>
                      <a:pt x="931" y="1227"/>
                    </a:lnTo>
                    <a:lnTo>
                      <a:pt x="929" y="1222"/>
                    </a:lnTo>
                    <a:lnTo>
                      <a:pt x="929" y="1220"/>
                    </a:lnTo>
                    <a:lnTo>
                      <a:pt x="927" y="1218"/>
                    </a:lnTo>
                    <a:lnTo>
                      <a:pt x="922" y="1211"/>
                    </a:lnTo>
                    <a:lnTo>
                      <a:pt x="922" y="1209"/>
                    </a:lnTo>
                    <a:lnTo>
                      <a:pt x="920" y="1209"/>
                    </a:lnTo>
                    <a:lnTo>
                      <a:pt x="920" y="1207"/>
                    </a:lnTo>
                    <a:lnTo>
                      <a:pt x="918" y="1202"/>
                    </a:lnTo>
                    <a:lnTo>
                      <a:pt x="916" y="1202"/>
                    </a:lnTo>
                    <a:lnTo>
                      <a:pt x="913" y="1202"/>
                    </a:lnTo>
                    <a:lnTo>
                      <a:pt x="911" y="1202"/>
                    </a:lnTo>
                    <a:lnTo>
                      <a:pt x="909" y="1200"/>
                    </a:lnTo>
                    <a:lnTo>
                      <a:pt x="895" y="1197"/>
                    </a:lnTo>
                    <a:lnTo>
                      <a:pt x="893" y="1195"/>
                    </a:lnTo>
                    <a:lnTo>
                      <a:pt x="891" y="1193"/>
                    </a:lnTo>
                    <a:lnTo>
                      <a:pt x="888" y="1188"/>
                    </a:lnTo>
                    <a:lnTo>
                      <a:pt x="888" y="1186"/>
                    </a:lnTo>
                    <a:lnTo>
                      <a:pt x="884" y="1182"/>
                    </a:lnTo>
                    <a:lnTo>
                      <a:pt x="882" y="1177"/>
                    </a:lnTo>
                    <a:lnTo>
                      <a:pt x="882" y="1175"/>
                    </a:lnTo>
                    <a:lnTo>
                      <a:pt x="882" y="1173"/>
                    </a:lnTo>
                    <a:lnTo>
                      <a:pt x="882" y="1170"/>
                    </a:lnTo>
                    <a:lnTo>
                      <a:pt x="879" y="1168"/>
                    </a:lnTo>
                    <a:lnTo>
                      <a:pt x="877" y="1168"/>
                    </a:lnTo>
                    <a:lnTo>
                      <a:pt x="875" y="1168"/>
                    </a:lnTo>
                    <a:lnTo>
                      <a:pt x="873" y="1168"/>
                    </a:lnTo>
                    <a:lnTo>
                      <a:pt x="870" y="1168"/>
                    </a:lnTo>
                    <a:lnTo>
                      <a:pt x="866" y="1168"/>
                    </a:lnTo>
                    <a:lnTo>
                      <a:pt x="863" y="1164"/>
                    </a:lnTo>
                    <a:lnTo>
                      <a:pt x="863" y="1161"/>
                    </a:lnTo>
                    <a:lnTo>
                      <a:pt x="861" y="1159"/>
                    </a:lnTo>
                    <a:lnTo>
                      <a:pt x="861" y="1157"/>
                    </a:lnTo>
                    <a:lnTo>
                      <a:pt x="861" y="1154"/>
                    </a:lnTo>
                    <a:lnTo>
                      <a:pt x="861" y="1150"/>
                    </a:lnTo>
                    <a:lnTo>
                      <a:pt x="861" y="1148"/>
                    </a:lnTo>
                    <a:lnTo>
                      <a:pt x="859" y="1148"/>
                    </a:lnTo>
                    <a:lnTo>
                      <a:pt x="857" y="1143"/>
                    </a:lnTo>
                    <a:lnTo>
                      <a:pt x="854" y="1141"/>
                    </a:lnTo>
                    <a:lnTo>
                      <a:pt x="850" y="1139"/>
                    </a:lnTo>
                    <a:lnTo>
                      <a:pt x="850" y="1136"/>
                    </a:lnTo>
                    <a:lnTo>
                      <a:pt x="848" y="1134"/>
                    </a:lnTo>
                    <a:lnTo>
                      <a:pt x="845" y="1132"/>
                    </a:lnTo>
                    <a:lnTo>
                      <a:pt x="845" y="1130"/>
                    </a:lnTo>
                    <a:lnTo>
                      <a:pt x="843" y="1125"/>
                    </a:lnTo>
                    <a:lnTo>
                      <a:pt x="843" y="1123"/>
                    </a:lnTo>
                    <a:lnTo>
                      <a:pt x="845" y="1123"/>
                    </a:lnTo>
                    <a:lnTo>
                      <a:pt x="845" y="1121"/>
                    </a:lnTo>
                    <a:lnTo>
                      <a:pt x="848" y="1121"/>
                    </a:lnTo>
                    <a:lnTo>
                      <a:pt x="850" y="1121"/>
                    </a:lnTo>
                    <a:lnTo>
                      <a:pt x="850" y="1118"/>
                    </a:lnTo>
                    <a:lnTo>
                      <a:pt x="852" y="1118"/>
                    </a:lnTo>
                    <a:lnTo>
                      <a:pt x="854" y="1118"/>
                    </a:lnTo>
                    <a:lnTo>
                      <a:pt x="854" y="1121"/>
                    </a:lnTo>
                    <a:lnTo>
                      <a:pt x="857" y="1121"/>
                    </a:lnTo>
                    <a:lnTo>
                      <a:pt x="859" y="1121"/>
                    </a:lnTo>
                    <a:lnTo>
                      <a:pt x="861" y="1121"/>
                    </a:lnTo>
                    <a:lnTo>
                      <a:pt x="863" y="1121"/>
                    </a:lnTo>
                    <a:lnTo>
                      <a:pt x="866" y="1121"/>
                    </a:lnTo>
                    <a:lnTo>
                      <a:pt x="870" y="1118"/>
                    </a:lnTo>
                    <a:lnTo>
                      <a:pt x="875" y="1116"/>
                    </a:lnTo>
                    <a:lnTo>
                      <a:pt x="877" y="1116"/>
                    </a:lnTo>
                    <a:lnTo>
                      <a:pt x="877" y="1114"/>
                    </a:lnTo>
                    <a:lnTo>
                      <a:pt x="879" y="1114"/>
                    </a:lnTo>
                    <a:lnTo>
                      <a:pt x="882" y="1116"/>
                    </a:lnTo>
                    <a:lnTo>
                      <a:pt x="886" y="1116"/>
                    </a:lnTo>
                    <a:lnTo>
                      <a:pt x="888" y="1116"/>
                    </a:lnTo>
                    <a:lnTo>
                      <a:pt x="891" y="1116"/>
                    </a:lnTo>
                    <a:lnTo>
                      <a:pt x="895" y="1116"/>
                    </a:lnTo>
                    <a:lnTo>
                      <a:pt x="897" y="1116"/>
                    </a:lnTo>
                    <a:lnTo>
                      <a:pt x="897" y="1111"/>
                    </a:lnTo>
                    <a:lnTo>
                      <a:pt x="897" y="1109"/>
                    </a:lnTo>
                    <a:lnTo>
                      <a:pt x="897" y="1107"/>
                    </a:lnTo>
                    <a:lnTo>
                      <a:pt x="897" y="1102"/>
                    </a:lnTo>
                    <a:lnTo>
                      <a:pt x="897" y="1098"/>
                    </a:lnTo>
                    <a:lnTo>
                      <a:pt x="897" y="1096"/>
                    </a:lnTo>
                    <a:lnTo>
                      <a:pt x="895" y="1091"/>
                    </a:lnTo>
                    <a:lnTo>
                      <a:pt x="893" y="1089"/>
                    </a:lnTo>
                    <a:lnTo>
                      <a:pt x="891" y="1089"/>
                    </a:lnTo>
                    <a:lnTo>
                      <a:pt x="891" y="1087"/>
                    </a:lnTo>
                    <a:lnTo>
                      <a:pt x="888" y="1087"/>
                    </a:lnTo>
                    <a:lnTo>
                      <a:pt x="886" y="1084"/>
                    </a:lnTo>
                    <a:lnTo>
                      <a:pt x="886" y="1082"/>
                    </a:lnTo>
                    <a:lnTo>
                      <a:pt x="884" y="1082"/>
                    </a:lnTo>
                    <a:lnTo>
                      <a:pt x="882" y="1080"/>
                    </a:lnTo>
                    <a:lnTo>
                      <a:pt x="879" y="1080"/>
                    </a:lnTo>
                    <a:lnTo>
                      <a:pt x="879" y="1078"/>
                    </a:lnTo>
                    <a:lnTo>
                      <a:pt x="877" y="1078"/>
                    </a:lnTo>
                    <a:lnTo>
                      <a:pt x="877" y="1075"/>
                    </a:lnTo>
                    <a:lnTo>
                      <a:pt x="875" y="1075"/>
                    </a:lnTo>
                    <a:lnTo>
                      <a:pt x="875" y="1073"/>
                    </a:lnTo>
                    <a:lnTo>
                      <a:pt x="873" y="1073"/>
                    </a:lnTo>
                    <a:lnTo>
                      <a:pt x="870" y="1071"/>
                    </a:lnTo>
                    <a:lnTo>
                      <a:pt x="863" y="1059"/>
                    </a:lnTo>
                    <a:lnTo>
                      <a:pt x="859" y="1050"/>
                    </a:lnTo>
                    <a:lnTo>
                      <a:pt x="854" y="1044"/>
                    </a:lnTo>
                    <a:lnTo>
                      <a:pt x="850" y="1039"/>
                    </a:lnTo>
                    <a:lnTo>
                      <a:pt x="845" y="1035"/>
                    </a:lnTo>
                    <a:lnTo>
                      <a:pt x="839" y="1030"/>
                    </a:lnTo>
                    <a:lnTo>
                      <a:pt x="836" y="1028"/>
                    </a:lnTo>
                    <a:lnTo>
                      <a:pt x="836" y="1025"/>
                    </a:lnTo>
                    <a:lnTo>
                      <a:pt x="834" y="1023"/>
                    </a:lnTo>
                    <a:lnTo>
                      <a:pt x="832" y="1021"/>
                    </a:lnTo>
                    <a:lnTo>
                      <a:pt x="825" y="1016"/>
                    </a:lnTo>
                    <a:lnTo>
                      <a:pt x="823" y="1016"/>
                    </a:lnTo>
                    <a:lnTo>
                      <a:pt x="820" y="1016"/>
                    </a:lnTo>
                    <a:lnTo>
                      <a:pt x="818" y="1016"/>
                    </a:lnTo>
                    <a:lnTo>
                      <a:pt x="816" y="1016"/>
                    </a:lnTo>
                    <a:lnTo>
                      <a:pt x="814" y="1019"/>
                    </a:lnTo>
                    <a:lnTo>
                      <a:pt x="811" y="1019"/>
                    </a:lnTo>
                    <a:lnTo>
                      <a:pt x="809" y="1019"/>
                    </a:lnTo>
                    <a:lnTo>
                      <a:pt x="809" y="1016"/>
                    </a:lnTo>
                    <a:lnTo>
                      <a:pt x="805" y="1014"/>
                    </a:lnTo>
                    <a:lnTo>
                      <a:pt x="802" y="1012"/>
                    </a:lnTo>
                    <a:lnTo>
                      <a:pt x="800" y="1012"/>
                    </a:lnTo>
                    <a:lnTo>
                      <a:pt x="798" y="1010"/>
                    </a:lnTo>
                    <a:lnTo>
                      <a:pt x="793" y="1007"/>
                    </a:lnTo>
                    <a:lnTo>
                      <a:pt x="791" y="1007"/>
                    </a:lnTo>
                    <a:lnTo>
                      <a:pt x="789" y="1005"/>
                    </a:lnTo>
                    <a:lnTo>
                      <a:pt x="786" y="1005"/>
                    </a:lnTo>
                    <a:lnTo>
                      <a:pt x="784" y="1003"/>
                    </a:lnTo>
                    <a:lnTo>
                      <a:pt x="782" y="1003"/>
                    </a:lnTo>
                    <a:lnTo>
                      <a:pt x="782" y="1001"/>
                    </a:lnTo>
                    <a:lnTo>
                      <a:pt x="780" y="1001"/>
                    </a:lnTo>
                    <a:lnTo>
                      <a:pt x="777" y="1001"/>
                    </a:lnTo>
                    <a:lnTo>
                      <a:pt x="775" y="1001"/>
                    </a:lnTo>
                    <a:lnTo>
                      <a:pt x="775" y="998"/>
                    </a:lnTo>
                    <a:lnTo>
                      <a:pt x="773" y="998"/>
                    </a:lnTo>
                    <a:lnTo>
                      <a:pt x="771" y="998"/>
                    </a:lnTo>
                    <a:lnTo>
                      <a:pt x="771" y="996"/>
                    </a:lnTo>
                    <a:lnTo>
                      <a:pt x="768" y="996"/>
                    </a:lnTo>
                    <a:lnTo>
                      <a:pt x="766" y="996"/>
                    </a:lnTo>
                    <a:lnTo>
                      <a:pt x="766" y="994"/>
                    </a:lnTo>
                    <a:lnTo>
                      <a:pt x="764" y="994"/>
                    </a:lnTo>
                    <a:lnTo>
                      <a:pt x="761" y="994"/>
                    </a:lnTo>
                    <a:lnTo>
                      <a:pt x="759" y="994"/>
                    </a:lnTo>
                    <a:lnTo>
                      <a:pt x="759" y="992"/>
                    </a:lnTo>
                    <a:lnTo>
                      <a:pt x="757" y="992"/>
                    </a:lnTo>
                    <a:lnTo>
                      <a:pt x="757" y="989"/>
                    </a:lnTo>
                    <a:lnTo>
                      <a:pt x="757" y="987"/>
                    </a:lnTo>
                    <a:lnTo>
                      <a:pt x="755" y="987"/>
                    </a:lnTo>
                    <a:lnTo>
                      <a:pt x="755" y="980"/>
                    </a:lnTo>
                    <a:lnTo>
                      <a:pt x="755" y="969"/>
                    </a:lnTo>
                    <a:lnTo>
                      <a:pt x="752" y="969"/>
                    </a:lnTo>
                    <a:lnTo>
                      <a:pt x="750" y="969"/>
                    </a:lnTo>
                    <a:lnTo>
                      <a:pt x="748" y="969"/>
                    </a:lnTo>
                    <a:lnTo>
                      <a:pt x="746" y="969"/>
                    </a:lnTo>
                    <a:lnTo>
                      <a:pt x="743" y="967"/>
                    </a:lnTo>
                    <a:lnTo>
                      <a:pt x="741" y="967"/>
                    </a:lnTo>
                    <a:lnTo>
                      <a:pt x="739" y="967"/>
                    </a:lnTo>
                    <a:lnTo>
                      <a:pt x="737" y="964"/>
                    </a:lnTo>
                    <a:lnTo>
                      <a:pt x="734" y="964"/>
                    </a:lnTo>
                    <a:lnTo>
                      <a:pt x="732" y="964"/>
                    </a:lnTo>
                    <a:lnTo>
                      <a:pt x="730" y="964"/>
                    </a:lnTo>
                    <a:lnTo>
                      <a:pt x="727" y="964"/>
                    </a:lnTo>
                    <a:lnTo>
                      <a:pt x="727" y="967"/>
                    </a:lnTo>
                    <a:lnTo>
                      <a:pt x="725" y="967"/>
                    </a:lnTo>
                    <a:lnTo>
                      <a:pt x="727" y="964"/>
                    </a:lnTo>
                    <a:lnTo>
                      <a:pt x="725" y="964"/>
                    </a:lnTo>
                    <a:lnTo>
                      <a:pt x="723" y="964"/>
                    </a:lnTo>
                    <a:lnTo>
                      <a:pt x="721" y="964"/>
                    </a:lnTo>
                    <a:lnTo>
                      <a:pt x="718" y="964"/>
                    </a:lnTo>
                    <a:lnTo>
                      <a:pt x="714" y="964"/>
                    </a:lnTo>
                    <a:lnTo>
                      <a:pt x="712" y="964"/>
                    </a:lnTo>
                    <a:lnTo>
                      <a:pt x="707" y="964"/>
                    </a:lnTo>
                    <a:lnTo>
                      <a:pt x="705" y="964"/>
                    </a:lnTo>
                    <a:lnTo>
                      <a:pt x="705" y="962"/>
                    </a:lnTo>
                    <a:lnTo>
                      <a:pt x="700" y="962"/>
                    </a:lnTo>
                    <a:lnTo>
                      <a:pt x="696" y="964"/>
                    </a:lnTo>
                    <a:lnTo>
                      <a:pt x="693" y="964"/>
                    </a:lnTo>
                    <a:lnTo>
                      <a:pt x="691" y="967"/>
                    </a:lnTo>
                    <a:lnTo>
                      <a:pt x="689" y="964"/>
                    </a:lnTo>
                    <a:lnTo>
                      <a:pt x="684" y="964"/>
                    </a:lnTo>
                    <a:lnTo>
                      <a:pt x="682" y="964"/>
                    </a:lnTo>
                    <a:lnTo>
                      <a:pt x="682" y="967"/>
                    </a:lnTo>
                    <a:lnTo>
                      <a:pt x="680" y="967"/>
                    </a:lnTo>
                    <a:lnTo>
                      <a:pt x="678" y="967"/>
                    </a:lnTo>
                    <a:lnTo>
                      <a:pt x="675" y="969"/>
                    </a:lnTo>
                    <a:lnTo>
                      <a:pt x="673" y="969"/>
                    </a:lnTo>
                    <a:lnTo>
                      <a:pt x="666" y="962"/>
                    </a:lnTo>
                    <a:lnTo>
                      <a:pt x="657" y="962"/>
                    </a:lnTo>
                    <a:lnTo>
                      <a:pt x="655" y="962"/>
                    </a:lnTo>
                    <a:lnTo>
                      <a:pt x="650" y="962"/>
                    </a:lnTo>
                    <a:lnTo>
                      <a:pt x="648" y="964"/>
                    </a:lnTo>
                    <a:lnTo>
                      <a:pt x="646" y="964"/>
                    </a:lnTo>
                    <a:lnTo>
                      <a:pt x="644" y="964"/>
                    </a:lnTo>
                    <a:lnTo>
                      <a:pt x="641" y="964"/>
                    </a:lnTo>
                    <a:lnTo>
                      <a:pt x="641" y="967"/>
                    </a:lnTo>
                    <a:lnTo>
                      <a:pt x="639" y="967"/>
                    </a:lnTo>
                    <a:lnTo>
                      <a:pt x="637" y="967"/>
                    </a:lnTo>
                    <a:lnTo>
                      <a:pt x="634" y="969"/>
                    </a:lnTo>
                    <a:lnTo>
                      <a:pt x="632" y="969"/>
                    </a:lnTo>
                    <a:lnTo>
                      <a:pt x="628" y="971"/>
                    </a:lnTo>
                    <a:lnTo>
                      <a:pt x="625" y="971"/>
                    </a:lnTo>
                    <a:lnTo>
                      <a:pt x="623" y="971"/>
                    </a:lnTo>
                    <a:lnTo>
                      <a:pt x="621" y="971"/>
                    </a:lnTo>
                    <a:lnTo>
                      <a:pt x="616" y="971"/>
                    </a:lnTo>
                    <a:lnTo>
                      <a:pt x="614" y="971"/>
                    </a:lnTo>
                    <a:lnTo>
                      <a:pt x="612" y="971"/>
                    </a:lnTo>
                    <a:lnTo>
                      <a:pt x="612" y="969"/>
                    </a:lnTo>
                    <a:lnTo>
                      <a:pt x="610" y="969"/>
                    </a:lnTo>
                    <a:lnTo>
                      <a:pt x="607" y="969"/>
                    </a:lnTo>
                    <a:lnTo>
                      <a:pt x="605" y="969"/>
                    </a:lnTo>
                    <a:lnTo>
                      <a:pt x="596" y="969"/>
                    </a:lnTo>
                    <a:lnTo>
                      <a:pt x="594" y="964"/>
                    </a:lnTo>
                    <a:lnTo>
                      <a:pt x="591" y="962"/>
                    </a:lnTo>
                    <a:lnTo>
                      <a:pt x="589" y="960"/>
                    </a:lnTo>
                    <a:lnTo>
                      <a:pt x="587" y="958"/>
                    </a:lnTo>
                    <a:lnTo>
                      <a:pt x="585" y="955"/>
                    </a:lnTo>
                    <a:lnTo>
                      <a:pt x="582" y="955"/>
                    </a:lnTo>
                    <a:lnTo>
                      <a:pt x="582" y="953"/>
                    </a:lnTo>
                    <a:lnTo>
                      <a:pt x="580" y="953"/>
                    </a:lnTo>
                    <a:lnTo>
                      <a:pt x="578" y="953"/>
                    </a:lnTo>
                    <a:lnTo>
                      <a:pt x="576" y="951"/>
                    </a:lnTo>
                    <a:lnTo>
                      <a:pt x="571" y="951"/>
                    </a:lnTo>
                    <a:lnTo>
                      <a:pt x="569" y="949"/>
                    </a:lnTo>
                    <a:lnTo>
                      <a:pt x="566" y="949"/>
                    </a:lnTo>
                    <a:lnTo>
                      <a:pt x="564" y="946"/>
                    </a:lnTo>
                    <a:lnTo>
                      <a:pt x="562" y="946"/>
                    </a:lnTo>
                    <a:lnTo>
                      <a:pt x="562" y="944"/>
                    </a:lnTo>
                    <a:lnTo>
                      <a:pt x="560" y="944"/>
                    </a:lnTo>
                    <a:lnTo>
                      <a:pt x="557" y="944"/>
                    </a:lnTo>
                    <a:lnTo>
                      <a:pt x="555" y="942"/>
                    </a:lnTo>
                    <a:lnTo>
                      <a:pt x="553" y="939"/>
                    </a:lnTo>
                    <a:lnTo>
                      <a:pt x="551" y="939"/>
                    </a:lnTo>
                    <a:lnTo>
                      <a:pt x="548" y="939"/>
                    </a:lnTo>
                    <a:lnTo>
                      <a:pt x="548" y="937"/>
                    </a:lnTo>
                    <a:lnTo>
                      <a:pt x="546" y="937"/>
                    </a:lnTo>
                    <a:lnTo>
                      <a:pt x="544" y="935"/>
                    </a:lnTo>
                    <a:lnTo>
                      <a:pt x="544" y="933"/>
                    </a:lnTo>
                    <a:lnTo>
                      <a:pt x="542" y="933"/>
                    </a:lnTo>
                    <a:lnTo>
                      <a:pt x="542" y="930"/>
                    </a:lnTo>
                    <a:lnTo>
                      <a:pt x="539" y="930"/>
                    </a:lnTo>
                    <a:lnTo>
                      <a:pt x="537" y="930"/>
                    </a:lnTo>
                    <a:lnTo>
                      <a:pt x="537" y="928"/>
                    </a:lnTo>
                    <a:lnTo>
                      <a:pt x="535" y="928"/>
                    </a:lnTo>
                    <a:lnTo>
                      <a:pt x="532" y="928"/>
                    </a:lnTo>
                    <a:lnTo>
                      <a:pt x="530" y="928"/>
                    </a:lnTo>
                    <a:lnTo>
                      <a:pt x="528" y="928"/>
                    </a:lnTo>
                    <a:lnTo>
                      <a:pt x="526" y="928"/>
                    </a:lnTo>
                    <a:lnTo>
                      <a:pt x="523" y="926"/>
                    </a:lnTo>
                    <a:lnTo>
                      <a:pt x="521" y="926"/>
                    </a:lnTo>
                    <a:lnTo>
                      <a:pt x="519" y="926"/>
                    </a:lnTo>
                    <a:lnTo>
                      <a:pt x="517" y="926"/>
                    </a:lnTo>
                    <a:lnTo>
                      <a:pt x="514" y="926"/>
                    </a:lnTo>
                    <a:lnTo>
                      <a:pt x="512" y="926"/>
                    </a:lnTo>
                    <a:lnTo>
                      <a:pt x="510" y="926"/>
                    </a:lnTo>
                    <a:lnTo>
                      <a:pt x="508" y="926"/>
                    </a:lnTo>
                    <a:lnTo>
                      <a:pt x="508" y="928"/>
                    </a:lnTo>
                    <a:lnTo>
                      <a:pt x="505" y="928"/>
                    </a:lnTo>
                    <a:lnTo>
                      <a:pt x="503" y="928"/>
                    </a:lnTo>
                    <a:lnTo>
                      <a:pt x="501" y="928"/>
                    </a:lnTo>
                    <a:lnTo>
                      <a:pt x="498" y="928"/>
                    </a:lnTo>
                    <a:lnTo>
                      <a:pt x="496" y="928"/>
                    </a:lnTo>
                    <a:lnTo>
                      <a:pt x="494" y="928"/>
                    </a:lnTo>
                    <a:lnTo>
                      <a:pt x="492" y="928"/>
                    </a:lnTo>
                    <a:lnTo>
                      <a:pt x="492" y="926"/>
                    </a:lnTo>
                    <a:lnTo>
                      <a:pt x="489" y="926"/>
                    </a:lnTo>
                    <a:lnTo>
                      <a:pt x="487" y="926"/>
                    </a:lnTo>
                    <a:lnTo>
                      <a:pt x="485" y="926"/>
                    </a:lnTo>
                    <a:lnTo>
                      <a:pt x="483" y="926"/>
                    </a:lnTo>
                    <a:lnTo>
                      <a:pt x="480" y="926"/>
                    </a:lnTo>
                    <a:lnTo>
                      <a:pt x="478" y="924"/>
                    </a:lnTo>
                    <a:lnTo>
                      <a:pt x="471" y="924"/>
                    </a:lnTo>
                    <a:lnTo>
                      <a:pt x="469" y="924"/>
                    </a:lnTo>
                    <a:lnTo>
                      <a:pt x="467" y="924"/>
                    </a:lnTo>
                    <a:lnTo>
                      <a:pt x="462" y="924"/>
                    </a:lnTo>
                    <a:lnTo>
                      <a:pt x="460" y="924"/>
                    </a:lnTo>
                    <a:lnTo>
                      <a:pt x="458" y="924"/>
                    </a:lnTo>
                    <a:lnTo>
                      <a:pt x="455" y="921"/>
                    </a:lnTo>
                    <a:lnTo>
                      <a:pt x="453" y="921"/>
                    </a:lnTo>
                    <a:lnTo>
                      <a:pt x="451" y="921"/>
                    </a:lnTo>
                    <a:lnTo>
                      <a:pt x="453" y="919"/>
                    </a:lnTo>
                    <a:lnTo>
                      <a:pt x="453" y="917"/>
                    </a:lnTo>
                    <a:lnTo>
                      <a:pt x="458" y="915"/>
                    </a:lnTo>
                    <a:lnTo>
                      <a:pt x="460" y="915"/>
                    </a:lnTo>
                    <a:lnTo>
                      <a:pt x="462" y="912"/>
                    </a:lnTo>
                    <a:lnTo>
                      <a:pt x="467" y="910"/>
                    </a:lnTo>
                    <a:lnTo>
                      <a:pt x="469" y="910"/>
                    </a:lnTo>
                    <a:lnTo>
                      <a:pt x="471" y="908"/>
                    </a:lnTo>
                    <a:lnTo>
                      <a:pt x="474" y="906"/>
                    </a:lnTo>
                    <a:lnTo>
                      <a:pt x="476" y="906"/>
                    </a:lnTo>
                    <a:lnTo>
                      <a:pt x="478" y="906"/>
                    </a:lnTo>
                    <a:lnTo>
                      <a:pt x="480" y="903"/>
                    </a:lnTo>
                    <a:lnTo>
                      <a:pt x="480" y="901"/>
                    </a:lnTo>
                    <a:lnTo>
                      <a:pt x="483" y="901"/>
                    </a:lnTo>
                    <a:lnTo>
                      <a:pt x="487" y="899"/>
                    </a:lnTo>
                    <a:lnTo>
                      <a:pt x="489" y="899"/>
                    </a:lnTo>
                    <a:lnTo>
                      <a:pt x="492" y="899"/>
                    </a:lnTo>
                    <a:lnTo>
                      <a:pt x="492" y="896"/>
                    </a:lnTo>
                    <a:lnTo>
                      <a:pt x="494" y="896"/>
                    </a:lnTo>
                    <a:lnTo>
                      <a:pt x="494" y="894"/>
                    </a:lnTo>
                    <a:lnTo>
                      <a:pt x="496" y="894"/>
                    </a:lnTo>
                    <a:lnTo>
                      <a:pt x="498" y="894"/>
                    </a:lnTo>
                    <a:lnTo>
                      <a:pt x="498" y="892"/>
                    </a:lnTo>
                    <a:lnTo>
                      <a:pt x="501" y="892"/>
                    </a:lnTo>
                    <a:lnTo>
                      <a:pt x="501" y="890"/>
                    </a:lnTo>
                    <a:lnTo>
                      <a:pt x="503" y="890"/>
                    </a:lnTo>
                    <a:lnTo>
                      <a:pt x="503" y="887"/>
                    </a:lnTo>
                    <a:lnTo>
                      <a:pt x="505" y="887"/>
                    </a:lnTo>
                    <a:lnTo>
                      <a:pt x="505" y="885"/>
                    </a:lnTo>
                    <a:lnTo>
                      <a:pt x="503" y="885"/>
                    </a:lnTo>
                    <a:lnTo>
                      <a:pt x="505" y="885"/>
                    </a:lnTo>
                    <a:lnTo>
                      <a:pt x="505" y="883"/>
                    </a:lnTo>
                    <a:lnTo>
                      <a:pt x="505" y="881"/>
                    </a:lnTo>
                    <a:lnTo>
                      <a:pt x="508" y="881"/>
                    </a:lnTo>
                    <a:lnTo>
                      <a:pt x="510" y="876"/>
                    </a:lnTo>
                    <a:lnTo>
                      <a:pt x="510" y="874"/>
                    </a:lnTo>
                    <a:lnTo>
                      <a:pt x="514" y="869"/>
                    </a:lnTo>
                    <a:lnTo>
                      <a:pt x="519" y="860"/>
                    </a:lnTo>
                    <a:lnTo>
                      <a:pt x="523" y="856"/>
                    </a:lnTo>
                    <a:lnTo>
                      <a:pt x="523" y="851"/>
                    </a:lnTo>
                    <a:lnTo>
                      <a:pt x="523" y="849"/>
                    </a:lnTo>
                    <a:lnTo>
                      <a:pt x="523" y="847"/>
                    </a:lnTo>
                    <a:lnTo>
                      <a:pt x="521" y="847"/>
                    </a:lnTo>
                    <a:lnTo>
                      <a:pt x="521" y="844"/>
                    </a:lnTo>
                    <a:lnTo>
                      <a:pt x="519" y="844"/>
                    </a:lnTo>
                    <a:lnTo>
                      <a:pt x="519" y="842"/>
                    </a:lnTo>
                    <a:lnTo>
                      <a:pt x="517" y="842"/>
                    </a:lnTo>
                    <a:lnTo>
                      <a:pt x="517" y="840"/>
                    </a:lnTo>
                    <a:lnTo>
                      <a:pt x="514" y="840"/>
                    </a:lnTo>
                    <a:lnTo>
                      <a:pt x="512" y="840"/>
                    </a:lnTo>
                    <a:lnTo>
                      <a:pt x="510" y="840"/>
                    </a:lnTo>
                    <a:lnTo>
                      <a:pt x="508" y="840"/>
                    </a:lnTo>
                    <a:lnTo>
                      <a:pt x="505" y="840"/>
                    </a:lnTo>
                    <a:lnTo>
                      <a:pt x="503" y="840"/>
                    </a:lnTo>
                    <a:lnTo>
                      <a:pt x="498" y="842"/>
                    </a:lnTo>
                    <a:lnTo>
                      <a:pt x="496" y="842"/>
                    </a:lnTo>
                    <a:lnTo>
                      <a:pt x="494" y="842"/>
                    </a:lnTo>
                    <a:lnTo>
                      <a:pt x="492" y="842"/>
                    </a:lnTo>
                    <a:lnTo>
                      <a:pt x="489" y="842"/>
                    </a:lnTo>
                    <a:lnTo>
                      <a:pt x="487" y="842"/>
                    </a:lnTo>
                    <a:lnTo>
                      <a:pt x="485" y="842"/>
                    </a:lnTo>
                    <a:lnTo>
                      <a:pt x="483" y="842"/>
                    </a:lnTo>
                    <a:lnTo>
                      <a:pt x="483" y="844"/>
                    </a:lnTo>
                    <a:lnTo>
                      <a:pt x="480" y="844"/>
                    </a:lnTo>
                    <a:lnTo>
                      <a:pt x="478" y="844"/>
                    </a:lnTo>
                    <a:lnTo>
                      <a:pt x="476" y="844"/>
                    </a:lnTo>
                    <a:lnTo>
                      <a:pt x="474" y="844"/>
                    </a:lnTo>
                    <a:lnTo>
                      <a:pt x="471" y="844"/>
                    </a:lnTo>
                    <a:lnTo>
                      <a:pt x="469" y="842"/>
                    </a:lnTo>
                    <a:lnTo>
                      <a:pt x="467" y="842"/>
                    </a:lnTo>
                    <a:lnTo>
                      <a:pt x="460" y="842"/>
                    </a:lnTo>
                    <a:lnTo>
                      <a:pt x="458" y="842"/>
                    </a:lnTo>
                    <a:lnTo>
                      <a:pt x="444" y="847"/>
                    </a:lnTo>
                    <a:lnTo>
                      <a:pt x="435" y="851"/>
                    </a:lnTo>
                    <a:lnTo>
                      <a:pt x="433" y="851"/>
                    </a:lnTo>
                    <a:lnTo>
                      <a:pt x="430" y="851"/>
                    </a:lnTo>
                    <a:lnTo>
                      <a:pt x="430" y="853"/>
                    </a:lnTo>
                    <a:lnTo>
                      <a:pt x="428" y="853"/>
                    </a:lnTo>
                    <a:lnTo>
                      <a:pt x="426" y="853"/>
                    </a:lnTo>
                    <a:lnTo>
                      <a:pt x="424" y="853"/>
                    </a:lnTo>
                    <a:lnTo>
                      <a:pt x="421" y="856"/>
                    </a:lnTo>
                    <a:lnTo>
                      <a:pt x="419" y="856"/>
                    </a:lnTo>
                    <a:lnTo>
                      <a:pt x="417" y="856"/>
                    </a:lnTo>
                    <a:lnTo>
                      <a:pt x="412" y="858"/>
                    </a:lnTo>
                    <a:lnTo>
                      <a:pt x="406" y="860"/>
                    </a:lnTo>
                    <a:lnTo>
                      <a:pt x="403" y="860"/>
                    </a:lnTo>
                    <a:lnTo>
                      <a:pt x="403" y="863"/>
                    </a:lnTo>
                    <a:lnTo>
                      <a:pt x="403" y="865"/>
                    </a:lnTo>
                    <a:lnTo>
                      <a:pt x="401" y="872"/>
                    </a:lnTo>
                    <a:lnTo>
                      <a:pt x="399" y="878"/>
                    </a:lnTo>
                    <a:lnTo>
                      <a:pt x="399" y="881"/>
                    </a:lnTo>
                    <a:lnTo>
                      <a:pt x="399" y="883"/>
                    </a:lnTo>
                    <a:lnTo>
                      <a:pt x="399" y="885"/>
                    </a:lnTo>
                    <a:lnTo>
                      <a:pt x="396" y="885"/>
                    </a:lnTo>
                    <a:lnTo>
                      <a:pt x="394" y="885"/>
                    </a:lnTo>
                    <a:lnTo>
                      <a:pt x="387" y="883"/>
                    </a:lnTo>
                    <a:lnTo>
                      <a:pt x="385" y="883"/>
                    </a:lnTo>
                    <a:lnTo>
                      <a:pt x="383" y="883"/>
                    </a:lnTo>
                    <a:lnTo>
                      <a:pt x="378" y="883"/>
                    </a:lnTo>
                    <a:lnTo>
                      <a:pt x="374" y="883"/>
                    </a:lnTo>
                    <a:lnTo>
                      <a:pt x="372" y="883"/>
                    </a:lnTo>
                    <a:lnTo>
                      <a:pt x="369" y="883"/>
                    </a:lnTo>
                    <a:lnTo>
                      <a:pt x="367" y="883"/>
                    </a:lnTo>
                    <a:lnTo>
                      <a:pt x="365" y="883"/>
                    </a:lnTo>
                    <a:lnTo>
                      <a:pt x="365" y="885"/>
                    </a:lnTo>
                    <a:lnTo>
                      <a:pt x="362" y="885"/>
                    </a:lnTo>
                    <a:lnTo>
                      <a:pt x="362" y="887"/>
                    </a:lnTo>
                    <a:lnTo>
                      <a:pt x="360" y="890"/>
                    </a:lnTo>
                    <a:lnTo>
                      <a:pt x="358" y="890"/>
                    </a:lnTo>
                    <a:lnTo>
                      <a:pt x="358" y="892"/>
                    </a:lnTo>
                    <a:lnTo>
                      <a:pt x="358" y="890"/>
                    </a:lnTo>
                    <a:lnTo>
                      <a:pt x="356" y="890"/>
                    </a:lnTo>
                    <a:lnTo>
                      <a:pt x="356" y="887"/>
                    </a:lnTo>
                    <a:lnTo>
                      <a:pt x="351" y="883"/>
                    </a:lnTo>
                    <a:lnTo>
                      <a:pt x="344" y="876"/>
                    </a:lnTo>
                    <a:lnTo>
                      <a:pt x="340" y="869"/>
                    </a:lnTo>
                    <a:lnTo>
                      <a:pt x="337" y="867"/>
                    </a:lnTo>
                    <a:lnTo>
                      <a:pt x="337" y="865"/>
                    </a:lnTo>
                    <a:lnTo>
                      <a:pt x="335" y="865"/>
                    </a:lnTo>
                    <a:lnTo>
                      <a:pt x="333" y="865"/>
                    </a:lnTo>
                    <a:lnTo>
                      <a:pt x="331" y="865"/>
                    </a:lnTo>
                    <a:lnTo>
                      <a:pt x="331" y="863"/>
                    </a:lnTo>
                    <a:lnTo>
                      <a:pt x="328" y="863"/>
                    </a:lnTo>
                    <a:lnTo>
                      <a:pt x="326" y="863"/>
                    </a:lnTo>
                    <a:lnTo>
                      <a:pt x="324" y="860"/>
                    </a:lnTo>
                    <a:lnTo>
                      <a:pt x="322" y="860"/>
                    </a:lnTo>
                    <a:lnTo>
                      <a:pt x="319" y="860"/>
                    </a:lnTo>
                    <a:lnTo>
                      <a:pt x="317" y="858"/>
                    </a:lnTo>
                    <a:lnTo>
                      <a:pt x="315" y="858"/>
                    </a:lnTo>
                    <a:lnTo>
                      <a:pt x="313" y="856"/>
                    </a:lnTo>
                    <a:lnTo>
                      <a:pt x="310" y="856"/>
                    </a:lnTo>
                    <a:lnTo>
                      <a:pt x="310" y="853"/>
                    </a:lnTo>
                    <a:lnTo>
                      <a:pt x="308" y="853"/>
                    </a:lnTo>
                    <a:lnTo>
                      <a:pt x="308" y="851"/>
                    </a:lnTo>
                    <a:lnTo>
                      <a:pt x="306" y="851"/>
                    </a:lnTo>
                    <a:lnTo>
                      <a:pt x="303" y="851"/>
                    </a:lnTo>
                    <a:lnTo>
                      <a:pt x="301" y="853"/>
                    </a:lnTo>
                    <a:lnTo>
                      <a:pt x="299" y="853"/>
                    </a:lnTo>
                    <a:lnTo>
                      <a:pt x="299" y="856"/>
                    </a:lnTo>
                    <a:lnTo>
                      <a:pt x="297" y="856"/>
                    </a:lnTo>
                    <a:lnTo>
                      <a:pt x="294" y="856"/>
                    </a:lnTo>
                    <a:lnTo>
                      <a:pt x="292" y="856"/>
                    </a:lnTo>
                    <a:lnTo>
                      <a:pt x="290" y="856"/>
                    </a:lnTo>
                    <a:lnTo>
                      <a:pt x="288" y="856"/>
                    </a:lnTo>
                    <a:lnTo>
                      <a:pt x="285" y="856"/>
                    </a:lnTo>
                    <a:lnTo>
                      <a:pt x="285" y="853"/>
                    </a:lnTo>
                    <a:lnTo>
                      <a:pt x="283" y="853"/>
                    </a:lnTo>
                    <a:lnTo>
                      <a:pt x="281" y="853"/>
                    </a:lnTo>
                    <a:lnTo>
                      <a:pt x="279" y="853"/>
                    </a:lnTo>
                    <a:lnTo>
                      <a:pt x="276" y="851"/>
                    </a:lnTo>
                    <a:lnTo>
                      <a:pt x="274" y="851"/>
                    </a:lnTo>
                    <a:lnTo>
                      <a:pt x="272" y="849"/>
                    </a:lnTo>
                    <a:lnTo>
                      <a:pt x="269" y="847"/>
                    </a:lnTo>
                    <a:lnTo>
                      <a:pt x="269" y="844"/>
                    </a:lnTo>
                    <a:lnTo>
                      <a:pt x="269" y="838"/>
                    </a:lnTo>
                    <a:lnTo>
                      <a:pt x="267" y="835"/>
                    </a:lnTo>
                    <a:lnTo>
                      <a:pt x="265" y="833"/>
                    </a:lnTo>
                    <a:lnTo>
                      <a:pt x="263" y="833"/>
                    </a:lnTo>
                    <a:lnTo>
                      <a:pt x="260" y="831"/>
                    </a:lnTo>
                    <a:lnTo>
                      <a:pt x="254" y="829"/>
                    </a:lnTo>
                    <a:lnTo>
                      <a:pt x="249" y="829"/>
                    </a:lnTo>
                    <a:lnTo>
                      <a:pt x="247" y="826"/>
                    </a:lnTo>
                    <a:lnTo>
                      <a:pt x="245" y="826"/>
                    </a:lnTo>
                    <a:lnTo>
                      <a:pt x="242" y="826"/>
                    </a:lnTo>
                    <a:lnTo>
                      <a:pt x="238" y="826"/>
                    </a:lnTo>
                    <a:lnTo>
                      <a:pt x="235" y="824"/>
                    </a:lnTo>
                    <a:lnTo>
                      <a:pt x="233" y="824"/>
                    </a:lnTo>
                    <a:lnTo>
                      <a:pt x="229" y="824"/>
                    </a:lnTo>
                    <a:lnTo>
                      <a:pt x="226" y="822"/>
                    </a:lnTo>
                    <a:lnTo>
                      <a:pt x="224" y="822"/>
                    </a:lnTo>
                    <a:lnTo>
                      <a:pt x="224" y="820"/>
                    </a:lnTo>
                    <a:lnTo>
                      <a:pt x="222" y="820"/>
                    </a:lnTo>
                    <a:lnTo>
                      <a:pt x="220" y="820"/>
                    </a:lnTo>
                    <a:lnTo>
                      <a:pt x="220" y="817"/>
                    </a:lnTo>
                    <a:lnTo>
                      <a:pt x="217" y="817"/>
                    </a:lnTo>
                    <a:lnTo>
                      <a:pt x="215" y="815"/>
                    </a:lnTo>
                    <a:lnTo>
                      <a:pt x="213" y="815"/>
                    </a:lnTo>
                    <a:lnTo>
                      <a:pt x="211" y="815"/>
                    </a:lnTo>
                    <a:lnTo>
                      <a:pt x="208" y="813"/>
                    </a:lnTo>
                    <a:lnTo>
                      <a:pt x="206" y="813"/>
                    </a:lnTo>
                    <a:lnTo>
                      <a:pt x="201" y="810"/>
                    </a:lnTo>
                    <a:lnTo>
                      <a:pt x="201" y="808"/>
                    </a:lnTo>
                    <a:lnTo>
                      <a:pt x="199" y="808"/>
                    </a:lnTo>
                    <a:lnTo>
                      <a:pt x="197" y="806"/>
                    </a:lnTo>
                    <a:lnTo>
                      <a:pt x="195" y="806"/>
                    </a:lnTo>
                    <a:lnTo>
                      <a:pt x="192" y="804"/>
                    </a:lnTo>
                    <a:lnTo>
                      <a:pt x="192" y="806"/>
                    </a:lnTo>
                    <a:lnTo>
                      <a:pt x="190" y="806"/>
                    </a:lnTo>
                    <a:lnTo>
                      <a:pt x="188" y="806"/>
                    </a:lnTo>
                    <a:lnTo>
                      <a:pt x="186" y="806"/>
                    </a:lnTo>
                    <a:lnTo>
                      <a:pt x="181" y="806"/>
                    </a:lnTo>
                    <a:lnTo>
                      <a:pt x="177" y="806"/>
                    </a:lnTo>
                    <a:lnTo>
                      <a:pt x="167" y="822"/>
                    </a:lnTo>
                    <a:lnTo>
                      <a:pt x="161" y="820"/>
                    </a:lnTo>
                    <a:lnTo>
                      <a:pt x="158" y="822"/>
                    </a:lnTo>
                    <a:lnTo>
                      <a:pt x="156" y="824"/>
                    </a:lnTo>
                    <a:lnTo>
                      <a:pt x="154" y="826"/>
                    </a:lnTo>
                    <a:lnTo>
                      <a:pt x="152" y="826"/>
                    </a:lnTo>
                    <a:lnTo>
                      <a:pt x="147" y="829"/>
                    </a:lnTo>
                    <a:lnTo>
                      <a:pt x="140" y="833"/>
                    </a:lnTo>
                    <a:lnTo>
                      <a:pt x="136" y="835"/>
                    </a:lnTo>
                    <a:lnTo>
                      <a:pt x="133" y="838"/>
                    </a:lnTo>
                    <a:lnTo>
                      <a:pt x="131" y="840"/>
                    </a:lnTo>
                    <a:lnTo>
                      <a:pt x="127" y="840"/>
                    </a:lnTo>
                    <a:lnTo>
                      <a:pt x="124" y="840"/>
                    </a:lnTo>
                    <a:lnTo>
                      <a:pt x="122" y="840"/>
                    </a:lnTo>
                    <a:lnTo>
                      <a:pt x="120" y="840"/>
                    </a:lnTo>
                    <a:lnTo>
                      <a:pt x="118" y="838"/>
                    </a:lnTo>
                    <a:lnTo>
                      <a:pt x="115" y="838"/>
                    </a:lnTo>
                    <a:lnTo>
                      <a:pt x="115" y="835"/>
                    </a:lnTo>
                    <a:lnTo>
                      <a:pt x="113" y="835"/>
                    </a:lnTo>
                    <a:lnTo>
                      <a:pt x="113" y="833"/>
                    </a:lnTo>
                    <a:lnTo>
                      <a:pt x="111" y="833"/>
                    </a:lnTo>
                    <a:lnTo>
                      <a:pt x="111" y="831"/>
                    </a:lnTo>
                    <a:lnTo>
                      <a:pt x="109" y="831"/>
                    </a:lnTo>
                    <a:lnTo>
                      <a:pt x="109" y="829"/>
                    </a:lnTo>
                    <a:lnTo>
                      <a:pt x="111" y="824"/>
                    </a:lnTo>
                    <a:lnTo>
                      <a:pt x="111" y="817"/>
                    </a:lnTo>
                    <a:lnTo>
                      <a:pt x="111" y="815"/>
                    </a:lnTo>
                    <a:lnTo>
                      <a:pt x="106" y="810"/>
                    </a:lnTo>
                    <a:lnTo>
                      <a:pt x="104" y="810"/>
                    </a:lnTo>
                    <a:lnTo>
                      <a:pt x="102" y="810"/>
                    </a:lnTo>
                    <a:lnTo>
                      <a:pt x="102" y="808"/>
                    </a:lnTo>
                    <a:lnTo>
                      <a:pt x="99" y="808"/>
                    </a:lnTo>
                    <a:lnTo>
                      <a:pt x="97" y="806"/>
                    </a:lnTo>
                    <a:lnTo>
                      <a:pt x="97" y="804"/>
                    </a:lnTo>
                    <a:lnTo>
                      <a:pt x="97" y="801"/>
                    </a:lnTo>
                    <a:lnTo>
                      <a:pt x="99" y="799"/>
                    </a:lnTo>
                    <a:lnTo>
                      <a:pt x="99" y="797"/>
                    </a:lnTo>
                    <a:lnTo>
                      <a:pt x="102" y="797"/>
                    </a:lnTo>
                    <a:lnTo>
                      <a:pt x="104" y="797"/>
                    </a:lnTo>
                    <a:lnTo>
                      <a:pt x="106" y="797"/>
                    </a:lnTo>
                    <a:lnTo>
                      <a:pt x="109" y="797"/>
                    </a:lnTo>
                    <a:lnTo>
                      <a:pt x="109" y="795"/>
                    </a:lnTo>
                    <a:lnTo>
                      <a:pt x="109" y="790"/>
                    </a:lnTo>
                    <a:lnTo>
                      <a:pt x="109" y="788"/>
                    </a:lnTo>
                    <a:lnTo>
                      <a:pt x="109" y="783"/>
                    </a:lnTo>
                    <a:lnTo>
                      <a:pt x="109" y="781"/>
                    </a:lnTo>
                    <a:lnTo>
                      <a:pt x="109" y="779"/>
                    </a:lnTo>
                    <a:lnTo>
                      <a:pt x="109" y="777"/>
                    </a:lnTo>
                    <a:lnTo>
                      <a:pt x="106" y="777"/>
                    </a:lnTo>
                    <a:lnTo>
                      <a:pt x="106" y="772"/>
                    </a:lnTo>
                    <a:lnTo>
                      <a:pt x="106" y="767"/>
                    </a:lnTo>
                    <a:lnTo>
                      <a:pt x="106" y="765"/>
                    </a:lnTo>
                    <a:lnTo>
                      <a:pt x="109" y="765"/>
                    </a:lnTo>
                    <a:lnTo>
                      <a:pt x="111" y="765"/>
                    </a:lnTo>
                    <a:lnTo>
                      <a:pt x="115" y="763"/>
                    </a:lnTo>
                    <a:lnTo>
                      <a:pt x="86" y="752"/>
                    </a:lnTo>
                    <a:lnTo>
                      <a:pt x="90" y="743"/>
                    </a:lnTo>
                    <a:lnTo>
                      <a:pt x="90" y="740"/>
                    </a:lnTo>
                    <a:lnTo>
                      <a:pt x="93" y="738"/>
                    </a:lnTo>
                    <a:lnTo>
                      <a:pt x="93" y="731"/>
                    </a:lnTo>
                    <a:lnTo>
                      <a:pt x="93" y="729"/>
                    </a:lnTo>
                    <a:lnTo>
                      <a:pt x="95" y="727"/>
                    </a:lnTo>
                    <a:lnTo>
                      <a:pt x="95" y="724"/>
                    </a:lnTo>
                    <a:lnTo>
                      <a:pt x="95" y="722"/>
                    </a:lnTo>
                    <a:lnTo>
                      <a:pt x="97" y="720"/>
                    </a:lnTo>
                    <a:lnTo>
                      <a:pt x="97" y="718"/>
                    </a:lnTo>
                    <a:lnTo>
                      <a:pt x="97" y="715"/>
                    </a:lnTo>
                    <a:lnTo>
                      <a:pt x="99" y="713"/>
                    </a:lnTo>
                    <a:lnTo>
                      <a:pt x="99" y="711"/>
                    </a:lnTo>
                    <a:lnTo>
                      <a:pt x="102" y="709"/>
                    </a:lnTo>
                    <a:lnTo>
                      <a:pt x="104" y="704"/>
                    </a:lnTo>
                    <a:lnTo>
                      <a:pt x="111" y="697"/>
                    </a:lnTo>
                    <a:lnTo>
                      <a:pt x="115" y="695"/>
                    </a:lnTo>
                    <a:lnTo>
                      <a:pt x="122" y="691"/>
                    </a:lnTo>
                    <a:lnTo>
                      <a:pt x="124" y="688"/>
                    </a:lnTo>
                    <a:lnTo>
                      <a:pt x="127" y="681"/>
                    </a:lnTo>
                    <a:lnTo>
                      <a:pt x="122" y="675"/>
                    </a:lnTo>
                    <a:lnTo>
                      <a:pt x="120" y="666"/>
                    </a:lnTo>
                    <a:lnTo>
                      <a:pt x="118" y="661"/>
                    </a:lnTo>
                    <a:lnTo>
                      <a:pt x="115" y="659"/>
                    </a:lnTo>
                    <a:lnTo>
                      <a:pt x="115" y="657"/>
                    </a:lnTo>
                    <a:lnTo>
                      <a:pt x="115" y="654"/>
                    </a:lnTo>
                    <a:lnTo>
                      <a:pt x="118" y="648"/>
                    </a:lnTo>
                    <a:lnTo>
                      <a:pt x="120" y="645"/>
                    </a:lnTo>
                    <a:lnTo>
                      <a:pt x="120" y="643"/>
                    </a:lnTo>
                    <a:lnTo>
                      <a:pt x="120" y="641"/>
                    </a:lnTo>
                    <a:lnTo>
                      <a:pt x="109" y="643"/>
                    </a:lnTo>
                    <a:lnTo>
                      <a:pt x="106" y="643"/>
                    </a:lnTo>
                    <a:lnTo>
                      <a:pt x="102" y="643"/>
                    </a:lnTo>
                    <a:lnTo>
                      <a:pt x="97" y="638"/>
                    </a:lnTo>
                    <a:lnTo>
                      <a:pt x="97" y="636"/>
                    </a:lnTo>
                    <a:lnTo>
                      <a:pt x="95" y="636"/>
                    </a:lnTo>
                    <a:lnTo>
                      <a:pt x="95" y="634"/>
                    </a:lnTo>
                    <a:lnTo>
                      <a:pt x="93" y="632"/>
                    </a:lnTo>
                    <a:lnTo>
                      <a:pt x="93" y="629"/>
                    </a:lnTo>
                    <a:lnTo>
                      <a:pt x="90" y="627"/>
                    </a:lnTo>
                    <a:lnTo>
                      <a:pt x="88" y="625"/>
                    </a:lnTo>
                    <a:lnTo>
                      <a:pt x="90" y="623"/>
                    </a:lnTo>
                    <a:lnTo>
                      <a:pt x="90" y="620"/>
                    </a:lnTo>
                    <a:lnTo>
                      <a:pt x="93" y="616"/>
                    </a:lnTo>
                    <a:lnTo>
                      <a:pt x="93" y="614"/>
                    </a:lnTo>
                    <a:lnTo>
                      <a:pt x="95" y="605"/>
                    </a:lnTo>
                    <a:lnTo>
                      <a:pt x="95" y="602"/>
                    </a:lnTo>
                    <a:lnTo>
                      <a:pt x="97" y="598"/>
                    </a:lnTo>
                    <a:lnTo>
                      <a:pt x="97" y="593"/>
                    </a:lnTo>
                    <a:lnTo>
                      <a:pt x="97" y="591"/>
                    </a:lnTo>
                    <a:lnTo>
                      <a:pt x="97" y="589"/>
                    </a:lnTo>
                    <a:lnTo>
                      <a:pt x="93" y="580"/>
                    </a:lnTo>
                    <a:lnTo>
                      <a:pt x="90" y="571"/>
                    </a:lnTo>
                    <a:lnTo>
                      <a:pt x="84" y="562"/>
                    </a:lnTo>
                    <a:lnTo>
                      <a:pt x="81" y="559"/>
                    </a:lnTo>
                    <a:lnTo>
                      <a:pt x="75" y="552"/>
                    </a:lnTo>
                    <a:lnTo>
                      <a:pt x="72" y="548"/>
                    </a:lnTo>
                    <a:lnTo>
                      <a:pt x="70" y="546"/>
                    </a:lnTo>
                    <a:lnTo>
                      <a:pt x="68" y="546"/>
                    </a:lnTo>
                    <a:lnTo>
                      <a:pt x="68" y="543"/>
                    </a:lnTo>
                    <a:lnTo>
                      <a:pt x="65" y="541"/>
                    </a:lnTo>
                    <a:lnTo>
                      <a:pt x="65" y="539"/>
                    </a:lnTo>
                    <a:lnTo>
                      <a:pt x="63" y="539"/>
                    </a:lnTo>
                    <a:lnTo>
                      <a:pt x="63" y="537"/>
                    </a:lnTo>
                    <a:lnTo>
                      <a:pt x="61" y="537"/>
                    </a:lnTo>
                    <a:lnTo>
                      <a:pt x="31" y="548"/>
                    </a:lnTo>
                    <a:lnTo>
                      <a:pt x="9" y="534"/>
                    </a:lnTo>
                    <a:lnTo>
                      <a:pt x="9" y="532"/>
                    </a:lnTo>
                    <a:lnTo>
                      <a:pt x="9" y="530"/>
                    </a:lnTo>
                    <a:lnTo>
                      <a:pt x="11" y="528"/>
                    </a:lnTo>
                    <a:lnTo>
                      <a:pt x="11" y="525"/>
                    </a:lnTo>
                    <a:lnTo>
                      <a:pt x="11" y="523"/>
                    </a:lnTo>
                    <a:lnTo>
                      <a:pt x="11" y="521"/>
                    </a:lnTo>
                    <a:lnTo>
                      <a:pt x="11" y="519"/>
                    </a:lnTo>
                    <a:lnTo>
                      <a:pt x="11" y="516"/>
                    </a:lnTo>
                    <a:lnTo>
                      <a:pt x="11" y="514"/>
                    </a:lnTo>
                    <a:lnTo>
                      <a:pt x="13" y="512"/>
                    </a:lnTo>
                    <a:lnTo>
                      <a:pt x="13" y="509"/>
                    </a:lnTo>
                    <a:lnTo>
                      <a:pt x="13" y="507"/>
                    </a:lnTo>
                    <a:lnTo>
                      <a:pt x="13" y="505"/>
                    </a:lnTo>
                    <a:lnTo>
                      <a:pt x="13" y="500"/>
                    </a:lnTo>
                    <a:lnTo>
                      <a:pt x="13" y="498"/>
                    </a:lnTo>
                    <a:lnTo>
                      <a:pt x="16" y="494"/>
                    </a:lnTo>
                    <a:lnTo>
                      <a:pt x="16" y="491"/>
                    </a:lnTo>
                    <a:lnTo>
                      <a:pt x="16" y="489"/>
                    </a:lnTo>
                    <a:lnTo>
                      <a:pt x="16" y="487"/>
                    </a:lnTo>
                    <a:lnTo>
                      <a:pt x="16" y="485"/>
                    </a:lnTo>
                    <a:lnTo>
                      <a:pt x="18" y="482"/>
                    </a:lnTo>
                    <a:lnTo>
                      <a:pt x="18" y="480"/>
                    </a:lnTo>
                    <a:lnTo>
                      <a:pt x="18" y="476"/>
                    </a:lnTo>
                    <a:lnTo>
                      <a:pt x="20" y="471"/>
                    </a:lnTo>
                    <a:lnTo>
                      <a:pt x="20" y="469"/>
                    </a:lnTo>
                    <a:lnTo>
                      <a:pt x="20" y="464"/>
                    </a:lnTo>
                    <a:lnTo>
                      <a:pt x="22" y="460"/>
                    </a:lnTo>
                    <a:lnTo>
                      <a:pt x="22" y="455"/>
                    </a:lnTo>
                    <a:lnTo>
                      <a:pt x="22" y="453"/>
                    </a:lnTo>
                    <a:lnTo>
                      <a:pt x="22" y="451"/>
                    </a:lnTo>
                    <a:lnTo>
                      <a:pt x="25" y="446"/>
                    </a:lnTo>
                    <a:lnTo>
                      <a:pt x="25" y="442"/>
                    </a:lnTo>
                    <a:lnTo>
                      <a:pt x="20" y="437"/>
                    </a:lnTo>
                    <a:lnTo>
                      <a:pt x="18" y="435"/>
                    </a:lnTo>
                    <a:lnTo>
                      <a:pt x="13" y="430"/>
                    </a:lnTo>
                    <a:lnTo>
                      <a:pt x="9" y="426"/>
                    </a:lnTo>
                    <a:lnTo>
                      <a:pt x="4" y="421"/>
                    </a:lnTo>
                    <a:lnTo>
                      <a:pt x="2" y="421"/>
                    </a:lnTo>
                    <a:lnTo>
                      <a:pt x="0" y="419"/>
                    </a:lnTo>
                    <a:lnTo>
                      <a:pt x="2" y="419"/>
                    </a:lnTo>
                    <a:lnTo>
                      <a:pt x="2" y="414"/>
                    </a:lnTo>
                    <a:lnTo>
                      <a:pt x="4" y="410"/>
                    </a:lnTo>
                    <a:lnTo>
                      <a:pt x="4" y="408"/>
                    </a:lnTo>
                    <a:lnTo>
                      <a:pt x="6" y="408"/>
                    </a:lnTo>
                    <a:lnTo>
                      <a:pt x="9" y="405"/>
                    </a:lnTo>
                    <a:lnTo>
                      <a:pt x="11" y="403"/>
                    </a:lnTo>
                    <a:lnTo>
                      <a:pt x="13" y="403"/>
                    </a:lnTo>
                    <a:lnTo>
                      <a:pt x="16" y="403"/>
                    </a:lnTo>
                    <a:lnTo>
                      <a:pt x="18" y="401"/>
                    </a:lnTo>
                    <a:lnTo>
                      <a:pt x="20" y="401"/>
                    </a:lnTo>
                    <a:lnTo>
                      <a:pt x="20" y="399"/>
                    </a:lnTo>
                    <a:lnTo>
                      <a:pt x="22" y="396"/>
                    </a:lnTo>
                    <a:lnTo>
                      <a:pt x="22" y="394"/>
                    </a:lnTo>
                    <a:lnTo>
                      <a:pt x="22" y="392"/>
                    </a:lnTo>
                    <a:lnTo>
                      <a:pt x="25" y="392"/>
                    </a:lnTo>
                    <a:lnTo>
                      <a:pt x="25" y="390"/>
                    </a:lnTo>
                    <a:lnTo>
                      <a:pt x="29" y="390"/>
                    </a:lnTo>
                    <a:lnTo>
                      <a:pt x="31" y="390"/>
                    </a:lnTo>
                    <a:lnTo>
                      <a:pt x="34" y="390"/>
                    </a:lnTo>
                    <a:lnTo>
                      <a:pt x="36" y="390"/>
                    </a:lnTo>
                    <a:lnTo>
                      <a:pt x="38" y="390"/>
                    </a:lnTo>
                    <a:lnTo>
                      <a:pt x="41" y="387"/>
                    </a:lnTo>
                    <a:lnTo>
                      <a:pt x="41" y="385"/>
                    </a:lnTo>
                    <a:lnTo>
                      <a:pt x="41" y="383"/>
                    </a:lnTo>
                    <a:lnTo>
                      <a:pt x="41" y="380"/>
                    </a:lnTo>
                    <a:lnTo>
                      <a:pt x="41" y="378"/>
                    </a:lnTo>
                    <a:lnTo>
                      <a:pt x="38" y="378"/>
                    </a:lnTo>
                    <a:lnTo>
                      <a:pt x="38" y="376"/>
                    </a:lnTo>
                    <a:lnTo>
                      <a:pt x="41" y="371"/>
                    </a:lnTo>
                    <a:lnTo>
                      <a:pt x="41" y="369"/>
                    </a:lnTo>
                    <a:lnTo>
                      <a:pt x="43" y="367"/>
                    </a:lnTo>
                    <a:lnTo>
                      <a:pt x="45" y="367"/>
                    </a:lnTo>
                    <a:lnTo>
                      <a:pt x="45" y="365"/>
                    </a:lnTo>
                    <a:lnTo>
                      <a:pt x="47" y="365"/>
                    </a:lnTo>
                    <a:lnTo>
                      <a:pt x="50" y="365"/>
                    </a:lnTo>
                    <a:lnTo>
                      <a:pt x="52" y="362"/>
                    </a:lnTo>
                    <a:lnTo>
                      <a:pt x="54" y="360"/>
                    </a:lnTo>
                    <a:lnTo>
                      <a:pt x="54" y="358"/>
                    </a:lnTo>
                    <a:lnTo>
                      <a:pt x="56" y="356"/>
                    </a:lnTo>
                    <a:lnTo>
                      <a:pt x="56" y="353"/>
                    </a:lnTo>
                    <a:lnTo>
                      <a:pt x="59" y="353"/>
                    </a:lnTo>
                    <a:lnTo>
                      <a:pt x="59" y="349"/>
                    </a:lnTo>
                    <a:lnTo>
                      <a:pt x="59" y="347"/>
                    </a:lnTo>
                    <a:lnTo>
                      <a:pt x="56" y="344"/>
                    </a:lnTo>
                    <a:lnTo>
                      <a:pt x="56" y="342"/>
                    </a:lnTo>
                    <a:lnTo>
                      <a:pt x="59" y="340"/>
                    </a:lnTo>
                    <a:lnTo>
                      <a:pt x="56" y="337"/>
                    </a:lnTo>
                    <a:lnTo>
                      <a:pt x="56" y="335"/>
                    </a:lnTo>
                    <a:lnTo>
                      <a:pt x="59" y="333"/>
                    </a:lnTo>
                    <a:lnTo>
                      <a:pt x="59" y="331"/>
                    </a:lnTo>
                    <a:lnTo>
                      <a:pt x="59" y="328"/>
                    </a:lnTo>
                    <a:lnTo>
                      <a:pt x="59" y="326"/>
                    </a:lnTo>
                    <a:lnTo>
                      <a:pt x="59" y="324"/>
                    </a:lnTo>
                    <a:lnTo>
                      <a:pt x="59" y="322"/>
                    </a:lnTo>
                    <a:lnTo>
                      <a:pt x="59" y="317"/>
                    </a:lnTo>
                    <a:lnTo>
                      <a:pt x="56" y="315"/>
                    </a:lnTo>
                    <a:lnTo>
                      <a:pt x="56" y="313"/>
                    </a:lnTo>
                    <a:lnTo>
                      <a:pt x="56" y="310"/>
                    </a:lnTo>
                    <a:lnTo>
                      <a:pt x="56" y="308"/>
                    </a:lnTo>
                    <a:lnTo>
                      <a:pt x="56" y="306"/>
                    </a:lnTo>
                    <a:lnTo>
                      <a:pt x="56" y="301"/>
                    </a:lnTo>
                    <a:lnTo>
                      <a:pt x="54" y="301"/>
                    </a:lnTo>
                    <a:lnTo>
                      <a:pt x="52" y="299"/>
                    </a:lnTo>
                    <a:lnTo>
                      <a:pt x="52" y="297"/>
                    </a:lnTo>
                    <a:lnTo>
                      <a:pt x="50" y="297"/>
                    </a:lnTo>
                    <a:lnTo>
                      <a:pt x="47" y="294"/>
                    </a:lnTo>
                    <a:lnTo>
                      <a:pt x="47" y="292"/>
                    </a:lnTo>
                    <a:lnTo>
                      <a:pt x="45" y="292"/>
                    </a:lnTo>
                    <a:lnTo>
                      <a:pt x="43" y="290"/>
                    </a:lnTo>
                    <a:lnTo>
                      <a:pt x="41" y="290"/>
                    </a:lnTo>
                    <a:lnTo>
                      <a:pt x="41" y="288"/>
                    </a:lnTo>
                    <a:lnTo>
                      <a:pt x="38" y="285"/>
                    </a:lnTo>
                    <a:lnTo>
                      <a:pt x="38" y="283"/>
                    </a:lnTo>
                    <a:lnTo>
                      <a:pt x="38" y="281"/>
                    </a:lnTo>
                    <a:lnTo>
                      <a:pt x="38" y="279"/>
                    </a:lnTo>
                    <a:lnTo>
                      <a:pt x="38" y="276"/>
                    </a:lnTo>
                    <a:lnTo>
                      <a:pt x="38" y="274"/>
                    </a:lnTo>
                    <a:lnTo>
                      <a:pt x="38" y="272"/>
                    </a:lnTo>
                    <a:lnTo>
                      <a:pt x="38" y="270"/>
                    </a:lnTo>
                    <a:lnTo>
                      <a:pt x="38" y="267"/>
                    </a:lnTo>
                    <a:lnTo>
                      <a:pt x="38" y="265"/>
                    </a:lnTo>
                    <a:lnTo>
                      <a:pt x="41" y="263"/>
                    </a:lnTo>
                    <a:lnTo>
                      <a:pt x="43" y="261"/>
                    </a:lnTo>
                    <a:lnTo>
                      <a:pt x="45" y="258"/>
                    </a:lnTo>
                    <a:lnTo>
                      <a:pt x="47" y="258"/>
                    </a:lnTo>
                    <a:lnTo>
                      <a:pt x="47" y="256"/>
                    </a:lnTo>
                    <a:lnTo>
                      <a:pt x="50" y="256"/>
                    </a:lnTo>
                    <a:lnTo>
                      <a:pt x="52" y="25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55" name="Freeform 14">
                <a:extLst>
                  <a:ext uri="{FF2B5EF4-FFF2-40B4-BE49-F238E27FC236}">
                    <a16:creationId xmlns:a16="http://schemas.microsoft.com/office/drawing/2014/main" id="{DB5A3134-1B79-9290-E3C1-4C4345FAC952}"/>
                  </a:ext>
                </a:extLst>
              </p:cNvPr>
              <p:cNvSpPr>
                <a:spLocks/>
              </p:cNvSpPr>
              <p:nvPr/>
            </p:nvSpPr>
            <p:spPr bwMode="auto">
              <a:xfrm>
                <a:off x="2984501" y="1655763"/>
                <a:ext cx="1951038" cy="1908175"/>
              </a:xfrm>
              <a:custGeom>
                <a:avLst/>
                <a:gdLst>
                  <a:gd name="T0" fmla="*/ 2 w 1229"/>
                  <a:gd name="T1" fmla="*/ 1202 h 1202"/>
                  <a:gd name="T2" fmla="*/ 7 w 1229"/>
                  <a:gd name="T3" fmla="*/ 1197 h 1202"/>
                  <a:gd name="T4" fmla="*/ 11 w 1229"/>
                  <a:gd name="T5" fmla="*/ 1193 h 1202"/>
                  <a:gd name="T6" fmla="*/ 13 w 1229"/>
                  <a:gd name="T7" fmla="*/ 1191 h 1202"/>
                  <a:gd name="T8" fmla="*/ 16 w 1229"/>
                  <a:gd name="T9" fmla="*/ 1188 h 1202"/>
                  <a:gd name="T10" fmla="*/ 18 w 1229"/>
                  <a:gd name="T11" fmla="*/ 1184 h 1202"/>
                  <a:gd name="T12" fmla="*/ 23 w 1229"/>
                  <a:gd name="T13" fmla="*/ 1182 h 1202"/>
                  <a:gd name="T14" fmla="*/ 25 w 1229"/>
                  <a:gd name="T15" fmla="*/ 1179 h 1202"/>
                  <a:gd name="T16" fmla="*/ 29 w 1229"/>
                  <a:gd name="T17" fmla="*/ 1177 h 1202"/>
                  <a:gd name="T18" fmla="*/ 32 w 1229"/>
                  <a:gd name="T19" fmla="*/ 1173 h 1202"/>
                  <a:gd name="T20" fmla="*/ 34 w 1229"/>
                  <a:gd name="T21" fmla="*/ 1170 h 1202"/>
                  <a:gd name="T22" fmla="*/ 36 w 1229"/>
                  <a:gd name="T23" fmla="*/ 1166 h 1202"/>
                  <a:gd name="T24" fmla="*/ 43 w 1229"/>
                  <a:gd name="T25" fmla="*/ 1166 h 1202"/>
                  <a:gd name="T26" fmla="*/ 47 w 1229"/>
                  <a:gd name="T27" fmla="*/ 1166 h 1202"/>
                  <a:gd name="T28" fmla="*/ 52 w 1229"/>
                  <a:gd name="T29" fmla="*/ 1166 h 1202"/>
                  <a:gd name="T30" fmla="*/ 57 w 1229"/>
                  <a:gd name="T31" fmla="*/ 1166 h 1202"/>
                  <a:gd name="T32" fmla="*/ 61 w 1229"/>
                  <a:gd name="T33" fmla="*/ 1166 h 1202"/>
                  <a:gd name="T34" fmla="*/ 66 w 1229"/>
                  <a:gd name="T35" fmla="*/ 1168 h 1202"/>
                  <a:gd name="T36" fmla="*/ 70 w 1229"/>
                  <a:gd name="T37" fmla="*/ 1168 h 1202"/>
                  <a:gd name="T38" fmla="*/ 77 w 1229"/>
                  <a:gd name="T39" fmla="*/ 1168 h 1202"/>
                  <a:gd name="T40" fmla="*/ 81 w 1229"/>
                  <a:gd name="T41" fmla="*/ 1170 h 1202"/>
                  <a:gd name="T42" fmla="*/ 86 w 1229"/>
                  <a:gd name="T43" fmla="*/ 1170 h 1202"/>
                  <a:gd name="T44" fmla="*/ 91 w 1229"/>
                  <a:gd name="T45" fmla="*/ 1170 h 1202"/>
                  <a:gd name="T46" fmla="*/ 95 w 1229"/>
                  <a:gd name="T47" fmla="*/ 1173 h 1202"/>
                  <a:gd name="T48" fmla="*/ 102 w 1229"/>
                  <a:gd name="T49" fmla="*/ 1173 h 1202"/>
                  <a:gd name="T50" fmla="*/ 106 w 1229"/>
                  <a:gd name="T51" fmla="*/ 1170 h 1202"/>
                  <a:gd name="T52" fmla="*/ 111 w 1229"/>
                  <a:gd name="T53" fmla="*/ 1170 h 1202"/>
                  <a:gd name="T54" fmla="*/ 115 w 1229"/>
                  <a:gd name="T55" fmla="*/ 1170 h 1202"/>
                  <a:gd name="T56" fmla="*/ 120 w 1229"/>
                  <a:gd name="T57" fmla="*/ 1168 h 1202"/>
                  <a:gd name="T58" fmla="*/ 127 w 1229"/>
                  <a:gd name="T59" fmla="*/ 1168 h 1202"/>
                  <a:gd name="T60" fmla="*/ 134 w 1229"/>
                  <a:gd name="T61" fmla="*/ 1164 h 1202"/>
                  <a:gd name="T62" fmla="*/ 143 w 1229"/>
                  <a:gd name="T63" fmla="*/ 1159 h 1202"/>
                  <a:gd name="T64" fmla="*/ 149 w 1229"/>
                  <a:gd name="T65" fmla="*/ 1157 h 1202"/>
                  <a:gd name="T66" fmla="*/ 159 w 1229"/>
                  <a:gd name="T67" fmla="*/ 1154 h 1202"/>
                  <a:gd name="T68" fmla="*/ 163 w 1229"/>
                  <a:gd name="T69" fmla="*/ 1154 h 1202"/>
                  <a:gd name="T70" fmla="*/ 168 w 1229"/>
                  <a:gd name="T71" fmla="*/ 1152 h 1202"/>
                  <a:gd name="T72" fmla="*/ 174 w 1229"/>
                  <a:gd name="T73" fmla="*/ 1152 h 1202"/>
                  <a:gd name="T74" fmla="*/ 181 w 1229"/>
                  <a:gd name="T75" fmla="*/ 1152 h 1202"/>
                  <a:gd name="T76" fmla="*/ 190 w 1229"/>
                  <a:gd name="T77" fmla="*/ 1152 h 1202"/>
                  <a:gd name="T78" fmla="*/ 199 w 1229"/>
                  <a:gd name="T79" fmla="*/ 1154 h 1202"/>
                  <a:gd name="T80" fmla="*/ 204 w 1229"/>
                  <a:gd name="T81" fmla="*/ 1154 h 1202"/>
                  <a:gd name="T82" fmla="*/ 206 w 1229"/>
                  <a:gd name="T83" fmla="*/ 1157 h 1202"/>
                  <a:gd name="T84" fmla="*/ 215 w 1229"/>
                  <a:gd name="T85" fmla="*/ 1157 h 1202"/>
                  <a:gd name="T86" fmla="*/ 229 w 1229"/>
                  <a:gd name="T87" fmla="*/ 1157 h 1202"/>
                  <a:gd name="T88" fmla="*/ 238 w 1229"/>
                  <a:gd name="T89" fmla="*/ 1159 h 1202"/>
                  <a:gd name="T90" fmla="*/ 242 w 1229"/>
                  <a:gd name="T91" fmla="*/ 1161 h 1202"/>
                  <a:gd name="T92" fmla="*/ 251 w 1229"/>
                  <a:gd name="T93" fmla="*/ 1164 h 1202"/>
                  <a:gd name="T94" fmla="*/ 261 w 1229"/>
                  <a:gd name="T95" fmla="*/ 1166 h 1202"/>
                  <a:gd name="T96" fmla="*/ 270 w 1229"/>
                  <a:gd name="T97" fmla="*/ 1168 h 1202"/>
                  <a:gd name="T98" fmla="*/ 276 w 1229"/>
                  <a:gd name="T99" fmla="*/ 1166 h 1202"/>
                  <a:gd name="T100" fmla="*/ 279 w 1229"/>
                  <a:gd name="T101" fmla="*/ 1159 h 1202"/>
                  <a:gd name="T102" fmla="*/ 279 w 1229"/>
                  <a:gd name="T103" fmla="*/ 1148 h 1202"/>
                  <a:gd name="T104" fmla="*/ 279 w 1229"/>
                  <a:gd name="T105" fmla="*/ 1105 h 1202"/>
                  <a:gd name="T106" fmla="*/ 279 w 1229"/>
                  <a:gd name="T107" fmla="*/ 1091 h 1202"/>
                  <a:gd name="T108" fmla="*/ 279 w 1229"/>
                  <a:gd name="T109" fmla="*/ 1010 h 1202"/>
                  <a:gd name="T110" fmla="*/ 279 w 1229"/>
                  <a:gd name="T111" fmla="*/ 953 h 1202"/>
                  <a:gd name="T112" fmla="*/ 279 w 1229"/>
                  <a:gd name="T113" fmla="*/ 867 h 1202"/>
                  <a:gd name="T114" fmla="*/ 279 w 1229"/>
                  <a:gd name="T115" fmla="*/ 369 h 1202"/>
                  <a:gd name="T116" fmla="*/ 279 w 1229"/>
                  <a:gd name="T117" fmla="*/ 123 h 1202"/>
                  <a:gd name="T118" fmla="*/ 279 w 1229"/>
                  <a:gd name="T119" fmla="*/ 3 h 1202"/>
                  <a:gd name="T120" fmla="*/ 551 w 1229"/>
                  <a:gd name="T121" fmla="*/ 0 h 1202"/>
                  <a:gd name="T122" fmla="*/ 1226 w 1229"/>
                  <a:gd name="T123" fmla="*/ 80 h 1202"/>
                  <a:gd name="T124" fmla="*/ 1226 w 1229"/>
                  <a:gd name="T125" fmla="*/ 946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9" h="1202">
                    <a:moveTo>
                      <a:pt x="0" y="1202"/>
                    </a:moveTo>
                    <a:lnTo>
                      <a:pt x="2" y="1202"/>
                    </a:lnTo>
                    <a:lnTo>
                      <a:pt x="4" y="1200"/>
                    </a:lnTo>
                    <a:lnTo>
                      <a:pt x="7" y="1197"/>
                    </a:lnTo>
                    <a:lnTo>
                      <a:pt x="9" y="1195"/>
                    </a:lnTo>
                    <a:lnTo>
                      <a:pt x="11" y="1193"/>
                    </a:lnTo>
                    <a:lnTo>
                      <a:pt x="13" y="1193"/>
                    </a:lnTo>
                    <a:lnTo>
                      <a:pt x="13" y="1191"/>
                    </a:lnTo>
                    <a:lnTo>
                      <a:pt x="16" y="1191"/>
                    </a:lnTo>
                    <a:lnTo>
                      <a:pt x="16" y="1188"/>
                    </a:lnTo>
                    <a:lnTo>
                      <a:pt x="18" y="1186"/>
                    </a:lnTo>
                    <a:lnTo>
                      <a:pt x="18" y="1184"/>
                    </a:lnTo>
                    <a:lnTo>
                      <a:pt x="20" y="1184"/>
                    </a:lnTo>
                    <a:lnTo>
                      <a:pt x="23" y="1182"/>
                    </a:lnTo>
                    <a:lnTo>
                      <a:pt x="23" y="1179"/>
                    </a:lnTo>
                    <a:lnTo>
                      <a:pt x="25" y="1179"/>
                    </a:lnTo>
                    <a:lnTo>
                      <a:pt x="27" y="1177"/>
                    </a:lnTo>
                    <a:lnTo>
                      <a:pt x="29" y="1177"/>
                    </a:lnTo>
                    <a:lnTo>
                      <a:pt x="29" y="1175"/>
                    </a:lnTo>
                    <a:lnTo>
                      <a:pt x="32" y="1173"/>
                    </a:lnTo>
                    <a:lnTo>
                      <a:pt x="32" y="1170"/>
                    </a:lnTo>
                    <a:lnTo>
                      <a:pt x="34" y="1170"/>
                    </a:lnTo>
                    <a:lnTo>
                      <a:pt x="34" y="1168"/>
                    </a:lnTo>
                    <a:lnTo>
                      <a:pt x="36" y="1166"/>
                    </a:lnTo>
                    <a:lnTo>
                      <a:pt x="41" y="1166"/>
                    </a:lnTo>
                    <a:lnTo>
                      <a:pt x="43" y="1166"/>
                    </a:lnTo>
                    <a:lnTo>
                      <a:pt x="45" y="1166"/>
                    </a:lnTo>
                    <a:lnTo>
                      <a:pt x="47" y="1166"/>
                    </a:lnTo>
                    <a:lnTo>
                      <a:pt x="50" y="1166"/>
                    </a:lnTo>
                    <a:lnTo>
                      <a:pt x="52" y="1166"/>
                    </a:lnTo>
                    <a:lnTo>
                      <a:pt x="54" y="1166"/>
                    </a:lnTo>
                    <a:lnTo>
                      <a:pt x="57" y="1166"/>
                    </a:lnTo>
                    <a:lnTo>
                      <a:pt x="59" y="1166"/>
                    </a:lnTo>
                    <a:lnTo>
                      <a:pt x="61" y="1166"/>
                    </a:lnTo>
                    <a:lnTo>
                      <a:pt x="63" y="1166"/>
                    </a:lnTo>
                    <a:lnTo>
                      <a:pt x="66" y="1168"/>
                    </a:lnTo>
                    <a:lnTo>
                      <a:pt x="68" y="1168"/>
                    </a:lnTo>
                    <a:lnTo>
                      <a:pt x="70" y="1168"/>
                    </a:lnTo>
                    <a:lnTo>
                      <a:pt x="75" y="1168"/>
                    </a:lnTo>
                    <a:lnTo>
                      <a:pt x="77" y="1168"/>
                    </a:lnTo>
                    <a:lnTo>
                      <a:pt x="79" y="1168"/>
                    </a:lnTo>
                    <a:lnTo>
                      <a:pt x="81" y="1170"/>
                    </a:lnTo>
                    <a:lnTo>
                      <a:pt x="84" y="1170"/>
                    </a:lnTo>
                    <a:lnTo>
                      <a:pt x="86" y="1170"/>
                    </a:lnTo>
                    <a:lnTo>
                      <a:pt x="88" y="1170"/>
                    </a:lnTo>
                    <a:lnTo>
                      <a:pt x="91" y="1170"/>
                    </a:lnTo>
                    <a:lnTo>
                      <a:pt x="93" y="1170"/>
                    </a:lnTo>
                    <a:lnTo>
                      <a:pt x="95" y="1173"/>
                    </a:lnTo>
                    <a:lnTo>
                      <a:pt x="97" y="1173"/>
                    </a:lnTo>
                    <a:lnTo>
                      <a:pt x="102" y="1173"/>
                    </a:lnTo>
                    <a:lnTo>
                      <a:pt x="104" y="1173"/>
                    </a:lnTo>
                    <a:lnTo>
                      <a:pt x="106" y="1170"/>
                    </a:lnTo>
                    <a:lnTo>
                      <a:pt x="109" y="1170"/>
                    </a:lnTo>
                    <a:lnTo>
                      <a:pt x="111" y="1170"/>
                    </a:lnTo>
                    <a:lnTo>
                      <a:pt x="113" y="1170"/>
                    </a:lnTo>
                    <a:lnTo>
                      <a:pt x="115" y="1170"/>
                    </a:lnTo>
                    <a:lnTo>
                      <a:pt x="118" y="1170"/>
                    </a:lnTo>
                    <a:lnTo>
                      <a:pt x="120" y="1168"/>
                    </a:lnTo>
                    <a:lnTo>
                      <a:pt x="122" y="1168"/>
                    </a:lnTo>
                    <a:lnTo>
                      <a:pt x="127" y="1168"/>
                    </a:lnTo>
                    <a:lnTo>
                      <a:pt x="129" y="1166"/>
                    </a:lnTo>
                    <a:lnTo>
                      <a:pt x="134" y="1164"/>
                    </a:lnTo>
                    <a:lnTo>
                      <a:pt x="138" y="1161"/>
                    </a:lnTo>
                    <a:lnTo>
                      <a:pt x="143" y="1159"/>
                    </a:lnTo>
                    <a:lnTo>
                      <a:pt x="145" y="1159"/>
                    </a:lnTo>
                    <a:lnTo>
                      <a:pt x="149" y="1157"/>
                    </a:lnTo>
                    <a:lnTo>
                      <a:pt x="154" y="1154"/>
                    </a:lnTo>
                    <a:lnTo>
                      <a:pt x="159" y="1154"/>
                    </a:lnTo>
                    <a:lnTo>
                      <a:pt x="161" y="1154"/>
                    </a:lnTo>
                    <a:lnTo>
                      <a:pt x="163" y="1154"/>
                    </a:lnTo>
                    <a:lnTo>
                      <a:pt x="165" y="1152"/>
                    </a:lnTo>
                    <a:lnTo>
                      <a:pt x="168" y="1152"/>
                    </a:lnTo>
                    <a:lnTo>
                      <a:pt x="170" y="1152"/>
                    </a:lnTo>
                    <a:lnTo>
                      <a:pt x="174" y="1152"/>
                    </a:lnTo>
                    <a:lnTo>
                      <a:pt x="177" y="1152"/>
                    </a:lnTo>
                    <a:lnTo>
                      <a:pt x="181" y="1152"/>
                    </a:lnTo>
                    <a:lnTo>
                      <a:pt x="183" y="1152"/>
                    </a:lnTo>
                    <a:lnTo>
                      <a:pt x="190" y="1152"/>
                    </a:lnTo>
                    <a:lnTo>
                      <a:pt x="197" y="1154"/>
                    </a:lnTo>
                    <a:lnTo>
                      <a:pt x="199" y="1154"/>
                    </a:lnTo>
                    <a:lnTo>
                      <a:pt x="202" y="1154"/>
                    </a:lnTo>
                    <a:lnTo>
                      <a:pt x="204" y="1154"/>
                    </a:lnTo>
                    <a:lnTo>
                      <a:pt x="204" y="1157"/>
                    </a:lnTo>
                    <a:lnTo>
                      <a:pt x="206" y="1157"/>
                    </a:lnTo>
                    <a:lnTo>
                      <a:pt x="211" y="1157"/>
                    </a:lnTo>
                    <a:lnTo>
                      <a:pt x="215" y="1157"/>
                    </a:lnTo>
                    <a:lnTo>
                      <a:pt x="220" y="1157"/>
                    </a:lnTo>
                    <a:lnTo>
                      <a:pt x="229" y="1157"/>
                    </a:lnTo>
                    <a:lnTo>
                      <a:pt x="233" y="1157"/>
                    </a:lnTo>
                    <a:lnTo>
                      <a:pt x="238" y="1159"/>
                    </a:lnTo>
                    <a:lnTo>
                      <a:pt x="240" y="1161"/>
                    </a:lnTo>
                    <a:lnTo>
                      <a:pt x="242" y="1161"/>
                    </a:lnTo>
                    <a:lnTo>
                      <a:pt x="245" y="1164"/>
                    </a:lnTo>
                    <a:lnTo>
                      <a:pt x="251" y="1164"/>
                    </a:lnTo>
                    <a:lnTo>
                      <a:pt x="256" y="1164"/>
                    </a:lnTo>
                    <a:lnTo>
                      <a:pt x="261" y="1166"/>
                    </a:lnTo>
                    <a:lnTo>
                      <a:pt x="265" y="1166"/>
                    </a:lnTo>
                    <a:lnTo>
                      <a:pt x="270" y="1168"/>
                    </a:lnTo>
                    <a:lnTo>
                      <a:pt x="272" y="1168"/>
                    </a:lnTo>
                    <a:lnTo>
                      <a:pt x="276" y="1166"/>
                    </a:lnTo>
                    <a:lnTo>
                      <a:pt x="279" y="1166"/>
                    </a:lnTo>
                    <a:lnTo>
                      <a:pt x="279" y="1159"/>
                    </a:lnTo>
                    <a:lnTo>
                      <a:pt x="279" y="1150"/>
                    </a:lnTo>
                    <a:lnTo>
                      <a:pt x="279" y="1148"/>
                    </a:lnTo>
                    <a:lnTo>
                      <a:pt x="279" y="1121"/>
                    </a:lnTo>
                    <a:lnTo>
                      <a:pt x="279" y="1105"/>
                    </a:lnTo>
                    <a:lnTo>
                      <a:pt x="279" y="1096"/>
                    </a:lnTo>
                    <a:lnTo>
                      <a:pt x="279" y="1091"/>
                    </a:lnTo>
                    <a:lnTo>
                      <a:pt x="279" y="1071"/>
                    </a:lnTo>
                    <a:lnTo>
                      <a:pt x="279" y="1010"/>
                    </a:lnTo>
                    <a:lnTo>
                      <a:pt x="279" y="994"/>
                    </a:lnTo>
                    <a:lnTo>
                      <a:pt x="279" y="953"/>
                    </a:lnTo>
                    <a:lnTo>
                      <a:pt x="279" y="883"/>
                    </a:lnTo>
                    <a:lnTo>
                      <a:pt x="279" y="867"/>
                    </a:lnTo>
                    <a:lnTo>
                      <a:pt x="279" y="534"/>
                    </a:lnTo>
                    <a:lnTo>
                      <a:pt x="279" y="369"/>
                    </a:lnTo>
                    <a:lnTo>
                      <a:pt x="279" y="256"/>
                    </a:lnTo>
                    <a:lnTo>
                      <a:pt x="279" y="123"/>
                    </a:lnTo>
                    <a:lnTo>
                      <a:pt x="279" y="111"/>
                    </a:lnTo>
                    <a:lnTo>
                      <a:pt x="279" y="3"/>
                    </a:lnTo>
                    <a:lnTo>
                      <a:pt x="551" y="3"/>
                    </a:lnTo>
                    <a:lnTo>
                      <a:pt x="551" y="0"/>
                    </a:lnTo>
                    <a:lnTo>
                      <a:pt x="1229" y="3"/>
                    </a:lnTo>
                    <a:lnTo>
                      <a:pt x="1226" y="80"/>
                    </a:lnTo>
                    <a:lnTo>
                      <a:pt x="1226" y="353"/>
                    </a:lnTo>
                    <a:lnTo>
                      <a:pt x="1226" y="94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156" name="Admin 1 - North Kordofan">
              <a:extLst>
                <a:ext uri="{FF2B5EF4-FFF2-40B4-BE49-F238E27FC236}">
                  <a16:creationId xmlns:a16="http://schemas.microsoft.com/office/drawing/2014/main" id="{CC9BF991-A88F-09F8-6A55-94DC07792CFB}"/>
                </a:ext>
              </a:extLst>
            </p:cNvPr>
            <p:cNvSpPr>
              <a:spLocks/>
            </p:cNvSpPr>
            <p:nvPr/>
          </p:nvSpPr>
          <p:spPr bwMode="auto">
            <a:xfrm>
              <a:off x="4689346" y="3156831"/>
              <a:ext cx="2329609" cy="1837996"/>
            </a:xfrm>
            <a:custGeom>
              <a:avLst/>
              <a:gdLst>
                <a:gd name="T0" fmla="*/ 1215 w 1469"/>
                <a:gd name="T1" fmla="*/ 0 h 1159"/>
                <a:gd name="T2" fmla="*/ 1335 w 1469"/>
                <a:gd name="T3" fmla="*/ 98 h 1159"/>
                <a:gd name="T4" fmla="*/ 1401 w 1469"/>
                <a:gd name="T5" fmla="*/ 220 h 1159"/>
                <a:gd name="T6" fmla="*/ 1462 w 1469"/>
                <a:gd name="T7" fmla="*/ 347 h 1159"/>
                <a:gd name="T8" fmla="*/ 1401 w 1469"/>
                <a:gd name="T9" fmla="*/ 394 h 1159"/>
                <a:gd name="T10" fmla="*/ 1371 w 1469"/>
                <a:gd name="T11" fmla="*/ 423 h 1159"/>
                <a:gd name="T12" fmla="*/ 1340 w 1469"/>
                <a:gd name="T13" fmla="*/ 480 h 1159"/>
                <a:gd name="T14" fmla="*/ 1290 w 1469"/>
                <a:gd name="T15" fmla="*/ 503 h 1159"/>
                <a:gd name="T16" fmla="*/ 1263 w 1469"/>
                <a:gd name="T17" fmla="*/ 559 h 1159"/>
                <a:gd name="T18" fmla="*/ 1247 w 1469"/>
                <a:gd name="T19" fmla="*/ 632 h 1159"/>
                <a:gd name="T20" fmla="*/ 1256 w 1469"/>
                <a:gd name="T21" fmla="*/ 670 h 1159"/>
                <a:gd name="T22" fmla="*/ 1297 w 1469"/>
                <a:gd name="T23" fmla="*/ 706 h 1159"/>
                <a:gd name="T24" fmla="*/ 1319 w 1469"/>
                <a:gd name="T25" fmla="*/ 734 h 1159"/>
                <a:gd name="T26" fmla="*/ 1333 w 1469"/>
                <a:gd name="T27" fmla="*/ 770 h 1159"/>
                <a:gd name="T28" fmla="*/ 1353 w 1469"/>
                <a:gd name="T29" fmla="*/ 799 h 1159"/>
                <a:gd name="T30" fmla="*/ 1383 w 1469"/>
                <a:gd name="T31" fmla="*/ 829 h 1159"/>
                <a:gd name="T32" fmla="*/ 1376 w 1469"/>
                <a:gd name="T33" fmla="*/ 883 h 1159"/>
                <a:gd name="T34" fmla="*/ 1335 w 1469"/>
                <a:gd name="T35" fmla="*/ 926 h 1159"/>
                <a:gd name="T36" fmla="*/ 1301 w 1469"/>
                <a:gd name="T37" fmla="*/ 969 h 1159"/>
                <a:gd name="T38" fmla="*/ 1287 w 1469"/>
                <a:gd name="T39" fmla="*/ 996 h 1159"/>
                <a:gd name="T40" fmla="*/ 1285 w 1469"/>
                <a:gd name="T41" fmla="*/ 1046 h 1159"/>
                <a:gd name="T42" fmla="*/ 1258 w 1469"/>
                <a:gd name="T43" fmla="*/ 1057 h 1159"/>
                <a:gd name="T44" fmla="*/ 1188 w 1469"/>
                <a:gd name="T45" fmla="*/ 1055 h 1159"/>
                <a:gd name="T46" fmla="*/ 1136 w 1469"/>
                <a:gd name="T47" fmla="*/ 1059 h 1159"/>
                <a:gd name="T48" fmla="*/ 1099 w 1469"/>
                <a:gd name="T49" fmla="*/ 1071 h 1159"/>
                <a:gd name="T50" fmla="*/ 1108 w 1469"/>
                <a:gd name="T51" fmla="*/ 1109 h 1159"/>
                <a:gd name="T52" fmla="*/ 1083 w 1469"/>
                <a:gd name="T53" fmla="*/ 1127 h 1159"/>
                <a:gd name="T54" fmla="*/ 1022 w 1469"/>
                <a:gd name="T55" fmla="*/ 1154 h 1159"/>
                <a:gd name="T56" fmla="*/ 975 w 1469"/>
                <a:gd name="T57" fmla="*/ 1150 h 1159"/>
                <a:gd name="T58" fmla="*/ 954 w 1469"/>
                <a:gd name="T59" fmla="*/ 1111 h 1159"/>
                <a:gd name="T60" fmla="*/ 927 w 1469"/>
                <a:gd name="T61" fmla="*/ 1084 h 1159"/>
                <a:gd name="T62" fmla="*/ 877 w 1469"/>
                <a:gd name="T63" fmla="*/ 1091 h 1159"/>
                <a:gd name="T64" fmla="*/ 839 w 1469"/>
                <a:gd name="T65" fmla="*/ 1096 h 1159"/>
                <a:gd name="T66" fmla="*/ 834 w 1469"/>
                <a:gd name="T67" fmla="*/ 1059 h 1159"/>
                <a:gd name="T68" fmla="*/ 827 w 1469"/>
                <a:gd name="T69" fmla="*/ 1035 h 1159"/>
                <a:gd name="T70" fmla="*/ 786 w 1469"/>
                <a:gd name="T71" fmla="*/ 1028 h 1159"/>
                <a:gd name="T72" fmla="*/ 752 w 1469"/>
                <a:gd name="T73" fmla="*/ 985 h 1159"/>
                <a:gd name="T74" fmla="*/ 707 w 1469"/>
                <a:gd name="T75" fmla="*/ 928 h 1159"/>
                <a:gd name="T76" fmla="*/ 698 w 1469"/>
                <a:gd name="T77" fmla="*/ 847 h 1159"/>
                <a:gd name="T78" fmla="*/ 639 w 1469"/>
                <a:gd name="T79" fmla="*/ 824 h 1159"/>
                <a:gd name="T80" fmla="*/ 616 w 1469"/>
                <a:gd name="T81" fmla="*/ 804 h 1159"/>
                <a:gd name="T82" fmla="*/ 557 w 1469"/>
                <a:gd name="T83" fmla="*/ 761 h 1159"/>
                <a:gd name="T84" fmla="*/ 489 w 1469"/>
                <a:gd name="T85" fmla="*/ 734 h 1159"/>
                <a:gd name="T86" fmla="*/ 449 w 1469"/>
                <a:gd name="T87" fmla="*/ 713 h 1159"/>
                <a:gd name="T88" fmla="*/ 385 w 1469"/>
                <a:gd name="T89" fmla="*/ 688 h 1159"/>
                <a:gd name="T90" fmla="*/ 301 w 1469"/>
                <a:gd name="T91" fmla="*/ 679 h 1159"/>
                <a:gd name="T92" fmla="*/ 301 w 1469"/>
                <a:gd name="T93" fmla="*/ 661 h 1159"/>
                <a:gd name="T94" fmla="*/ 283 w 1469"/>
                <a:gd name="T95" fmla="*/ 670 h 1159"/>
                <a:gd name="T96" fmla="*/ 254 w 1469"/>
                <a:gd name="T97" fmla="*/ 670 h 1159"/>
                <a:gd name="T98" fmla="*/ 208 w 1469"/>
                <a:gd name="T99" fmla="*/ 652 h 1159"/>
                <a:gd name="T100" fmla="*/ 145 w 1469"/>
                <a:gd name="T101" fmla="*/ 659 h 1159"/>
                <a:gd name="T102" fmla="*/ 109 w 1469"/>
                <a:gd name="T103" fmla="*/ 645 h 1159"/>
                <a:gd name="T104" fmla="*/ 109 w 1469"/>
                <a:gd name="T105" fmla="*/ 611 h 1159"/>
                <a:gd name="T106" fmla="*/ 99 w 1469"/>
                <a:gd name="T107" fmla="*/ 577 h 1159"/>
                <a:gd name="T108" fmla="*/ 79 w 1469"/>
                <a:gd name="T109" fmla="*/ 500 h 1159"/>
                <a:gd name="T110" fmla="*/ 63 w 1469"/>
                <a:gd name="T111" fmla="*/ 457 h 1159"/>
                <a:gd name="T112" fmla="*/ 47 w 1469"/>
                <a:gd name="T113" fmla="*/ 430 h 1159"/>
                <a:gd name="T114" fmla="*/ 34 w 1469"/>
                <a:gd name="T115" fmla="*/ 383 h 1159"/>
                <a:gd name="T116" fmla="*/ 7 w 1469"/>
                <a:gd name="T117" fmla="*/ 79 h 1159"/>
                <a:gd name="T118" fmla="*/ 2 w 1469"/>
                <a:gd name="T119" fmla="*/ 0 h 1159"/>
                <a:gd name="T120" fmla="*/ 127 w 1469"/>
                <a:gd name="T121"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9" h="1159">
                  <a:moveTo>
                    <a:pt x="131" y="0"/>
                  </a:moveTo>
                  <a:lnTo>
                    <a:pt x="149" y="0"/>
                  </a:lnTo>
                  <a:lnTo>
                    <a:pt x="356" y="0"/>
                  </a:lnTo>
                  <a:lnTo>
                    <a:pt x="460" y="0"/>
                  </a:lnTo>
                  <a:lnTo>
                    <a:pt x="653" y="0"/>
                  </a:lnTo>
                  <a:lnTo>
                    <a:pt x="716" y="0"/>
                  </a:lnTo>
                  <a:lnTo>
                    <a:pt x="850" y="0"/>
                  </a:lnTo>
                  <a:lnTo>
                    <a:pt x="938" y="0"/>
                  </a:lnTo>
                  <a:lnTo>
                    <a:pt x="1079" y="0"/>
                  </a:lnTo>
                  <a:lnTo>
                    <a:pt x="1099" y="0"/>
                  </a:lnTo>
                  <a:lnTo>
                    <a:pt x="1122" y="0"/>
                  </a:lnTo>
                  <a:lnTo>
                    <a:pt x="1192" y="0"/>
                  </a:lnTo>
                  <a:lnTo>
                    <a:pt x="1215" y="0"/>
                  </a:lnTo>
                  <a:lnTo>
                    <a:pt x="1258" y="0"/>
                  </a:lnTo>
                  <a:lnTo>
                    <a:pt x="1292" y="0"/>
                  </a:lnTo>
                  <a:lnTo>
                    <a:pt x="1292" y="5"/>
                  </a:lnTo>
                  <a:lnTo>
                    <a:pt x="1294" y="7"/>
                  </a:lnTo>
                  <a:lnTo>
                    <a:pt x="1297" y="12"/>
                  </a:lnTo>
                  <a:lnTo>
                    <a:pt x="1299" y="18"/>
                  </a:lnTo>
                  <a:lnTo>
                    <a:pt x="1303" y="25"/>
                  </a:lnTo>
                  <a:lnTo>
                    <a:pt x="1303" y="27"/>
                  </a:lnTo>
                  <a:lnTo>
                    <a:pt x="1310" y="41"/>
                  </a:lnTo>
                  <a:lnTo>
                    <a:pt x="1315" y="52"/>
                  </a:lnTo>
                  <a:lnTo>
                    <a:pt x="1321" y="68"/>
                  </a:lnTo>
                  <a:lnTo>
                    <a:pt x="1326" y="77"/>
                  </a:lnTo>
                  <a:lnTo>
                    <a:pt x="1335" y="98"/>
                  </a:lnTo>
                  <a:lnTo>
                    <a:pt x="1337" y="104"/>
                  </a:lnTo>
                  <a:lnTo>
                    <a:pt x="1346" y="122"/>
                  </a:lnTo>
                  <a:lnTo>
                    <a:pt x="1351" y="132"/>
                  </a:lnTo>
                  <a:lnTo>
                    <a:pt x="1358" y="152"/>
                  </a:lnTo>
                  <a:lnTo>
                    <a:pt x="1362" y="159"/>
                  </a:lnTo>
                  <a:lnTo>
                    <a:pt x="1365" y="163"/>
                  </a:lnTo>
                  <a:lnTo>
                    <a:pt x="1367" y="170"/>
                  </a:lnTo>
                  <a:lnTo>
                    <a:pt x="1371" y="177"/>
                  </a:lnTo>
                  <a:lnTo>
                    <a:pt x="1374" y="186"/>
                  </a:lnTo>
                  <a:lnTo>
                    <a:pt x="1383" y="195"/>
                  </a:lnTo>
                  <a:lnTo>
                    <a:pt x="1396" y="213"/>
                  </a:lnTo>
                  <a:lnTo>
                    <a:pt x="1401" y="218"/>
                  </a:lnTo>
                  <a:lnTo>
                    <a:pt x="1401" y="220"/>
                  </a:lnTo>
                  <a:lnTo>
                    <a:pt x="1403" y="224"/>
                  </a:lnTo>
                  <a:lnTo>
                    <a:pt x="1403" y="227"/>
                  </a:lnTo>
                  <a:lnTo>
                    <a:pt x="1408" y="233"/>
                  </a:lnTo>
                  <a:lnTo>
                    <a:pt x="1410" y="242"/>
                  </a:lnTo>
                  <a:lnTo>
                    <a:pt x="1419" y="261"/>
                  </a:lnTo>
                  <a:lnTo>
                    <a:pt x="1423" y="270"/>
                  </a:lnTo>
                  <a:lnTo>
                    <a:pt x="1430" y="285"/>
                  </a:lnTo>
                  <a:lnTo>
                    <a:pt x="1435" y="294"/>
                  </a:lnTo>
                  <a:lnTo>
                    <a:pt x="1437" y="294"/>
                  </a:lnTo>
                  <a:lnTo>
                    <a:pt x="1444" y="310"/>
                  </a:lnTo>
                  <a:lnTo>
                    <a:pt x="1448" y="322"/>
                  </a:lnTo>
                  <a:lnTo>
                    <a:pt x="1460" y="342"/>
                  </a:lnTo>
                  <a:lnTo>
                    <a:pt x="1462" y="347"/>
                  </a:lnTo>
                  <a:lnTo>
                    <a:pt x="1462" y="349"/>
                  </a:lnTo>
                  <a:lnTo>
                    <a:pt x="1467" y="356"/>
                  </a:lnTo>
                  <a:lnTo>
                    <a:pt x="1467" y="358"/>
                  </a:lnTo>
                  <a:lnTo>
                    <a:pt x="1469" y="362"/>
                  </a:lnTo>
                  <a:lnTo>
                    <a:pt x="1469" y="365"/>
                  </a:lnTo>
                  <a:lnTo>
                    <a:pt x="1469" y="367"/>
                  </a:lnTo>
                  <a:lnTo>
                    <a:pt x="1464" y="367"/>
                  </a:lnTo>
                  <a:lnTo>
                    <a:pt x="1457" y="371"/>
                  </a:lnTo>
                  <a:lnTo>
                    <a:pt x="1451" y="374"/>
                  </a:lnTo>
                  <a:lnTo>
                    <a:pt x="1446" y="376"/>
                  </a:lnTo>
                  <a:lnTo>
                    <a:pt x="1444" y="376"/>
                  </a:lnTo>
                  <a:lnTo>
                    <a:pt x="1439" y="378"/>
                  </a:lnTo>
                  <a:lnTo>
                    <a:pt x="1401" y="394"/>
                  </a:lnTo>
                  <a:lnTo>
                    <a:pt x="1392" y="396"/>
                  </a:lnTo>
                  <a:lnTo>
                    <a:pt x="1389" y="399"/>
                  </a:lnTo>
                  <a:lnTo>
                    <a:pt x="1387" y="399"/>
                  </a:lnTo>
                  <a:lnTo>
                    <a:pt x="1385" y="401"/>
                  </a:lnTo>
                  <a:lnTo>
                    <a:pt x="1385" y="405"/>
                  </a:lnTo>
                  <a:lnTo>
                    <a:pt x="1392" y="408"/>
                  </a:lnTo>
                  <a:lnTo>
                    <a:pt x="1392" y="417"/>
                  </a:lnTo>
                  <a:lnTo>
                    <a:pt x="1387" y="419"/>
                  </a:lnTo>
                  <a:lnTo>
                    <a:pt x="1387" y="423"/>
                  </a:lnTo>
                  <a:lnTo>
                    <a:pt x="1385" y="423"/>
                  </a:lnTo>
                  <a:lnTo>
                    <a:pt x="1383" y="423"/>
                  </a:lnTo>
                  <a:lnTo>
                    <a:pt x="1378" y="423"/>
                  </a:lnTo>
                  <a:lnTo>
                    <a:pt x="1371" y="423"/>
                  </a:lnTo>
                  <a:lnTo>
                    <a:pt x="1365" y="423"/>
                  </a:lnTo>
                  <a:lnTo>
                    <a:pt x="1360" y="423"/>
                  </a:lnTo>
                  <a:lnTo>
                    <a:pt x="1360" y="426"/>
                  </a:lnTo>
                  <a:lnTo>
                    <a:pt x="1358" y="433"/>
                  </a:lnTo>
                  <a:lnTo>
                    <a:pt x="1355" y="446"/>
                  </a:lnTo>
                  <a:lnTo>
                    <a:pt x="1349" y="446"/>
                  </a:lnTo>
                  <a:lnTo>
                    <a:pt x="1344" y="446"/>
                  </a:lnTo>
                  <a:lnTo>
                    <a:pt x="1344" y="448"/>
                  </a:lnTo>
                  <a:lnTo>
                    <a:pt x="1344" y="453"/>
                  </a:lnTo>
                  <a:lnTo>
                    <a:pt x="1346" y="453"/>
                  </a:lnTo>
                  <a:lnTo>
                    <a:pt x="1344" y="462"/>
                  </a:lnTo>
                  <a:lnTo>
                    <a:pt x="1342" y="469"/>
                  </a:lnTo>
                  <a:lnTo>
                    <a:pt x="1340" y="480"/>
                  </a:lnTo>
                  <a:lnTo>
                    <a:pt x="1335" y="485"/>
                  </a:lnTo>
                  <a:lnTo>
                    <a:pt x="1333" y="487"/>
                  </a:lnTo>
                  <a:lnTo>
                    <a:pt x="1331" y="487"/>
                  </a:lnTo>
                  <a:lnTo>
                    <a:pt x="1326" y="491"/>
                  </a:lnTo>
                  <a:lnTo>
                    <a:pt x="1317" y="498"/>
                  </a:lnTo>
                  <a:lnTo>
                    <a:pt x="1308" y="505"/>
                  </a:lnTo>
                  <a:lnTo>
                    <a:pt x="1303" y="503"/>
                  </a:lnTo>
                  <a:lnTo>
                    <a:pt x="1297" y="498"/>
                  </a:lnTo>
                  <a:lnTo>
                    <a:pt x="1294" y="498"/>
                  </a:lnTo>
                  <a:lnTo>
                    <a:pt x="1294" y="496"/>
                  </a:lnTo>
                  <a:lnTo>
                    <a:pt x="1292" y="496"/>
                  </a:lnTo>
                  <a:lnTo>
                    <a:pt x="1290" y="496"/>
                  </a:lnTo>
                  <a:lnTo>
                    <a:pt x="1290" y="503"/>
                  </a:lnTo>
                  <a:lnTo>
                    <a:pt x="1285" y="505"/>
                  </a:lnTo>
                  <a:lnTo>
                    <a:pt x="1283" y="507"/>
                  </a:lnTo>
                  <a:lnTo>
                    <a:pt x="1281" y="509"/>
                  </a:lnTo>
                  <a:lnTo>
                    <a:pt x="1267" y="519"/>
                  </a:lnTo>
                  <a:lnTo>
                    <a:pt x="1265" y="523"/>
                  </a:lnTo>
                  <a:lnTo>
                    <a:pt x="1265" y="530"/>
                  </a:lnTo>
                  <a:lnTo>
                    <a:pt x="1265" y="532"/>
                  </a:lnTo>
                  <a:lnTo>
                    <a:pt x="1265" y="537"/>
                  </a:lnTo>
                  <a:lnTo>
                    <a:pt x="1265" y="541"/>
                  </a:lnTo>
                  <a:lnTo>
                    <a:pt x="1265" y="546"/>
                  </a:lnTo>
                  <a:lnTo>
                    <a:pt x="1263" y="552"/>
                  </a:lnTo>
                  <a:lnTo>
                    <a:pt x="1263" y="557"/>
                  </a:lnTo>
                  <a:lnTo>
                    <a:pt x="1263" y="559"/>
                  </a:lnTo>
                  <a:lnTo>
                    <a:pt x="1260" y="566"/>
                  </a:lnTo>
                  <a:lnTo>
                    <a:pt x="1258" y="571"/>
                  </a:lnTo>
                  <a:lnTo>
                    <a:pt x="1253" y="582"/>
                  </a:lnTo>
                  <a:lnTo>
                    <a:pt x="1253" y="584"/>
                  </a:lnTo>
                  <a:lnTo>
                    <a:pt x="1251" y="586"/>
                  </a:lnTo>
                  <a:lnTo>
                    <a:pt x="1247" y="600"/>
                  </a:lnTo>
                  <a:lnTo>
                    <a:pt x="1244" y="602"/>
                  </a:lnTo>
                  <a:lnTo>
                    <a:pt x="1244" y="605"/>
                  </a:lnTo>
                  <a:lnTo>
                    <a:pt x="1247" y="611"/>
                  </a:lnTo>
                  <a:lnTo>
                    <a:pt x="1247" y="623"/>
                  </a:lnTo>
                  <a:lnTo>
                    <a:pt x="1247" y="625"/>
                  </a:lnTo>
                  <a:lnTo>
                    <a:pt x="1247" y="627"/>
                  </a:lnTo>
                  <a:lnTo>
                    <a:pt x="1247" y="632"/>
                  </a:lnTo>
                  <a:lnTo>
                    <a:pt x="1247" y="638"/>
                  </a:lnTo>
                  <a:lnTo>
                    <a:pt x="1247" y="641"/>
                  </a:lnTo>
                  <a:lnTo>
                    <a:pt x="1249" y="643"/>
                  </a:lnTo>
                  <a:lnTo>
                    <a:pt x="1249" y="645"/>
                  </a:lnTo>
                  <a:lnTo>
                    <a:pt x="1249" y="650"/>
                  </a:lnTo>
                  <a:lnTo>
                    <a:pt x="1251" y="652"/>
                  </a:lnTo>
                  <a:lnTo>
                    <a:pt x="1251" y="654"/>
                  </a:lnTo>
                  <a:lnTo>
                    <a:pt x="1251" y="657"/>
                  </a:lnTo>
                  <a:lnTo>
                    <a:pt x="1251" y="659"/>
                  </a:lnTo>
                  <a:lnTo>
                    <a:pt x="1253" y="659"/>
                  </a:lnTo>
                  <a:lnTo>
                    <a:pt x="1253" y="663"/>
                  </a:lnTo>
                  <a:lnTo>
                    <a:pt x="1253" y="666"/>
                  </a:lnTo>
                  <a:lnTo>
                    <a:pt x="1256" y="670"/>
                  </a:lnTo>
                  <a:lnTo>
                    <a:pt x="1258" y="672"/>
                  </a:lnTo>
                  <a:lnTo>
                    <a:pt x="1260" y="677"/>
                  </a:lnTo>
                  <a:lnTo>
                    <a:pt x="1263" y="681"/>
                  </a:lnTo>
                  <a:lnTo>
                    <a:pt x="1263" y="684"/>
                  </a:lnTo>
                  <a:lnTo>
                    <a:pt x="1265" y="684"/>
                  </a:lnTo>
                  <a:lnTo>
                    <a:pt x="1272" y="688"/>
                  </a:lnTo>
                  <a:lnTo>
                    <a:pt x="1276" y="693"/>
                  </a:lnTo>
                  <a:lnTo>
                    <a:pt x="1281" y="695"/>
                  </a:lnTo>
                  <a:lnTo>
                    <a:pt x="1283" y="697"/>
                  </a:lnTo>
                  <a:lnTo>
                    <a:pt x="1285" y="700"/>
                  </a:lnTo>
                  <a:lnTo>
                    <a:pt x="1290" y="702"/>
                  </a:lnTo>
                  <a:lnTo>
                    <a:pt x="1294" y="704"/>
                  </a:lnTo>
                  <a:lnTo>
                    <a:pt x="1297" y="706"/>
                  </a:lnTo>
                  <a:lnTo>
                    <a:pt x="1301" y="709"/>
                  </a:lnTo>
                  <a:lnTo>
                    <a:pt x="1301" y="711"/>
                  </a:lnTo>
                  <a:lnTo>
                    <a:pt x="1306" y="713"/>
                  </a:lnTo>
                  <a:lnTo>
                    <a:pt x="1310" y="715"/>
                  </a:lnTo>
                  <a:lnTo>
                    <a:pt x="1312" y="718"/>
                  </a:lnTo>
                  <a:lnTo>
                    <a:pt x="1315" y="718"/>
                  </a:lnTo>
                  <a:lnTo>
                    <a:pt x="1315" y="720"/>
                  </a:lnTo>
                  <a:lnTo>
                    <a:pt x="1317" y="722"/>
                  </a:lnTo>
                  <a:lnTo>
                    <a:pt x="1317" y="724"/>
                  </a:lnTo>
                  <a:lnTo>
                    <a:pt x="1317" y="727"/>
                  </a:lnTo>
                  <a:lnTo>
                    <a:pt x="1319" y="729"/>
                  </a:lnTo>
                  <a:lnTo>
                    <a:pt x="1319" y="731"/>
                  </a:lnTo>
                  <a:lnTo>
                    <a:pt x="1319" y="734"/>
                  </a:lnTo>
                  <a:lnTo>
                    <a:pt x="1319" y="736"/>
                  </a:lnTo>
                  <a:lnTo>
                    <a:pt x="1321" y="738"/>
                  </a:lnTo>
                  <a:lnTo>
                    <a:pt x="1321" y="740"/>
                  </a:lnTo>
                  <a:lnTo>
                    <a:pt x="1321" y="743"/>
                  </a:lnTo>
                  <a:lnTo>
                    <a:pt x="1324" y="743"/>
                  </a:lnTo>
                  <a:lnTo>
                    <a:pt x="1324" y="745"/>
                  </a:lnTo>
                  <a:lnTo>
                    <a:pt x="1324" y="747"/>
                  </a:lnTo>
                  <a:lnTo>
                    <a:pt x="1326" y="752"/>
                  </a:lnTo>
                  <a:lnTo>
                    <a:pt x="1328" y="758"/>
                  </a:lnTo>
                  <a:lnTo>
                    <a:pt x="1328" y="761"/>
                  </a:lnTo>
                  <a:lnTo>
                    <a:pt x="1331" y="763"/>
                  </a:lnTo>
                  <a:lnTo>
                    <a:pt x="1333" y="767"/>
                  </a:lnTo>
                  <a:lnTo>
                    <a:pt x="1333" y="770"/>
                  </a:lnTo>
                  <a:lnTo>
                    <a:pt x="1335" y="774"/>
                  </a:lnTo>
                  <a:lnTo>
                    <a:pt x="1335" y="777"/>
                  </a:lnTo>
                  <a:lnTo>
                    <a:pt x="1335" y="779"/>
                  </a:lnTo>
                  <a:lnTo>
                    <a:pt x="1337" y="781"/>
                  </a:lnTo>
                  <a:lnTo>
                    <a:pt x="1337" y="783"/>
                  </a:lnTo>
                  <a:lnTo>
                    <a:pt x="1340" y="786"/>
                  </a:lnTo>
                  <a:lnTo>
                    <a:pt x="1340" y="788"/>
                  </a:lnTo>
                  <a:lnTo>
                    <a:pt x="1342" y="790"/>
                  </a:lnTo>
                  <a:lnTo>
                    <a:pt x="1344" y="790"/>
                  </a:lnTo>
                  <a:lnTo>
                    <a:pt x="1346" y="795"/>
                  </a:lnTo>
                  <a:lnTo>
                    <a:pt x="1349" y="795"/>
                  </a:lnTo>
                  <a:lnTo>
                    <a:pt x="1351" y="797"/>
                  </a:lnTo>
                  <a:lnTo>
                    <a:pt x="1353" y="799"/>
                  </a:lnTo>
                  <a:lnTo>
                    <a:pt x="1355" y="801"/>
                  </a:lnTo>
                  <a:lnTo>
                    <a:pt x="1360" y="806"/>
                  </a:lnTo>
                  <a:lnTo>
                    <a:pt x="1360" y="808"/>
                  </a:lnTo>
                  <a:lnTo>
                    <a:pt x="1360" y="813"/>
                  </a:lnTo>
                  <a:lnTo>
                    <a:pt x="1362" y="817"/>
                  </a:lnTo>
                  <a:lnTo>
                    <a:pt x="1365" y="820"/>
                  </a:lnTo>
                  <a:lnTo>
                    <a:pt x="1367" y="822"/>
                  </a:lnTo>
                  <a:lnTo>
                    <a:pt x="1371" y="822"/>
                  </a:lnTo>
                  <a:lnTo>
                    <a:pt x="1376" y="822"/>
                  </a:lnTo>
                  <a:lnTo>
                    <a:pt x="1378" y="822"/>
                  </a:lnTo>
                  <a:lnTo>
                    <a:pt x="1380" y="824"/>
                  </a:lnTo>
                  <a:lnTo>
                    <a:pt x="1383" y="826"/>
                  </a:lnTo>
                  <a:lnTo>
                    <a:pt x="1383" y="829"/>
                  </a:lnTo>
                  <a:lnTo>
                    <a:pt x="1380" y="831"/>
                  </a:lnTo>
                  <a:lnTo>
                    <a:pt x="1380" y="833"/>
                  </a:lnTo>
                  <a:lnTo>
                    <a:pt x="1380" y="838"/>
                  </a:lnTo>
                  <a:lnTo>
                    <a:pt x="1380" y="840"/>
                  </a:lnTo>
                  <a:lnTo>
                    <a:pt x="1380" y="842"/>
                  </a:lnTo>
                  <a:lnTo>
                    <a:pt x="1378" y="844"/>
                  </a:lnTo>
                  <a:lnTo>
                    <a:pt x="1371" y="851"/>
                  </a:lnTo>
                  <a:lnTo>
                    <a:pt x="1369" y="853"/>
                  </a:lnTo>
                  <a:lnTo>
                    <a:pt x="1369" y="858"/>
                  </a:lnTo>
                  <a:lnTo>
                    <a:pt x="1371" y="869"/>
                  </a:lnTo>
                  <a:lnTo>
                    <a:pt x="1371" y="872"/>
                  </a:lnTo>
                  <a:lnTo>
                    <a:pt x="1374" y="881"/>
                  </a:lnTo>
                  <a:lnTo>
                    <a:pt x="1376" y="883"/>
                  </a:lnTo>
                  <a:lnTo>
                    <a:pt x="1378" y="885"/>
                  </a:lnTo>
                  <a:lnTo>
                    <a:pt x="1378" y="887"/>
                  </a:lnTo>
                  <a:lnTo>
                    <a:pt x="1380" y="894"/>
                  </a:lnTo>
                  <a:lnTo>
                    <a:pt x="1380" y="896"/>
                  </a:lnTo>
                  <a:lnTo>
                    <a:pt x="1378" y="899"/>
                  </a:lnTo>
                  <a:lnTo>
                    <a:pt x="1376" y="903"/>
                  </a:lnTo>
                  <a:lnTo>
                    <a:pt x="1371" y="912"/>
                  </a:lnTo>
                  <a:lnTo>
                    <a:pt x="1365" y="912"/>
                  </a:lnTo>
                  <a:lnTo>
                    <a:pt x="1362" y="912"/>
                  </a:lnTo>
                  <a:lnTo>
                    <a:pt x="1358" y="915"/>
                  </a:lnTo>
                  <a:lnTo>
                    <a:pt x="1353" y="917"/>
                  </a:lnTo>
                  <a:lnTo>
                    <a:pt x="1351" y="919"/>
                  </a:lnTo>
                  <a:lnTo>
                    <a:pt x="1335" y="926"/>
                  </a:lnTo>
                  <a:lnTo>
                    <a:pt x="1333" y="928"/>
                  </a:lnTo>
                  <a:lnTo>
                    <a:pt x="1328" y="933"/>
                  </a:lnTo>
                  <a:lnTo>
                    <a:pt x="1326" y="935"/>
                  </a:lnTo>
                  <a:lnTo>
                    <a:pt x="1319" y="942"/>
                  </a:lnTo>
                  <a:lnTo>
                    <a:pt x="1317" y="944"/>
                  </a:lnTo>
                  <a:lnTo>
                    <a:pt x="1315" y="946"/>
                  </a:lnTo>
                  <a:lnTo>
                    <a:pt x="1310" y="949"/>
                  </a:lnTo>
                  <a:lnTo>
                    <a:pt x="1308" y="949"/>
                  </a:lnTo>
                  <a:lnTo>
                    <a:pt x="1303" y="953"/>
                  </a:lnTo>
                  <a:lnTo>
                    <a:pt x="1301" y="960"/>
                  </a:lnTo>
                  <a:lnTo>
                    <a:pt x="1301" y="964"/>
                  </a:lnTo>
                  <a:lnTo>
                    <a:pt x="1301" y="967"/>
                  </a:lnTo>
                  <a:lnTo>
                    <a:pt x="1301" y="969"/>
                  </a:lnTo>
                  <a:lnTo>
                    <a:pt x="1301" y="971"/>
                  </a:lnTo>
                  <a:lnTo>
                    <a:pt x="1299" y="971"/>
                  </a:lnTo>
                  <a:lnTo>
                    <a:pt x="1297" y="973"/>
                  </a:lnTo>
                  <a:lnTo>
                    <a:pt x="1294" y="976"/>
                  </a:lnTo>
                  <a:lnTo>
                    <a:pt x="1294" y="978"/>
                  </a:lnTo>
                  <a:lnTo>
                    <a:pt x="1292" y="980"/>
                  </a:lnTo>
                  <a:lnTo>
                    <a:pt x="1290" y="985"/>
                  </a:lnTo>
                  <a:lnTo>
                    <a:pt x="1290" y="987"/>
                  </a:lnTo>
                  <a:lnTo>
                    <a:pt x="1290" y="989"/>
                  </a:lnTo>
                  <a:lnTo>
                    <a:pt x="1290" y="992"/>
                  </a:lnTo>
                  <a:lnTo>
                    <a:pt x="1287" y="992"/>
                  </a:lnTo>
                  <a:lnTo>
                    <a:pt x="1287" y="994"/>
                  </a:lnTo>
                  <a:lnTo>
                    <a:pt x="1287" y="996"/>
                  </a:lnTo>
                  <a:lnTo>
                    <a:pt x="1290" y="998"/>
                  </a:lnTo>
                  <a:lnTo>
                    <a:pt x="1290" y="1005"/>
                  </a:lnTo>
                  <a:lnTo>
                    <a:pt x="1290" y="1007"/>
                  </a:lnTo>
                  <a:lnTo>
                    <a:pt x="1290" y="1010"/>
                  </a:lnTo>
                  <a:lnTo>
                    <a:pt x="1290" y="1012"/>
                  </a:lnTo>
                  <a:lnTo>
                    <a:pt x="1290" y="1016"/>
                  </a:lnTo>
                  <a:lnTo>
                    <a:pt x="1287" y="1021"/>
                  </a:lnTo>
                  <a:lnTo>
                    <a:pt x="1287" y="1023"/>
                  </a:lnTo>
                  <a:lnTo>
                    <a:pt x="1283" y="1032"/>
                  </a:lnTo>
                  <a:lnTo>
                    <a:pt x="1283" y="1037"/>
                  </a:lnTo>
                  <a:lnTo>
                    <a:pt x="1283" y="1039"/>
                  </a:lnTo>
                  <a:lnTo>
                    <a:pt x="1285" y="1044"/>
                  </a:lnTo>
                  <a:lnTo>
                    <a:pt x="1285" y="1046"/>
                  </a:lnTo>
                  <a:lnTo>
                    <a:pt x="1285" y="1048"/>
                  </a:lnTo>
                  <a:lnTo>
                    <a:pt x="1285" y="1053"/>
                  </a:lnTo>
                  <a:lnTo>
                    <a:pt x="1285" y="1057"/>
                  </a:lnTo>
                  <a:lnTo>
                    <a:pt x="1285" y="1062"/>
                  </a:lnTo>
                  <a:lnTo>
                    <a:pt x="1287" y="1064"/>
                  </a:lnTo>
                  <a:lnTo>
                    <a:pt x="1285" y="1064"/>
                  </a:lnTo>
                  <a:lnTo>
                    <a:pt x="1283" y="1064"/>
                  </a:lnTo>
                  <a:lnTo>
                    <a:pt x="1278" y="1064"/>
                  </a:lnTo>
                  <a:lnTo>
                    <a:pt x="1272" y="1062"/>
                  </a:lnTo>
                  <a:lnTo>
                    <a:pt x="1269" y="1059"/>
                  </a:lnTo>
                  <a:lnTo>
                    <a:pt x="1265" y="1059"/>
                  </a:lnTo>
                  <a:lnTo>
                    <a:pt x="1263" y="1059"/>
                  </a:lnTo>
                  <a:lnTo>
                    <a:pt x="1258" y="1057"/>
                  </a:lnTo>
                  <a:lnTo>
                    <a:pt x="1249" y="1055"/>
                  </a:lnTo>
                  <a:lnTo>
                    <a:pt x="1242" y="1053"/>
                  </a:lnTo>
                  <a:lnTo>
                    <a:pt x="1233" y="1050"/>
                  </a:lnTo>
                  <a:lnTo>
                    <a:pt x="1229" y="1050"/>
                  </a:lnTo>
                  <a:lnTo>
                    <a:pt x="1219" y="1048"/>
                  </a:lnTo>
                  <a:lnTo>
                    <a:pt x="1217" y="1048"/>
                  </a:lnTo>
                  <a:lnTo>
                    <a:pt x="1215" y="1048"/>
                  </a:lnTo>
                  <a:lnTo>
                    <a:pt x="1208" y="1050"/>
                  </a:lnTo>
                  <a:lnTo>
                    <a:pt x="1206" y="1050"/>
                  </a:lnTo>
                  <a:lnTo>
                    <a:pt x="1204" y="1050"/>
                  </a:lnTo>
                  <a:lnTo>
                    <a:pt x="1199" y="1050"/>
                  </a:lnTo>
                  <a:lnTo>
                    <a:pt x="1192" y="1053"/>
                  </a:lnTo>
                  <a:lnTo>
                    <a:pt x="1188" y="1055"/>
                  </a:lnTo>
                  <a:lnTo>
                    <a:pt x="1183" y="1057"/>
                  </a:lnTo>
                  <a:lnTo>
                    <a:pt x="1174" y="1057"/>
                  </a:lnTo>
                  <a:lnTo>
                    <a:pt x="1167" y="1059"/>
                  </a:lnTo>
                  <a:lnTo>
                    <a:pt x="1160" y="1059"/>
                  </a:lnTo>
                  <a:lnTo>
                    <a:pt x="1158" y="1059"/>
                  </a:lnTo>
                  <a:lnTo>
                    <a:pt x="1156" y="1059"/>
                  </a:lnTo>
                  <a:lnTo>
                    <a:pt x="1156" y="1062"/>
                  </a:lnTo>
                  <a:lnTo>
                    <a:pt x="1154" y="1062"/>
                  </a:lnTo>
                  <a:lnTo>
                    <a:pt x="1151" y="1062"/>
                  </a:lnTo>
                  <a:lnTo>
                    <a:pt x="1149" y="1062"/>
                  </a:lnTo>
                  <a:lnTo>
                    <a:pt x="1145" y="1062"/>
                  </a:lnTo>
                  <a:lnTo>
                    <a:pt x="1138" y="1059"/>
                  </a:lnTo>
                  <a:lnTo>
                    <a:pt x="1136" y="1059"/>
                  </a:lnTo>
                  <a:lnTo>
                    <a:pt x="1133" y="1059"/>
                  </a:lnTo>
                  <a:lnTo>
                    <a:pt x="1131" y="1059"/>
                  </a:lnTo>
                  <a:lnTo>
                    <a:pt x="1126" y="1059"/>
                  </a:lnTo>
                  <a:lnTo>
                    <a:pt x="1117" y="1062"/>
                  </a:lnTo>
                  <a:lnTo>
                    <a:pt x="1115" y="1062"/>
                  </a:lnTo>
                  <a:lnTo>
                    <a:pt x="1111" y="1064"/>
                  </a:lnTo>
                  <a:lnTo>
                    <a:pt x="1106" y="1064"/>
                  </a:lnTo>
                  <a:lnTo>
                    <a:pt x="1099" y="1062"/>
                  </a:lnTo>
                  <a:lnTo>
                    <a:pt x="1097" y="1062"/>
                  </a:lnTo>
                  <a:lnTo>
                    <a:pt x="1095" y="1064"/>
                  </a:lnTo>
                  <a:lnTo>
                    <a:pt x="1097" y="1066"/>
                  </a:lnTo>
                  <a:lnTo>
                    <a:pt x="1097" y="1068"/>
                  </a:lnTo>
                  <a:lnTo>
                    <a:pt x="1099" y="1071"/>
                  </a:lnTo>
                  <a:lnTo>
                    <a:pt x="1102" y="1073"/>
                  </a:lnTo>
                  <a:lnTo>
                    <a:pt x="1102" y="1075"/>
                  </a:lnTo>
                  <a:lnTo>
                    <a:pt x="1104" y="1078"/>
                  </a:lnTo>
                  <a:lnTo>
                    <a:pt x="1106" y="1082"/>
                  </a:lnTo>
                  <a:lnTo>
                    <a:pt x="1106" y="1089"/>
                  </a:lnTo>
                  <a:lnTo>
                    <a:pt x="1106" y="1093"/>
                  </a:lnTo>
                  <a:lnTo>
                    <a:pt x="1108" y="1093"/>
                  </a:lnTo>
                  <a:lnTo>
                    <a:pt x="1108" y="1096"/>
                  </a:lnTo>
                  <a:lnTo>
                    <a:pt x="1108" y="1098"/>
                  </a:lnTo>
                  <a:lnTo>
                    <a:pt x="1108" y="1100"/>
                  </a:lnTo>
                  <a:lnTo>
                    <a:pt x="1108" y="1102"/>
                  </a:lnTo>
                  <a:lnTo>
                    <a:pt x="1108" y="1105"/>
                  </a:lnTo>
                  <a:lnTo>
                    <a:pt x="1108" y="1109"/>
                  </a:lnTo>
                  <a:lnTo>
                    <a:pt x="1108" y="1111"/>
                  </a:lnTo>
                  <a:lnTo>
                    <a:pt x="1108" y="1114"/>
                  </a:lnTo>
                  <a:lnTo>
                    <a:pt x="1108" y="1116"/>
                  </a:lnTo>
                  <a:lnTo>
                    <a:pt x="1108" y="1118"/>
                  </a:lnTo>
                  <a:lnTo>
                    <a:pt x="1108" y="1121"/>
                  </a:lnTo>
                  <a:lnTo>
                    <a:pt x="1108" y="1123"/>
                  </a:lnTo>
                  <a:lnTo>
                    <a:pt x="1106" y="1123"/>
                  </a:lnTo>
                  <a:lnTo>
                    <a:pt x="1102" y="1123"/>
                  </a:lnTo>
                  <a:lnTo>
                    <a:pt x="1099" y="1123"/>
                  </a:lnTo>
                  <a:lnTo>
                    <a:pt x="1092" y="1123"/>
                  </a:lnTo>
                  <a:lnTo>
                    <a:pt x="1090" y="1123"/>
                  </a:lnTo>
                  <a:lnTo>
                    <a:pt x="1086" y="1125"/>
                  </a:lnTo>
                  <a:lnTo>
                    <a:pt x="1083" y="1127"/>
                  </a:lnTo>
                  <a:lnTo>
                    <a:pt x="1083" y="1132"/>
                  </a:lnTo>
                  <a:lnTo>
                    <a:pt x="1081" y="1134"/>
                  </a:lnTo>
                  <a:lnTo>
                    <a:pt x="1079" y="1134"/>
                  </a:lnTo>
                  <a:lnTo>
                    <a:pt x="1072" y="1134"/>
                  </a:lnTo>
                  <a:lnTo>
                    <a:pt x="1068" y="1136"/>
                  </a:lnTo>
                  <a:lnTo>
                    <a:pt x="1058" y="1139"/>
                  </a:lnTo>
                  <a:lnTo>
                    <a:pt x="1049" y="1141"/>
                  </a:lnTo>
                  <a:lnTo>
                    <a:pt x="1045" y="1143"/>
                  </a:lnTo>
                  <a:lnTo>
                    <a:pt x="1038" y="1148"/>
                  </a:lnTo>
                  <a:lnTo>
                    <a:pt x="1036" y="1150"/>
                  </a:lnTo>
                  <a:lnTo>
                    <a:pt x="1034" y="1150"/>
                  </a:lnTo>
                  <a:lnTo>
                    <a:pt x="1029" y="1150"/>
                  </a:lnTo>
                  <a:lnTo>
                    <a:pt x="1022" y="1154"/>
                  </a:lnTo>
                  <a:lnTo>
                    <a:pt x="1000" y="1157"/>
                  </a:lnTo>
                  <a:lnTo>
                    <a:pt x="990" y="1157"/>
                  </a:lnTo>
                  <a:lnTo>
                    <a:pt x="988" y="1157"/>
                  </a:lnTo>
                  <a:lnTo>
                    <a:pt x="986" y="1157"/>
                  </a:lnTo>
                  <a:lnTo>
                    <a:pt x="986" y="1159"/>
                  </a:lnTo>
                  <a:lnTo>
                    <a:pt x="984" y="1159"/>
                  </a:lnTo>
                  <a:lnTo>
                    <a:pt x="984" y="1157"/>
                  </a:lnTo>
                  <a:lnTo>
                    <a:pt x="981" y="1157"/>
                  </a:lnTo>
                  <a:lnTo>
                    <a:pt x="981" y="1154"/>
                  </a:lnTo>
                  <a:lnTo>
                    <a:pt x="979" y="1154"/>
                  </a:lnTo>
                  <a:lnTo>
                    <a:pt x="977" y="1152"/>
                  </a:lnTo>
                  <a:lnTo>
                    <a:pt x="977" y="1150"/>
                  </a:lnTo>
                  <a:lnTo>
                    <a:pt x="975" y="1150"/>
                  </a:lnTo>
                  <a:lnTo>
                    <a:pt x="972" y="1148"/>
                  </a:lnTo>
                  <a:lnTo>
                    <a:pt x="972" y="1145"/>
                  </a:lnTo>
                  <a:lnTo>
                    <a:pt x="968" y="1143"/>
                  </a:lnTo>
                  <a:lnTo>
                    <a:pt x="968" y="1141"/>
                  </a:lnTo>
                  <a:lnTo>
                    <a:pt x="966" y="1139"/>
                  </a:lnTo>
                  <a:lnTo>
                    <a:pt x="966" y="1136"/>
                  </a:lnTo>
                  <a:lnTo>
                    <a:pt x="963" y="1130"/>
                  </a:lnTo>
                  <a:lnTo>
                    <a:pt x="961" y="1125"/>
                  </a:lnTo>
                  <a:lnTo>
                    <a:pt x="959" y="1123"/>
                  </a:lnTo>
                  <a:lnTo>
                    <a:pt x="956" y="1118"/>
                  </a:lnTo>
                  <a:lnTo>
                    <a:pt x="956" y="1116"/>
                  </a:lnTo>
                  <a:lnTo>
                    <a:pt x="956" y="1114"/>
                  </a:lnTo>
                  <a:lnTo>
                    <a:pt x="954" y="1111"/>
                  </a:lnTo>
                  <a:lnTo>
                    <a:pt x="954" y="1109"/>
                  </a:lnTo>
                  <a:lnTo>
                    <a:pt x="952" y="1105"/>
                  </a:lnTo>
                  <a:lnTo>
                    <a:pt x="950" y="1102"/>
                  </a:lnTo>
                  <a:lnTo>
                    <a:pt x="945" y="1100"/>
                  </a:lnTo>
                  <a:lnTo>
                    <a:pt x="945" y="1098"/>
                  </a:lnTo>
                  <a:lnTo>
                    <a:pt x="943" y="1098"/>
                  </a:lnTo>
                  <a:lnTo>
                    <a:pt x="943" y="1100"/>
                  </a:lnTo>
                  <a:lnTo>
                    <a:pt x="941" y="1098"/>
                  </a:lnTo>
                  <a:lnTo>
                    <a:pt x="934" y="1093"/>
                  </a:lnTo>
                  <a:lnTo>
                    <a:pt x="934" y="1091"/>
                  </a:lnTo>
                  <a:lnTo>
                    <a:pt x="932" y="1089"/>
                  </a:lnTo>
                  <a:lnTo>
                    <a:pt x="932" y="1087"/>
                  </a:lnTo>
                  <a:lnTo>
                    <a:pt x="927" y="1084"/>
                  </a:lnTo>
                  <a:lnTo>
                    <a:pt x="925" y="1084"/>
                  </a:lnTo>
                  <a:lnTo>
                    <a:pt x="920" y="1082"/>
                  </a:lnTo>
                  <a:lnTo>
                    <a:pt x="916" y="1082"/>
                  </a:lnTo>
                  <a:lnTo>
                    <a:pt x="913" y="1082"/>
                  </a:lnTo>
                  <a:lnTo>
                    <a:pt x="911" y="1082"/>
                  </a:lnTo>
                  <a:lnTo>
                    <a:pt x="904" y="1082"/>
                  </a:lnTo>
                  <a:lnTo>
                    <a:pt x="902" y="1082"/>
                  </a:lnTo>
                  <a:lnTo>
                    <a:pt x="900" y="1082"/>
                  </a:lnTo>
                  <a:lnTo>
                    <a:pt x="898" y="1084"/>
                  </a:lnTo>
                  <a:lnTo>
                    <a:pt x="893" y="1084"/>
                  </a:lnTo>
                  <a:lnTo>
                    <a:pt x="891" y="1084"/>
                  </a:lnTo>
                  <a:lnTo>
                    <a:pt x="886" y="1087"/>
                  </a:lnTo>
                  <a:lnTo>
                    <a:pt x="877" y="1091"/>
                  </a:lnTo>
                  <a:lnTo>
                    <a:pt x="873" y="1091"/>
                  </a:lnTo>
                  <a:lnTo>
                    <a:pt x="873" y="1093"/>
                  </a:lnTo>
                  <a:lnTo>
                    <a:pt x="868" y="1093"/>
                  </a:lnTo>
                  <a:lnTo>
                    <a:pt x="864" y="1096"/>
                  </a:lnTo>
                  <a:lnTo>
                    <a:pt x="859" y="1100"/>
                  </a:lnTo>
                  <a:lnTo>
                    <a:pt x="857" y="1100"/>
                  </a:lnTo>
                  <a:lnTo>
                    <a:pt x="857" y="1102"/>
                  </a:lnTo>
                  <a:lnTo>
                    <a:pt x="854" y="1102"/>
                  </a:lnTo>
                  <a:lnTo>
                    <a:pt x="850" y="1105"/>
                  </a:lnTo>
                  <a:lnTo>
                    <a:pt x="843" y="1107"/>
                  </a:lnTo>
                  <a:lnTo>
                    <a:pt x="841" y="1107"/>
                  </a:lnTo>
                  <a:lnTo>
                    <a:pt x="839" y="1098"/>
                  </a:lnTo>
                  <a:lnTo>
                    <a:pt x="839" y="1096"/>
                  </a:lnTo>
                  <a:lnTo>
                    <a:pt x="839" y="1093"/>
                  </a:lnTo>
                  <a:lnTo>
                    <a:pt x="841" y="1089"/>
                  </a:lnTo>
                  <a:lnTo>
                    <a:pt x="843" y="1087"/>
                  </a:lnTo>
                  <a:lnTo>
                    <a:pt x="841" y="1084"/>
                  </a:lnTo>
                  <a:lnTo>
                    <a:pt x="841" y="1082"/>
                  </a:lnTo>
                  <a:lnTo>
                    <a:pt x="841" y="1078"/>
                  </a:lnTo>
                  <a:lnTo>
                    <a:pt x="841" y="1073"/>
                  </a:lnTo>
                  <a:lnTo>
                    <a:pt x="841" y="1068"/>
                  </a:lnTo>
                  <a:lnTo>
                    <a:pt x="841" y="1066"/>
                  </a:lnTo>
                  <a:lnTo>
                    <a:pt x="839" y="1064"/>
                  </a:lnTo>
                  <a:lnTo>
                    <a:pt x="839" y="1062"/>
                  </a:lnTo>
                  <a:lnTo>
                    <a:pt x="836" y="1059"/>
                  </a:lnTo>
                  <a:lnTo>
                    <a:pt x="834" y="1059"/>
                  </a:lnTo>
                  <a:lnTo>
                    <a:pt x="834" y="1057"/>
                  </a:lnTo>
                  <a:lnTo>
                    <a:pt x="832" y="1055"/>
                  </a:lnTo>
                  <a:lnTo>
                    <a:pt x="832" y="1053"/>
                  </a:lnTo>
                  <a:lnTo>
                    <a:pt x="832" y="1050"/>
                  </a:lnTo>
                  <a:lnTo>
                    <a:pt x="832" y="1048"/>
                  </a:lnTo>
                  <a:lnTo>
                    <a:pt x="829" y="1046"/>
                  </a:lnTo>
                  <a:lnTo>
                    <a:pt x="832" y="1044"/>
                  </a:lnTo>
                  <a:lnTo>
                    <a:pt x="832" y="1041"/>
                  </a:lnTo>
                  <a:lnTo>
                    <a:pt x="834" y="1039"/>
                  </a:lnTo>
                  <a:lnTo>
                    <a:pt x="834" y="1037"/>
                  </a:lnTo>
                  <a:lnTo>
                    <a:pt x="832" y="1035"/>
                  </a:lnTo>
                  <a:lnTo>
                    <a:pt x="829" y="1035"/>
                  </a:lnTo>
                  <a:lnTo>
                    <a:pt x="827" y="1035"/>
                  </a:lnTo>
                  <a:lnTo>
                    <a:pt x="823" y="1032"/>
                  </a:lnTo>
                  <a:lnTo>
                    <a:pt x="818" y="1032"/>
                  </a:lnTo>
                  <a:lnTo>
                    <a:pt x="816" y="1030"/>
                  </a:lnTo>
                  <a:lnTo>
                    <a:pt x="814" y="1030"/>
                  </a:lnTo>
                  <a:lnTo>
                    <a:pt x="811" y="1030"/>
                  </a:lnTo>
                  <a:lnTo>
                    <a:pt x="809" y="1030"/>
                  </a:lnTo>
                  <a:lnTo>
                    <a:pt x="807" y="1030"/>
                  </a:lnTo>
                  <a:lnTo>
                    <a:pt x="795" y="1030"/>
                  </a:lnTo>
                  <a:lnTo>
                    <a:pt x="793" y="1030"/>
                  </a:lnTo>
                  <a:lnTo>
                    <a:pt x="791" y="1030"/>
                  </a:lnTo>
                  <a:lnTo>
                    <a:pt x="789" y="1030"/>
                  </a:lnTo>
                  <a:lnTo>
                    <a:pt x="789" y="1028"/>
                  </a:lnTo>
                  <a:lnTo>
                    <a:pt x="786" y="1028"/>
                  </a:lnTo>
                  <a:lnTo>
                    <a:pt x="784" y="1028"/>
                  </a:lnTo>
                  <a:lnTo>
                    <a:pt x="777" y="1028"/>
                  </a:lnTo>
                  <a:lnTo>
                    <a:pt x="777" y="1025"/>
                  </a:lnTo>
                  <a:lnTo>
                    <a:pt x="773" y="1025"/>
                  </a:lnTo>
                  <a:lnTo>
                    <a:pt x="773" y="1023"/>
                  </a:lnTo>
                  <a:lnTo>
                    <a:pt x="771" y="1023"/>
                  </a:lnTo>
                  <a:lnTo>
                    <a:pt x="771" y="1021"/>
                  </a:lnTo>
                  <a:lnTo>
                    <a:pt x="768" y="1019"/>
                  </a:lnTo>
                  <a:lnTo>
                    <a:pt x="768" y="1014"/>
                  </a:lnTo>
                  <a:lnTo>
                    <a:pt x="759" y="1001"/>
                  </a:lnTo>
                  <a:lnTo>
                    <a:pt x="759" y="996"/>
                  </a:lnTo>
                  <a:lnTo>
                    <a:pt x="755" y="989"/>
                  </a:lnTo>
                  <a:lnTo>
                    <a:pt x="752" y="985"/>
                  </a:lnTo>
                  <a:lnTo>
                    <a:pt x="750" y="980"/>
                  </a:lnTo>
                  <a:lnTo>
                    <a:pt x="743" y="973"/>
                  </a:lnTo>
                  <a:lnTo>
                    <a:pt x="743" y="971"/>
                  </a:lnTo>
                  <a:lnTo>
                    <a:pt x="732" y="958"/>
                  </a:lnTo>
                  <a:lnTo>
                    <a:pt x="732" y="955"/>
                  </a:lnTo>
                  <a:lnTo>
                    <a:pt x="730" y="953"/>
                  </a:lnTo>
                  <a:lnTo>
                    <a:pt x="727" y="949"/>
                  </a:lnTo>
                  <a:lnTo>
                    <a:pt x="723" y="942"/>
                  </a:lnTo>
                  <a:lnTo>
                    <a:pt x="721" y="937"/>
                  </a:lnTo>
                  <a:lnTo>
                    <a:pt x="718" y="933"/>
                  </a:lnTo>
                  <a:lnTo>
                    <a:pt x="712" y="933"/>
                  </a:lnTo>
                  <a:lnTo>
                    <a:pt x="709" y="930"/>
                  </a:lnTo>
                  <a:lnTo>
                    <a:pt x="707" y="928"/>
                  </a:lnTo>
                  <a:lnTo>
                    <a:pt x="705" y="921"/>
                  </a:lnTo>
                  <a:lnTo>
                    <a:pt x="705" y="919"/>
                  </a:lnTo>
                  <a:lnTo>
                    <a:pt x="705" y="915"/>
                  </a:lnTo>
                  <a:lnTo>
                    <a:pt x="703" y="912"/>
                  </a:lnTo>
                  <a:lnTo>
                    <a:pt x="703" y="906"/>
                  </a:lnTo>
                  <a:lnTo>
                    <a:pt x="703" y="903"/>
                  </a:lnTo>
                  <a:lnTo>
                    <a:pt x="700" y="894"/>
                  </a:lnTo>
                  <a:lnTo>
                    <a:pt x="700" y="887"/>
                  </a:lnTo>
                  <a:lnTo>
                    <a:pt x="700" y="885"/>
                  </a:lnTo>
                  <a:lnTo>
                    <a:pt x="700" y="867"/>
                  </a:lnTo>
                  <a:lnTo>
                    <a:pt x="703" y="865"/>
                  </a:lnTo>
                  <a:lnTo>
                    <a:pt x="703" y="860"/>
                  </a:lnTo>
                  <a:lnTo>
                    <a:pt x="698" y="847"/>
                  </a:lnTo>
                  <a:lnTo>
                    <a:pt x="682" y="842"/>
                  </a:lnTo>
                  <a:lnTo>
                    <a:pt x="671" y="840"/>
                  </a:lnTo>
                  <a:lnTo>
                    <a:pt x="671" y="838"/>
                  </a:lnTo>
                  <a:lnTo>
                    <a:pt x="669" y="838"/>
                  </a:lnTo>
                  <a:lnTo>
                    <a:pt x="666" y="838"/>
                  </a:lnTo>
                  <a:lnTo>
                    <a:pt x="662" y="838"/>
                  </a:lnTo>
                  <a:lnTo>
                    <a:pt x="657" y="835"/>
                  </a:lnTo>
                  <a:lnTo>
                    <a:pt x="655" y="833"/>
                  </a:lnTo>
                  <a:lnTo>
                    <a:pt x="648" y="831"/>
                  </a:lnTo>
                  <a:lnTo>
                    <a:pt x="646" y="829"/>
                  </a:lnTo>
                  <a:lnTo>
                    <a:pt x="641" y="826"/>
                  </a:lnTo>
                  <a:lnTo>
                    <a:pt x="639" y="826"/>
                  </a:lnTo>
                  <a:lnTo>
                    <a:pt x="639" y="824"/>
                  </a:lnTo>
                  <a:lnTo>
                    <a:pt x="637" y="824"/>
                  </a:lnTo>
                  <a:lnTo>
                    <a:pt x="637" y="822"/>
                  </a:lnTo>
                  <a:lnTo>
                    <a:pt x="632" y="822"/>
                  </a:lnTo>
                  <a:lnTo>
                    <a:pt x="630" y="820"/>
                  </a:lnTo>
                  <a:lnTo>
                    <a:pt x="630" y="817"/>
                  </a:lnTo>
                  <a:lnTo>
                    <a:pt x="630" y="815"/>
                  </a:lnTo>
                  <a:lnTo>
                    <a:pt x="632" y="813"/>
                  </a:lnTo>
                  <a:lnTo>
                    <a:pt x="630" y="813"/>
                  </a:lnTo>
                  <a:lnTo>
                    <a:pt x="625" y="810"/>
                  </a:lnTo>
                  <a:lnTo>
                    <a:pt x="623" y="808"/>
                  </a:lnTo>
                  <a:lnTo>
                    <a:pt x="621" y="808"/>
                  </a:lnTo>
                  <a:lnTo>
                    <a:pt x="619" y="806"/>
                  </a:lnTo>
                  <a:lnTo>
                    <a:pt x="616" y="804"/>
                  </a:lnTo>
                  <a:lnTo>
                    <a:pt x="614" y="804"/>
                  </a:lnTo>
                  <a:lnTo>
                    <a:pt x="614" y="801"/>
                  </a:lnTo>
                  <a:lnTo>
                    <a:pt x="610" y="797"/>
                  </a:lnTo>
                  <a:lnTo>
                    <a:pt x="607" y="792"/>
                  </a:lnTo>
                  <a:lnTo>
                    <a:pt x="603" y="788"/>
                  </a:lnTo>
                  <a:lnTo>
                    <a:pt x="601" y="786"/>
                  </a:lnTo>
                  <a:lnTo>
                    <a:pt x="594" y="777"/>
                  </a:lnTo>
                  <a:lnTo>
                    <a:pt x="587" y="770"/>
                  </a:lnTo>
                  <a:lnTo>
                    <a:pt x="580" y="770"/>
                  </a:lnTo>
                  <a:lnTo>
                    <a:pt x="576" y="767"/>
                  </a:lnTo>
                  <a:lnTo>
                    <a:pt x="567" y="763"/>
                  </a:lnTo>
                  <a:lnTo>
                    <a:pt x="564" y="763"/>
                  </a:lnTo>
                  <a:lnTo>
                    <a:pt x="557" y="761"/>
                  </a:lnTo>
                  <a:lnTo>
                    <a:pt x="548" y="756"/>
                  </a:lnTo>
                  <a:lnTo>
                    <a:pt x="546" y="754"/>
                  </a:lnTo>
                  <a:lnTo>
                    <a:pt x="544" y="754"/>
                  </a:lnTo>
                  <a:lnTo>
                    <a:pt x="523" y="745"/>
                  </a:lnTo>
                  <a:lnTo>
                    <a:pt x="523" y="738"/>
                  </a:lnTo>
                  <a:lnTo>
                    <a:pt x="523" y="731"/>
                  </a:lnTo>
                  <a:lnTo>
                    <a:pt x="523" y="724"/>
                  </a:lnTo>
                  <a:lnTo>
                    <a:pt x="517" y="724"/>
                  </a:lnTo>
                  <a:lnTo>
                    <a:pt x="505" y="724"/>
                  </a:lnTo>
                  <a:lnTo>
                    <a:pt x="501" y="729"/>
                  </a:lnTo>
                  <a:lnTo>
                    <a:pt x="496" y="736"/>
                  </a:lnTo>
                  <a:lnTo>
                    <a:pt x="489" y="736"/>
                  </a:lnTo>
                  <a:lnTo>
                    <a:pt x="489" y="734"/>
                  </a:lnTo>
                  <a:lnTo>
                    <a:pt x="489" y="731"/>
                  </a:lnTo>
                  <a:lnTo>
                    <a:pt x="487" y="727"/>
                  </a:lnTo>
                  <a:lnTo>
                    <a:pt x="483" y="727"/>
                  </a:lnTo>
                  <a:lnTo>
                    <a:pt x="480" y="727"/>
                  </a:lnTo>
                  <a:lnTo>
                    <a:pt x="478" y="722"/>
                  </a:lnTo>
                  <a:lnTo>
                    <a:pt x="471" y="722"/>
                  </a:lnTo>
                  <a:lnTo>
                    <a:pt x="471" y="720"/>
                  </a:lnTo>
                  <a:lnTo>
                    <a:pt x="469" y="720"/>
                  </a:lnTo>
                  <a:lnTo>
                    <a:pt x="467" y="722"/>
                  </a:lnTo>
                  <a:lnTo>
                    <a:pt x="464" y="722"/>
                  </a:lnTo>
                  <a:lnTo>
                    <a:pt x="460" y="722"/>
                  </a:lnTo>
                  <a:lnTo>
                    <a:pt x="451" y="713"/>
                  </a:lnTo>
                  <a:lnTo>
                    <a:pt x="449" y="713"/>
                  </a:lnTo>
                  <a:lnTo>
                    <a:pt x="446" y="711"/>
                  </a:lnTo>
                  <a:lnTo>
                    <a:pt x="442" y="711"/>
                  </a:lnTo>
                  <a:lnTo>
                    <a:pt x="440" y="709"/>
                  </a:lnTo>
                  <a:lnTo>
                    <a:pt x="430" y="706"/>
                  </a:lnTo>
                  <a:lnTo>
                    <a:pt x="426" y="704"/>
                  </a:lnTo>
                  <a:lnTo>
                    <a:pt x="421" y="702"/>
                  </a:lnTo>
                  <a:lnTo>
                    <a:pt x="419" y="702"/>
                  </a:lnTo>
                  <a:lnTo>
                    <a:pt x="412" y="700"/>
                  </a:lnTo>
                  <a:lnTo>
                    <a:pt x="410" y="700"/>
                  </a:lnTo>
                  <a:lnTo>
                    <a:pt x="396" y="693"/>
                  </a:lnTo>
                  <a:lnTo>
                    <a:pt x="394" y="693"/>
                  </a:lnTo>
                  <a:lnTo>
                    <a:pt x="387" y="688"/>
                  </a:lnTo>
                  <a:lnTo>
                    <a:pt x="385" y="688"/>
                  </a:lnTo>
                  <a:lnTo>
                    <a:pt x="376" y="688"/>
                  </a:lnTo>
                  <a:lnTo>
                    <a:pt x="372" y="686"/>
                  </a:lnTo>
                  <a:lnTo>
                    <a:pt x="372" y="684"/>
                  </a:lnTo>
                  <a:lnTo>
                    <a:pt x="356" y="677"/>
                  </a:lnTo>
                  <a:lnTo>
                    <a:pt x="351" y="684"/>
                  </a:lnTo>
                  <a:lnTo>
                    <a:pt x="347" y="686"/>
                  </a:lnTo>
                  <a:lnTo>
                    <a:pt x="340" y="693"/>
                  </a:lnTo>
                  <a:lnTo>
                    <a:pt x="322" y="697"/>
                  </a:lnTo>
                  <a:lnTo>
                    <a:pt x="306" y="691"/>
                  </a:lnTo>
                  <a:lnTo>
                    <a:pt x="304" y="691"/>
                  </a:lnTo>
                  <a:lnTo>
                    <a:pt x="304" y="688"/>
                  </a:lnTo>
                  <a:lnTo>
                    <a:pt x="301" y="686"/>
                  </a:lnTo>
                  <a:lnTo>
                    <a:pt x="301" y="679"/>
                  </a:lnTo>
                  <a:lnTo>
                    <a:pt x="304" y="679"/>
                  </a:lnTo>
                  <a:lnTo>
                    <a:pt x="304" y="677"/>
                  </a:lnTo>
                  <a:lnTo>
                    <a:pt x="306" y="675"/>
                  </a:lnTo>
                  <a:lnTo>
                    <a:pt x="306" y="672"/>
                  </a:lnTo>
                  <a:lnTo>
                    <a:pt x="306" y="670"/>
                  </a:lnTo>
                  <a:lnTo>
                    <a:pt x="308" y="672"/>
                  </a:lnTo>
                  <a:lnTo>
                    <a:pt x="308" y="670"/>
                  </a:lnTo>
                  <a:lnTo>
                    <a:pt x="310" y="670"/>
                  </a:lnTo>
                  <a:lnTo>
                    <a:pt x="308" y="670"/>
                  </a:lnTo>
                  <a:lnTo>
                    <a:pt x="308" y="668"/>
                  </a:lnTo>
                  <a:lnTo>
                    <a:pt x="308" y="666"/>
                  </a:lnTo>
                  <a:lnTo>
                    <a:pt x="306" y="666"/>
                  </a:lnTo>
                  <a:lnTo>
                    <a:pt x="301" y="661"/>
                  </a:lnTo>
                  <a:lnTo>
                    <a:pt x="299" y="659"/>
                  </a:lnTo>
                  <a:lnTo>
                    <a:pt x="297" y="657"/>
                  </a:lnTo>
                  <a:lnTo>
                    <a:pt x="294" y="654"/>
                  </a:lnTo>
                  <a:lnTo>
                    <a:pt x="292" y="654"/>
                  </a:lnTo>
                  <a:lnTo>
                    <a:pt x="292" y="652"/>
                  </a:lnTo>
                  <a:lnTo>
                    <a:pt x="290" y="652"/>
                  </a:lnTo>
                  <a:lnTo>
                    <a:pt x="288" y="652"/>
                  </a:lnTo>
                  <a:lnTo>
                    <a:pt x="285" y="652"/>
                  </a:lnTo>
                  <a:lnTo>
                    <a:pt x="283" y="654"/>
                  </a:lnTo>
                  <a:lnTo>
                    <a:pt x="283" y="657"/>
                  </a:lnTo>
                  <a:lnTo>
                    <a:pt x="283" y="659"/>
                  </a:lnTo>
                  <a:lnTo>
                    <a:pt x="285" y="663"/>
                  </a:lnTo>
                  <a:lnTo>
                    <a:pt x="283" y="670"/>
                  </a:lnTo>
                  <a:lnTo>
                    <a:pt x="276" y="670"/>
                  </a:lnTo>
                  <a:lnTo>
                    <a:pt x="265" y="670"/>
                  </a:lnTo>
                  <a:lnTo>
                    <a:pt x="263" y="668"/>
                  </a:lnTo>
                  <a:lnTo>
                    <a:pt x="260" y="666"/>
                  </a:lnTo>
                  <a:lnTo>
                    <a:pt x="263" y="666"/>
                  </a:lnTo>
                  <a:lnTo>
                    <a:pt x="265" y="666"/>
                  </a:lnTo>
                  <a:lnTo>
                    <a:pt x="263" y="666"/>
                  </a:lnTo>
                  <a:lnTo>
                    <a:pt x="263" y="663"/>
                  </a:lnTo>
                  <a:lnTo>
                    <a:pt x="249" y="663"/>
                  </a:lnTo>
                  <a:lnTo>
                    <a:pt x="251" y="666"/>
                  </a:lnTo>
                  <a:lnTo>
                    <a:pt x="254" y="666"/>
                  </a:lnTo>
                  <a:lnTo>
                    <a:pt x="254" y="668"/>
                  </a:lnTo>
                  <a:lnTo>
                    <a:pt x="254" y="670"/>
                  </a:lnTo>
                  <a:lnTo>
                    <a:pt x="254" y="668"/>
                  </a:lnTo>
                  <a:lnTo>
                    <a:pt x="249" y="666"/>
                  </a:lnTo>
                  <a:lnTo>
                    <a:pt x="247" y="666"/>
                  </a:lnTo>
                  <a:lnTo>
                    <a:pt x="242" y="668"/>
                  </a:lnTo>
                  <a:lnTo>
                    <a:pt x="240" y="670"/>
                  </a:lnTo>
                  <a:lnTo>
                    <a:pt x="236" y="666"/>
                  </a:lnTo>
                  <a:lnTo>
                    <a:pt x="231" y="659"/>
                  </a:lnTo>
                  <a:lnTo>
                    <a:pt x="229" y="657"/>
                  </a:lnTo>
                  <a:lnTo>
                    <a:pt x="226" y="652"/>
                  </a:lnTo>
                  <a:lnTo>
                    <a:pt x="224" y="652"/>
                  </a:lnTo>
                  <a:lnTo>
                    <a:pt x="222" y="652"/>
                  </a:lnTo>
                  <a:lnTo>
                    <a:pt x="220" y="652"/>
                  </a:lnTo>
                  <a:lnTo>
                    <a:pt x="208" y="652"/>
                  </a:lnTo>
                  <a:lnTo>
                    <a:pt x="197" y="652"/>
                  </a:lnTo>
                  <a:lnTo>
                    <a:pt x="195" y="652"/>
                  </a:lnTo>
                  <a:lnTo>
                    <a:pt x="190" y="652"/>
                  </a:lnTo>
                  <a:lnTo>
                    <a:pt x="186" y="652"/>
                  </a:lnTo>
                  <a:lnTo>
                    <a:pt x="183" y="652"/>
                  </a:lnTo>
                  <a:lnTo>
                    <a:pt x="179" y="652"/>
                  </a:lnTo>
                  <a:lnTo>
                    <a:pt x="167" y="652"/>
                  </a:lnTo>
                  <a:lnTo>
                    <a:pt x="163" y="652"/>
                  </a:lnTo>
                  <a:lnTo>
                    <a:pt x="161" y="652"/>
                  </a:lnTo>
                  <a:lnTo>
                    <a:pt x="154" y="652"/>
                  </a:lnTo>
                  <a:lnTo>
                    <a:pt x="152" y="652"/>
                  </a:lnTo>
                  <a:lnTo>
                    <a:pt x="147" y="661"/>
                  </a:lnTo>
                  <a:lnTo>
                    <a:pt x="145" y="659"/>
                  </a:lnTo>
                  <a:lnTo>
                    <a:pt x="140" y="659"/>
                  </a:lnTo>
                  <a:lnTo>
                    <a:pt x="138" y="659"/>
                  </a:lnTo>
                  <a:lnTo>
                    <a:pt x="136" y="659"/>
                  </a:lnTo>
                  <a:lnTo>
                    <a:pt x="133" y="659"/>
                  </a:lnTo>
                  <a:lnTo>
                    <a:pt x="131" y="659"/>
                  </a:lnTo>
                  <a:lnTo>
                    <a:pt x="129" y="659"/>
                  </a:lnTo>
                  <a:lnTo>
                    <a:pt x="122" y="659"/>
                  </a:lnTo>
                  <a:lnTo>
                    <a:pt x="120" y="659"/>
                  </a:lnTo>
                  <a:lnTo>
                    <a:pt x="109" y="657"/>
                  </a:lnTo>
                  <a:lnTo>
                    <a:pt x="109" y="654"/>
                  </a:lnTo>
                  <a:lnTo>
                    <a:pt x="109" y="652"/>
                  </a:lnTo>
                  <a:lnTo>
                    <a:pt x="109" y="648"/>
                  </a:lnTo>
                  <a:lnTo>
                    <a:pt x="109" y="645"/>
                  </a:lnTo>
                  <a:lnTo>
                    <a:pt x="109" y="641"/>
                  </a:lnTo>
                  <a:lnTo>
                    <a:pt x="109" y="638"/>
                  </a:lnTo>
                  <a:lnTo>
                    <a:pt x="109" y="636"/>
                  </a:lnTo>
                  <a:lnTo>
                    <a:pt x="109" y="634"/>
                  </a:lnTo>
                  <a:lnTo>
                    <a:pt x="109" y="632"/>
                  </a:lnTo>
                  <a:lnTo>
                    <a:pt x="109" y="629"/>
                  </a:lnTo>
                  <a:lnTo>
                    <a:pt x="109" y="625"/>
                  </a:lnTo>
                  <a:lnTo>
                    <a:pt x="109" y="623"/>
                  </a:lnTo>
                  <a:lnTo>
                    <a:pt x="109" y="620"/>
                  </a:lnTo>
                  <a:lnTo>
                    <a:pt x="109" y="618"/>
                  </a:lnTo>
                  <a:lnTo>
                    <a:pt x="109" y="616"/>
                  </a:lnTo>
                  <a:lnTo>
                    <a:pt x="109" y="614"/>
                  </a:lnTo>
                  <a:lnTo>
                    <a:pt x="109" y="611"/>
                  </a:lnTo>
                  <a:lnTo>
                    <a:pt x="109" y="609"/>
                  </a:lnTo>
                  <a:lnTo>
                    <a:pt x="109" y="607"/>
                  </a:lnTo>
                  <a:lnTo>
                    <a:pt x="106" y="607"/>
                  </a:lnTo>
                  <a:lnTo>
                    <a:pt x="106" y="605"/>
                  </a:lnTo>
                  <a:lnTo>
                    <a:pt x="106" y="602"/>
                  </a:lnTo>
                  <a:lnTo>
                    <a:pt x="106" y="600"/>
                  </a:lnTo>
                  <a:lnTo>
                    <a:pt x="106" y="598"/>
                  </a:lnTo>
                  <a:lnTo>
                    <a:pt x="104" y="598"/>
                  </a:lnTo>
                  <a:lnTo>
                    <a:pt x="104" y="595"/>
                  </a:lnTo>
                  <a:lnTo>
                    <a:pt x="104" y="591"/>
                  </a:lnTo>
                  <a:lnTo>
                    <a:pt x="102" y="586"/>
                  </a:lnTo>
                  <a:lnTo>
                    <a:pt x="99" y="582"/>
                  </a:lnTo>
                  <a:lnTo>
                    <a:pt x="99" y="577"/>
                  </a:lnTo>
                  <a:lnTo>
                    <a:pt x="97" y="575"/>
                  </a:lnTo>
                  <a:lnTo>
                    <a:pt x="97" y="566"/>
                  </a:lnTo>
                  <a:lnTo>
                    <a:pt x="93" y="557"/>
                  </a:lnTo>
                  <a:lnTo>
                    <a:pt x="93" y="552"/>
                  </a:lnTo>
                  <a:lnTo>
                    <a:pt x="90" y="546"/>
                  </a:lnTo>
                  <a:lnTo>
                    <a:pt x="88" y="539"/>
                  </a:lnTo>
                  <a:lnTo>
                    <a:pt x="86" y="528"/>
                  </a:lnTo>
                  <a:lnTo>
                    <a:pt x="86" y="525"/>
                  </a:lnTo>
                  <a:lnTo>
                    <a:pt x="81" y="514"/>
                  </a:lnTo>
                  <a:lnTo>
                    <a:pt x="81" y="512"/>
                  </a:lnTo>
                  <a:lnTo>
                    <a:pt x="81" y="507"/>
                  </a:lnTo>
                  <a:lnTo>
                    <a:pt x="79" y="505"/>
                  </a:lnTo>
                  <a:lnTo>
                    <a:pt x="79" y="500"/>
                  </a:lnTo>
                  <a:lnTo>
                    <a:pt x="79" y="498"/>
                  </a:lnTo>
                  <a:lnTo>
                    <a:pt x="77" y="496"/>
                  </a:lnTo>
                  <a:lnTo>
                    <a:pt x="77" y="494"/>
                  </a:lnTo>
                  <a:lnTo>
                    <a:pt x="75" y="485"/>
                  </a:lnTo>
                  <a:lnTo>
                    <a:pt x="72" y="478"/>
                  </a:lnTo>
                  <a:lnTo>
                    <a:pt x="72" y="476"/>
                  </a:lnTo>
                  <a:lnTo>
                    <a:pt x="70" y="471"/>
                  </a:lnTo>
                  <a:lnTo>
                    <a:pt x="70" y="469"/>
                  </a:lnTo>
                  <a:lnTo>
                    <a:pt x="70" y="466"/>
                  </a:lnTo>
                  <a:lnTo>
                    <a:pt x="68" y="464"/>
                  </a:lnTo>
                  <a:lnTo>
                    <a:pt x="65" y="462"/>
                  </a:lnTo>
                  <a:lnTo>
                    <a:pt x="63" y="460"/>
                  </a:lnTo>
                  <a:lnTo>
                    <a:pt x="63" y="457"/>
                  </a:lnTo>
                  <a:lnTo>
                    <a:pt x="61" y="455"/>
                  </a:lnTo>
                  <a:lnTo>
                    <a:pt x="61" y="453"/>
                  </a:lnTo>
                  <a:lnTo>
                    <a:pt x="59" y="451"/>
                  </a:lnTo>
                  <a:lnTo>
                    <a:pt x="56" y="448"/>
                  </a:lnTo>
                  <a:lnTo>
                    <a:pt x="56" y="446"/>
                  </a:lnTo>
                  <a:lnTo>
                    <a:pt x="54" y="444"/>
                  </a:lnTo>
                  <a:lnTo>
                    <a:pt x="52" y="442"/>
                  </a:lnTo>
                  <a:lnTo>
                    <a:pt x="52" y="439"/>
                  </a:lnTo>
                  <a:lnTo>
                    <a:pt x="50" y="437"/>
                  </a:lnTo>
                  <a:lnTo>
                    <a:pt x="47" y="437"/>
                  </a:lnTo>
                  <a:lnTo>
                    <a:pt x="47" y="435"/>
                  </a:lnTo>
                  <a:lnTo>
                    <a:pt x="47" y="433"/>
                  </a:lnTo>
                  <a:lnTo>
                    <a:pt x="47" y="430"/>
                  </a:lnTo>
                  <a:lnTo>
                    <a:pt x="45" y="428"/>
                  </a:lnTo>
                  <a:lnTo>
                    <a:pt x="43" y="421"/>
                  </a:lnTo>
                  <a:lnTo>
                    <a:pt x="43" y="419"/>
                  </a:lnTo>
                  <a:lnTo>
                    <a:pt x="43" y="417"/>
                  </a:lnTo>
                  <a:lnTo>
                    <a:pt x="41" y="412"/>
                  </a:lnTo>
                  <a:lnTo>
                    <a:pt x="38" y="408"/>
                  </a:lnTo>
                  <a:lnTo>
                    <a:pt x="36" y="396"/>
                  </a:lnTo>
                  <a:lnTo>
                    <a:pt x="36" y="394"/>
                  </a:lnTo>
                  <a:lnTo>
                    <a:pt x="34" y="394"/>
                  </a:lnTo>
                  <a:lnTo>
                    <a:pt x="34" y="390"/>
                  </a:lnTo>
                  <a:lnTo>
                    <a:pt x="34" y="387"/>
                  </a:lnTo>
                  <a:lnTo>
                    <a:pt x="34" y="385"/>
                  </a:lnTo>
                  <a:lnTo>
                    <a:pt x="34" y="383"/>
                  </a:lnTo>
                  <a:lnTo>
                    <a:pt x="34" y="380"/>
                  </a:lnTo>
                  <a:lnTo>
                    <a:pt x="34" y="378"/>
                  </a:lnTo>
                  <a:lnTo>
                    <a:pt x="34" y="376"/>
                  </a:lnTo>
                  <a:lnTo>
                    <a:pt x="34" y="374"/>
                  </a:lnTo>
                  <a:lnTo>
                    <a:pt x="34" y="371"/>
                  </a:lnTo>
                  <a:lnTo>
                    <a:pt x="31" y="362"/>
                  </a:lnTo>
                  <a:lnTo>
                    <a:pt x="27" y="315"/>
                  </a:lnTo>
                  <a:lnTo>
                    <a:pt x="20" y="231"/>
                  </a:lnTo>
                  <a:lnTo>
                    <a:pt x="18" y="204"/>
                  </a:lnTo>
                  <a:lnTo>
                    <a:pt x="18" y="188"/>
                  </a:lnTo>
                  <a:lnTo>
                    <a:pt x="11" y="129"/>
                  </a:lnTo>
                  <a:lnTo>
                    <a:pt x="7" y="84"/>
                  </a:lnTo>
                  <a:lnTo>
                    <a:pt x="7" y="79"/>
                  </a:lnTo>
                  <a:lnTo>
                    <a:pt x="4" y="57"/>
                  </a:lnTo>
                  <a:lnTo>
                    <a:pt x="4" y="41"/>
                  </a:lnTo>
                  <a:lnTo>
                    <a:pt x="2" y="36"/>
                  </a:lnTo>
                  <a:lnTo>
                    <a:pt x="2" y="32"/>
                  </a:lnTo>
                  <a:lnTo>
                    <a:pt x="2" y="25"/>
                  </a:lnTo>
                  <a:lnTo>
                    <a:pt x="2" y="18"/>
                  </a:lnTo>
                  <a:lnTo>
                    <a:pt x="0" y="12"/>
                  </a:lnTo>
                  <a:lnTo>
                    <a:pt x="0" y="9"/>
                  </a:lnTo>
                  <a:lnTo>
                    <a:pt x="0" y="7"/>
                  </a:lnTo>
                  <a:lnTo>
                    <a:pt x="0" y="5"/>
                  </a:lnTo>
                  <a:lnTo>
                    <a:pt x="0" y="3"/>
                  </a:lnTo>
                  <a:lnTo>
                    <a:pt x="0" y="0"/>
                  </a:lnTo>
                  <a:lnTo>
                    <a:pt x="2" y="0"/>
                  </a:lnTo>
                  <a:lnTo>
                    <a:pt x="4" y="0"/>
                  </a:lnTo>
                  <a:lnTo>
                    <a:pt x="7" y="0"/>
                  </a:lnTo>
                  <a:lnTo>
                    <a:pt x="9" y="0"/>
                  </a:lnTo>
                  <a:lnTo>
                    <a:pt x="16" y="0"/>
                  </a:lnTo>
                  <a:lnTo>
                    <a:pt x="34" y="0"/>
                  </a:lnTo>
                  <a:lnTo>
                    <a:pt x="38" y="0"/>
                  </a:lnTo>
                  <a:lnTo>
                    <a:pt x="43" y="0"/>
                  </a:lnTo>
                  <a:lnTo>
                    <a:pt x="59" y="0"/>
                  </a:lnTo>
                  <a:lnTo>
                    <a:pt x="77" y="0"/>
                  </a:lnTo>
                  <a:lnTo>
                    <a:pt x="86" y="0"/>
                  </a:lnTo>
                  <a:lnTo>
                    <a:pt x="95" y="0"/>
                  </a:lnTo>
                  <a:lnTo>
                    <a:pt x="104" y="0"/>
                  </a:lnTo>
                  <a:lnTo>
                    <a:pt x="127" y="0"/>
                  </a:lnTo>
                  <a:lnTo>
                    <a:pt x="131"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57" name="Admin 1 - Northern">
              <a:extLst>
                <a:ext uri="{FF2B5EF4-FFF2-40B4-BE49-F238E27FC236}">
                  <a16:creationId xmlns:a16="http://schemas.microsoft.com/office/drawing/2014/main" id="{7629AF4C-B631-0E20-000C-F90EEF4254A5}"/>
                </a:ext>
              </a:extLst>
            </p:cNvPr>
            <p:cNvSpPr>
              <a:spLocks/>
            </p:cNvSpPr>
            <p:nvPr/>
          </p:nvSpPr>
          <p:spPr bwMode="auto">
            <a:xfrm>
              <a:off x="3850436" y="710860"/>
              <a:ext cx="3296975" cy="2446961"/>
            </a:xfrm>
            <a:custGeom>
              <a:avLst/>
              <a:gdLst>
                <a:gd name="T0" fmla="*/ 2011 w 2079"/>
                <a:gd name="T1" fmla="*/ 84 h 1543"/>
                <a:gd name="T2" fmla="*/ 2011 w 2079"/>
                <a:gd name="T3" fmla="*/ 140 h 1543"/>
                <a:gd name="T4" fmla="*/ 2009 w 2079"/>
                <a:gd name="T5" fmla="*/ 242 h 1543"/>
                <a:gd name="T6" fmla="*/ 2005 w 2079"/>
                <a:gd name="T7" fmla="*/ 339 h 1543"/>
                <a:gd name="T8" fmla="*/ 1998 w 2079"/>
                <a:gd name="T9" fmla="*/ 473 h 1543"/>
                <a:gd name="T10" fmla="*/ 1996 w 2079"/>
                <a:gd name="T11" fmla="*/ 552 h 1543"/>
                <a:gd name="T12" fmla="*/ 1989 w 2079"/>
                <a:gd name="T13" fmla="*/ 674 h 1543"/>
                <a:gd name="T14" fmla="*/ 1989 w 2079"/>
                <a:gd name="T15" fmla="*/ 699 h 1543"/>
                <a:gd name="T16" fmla="*/ 1986 w 2079"/>
                <a:gd name="T17" fmla="*/ 731 h 1543"/>
                <a:gd name="T18" fmla="*/ 1977 w 2079"/>
                <a:gd name="T19" fmla="*/ 842 h 1543"/>
                <a:gd name="T20" fmla="*/ 1973 w 2079"/>
                <a:gd name="T21" fmla="*/ 903 h 1543"/>
                <a:gd name="T22" fmla="*/ 1993 w 2079"/>
                <a:gd name="T23" fmla="*/ 923 h 1543"/>
                <a:gd name="T24" fmla="*/ 2007 w 2079"/>
                <a:gd name="T25" fmla="*/ 937 h 1543"/>
                <a:gd name="T26" fmla="*/ 2030 w 2079"/>
                <a:gd name="T27" fmla="*/ 959 h 1543"/>
                <a:gd name="T28" fmla="*/ 2077 w 2079"/>
                <a:gd name="T29" fmla="*/ 1007 h 1543"/>
                <a:gd name="T30" fmla="*/ 2079 w 2079"/>
                <a:gd name="T31" fmla="*/ 1011 h 1543"/>
                <a:gd name="T32" fmla="*/ 2052 w 2079"/>
                <a:gd name="T33" fmla="*/ 1039 h 1543"/>
                <a:gd name="T34" fmla="*/ 2011 w 2079"/>
                <a:gd name="T35" fmla="*/ 1073 h 1543"/>
                <a:gd name="T36" fmla="*/ 1989 w 2079"/>
                <a:gd name="T37" fmla="*/ 1097 h 1543"/>
                <a:gd name="T38" fmla="*/ 1982 w 2079"/>
                <a:gd name="T39" fmla="*/ 1111 h 1543"/>
                <a:gd name="T40" fmla="*/ 1975 w 2079"/>
                <a:gd name="T41" fmla="*/ 1127 h 1543"/>
                <a:gd name="T42" fmla="*/ 1968 w 2079"/>
                <a:gd name="T43" fmla="*/ 1145 h 1543"/>
                <a:gd name="T44" fmla="*/ 1957 w 2079"/>
                <a:gd name="T45" fmla="*/ 1170 h 1543"/>
                <a:gd name="T46" fmla="*/ 1952 w 2079"/>
                <a:gd name="T47" fmla="*/ 1183 h 1543"/>
                <a:gd name="T48" fmla="*/ 1964 w 2079"/>
                <a:gd name="T49" fmla="*/ 1208 h 1543"/>
                <a:gd name="T50" fmla="*/ 1989 w 2079"/>
                <a:gd name="T51" fmla="*/ 1283 h 1543"/>
                <a:gd name="T52" fmla="*/ 1996 w 2079"/>
                <a:gd name="T53" fmla="*/ 1340 h 1543"/>
                <a:gd name="T54" fmla="*/ 1971 w 2079"/>
                <a:gd name="T55" fmla="*/ 1376 h 1543"/>
                <a:gd name="T56" fmla="*/ 1952 w 2079"/>
                <a:gd name="T57" fmla="*/ 1398 h 1543"/>
                <a:gd name="T58" fmla="*/ 1943 w 2079"/>
                <a:gd name="T59" fmla="*/ 1414 h 1543"/>
                <a:gd name="T60" fmla="*/ 1943 w 2079"/>
                <a:gd name="T61" fmla="*/ 1414 h 1543"/>
                <a:gd name="T62" fmla="*/ 1943 w 2079"/>
                <a:gd name="T63" fmla="*/ 1414 h 1543"/>
                <a:gd name="T64" fmla="*/ 1943 w 2079"/>
                <a:gd name="T65" fmla="*/ 1414 h 1543"/>
                <a:gd name="T66" fmla="*/ 1937 w 2079"/>
                <a:gd name="T67" fmla="*/ 1423 h 1543"/>
                <a:gd name="T68" fmla="*/ 1921 w 2079"/>
                <a:gd name="T69" fmla="*/ 1444 h 1543"/>
                <a:gd name="T70" fmla="*/ 1912 w 2079"/>
                <a:gd name="T71" fmla="*/ 1457 h 1543"/>
                <a:gd name="T72" fmla="*/ 1900 w 2079"/>
                <a:gd name="T73" fmla="*/ 1475 h 1543"/>
                <a:gd name="T74" fmla="*/ 1884 w 2079"/>
                <a:gd name="T75" fmla="*/ 1496 h 1543"/>
                <a:gd name="T76" fmla="*/ 1875 w 2079"/>
                <a:gd name="T77" fmla="*/ 1509 h 1543"/>
                <a:gd name="T78" fmla="*/ 1873 w 2079"/>
                <a:gd name="T79" fmla="*/ 1512 h 1543"/>
                <a:gd name="T80" fmla="*/ 1871 w 2079"/>
                <a:gd name="T81" fmla="*/ 1514 h 1543"/>
                <a:gd name="T82" fmla="*/ 1844 w 2079"/>
                <a:gd name="T83" fmla="*/ 1530 h 1543"/>
                <a:gd name="T84" fmla="*/ 1787 w 2079"/>
                <a:gd name="T85" fmla="*/ 1543 h 1543"/>
                <a:gd name="T86" fmla="*/ 1651 w 2079"/>
                <a:gd name="T87" fmla="*/ 1543 h 1543"/>
                <a:gd name="T88" fmla="*/ 1467 w 2079"/>
                <a:gd name="T89" fmla="*/ 1543 h 1543"/>
                <a:gd name="T90" fmla="*/ 989 w 2079"/>
                <a:gd name="T91" fmla="*/ 1543 h 1543"/>
                <a:gd name="T92" fmla="*/ 678 w 2079"/>
                <a:gd name="T93" fmla="*/ 1543 h 1543"/>
                <a:gd name="T94" fmla="*/ 678 w 2079"/>
                <a:gd name="T95" fmla="*/ 677 h 1543"/>
                <a:gd name="T96" fmla="*/ 3 w 2079"/>
                <a:gd name="T97" fmla="*/ 584 h 1543"/>
                <a:gd name="T98" fmla="*/ 3 w 2079"/>
                <a:gd name="T99" fmla="*/ 471 h 1543"/>
                <a:gd name="T100" fmla="*/ 3 w 2079"/>
                <a:gd name="T101" fmla="*/ 201 h 1543"/>
                <a:gd name="T102" fmla="*/ 19 w 2079"/>
                <a:gd name="T103" fmla="*/ 61 h 1543"/>
                <a:gd name="T104" fmla="*/ 284 w 2079"/>
                <a:gd name="T105" fmla="*/ 61 h 1543"/>
                <a:gd name="T106" fmla="*/ 728 w 2079"/>
                <a:gd name="T107" fmla="*/ 61 h 1543"/>
                <a:gd name="T108" fmla="*/ 944 w 2079"/>
                <a:gd name="T109" fmla="*/ 61 h 1543"/>
                <a:gd name="T110" fmla="*/ 1272 w 2079"/>
                <a:gd name="T111" fmla="*/ 61 h 1543"/>
                <a:gd name="T112" fmla="*/ 1603 w 2079"/>
                <a:gd name="T113" fmla="*/ 61 h 1543"/>
                <a:gd name="T114" fmla="*/ 1726 w 2079"/>
                <a:gd name="T115" fmla="*/ 32 h 1543"/>
                <a:gd name="T116" fmla="*/ 1742 w 2079"/>
                <a:gd name="T117" fmla="*/ 11 h 1543"/>
                <a:gd name="T118" fmla="*/ 1762 w 2079"/>
                <a:gd name="T119" fmla="*/ 2 h 1543"/>
                <a:gd name="T120" fmla="*/ 1755 w 2079"/>
                <a:gd name="T121" fmla="*/ 29 h 1543"/>
                <a:gd name="T122" fmla="*/ 1746 w 2079"/>
                <a:gd name="T123" fmla="*/ 45 h 1543"/>
                <a:gd name="T124" fmla="*/ 1823 w 2079"/>
                <a:gd name="T125" fmla="*/ 61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9" h="1543">
                  <a:moveTo>
                    <a:pt x="2014" y="61"/>
                  </a:moveTo>
                  <a:lnTo>
                    <a:pt x="2014" y="61"/>
                  </a:lnTo>
                  <a:lnTo>
                    <a:pt x="2014" y="65"/>
                  </a:lnTo>
                  <a:lnTo>
                    <a:pt x="2011" y="84"/>
                  </a:lnTo>
                  <a:lnTo>
                    <a:pt x="2011" y="86"/>
                  </a:lnTo>
                  <a:lnTo>
                    <a:pt x="2011" y="86"/>
                  </a:lnTo>
                  <a:lnTo>
                    <a:pt x="2011" y="99"/>
                  </a:lnTo>
                  <a:lnTo>
                    <a:pt x="2011" y="140"/>
                  </a:lnTo>
                  <a:lnTo>
                    <a:pt x="2011" y="142"/>
                  </a:lnTo>
                  <a:lnTo>
                    <a:pt x="2009" y="188"/>
                  </a:lnTo>
                  <a:lnTo>
                    <a:pt x="2009" y="240"/>
                  </a:lnTo>
                  <a:lnTo>
                    <a:pt x="2009" y="242"/>
                  </a:lnTo>
                  <a:lnTo>
                    <a:pt x="2009" y="247"/>
                  </a:lnTo>
                  <a:lnTo>
                    <a:pt x="2009" y="249"/>
                  </a:lnTo>
                  <a:lnTo>
                    <a:pt x="2009" y="256"/>
                  </a:lnTo>
                  <a:lnTo>
                    <a:pt x="2005" y="339"/>
                  </a:lnTo>
                  <a:lnTo>
                    <a:pt x="2005" y="364"/>
                  </a:lnTo>
                  <a:lnTo>
                    <a:pt x="2002" y="405"/>
                  </a:lnTo>
                  <a:lnTo>
                    <a:pt x="1998" y="473"/>
                  </a:lnTo>
                  <a:lnTo>
                    <a:pt x="1998" y="473"/>
                  </a:lnTo>
                  <a:lnTo>
                    <a:pt x="1998" y="489"/>
                  </a:lnTo>
                  <a:lnTo>
                    <a:pt x="1996" y="514"/>
                  </a:lnTo>
                  <a:lnTo>
                    <a:pt x="1996" y="529"/>
                  </a:lnTo>
                  <a:lnTo>
                    <a:pt x="1996" y="552"/>
                  </a:lnTo>
                  <a:lnTo>
                    <a:pt x="1996" y="554"/>
                  </a:lnTo>
                  <a:lnTo>
                    <a:pt x="1991" y="634"/>
                  </a:lnTo>
                  <a:lnTo>
                    <a:pt x="1991" y="652"/>
                  </a:lnTo>
                  <a:lnTo>
                    <a:pt x="1989" y="674"/>
                  </a:lnTo>
                  <a:lnTo>
                    <a:pt x="1989" y="688"/>
                  </a:lnTo>
                  <a:lnTo>
                    <a:pt x="1989" y="688"/>
                  </a:lnTo>
                  <a:lnTo>
                    <a:pt x="1989" y="697"/>
                  </a:lnTo>
                  <a:lnTo>
                    <a:pt x="1989" y="699"/>
                  </a:lnTo>
                  <a:lnTo>
                    <a:pt x="1989" y="701"/>
                  </a:lnTo>
                  <a:lnTo>
                    <a:pt x="1986" y="708"/>
                  </a:lnTo>
                  <a:lnTo>
                    <a:pt x="1986" y="708"/>
                  </a:lnTo>
                  <a:lnTo>
                    <a:pt x="1986" y="731"/>
                  </a:lnTo>
                  <a:lnTo>
                    <a:pt x="1980" y="817"/>
                  </a:lnTo>
                  <a:lnTo>
                    <a:pt x="1977" y="830"/>
                  </a:lnTo>
                  <a:lnTo>
                    <a:pt x="1977" y="835"/>
                  </a:lnTo>
                  <a:lnTo>
                    <a:pt x="1977" y="842"/>
                  </a:lnTo>
                  <a:lnTo>
                    <a:pt x="1977" y="849"/>
                  </a:lnTo>
                  <a:lnTo>
                    <a:pt x="1973" y="896"/>
                  </a:lnTo>
                  <a:lnTo>
                    <a:pt x="1973" y="898"/>
                  </a:lnTo>
                  <a:lnTo>
                    <a:pt x="1973" y="903"/>
                  </a:lnTo>
                  <a:lnTo>
                    <a:pt x="1973" y="903"/>
                  </a:lnTo>
                  <a:lnTo>
                    <a:pt x="1977" y="907"/>
                  </a:lnTo>
                  <a:lnTo>
                    <a:pt x="1982" y="912"/>
                  </a:lnTo>
                  <a:lnTo>
                    <a:pt x="1993" y="923"/>
                  </a:lnTo>
                  <a:lnTo>
                    <a:pt x="1998" y="928"/>
                  </a:lnTo>
                  <a:lnTo>
                    <a:pt x="2002" y="932"/>
                  </a:lnTo>
                  <a:lnTo>
                    <a:pt x="2005" y="935"/>
                  </a:lnTo>
                  <a:lnTo>
                    <a:pt x="2007" y="937"/>
                  </a:lnTo>
                  <a:lnTo>
                    <a:pt x="2007" y="939"/>
                  </a:lnTo>
                  <a:lnTo>
                    <a:pt x="2014" y="944"/>
                  </a:lnTo>
                  <a:lnTo>
                    <a:pt x="2023" y="953"/>
                  </a:lnTo>
                  <a:lnTo>
                    <a:pt x="2030" y="959"/>
                  </a:lnTo>
                  <a:lnTo>
                    <a:pt x="2045" y="978"/>
                  </a:lnTo>
                  <a:lnTo>
                    <a:pt x="2068" y="1000"/>
                  </a:lnTo>
                  <a:lnTo>
                    <a:pt x="2075" y="1005"/>
                  </a:lnTo>
                  <a:lnTo>
                    <a:pt x="2077" y="1007"/>
                  </a:lnTo>
                  <a:lnTo>
                    <a:pt x="2079" y="1009"/>
                  </a:lnTo>
                  <a:lnTo>
                    <a:pt x="2079" y="1009"/>
                  </a:lnTo>
                  <a:lnTo>
                    <a:pt x="2079" y="1011"/>
                  </a:lnTo>
                  <a:lnTo>
                    <a:pt x="2079" y="1011"/>
                  </a:lnTo>
                  <a:lnTo>
                    <a:pt x="2068" y="1023"/>
                  </a:lnTo>
                  <a:lnTo>
                    <a:pt x="2061" y="1030"/>
                  </a:lnTo>
                  <a:lnTo>
                    <a:pt x="2057" y="1034"/>
                  </a:lnTo>
                  <a:lnTo>
                    <a:pt x="2052" y="1039"/>
                  </a:lnTo>
                  <a:lnTo>
                    <a:pt x="2052" y="1039"/>
                  </a:lnTo>
                  <a:lnTo>
                    <a:pt x="2032" y="1052"/>
                  </a:lnTo>
                  <a:lnTo>
                    <a:pt x="2025" y="1059"/>
                  </a:lnTo>
                  <a:lnTo>
                    <a:pt x="2011" y="1073"/>
                  </a:lnTo>
                  <a:lnTo>
                    <a:pt x="2011" y="1073"/>
                  </a:lnTo>
                  <a:lnTo>
                    <a:pt x="2007" y="1077"/>
                  </a:lnTo>
                  <a:lnTo>
                    <a:pt x="1993" y="1088"/>
                  </a:lnTo>
                  <a:lnTo>
                    <a:pt x="1989" y="1097"/>
                  </a:lnTo>
                  <a:lnTo>
                    <a:pt x="1989" y="1100"/>
                  </a:lnTo>
                  <a:lnTo>
                    <a:pt x="1986" y="1104"/>
                  </a:lnTo>
                  <a:lnTo>
                    <a:pt x="1984" y="1107"/>
                  </a:lnTo>
                  <a:lnTo>
                    <a:pt x="1982" y="1111"/>
                  </a:lnTo>
                  <a:lnTo>
                    <a:pt x="1980" y="1116"/>
                  </a:lnTo>
                  <a:lnTo>
                    <a:pt x="1975" y="1127"/>
                  </a:lnTo>
                  <a:lnTo>
                    <a:pt x="1973" y="1127"/>
                  </a:lnTo>
                  <a:lnTo>
                    <a:pt x="1975" y="1127"/>
                  </a:lnTo>
                  <a:lnTo>
                    <a:pt x="1975" y="1127"/>
                  </a:lnTo>
                  <a:lnTo>
                    <a:pt x="1973" y="1134"/>
                  </a:lnTo>
                  <a:lnTo>
                    <a:pt x="1971" y="1140"/>
                  </a:lnTo>
                  <a:lnTo>
                    <a:pt x="1968" y="1145"/>
                  </a:lnTo>
                  <a:lnTo>
                    <a:pt x="1964" y="1156"/>
                  </a:lnTo>
                  <a:lnTo>
                    <a:pt x="1962" y="1161"/>
                  </a:lnTo>
                  <a:lnTo>
                    <a:pt x="1959" y="1163"/>
                  </a:lnTo>
                  <a:lnTo>
                    <a:pt x="1957" y="1170"/>
                  </a:lnTo>
                  <a:lnTo>
                    <a:pt x="1955" y="1177"/>
                  </a:lnTo>
                  <a:lnTo>
                    <a:pt x="1952" y="1181"/>
                  </a:lnTo>
                  <a:lnTo>
                    <a:pt x="1952" y="1183"/>
                  </a:lnTo>
                  <a:lnTo>
                    <a:pt x="1952" y="1183"/>
                  </a:lnTo>
                  <a:lnTo>
                    <a:pt x="1955" y="1186"/>
                  </a:lnTo>
                  <a:lnTo>
                    <a:pt x="1955" y="1186"/>
                  </a:lnTo>
                  <a:lnTo>
                    <a:pt x="1957" y="1190"/>
                  </a:lnTo>
                  <a:lnTo>
                    <a:pt x="1964" y="1208"/>
                  </a:lnTo>
                  <a:lnTo>
                    <a:pt x="1968" y="1226"/>
                  </a:lnTo>
                  <a:lnTo>
                    <a:pt x="1977" y="1251"/>
                  </a:lnTo>
                  <a:lnTo>
                    <a:pt x="1984" y="1272"/>
                  </a:lnTo>
                  <a:lnTo>
                    <a:pt x="1989" y="1283"/>
                  </a:lnTo>
                  <a:lnTo>
                    <a:pt x="2007" y="1326"/>
                  </a:lnTo>
                  <a:lnTo>
                    <a:pt x="2007" y="1326"/>
                  </a:lnTo>
                  <a:lnTo>
                    <a:pt x="2007" y="1326"/>
                  </a:lnTo>
                  <a:lnTo>
                    <a:pt x="1996" y="1340"/>
                  </a:lnTo>
                  <a:lnTo>
                    <a:pt x="1993" y="1344"/>
                  </a:lnTo>
                  <a:lnTo>
                    <a:pt x="1991" y="1349"/>
                  </a:lnTo>
                  <a:lnTo>
                    <a:pt x="1975" y="1369"/>
                  </a:lnTo>
                  <a:lnTo>
                    <a:pt x="1971" y="1376"/>
                  </a:lnTo>
                  <a:lnTo>
                    <a:pt x="1968" y="1380"/>
                  </a:lnTo>
                  <a:lnTo>
                    <a:pt x="1968" y="1380"/>
                  </a:lnTo>
                  <a:lnTo>
                    <a:pt x="1968" y="1380"/>
                  </a:lnTo>
                  <a:lnTo>
                    <a:pt x="1952" y="1398"/>
                  </a:lnTo>
                  <a:lnTo>
                    <a:pt x="1948" y="1405"/>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3" y="1414"/>
                  </a:lnTo>
                  <a:lnTo>
                    <a:pt x="1941" y="1414"/>
                  </a:lnTo>
                  <a:lnTo>
                    <a:pt x="1941" y="1417"/>
                  </a:lnTo>
                  <a:lnTo>
                    <a:pt x="1941" y="1417"/>
                  </a:lnTo>
                  <a:lnTo>
                    <a:pt x="1937" y="1423"/>
                  </a:lnTo>
                  <a:lnTo>
                    <a:pt x="1937" y="1423"/>
                  </a:lnTo>
                  <a:lnTo>
                    <a:pt x="1934" y="1428"/>
                  </a:lnTo>
                  <a:lnTo>
                    <a:pt x="1923" y="1441"/>
                  </a:lnTo>
                  <a:lnTo>
                    <a:pt x="1921" y="1444"/>
                  </a:lnTo>
                  <a:lnTo>
                    <a:pt x="1914" y="1455"/>
                  </a:lnTo>
                  <a:lnTo>
                    <a:pt x="1912" y="1457"/>
                  </a:lnTo>
                  <a:lnTo>
                    <a:pt x="1912" y="1457"/>
                  </a:lnTo>
                  <a:lnTo>
                    <a:pt x="1912" y="1457"/>
                  </a:lnTo>
                  <a:lnTo>
                    <a:pt x="1912" y="1457"/>
                  </a:lnTo>
                  <a:lnTo>
                    <a:pt x="1909" y="1460"/>
                  </a:lnTo>
                  <a:lnTo>
                    <a:pt x="1907" y="1464"/>
                  </a:lnTo>
                  <a:lnTo>
                    <a:pt x="1900" y="1475"/>
                  </a:lnTo>
                  <a:lnTo>
                    <a:pt x="1891" y="1484"/>
                  </a:lnTo>
                  <a:lnTo>
                    <a:pt x="1889" y="1489"/>
                  </a:lnTo>
                  <a:lnTo>
                    <a:pt x="1889" y="1491"/>
                  </a:lnTo>
                  <a:lnTo>
                    <a:pt x="1884" y="1496"/>
                  </a:lnTo>
                  <a:lnTo>
                    <a:pt x="1882" y="1500"/>
                  </a:lnTo>
                  <a:lnTo>
                    <a:pt x="1878" y="1505"/>
                  </a:lnTo>
                  <a:lnTo>
                    <a:pt x="1875" y="1509"/>
                  </a:lnTo>
                  <a:lnTo>
                    <a:pt x="1875" y="1509"/>
                  </a:lnTo>
                  <a:lnTo>
                    <a:pt x="1875" y="1509"/>
                  </a:lnTo>
                  <a:lnTo>
                    <a:pt x="1873" y="1512"/>
                  </a:lnTo>
                  <a:lnTo>
                    <a:pt x="1873" y="1512"/>
                  </a:lnTo>
                  <a:lnTo>
                    <a:pt x="1873" y="1512"/>
                  </a:lnTo>
                  <a:lnTo>
                    <a:pt x="1873" y="1512"/>
                  </a:lnTo>
                  <a:lnTo>
                    <a:pt x="1873" y="1514"/>
                  </a:lnTo>
                  <a:lnTo>
                    <a:pt x="1871" y="1514"/>
                  </a:lnTo>
                  <a:lnTo>
                    <a:pt x="1871" y="1514"/>
                  </a:lnTo>
                  <a:lnTo>
                    <a:pt x="1871" y="1516"/>
                  </a:lnTo>
                  <a:lnTo>
                    <a:pt x="1871" y="1516"/>
                  </a:lnTo>
                  <a:lnTo>
                    <a:pt x="1871" y="1516"/>
                  </a:lnTo>
                  <a:lnTo>
                    <a:pt x="1844" y="1530"/>
                  </a:lnTo>
                  <a:lnTo>
                    <a:pt x="1828" y="1539"/>
                  </a:lnTo>
                  <a:lnTo>
                    <a:pt x="1821" y="1543"/>
                  </a:lnTo>
                  <a:lnTo>
                    <a:pt x="1821" y="1543"/>
                  </a:lnTo>
                  <a:lnTo>
                    <a:pt x="1787" y="1543"/>
                  </a:lnTo>
                  <a:lnTo>
                    <a:pt x="1787" y="1543"/>
                  </a:lnTo>
                  <a:lnTo>
                    <a:pt x="1744" y="1543"/>
                  </a:lnTo>
                  <a:lnTo>
                    <a:pt x="1721" y="1543"/>
                  </a:lnTo>
                  <a:lnTo>
                    <a:pt x="1651" y="1543"/>
                  </a:lnTo>
                  <a:lnTo>
                    <a:pt x="1628" y="1543"/>
                  </a:lnTo>
                  <a:lnTo>
                    <a:pt x="1608" y="1543"/>
                  </a:lnTo>
                  <a:lnTo>
                    <a:pt x="1608" y="1543"/>
                  </a:lnTo>
                  <a:lnTo>
                    <a:pt x="1467" y="1543"/>
                  </a:lnTo>
                  <a:lnTo>
                    <a:pt x="1379" y="1543"/>
                  </a:lnTo>
                  <a:lnTo>
                    <a:pt x="1245" y="1543"/>
                  </a:lnTo>
                  <a:lnTo>
                    <a:pt x="1182" y="1543"/>
                  </a:lnTo>
                  <a:lnTo>
                    <a:pt x="989" y="1543"/>
                  </a:lnTo>
                  <a:lnTo>
                    <a:pt x="885" y="1543"/>
                  </a:lnTo>
                  <a:lnTo>
                    <a:pt x="678" y="1543"/>
                  </a:lnTo>
                  <a:lnTo>
                    <a:pt x="678" y="1543"/>
                  </a:lnTo>
                  <a:lnTo>
                    <a:pt x="678" y="1543"/>
                  </a:lnTo>
                  <a:lnTo>
                    <a:pt x="678" y="1543"/>
                  </a:lnTo>
                  <a:lnTo>
                    <a:pt x="678" y="950"/>
                  </a:lnTo>
                  <a:lnTo>
                    <a:pt x="678" y="677"/>
                  </a:lnTo>
                  <a:lnTo>
                    <a:pt x="678" y="677"/>
                  </a:lnTo>
                  <a:lnTo>
                    <a:pt x="681" y="600"/>
                  </a:lnTo>
                  <a:lnTo>
                    <a:pt x="3" y="597"/>
                  </a:lnTo>
                  <a:lnTo>
                    <a:pt x="3" y="597"/>
                  </a:lnTo>
                  <a:lnTo>
                    <a:pt x="3" y="584"/>
                  </a:lnTo>
                  <a:lnTo>
                    <a:pt x="3" y="570"/>
                  </a:lnTo>
                  <a:lnTo>
                    <a:pt x="3" y="495"/>
                  </a:lnTo>
                  <a:lnTo>
                    <a:pt x="3" y="471"/>
                  </a:lnTo>
                  <a:lnTo>
                    <a:pt x="3" y="471"/>
                  </a:lnTo>
                  <a:lnTo>
                    <a:pt x="0" y="423"/>
                  </a:lnTo>
                  <a:lnTo>
                    <a:pt x="3" y="351"/>
                  </a:lnTo>
                  <a:lnTo>
                    <a:pt x="0" y="276"/>
                  </a:lnTo>
                  <a:lnTo>
                    <a:pt x="3" y="201"/>
                  </a:lnTo>
                  <a:lnTo>
                    <a:pt x="3" y="129"/>
                  </a:lnTo>
                  <a:lnTo>
                    <a:pt x="0" y="61"/>
                  </a:lnTo>
                  <a:lnTo>
                    <a:pt x="3" y="61"/>
                  </a:lnTo>
                  <a:lnTo>
                    <a:pt x="19" y="61"/>
                  </a:lnTo>
                  <a:lnTo>
                    <a:pt x="44" y="61"/>
                  </a:lnTo>
                  <a:lnTo>
                    <a:pt x="68" y="61"/>
                  </a:lnTo>
                  <a:lnTo>
                    <a:pt x="177" y="61"/>
                  </a:lnTo>
                  <a:lnTo>
                    <a:pt x="284" y="61"/>
                  </a:lnTo>
                  <a:lnTo>
                    <a:pt x="395" y="61"/>
                  </a:lnTo>
                  <a:lnTo>
                    <a:pt x="506" y="61"/>
                  </a:lnTo>
                  <a:lnTo>
                    <a:pt x="617" y="61"/>
                  </a:lnTo>
                  <a:lnTo>
                    <a:pt x="728" y="61"/>
                  </a:lnTo>
                  <a:lnTo>
                    <a:pt x="780" y="61"/>
                  </a:lnTo>
                  <a:lnTo>
                    <a:pt x="796" y="61"/>
                  </a:lnTo>
                  <a:lnTo>
                    <a:pt x="837" y="61"/>
                  </a:lnTo>
                  <a:lnTo>
                    <a:pt x="944" y="61"/>
                  </a:lnTo>
                  <a:lnTo>
                    <a:pt x="1055" y="61"/>
                  </a:lnTo>
                  <a:lnTo>
                    <a:pt x="1161" y="61"/>
                  </a:lnTo>
                  <a:lnTo>
                    <a:pt x="1272" y="61"/>
                  </a:lnTo>
                  <a:lnTo>
                    <a:pt x="1272" y="61"/>
                  </a:lnTo>
                  <a:lnTo>
                    <a:pt x="1381" y="61"/>
                  </a:lnTo>
                  <a:lnTo>
                    <a:pt x="1490" y="61"/>
                  </a:lnTo>
                  <a:lnTo>
                    <a:pt x="1601" y="61"/>
                  </a:lnTo>
                  <a:lnTo>
                    <a:pt x="1603" y="61"/>
                  </a:lnTo>
                  <a:lnTo>
                    <a:pt x="1714" y="61"/>
                  </a:lnTo>
                  <a:lnTo>
                    <a:pt x="1717" y="61"/>
                  </a:lnTo>
                  <a:lnTo>
                    <a:pt x="1724" y="45"/>
                  </a:lnTo>
                  <a:lnTo>
                    <a:pt x="1726" y="32"/>
                  </a:lnTo>
                  <a:lnTo>
                    <a:pt x="1733" y="22"/>
                  </a:lnTo>
                  <a:lnTo>
                    <a:pt x="1733" y="20"/>
                  </a:lnTo>
                  <a:lnTo>
                    <a:pt x="1735" y="20"/>
                  </a:lnTo>
                  <a:lnTo>
                    <a:pt x="1742" y="11"/>
                  </a:lnTo>
                  <a:lnTo>
                    <a:pt x="1744" y="11"/>
                  </a:lnTo>
                  <a:lnTo>
                    <a:pt x="1746" y="9"/>
                  </a:lnTo>
                  <a:lnTo>
                    <a:pt x="1760" y="0"/>
                  </a:lnTo>
                  <a:lnTo>
                    <a:pt x="1762" y="2"/>
                  </a:lnTo>
                  <a:lnTo>
                    <a:pt x="1764" y="7"/>
                  </a:lnTo>
                  <a:lnTo>
                    <a:pt x="1771" y="9"/>
                  </a:lnTo>
                  <a:lnTo>
                    <a:pt x="1764" y="20"/>
                  </a:lnTo>
                  <a:lnTo>
                    <a:pt x="1755" y="29"/>
                  </a:lnTo>
                  <a:lnTo>
                    <a:pt x="1753" y="29"/>
                  </a:lnTo>
                  <a:lnTo>
                    <a:pt x="1748" y="38"/>
                  </a:lnTo>
                  <a:lnTo>
                    <a:pt x="1748" y="41"/>
                  </a:lnTo>
                  <a:lnTo>
                    <a:pt x="1746" y="45"/>
                  </a:lnTo>
                  <a:lnTo>
                    <a:pt x="1744" y="52"/>
                  </a:lnTo>
                  <a:lnTo>
                    <a:pt x="1742" y="61"/>
                  </a:lnTo>
                  <a:lnTo>
                    <a:pt x="1823" y="61"/>
                  </a:lnTo>
                  <a:lnTo>
                    <a:pt x="1823" y="61"/>
                  </a:lnTo>
                  <a:lnTo>
                    <a:pt x="1837" y="61"/>
                  </a:lnTo>
                  <a:lnTo>
                    <a:pt x="2014" y="61"/>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nvGrpSpPr>
            <p:cNvPr id="158" name="Group 157">
              <a:extLst>
                <a:ext uri="{FF2B5EF4-FFF2-40B4-BE49-F238E27FC236}">
                  <a16:creationId xmlns:a16="http://schemas.microsoft.com/office/drawing/2014/main" id="{31440012-B07D-1797-A9AC-4AC978532D51}"/>
                </a:ext>
              </a:extLst>
            </p:cNvPr>
            <p:cNvGrpSpPr/>
            <p:nvPr/>
          </p:nvGrpSpPr>
          <p:grpSpPr>
            <a:xfrm>
              <a:off x="7407489" y="315985"/>
              <a:ext cx="2293134" cy="2637263"/>
              <a:chOff x="7415213" y="312738"/>
              <a:chExt cx="2295525" cy="2640013"/>
            </a:xfrm>
            <a:pattFill prst="pct60">
              <a:fgClr>
                <a:sysClr val="window" lastClr="FFFFFF">
                  <a:lumMod val="65000"/>
                </a:sysClr>
              </a:fgClr>
              <a:bgClr>
                <a:sysClr val="window" lastClr="FFFFFF"/>
              </a:bgClr>
            </a:pattFill>
          </p:grpSpPr>
          <p:sp>
            <p:nvSpPr>
              <p:cNvPr id="159" name="Freeform 17">
                <a:extLst>
                  <a:ext uri="{FF2B5EF4-FFF2-40B4-BE49-F238E27FC236}">
                    <a16:creationId xmlns:a16="http://schemas.microsoft.com/office/drawing/2014/main" id="{E2A8D197-34A3-EDEE-E392-D8FEC73CBE9C}"/>
                  </a:ext>
                </a:extLst>
              </p:cNvPr>
              <p:cNvSpPr>
                <a:spLocks/>
              </p:cNvSpPr>
              <p:nvPr/>
            </p:nvSpPr>
            <p:spPr bwMode="auto">
              <a:xfrm>
                <a:off x="8432801" y="312738"/>
                <a:ext cx="803275" cy="1879600"/>
              </a:xfrm>
              <a:custGeom>
                <a:avLst/>
                <a:gdLst>
                  <a:gd name="T0" fmla="*/ 12 w 506"/>
                  <a:gd name="T1" fmla="*/ 36 h 1184"/>
                  <a:gd name="T2" fmla="*/ 32 w 506"/>
                  <a:gd name="T3" fmla="*/ 56 h 1184"/>
                  <a:gd name="T4" fmla="*/ 39 w 506"/>
                  <a:gd name="T5" fmla="*/ 77 h 1184"/>
                  <a:gd name="T6" fmla="*/ 50 w 506"/>
                  <a:gd name="T7" fmla="*/ 81 h 1184"/>
                  <a:gd name="T8" fmla="*/ 77 w 506"/>
                  <a:gd name="T9" fmla="*/ 111 h 1184"/>
                  <a:gd name="T10" fmla="*/ 89 w 506"/>
                  <a:gd name="T11" fmla="*/ 118 h 1184"/>
                  <a:gd name="T12" fmla="*/ 116 w 506"/>
                  <a:gd name="T13" fmla="*/ 127 h 1184"/>
                  <a:gd name="T14" fmla="*/ 145 w 506"/>
                  <a:gd name="T15" fmla="*/ 129 h 1184"/>
                  <a:gd name="T16" fmla="*/ 173 w 506"/>
                  <a:gd name="T17" fmla="*/ 142 h 1184"/>
                  <a:gd name="T18" fmla="*/ 188 w 506"/>
                  <a:gd name="T19" fmla="*/ 174 h 1184"/>
                  <a:gd name="T20" fmla="*/ 220 w 506"/>
                  <a:gd name="T21" fmla="*/ 206 h 1184"/>
                  <a:gd name="T22" fmla="*/ 256 w 506"/>
                  <a:gd name="T23" fmla="*/ 228 h 1184"/>
                  <a:gd name="T24" fmla="*/ 288 w 506"/>
                  <a:gd name="T25" fmla="*/ 253 h 1184"/>
                  <a:gd name="T26" fmla="*/ 311 w 506"/>
                  <a:gd name="T27" fmla="*/ 267 h 1184"/>
                  <a:gd name="T28" fmla="*/ 334 w 506"/>
                  <a:gd name="T29" fmla="*/ 287 h 1184"/>
                  <a:gd name="T30" fmla="*/ 340 w 506"/>
                  <a:gd name="T31" fmla="*/ 312 h 1184"/>
                  <a:gd name="T32" fmla="*/ 345 w 506"/>
                  <a:gd name="T33" fmla="*/ 326 h 1184"/>
                  <a:gd name="T34" fmla="*/ 338 w 506"/>
                  <a:gd name="T35" fmla="*/ 351 h 1184"/>
                  <a:gd name="T36" fmla="*/ 334 w 506"/>
                  <a:gd name="T37" fmla="*/ 357 h 1184"/>
                  <a:gd name="T38" fmla="*/ 340 w 506"/>
                  <a:gd name="T39" fmla="*/ 364 h 1184"/>
                  <a:gd name="T40" fmla="*/ 336 w 506"/>
                  <a:gd name="T41" fmla="*/ 378 h 1184"/>
                  <a:gd name="T42" fmla="*/ 349 w 506"/>
                  <a:gd name="T43" fmla="*/ 385 h 1184"/>
                  <a:gd name="T44" fmla="*/ 354 w 506"/>
                  <a:gd name="T45" fmla="*/ 396 h 1184"/>
                  <a:gd name="T46" fmla="*/ 349 w 506"/>
                  <a:gd name="T47" fmla="*/ 419 h 1184"/>
                  <a:gd name="T48" fmla="*/ 363 w 506"/>
                  <a:gd name="T49" fmla="*/ 432 h 1184"/>
                  <a:gd name="T50" fmla="*/ 370 w 506"/>
                  <a:gd name="T51" fmla="*/ 450 h 1184"/>
                  <a:gd name="T52" fmla="*/ 381 w 506"/>
                  <a:gd name="T53" fmla="*/ 471 h 1184"/>
                  <a:gd name="T54" fmla="*/ 379 w 506"/>
                  <a:gd name="T55" fmla="*/ 482 h 1184"/>
                  <a:gd name="T56" fmla="*/ 386 w 506"/>
                  <a:gd name="T57" fmla="*/ 484 h 1184"/>
                  <a:gd name="T58" fmla="*/ 411 w 506"/>
                  <a:gd name="T59" fmla="*/ 505 h 1184"/>
                  <a:gd name="T60" fmla="*/ 454 w 506"/>
                  <a:gd name="T61" fmla="*/ 557 h 1184"/>
                  <a:gd name="T62" fmla="*/ 442 w 506"/>
                  <a:gd name="T63" fmla="*/ 579 h 1184"/>
                  <a:gd name="T64" fmla="*/ 438 w 506"/>
                  <a:gd name="T65" fmla="*/ 561 h 1184"/>
                  <a:gd name="T66" fmla="*/ 440 w 506"/>
                  <a:gd name="T67" fmla="*/ 548 h 1184"/>
                  <a:gd name="T68" fmla="*/ 424 w 506"/>
                  <a:gd name="T69" fmla="*/ 539 h 1184"/>
                  <a:gd name="T70" fmla="*/ 408 w 506"/>
                  <a:gd name="T71" fmla="*/ 523 h 1184"/>
                  <a:gd name="T72" fmla="*/ 408 w 506"/>
                  <a:gd name="T73" fmla="*/ 550 h 1184"/>
                  <a:gd name="T74" fmla="*/ 402 w 506"/>
                  <a:gd name="T75" fmla="*/ 570 h 1184"/>
                  <a:gd name="T76" fmla="*/ 415 w 506"/>
                  <a:gd name="T77" fmla="*/ 595 h 1184"/>
                  <a:gd name="T78" fmla="*/ 422 w 506"/>
                  <a:gd name="T79" fmla="*/ 620 h 1184"/>
                  <a:gd name="T80" fmla="*/ 422 w 506"/>
                  <a:gd name="T81" fmla="*/ 647 h 1184"/>
                  <a:gd name="T82" fmla="*/ 431 w 506"/>
                  <a:gd name="T83" fmla="*/ 681 h 1184"/>
                  <a:gd name="T84" fmla="*/ 440 w 506"/>
                  <a:gd name="T85" fmla="*/ 726 h 1184"/>
                  <a:gd name="T86" fmla="*/ 429 w 506"/>
                  <a:gd name="T87" fmla="*/ 749 h 1184"/>
                  <a:gd name="T88" fmla="*/ 429 w 506"/>
                  <a:gd name="T89" fmla="*/ 787 h 1184"/>
                  <a:gd name="T90" fmla="*/ 433 w 506"/>
                  <a:gd name="T91" fmla="*/ 821 h 1184"/>
                  <a:gd name="T92" fmla="*/ 424 w 506"/>
                  <a:gd name="T93" fmla="*/ 842 h 1184"/>
                  <a:gd name="T94" fmla="*/ 433 w 506"/>
                  <a:gd name="T95" fmla="*/ 862 h 1184"/>
                  <a:gd name="T96" fmla="*/ 445 w 506"/>
                  <a:gd name="T97" fmla="*/ 887 h 1184"/>
                  <a:gd name="T98" fmla="*/ 445 w 506"/>
                  <a:gd name="T99" fmla="*/ 910 h 1184"/>
                  <a:gd name="T100" fmla="*/ 442 w 506"/>
                  <a:gd name="T101" fmla="*/ 944 h 1184"/>
                  <a:gd name="T102" fmla="*/ 442 w 506"/>
                  <a:gd name="T103" fmla="*/ 964 h 1184"/>
                  <a:gd name="T104" fmla="*/ 454 w 506"/>
                  <a:gd name="T105" fmla="*/ 996 h 1184"/>
                  <a:gd name="T106" fmla="*/ 463 w 506"/>
                  <a:gd name="T107" fmla="*/ 1027 h 1184"/>
                  <a:gd name="T108" fmla="*/ 465 w 506"/>
                  <a:gd name="T109" fmla="*/ 1041 h 1184"/>
                  <a:gd name="T110" fmla="*/ 465 w 506"/>
                  <a:gd name="T111" fmla="*/ 1073 h 1184"/>
                  <a:gd name="T112" fmla="*/ 467 w 506"/>
                  <a:gd name="T113" fmla="*/ 1091 h 1184"/>
                  <a:gd name="T114" fmla="*/ 479 w 506"/>
                  <a:gd name="T115" fmla="*/ 1111 h 1184"/>
                  <a:gd name="T116" fmla="*/ 488 w 506"/>
                  <a:gd name="T117" fmla="*/ 1141 h 1184"/>
                  <a:gd name="T118" fmla="*/ 504 w 506"/>
                  <a:gd name="T119" fmla="*/ 1177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6" h="1184">
                    <a:moveTo>
                      <a:pt x="0" y="0"/>
                    </a:moveTo>
                    <a:lnTo>
                      <a:pt x="3" y="0"/>
                    </a:lnTo>
                    <a:lnTo>
                      <a:pt x="3" y="2"/>
                    </a:lnTo>
                    <a:lnTo>
                      <a:pt x="3" y="4"/>
                    </a:lnTo>
                    <a:lnTo>
                      <a:pt x="5" y="7"/>
                    </a:lnTo>
                    <a:lnTo>
                      <a:pt x="5" y="9"/>
                    </a:lnTo>
                    <a:lnTo>
                      <a:pt x="5" y="11"/>
                    </a:lnTo>
                    <a:lnTo>
                      <a:pt x="5" y="13"/>
                    </a:lnTo>
                    <a:lnTo>
                      <a:pt x="7" y="13"/>
                    </a:lnTo>
                    <a:lnTo>
                      <a:pt x="9" y="16"/>
                    </a:lnTo>
                    <a:lnTo>
                      <a:pt x="9" y="18"/>
                    </a:lnTo>
                    <a:lnTo>
                      <a:pt x="9" y="23"/>
                    </a:lnTo>
                    <a:lnTo>
                      <a:pt x="12" y="27"/>
                    </a:lnTo>
                    <a:lnTo>
                      <a:pt x="12" y="29"/>
                    </a:lnTo>
                    <a:lnTo>
                      <a:pt x="12" y="32"/>
                    </a:lnTo>
                    <a:lnTo>
                      <a:pt x="14" y="34"/>
                    </a:lnTo>
                    <a:lnTo>
                      <a:pt x="12" y="36"/>
                    </a:lnTo>
                    <a:lnTo>
                      <a:pt x="12" y="38"/>
                    </a:lnTo>
                    <a:lnTo>
                      <a:pt x="14" y="41"/>
                    </a:lnTo>
                    <a:lnTo>
                      <a:pt x="18" y="45"/>
                    </a:lnTo>
                    <a:lnTo>
                      <a:pt x="18" y="47"/>
                    </a:lnTo>
                    <a:lnTo>
                      <a:pt x="21" y="47"/>
                    </a:lnTo>
                    <a:lnTo>
                      <a:pt x="21" y="50"/>
                    </a:lnTo>
                    <a:lnTo>
                      <a:pt x="21" y="52"/>
                    </a:lnTo>
                    <a:lnTo>
                      <a:pt x="23" y="54"/>
                    </a:lnTo>
                    <a:lnTo>
                      <a:pt x="25" y="54"/>
                    </a:lnTo>
                    <a:lnTo>
                      <a:pt x="25" y="56"/>
                    </a:lnTo>
                    <a:lnTo>
                      <a:pt x="27" y="59"/>
                    </a:lnTo>
                    <a:lnTo>
                      <a:pt x="27" y="63"/>
                    </a:lnTo>
                    <a:lnTo>
                      <a:pt x="27" y="61"/>
                    </a:lnTo>
                    <a:lnTo>
                      <a:pt x="27" y="59"/>
                    </a:lnTo>
                    <a:lnTo>
                      <a:pt x="27" y="56"/>
                    </a:lnTo>
                    <a:lnTo>
                      <a:pt x="30" y="56"/>
                    </a:lnTo>
                    <a:lnTo>
                      <a:pt x="32" y="56"/>
                    </a:lnTo>
                    <a:lnTo>
                      <a:pt x="34" y="59"/>
                    </a:lnTo>
                    <a:lnTo>
                      <a:pt x="37" y="59"/>
                    </a:lnTo>
                    <a:lnTo>
                      <a:pt x="39" y="61"/>
                    </a:lnTo>
                    <a:lnTo>
                      <a:pt x="39" y="63"/>
                    </a:lnTo>
                    <a:lnTo>
                      <a:pt x="39" y="66"/>
                    </a:lnTo>
                    <a:lnTo>
                      <a:pt x="39" y="68"/>
                    </a:lnTo>
                    <a:lnTo>
                      <a:pt x="41" y="70"/>
                    </a:lnTo>
                    <a:lnTo>
                      <a:pt x="43" y="70"/>
                    </a:lnTo>
                    <a:lnTo>
                      <a:pt x="43" y="72"/>
                    </a:lnTo>
                    <a:lnTo>
                      <a:pt x="46" y="75"/>
                    </a:lnTo>
                    <a:lnTo>
                      <a:pt x="48" y="77"/>
                    </a:lnTo>
                    <a:lnTo>
                      <a:pt x="46" y="77"/>
                    </a:lnTo>
                    <a:lnTo>
                      <a:pt x="46" y="79"/>
                    </a:lnTo>
                    <a:lnTo>
                      <a:pt x="46" y="77"/>
                    </a:lnTo>
                    <a:lnTo>
                      <a:pt x="43" y="77"/>
                    </a:lnTo>
                    <a:lnTo>
                      <a:pt x="41" y="77"/>
                    </a:lnTo>
                    <a:lnTo>
                      <a:pt x="39" y="77"/>
                    </a:lnTo>
                    <a:lnTo>
                      <a:pt x="41" y="79"/>
                    </a:lnTo>
                    <a:lnTo>
                      <a:pt x="41" y="81"/>
                    </a:lnTo>
                    <a:lnTo>
                      <a:pt x="43" y="81"/>
                    </a:lnTo>
                    <a:lnTo>
                      <a:pt x="41" y="81"/>
                    </a:lnTo>
                    <a:lnTo>
                      <a:pt x="43" y="81"/>
                    </a:lnTo>
                    <a:lnTo>
                      <a:pt x="43" y="84"/>
                    </a:lnTo>
                    <a:lnTo>
                      <a:pt x="46" y="84"/>
                    </a:lnTo>
                    <a:lnTo>
                      <a:pt x="46" y="86"/>
                    </a:lnTo>
                    <a:lnTo>
                      <a:pt x="48" y="86"/>
                    </a:lnTo>
                    <a:lnTo>
                      <a:pt x="50" y="84"/>
                    </a:lnTo>
                    <a:lnTo>
                      <a:pt x="50" y="81"/>
                    </a:lnTo>
                    <a:lnTo>
                      <a:pt x="48" y="81"/>
                    </a:lnTo>
                    <a:lnTo>
                      <a:pt x="48" y="79"/>
                    </a:lnTo>
                    <a:lnTo>
                      <a:pt x="48" y="77"/>
                    </a:lnTo>
                    <a:lnTo>
                      <a:pt x="50" y="77"/>
                    </a:lnTo>
                    <a:lnTo>
                      <a:pt x="50" y="79"/>
                    </a:lnTo>
                    <a:lnTo>
                      <a:pt x="50" y="81"/>
                    </a:lnTo>
                    <a:lnTo>
                      <a:pt x="50" y="84"/>
                    </a:lnTo>
                    <a:lnTo>
                      <a:pt x="52" y="84"/>
                    </a:lnTo>
                    <a:lnTo>
                      <a:pt x="52" y="86"/>
                    </a:lnTo>
                    <a:lnTo>
                      <a:pt x="52" y="88"/>
                    </a:lnTo>
                    <a:lnTo>
                      <a:pt x="52" y="90"/>
                    </a:lnTo>
                    <a:lnTo>
                      <a:pt x="52" y="93"/>
                    </a:lnTo>
                    <a:lnTo>
                      <a:pt x="52" y="95"/>
                    </a:lnTo>
                    <a:lnTo>
                      <a:pt x="59" y="99"/>
                    </a:lnTo>
                    <a:lnTo>
                      <a:pt x="61" y="99"/>
                    </a:lnTo>
                    <a:lnTo>
                      <a:pt x="64" y="99"/>
                    </a:lnTo>
                    <a:lnTo>
                      <a:pt x="64" y="102"/>
                    </a:lnTo>
                    <a:lnTo>
                      <a:pt x="66" y="102"/>
                    </a:lnTo>
                    <a:lnTo>
                      <a:pt x="66" y="104"/>
                    </a:lnTo>
                    <a:lnTo>
                      <a:pt x="68" y="104"/>
                    </a:lnTo>
                    <a:lnTo>
                      <a:pt x="71" y="106"/>
                    </a:lnTo>
                    <a:lnTo>
                      <a:pt x="75" y="109"/>
                    </a:lnTo>
                    <a:lnTo>
                      <a:pt x="77" y="111"/>
                    </a:lnTo>
                    <a:lnTo>
                      <a:pt x="80" y="111"/>
                    </a:lnTo>
                    <a:lnTo>
                      <a:pt x="80" y="113"/>
                    </a:lnTo>
                    <a:lnTo>
                      <a:pt x="82" y="115"/>
                    </a:lnTo>
                    <a:lnTo>
                      <a:pt x="84" y="115"/>
                    </a:lnTo>
                    <a:lnTo>
                      <a:pt x="86" y="118"/>
                    </a:lnTo>
                    <a:lnTo>
                      <a:pt x="84" y="118"/>
                    </a:lnTo>
                    <a:lnTo>
                      <a:pt x="84" y="120"/>
                    </a:lnTo>
                    <a:lnTo>
                      <a:pt x="82" y="120"/>
                    </a:lnTo>
                    <a:lnTo>
                      <a:pt x="84" y="120"/>
                    </a:lnTo>
                    <a:lnTo>
                      <a:pt x="84" y="122"/>
                    </a:lnTo>
                    <a:lnTo>
                      <a:pt x="86" y="120"/>
                    </a:lnTo>
                    <a:lnTo>
                      <a:pt x="86" y="118"/>
                    </a:lnTo>
                    <a:lnTo>
                      <a:pt x="86" y="115"/>
                    </a:lnTo>
                    <a:lnTo>
                      <a:pt x="89" y="115"/>
                    </a:lnTo>
                    <a:lnTo>
                      <a:pt x="89" y="118"/>
                    </a:lnTo>
                    <a:lnTo>
                      <a:pt x="91" y="118"/>
                    </a:lnTo>
                    <a:lnTo>
                      <a:pt x="89" y="118"/>
                    </a:lnTo>
                    <a:lnTo>
                      <a:pt x="89" y="120"/>
                    </a:lnTo>
                    <a:lnTo>
                      <a:pt x="89" y="122"/>
                    </a:lnTo>
                    <a:lnTo>
                      <a:pt x="91" y="122"/>
                    </a:lnTo>
                    <a:lnTo>
                      <a:pt x="91" y="120"/>
                    </a:lnTo>
                    <a:lnTo>
                      <a:pt x="93" y="122"/>
                    </a:lnTo>
                    <a:lnTo>
                      <a:pt x="93" y="120"/>
                    </a:lnTo>
                    <a:lnTo>
                      <a:pt x="95" y="120"/>
                    </a:lnTo>
                    <a:lnTo>
                      <a:pt x="98" y="122"/>
                    </a:lnTo>
                    <a:lnTo>
                      <a:pt x="100" y="122"/>
                    </a:lnTo>
                    <a:lnTo>
                      <a:pt x="102" y="122"/>
                    </a:lnTo>
                    <a:lnTo>
                      <a:pt x="105" y="124"/>
                    </a:lnTo>
                    <a:lnTo>
                      <a:pt x="105" y="122"/>
                    </a:lnTo>
                    <a:lnTo>
                      <a:pt x="107" y="122"/>
                    </a:lnTo>
                    <a:lnTo>
                      <a:pt x="111" y="124"/>
                    </a:lnTo>
                    <a:lnTo>
                      <a:pt x="114" y="124"/>
                    </a:lnTo>
                    <a:lnTo>
                      <a:pt x="114" y="127"/>
                    </a:lnTo>
                    <a:lnTo>
                      <a:pt x="116" y="127"/>
                    </a:lnTo>
                    <a:lnTo>
                      <a:pt x="116" y="124"/>
                    </a:lnTo>
                    <a:lnTo>
                      <a:pt x="114" y="124"/>
                    </a:lnTo>
                    <a:lnTo>
                      <a:pt x="116" y="124"/>
                    </a:lnTo>
                    <a:lnTo>
                      <a:pt x="118" y="124"/>
                    </a:lnTo>
                    <a:lnTo>
                      <a:pt x="120" y="127"/>
                    </a:lnTo>
                    <a:lnTo>
                      <a:pt x="123" y="124"/>
                    </a:lnTo>
                    <a:lnTo>
                      <a:pt x="125" y="127"/>
                    </a:lnTo>
                    <a:lnTo>
                      <a:pt x="127" y="127"/>
                    </a:lnTo>
                    <a:lnTo>
                      <a:pt x="130" y="127"/>
                    </a:lnTo>
                    <a:lnTo>
                      <a:pt x="130" y="129"/>
                    </a:lnTo>
                    <a:lnTo>
                      <a:pt x="132" y="129"/>
                    </a:lnTo>
                    <a:lnTo>
                      <a:pt x="134" y="129"/>
                    </a:lnTo>
                    <a:lnTo>
                      <a:pt x="136" y="129"/>
                    </a:lnTo>
                    <a:lnTo>
                      <a:pt x="139" y="129"/>
                    </a:lnTo>
                    <a:lnTo>
                      <a:pt x="141" y="129"/>
                    </a:lnTo>
                    <a:lnTo>
                      <a:pt x="143" y="129"/>
                    </a:lnTo>
                    <a:lnTo>
                      <a:pt x="145" y="129"/>
                    </a:lnTo>
                    <a:lnTo>
                      <a:pt x="148" y="131"/>
                    </a:lnTo>
                    <a:lnTo>
                      <a:pt x="150" y="131"/>
                    </a:lnTo>
                    <a:lnTo>
                      <a:pt x="152" y="129"/>
                    </a:lnTo>
                    <a:lnTo>
                      <a:pt x="152" y="127"/>
                    </a:lnTo>
                    <a:lnTo>
                      <a:pt x="154" y="127"/>
                    </a:lnTo>
                    <a:lnTo>
                      <a:pt x="154" y="129"/>
                    </a:lnTo>
                    <a:lnTo>
                      <a:pt x="157" y="129"/>
                    </a:lnTo>
                    <a:lnTo>
                      <a:pt x="157" y="131"/>
                    </a:lnTo>
                    <a:lnTo>
                      <a:pt x="157" y="133"/>
                    </a:lnTo>
                    <a:lnTo>
                      <a:pt x="159" y="133"/>
                    </a:lnTo>
                    <a:lnTo>
                      <a:pt x="159" y="136"/>
                    </a:lnTo>
                    <a:lnTo>
                      <a:pt x="161" y="136"/>
                    </a:lnTo>
                    <a:lnTo>
                      <a:pt x="164" y="136"/>
                    </a:lnTo>
                    <a:lnTo>
                      <a:pt x="166" y="136"/>
                    </a:lnTo>
                    <a:lnTo>
                      <a:pt x="168" y="138"/>
                    </a:lnTo>
                    <a:lnTo>
                      <a:pt x="170" y="142"/>
                    </a:lnTo>
                    <a:lnTo>
                      <a:pt x="173" y="142"/>
                    </a:lnTo>
                    <a:lnTo>
                      <a:pt x="175" y="142"/>
                    </a:lnTo>
                    <a:lnTo>
                      <a:pt x="175" y="145"/>
                    </a:lnTo>
                    <a:lnTo>
                      <a:pt x="175" y="147"/>
                    </a:lnTo>
                    <a:lnTo>
                      <a:pt x="177" y="149"/>
                    </a:lnTo>
                    <a:lnTo>
                      <a:pt x="179" y="149"/>
                    </a:lnTo>
                    <a:lnTo>
                      <a:pt x="179" y="152"/>
                    </a:lnTo>
                    <a:lnTo>
                      <a:pt x="182" y="156"/>
                    </a:lnTo>
                    <a:lnTo>
                      <a:pt x="182" y="158"/>
                    </a:lnTo>
                    <a:lnTo>
                      <a:pt x="182" y="161"/>
                    </a:lnTo>
                    <a:lnTo>
                      <a:pt x="184" y="161"/>
                    </a:lnTo>
                    <a:lnTo>
                      <a:pt x="184" y="163"/>
                    </a:lnTo>
                    <a:lnTo>
                      <a:pt x="182" y="163"/>
                    </a:lnTo>
                    <a:lnTo>
                      <a:pt x="184" y="165"/>
                    </a:lnTo>
                    <a:lnTo>
                      <a:pt x="184" y="167"/>
                    </a:lnTo>
                    <a:lnTo>
                      <a:pt x="184" y="170"/>
                    </a:lnTo>
                    <a:lnTo>
                      <a:pt x="186" y="174"/>
                    </a:lnTo>
                    <a:lnTo>
                      <a:pt x="188" y="174"/>
                    </a:lnTo>
                    <a:lnTo>
                      <a:pt x="191" y="179"/>
                    </a:lnTo>
                    <a:lnTo>
                      <a:pt x="193" y="181"/>
                    </a:lnTo>
                    <a:lnTo>
                      <a:pt x="200" y="185"/>
                    </a:lnTo>
                    <a:lnTo>
                      <a:pt x="202" y="185"/>
                    </a:lnTo>
                    <a:lnTo>
                      <a:pt x="204" y="188"/>
                    </a:lnTo>
                    <a:lnTo>
                      <a:pt x="209" y="190"/>
                    </a:lnTo>
                    <a:lnTo>
                      <a:pt x="211" y="190"/>
                    </a:lnTo>
                    <a:lnTo>
                      <a:pt x="211" y="192"/>
                    </a:lnTo>
                    <a:lnTo>
                      <a:pt x="213" y="192"/>
                    </a:lnTo>
                    <a:lnTo>
                      <a:pt x="213" y="190"/>
                    </a:lnTo>
                    <a:lnTo>
                      <a:pt x="218" y="192"/>
                    </a:lnTo>
                    <a:lnTo>
                      <a:pt x="220" y="195"/>
                    </a:lnTo>
                    <a:lnTo>
                      <a:pt x="218" y="197"/>
                    </a:lnTo>
                    <a:lnTo>
                      <a:pt x="218" y="199"/>
                    </a:lnTo>
                    <a:lnTo>
                      <a:pt x="218" y="201"/>
                    </a:lnTo>
                    <a:lnTo>
                      <a:pt x="218" y="204"/>
                    </a:lnTo>
                    <a:lnTo>
                      <a:pt x="220" y="206"/>
                    </a:lnTo>
                    <a:lnTo>
                      <a:pt x="222" y="208"/>
                    </a:lnTo>
                    <a:lnTo>
                      <a:pt x="222" y="210"/>
                    </a:lnTo>
                    <a:lnTo>
                      <a:pt x="222" y="213"/>
                    </a:lnTo>
                    <a:lnTo>
                      <a:pt x="225" y="213"/>
                    </a:lnTo>
                    <a:lnTo>
                      <a:pt x="227" y="215"/>
                    </a:lnTo>
                    <a:lnTo>
                      <a:pt x="229" y="215"/>
                    </a:lnTo>
                    <a:lnTo>
                      <a:pt x="232" y="217"/>
                    </a:lnTo>
                    <a:lnTo>
                      <a:pt x="234" y="217"/>
                    </a:lnTo>
                    <a:lnTo>
                      <a:pt x="238" y="219"/>
                    </a:lnTo>
                    <a:lnTo>
                      <a:pt x="241" y="219"/>
                    </a:lnTo>
                    <a:lnTo>
                      <a:pt x="243" y="222"/>
                    </a:lnTo>
                    <a:lnTo>
                      <a:pt x="245" y="222"/>
                    </a:lnTo>
                    <a:lnTo>
                      <a:pt x="247" y="224"/>
                    </a:lnTo>
                    <a:lnTo>
                      <a:pt x="252" y="224"/>
                    </a:lnTo>
                    <a:lnTo>
                      <a:pt x="252" y="226"/>
                    </a:lnTo>
                    <a:lnTo>
                      <a:pt x="254" y="226"/>
                    </a:lnTo>
                    <a:lnTo>
                      <a:pt x="256" y="228"/>
                    </a:lnTo>
                    <a:lnTo>
                      <a:pt x="259" y="228"/>
                    </a:lnTo>
                    <a:lnTo>
                      <a:pt x="261" y="231"/>
                    </a:lnTo>
                    <a:lnTo>
                      <a:pt x="263" y="233"/>
                    </a:lnTo>
                    <a:lnTo>
                      <a:pt x="266" y="233"/>
                    </a:lnTo>
                    <a:lnTo>
                      <a:pt x="266" y="235"/>
                    </a:lnTo>
                    <a:lnTo>
                      <a:pt x="270" y="238"/>
                    </a:lnTo>
                    <a:lnTo>
                      <a:pt x="270" y="240"/>
                    </a:lnTo>
                    <a:lnTo>
                      <a:pt x="272" y="240"/>
                    </a:lnTo>
                    <a:lnTo>
                      <a:pt x="272" y="242"/>
                    </a:lnTo>
                    <a:lnTo>
                      <a:pt x="277" y="242"/>
                    </a:lnTo>
                    <a:lnTo>
                      <a:pt x="277" y="244"/>
                    </a:lnTo>
                    <a:lnTo>
                      <a:pt x="279" y="244"/>
                    </a:lnTo>
                    <a:lnTo>
                      <a:pt x="279" y="247"/>
                    </a:lnTo>
                    <a:lnTo>
                      <a:pt x="279" y="249"/>
                    </a:lnTo>
                    <a:lnTo>
                      <a:pt x="281" y="249"/>
                    </a:lnTo>
                    <a:lnTo>
                      <a:pt x="286" y="253"/>
                    </a:lnTo>
                    <a:lnTo>
                      <a:pt x="288" y="253"/>
                    </a:lnTo>
                    <a:lnTo>
                      <a:pt x="288" y="256"/>
                    </a:lnTo>
                    <a:lnTo>
                      <a:pt x="288" y="258"/>
                    </a:lnTo>
                    <a:lnTo>
                      <a:pt x="290" y="256"/>
                    </a:lnTo>
                    <a:lnTo>
                      <a:pt x="293" y="256"/>
                    </a:lnTo>
                    <a:lnTo>
                      <a:pt x="293" y="258"/>
                    </a:lnTo>
                    <a:lnTo>
                      <a:pt x="295" y="258"/>
                    </a:lnTo>
                    <a:lnTo>
                      <a:pt x="295" y="260"/>
                    </a:lnTo>
                    <a:lnTo>
                      <a:pt x="295" y="262"/>
                    </a:lnTo>
                    <a:lnTo>
                      <a:pt x="297" y="262"/>
                    </a:lnTo>
                    <a:lnTo>
                      <a:pt x="300" y="265"/>
                    </a:lnTo>
                    <a:lnTo>
                      <a:pt x="302" y="265"/>
                    </a:lnTo>
                    <a:lnTo>
                      <a:pt x="300" y="265"/>
                    </a:lnTo>
                    <a:lnTo>
                      <a:pt x="302" y="265"/>
                    </a:lnTo>
                    <a:lnTo>
                      <a:pt x="304" y="267"/>
                    </a:lnTo>
                    <a:lnTo>
                      <a:pt x="306" y="267"/>
                    </a:lnTo>
                    <a:lnTo>
                      <a:pt x="309" y="267"/>
                    </a:lnTo>
                    <a:lnTo>
                      <a:pt x="311" y="267"/>
                    </a:lnTo>
                    <a:lnTo>
                      <a:pt x="311" y="265"/>
                    </a:lnTo>
                    <a:lnTo>
                      <a:pt x="313" y="265"/>
                    </a:lnTo>
                    <a:lnTo>
                      <a:pt x="311" y="265"/>
                    </a:lnTo>
                    <a:lnTo>
                      <a:pt x="313" y="265"/>
                    </a:lnTo>
                    <a:lnTo>
                      <a:pt x="315" y="267"/>
                    </a:lnTo>
                    <a:lnTo>
                      <a:pt x="318" y="269"/>
                    </a:lnTo>
                    <a:lnTo>
                      <a:pt x="320" y="271"/>
                    </a:lnTo>
                    <a:lnTo>
                      <a:pt x="320" y="274"/>
                    </a:lnTo>
                    <a:lnTo>
                      <a:pt x="320" y="276"/>
                    </a:lnTo>
                    <a:lnTo>
                      <a:pt x="322" y="278"/>
                    </a:lnTo>
                    <a:lnTo>
                      <a:pt x="324" y="278"/>
                    </a:lnTo>
                    <a:lnTo>
                      <a:pt x="327" y="278"/>
                    </a:lnTo>
                    <a:lnTo>
                      <a:pt x="329" y="281"/>
                    </a:lnTo>
                    <a:lnTo>
                      <a:pt x="329" y="283"/>
                    </a:lnTo>
                    <a:lnTo>
                      <a:pt x="331" y="283"/>
                    </a:lnTo>
                    <a:lnTo>
                      <a:pt x="331" y="285"/>
                    </a:lnTo>
                    <a:lnTo>
                      <a:pt x="334" y="287"/>
                    </a:lnTo>
                    <a:lnTo>
                      <a:pt x="336" y="290"/>
                    </a:lnTo>
                    <a:lnTo>
                      <a:pt x="338" y="290"/>
                    </a:lnTo>
                    <a:lnTo>
                      <a:pt x="340" y="290"/>
                    </a:lnTo>
                    <a:lnTo>
                      <a:pt x="343" y="290"/>
                    </a:lnTo>
                    <a:lnTo>
                      <a:pt x="343" y="292"/>
                    </a:lnTo>
                    <a:lnTo>
                      <a:pt x="345" y="292"/>
                    </a:lnTo>
                    <a:lnTo>
                      <a:pt x="347" y="292"/>
                    </a:lnTo>
                    <a:lnTo>
                      <a:pt x="347" y="294"/>
                    </a:lnTo>
                    <a:lnTo>
                      <a:pt x="349" y="294"/>
                    </a:lnTo>
                    <a:lnTo>
                      <a:pt x="349" y="296"/>
                    </a:lnTo>
                    <a:lnTo>
                      <a:pt x="347" y="299"/>
                    </a:lnTo>
                    <a:lnTo>
                      <a:pt x="347" y="301"/>
                    </a:lnTo>
                    <a:lnTo>
                      <a:pt x="347" y="303"/>
                    </a:lnTo>
                    <a:lnTo>
                      <a:pt x="347" y="305"/>
                    </a:lnTo>
                    <a:lnTo>
                      <a:pt x="345" y="308"/>
                    </a:lnTo>
                    <a:lnTo>
                      <a:pt x="343" y="310"/>
                    </a:lnTo>
                    <a:lnTo>
                      <a:pt x="340" y="312"/>
                    </a:lnTo>
                    <a:lnTo>
                      <a:pt x="340" y="314"/>
                    </a:lnTo>
                    <a:lnTo>
                      <a:pt x="338" y="314"/>
                    </a:lnTo>
                    <a:lnTo>
                      <a:pt x="336" y="314"/>
                    </a:lnTo>
                    <a:lnTo>
                      <a:pt x="334" y="314"/>
                    </a:lnTo>
                    <a:lnTo>
                      <a:pt x="334" y="317"/>
                    </a:lnTo>
                    <a:lnTo>
                      <a:pt x="334" y="319"/>
                    </a:lnTo>
                    <a:lnTo>
                      <a:pt x="336" y="321"/>
                    </a:lnTo>
                    <a:lnTo>
                      <a:pt x="336" y="319"/>
                    </a:lnTo>
                    <a:lnTo>
                      <a:pt x="338" y="319"/>
                    </a:lnTo>
                    <a:lnTo>
                      <a:pt x="338" y="321"/>
                    </a:lnTo>
                    <a:lnTo>
                      <a:pt x="336" y="321"/>
                    </a:lnTo>
                    <a:lnTo>
                      <a:pt x="336" y="324"/>
                    </a:lnTo>
                    <a:lnTo>
                      <a:pt x="338" y="324"/>
                    </a:lnTo>
                    <a:lnTo>
                      <a:pt x="340" y="324"/>
                    </a:lnTo>
                    <a:lnTo>
                      <a:pt x="340" y="326"/>
                    </a:lnTo>
                    <a:lnTo>
                      <a:pt x="343" y="324"/>
                    </a:lnTo>
                    <a:lnTo>
                      <a:pt x="345" y="326"/>
                    </a:lnTo>
                    <a:lnTo>
                      <a:pt x="345" y="328"/>
                    </a:lnTo>
                    <a:lnTo>
                      <a:pt x="343" y="328"/>
                    </a:lnTo>
                    <a:lnTo>
                      <a:pt x="345" y="328"/>
                    </a:lnTo>
                    <a:lnTo>
                      <a:pt x="345" y="330"/>
                    </a:lnTo>
                    <a:lnTo>
                      <a:pt x="343" y="333"/>
                    </a:lnTo>
                    <a:lnTo>
                      <a:pt x="343" y="335"/>
                    </a:lnTo>
                    <a:lnTo>
                      <a:pt x="340" y="335"/>
                    </a:lnTo>
                    <a:lnTo>
                      <a:pt x="340" y="337"/>
                    </a:lnTo>
                    <a:lnTo>
                      <a:pt x="338" y="339"/>
                    </a:lnTo>
                    <a:lnTo>
                      <a:pt x="338" y="342"/>
                    </a:lnTo>
                    <a:lnTo>
                      <a:pt x="340" y="342"/>
                    </a:lnTo>
                    <a:lnTo>
                      <a:pt x="340" y="344"/>
                    </a:lnTo>
                    <a:lnTo>
                      <a:pt x="343" y="346"/>
                    </a:lnTo>
                    <a:lnTo>
                      <a:pt x="343" y="348"/>
                    </a:lnTo>
                    <a:lnTo>
                      <a:pt x="343" y="351"/>
                    </a:lnTo>
                    <a:lnTo>
                      <a:pt x="340" y="351"/>
                    </a:lnTo>
                    <a:lnTo>
                      <a:pt x="338" y="351"/>
                    </a:lnTo>
                    <a:lnTo>
                      <a:pt x="336" y="351"/>
                    </a:lnTo>
                    <a:lnTo>
                      <a:pt x="336" y="348"/>
                    </a:lnTo>
                    <a:lnTo>
                      <a:pt x="334" y="351"/>
                    </a:lnTo>
                    <a:lnTo>
                      <a:pt x="331" y="351"/>
                    </a:lnTo>
                    <a:lnTo>
                      <a:pt x="329" y="351"/>
                    </a:lnTo>
                    <a:lnTo>
                      <a:pt x="327" y="353"/>
                    </a:lnTo>
                    <a:lnTo>
                      <a:pt x="329" y="353"/>
                    </a:lnTo>
                    <a:lnTo>
                      <a:pt x="331" y="353"/>
                    </a:lnTo>
                    <a:lnTo>
                      <a:pt x="329" y="355"/>
                    </a:lnTo>
                    <a:lnTo>
                      <a:pt x="331" y="355"/>
                    </a:lnTo>
                    <a:lnTo>
                      <a:pt x="334" y="355"/>
                    </a:lnTo>
                    <a:lnTo>
                      <a:pt x="334" y="353"/>
                    </a:lnTo>
                    <a:lnTo>
                      <a:pt x="336" y="353"/>
                    </a:lnTo>
                    <a:lnTo>
                      <a:pt x="338" y="353"/>
                    </a:lnTo>
                    <a:lnTo>
                      <a:pt x="338" y="355"/>
                    </a:lnTo>
                    <a:lnTo>
                      <a:pt x="336" y="357"/>
                    </a:lnTo>
                    <a:lnTo>
                      <a:pt x="334" y="357"/>
                    </a:lnTo>
                    <a:lnTo>
                      <a:pt x="334" y="360"/>
                    </a:lnTo>
                    <a:lnTo>
                      <a:pt x="334" y="362"/>
                    </a:lnTo>
                    <a:lnTo>
                      <a:pt x="336" y="360"/>
                    </a:lnTo>
                    <a:lnTo>
                      <a:pt x="338" y="360"/>
                    </a:lnTo>
                    <a:lnTo>
                      <a:pt x="338" y="357"/>
                    </a:lnTo>
                    <a:lnTo>
                      <a:pt x="340" y="357"/>
                    </a:lnTo>
                    <a:lnTo>
                      <a:pt x="340" y="355"/>
                    </a:lnTo>
                    <a:lnTo>
                      <a:pt x="343" y="355"/>
                    </a:lnTo>
                    <a:lnTo>
                      <a:pt x="343" y="353"/>
                    </a:lnTo>
                    <a:lnTo>
                      <a:pt x="345" y="353"/>
                    </a:lnTo>
                    <a:lnTo>
                      <a:pt x="345" y="355"/>
                    </a:lnTo>
                    <a:lnTo>
                      <a:pt x="345" y="357"/>
                    </a:lnTo>
                    <a:lnTo>
                      <a:pt x="345" y="360"/>
                    </a:lnTo>
                    <a:lnTo>
                      <a:pt x="345" y="362"/>
                    </a:lnTo>
                    <a:lnTo>
                      <a:pt x="345" y="364"/>
                    </a:lnTo>
                    <a:lnTo>
                      <a:pt x="343" y="364"/>
                    </a:lnTo>
                    <a:lnTo>
                      <a:pt x="340" y="364"/>
                    </a:lnTo>
                    <a:lnTo>
                      <a:pt x="340" y="367"/>
                    </a:lnTo>
                    <a:lnTo>
                      <a:pt x="343" y="367"/>
                    </a:lnTo>
                    <a:lnTo>
                      <a:pt x="345" y="367"/>
                    </a:lnTo>
                    <a:lnTo>
                      <a:pt x="345" y="369"/>
                    </a:lnTo>
                    <a:lnTo>
                      <a:pt x="345" y="371"/>
                    </a:lnTo>
                    <a:lnTo>
                      <a:pt x="347" y="371"/>
                    </a:lnTo>
                    <a:lnTo>
                      <a:pt x="347" y="373"/>
                    </a:lnTo>
                    <a:lnTo>
                      <a:pt x="347" y="376"/>
                    </a:lnTo>
                    <a:lnTo>
                      <a:pt x="345" y="376"/>
                    </a:lnTo>
                    <a:lnTo>
                      <a:pt x="343" y="376"/>
                    </a:lnTo>
                    <a:lnTo>
                      <a:pt x="343" y="378"/>
                    </a:lnTo>
                    <a:lnTo>
                      <a:pt x="340" y="378"/>
                    </a:lnTo>
                    <a:lnTo>
                      <a:pt x="340" y="376"/>
                    </a:lnTo>
                    <a:lnTo>
                      <a:pt x="338" y="376"/>
                    </a:lnTo>
                    <a:lnTo>
                      <a:pt x="336" y="373"/>
                    </a:lnTo>
                    <a:lnTo>
                      <a:pt x="338" y="376"/>
                    </a:lnTo>
                    <a:lnTo>
                      <a:pt x="336" y="378"/>
                    </a:lnTo>
                    <a:lnTo>
                      <a:pt x="336" y="380"/>
                    </a:lnTo>
                    <a:lnTo>
                      <a:pt x="334" y="380"/>
                    </a:lnTo>
                    <a:lnTo>
                      <a:pt x="334" y="382"/>
                    </a:lnTo>
                    <a:lnTo>
                      <a:pt x="336" y="382"/>
                    </a:lnTo>
                    <a:lnTo>
                      <a:pt x="338" y="382"/>
                    </a:lnTo>
                    <a:lnTo>
                      <a:pt x="338" y="380"/>
                    </a:lnTo>
                    <a:lnTo>
                      <a:pt x="340" y="380"/>
                    </a:lnTo>
                    <a:lnTo>
                      <a:pt x="340" y="382"/>
                    </a:lnTo>
                    <a:lnTo>
                      <a:pt x="338" y="385"/>
                    </a:lnTo>
                    <a:lnTo>
                      <a:pt x="340" y="385"/>
                    </a:lnTo>
                    <a:lnTo>
                      <a:pt x="343" y="382"/>
                    </a:lnTo>
                    <a:lnTo>
                      <a:pt x="343" y="380"/>
                    </a:lnTo>
                    <a:lnTo>
                      <a:pt x="345" y="380"/>
                    </a:lnTo>
                    <a:lnTo>
                      <a:pt x="347" y="380"/>
                    </a:lnTo>
                    <a:lnTo>
                      <a:pt x="349" y="380"/>
                    </a:lnTo>
                    <a:lnTo>
                      <a:pt x="349" y="382"/>
                    </a:lnTo>
                    <a:lnTo>
                      <a:pt x="349" y="385"/>
                    </a:lnTo>
                    <a:lnTo>
                      <a:pt x="349" y="387"/>
                    </a:lnTo>
                    <a:lnTo>
                      <a:pt x="347" y="387"/>
                    </a:lnTo>
                    <a:lnTo>
                      <a:pt x="347" y="389"/>
                    </a:lnTo>
                    <a:lnTo>
                      <a:pt x="345" y="389"/>
                    </a:lnTo>
                    <a:lnTo>
                      <a:pt x="343" y="389"/>
                    </a:lnTo>
                    <a:lnTo>
                      <a:pt x="340" y="389"/>
                    </a:lnTo>
                    <a:lnTo>
                      <a:pt x="338" y="389"/>
                    </a:lnTo>
                    <a:lnTo>
                      <a:pt x="338" y="391"/>
                    </a:lnTo>
                    <a:lnTo>
                      <a:pt x="340" y="391"/>
                    </a:lnTo>
                    <a:lnTo>
                      <a:pt x="343" y="394"/>
                    </a:lnTo>
                    <a:lnTo>
                      <a:pt x="345" y="391"/>
                    </a:lnTo>
                    <a:lnTo>
                      <a:pt x="347" y="391"/>
                    </a:lnTo>
                    <a:lnTo>
                      <a:pt x="349" y="391"/>
                    </a:lnTo>
                    <a:lnTo>
                      <a:pt x="352" y="391"/>
                    </a:lnTo>
                    <a:lnTo>
                      <a:pt x="352" y="394"/>
                    </a:lnTo>
                    <a:lnTo>
                      <a:pt x="352" y="396"/>
                    </a:lnTo>
                    <a:lnTo>
                      <a:pt x="354" y="396"/>
                    </a:lnTo>
                    <a:lnTo>
                      <a:pt x="354" y="398"/>
                    </a:lnTo>
                    <a:lnTo>
                      <a:pt x="352" y="398"/>
                    </a:lnTo>
                    <a:lnTo>
                      <a:pt x="354" y="400"/>
                    </a:lnTo>
                    <a:lnTo>
                      <a:pt x="354" y="405"/>
                    </a:lnTo>
                    <a:lnTo>
                      <a:pt x="354" y="407"/>
                    </a:lnTo>
                    <a:lnTo>
                      <a:pt x="356" y="407"/>
                    </a:lnTo>
                    <a:lnTo>
                      <a:pt x="356" y="410"/>
                    </a:lnTo>
                    <a:lnTo>
                      <a:pt x="356" y="412"/>
                    </a:lnTo>
                    <a:lnTo>
                      <a:pt x="354" y="412"/>
                    </a:lnTo>
                    <a:lnTo>
                      <a:pt x="352" y="412"/>
                    </a:lnTo>
                    <a:lnTo>
                      <a:pt x="349" y="412"/>
                    </a:lnTo>
                    <a:lnTo>
                      <a:pt x="347" y="412"/>
                    </a:lnTo>
                    <a:lnTo>
                      <a:pt x="345" y="412"/>
                    </a:lnTo>
                    <a:lnTo>
                      <a:pt x="347" y="414"/>
                    </a:lnTo>
                    <a:lnTo>
                      <a:pt x="349" y="414"/>
                    </a:lnTo>
                    <a:lnTo>
                      <a:pt x="349" y="416"/>
                    </a:lnTo>
                    <a:lnTo>
                      <a:pt x="349" y="419"/>
                    </a:lnTo>
                    <a:lnTo>
                      <a:pt x="352" y="416"/>
                    </a:lnTo>
                    <a:lnTo>
                      <a:pt x="354" y="416"/>
                    </a:lnTo>
                    <a:lnTo>
                      <a:pt x="356" y="416"/>
                    </a:lnTo>
                    <a:lnTo>
                      <a:pt x="358" y="416"/>
                    </a:lnTo>
                    <a:lnTo>
                      <a:pt x="358" y="419"/>
                    </a:lnTo>
                    <a:lnTo>
                      <a:pt x="358" y="421"/>
                    </a:lnTo>
                    <a:lnTo>
                      <a:pt x="356" y="421"/>
                    </a:lnTo>
                    <a:lnTo>
                      <a:pt x="356" y="423"/>
                    </a:lnTo>
                    <a:lnTo>
                      <a:pt x="358" y="423"/>
                    </a:lnTo>
                    <a:lnTo>
                      <a:pt x="358" y="425"/>
                    </a:lnTo>
                    <a:lnTo>
                      <a:pt x="361" y="428"/>
                    </a:lnTo>
                    <a:lnTo>
                      <a:pt x="363" y="428"/>
                    </a:lnTo>
                    <a:lnTo>
                      <a:pt x="363" y="430"/>
                    </a:lnTo>
                    <a:lnTo>
                      <a:pt x="363" y="432"/>
                    </a:lnTo>
                    <a:lnTo>
                      <a:pt x="363" y="430"/>
                    </a:lnTo>
                    <a:lnTo>
                      <a:pt x="361" y="430"/>
                    </a:lnTo>
                    <a:lnTo>
                      <a:pt x="363" y="432"/>
                    </a:lnTo>
                    <a:lnTo>
                      <a:pt x="363" y="434"/>
                    </a:lnTo>
                    <a:lnTo>
                      <a:pt x="365" y="437"/>
                    </a:lnTo>
                    <a:lnTo>
                      <a:pt x="365" y="439"/>
                    </a:lnTo>
                    <a:lnTo>
                      <a:pt x="368" y="441"/>
                    </a:lnTo>
                    <a:lnTo>
                      <a:pt x="368" y="443"/>
                    </a:lnTo>
                    <a:lnTo>
                      <a:pt x="370" y="443"/>
                    </a:lnTo>
                    <a:lnTo>
                      <a:pt x="370" y="446"/>
                    </a:lnTo>
                    <a:lnTo>
                      <a:pt x="370" y="448"/>
                    </a:lnTo>
                    <a:lnTo>
                      <a:pt x="368" y="448"/>
                    </a:lnTo>
                    <a:lnTo>
                      <a:pt x="365" y="448"/>
                    </a:lnTo>
                    <a:lnTo>
                      <a:pt x="363" y="448"/>
                    </a:lnTo>
                    <a:lnTo>
                      <a:pt x="361" y="450"/>
                    </a:lnTo>
                    <a:lnTo>
                      <a:pt x="363" y="450"/>
                    </a:lnTo>
                    <a:lnTo>
                      <a:pt x="365" y="450"/>
                    </a:lnTo>
                    <a:lnTo>
                      <a:pt x="368" y="453"/>
                    </a:lnTo>
                    <a:lnTo>
                      <a:pt x="368" y="450"/>
                    </a:lnTo>
                    <a:lnTo>
                      <a:pt x="370" y="450"/>
                    </a:lnTo>
                    <a:lnTo>
                      <a:pt x="372" y="450"/>
                    </a:lnTo>
                    <a:lnTo>
                      <a:pt x="372" y="453"/>
                    </a:lnTo>
                    <a:lnTo>
                      <a:pt x="374" y="455"/>
                    </a:lnTo>
                    <a:lnTo>
                      <a:pt x="374" y="457"/>
                    </a:lnTo>
                    <a:lnTo>
                      <a:pt x="377" y="459"/>
                    </a:lnTo>
                    <a:lnTo>
                      <a:pt x="379" y="462"/>
                    </a:lnTo>
                    <a:lnTo>
                      <a:pt x="377" y="462"/>
                    </a:lnTo>
                    <a:lnTo>
                      <a:pt x="379" y="464"/>
                    </a:lnTo>
                    <a:lnTo>
                      <a:pt x="379" y="466"/>
                    </a:lnTo>
                    <a:lnTo>
                      <a:pt x="381" y="468"/>
                    </a:lnTo>
                    <a:lnTo>
                      <a:pt x="379" y="468"/>
                    </a:lnTo>
                    <a:lnTo>
                      <a:pt x="379" y="471"/>
                    </a:lnTo>
                    <a:lnTo>
                      <a:pt x="377" y="471"/>
                    </a:lnTo>
                    <a:lnTo>
                      <a:pt x="377" y="473"/>
                    </a:lnTo>
                    <a:lnTo>
                      <a:pt x="379" y="473"/>
                    </a:lnTo>
                    <a:lnTo>
                      <a:pt x="379" y="471"/>
                    </a:lnTo>
                    <a:lnTo>
                      <a:pt x="381" y="471"/>
                    </a:lnTo>
                    <a:lnTo>
                      <a:pt x="383" y="471"/>
                    </a:lnTo>
                    <a:lnTo>
                      <a:pt x="386" y="473"/>
                    </a:lnTo>
                    <a:lnTo>
                      <a:pt x="386" y="475"/>
                    </a:lnTo>
                    <a:lnTo>
                      <a:pt x="388" y="477"/>
                    </a:lnTo>
                    <a:lnTo>
                      <a:pt x="390" y="480"/>
                    </a:lnTo>
                    <a:lnTo>
                      <a:pt x="390" y="482"/>
                    </a:lnTo>
                    <a:lnTo>
                      <a:pt x="392" y="482"/>
                    </a:lnTo>
                    <a:lnTo>
                      <a:pt x="390" y="482"/>
                    </a:lnTo>
                    <a:lnTo>
                      <a:pt x="390" y="484"/>
                    </a:lnTo>
                    <a:lnTo>
                      <a:pt x="388" y="484"/>
                    </a:lnTo>
                    <a:lnTo>
                      <a:pt x="386" y="484"/>
                    </a:lnTo>
                    <a:lnTo>
                      <a:pt x="386" y="482"/>
                    </a:lnTo>
                    <a:lnTo>
                      <a:pt x="383" y="482"/>
                    </a:lnTo>
                    <a:lnTo>
                      <a:pt x="383" y="484"/>
                    </a:lnTo>
                    <a:lnTo>
                      <a:pt x="381" y="482"/>
                    </a:lnTo>
                    <a:lnTo>
                      <a:pt x="379" y="480"/>
                    </a:lnTo>
                    <a:lnTo>
                      <a:pt x="379" y="482"/>
                    </a:lnTo>
                    <a:lnTo>
                      <a:pt x="381" y="484"/>
                    </a:lnTo>
                    <a:lnTo>
                      <a:pt x="379" y="484"/>
                    </a:lnTo>
                    <a:lnTo>
                      <a:pt x="377" y="484"/>
                    </a:lnTo>
                    <a:lnTo>
                      <a:pt x="377" y="486"/>
                    </a:lnTo>
                    <a:lnTo>
                      <a:pt x="379" y="486"/>
                    </a:lnTo>
                    <a:lnTo>
                      <a:pt x="381" y="486"/>
                    </a:lnTo>
                    <a:lnTo>
                      <a:pt x="381" y="484"/>
                    </a:lnTo>
                    <a:lnTo>
                      <a:pt x="381" y="486"/>
                    </a:lnTo>
                    <a:lnTo>
                      <a:pt x="381" y="489"/>
                    </a:lnTo>
                    <a:lnTo>
                      <a:pt x="379" y="489"/>
                    </a:lnTo>
                    <a:lnTo>
                      <a:pt x="381" y="489"/>
                    </a:lnTo>
                    <a:lnTo>
                      <a:pt x="383" y="489"/>
                    </a:lnTo>
                    <a:lnTo>
                      <a:pt x="383" y="486"/>
                    </a:lnTo>
                    <a:lnTo>
                      <a:pt x="383" y="484"/>
                    </a:lnTo>
                    <a:lnTo>
                      <a:pt x="383" y="486"/>
                    </a:lnTo>
                    <a:lnTo>
                      <a:pt x="386" y="486"/>
                    </a:lnTo>
                    <a:lnTo>
                      <a:pt x="386" y="484"/>
                    </a:lnTo>
                    <a:lnTo>
                      <a:pt x="386" y="486"/>
                    </a:lnTo>
                    <a:lnTo>
                      <a:pt x="388" y="486"/>
                    </a:lnTo>
                    <a:lnTo>
                      <a:pt x="388" y="484"/>
                    </a:lnTo>
                    <a:lnTo>
                      <a:pt x="390" y="484"/>
                    </a:lnTo>
                    <a:lnTo>
                      <a:pt x="390" y="486"/>
                    </a:lnTo>
                    <a:lnTo>
                      <a:pt x="390" y="484"/>
                    </a:lnTo>
                    <a:lnTo>
                      <a:pt x="392" y="484"/>
                    </a:lnTo>
                    <a:lnTo>
                      <a:pt x="395" y="486"/>
                    </a:lnTo>
                    <a:lnTo>
                      <a:pt x="397" y="489"/>
                    </a:lnTo>
                    <a:lnTo>
                      <a:pt x="399" y="491"/>
                    </a:lnTo>
                    <a:lnTo>
                      <a:pt x="402" y="493"/>
                    </a:lnTo>
                    <a:lnTo>
                      <a:pt x="399" y="493"/>
                    </a:lnTo>
                    <a:lnTo>
                      <a:pt x="402" y="496"/>
                    </a:lnTo>
                    <a:lnTo>
                      <a:pt x="404" y="498"/>
                    </a:lnTo>
                    <a:lnTo>
                      <a:pt x="406" y="500"/>
                    </a:lnTo>
                    <a:lnTo>
                      <a:pt x="408" y="502"/>
                    </a:lnTo>
                    <a:lnTo>
                      <a:pt x="411" y="505"/>
                    </a:lnTo>
                    <a:lnTo>
                      <a:pt x="413" y="507"/>
                    </a:lnTo>
                    <a:lnTo>
                      <a:pt x="413" y="509"/>
                    </a:lnTo>
                    <a:lnTo>
                      <a:pt x="415" y="511"/>
                    </a:lnTo>
                    <a:lnTo>
                      <a:pt x="417" y="514"/>
                    </a:lnTo>
                    <a:lnTo>
                      <a:pt x="420" y="516"/>
                    </a:lnTo>
                    <a:lnTo>
                      <a:pt x="424" y="518"/>
                    </a:lnTo>
                    <a:lnTo>
                      <a:pt x="426" y="520"/>
                    </a:lnTo>
                    <a:lnTo>
                      <a:pt x="429" y="523"/>
                    </a:lnTo>
                    <a:lnTo>
                      <a:pt x="431" y="523"/>
                    </a:lnTo>
                    <a:lnTo>
                      <a:pt x="433" y="525"/>
                    </a:lnTo>
                    <a:lnTo>
                      <a:pt x="436" y="527"/>
                    </a:lnTo>
                    <a:lnTo>
                      <a:pt x="438" y="532"/>
                    </a:lnTo>
                    <a:lnTo>
                      <a:pt x="442" y="534"/>
                    </a:lnTo>
                    <a:lnTo>
                      <a:pt x="445" y="541"/>
                    </a:lnTo>
                    <a:lnTo>
                      <a:pt x="449" y="543"/>
                    </a:lnTo>
                    <a:lnTo>
                      <a:pt x="451" y="550"/>
                    </a:lnTo>
                    <a:lnTo>
                      <a:pt x="454" y="557"/>
                    </a:lnTo>
                    <a:lnTo>
                      <a:pt x="463" y="563"/>
                    </a:lnTo>
                    <a:lnTo>
                      <a:pt x="461" y="566"/>
                    </a:lnTo>
                    <a:lnTo>
                      <a:pt x="458" y="568"/>
                    </a:lnTo>
                    <a:lnTo>
                      <a:pt x="456" y="572"/>
                    </a:lnTo>
                    <a:lnTo>
                      <a:pt x="454" y="568"/>
                    </a:lnTo>
                    <a:lnTo>
                      <a:pt x="454" y="570"/>
                    </a:lnTo>
                    <a:lnTo>
                      <a:pt x="454" y="572"/>
                    </a:lnTo>
                    <a:lnTo>
                      <a:pt x="456" y="572"/>
                    </a:lnTo>
                    <a:lnTo>
                      <a:pt x="456" y="575"/>
                    </a:lnTo>
                    <a:lnTo>
                      <a:pt x="454" y="575"/>
                    </a:lnTo>
                    <a:lnTo>
                      <a:pt x="449" y="575"/>
                    </a:lnTo>
                    <a:lnTo>
                      <a:pt x="447" y="575"/>
                    </a:lnTo>
                    <a:lnTo>
                      <a:pt x="445" y="575"/>
                    </a:lnTo>
                    <a:lnTo>
                      <a:pt x="445" y="577"/>
                    </a:lnTo>
                    <a:lnTo>
                      <a:pt x="445" y="579"/>
                    </a:lnTo>
                    <a:lnTo>
                      <a:pt x="445" y="582"/>
                    </a:lnTo>
                    <a:lnTo>
                      <a:pt x="442" y="579"/>
                    </a:lnTo>
                    <a:lnTo>
                      <a:pt x="442" y="575"/>
                    </a:lnTo>
                    <a:lnTo>
                      <a:pt x="440" y="572"/>
                    </a:lnTo>
                    <a:lnTo>
                      <a:pt x="440" y="570"/>
                    </a:lnTo>
                    <a:lnTo>
                      <a:pt x="438" y="570"/>
                    </a:lnTo>
                    <a:lnTo>
                      <a:pt x="438" y="568"/>
                    </a:lnTo>
                    <a:lnTo>
                      <a:pt x="436" y="566"/>
                    </a:lnTo>
                    <a:lnTo>
                      <a:pt x="436" y="563"/>
                    </a:lnTo>
                    <a:lnTo>
                      <a:pt x="436" y="561"/>
                    </a:lnTo>
                    <a:lnTo>
                      <a:pt x="433" y="561"/>
                    </a:lnTo>
                    <a:lnTo>
                      <a:pt x="433" y="559"/>
                    </a:lnTo>
                    <a:lnTo>
                      <a:pt x="433" y="557"/>
                    </a:lnTo>
                    <a:lnTo>
                      <a:pt x="429" y="552"/>
                    </a:lnTo>
                    <a:lnTo>
                      <a:pt x="433" y="552"/>
                    </a:lnTo>
                    <a:lnTo>
                      <a:pt x="433" y="554"/>
                    </a:lnTo>
                    <a:lnTo>
                      <a:pt x="436" y="552"/>
                    </a:lnTo>
                    <a:lnTo>
                      <a:pt x="438" y="557"/>
                    </a:lnTo>
                    <a:lnTo>
                      <a:pt x="438" y="561"/>
                    </a:lnTo>
                    <a:lnTo>
                      <a:pt x="440" y="561"/>
                    </a:lnTo>
                    <a:lnTo>
                      <a:pt x="445" y="566"/>
                    </a:lnTo>
                    <a:lnTo>
                      <a:pt x="449" y="568"/>
                    </a:lnTo>
                    <a:lnTo>
                      <a:pt x="451" y="568"/>
                    </a:lnTo>
                    <a:lnTo>
                      <a:pt x="449" y="566"/>
                    </a:lnTo>
                    <a:lnTo>
                      <a:pt x="451" y="568"/>
                    </a:lnTo>
                    <a:lnTo>
                      <a:pt x="449" y="566"/>
                    </a:lnTo>
                    <a:lnTo>
                      <a:pt x="449" y="563"/>
                    </a:lnTo>
                    <a:lnTo>
                      <a:pt x="447" y="561"/>
                    </a:lnTo>
                    <a:lnTo>
                      <a:pt x="445" y="561"/>
                    </a:lnTo>
                    <a:lnTo>
                      <a:pt x="442" y="557"/>
                    </a:lnTo>
                    <a:lnTo>
                      <a:pt x="440" y="554"/>
                    </a:lnTo>
                    <a:lnTo>
                      <a:pt x="440" y="552"/>
                    </a:lnTo>
                    <a:lnTo>
                      <a:pt x="438" y="552"/>
                    </a:lnTo>
                    <a:lnTo>
                      <a:pt x="438" y="550"/>
                    </a:lnTo>
                    <a:lnTo>
                      <a:pt x="438" y="548"/>
                    </a:lnTo>
                    <a:lnTo>
                      <a:pt x="440" y="548"/>
                    </a:lnTo>
                    <a:lnTo>
                      <a:pt x="440" y="545"/>
                    </a:lnTo>
                    <a:lnTo>
                      <a:pt x="440" y="543"/>
                    </a:lnTo>
                    <a:lnTo>
                      <a:pt x="436" y="543"/>
                    </a:lnTo>
                    <a:lnTo>
                      <a:pt x="433" y="543"/>
                    </a:lnTo>
                    <a:lnTo>
                      <a:pt x="433" y="541"/>
                    </a:lnTo>
                    <a:lnTo>
                      <a:pt x="431" y="541"/>
                    </a:lnTo>
                    <a:lnTo>
                      <a:pt x="431" y="543"/>
                    </a:lnTo>
                    <a:lnTo>
                      <a:pt x="431" y="545"/>
                    </a:lnTo>
                    <a:lnTo>
                      <a:pt x="429" y="543"/>
                    </a:lnTo>
                    <a:lnTo>
                      <a:pt x="429" y="541"/>
                    </a:lnTo>
                    <a:lnTo>
                      <a:pt x="431" y="541"/>
                    </a:lnTo>
                    <a:lnTo>
                      <a:pt x="431" y="539"/>
                    </a:lnTo>
                    <a:lnTo>
                      <a:pt x="429" y="539"/>
                    </a:lnTo>
                    <a:lnTo>
                      <a:pt x="429" y="536"/>
                    </a:lnTo>
                    <a:lnTo>
                      <a:pt x="426" y="536"/>
                    </a:lnTo>
                    <a:lnTo>
                      <a:pt x="424" y="536"/>
                    </a:lnTo>
                    <a:lnTo>
                      <a:pt x="424" y="539"/>
                    </a:lnTo>
                    <a:lnTo>
                      <a:pt x="424" y="541"/>
                    </a:lnTo>
                    <a:lnTo>
                      <a:pt x="424" y="543"/>
                    </a:lnTo>
                    <a:lnTo>
                      <a:pt x="422" y="541"/>
                    </a:lnTo>
                    <a:lnTo>
                      <a:pt x="420" y="541"/>
                    </a:lnTo>
                    <a:lnTo>
                      <a:pt x="420" y="539"/>
                    </a:lnTo>
                    <a:lnTo>
                      <a:pt x="420" y="536"/>
                    </a:lnTo>
                    <a:lnTo>
                      <a:pt x="420" y="534"/>
                    </a:lnTo>
                    <a:lnTo>
                      <a:pt x="422" y="529"/>
                    </a:lnTo>
                    <a:lnTo>
                      <a:pt x="422" y="527"/>
                    </a:lnTo>
                    <a:lnTo>
                      <a:pt x="422" y="525"/>
                    </a:lnTo>
                    <a:lnTo>
                      <a:pt x="420" y="523"/>
                    </a:lnTo>
                    <a:lnTo>
                      <a:pt x="420" y="520"/>
                    </a:lnTo>
                    <a:lnTo>
                      <a:pt x="417" y="520"/>
                    </a:lnTo>
                    <a:lnTo>
                      <a:pt x="415" y="520"/>
                    </a:lnTo>
                    <a:lnTo>
                      <a:pt x="413" y="520"/>
                    </a:lnTo>
                    <a:lnTo>
                      <a:pt x="411" y="520"/>
                    </a:lnTo>
                    <a:lnTo>
                      <a:pt x="408" y="523"/>
                    </a:lnTo>
                    <a:lnTo>
                      <a:pt x="406" y="523"/>
                    </a:lnTo>
                    <a:lnTo>
                      <a:pt x="406" y="525"/>
                    </a:lnTo>
                    <a:lnTo>
                      <a:pt x="404" y="527"/>
                    </a:lnTo>
                    <a:lnTo>
                      <a:pt x="402" y="529"/>
                    </a:lnTo>
                    <a:lnTo>
                      <a:pt x="402" y="532"/>
                    </a:lnTo>
                    <a:lnTo>
                      <a:pt x="402" y="534"/>
                    </a:lnTo>
                    <a:lnTo>
                      <a:pt x="404" y="536"/>
                    </a:lnTo>
                    <a:lnTo>
                      <a:pt x="406" y="539"/>
                    </a:lnTo>
                    <a:lnTo>
                      <a:pt x="411" y="539"/>
                    </a:lnTo>
                    <a:lnTo>
                      <a:pt x="413" y="539"/>
                    </a:lnTo>
                    <a:lnTo>
                      <a:pt x="411" y="539"/>
                    </a:lnTo>
                    <a:lnTo>
                      <a:pt x="408" y="541"/>
                    </a:lnTo>
                    <a:lnTo>
                      <a:pt x="408" y="543"/>
                    </a:lnTo>
                    <a:lnTo>
                      <a:pt x="408" y="545"/>
                    </a:lnTo>
                    <a:lnTo>
                      <a:pt x="411" y="545"/>
                    </a:lnTo>
                    <a:lnTo>
                      <a:pt x="408" y="548"/>
                    </a:lnTo>
                    <a:lnTo>
                      <a:pt x="408" y="550"/>
                    </a:lnTo>
                    <a:lnTo>
                      <a:pt x="408" y="552"/>
                    </a:lnTo>
                    <a:lnTo>
                      <a:pt x="408" y="554"/>
                    </a:lnTo>
                    <a:lnTo>
                      <a:pt x="411" y="557"/>
                    </a:lnTo>
                    <a:lnTo>
                      <a:pt x="408" y="559"/>
                    </a:lnTo>
                    <a:lnTo>
                      <a:pt x="411" y="559"/>
                    </a:lnTo>
                    <a:lnTo>
                      <a:pt x="408" y="559"/>
                    </a:lnTo>
                    <a:lnTo>
                      <a:pt x="408" y="561"/>
                    </a:lnTo>
                    <a:lnTo>
                      <a:pt x="406" y="561"/>
                    </a:lnTo>
                    <a:lnTo>
                      <a:pt x="404" y="559"/>
                    </a:lnTo>
                    <a:lnTo>
                      <a:pt x="402" y="559"/>
                    </a:lnTo>
                    <a:lnTo>
                      <a:pt x="402" y="561"/>
                    </a:lnTo>
                    <a:lnTo>
                      <a:pt x="402" y="563"/>
                    </a:lnTo>
                    <a:lnTo>
                      <a:pt x="399" y="563"/>
                    </a:lnTo>
                    <a:lnTo>
                      <a:pt x="399" y="566"/>
                    </a:lnTo>
                    <a:lnTo>
                      <a:pt x="402" y="566"/>
                    </a:lnTo>
                    <a:lnTo>
                      <a:pt x="402" y="568"/>
                    </a:lnTo>
                    <a:lnTo>
                      <a:pt x="402" y="570"/>
                    </a:lnTo>
                    <a:lnTo>
                      <a:pt x="404" y="570"/>
                    </a:lnTo>
                    <a:lnTo>
                      <a:pt x="404" y="572"/>
                    </a:lnTo>
                    <a:lnTo>
                      <a:pt x="406" y="572"/>
                    </a:lnTo>
                    <a:lnTo>
                      <a:pt x="406" y="575"/>
                    </a:lnTo>
                    <a:lnTo>
                      <a:pt x="404" y="575"/>
                    </a:lnTo>
                    <a:lnTo>
                      <a:pt x="406" y="577"/>
                    </a:lnTo>
                    <a:lnTo>
                      <a:pt x="408" y="579"/>
                    </a:lnTo>
                    <a:lnTo>
                      <a:pt x="411" y="582"/>
                    </a:lnTo>
                    <a:lnTo>
                      <a:pt x="411" y="584"/>
                    </a:lnTo>
                    <a:lnTo>
                      <a:pt x="413" y="584"/>
                    </a:lnTo>
                    <a:lnTo>
                      <a:pt x="411" y="586"/>
                    </a:lnTo>
                    <a:lnTo>
                      <a:pt x="413" y="586"/>
                    </a:lnTo>
                    <a:lnTo>
                      <a:pt x="413" y="588"/>
                    </a:lnTo>
                    <a:lnTo>
                      <a:pt x="415" y="591"/>
                    </a:lnTo>
                    <a:lnTo>
                      <a:pt x="413" y="591"/>
                    </a:lnTo>
                    <a:lnTo>
                      <a:pt x="415" y="593"/>
                    </a:lnTo>
                    <a:lnTo>
                      <a:pt x="415" y="595"/>
                    </a:lnTo>
                    <a:lnTo>
                      <a:pt x="417" y="595"/>
                    </a:lnTo>
                    <a:lnTo>
                      <a:pt x="417" y="597"/>
                    </a:lnTo>
                    <a:lnTo>
                      <a:pt x="415" y="600"/>
                    </a:lnTo>
                    <a:lnTo>
                      <a:pt x="417" y="600"/>
                    </a:lnTo>
                    <a:lnTo>
                      <a:pt x="417" y="597"/>
                    </a:lnTo>
                    <a:lnTo>
                      <a:pt x="417" y="600"/>
                    </a:lnTo>
                    <a:lnTo>
                      <a:pt x="420" y="600"/>
                    </a:lnTo>
                    <a:lnTo>
                      <a:pt x="420" y="602"/>
                    </a:lnTo>
                    <a:lnTo>
                      <a:pt x="420" y="604"/>
                    </a:lnTo>
                    <a:lnTo>
                      <a:pt x="420" y="606"/>
                    </a:lnTo>
                    <a:lnTo>
                      <a:pt x="417" y="606"/>
                    </a:lnTo>
                    <a:lnTo>
                      <a:pt x="417" y="609"/>
                    </a:lnTo>
                    <a:lnTo>
                      <a:pt x="420" y="609"/>
                    </a:lnTo>
                    <a:lnTo>
                      <a:pt x="422" y="611"/>
                    </a:lnTo>
                    <a:lnTo>
                      <a:pt x="422" y="613"/>
                    </a:lnTo>
                    <a:lnTo>
                      <a:pt x="422" y="618"/>
                    </a:lnTo>
                    <a:lnTo>
                      <a:pt x="422" y="620"/>
                    </a:lnTo>
                    <a:lnTo>
                      <a:pt x="422" y="622"/>
                    </a:lnTo>
                    <a:lnTo>
                      <a:pt x="422" y="625"/>
                    </a:lnTo>
                    <a:lnTo>
                      <a:pt x="422" y="627"/>
                    </a:lnTo>
                    <a:lnTo>
                      <a:pt x="422" y="629"/>
                    </a:lnTo>
                    <a:lnTo>
                      <a:pt x="422" y="636"/>
                    </a:lnTo>
                    <a:lnTo>
                      <a:pt x="422" y="634"/>
                    </a:lnTo>
                    <a:lnTo>
                      <a:pt x="422" y="636"/>
                    </a:lnTo>
                    <a:lnTo>
                      <a:pt x="424" y="638"/>
                    </a:lnTo>
                    <a:lnTo>
                      <a:pt x="422" y="638"/>
                    </a:lnTo>
                    <a:lnTo>
                      <a:pt x="422" y="640"/>
                    </a:lnTo>
                    <a:lnTo>
                      <a:pt x="422" y="638"/>
                    </a:lnTo>
                    <a:lnTo>
                      <a:pt x="424" y="638"/>
                    </a:lnTo>
                    <a:lnTo>
                      <a:pt x="424" y="640"/>
                    </a:lnTo>
                    <a:lnTo>
                      <a:pt x="424" y="643"/>
                    </a:lnTo>
                    <a:lnTo>
                      <a:pt x="424" y="645"/>
                    </a:lnTo>
                    <a:lnTo>
                      <a:pt x="424" y="647"/>
                    </a:lnTo>
                    <a:lnTo>
                      <a:pt x="422" y="647"/>
                    </a:lnTo>
                    <a:lnTo>
                      <a:pt x="424" y="647"/>
                    </a:lnTo>
                    <a:lnTo>
                      <a:pt x="424" y="649"/>
                    </a:lnTo>
                    <a:lnTo>
                      <a:pt x="424" y="652"/>
                    </a:lnTo>
                    <a:lnTo>
                      <a:pt x="424" y="654"/>
                    </a:lnTo>
                    <a:lnTo>
                      <a:pt x="424" y="656"/>
                    </a:lnTo>
                    <a:lnTo>
                      <a:pt x="424" y="658"/>
                    </a:lnTo>
                    <a:lnTo>
                      <a:pt x="424" y="661"/>
                    </a:lnTo>
                    <a:lnTo>
                      <a:pt x="424" y="663"/>
                    </a:lnTo>
                    <a:lnTo>
                      <a:pt x="424" y="665"/>
                    </a:lnTo>
                    <a:lnTo>
                      <a:pt x="426" y="665"/>
                    </a:lnTo>
                    <a:lnTo>
                      <a:pt x="426" y="668"/>
                    </a:lnTo>
                    <a:lnTo>
                      <a:pt x="426" y="670"/>
                    </a:lnTo>
                    <a:lnTo>
                      <a:pt x="429" y="672"/>
                    </a:lnTo>
                    <a:lnTo>
                      <a:pt x="431" y="674"/>
                    </a:lnTo>
                    <a:lnTo>
                      <a:pt x="433" y="677"/>
                    </a:lnTo>
                    <a:lnTo>
                      <a:pt x="431" y="679"/>
                    </a:lnTo>
                    <a:lnTo>
                      <a:pt x="431" y="681"/>
                    </a:lnTo>
                    <a:lnTo>
                      <a:pt x="433" y="683"/>
                    </a:lnTo>
                    <a:lnTo>
                      <a:pt x="431" y="683"/>
                    </a:lnTo>
                    <a:lnTo>
                      <a:pt x="433" y="686"/>
                    </a:lnTo>
                    <a:lnTo>
                      <a:pt x="436" y="690"/>
                    </a:lnTo>
                    <a:lnTo>
                      <a:pt x="436" y="692"/>
                    </a:lnTo>
                    <a:lnTo>
                      <a:pt x="438" y="695"/>
                    </a:lnTo>
                    <a:lnTo>
                      <a:pt x="438" y="697"/>
                    </a:lnTo>
                    <a:lnTo>
                      <a:pt x="440" y="697"/>
                    </a:lnTo>
                    <a:lnTo>
                      <a:pt x="440" y="701"/>
                    </a:lnTo>
                    <a:lnTo>
                      <a:pt x="440" y="704"/>
                    </a:lnTo>
                    <a:lnTo>
                      <a:pt x="440" y="708"/>
                    </a:lnTo>
                    <a:lnTo>
                      <a:pt x="440" y="715"/>
                    </a:lnTo>
                    <a:lnTo>
                      <a:pt x="438" y="717"/>
                    </a:lnTo>
                    <a:lnTo>
                      <a:pt x="438" y="720"/>
                    </a:lnTo>
                    <a:lnTo>
                      <a:pt x="440" y="722"/>
                    </a:lnTo>
                    <a:lnTo>
                      <a:pt x="440" y="724"/>
                    </a:lnTo>
                    <a:lnTo>
                      <a:pt x="440" y="726"/>
                    </a:lnTo>
                    <a:lnTo>
                      <a:pt x="436" y="726"/>
                    </a:lnTo>
                    <a:lnTo>
                      <a:pt x="431" y="726"/>
                    </a:lnTo>
                    <a:lnTo>
                      <a:pt x="431" y="724"/>
                    </a:lnTo>
                    <a:lnTo>
                      <a:pt x="429" y="724"/>
                    </a:lnTo>
                    <a:lnTo>
                      <a:pt x="429" y="726"/>
                    </a:lnTo>
                    <a:lnTo>
                      <a:pt x="426" y="726"/>
                    </a:lnTo>
                    <a:lnTo>
                      <a:pt x="426" y="729"/>
                    </a:lnTo>
                    <a:lnTo>
                      <a:pt x="426" y="731"/>
                    </a:lnTo>
                    <a:lnTo>
                      <a:pt x="426" y="733"/>
                    </a:lnTo>
                    <a:lnTo>
                      <a:pt x="429" y="733"/>
                    </a:lnTo>
                    <a:lnTo>
                      <a:pt x="429" y="735"/>
                    </a:lnTo>
                    <a:lnTo>
                      <a:pt x="429" y="738"/>
                    </a:lnTo>
                    <a:lnTo>
                      <a:pt x="431" y="740"/>
                    </a:lnTo>
                    <a:lnTo>
                      <a:pt x="431" y="742"/>
                    </a:lnTo>
                    <a:lnTo>
                      <a:pt x="431" y="744"/>
                    </a:lnTo>
                    <a:lnTo>
                      <a:pt x="431" y="747"/>
                    </a:lnTo>
                    <a:lnTo>
                      <a:pt x="429" y="749"/>
                    </a:lnTo>
                    <a:lnTo>
                      <a:pt x="426" y="751"/>
                    </a:lnTo>
                    <a:lnTo>
                      <a:pt x="429" y="754"/>
                    </a:lnTo>
                    <a:lnTo>
                      <a:pt x="426" y="756"/>
                    </a:lnTo>
                    <a:lnTo>
                      <a:pt x="426" y="758"/>
                    </a:lnTo>
                    <a:lnTo>
                      <a:pt x="426" y="760"/>
                    </a:lnTo>
                    <a:lnTo>
                      <a:pt x="429" y="760"/>
                    </a:lnTo>
                    <a:lnTo>
                      <a:pt x="429" y="763"/>
                    </a:lnTo>
                    <a:lnTo>
                      <a:pt x="429" y="767"/>
                    </a:lnTo>
                    <a:lnTo>
                      <a:pt x="429" y="769"/>
                    </a:lnTo>
                    <a:lnTo>
                      <a:pt x="431" y="772"/>
                    </a:lnTo>
                    <a:lnTo>
                      <a:pt x="431" y="776"/>
                    </a:lnTo>
                    <a:lnTo>
                      <a:pt x="431" y="778"/>
                    </a:lnTo>
                    <a:lnTo>
                      <a:pt x="431" y="781"/>
                    </a:lnTo>
                    <a:lnTo>
                      <a:pt x="431" y="785"/>
                    </a:lnTo>
                    <a:lnTo>
                      <a:pt x="431" y="787"/>
                    </a:lnTo>
                    <a:lnTo>
                      <a:pt x="429" y="785"/>
                    </a:lnTo>
                    <a:lnTo>
                      <a:pt x="429" y="787"/>
                    </a:lnTo>
                    <a:lnTo>
                      <a:pt x="429" y="790"/>
                    </a:lnTo>
                    <a:lnTo>
                      <a:pt x="429" y="792"/>
                    </a:lnTo>
                    <a:lnTo>
                      <a:pt x="431" y="790"/>
                    </a:lnTo>
                    <a:lnTo>
                      <a:pt x="431" y="797"/>
                    </a:lnTo>
                    <a:lnTo>
                      <a:pt x="433" y="799"/>
                    </a:lnTo>
                    <a:lnTo>
                      <a:pt x="433" y="801"/>
                    </a:lnTo>
                    <a:lnTo>
                      <a:pt x="433" y="803"/>
                    </a:lnTo>
                    <a:lnTo>
                      <a:pt x="431" y="803"/>
                    </a:lnTo>
                    <a:lnTo>
                      <a:pt x="433" y="803"/>
                    </a:lnTo>
                    <a:lnTo>
                      <a:pt x="433" y="806"/>
                    </a:lnTo>
                    <a:lnTo>
                      <a:pt x="433" y="810"/>
                    </a:lnTo>
                    <a:lnTo>
                      <a:pt x="433" y="812"/>
                    </a:lnTo>
                    <a:lnTo>
                      <a:pt x="433" y="815"/>
                    </a:lnTo>
                    <a:lnTo>
                      <a:pt x="433" y="817"/>
                    </a:lnTo>
                    <a:lnTo>
                      <a:pt x="433" y="819"/>
                    </a:lnTo>
                    <a:lnTo>
                      <a:pt x="436" y="821"/>
                    </a:lnTo>
                    <a:lnTo>
                      <a:pt x="433" y="821"/>
                    </a:lnTo>
                    <a:lnTo>
                      <a:pt x="433" y="824"/>
                    </a:lnTo>
                    <a:lnTo>
                      <a:pt x="436" y="826"/>
                    </a:lnTo>
                    <a:lnTo>
                      <a:pt x="433" y="830"/>
                    </a:lnTo>
                    <a:lnTo>
                      <a:pt x="433" y="833"/>
                    </a:lnTo>
                    <a:lnTo>
                      <a:pt x="433" y="835"/>
                    </a:lnTo>
                    <a:lnTo>
                      <a:pt x="431" y="837"/>
                    </a:lnTo>
                    <a:lnTo>
                      <a:pt x="431" y="840"/>
                    </a:lnTo>
                    <a:lnTo>
                      <a:pt x="429" y="840"/>
                    </a:lnTo>
                    <a:lnTo>
                      <a:pt x="429" y="842"/>
                    </a:lnTo>
                    <a:lnTo>
                      <a:pt x="429" y="840"/>
                    </a:lnTo>
                    <a:lnTo>
                      <a:pt x="429" y="837"/>
                    </a:lnTo>
                    <a:lnTo>
                      <a:pt x="431" y="837"/>
                    </a:lnTo>
                    <a:lnTo>
                      <a:pt x="429" y="837"/>
                    </a:lnTo>
                    <a:lnTo>
                      <a:pt x="429" y="840"/>
                    </a:lnTo>
                    <a:lnTo>
                      <a:pt x="426" y="840"/>
                    </a:lnTo>
                    <a:lnTo>
                      <a:pt x="426" y="842"/>
                    </a:lnTo>
                    <a:lnTo>
                      <a:pt x="424" y="842"/>
                    </a:lnTo>
                    <a:lnTo>
                      <a:pt x="424" y="844"/>
                    </a:lnTo>
                    <a:lnTo>
                      <a:pt x="426" y="844"/>
                    </a:lnTo>
                    <a:lnTo>
                      <a:pt x="426" y="846"/>
                    </a:lnTo>
                    <a:lnTo>
                      <a:pt x="429" y="849"/>
                    </a:lnTo>
                    <a:lnTo>
                      <a:pt x="426" y="849"/>
                    </a:lnTo>
                    <a:lnTo>
                      <a:pt x="426" y="851"/>
                    </a:lnTo>
                    <a:lnTo>
                      <a:pt x="424" y="849"/>
                    </a:lnTo>
                    <a:lnTo>
                      <a:pt x="424" y="851"/>
                    </a:lnTo>
                    <a:lnTo>
                      <a:pt x="426" y="851"/>
                    </a:lnTo>
                    <a:lnTo>
                      <a:pt x="429" y="851"/>
                    </a:lnTo>
                    <a:lnTo>
                      <a:pt x="429" y="853"/>
                    </a:lnTo>
                    <a:lnTo>
                      <a:pt x="429" y="855"/>
                    </a:lnTo>
                    <a:lnTo>
                      <a:pt x="429" y="858"/>
                    </a:lnTo>
                    <a:lnTo>
                      <a:pt x="429" y="860"/>
                    </a:lnTo>
                    <a:lnTo>
                      <a:pt x="431" y="860"/>
                    </a:lnTo>
                    <a:lnTo>
                      <a:pt x="431" y="862"/>
                    </a:lnTo>
                    <a:lnTo>
                      <a:pt x="433" y="862"/>
                    </a:lnTo>
                    <a:lnTo>
                      <a:pt x="433" y="864"/>
                    </a:lnTo>
                    <a:lnTo>
                      <a:pt x="433" y="867"/>
                    </a:lnTo>
                    <a:lnTo>
                      <a:pt x="431" y="867"/>
                    </a:lnTo>
                    <a:lnTo>
                      <a:pt x="433" y="869"/>
                    </a:lnTo>
                    <a:lnTo>
                      <a:pt x="433" y="867"/>
                    </a:lnTo>
                    <a:lnTo>
                      <a:pt x="436" y="867"/>
                    </a:lnTo>
                    <a:lnTo>
                      <a:pt x="436" y="869"/>
                    </a:lnTo>
                    <a:lnTo>
                      <a:pt x="436" y="871"/>
                    </a:lnTo>
                    <a:lnTo>
                      <a:pt x="436" y="873"/>
                    </a:lnTo>
                    <a:lnTo>
                      <a:pt x="436" y="876"/>
                    </a:lnTo>
                    <a:lnTo>
                      <a:pt x="438" y="876"/>
                    </a:lnTo>
                    <a:lnTo>
                      <a:pt x="438" y="878"/>
                    </a:lnTo>
                    <a:lnTo>
                      <a:pt x="440" y="880"/>
                    </a:lnTo>
                    <a:lnTo>
                      <a:pt x="442" y="883"/>
                    </a:lnTo>
                    <a:lnTo>
                      <a:pt x="442" y="885"/>
                    </a:lnTo>
                    <a:lnTo>
                      <a:pt x="445" y="885"/>
                    </a:lnTo>
                    <a:lnTo>
                      <a:pt x="445" y="887"/>
                    </a:lnTo>
                    <a:lnTo>
                      <a:pt x="445" y="889"/>
                    </a:lnTo>
                    <a:lnTo>
                      <a:pt x="445" y="892"/>
                    </a:lnTo>
                    <a:lnTo>
                      <a:pt x="447" y="892"/>
                    </a:lnTo>
                    <a:lnTo>
                      <a:pt x="445" y="894"/>
                    </a:lnTo>
                    <a:lnTo>
                      <a:pt x="445" y="896"/>
                    </a:lnTo>
                    <a:lnTo>
                      <a:pt x="447" y="896"/>
                    </a:lnTo>
                    <a:lnTo>
                      <a:pt x="447" y="894"/>
                    </a:lnTo>
                    <a:lnTo>
                      <a:pt x="447" y="896"/>
                    </a:lnTo>
                    <a:lnTo>
                      <a:pt x="447" y="894"/>
                    </a:lnTo>
                    <a:lnTo>
                      <a:pt x="449" y="894"/>
                    </a:lnTo>
                    <a:lnTo>
                      <a:pt x="447" y="896"/>
                    </a:lnTo>
                    <a:lnTo>
                      <a:pt x="447" y="898"/>
                    </a:lnTo>
                    <a:lnTo>
                      <a:pt x="449" y="898"/>
                    </a:lnTo>
                    <a:lnTo>
                      <a:pt x="447" y="901"/>
                    </a:lnTo>
                    <a:lnTo>
                      <a:pt x="447" y="903"/>
                    </a:lnTo>
                    <a:lnTo>
                      <a:pt x="447" y="905"/>
                    </a:lnTo>
                    <a:lnTo>
                      <a:pt x="445" y="910"/>
                    </a:lnTo>
                    <a:lnTo>
                      <a:pt x="447" y="910"/>
                    </a:lnTo>
                    <a:lnTo>
                      <a:pt x="447" y="912"/>
                    </a:lnTo>
                    <a:lnTo>
                      <a:pt x="447" y="914"/>
                    </a:lnTo>
                    <a:lnTo>
                      <a:pt x="447" y="916"/>
                    </a:lnTo>
                    <a:lnTo>
                      <a:pt x="447" y="919"/>
                    </a:lnTo>
                    <a:lnTo>
                      <a:pt x="447" y="921"/>
                    </a:lnTo>
                    <a:lnTo>
                      <a:pt x="447" y="930"/>
                    </a:lnTo>
                    <a:lnTo>
                      <a:pt x="447" y="932"/>
                    </a:lnTo>
                    <a:lnTo>
                      <a:pt x="445" y="932"/>
                    </a:lnTo>
                    <a:lnTo>
                      <a:pt x="445" y="937"/>
                    </a:lnTo>
                    <a:lnTo>
                      <a:pt x="447" y="935"/>
                    </a:lnTo>
                    <a:lnTo>
                      <a:pt x="445" y="935"/>
                    </a:lnTo>
                    <a:lnTo>
                      <a:pt x="447" y="937"/>
                    </a:lnTo>
                    <a:lnTo>
                      <a:pt x="447" y="939"/>
                    </a:lnTo>
                    <a:lnTo>
                      <a:pt x="445" y="939"/>
                    </a:lnTo>
                    <a:lnTo>
                      <a:pt x="445" y="941"/>
                    </a:lnTo>
                    <a:lnTo>
                      <a:pt x="442" y="944"/>
                    </a:lnTo>
                    <a:lnTo>
                      <a:pt x="442" y="939"/>
                    </a:lnTo>
                    <a:lnTo>
                      <a:pt x="442" y="937"/>
                    </a:lnTo>
                    <a:lnTo>
                      <a:pt x="440" y="937"/>
                    </a:lnTo>
                    <a:lnTo>
                      <a:pt x="440" y="939"/>
                    </a:lnTo>
                    <a:lnTo>
                      <a:pt x="440" y="941"/>
                    </a:lnTo>
                    <a:lnTo>
                      <a:pt x="440" y="944"/>
                    </a:lnTo>
                    <a:lnTo>
                      <a:pt x="438" y="944"/>
                    </a:lnTo>
                    <a:lnTo>
                      <a:pt x="440" y="944"/>
                    </a:lnTo>
                    <a:lnTo>
                      <a:pt x="440" y="946"/>
                    </a:lnTo>
                    <a:lnTo>
                      <a:pt x="440" y="948"/>
                    </a:lnTo>
                    <a:lnTo>
                      <a:pt x="440" y="953"/>
                    </a:lnTo>
                    <a:lnTo>
                      <a:pt x="440" y="955"/>
                    </a:lnTo>
                    <a:lnTo>
                      <a:pt x="440" y="957"/>
                    </a:lnTo>
                    <a:lnTo>
                      <a:pt x="440" y="959"/>
                    </a:lnTo>
                    <a:lnTo>
                      <a:pt x="440" y="962"/>
                    </a:lnTo>
                    <a:lnTo>
                      <a:pt x="440" y="964"/>
                    </a:lnTo>
                    <a:lnTo>
                      <a:pt x="442" y="964"/>
                    </a:lnTo>
                    <a:lnTo>
                      <a:pt x="440" y="966"/>
                    </a:lnTo>
                    <a:lnTo>
                      <a:pt x="442" y="966"/>
                    </a:lnTo>
                    <a:lnTo>
                      <a:pt x="442" y="969"/>
                    </a:lnTo>
                    <a:lnTo>
                      <a:pt x="442" y="971"/>
                    </a:lnTo>
                    <a:lnTo>
                      <a:pt x="445" y="973"/>
                    </a:lnTo>
                    <a:lnTo>
                      <a:pt x="445" y="975"/>
                    </a:lnTo>
                    <a:lnTo>
                      <a:pt x="447" y="978"/>
                    </a:lnTo>
                    <a:lnTo>
                      <a:pt x="449" y="980"/>
                    </a:lnTo>
                    <a:lnTo>
                      <a:pt x="447" y="982"/>
                    </a:lnTo>
                    <a:lnTo>
                      <a:pt x="449" y="982"/>
                    </a:lnTo>
                    <a:lnTo>
                      <a:pt x="449" y="984"/>
                    </a:lnTo>
                    <a:lnTo>
                      <a:pt x="451" y="984"/>
                    </a:lnTo>
                    <a:lnTo>
                      <a:pt x="451" y="987"/>
                    </a:lnTo>
                    <a:lnTo>
                      <a:pt x="454" y="989"/>
                    </a:lnTo>
                    <a:lnTo>
                      <a:pt x="456" y="991"/>
                    </a:lnTo>
                    <a:lnTo>
                      <a:pt x="456" y="993"/>
                    </a:lnTo>
                    <a:lnTo>
                      <a:pt x="454" y="996"/>
                    </a:lnTo>
                    <a:lnTo>
                      <a:pt x="451" y="991"/>
                    </a:lnTo>
                    <a:lnTo>
                      <a:pt x="454" y="996"/>
                    </a:lnTo>
                    <a:lnTo>
                      <a:pt x="454" y="998"/>
                    </a:lnTo>
                    <a:lnTo>
                      <a:pt x="456" y="998"/>
                    </a:lnTo>
                    <a:lnTo>
                      <a:pt x="456" y="1000"/>
                    </a:lnTo>
                    <a:lnTo>
                      <a:pt x="456" y="1002"/>
                    </a:lnTo>
                    <a:lnTo>
                      <a:pt x="456" y="1005"/>
                    </a:lnTo>
                    <a:lnTo>
                      <a:pt x="458" y="1007"/>
                    </a:lnTo>
                    <a:lnTo>
                      <a:pt x="458" y="1009"/>
                    </a:lnTo>
                    <a:lnTo>
                      <a:pt x="458" y="1012"/>
                    </a:lnTo>
                    <a:lnTo>
                      <a:pt x="458" y="1014"/>
                    </a:lnTo>
                    <a:lnTo>
                      <a:pt x="461" y="1014"/>
                    </a:lnTo>
                    <a:lnTo>
                      <a:pt x="461" y="1016"/>
                    </a:lnTo>
                    <a:lnTo>
                      <a:pt x="461" y="1018"/>
                    </a:lnTo>
                    <a:lnTo>
                      <a:pt x="463" y="1023"/>
                    </a:lnTo>
                    <a:lnTo>
                      <a:pt x="463" y="1025"/>
                    </a:lnTo>
                    <a:lnTo>
                      <a:pt x="463" y="1027"/>
                    </a:lnTo>
                    <a:lnTo>
                      <a:pt x="463" y="1030"/>
                    </a:lnTo>
                    <a:lnTo>
                      <a:pt x="463" y="1032"/>
                    </a:lnTo>
                    <a:lnTo>
                      <a:pt x="463" y="1030"/>
                    </a:lnTo>
                    <a:lnTo>
                      <a:pt x="463" y="1032"/>
                    </a:lnTo>
                    <a:lnTo>
                      <a:pt x="461" y="1032"/>
                    </a:lnTo>
                    <a:lnTo>
                      <a:pt x="458" y="1032"/>
                    </a:lnTo>
                    <a:lnTo>
                      <a:pt x="458" y="1034"/>
                    </a:lnTo>
                    <a:lnTo>
                      <a:pt x="461" y="1034"/>
                    </a:lnTo>
                    <a:lnTo>
                      <a:pt x="461" y="1036"/>
                    </a:lnTo>
                    <a:lnTo>
                      <a:pt x="461" y="1039"/>
                    </a:lnTo>
                    <a:lnTo>
                      <a:pt x="463" y="1039"/>
                    </a:lnTo>
                    <a:lnTo>
                      <a:pt x="463" y="1041"/>
                    </a:lnTo>
                    <a:lnTo>
                      <a:pt x="463" y="1043"/>
                    </a:lnTo>
                    <a:lnTo>
                      <a:pt x="463" y="1045"/>
                    </a:lnTo>
                    <a:lnTo>
                      <a:pt x="463" y="1043"/>
                    </a:lnTo>
                    <a:lnTo>
                      <a:pt x="463" y="1041"/>
                    </a:lnTo>
                    <a:lnTo>
                      <a:pt x="465" y="1041"/>
                    </a:lnTo>
                    <a:lnTo>
                      <a:pt x="465" y="1043"/>
                    </a:lnTo>
                    <a:lnTo>
                      <a:pt x="465" y="1045"/>
                    </a:lnTo>
                    <a:lnTo>
                      <a:pt x="465" y="1048"/>
                    </a:lnTo>
                    <a:lnTo>
                      <a:pt x="463" y="1048"/>
                    </a:lnTo>
                    <a:lnTo>
                      <a:pt x="463" y="1050"/>
                    </a:lnTo>
                    <a:lnTo>
                      <a:pt x="463" y="1052"/>
                    </a:lnTo>
                    <a:lnTo>
                      <a:pt x="465" y="1052"/>
                    </a:lnTo>
                    <a:lnTo>
                      <a:pt x="463" y="1052"/>
                    </a:lnTo>
                    <a:lnTo>
                      <a:pt x="463" y="1055"/>
                    </a:lnTo>
                    <a:lnTo>
                      <a:pt x="465" y="1057"/>
                    </a:lnTo>
                    <a:lnTo>
                      <a:pt x="465" y="1059"/>
                    </a:lnTo>
                    <a:lnTo>
                      <a:pt x="465" y="1064"/>
                    </a:lnTo>
                    <a:lnTo>
                      <a:pt x="467" y="1066"/>
                    </a:lnTo>
                    <a:lnTo>
                      <a:pt x="467" y="1068"/>
                    </a:lnTo>
                    <a:lnTo>
                      <a:pt x="465" y="1068"/>
                    </a:lnTo>
                    <a:lnTo>
                      <a:pt x="465" y="1070"/>
                    </a:lnTo>
                    <a:lnTo>
                      <a:pt x="465" y="1073"/>
                    </a:lnTo>
                    <a:lnTo>
                      <a:pt x="465" y="1075"/>
                    </a:lnTo>
                    <a:lnTo>
                      <a:pt x="467" y="1075"/>
                    </a:lnTo>
                    <a:lnTo>
                      <a:pt x="467" y="1077"/>
                    </a:lnTo>
                    <a:lnTo>
                      <a:pt x="467" y="1079"/>
                    </a:lnTo>
                    <a:lnTo>
                      <a:pt x="467" y="1082"/>
                    </a:lnTo>
                    <a:lnTo>
                      <a:pt x="467" y="1084"/>
                    </a:lnTo>
                    <a:lnTo>
                      <a:pt x="470" y="1084"/>
                    </a:lnTo>
                    <a:lnTo>
                      <a:pt x="472" y="1084"/>
                    </a:lnTo>
                    <a:lnTo>
                      <a:pt x="472" y="1086"/>
                    </a:lnTo>
                    <a:lnTo>
                      <a:pt x="472" y="1088"/>
                    </a:lnTo>
                    <a:lnTo>
                      <a:pt x="470" y="1088"/>
                    </a:lnTo>
                    <a:lnTo>
                      <a:pt x="467" y="1088"/>
                    </a:lnTo>
                    <a:lnTo>
                      <a:pt x="465" y="1088"/>
                    </a:lnTo>
                    <a:lnTo>
                      <a:pt x="465" y="1091"/>
                    </a:lnTo>
                    <a:lnTo>
                      <a:pt x="465" y="1093"/>
                    </a:lnTo>
                    <a:lnTo>
                      <a:pt x="467" y="1093"/>
                    </a:lnTo>
                    <a:lnTo>
                      <a:pt x="467" y="1091"/>
                    </a:lnTo>
                    <a:lnTo>
                      <a:pt x="470" y="1091"/>
                    </a:lnTo>
                    <a:lnTo>
                      <a:pt x="467" y="1091"/>
                    </a:lnTo>
                    <a:lnTo>
                      <a:pt x="470" y="1091"/>
                    </a:lnTo>
                    <a:lnTo>
                      <a:pt x="472" y="1088"/>
                    </a:lnTo>
                    <a:lnTo>
                      <a:pt x="472" y="1091"/>
                    </a:lnTo>
                    <a:lnTo>
                      <a:pt x="472" y="1093"/>
                    </a:lnTo>
                    <a:lnTo>
                      <a:pt x="474" y="1095"/>
                    </a:lnTo>
                    <a:lnTo>
                      <a:pt x="474" y="1098"/>
                    </a:lnTo>
                    <a:lnTo>
                      <a:pt x="474" y="1100"/>
                    </a:lnTo>
                    <a:lnTo>
                      <a:pt x="474" y="1102"/>
                    </a:lnTo>
                    <a:lnTo>
                      <a:pt x="476" y="1102"/>
                    </a:lnTo>
                    <a:lnTo>
                      <a:pt x="476" y="1104"/>
                    </a:lnTo>
                    <a:lnTo>
                      <a:pt x="476" y="1107"/>
                    </a:lnTo>
                    <a:lnTo>
                      <a:pt x="479" y="1104"/>
                    </a:lnTo>
                    <a:lnTo>
                      <a:pt x="479" y="1107"/>
                    </a:lnTo>
                    <a:lnTo>
                      <a:pt x="479" y="1109"/>
                    </a:lnTo>
                    <a:lnTo>
                      <a:pt x="479" y="1111"/>
                    </a:lnTo>
                    <a:lnTo>
                      <a:pt x="481" y="1113"/>
                    </a:lnTo>
                    <a:lnTo>
                      <a:pt x="481" y="1116"/>
                    </a:lnTo>
                    <a:lnTo>
                      <a:pt x="483" y="1118"/>
                    </a:lnTo>
                    <a:lnTo>
                      <a:pt x="481" y="1120"/>
                    </a:lnTo>
                    <a:lnTo>
                      <a:pt x="483" y="1120"/>
                    </a:lnTo>
                    <a:lnTo>
                      <a:pt x="483" y="1122"/>
                    </a:lnTo>
                    <a:lnTo>
                      <a:pt x="485" y="1122"/>
                    </a:lnTo>
                    <a:lnTo>
                      <a:pt x="485" y="1125"/>
                    </a:lnTo>
                    <a:lnTo>
                      <a:pt x="485" y="1127"/>
                    </a:lnTo>
                    <a:lnTo>
                      <a:pt x="485" y="1131"/>
                    </a:lnTo>
                    <a:lnTo>
                      <a:pt x="485" y="1127"/>
                    </a:lnTo>
                    <a:lnTo>
                      <a:pt x="483" y="1127"/>
                    </a:lnTo>
                    <a:lnTo>
                      <a:pt x="483" y="1131"/>
                    </a:lnTo>
                    <a:lnTo>
                      <a:pt x="483" y="1134"/>
                    </a:lnTo>
                    <a:lnTo>
                      <a:pt x="483" y="1136"/>
                    </a:lnTo>
                    <a:lnTo>
                      <a:pt x="483" y="1138"/>
                    </a:lnTo>
                    <a:lnTo>
                      <a:pt x="488" y="1141"/>
                    </a:lnTo>
                    <a:lnTo>
                      <a:pt x="485" y="1143"/>
                    </a:lnTo>
                    <a:lnTo>
                      <a:pt x="488" y="1145"/>
                    </a:lnTo>
                    <a:lnTo>
                      <a:pt x="488" y="1147"/>
                    </a:lnTo>
                    <a:lnTo>
                      <a:pt x="488" y="1150"/>
                    </a:lnTo>
                    <a:lnTo>
                      <a:pt x="488" y="1152"/>
                    </a:lnTo>
                    <a:lnTo>
                      <a:pt x="488" y="1154"/>
                    </a:lnTo>
                    <a:lnTo>
                      <a:pt x="485" y="1156"/>
                    </a:lnTo>
                    <a:lnTo>
                      <a:pt x="488" y="1156"/>
                    </a:lnTo>
                    <a:lnTo>
                      <a:pt x="490" y="1159"/>
                    </a:lnTo>
                    <a:lnTo>
                      <a:pt x="492" y="1161"/>
                    </a:lnTo>
                    <a:lnTo>
                      <a:pt x="492" y="1163"/>
                    </a:lnTo>
                    <a:lnTo>
                      <a:pt x="495" y="1165"/>
                    </a:lnTo>
                    <a:lnTo>
                      <a:pt x="495" y="1168"/>
                    </a:lnTo>
                    <a:lnTo>
                      <a:pt x="497" y="1170"/>
                    </a:lnTo>
                    <a:lnTo>
                      <a:pt x="499" y="1172"/>
                    </a:lnTo>
                    <a:lnTo>
                      <a:pt x="501" y="1174"/>
                    </a:lnTo>
                    <a:lnTo>
                      <a:pt x="504" y="1177"/>
                    </a:lnTo>
                    <a:lnTo>
                      <a:pt x="504" y="1179"/>
                    </a:lnTo>
                    <a:lnTo>
                      <a:pt x="506" y="1179"/>
                    </a:lnTo>
                    <a:lnTo>
                      <a:pt x="506" y="1181"/>
                    </a:lnTo>
                    <a:lnTo>
                      <a:pt x="506" y="1184"/>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marL="0" marR="0" lvl="0" indent="0" algn="l"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18">
                <a:extLst>
                  <a:ext uri="{FF2B5EF4-FFF2-40B4-BE49-F238E27FC236}">
                    <a16:creationId xmlns:a16="http://schemas.microsoft.com/office/drawing/2014/main" id="{E27F69AA-2BAA-F631-9769-43EB49E19869}"/>
                  </a:ext>
                </a:extLst>
              </p:cNvPr>
              <p:cNvSpPr>
                <a:spLocks/>
              </p:cNvSpPr>
              <p:nvPr/>
            </p:nvSpPr>
            <p:spPr bwMode="auto">
              <a:xfrm>
                <a:off x="7415213" y="312738"/>
                <a:ext cx="2295525" cy="2640013"/>
              </a:xfrm>
              <a:custGeom>
                <a:avLst/>
                <a:gdLst>
                  <a:gd name="T0" fmla="*/ 1160 w 1446"/>
                  <a:gd name="T1" fmla="*/ 1197 h 1663"/>
                  <a:gd name="T2" fmla="*/ 1188 w 1446"/>
                  <a:gd name="T3" fmla="*/ 1199 h 1663"/>
                  <a:gd name="T4" fmla="*/ 1215 w 1446"/>
                  <a:gd name="T5" fmla="*/ 1199 h 1663"/>
                  <a:gd name="T6" fmla="*/ 1233 w 1446"/>
                  <a:gd name="T7" fmla="*/ 1224 h 1663"/>
                  <a:gd name="T8" fmla="*/ 1260 w 1446"/>
                  <a:gd name="T9" fmla="*/ 1233 h 1663"/>
                  <a:gd name="T10" fmla="*/ 1294 w 1446"/>
                  <a:gd name="T11" fmla="*/ 1265 h 1663"/>
                  <a:gd name="T12" fmla="*/ 1317 w 1446"/>
                  <a:gd name="T13" fmla="*/ 1285 h 1663"/>
                  <a:gd name="T14" fmla="*/ 1317 w 1446"/>
                  <a:gd name="T15" fmla="*/ 1310 h 1663"/>
                  <a:gd name="T16" fmla="*/ 1324 w 1446"/>
                  <a:gd name="T17" fmla="*/ 1324 h 1663"/>
                  <a:gd name="T18" fmla="*/ 1335 w 1446"/>
                  <a:gd name="T19" fmla="*/ 1331 h 1663"/>
                  <a:gd name="T20" fmla="*/ 1346 w 1446"/>
                  <a:gd name="T21" fmla="*/ 1333 h 1663"/>
                  <a:gd name="T22" fmla="*/ 1362 w 1446"/>
                  <a:gd name="T23" fmla="*/ 1317 h 1663"/>
                  <a:gd name="T24" fmla="*/ 1369 w 1446"/>
                  <a:gd name="T25" fmla="*/ 1317 h 1663"/>
                  <a:gd name="T26" fmla="*/ 1367 w 1446"/>
                  <a:gd name="T27" fmla="*/ 1322 h 1663"/>
                  <a:gd name="T28" fmla="*/ 1360 w 1446"/>
                  <a:gd name="T29" fmla="*/ 1333 h 1663"/>
                  <a:gd name="T30" fmla="*/ 1378 w 1446"/>
                  <a:gd name="T31" fmla="*/ 1346 h 1663"/>
                  <a:gd name="T32" fmla="*/ 1389 w 1446"/>
                  <a:gd name="T33" fmla="*/ 1337 h 1663"/>
                  <a:gd name="T34" fmla="*/ 1396 w 1446"/>
                  <a:gd name="T35" fmla="*/ 1353 h 1663"/>
                  <a:gd name="T36" fmla="*/ 1410 w 1446"/>
                  <a:gd name="T37" fmla="*/ 1365 h 1663"/>
                  <a:gd name="T38" fmla="*/ 1414 w 1446"/>
                  <a:gd name="T39" fmla="*/ 1367 h 1663"/>
                  <a:gd name="T40" fmla="*/ 1421 w 1446"/>
                  <a:gd name="T41" fmla="*/ 1376 h 1663"/>
                  <a:gd name="T42" fmla="*/ 1426 w 1446"/>
                  <a:gd name="T43" fmla="*/ 1367 h 1663"/>
                  <a:gd name="T44" fmla="*/ 1435 w 1446"/>
                  <a:gd name="T45" fmla="*/ 1371 h 1663"/>
                  <a:gd name="T46" fmla="*/ 1442 w 1446"/>
                  <a:gd name="T47" fmla="*/ 1387 h 1663"/>
                  <a:gd name="T48" fmla="*/ 1437 w 1446"/>
                  <a:gd name="T49" fmla="*/ 1396 h 1663"/>
                  <a:gd name="T50" fmla="*/ 1394 w 1446"/>
                  <a:gd name="T51" fmla="*/ 1460 h 1663"/>
                  <a:gd name="T52" fmla="*/ 1371 w 1446"/>
                  <a:gd name="T53" fmla="*/ 1491 h 1663"/>
                  <a:gd name="T54" fmla="*/ 1353 w 1446"/>
                  <a:gd name="T55" fmla="*/ 1514 h 1663"/>
                  <a:gd name="T56" fmla="*/ 1335 w 1446"/>
                  <a:gd name="T57" fmla="*/ 1507 h 1663"/>
                  <a:gd name="T58" fmla="*/ 1315 w 1446"/>
                  <a:gd name="T59" fmla="*/ 1528 h 1663"/>
                  <a:gd name="T60" fmla="*/ 1306 w 1446"/>
                  <a:gd name="T61" fmla="*/ 1514 h 1663"/>
                  <a:gd name="T62" fmla="*/ 1283 w 1446"/>
                  <a:gd name="T63" fmla="*/ 1521 h 1663"/>
                  <a:gd name="T64" fmla="*/ 1262 w 1446"/>
                  <a:gd name="T65" fmla="*/ 1541 h 1663"/>
                  <a:gd name="T66" fmla="*/ 1244 w 1446"/>
                  <a:gd name="T67" fmla="*/ 1530 h 1663"/>
                  <a:gd name="T68" fmla="*/ 1226 w 1446"/>
                  <a:gd name="T69" fmla="*/ 1534 h 1663"/>
                  <a:gd name="T70" fmla="*/ 1219 w 1446"/>
                  <a:gd name="T71" fmla="*/ 1559 h 1663"/>
                  <a:gd name="T72" fmla="*/ 1156 w 1446"/>
                  <a:gd name="T73" fmla="*/ 1573 h 1663"/>
                  <a:gd name="T74" fmla="*/ 1154 w 1446"/>
                  <a:gd name="T75" fmla="*/ 1593 h 1663"/>
                  <a:gd name="T76" fmla="*/ 1154 w 1446"/>
                  <a:gd name="T77" fmla="*/ 1611 h 1663"/>
                  <a:gd name="T78" fmla="*/ 1138 w 1446"/>
                  <a:gd name="T79" fmla="*/ 1632 h 1663"/>
                  <a:gd name="T80" fmla="*/ 1124 w 1446"/>
                  <a:gd name="T81" fmla="*/ 1647 h 1663"/>
                  <a:gd name="T82" fmla="*/ 1099 w 1446"/>
                  <a:gd name="T83" fmla="*/ 1638 h 1663"/>
                  <a:gd name="T84" fmla="*/ 1072 w 1446"/>
                  <a:gd name="T85" fmla="*/ 1643 h 1663"/>
                  <a:gd name="T86" fmla="*/ 1043 w 1446"/>
                  <a:gd name="T87" fmla="*/ 1638 h 1663"/>
                  <a:gd name="T88" fmla="*/ 913 w 1446"/>
                  <a:gd name="T89" fmla="*/ 1661 h 1663"/>
                  <a:gd name="T90" fmla="*/ 791 w 1446"/>
                  <a:gd name="T91" fmla="*/ 1654 h 1663"/>
                  <a:gd name="T92" fmla="*/ 532 w 1446"/>
                  <a:gd name="T93" fmla="*/ 1523 h 1663"/>
                  <a:gd name="T94" fmla="*/ 387 w 1446"/>
                  <a:gd name="T95" fmla="*/ 1365 h 1663"/>
                  <a:gd name="T96" fmla="*/ 147 w 1446"/>
                  <a:gd name="T97" fmla="*/ 1077 h 1663"/>
                  <a:gd name="T98" fmla="*/ 120 w 1446"/>
                  <a:gd name="T99" fmla="*/ 930 h 1663"/>
                  <a:gd name="T100" fmla="*/ 97 w 1446"/>
                  <a:gd name="T101" fmla="*/ 686 h 1663"/>
                  <a:gd name="T102" fmla="*/ 79 w 1446"/>
                  <a:gd name="T103" fmla="*/ 649 h 1663"/>
                  <a:gd name="T104" fmla="*/ 43 w 1446"/>
                  <a:gd name="T105" fmla="*/ 625 h 1663"/>
                  <a:gd name="T106" fmla="*/ 6 w 1446"/>
                  <a:gd name="T107" fmla="*/ 582 h 1663"/>
                  <a:gd name="T108" fmla="*/ 13 w 1446"/>
                  <a:gd name="T109" fmla="*/ 532 h 1663"/>
                  <a:gd name="T110" fmla="*/ 18 w 1446"/>
                  <a:gd name="T111" fmla="*/ 464 h 1663"/>
                  <a:gd name="T112" fmla="*/ 84 w 1446"/>
                  <a:gd name="T113" fmla="*/ 385 h 1663"/>
                  <a:gd name="T114" fmla="*/ 324 w 1446"/>
                  <a:gd name="T115" fmla="*/ 24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6" h="1663">
                    <a:moveTo>
                      <a:pt x="1147" y="1184"/>
                    </a:moveTo>
                    <a:lnTo>
                      <a:pt x="1149" y="1184"/>
                    </a:lnTo>
                    <a:lnTo>
                      <a:pt x="1149" y="1186"/>
                    </a:lnTo>
                    <a:lnTo>
                      <a:pt x="1149" y="1188"/>
                    </a:lnTo>
                    <a:lnTo>
                      <a:pt x="1151" y="1188"/>
                    </a:lnTo>
                    <a:lnTo>
                      <a:pt x="1154" y="1190"/>
                    </a:lnTo>
                    <a:lnTo>
                      <a:pt x="1156" y="1190"/>
                    </a:lnTo>
                    <a:lnTo>
                      <a:pt x="1156" y="1193"/>
                    </a:lnTo>
                    <a:lnTo>
                      <a:pt x="1158" y="1193"/>
                    </a:lnTo>
                    <a:lnTo>
                      <a:pt x="1158" y="1195"/>
                    </a:lnTo>
                    <a:lnTo>
                      <a:pt x="1160" y="1195"/>
                    </a:lnTo>
                    <a:lnTo>
                      <a:pt x="1160" y="1197"/>
                    </a:lnTo>
                    <a:lnTo>
                      <a:pt x="1163" y="1199"/>
                    </a:lnTo>
                    <a:lnTo>
                      <a:pt x="1165" y="1199"/>
                    </a:lnTo>
                    <a:lnTo>
                      <a:pt x="1167" y="1199"/>
                    </a:lnTo>
                    <a:lnTo>
                      <a:pt x="1170" y="1199"/>
                    </a:lnTo>
                    <a:lnTo>
                      <a:pt x="1172" y="1202"/>
                    </a:lnTo>
                    <a:lnTo>
                      <a:pt x="1174" y="1199"/>
                    </a:lnTo>
                    <a:lnTo>
                      <a:pt x="1176" y="1199"/>
                    </a:lnTo>
                    <a:lnTo>
                      <a:pt x="1179" y="1199"/>
                    </a:lnTo>
                    <a:lnTo>
                      <a:pt x="1181" y="1199"/>
                    </a:lnTo>
                    <a:lnTo>
                      <a:pt x="1183" y="1199"/>
                    </a:lnTo>
                    <a:lnTo>
                      <a:pt x="1185" y="1199"/>
                    </a:lnTo>
                    <a:lnTo>
                      <a:pt x="1188" y="1199"/>
                    </a:lnTo>
                    <a:lnTo>
                      <a:pt x="1190" y="1199"/>
                    </a:lnTo>
                    <a:lnTo>
                      <a:pt x="1194" y="1197"/>
                    </a:lnTo>
                    <a:lnTo>
                      <a:pt x="1197" y="1197"/>
                    </a:lnTo>
                    <a:lnTo>
                      <a:pt x="1197" y="1195"/>
                    </a:lnTo>
                    <a:lnTo>
                      <a:pt x="1199" y="1195"/>
                    </a:lnTo>
                    <a:lnTo>
                      <a:pt x="1201" y="1197"/>
                    </a:lnTo>
                    <a:lnTo>
                      <a:pt x="1201" y="1199"/>
                    </a:lnTo>
                    <a:lnTo>
                      <a:pt x="1204" y="1199"/>
                    </a:lnTo>
                    <a:lnTo>
                      <a:pt x="1206" y="1202"/>
                    </a:lnTo>
                    <a:lnTo>
                      <a:pt x="1208" y="1202"/>
                    </a:lnTo>
                    <a:lnTo>
                      <a:pt x="1210" y="1202"/>
                    </a:lnTo>
                    <a:lnTo>
                      <a:pt x="1215" y="1199"/>
                    </a:lnTo>
                    <a:lnTo>
                      <a:pt x="1217" y="1202"/>
                    </a:lnTo>
                    <a:lnTo>
                      <a:pt x="1219" y="1204"/>
                    </a:lnTo>
                    <a:lnTo>
                      <a:pt x="1219" y="1206"/>
                    </a:lnTo>
                    <a:lnTo>
                      <a:pt x="1219" y="1208"/>
                    </a:lnTo>
                    <a:lnTo>
                      <a:pt x="1222" y="1208"/>
                    </a:lnTo>
                    <a:lnTo>
                      <a:pt x="1226" y="1213"/>
                    </a:lnTo>
                    <a:lnTo>
                      <a:pt x="1224" y="1213"/>
                    </a:lnTo>
                    <a:lnTo>
                      <a:pt x="1226" y="1217"/>
                    </a:lnTo>
                    <a:lnTo>
                      <a:pt x="1228" y="1220"/>
                    </a:lnTo>
                    <a:lnTo>
                      <a:pt x="1231" y="1222"/>
                    </a:lnTo>
                    <a:lnTo>
                      <a:pt x="1233" y="1222"/>
                    </a:lnTo>
                    <a:lnTo>
                      <a:pt x="1233" y="1224"/>
                    </a:lnTo>
                    <a:lnTo>
                      <a:pt x="1235" y="1227"/>
                    </a:lnTo>
                    <a:lnTo>
                      <a:pt x="1238" y="1227"/>
                    </a:lnTo>
                    <a:lnTo>
                      <a:pt x="1240" y="1227"/>
                    </a:lnTo>
                    <a:lnTo>
                      <a:pt x="1242" y="1229"/>
                    </a:lnTo>
                    <a:lnTo>
                      <a:pt x="1244" y="1229"/>
                    </a:lnTo>
                    <a:lnTo>
                      <a:pt x="1247" y="1229"/>
                    </a:lnTo>
                    <a:lnTo>
                      <a:pt x="1249" y="1231"/>
                    </a:lnTo>
                    <a:lnTo>
                      <a:pt x="1251" y="1231"/>
                    </a:lnTo>
                    <a:lnTo>
                      <a:pt x="1253" y="1231"/>
                    </a:lnTo>
                    <a:lnTo>
                      <a:pt x="1256" y="1233"/>
                    </a:lnTo>
                    <a:lnTo>
                      <a:pt x="1258" y="1233"/>
                    </a:lnTo>
                    <a:lnTo>
                      <a:pt x="1260" y="1233"/>
                    </a:lnTo>
                    <a:lnTo>
                      <a:pt x="1265" y="1236"/>
                    </a:lnTo>
                    <a:lnTo>
                      <a:pt x="1269" y="1238"/>
                    </a:lnTo>
                    <a:lnTo>
                      <a:pt x="1274" y="1240"/>
                    </a:lnTo>
                    <a:lnTo>
                      <a:pt x="1276" y="1245"/>
                    </a:lnTo>
                    <a:lnTo>
                      <a:pt x="1278" y="1247"/>
                    </a:lnTo>
                    <a:lnTo>
                      <a:pt x="1281" y="1249"/>
                    </a:lnTo>
                    <a:lnTo>
                      <a:pt x="1283" y="1251"/>
                    </a:lnTo>
                    <a:lnTo>
                      <a:pt x="1285" y="1256"/>
                    </a:lnTo>
                    <a:lnTo>
                      <a:pt x="1287" y="1260"/>
                    </a:lnTo>
                    <a:lnTo>
                      <a:pt x="1290" y="1260"/>
                    </a:lnTo>
                    <a:lnTo>
                      <a:pt x="1292" y="1263"/>
                    </a:lnTo>
                    <a:lnTo>
                      <a:pt x="1294" y="1265"/>
                    </a:lnTo>
                    <a:lnTo>
                      <a:pt x="1296" y="1267"/>
                    </a:lnTo>
                    <a:lnTo>
                      <a:pt x="1299" y="1270"/>
                    </a:lnTo>
                    <a:lnTo>
                      <a:pt x="1301" y="1270"/>
                    </a:lnTo>
                    <a:lnTo>
                      <a:pt x="1303" y="1272"/>
                    </a:lnTo>
                    <a:lnTo>
                      <a:pt x="1306" y="1272"/>
                    </a:lnTo>
                    <a:lnTo>
                      <a:pt x="1308" y="1274"/>
                    </a:lnTo>
                    <a:lnTo>
                      <a:pt x="1312" y="1276"/>
                    </a:lnTo>
                    <a:lnTo>
                      <a:pt x="1317" y="1279"/>
                    </a:lnTo>
                    <a:lnTo>
                      <a:pt x="1319" y="1281"/>
                    </a:lnTo>
                    <a:lnTo>
                      <a:pt x="1321" y="1281"/>
                    </a:lnTo>
                    <a:lnTo>
                      <a:pt x="1319" y="1283"/>
                    </a:lnTo>
                    <a:lnTo>
                      <a:pt x="1317" y="1285"/>
                    </a:lnTo>
                    <a:lnTo>
                      <a:pt x="1315" y="1285"/>
                    </a:lnTo>
                    <a:lnTo>
                      <a:pt x="1312" y="1290"/>
                    </a:lnTo>
                    <a:lnTo>
                      <a:pt x="1310" y="1292"/>
                    </a:lnTo>
                    <a:lnTo>
                      <a:pt x="1310" y="1294"/>
                    </a:lnTo>
                    <a:lnTo>
                      <a:pt x="1310" y="1297"/>
                    </a:lnTo>
                    <a:lnTo>
                      <a:pt x="1310" y="1301"/>
                    </a:lnTo>
                    <a:lnTo>
                      <a:pt x="1312" y="1301"/>
                    </a:lnTo>
                    <a:lnTo>
                      <a:pt x="1312" y="1303"/>
                    </a:lnTo>
                    <a:lnTo>
                      <a:pt x="1312" y="1306"/>
                    </a:lnTo>
                    <a:lnTo>
                      <a:pt x="1312" y="1308"/>
                    </a:lnTo>
                    <a:lnTo>
                      <a:pt x="1315" y="1310"/>
                    </a:lnTo>
                    <a:lnTo>
                      <a:pt x="1317" y="1310"/>
                    </a:lnTo>
                    <a:lnTo>
                      <a:pt x="1317" y="1313"/>
                    </a:lnTo>
                    <a:lnTo>
                      <a:pt x="1319" y="1313"/>
                    </a:lnTo>
                    <a:lnTo>
                      <a:pt x="1317" y="1315"/>
                    </a:lnTo>
                    <a:lnTo>
                      <a:pt x="1315" y="1315"/>
                    </a:lnTo>
                    <a:lnTo>
                      <a:pt x="1315" y="1313"/>
                    </a:lnTo>
                    <a:lnTo>
                      <a:pt x="1315" y="1315"/>
                    </a:lnTo>
                    <a:lnTo>
                      <a:pt x="1317" y="1315"/>
                    </a:lnTo>
                    <a:lnTo>
                      <a:pt x="1317" y="1317"/>
                    </a:lnTo>
                    <a:lnTo>
                      <a:pt x="1317" y="1319"/>
                    </a:lnTo>
                    <a:lnTo>
                      <a:pt x="1319" y="1322"/>
                    </a:lnTo>
                    <a:lnTo>
                      <a:pt x="1321" y="1322"/>
                    </a:lnTo>
                    <a:lnTo>
                      <a:pt x="1324" y="1324"/>
                    </a:lnTo>
                    <a:lnTo>
                      <a:pt x="1326" y="1324"/>
                    </a:lnTo>
                    <a:lnTo>
                      <a:pt x="1326" y="1326"/>
                    </a:lnTo>
                    <a:lnTo>
                      <a:pt x="1328" y="1326"/>
                    </a:lnTo>
                    <a:lnTo>
                      <a:pt x="1328" y="1324"/>
                    </a:lnTo>
                    <a:lnTo>
                      <a:pt x="1330" y="1324"/>
                    </a:lnTo>
                    <a:lnTo>
                      <a:pt x="1333" y="1324"/>
                    </a:lnTo>
                    <a:lnTo>
                      <a:pt x="1333" y="1326"/>
                    </a:lnTo>
                    <a:lnTo>
                      <a:pt x="1330" y="1326"/>
                    </a:lnTo>
                    <a:lnTo>
                      <a:pt x="1330" y="1328"/>
                    </a:lnTo>
                    <a:lnTo>
                      <a:pt x="1330" y="1331"/>
                    </a:lnTo>
                    <a:lnTo>
                      <a:pt x="1333" y="1331"/>
                    </a:lnTo>
                    <a:lnTo>
                      <a:pt x="1335" y="1331"/>
                    </a:lnTo>
                    <a:lnTo>
                      <a:pt x="1337" y="1331"/>
                    </a:lnTo>
                    <a:lnTo>
                      <a:pt x="1340" y="1331"/>
                    </a:lnTo>
                    <a:lnTo>
                      <a:pt x="1337" y="1328"/>
                    </a:lnTo>
                    <a:lnTo>
                      <a:pt x="1337" y="1326"/>
                    </a:lnTo>
                    <a:lnTo>
                      <a:pt x="1337" y="1324"/>
                    </a:lnTo>
                    <a:lnTo>
                      <a:pt x="1340" y="1324"/>
                    </a:lnTo>
                    <a:lnTo>
                      <a:pt x="1340" y="1326"/>
                    </a:lnTo>
                    <a:lnTo>
                      <a:pt x="1340" y="1328"/>
                    </a:lnTo>
                    <a:lnTo>
                      <a:pt x="1342" y="1328"/>
                    </a:lnTo>
                    <a:lnTo>
                      <a:pt x="1342" y="1331"/>
                    </a:lnTo>
                    <a:lnTo>
                      <a:pt x="1344" y="1331"/>
                    </a:lnTo>
                    <a:lnTo>
                      <a:pt x="1346" y="1333"/>
                    </a:lnTo>
                    <a:lnTo>
                      <a:pt x="1349" y="1333"/>
                    </a:lnTo>
                    <a:lnTo>
                      <a:pt x="1351" y="1333"/>
                    </a:lnTo>
                    <a:lnTo>
                      <a:pt x="1355" y="1331"/>
                    </a:lnTo>
                    <a:lnTo>
                      <a:pt x="1358" y="1328"/>
                    </a:lnTo>
                    <a:lnTo>
                      <a:pt x="1358" y="1326"/>
                    </a:lnTo>
                    <a:lnTo>
                      <a:pt x="1355" y="1324"/>
                    </a:lnTo>
                    <a:lnTo>
                      <a:pt x="1355" y="1322"/>
                    </a:lnTo>
                    <a:lnTo>
                      <a:pt x="1355" y="1319"/>
                    </a:lnTo>
                    <a:lnTo>
                      <a:pt x="1358" y="1319"/>
                    </a:lnTo>
                    <a:lnTo>
                      <a:pt x="1358" y="1317"/>
                    </a:lnTo>
                    <a:lnTo>
                      <a:pt x="1360" y="1317"/>
                    </a:lnTo>
                    <a:lnTo>
                      <a:pt x="1362" y="1317"/>
                    </a:lnTo>
                    <a:lnTo>
                      <a:pt x="1362" y="1319"/>
                    </a:lnTo>
                    <a:lnTo>
                      <a:pt x="1364" y="1319"/>
                    </a:lnTo>
                    <a:lnTo>
                      <a:pt x="1364" y="1317"/>
                    </a:lnTo>
                    <a:lnTo>
                      <a:pt x="1362" y="1317"/>
                    </a:lnTo>
                    <a:lnTo>
                      <a:pt x="1362" y="1315"/>
                    </a:lnTo>
                    <a:lnTo>
                      <a:pt x="1362" y="1313"/>
                    </a:lnTo>
                    <a:lnTo>
                      <a:pt x="1364" y="1310"/>
                    </a:lnTo>
                    <a:lnTo>
                      <a:pt x="1367" y="1313"/>
                    </a:lnTo>
                    <a:lnTo>
                      <a:pt x="1367" y="1315"/>
                    </a:lnTo>
                    <a:lnTo>
                      <a:pt x="1367" y="1317"/>
                    </a:lnTo>
                    <a:lnTo>
                      <a:pt x="1369" y="1319"/>
                    </a:lnTo>
                    <a:lnTo>
                      <a:pt x="1369" y="1317"/>
                    </a:lnTo>
                    <a:lnTo>
                      <a:pt x="1369" y="1315"/>
                    </a:lnTo>
                    <a:lnTo>
                      <a:pt x="1371" y="1315"/>
                    </a:lnTo>
                    <a:lnTo>
                      <a:pt x="1374" y="1317"/>
                    </a:lnTo>
                    <a:lnTo>
                      <a:pt x="1374" y="1319"/>
                    </a:lnTo>
                    <a:lnTo>
                      <a:pt x="1371" y="1319"/>
                    </a:lnTo>
                    <a:lnTo>
                      <a:pt x="1369" y="1319"/>
                    </a:lnTo>
                    <a:lnTo>
                      <a:pt x="1371" y="1322"/>
                    </a:lnTo>
                    <a:lnTo>
                      <a:pt x="1374" y="1322"/>
                    </a:lnTo>
                    <a:lnTo>
                      <a:pt x="1374" y="1324"/>
                    </a:lnTo>
                    <a:lnTo>
                      <a:pt x="1369" y="1324"/>
                    </a:lnTo>
                    <a:lnTo>
                      <a:pt x="1367" y="1324"/>
                    </a:lnTo>
                    <a:lnTo>
                      <a:pt x="1367" y="1322"/>
                    </a:lnTo>
                    <a:lnTo>
                      <a:pt x="1364" y="1322"/>
                    </a:lnTo>
                    <a:lnTo>
                      <a:pt x="1362" y="1322"/>
                    </a:lnTo>
                    <a:lnTo>
                      <a:pt x="1360" y="1322"/>
                    </a:lnTo>
                    <a:lnTo>
                      <a:pt x="1360" y="1324"/>
                    </a:lnTo>
                    <a:lnTo>
                      <a:pt x="1362" y="1324"/>
                    </a:lnTo>
                    <a:lnTo>
                      <a:pt x="1364" y="1326"/>
                    </a:lnTo>
                    <a:lnTo>
                      <a:pt x="1364" y="1328"/>
                    </a:lnTo>
                    <a:lnTo>
                      <a:pt x="1362" y="1331"/>
                    </a:lnTo>
                    <a:lnTo>
                      <a:pt x="1362" y="1333"/>
                    </a:lnTo>
                    <a:lnTo>
                      <a:pt x="1360" y="1333"/>
                    </a:lnTo>
                    <a:lnTo>
                      <a:pt x="1362" y="1333"/>
                    </a:lnTo>
                    <a:lnTo>
                      <a:pt x="1360" y="1333"/>
                    </a:lnTo>
                    <a:lnTo>
                      <a:pt x="1360" y="1335"/>
                    </a:lnTo>
                    <a:lnTo>
                      <a:pt x="1360" y="1337"/>
                    </a:lnTo>
                    <a:lnTo>
                      <a:pt x="1362" y="1337"/>
                    </a:lnTo>
                    <a:lnTo>
                      <a:pt x="1364" y="1337"/>
                    </a:lnTo>
                    <a:lnTo>
                      <a:pt x="1364" y="1340"/>
                    </a:lnTo>
                    <a:lnTo>
                      <a:pt x="1367" y="1340"/>
                    </a:lnTo>
                    <a:lnTo>
                      <a:pt x="1369" y="1342"/>
                    </a:lnTo>
                    <a:lnTo>
                      <a:pt x="1371" y="1342"/>
                    </a:lnTo>
                    <a:lnTo>
                      <a:pt x="1374" y="1342"/>
                    </a:lnTo>
                    <a:lnTo>
                      <a:pt x="1374" y="1344"/>
                    </a:lnTo>
                    <a:lnTo>
                      <a:pt x="1376" y="1344"/>
                    </a:lnTo>
                    <a:lnTo>
                      <a:pt x="1378" y="1346"/>
                    </a:lnTo>
                    <a:lnTo>
                      <a:pt x="1380" y="1346"/>
                    </a:lnTo>
                    <a:lnTo>
                      <a:pt x="1383" y="1346"/>
                    </a:lnTo>
                    <a:lnTo>
                      <a:pt x="1385" y="1344"/>
                    </a:lnTo>
                    <a:lnTo>
                      <a:pt x="1387" y="1344"/>
                    </a:lnTo>
                    <a:lnTo>
                      <a:pt x="1385" y="1344"/>
                    </a:lnTo>
                    <a:lnTo>
                      <a:pt x="1385" y="1342"/>
                    </a:lnTo>
                    <a:lnTo>
                      <a:pt x="1383" y="1342"/>
                    </a:lnTo>
                    <a:lnTo>
                      <a:pt x="1383" y="1340"/>
                    </a:lnTo>
                    <a:lnTo>
                      <a:pt x="1383" y="1337"/>
                    </a:lnTo>
                    <a:lnTo>
                      <a:pt x="1385" y="1337"/>
                    </a:lnTo>
                    <a:lnTo>
                      <a:pt x="1387" y="1337"/>
                    </a:lnTo>
                    <a:lnTo>
                      <a:pt x="1389" y="1337"/>
                    </a:lnTo>
                    <a:lnTo>
                      <a:pt x="1392" y="1337"/>
                    </a:lnTo>
                    <a:lnTo>
                      <a:pt x="1394" y="1340"/>
                    </a:lnTo>
                    <a:lnTo>
                      <a:pt x="1394" y="1342"/>
                    </a:lnTo>
                    <a:lnTo>
                      <a:pt x="1396" y="1342"/>
                    </a:lnTo>
                    <a:lnTo>
                      <a:pt x="1396" y="1344"/>
                    </a:lnTo>
                    <a:lnTo>
                      <a:pt x="1398" y="1344"/>
                    </a:lnTo>
                    <a:lnTo>
                      <a:pt x="1398" y="1346"/>
                    </a:lnTo>
                    <a:lnTo>
                      <a:pt x="1398" y="1349"/>
                    </a:lnTo>
                    <a:lnTo>
                      <a:pt x="1396" y="1349"/>
                    </a:lnTo>
                    <a:lnTo>
                      <a:pt x="1394" y="1351"/>
                    </a:lnTo>
                    <a:lnTo>
                      <a:pt x="1396" y="1351"/>
                    </a:lnTo>
                    <a:lnTo>
                      <a:pt x="1396" y="1353"/>
                    </a:lnTo>
                    <a:lnTo>
                      <a:pt x="1396" y="1356"/>
                    </a:lnTo>
                    <a:lnTo>
                      <a:pt x="1398" y="1356"/>
                    </a:lnTo>
                    <a:lnTo>
                      <a:pt x="1398" y="1358"/>
                    </a:lnTo>
                    <a:lnTo>
                      <a:pt x="1398" y="1360"/>
                    </a:lnTo>
                    <a:lnTo>
                      <a:pt x="1398" y="1362"/>
                    </a:lnTo>
                    <a:lnTo>
                      <a:pt x="1401" y="1362"/>
                    </a:lnTo>
                    <a:lnTo>
                      <a:pt x="1401" y="1365"/>
                    </a:lnTo>
                    <a:lnTo>
                      <a:pt x="1403" y="1362"/>
                    </a:lnTo>
                    <a:lnTo>
                      <a:pt x="1405" y="1362"/>
                    </a:lnTo>
                    <a:lnTo>
                      <a:pt x="1405" y="1365"/>
                    </a:lnTo>
                    <a:lnTo>
                      <a:pt x="1408" y="1365"/>
                    </a:lnTo>
                    <a:lnTo>
                      <a:pt x="1410" y="1365"/>
                    </a:lnTo>
                    <a:lnTo>
                      <a:pt x="1410" y="1362"/>
                    </a:lnTo>
                    <a:lnTo>
                      <a:pt x="1410" y="1360"/>
                    </a:lnTo>
                    <a:lnTo>
                      <a:pt x="1412" y="1360"/>
                    </a:lnTo>
                    <a:lnTo>
                      <a:pt x="1414" y="1360"/>
                    </a:lnTo>
                    <a:lnTo>
                      <a:pt x="1414" y="1362"/>
                    </a:lnTo>
                    <a:lnTo>
                      <a:pt x="1417" y="1365"/>
                    </a:lnTo>
                    <a:lnTo>
                      <a:pt x="1419" y="1365"/>
                    </a:lnTo>
                    <a:lnTo>
                      <a:pt x="1417" y="1365"/>
                    </a:lnTo>
                    <a:lnTo>
                      <a:pt x="1419" y="1367"/>
                    </a:lnTo>
                    <a:lnTo>
                      <a:pt x="1417" y="1367"/>
                    </a:lnTo>
                    <a:lnTo>
                      <a:pt x="1417" y="1369"/>
                    </a:lnTo>
                    <a:lnTo>
                      <a:pt x="1414" y="1367"/>
                    </a:lnTo>
                    <a:lnTo>
                      <a:pt x="1414" y="1365"/>
                    </a:lnTo>
                    <a:lnTo>
                      <a:pt x="1412" y="1365"/>
                    </a:lnTo>
                    <a:lnTo>
                      <a:pt x="1410" y="1365"/>
                    </a:lnTo>
                    <a:lnTo>
                      <a:pt x="1412" y="1367"/>
                    </a:lnTo>
                    <a:lnTo>
                      <a:pt x="1412" y="1369"/>
                    </a:lnTo>
                    <a:lnTo>
                      <a:pt x="1412" y="1371"/>
                    </a:lnTo>
                    <a:lnTo>
                      <a:pt x="1414" y="1371"/>
                    </a:lnTo>
                    <a:lnTo>
                      <a:pt x="1417" y="1371"/>
                    </a:lnTo>
                    <a:lnTo>
                      <a:pt x="1419" y="1371"/>
                    </a:lnTo>
                    <a:lnTo>
                      <a:pt x="1419" y="1374"/>
                    </a:lnTo>
                    <a:lnTo>
                      <a:pt x="1421" y="1374"/>
                    </a:lnTo>
                    <a:lnTo>
                      <a:pt x="1421" y="1376"/>
                    </a:lnTo>
                    <a:lnTo>
                      <a:pt x="1419" y="1376"/>
                    </a:lnTo>
                    <a:lnTo>
                      <a:pt x="1421" y="1378"/>
                    </a:lnTo>
                    <a:lnTo>
                      <a:pt x="1423" y="1378"/>
                    </a:lnTo>
                    <a:lnTo>
                      <a:pt x="1426" y="1376"/>
                    </a:lnTo>
                    <a:lnTo>
                      <a:pt x="1428" y="1376"/>
                    </a:lnTo>
                    <a:lnTo>
                      <a:pt x="1428" y="1374"/>
                    </a:lnTo>
                    <a:lnTo>
                      <a:pt x="1430" y="1376"/>
                    </a:lnTo>
                    <a:lnTo>
                      <a:pt x="1430" y="1374"/>
                    </a:lnTo>
                    <a:lnTo>
                      <a:pt x="1428" y="1374"/>
                    </a:lnTo>
                    <a:lnTo>
                      <a:pt x="1428" y="1369"/>
                    </a:lnTo>
                    <a:lnTo>
                      <a:pt x="1428" y="1367"/>
                    </a:lnTo>
                    <a:lnTo>
                      <a:pt x="1426" y="1367"/>
                    </a:lnTo>
                    <a:lnTo>
                      <a:pt x="1426" y="1365"/>
                    </a:lnTo>
                    <a:lnTo>
                      <a:pt x="1423" y="1365"/>
                    </a:lnTo>
                    <a:lnTo>
                      <a:pt x="1426" y="1365"/>
                    </a:lnTo>
                    <a:lnTo>
                      <a:pt x="1426" y="1362"/>
                    </a:lnTo>
                    <a:lnTo>
                      <a:pt x="1428" y="1365"/>
                    </a:lnTo>
                    <a:lnTo>
                      <a:pt x="1426" y="1365"/>
                    </a:lnTo>
                    <a:lnTo>
                      <a:pt x="1428" y="1365"/>
                    </a:lnTo>
                    <a:lnTo>
                      <a:pt x="1430" y="1367"/>
                    </a:lnTo>
                    <a:lnTo>
                      <a:pt x="1433" y="1367"/>
                    </a:lnTo>
                    <a:lnTo>
                      <a:pt x="1433" y="1369"/>
                    </a:lnTo>
                    <a:lnTo>
                      <a:pt x="1435" y="1369"/>
                    </a:lnTo>
                    <a:lnTo>
                      <a:pt x="1435" y="1371"/>
                    </a:lnTo>
                    <a:lnTo>
                      <a:pt x="1437" y="1374"/>
                    </a:lnTo>
                    <a:lnTo>
                      <a:pt x="1437" y="1376"/>
                    </a:lnTo>
                    <a:lnTo>
                      <a:pt x="1439" y="1376"/>
                    </a:lnTo>
                    <a:lnTo>
                      <a:pt x="1439" y="1378"/>
                    </a:lnTo>
                    <a:lnTo>
                      <a:pt x="1439" y="1380"/>
                    </a:lnTo>
                    <a:lnTo>
                      <a:pt x="1439" y="1383"/>
                    </a:lnTo>
                    <a:lnTo>
                      <a:pt x="1439" y="1380"/>
                    </a:lnTo>
                    <a:lnTo>
                      <a:pt x="1439" y="1383"/>
                    </a:lnTo>
                    <a:lnTo>
                      <a:pt x="1442" y="1383"/>
                    </a:lnTo>
                    <a:lnTo>
                      <a:pt x="1439" y="1383"/>
                    </a:lnTo>
                    <a:lnTo>
                      <a:pt x="1439" y="1385"/>
                    </a:lnTo>
                    <a:lnTo>
                      <a:pt x="1442" y="1387"/>
                    </a:lnTo>
                    <a:lnTo>
                      <a:pt x="1444" y="1387"/>
                    </a:lnTo>
                    <a:lnTo>
                      <a:pt x="1444" y="1385"/>
                    </a:lnTo>
                    <a:lnTo>
                      <a:pt x="1446" y="1387"/>
                    </a:lnTo>
                    <a:lnTo>
                      <a:pt x="1446" y="1389"/>
                    </a:lnTo>
                    <a:lnTo>
                      <a:pt x="1444" y="1389"/>
                    </a:lnTo>
                    <a:lnTo>
                      <a:pt x="1444" y="1392"/>
                    </a:lnTo>
                    <a:lnTo>
                      <a:pt x="1442" y="1394"/>
                    </a:lnTo>
                    <a:lnTo>
                      <a:pt x="1439" y="1392"/>
                    </a:lnTo>
                    <a:lnTo>
                      <a:pt x="1442" y="1394"/>
                    </a:lnTo>
                    <a:lnTo>
                      <a:pt x="1439" y="1392"/>
                    </a:lnTo>
                    <a:lnTo>
                      <a:pt x="1437" y="1394"/>
                    </a:lnTo>
                    <a:lnTo>
                      <a:pt x="1437" y="1396"/>
                    </a:lnTo>
                    <a:lnTo>
                      <a:pt x="1430" y="1401"/>
                    </a:lnTo>
                    <a:lnTo>
                      <a:pt x="1426" y="1408"/>
                    </a:lnTo>
                    <a:lnTo>
                      <a:pt x="1423" y="1408"/>
                    </a:lnTo>
                    <a:lnTo>
                      <a:pt x="1410" y="1421"/>
                    </a:lnTo>
                    <a:lnTo>
                      <a:pt x="1408" y="1426"/>
                    </a:lnTo>
                    <a:lnTo>
                      <a:pt x="1405" y="1432"/>
                    </a:lnTo>
                    <a:lnTo>
                      <a:pt x="1398" y="1448"/>
                    </a:lnTo>
                    <a:lnTo>
                      <a:pt x="1396" y="1451"/>
                    </a:lnTo>
                    <a:lnTo>
                      <a:pt x="1396" y="1453"/>
                    </a:lnTo>
                    <a:lnTo>
                      <a:pt x="1394" y="1455"/>
                    </a:lnTo>
                    <a:lnTo>
                      <a:pt x="1394" y="1457"/>
                    </a:lnTo>
                    <a:lnTo>
                      <a:pt x="1394" y="1460"/>
                    </a:lnTo>
                    <a:lnTo>
                      <a:pt x="1394" y="1464"/>
                    </a:lnTo>
                    <a:lnTo>
                      <a:pt x="1392" y="1466"/>
                    </a:lnTo>
                    <a:lnTo>
                      <a:pt x="1389" y="1471"/>
                    </a:lnTo>
                    <a:lnTo>
                      <a:pt x="1387" y="1475"/>
                    </a:lnTo>
                    <a:lnTo>
                      <a:pt x="1385" y="1478"/>
                    </a:lnTo>
                    <a:lnTo>
                      <a:pt x="1383" y="1480"/>
                    </a:lnTo>
                    <a:lnTo>
                      <a:pt x="1385" y="1480"/>
                    </a:lnTo>
                    <a:lnTo>
                      <a:pt x="1385" y="1482"/>
                    </a:lnTo>
                    <a:lnTo>
                      <a:pt x="1383" y="1489"/>
                    </a:lnTo>
                    <a:lnTo>
                      <a:pt x="1374" y="1489"/>
                    </a:lnTo>
                    <a:lnTo>
                      <a:pt x="1374" y="1491"/>
                    </a:lnTo>
                    <a:lnTo>
                      <a:pt x="1371" y="1491"/>
                    </a:lnTo>
                    <a:lnTo>
                      <a:pt x="1369" y="1491"/>
                    </a:lnTo>
                    <a:lnTo>
                      <a:pt x="1367" y="1491"/>
                    </a:lnTo>
                    <a:lnTo>
                      <a:pt x="1364" y="1494"/>
                    </a:lnTo>
                    <a:lnTo>
                      <a:pt x="1364" y="1500"/>
                    </a:lnTo>
                    <a:lnTo>
                      <a:pt x="1362" y="1503"/>
                    </a:lnTo>
                    <a:lnTo>
                      <a:pt x="1362" y="1507"/>
                    </a:lnTo>
                    <a:lnTo>
                      <a:pt x="1360" y="1507"/>
                    </a:lnTo>
                    <a:lnTo>
                      <a:pt x="1360" y="1512"/>
                    </a:lnTo>
                    <a:lnTo>
                      <a:pt x="1358" y="1512"/>
                    </a:lnTo>
                    <a:lnTo>
                      <a:pt x="1358" y="1514"/>
                    </a:lnTo>
                    <a:lnTo>
                      <a:pt x="1355" y="1514"/>
                    </a:lnTo>
                    <a:lnTo>
                      <a:pt x="1353" y="1514"/>
                    </a:lnTo>
                    <a:lnTo>
                      <a:pt x="1349" y="1514"/>
                    </a:lnTo>
                    <a:lnTo>
                      <a:pt x="1349" y="1512"/>
                    </a:lnTo>
                    <a:lnTo>
                      <a:pt x="1346" y="1512"/>
                    </a:lnTo>
                    <a:lnTo>
                      <a:pt x="1344" y="1514"/>
                    </a:lnTo>
                    <a:lnTo>
                      <a:pt x="1342" y="1516"/>
                    </a:lnTo>
                    <a:lnTo>
                      <a:pt x="1340" y="1516"/>
                    </a:lnTo>
                    <a:lnTo>
                      <a:pt x="1340" y="1514"/>
                    </a:lnTo>
                    <a:lnTo>
                      <a:pt x="1340" y="1512"/>
                    </a:lnTo>
                    <a:lnTo>
                      <a:pt x="1340" y="1509"/>
                    </a:lnTo>
                    <a:lnTo>
                      <a:pt x="1337" y="1509"/>
                    </a:lnTo>
                    <a:lnTo>
                      <a:pt x="1337" y="1507"/>
                    </a:lnTo>
                    <a:lnTo>
                      <a:pt x="1335" y="1507"/>
                    </a:lnTo>
                    <a:lnTo>
                      <a:pt x="1333" y="1509"/>
                    </a:lnTo>
                    <a:lnTo>
                      <a:pt x="1328" y="1509"/>
                    </a:lnTo>
                    <a:lnTo>
                      <a:pt x="1324" y="1509"/>
                    </a:lnTo>
                    <a:lnTo>
                      <a:pt x="1319" y="1512"/>
                    </a:lnTo>
                    <a:lnTo>
                      <a:pt x="1317" y="1512"/>
                    </a:lnTo>
                    <a:lnTo>
                      <a:pt x="1317" y="1514"/>
                    </a:lnTo>
                    <a:lnTo>
                      <a:pt x="1317" y="1516"/>
                    </a:lnTo>
                    <a:lnTo>
                      <a:pt x="1317" y="1518"/>
                    </a:lnTo>
                    <a:lnTo>
                      <a:pt x="1317" y="1521"/>
                    </a:lnTo>
                    <a:lnTo>
                      <a:pt x="1317" y="1523"/>
                    </a:lnTo>
                    <a:lnTo>
                      <a:pt x="1315" y="1523"/>
                    </a:lnTo>
                    <a:lnTo>
                      <a:pt x="1315" y="1528"/>
                    </a:lnTo>
                    <a:lnTo>
                      <a:pt x="1317" y="1530"/>
                    </a:lnTo>
                    <a:lnTo>
                      <a:pt x="1317" y="1532"/>
                    </a:lnTo>
                    <a:lnTo>
                      <a:pt x="1317" y="1534"/>
                    </a:lnTo>
                    <a:lnTo>
                      <a:pt x="1315" y="1534"/>
                    </a:lnTo>
                    <a:lnTo>
                      <a:pt x="1312" y="1534"/>
                    </a:lnTo>
                    <a:lnTo>
                      <a:pt x="1310" y="1534"/>
                    </a:lnTo>
                    <a:lnTo>
                      <a:pt x="1308" y="1534"/>
                    </a:lnTo>
                    <a:lnTo>
                      <a:pt x="1308" y="1525"/>
                    </a:lnTo>
                    <a:lnTo>
                      <a:pt x="1308" y="1523"/>
                    </a:lnTo>
                    <a:lnTo>
                      <a:pt x="1308" y="1518"/>
                    </a:lnTo>
                    <a:lnTo>
                      <a:pt x="1306" y="1516"/>
                    </a:lnTo>
                    <a:lnTo>
                      <a:pt x="1306" y="1514"/>
                    </a:lnTo>
                    <a:lnTo>
                      <a:pt x="1306" y="1512"/>
                    </a:lnTo>
                    <a:lnTo>
                      <a:pt x="1303" y="1512"/>
                    </a:lnTo>
                    <a:lnTo>
                      <a:pt x="1301" y="1512"/>
                    </a:lnTo>
                    <a:lnTo>
                      <a:pt x="1299" y="1514"/>
                    </a:lnTo>
                    <a:lnTo>
                      <a:pt x="1296" y="1516"/>
                    </a:lnTo>
                    <a:lnTo>
                      <a:pt x="1294" y="1516"/>
                    </a:lnTo>
                    <a:lnTo>
                      <a:pt x="1292" y="1516"/>
                    </a:lnTo>
                    <a:lnTo>
                      <a:pt x="1290" y="1514"/>
                    </a:lnTo>
                    <a:lnTo>
                      <a:pt x="1290" y="1512"/>
                    </a:lnTo>
                    <a:lnTo>
                      <a:pt x="1287" y="1514"/>
                    </a:lnTo>
                    <a:lnTo>
                      <a:pt x="1285" y="1521"/>
                    </a:lnTo>
                    <a:lnTo>
                      <a:pt x="1283" y="1521"/>
                    </a:lnTo>
                    <a:lnTo>
                      <a:pt x="1281" y="1523"/>
                    </a:lnTo>
                    <a:lnTo>
                      <a:pt x="1281" y="1528"/>
                    </a:lnTo>
                    <a:lnTo>
                      <a:pt x="1281" y="1530"/>
                    </a:lnTo>
                    <a:lnTo>
                      <a:pt x="1281" y="1532"/>
                    </a:lnTo>
                    <a:lnTo>
                      <a:pt x="1278" y="1532"/>
                    </a:lnTo>
                    <a:lnTo>
                      <a:pt x="1276" y="1534"/>
                    </a:lnTo>
                    <a:lnTo>
                      <a:pt x="1274" y="1534"/>
                    </a:lnTo>
                    <a:lnTo>
                      <a:pt x="1274" y="1537"/>
                    </a:lnTo>
                    <a:lnTo>
                      <a:pt x="1269" y="1537"/>
                    </a:lnTo>
                    <a:lnTo>
                      <a:pt x="1267" y="1539"/>
                    </a:lnTo>
                    <a:lnTo>
                      <a:pt x="1265" y="1541"/>
                    </a:lnTo>
                    <a:lnTo>
                      <a:pt x="1262" y="1541"/>
                    </a:lnTo>
                    <a:lnTo>
                      <a:pt x="1260" y="1541"/>
                    </a:lnTo>
                    <a:lnTo>
                      <a:pt x="1258" y="1541"/>
                    </a:lnTo>
                    <a:lnTo>
                      <a:pt x="1256" y="1541"/>
                    </a:lnTo>
                    <a:lnTo>
                      <a:pt x="1253" y="1541"/>
                    </a:lnTo>
                    <a:lnTo>
                      <a:pt x="1251" y="1541"/>
                    </a:lnTo>
                    <a:lnTo>
                      <a:pt x="1251" y="1539"/>
                    </a:lnTo>
                    <a:lnTo>
                      <a:pt x="1251" y="1537"/>
                    </a:lnTo>
                    <a:lnTo>
                      <a:pt x="1249" y="1534"/>
                    </a:lnTo>
                    <a:lnTo>
                      <a:pt x="1249" y="1532"/>
                    </a:lnTo>
                    <a:lnTo>
                      <a:pt x="1249" y="1530"/>
                    </a:lnTo>
                    <a:lnTo>
                      <a:pt x="1247" y="1530"/>
                    </a:lnTo>
                    <a:lnTo>
                      <a:pt x="1244" y="1530"/>
                    </a:lnTo>
                    <a:lnTo>
                      <a:pt x="1244" y="1528"/>
                    </a:lnTo>
                    <a:lnTo>
                      <a:pt x="1242" y="1528"/>
                    </a:lnTo>
                    <a:lnTo>
                      <a:pt x="1240" y="1528"/>
                    </a:lnTo>
                    <a:lnTo>
                      <a:pt x="1238" y="1530"/>
                    </a:lnTo>
                    <a:lnTo>
                      <a:pt x="1235" y="1530"/>
                    </a:lnTo>
                    <a:lnTo>
                      <a:pt x="1233" y="1530"/>
                    </a:lnTo>
                    <a:lnTo>
                      <a:pt x="1233" y="1532"/>
                    </a:lnTo>
                    <a:lnTo>
                      <a:pt x="1231" y="1530"/>
                    </a:lnTo>
                    <a:lnTo>
                      <a:pt x="1228" y="1532"/>
                    </a:lnTo>
                    <a:lnTo>
                      <a:pt x="1226" y="1534"/>
                    </a:lnTo>
                    <a:lnTo>
                      <a:pt x="1226" y="1532"/>
                    </a:lnTo>
                    <a:lnTo>
                      <a:pt x="1226" y="1534"/>
                    </a:lnTo>
                    <a:lnTo>
                      <a:pt x="1228" y="1537"/>
                    </a:lnTo>
                    <a:lnTo>
                      <a:pt x="1228" y="1539"/>
                    </a:lnTo>
                    <a:lnTo>
                      <a:pt x="1228" y="1541"/>
                    </a:lnTo>
                    <a:lnTo>
                      <a:pt x="1228" y="1543"/>
                    </a:lnTo>
                    <a:lnTo>
                      <a:pt x="1226" y="1548"/>
                    </a:lnTo>
                    <a:lnTo>
                      <a:pt x="1226" y="1550"/>
                    </a:lnTo>
                    <a:lnTo>
                      <a:pt x="1226" y="1552"/>
                    </a:lnTo>
                    <a:lnTo>
                      <a:pt x="1224" y="1555"/>
                    </a:lnTo>
                    <a:lnTo>
                      <a:pt x="1224" y="1559"/>
                    </a:lnTo>
                    <a:lnTo>
                      <a:pt x="1222" y="1561"/>
                    </a:lnTo>
                    <a:lnTo>
                      <a:pt x="1222" y="1559"/>
                    </a:lnTo>
                    <a:lnTo>
                      <a:pt x="1219" y="1559"/>
                    </a:lnTo>
                    <a:lnTo>
                      <a:pt x="1219" y="1561"/>
                    </a:lnTo>
                    <a:lnTo>
                      <a:pt x="1206" y="1561"/>
                    </a:lnTo>
                    <a:lnTo>
                      <a:pt x="1204" y="1561"/>
                    </a:lnTo>
                    <a:lnTo>
                      <a:pt x="1194" y="1561"/>
                    </a:lnTo>
                    <a:lnTo>
                      <a:pt x="1190" y="1561"/>
                    </a:lnTo>
                    <a:lnTo>
                      <a:pt x="1185" y="1561"/>
                    </a:lnTo>
                    <a:lnTo>
                      <a:pt x="1183" y="1561"/>
                    </a:lnTo>
                    <a:lnTo>
                      <a:pt x="1176" y="1564"/>
                    </a:lnTo>
                    <a:lnTo>
                      <a:pt x="1174" y="1566"/>
                    </a:lnTo>
                    <a:lnTo>
                      <a:pt x="1160" y="1570"/>
                    </a:lnTo>
                    <a:lnTo>
                      <a:pt x="1158" y="1573"/>
                    </a:lnTo>
                    <a:lnTo>
                      <a:pt x="1156" y="1573"/>
                    </a:lnTo>
                    <a:lnTo>
                      <a:pt x="1154" y="1575"/>
                    </a:lnTo>
                    <a:lnTo>
                      <a:pt x="1154" y="1577"/>
                    </a:lnTo>
                    <a:lnTo>
                      <a:pt x="1154" y="1580"/>
                    </a:lnTo>
                    <a:lnTo>
                      <a:pt x="1151" y="1580"/>
                    </a:lnTo>
                    <a:lnTo>
                      <a:pt x="1151" y="1582"/>
                    </a:lnTo>
                    <a:lnTo>
                      <a:pt x="1154" y="1584"/>
                    </a:lnTo>
                    <a:lnTo>
                      <a:pt x="1154" y="1586"/>
                    </a:lnTo>
                    <a:lnTo>
                      <a:pt x="1154" y="1589"/>
                    </a:lnTo>
                    <a:lnTo>
                      <a:pt x="1156" y="1589"/>
                    </a:lnTo>
                    <a:lnTo>
                      <a:pt x="1156" y="1591"/>
                    </a:lnTo>
                    <a:lnTo>
                      <a:pt x="1156" y="1593"/>
                    </a:lnTo>
                    <a:lnTo>
                      <a:pt x="1154" y="1593"/>
                    </a:lnTo>
                    <a:lnTo>
                      <a:pt x="1154" y="1595"/>
                    </a:lnTo>
                    <a:lnTo>
                      <a:pt x="1151" y="1595"/>
                    </a:lnTo>
                    <a:lnTo>
                      <a:pt x="1151" y="1598"/>
                    </a:lnTo>
                    <a:lnTo>
                      <a:pt x="1154" y="1598"/>
                    </a:lnTo>
                    <a:lnTo>
                      <a:pt x="1154" y="1600"/>
                    </a:lnTo>
                    <a:lnTo>
                      <a:pt x="1151" y="1600"/>
                    </a:lnTo>
                    <a:lnTo>
                      <a:pt x="1149" y="1602"/>
                    </a:lnTo>
                    <a:lnTo>
                      <a:pt x="1149" y="1604"/>
                    </a:lnTo>
                    <a:lnTo>
                      <a:pt x="1151" y="1604"/>
                    </a:lnTo>
                    <a:lnTo>
                      <a:pt x="1154" y="1607"/>
                    </a:lnTo>
                    <a:lnTo>
                      <a:pt x="1156" y="1609"/>
                    </a:lnTo>
                    <a:lnTo>
                      <a:pt x="1154" y="1611"/>
                    </a:lnTo>
                    <a:lnTo>
                      <a:pt x="1151" y="1611"/>
                    </a:lnTo>
                    <a:lnTo>
                      <a:pt x="1149" y="1611"/>
                    </a:lnTo>
                    <a:lnTo>
                      <a:pt x="1147" y="1613"/>
                    </a:lnTo>
                    <a:lnTo>
                      <a:pt x="1145" y="1616"/>
                    </a:lnTo>
                    <a:lnTo>
                      <a:pt x="1145" y="1620"/>
                    </a:lnTo>
                    <a:lnTo>
                      <a:pt x="1142" y="1623"/>
                    </a:lnTo>
                    <a:lnTo>
                      <a:pt x="1142" y="1625"/>
                    </a:lnTo>
                    <a:lnTo>
                      <a:pt x="1140" y="1625"/>
                    </a:lnTo>
                    <a:lnTo>
                      <a:pt x="1140" y="1627"/>
                    </a:lnTo>
                    <a:lnTo>
                      <a:pt x="1140" y="1629"/>
                    </a:lnTo>
                    <a:lnTo>
                      <a:pt x="1138" y="1629"/>
                    </a:lnTo>
                    <a:lnTo>
                      <a:pt x="1138" y="1632"/>
                    </a:lnTo>
                    <a:lnTo>
                      <a:pt x="1136" y="1632"/>
                    </a:lnTo>
                    <a:lnTo>
                      <a:pt x="1136" y="1634"/>
                    </a:lnTo>
                    <a:lnTo>
                      <a:pt x="1136" y="1636"/>
                    </a:lnTo>
                    <a:lnTo>
                      <a:pt x="1133" y="1636"/>
                    </a:lnTo>
                    <a:lnTo>
                      <a:pt x="1131" y="1636"/>
                    </a:lnTo>
                    <a:lnTo>
                      <a:pt x="1129" y="1636"/>
                    </a:lnTo>
                    <a:lnTo>
                      <a:pt x="1129" y="1638"/>
                    </a:lnTo>
                    <a:lnTo>
                      <a:pt x="1129" y="1641"/>
                    </a:lnTo>
                    <a:lnTo>
                      <a:pt x="1126" y="1641"/>
                    </a:lnTo>
                    <a:lnTo>
                      <a:pt x="1126" y="1643"/>
                    </a:lnTo>
                    <a:lnTo>
                      <a:pt x="1126" y="1645"/>
                    </a:lnTo>
                    <a:lnTo>
                      <a:pt x="1124" y="1647"/>
                    </a:lnTo>
                    <a:lnTo>
                      <a:pt x="1124" y="1650"/>
                    </a:lnTo>
                    <a:lnTo>
                      <a:pt x="1122" y="1650"/>
                    </a:lnTo>
                    <a:lnTo>
                      <a:pt x="1120" y="1650"/>
                    </a:lnTo>
                    <a:lnTo>
                      <a:pt x="1117" y="1647"/>
                    </a:lnTo>
                    <a:lnTo>
                      <a:pt x="1115" y="1647"/>
                    </a:lnTo>
                    <a:lnTo>
                      <a:pt x="1113" y="1645"/>
                    </a:lnTo>
                    <a:lnTo>
                      <a:pt x="1111" y="1643"/>
                    </a:lnTo>
                    <a:lnTo>
                      <a:pt x="1108" y="1641"/>
                    </a:lnTo>
                    <a:lnTo>
                      <a:pt x="1106" y="1641"/>
                    </a:lnTo>
                    <a:lnTo>
                      <a:pt x="1104" y="1638"/>
                    </a:lnTo>
                    <a:lnTo>
                      <a:pt x="1102" y="1638"/>
                    </a:lnTo>
                    <a:lnTo>
                      <a:pt x="1099" y="1638"/>
                    </a:lnTo>
                    <a:lnTo>
                      <a:pt x="1097" y="1641"/>
                    </a:lnTo>
                    <a:lnTo>
                      <a:pt x="1095" y="1641"/>
                    </a:lnTo>
                    <a:lnTo>
                      <a:pt x="1092" y="1641"/>
                    </a:lnTo>
                    <a:lnTo>
                      <a:pt x="1090" y="1641"/>
                    </a:lnTo>
                    <a:lnTo>
                      <a:pt x="1088" y="1641"/>
                    </a:lnTo>
                    <a:lnTo>
                      <a:pt x="1086" y="1643"/>
                    </a:lnTo>
                    <a:lnTo>
                      <a:pt x="1083" y="1643"/>
                    </a:lnTo>
                    <a:lnTo>
                      <a:pt x="1081" y="1643"/>
                    </a:lnTo>
                    <a:lnTo>
                      <a:pt x="1079" y="1643"/>
                    </a:lnTo>
                    <a:lnTo>
                      <a:pt x="1077" y="1643"/>
                    </a:lnTo>
                    <a:lnTo>
                      <a:pt x="1074" y="1643"/>
                    </a:lnTo>
                    <a:lnTo>
                      <a:pt x="1072" y="1643"/>
                    </a:lnTo>
                    <a:lnTo>
                      <a:pt x="1072" y="1645"/>
                    </a:lnTo>
                    <a:lnTo>
                      <a:pt x="1070" y="1645"/>
                    </a:lnTo>
                    <a:lnTo>
                      <a:pt x="1063" y="1645"/>
                    </a:lnTo>
                    <a:lnTo>
                      <a:pt x="1061" y="1645"/>
                    </a:lnTo>
                    <a:lnTo>
                      <a:pt x="1058" y="1647"/>
                    </a:lnTo>
                    <a:lnTo>
                      <a:pt x="1056" y="1647"/>
                    </a:lnTo>
                    <a:lnTo>
                      <a:pt x="1054" y="1647"/>
                    </a:lnTo>
                    <a:lnTo>
                      <a:pt x="1052" y="1647"/>
                    </a:lnTo>
                    <a:lnTo>
                      <a:pt x="1049" y="1647"/>
                    </a:lnTo>
                    <a:lnTo>
                      <a:pt x="1049" y="1645"/>
                    </a:lnTo>
                    <a:lnTo>
                      <a:pt x="1047" y="1643"/>
                    </a:lnTo>
                    <a:lnTo>
                      <a:pt x="1043" y="1638"/>
                    </a:lnTo>
                    <a:lnTo>
                      <a:pt x="1040" y="1638"/>
                    </a:lnTo>
                    <a:lnTo>
                      <a:pt x="1040" y="1641"/>
                    </a:lnTo>
                    <a:lnTo>
                      <a:pt x="1038" y="1641"/>
                    </a:lnTo>
                    <a:lnTo>
                      <a:pt x="1036" y="1641"/>
                    </a:lnTo>
                    <a:lnTo>
                      <a:pt x="1033" y="1638"/>
                    </a:lnTo>
                    <a:lnTo>
                      <a:pt x="1031" y="1638"/>
                    </a:lnTo>
                    <a:lnTo>
                      <a:pt x="1029" y="1636"/>
                    </a:lnTo>
                    <a:lnTo>
                      <a:pt x="1027" y="1636"/>
                    </a:lnTo>
                    <a:lnTo>
                      <a:pt x="1018" y="1645"/>
                    </a:lnTo>
                    <a:lnTo>
                      <a:pt x="952" y="1663"/>
                    </a:lnTo>
                    <a:lnTo>
                      <a:pt x="918" y="1661"/>
                    </a:lnTo>
                    <a:lnTo>
                      <a:pt x="913" y="1661"/>
                    </a:lnTo>
                    <a:lnTo>
                      <a:pt x="902" y="1661"/>
                    </a:lnTo>
                    <a:lnTo>
                      <a:pt x="893" y="1661"/>
                    </a:lnTo>
                    <a:lnTo>
                      <a:pt x="877" y="1659"/>
                    </a:lnTo>
                    <a:lnTo>
                      <a:pt x="875" y="1659"/>
                    </a:lnTo>
                    <a:lnTo>
                      <a:pt x="873" y="1659"/>
                    </a:lnTo>
                    <a:lnTo>
                      <a:pt x="861" y="1659"/>
                    </a:lnTo>
                    <a:lnTo>
                      <a:pt x="859" y="1659"/>
                    </a:lnTo>
                    <a:lnTo>
                      <a:pt x="848" y="1656"/>
                    </a:lnTo>
                    <a:lnTo>
                      <a:pt x="836" y="1656"/>
                    </a:lnTo>
                    <a:lnTo>
                      <a:pt x="823" y="1656"/>
                    </a:lnTo>
                    <a:lnTo>
                      <a:pt x="807" y="1656"/>
                    </a:lnTo>
                    <a:lnTo>
                      <a:pt x="791" y="1654"/>
                    </a:lnTo>
                    <a:lnTo>
                      <a:pt x="768" y="1659"/>
                    </a:lnTo>
                    <a:lnTo>
                      <a:pt x="705" y="1632"/>
                    </a:lnTo>
                    <a:lnTo>
                      <a:pt x="687" y="1623"/>
                    </a:lnTo>
                    <a:lnTo>
                      <a:pt x="653" y="1609"/>
                    </a:lnTo>
                    <a:lnTo>
                      <a:pt x="644" y="1602"/>
                    </a:lnTo>
                    <a:lnTo>
                      <a:pt x="632" y="1598"/>
                    </a:lnTo>
                    <a:lnTo>
                      <a:pt x="614" y="1584"/>
                    </a:lnTo>
                    <a:lnTo>
                      <a:pt x="605" y="1580"/>
                    </a:lnTo>
                    <a:lnTo>
                      <a:pt x="596" y="1573"/>
                    </a:lnTo>
                    <a:lnTo>
                      <a:pt x="569" y="1552"/>
                    </a:lnTo>
                    <a:lnTo>
                      <a:pt x="551" y="1537"/>
                    </a:lnTo>
                    <a:lnTo>
                      <a:pt x="532" y="1523"/>
                    </a:lnTo>
                    <a:lnTo>
                      <a:pt x="521" y="1512"/>
                    </a:lnTo>
                    <a:lnTo>
                      <a:pt x="510" y="1503"/>
                    </a:lnTo>
                    <a:lnTo>
                      <a:pt x="494" y="1485"/>
                    </a:lnTo>
                    <a:lnTo>
                      <a:pt x="478" y="1464"/>
                    </a:lnTo>
                    <a:lnTo>
                      <a:pt x="458" y="1439"/>
                    </a:lnTo>
                    <a:lnTo>
                      <a:pt x="451" y="1432"/>
                    </a:lnTo>
                    <a:lnTo>
                      <a:pt x="440" y="1414"/>
                    </a:lnTo>
                    <a:lnTo>
                      <a:pt x="437" y="1410"/>
                    </a:lnTo>
                    <a:lnTo>
                      <a:pt x="435" y="1410"/>
                    </a:lnTo>
                    <a:lnTo>
                      <a:pt x="433" y="1408"/>
                    </a:lnTo>
                    <a:lnTo>
                      <a:pt x="428" y="1403"/>
                    </a:lnTo>
                    <a:lnTo>
                      <a:pt x="387" y="1365"/>
                    </a:lnTo>
                    <a:lnTo>
                      <a:pt x="367" y="1344"/>
                    </a:lnTo>
                    <a:lnTo>
                      <a:pt x="365" y="1342"/>
                    </a:lnTo>
                    <a:lnTo>
                      <a:pt x="353" y="1337"/>
                    </a:lnTo>
                    <a:lnTo>
                      <a:pt x="331" y="1324"/>
                    </a:lnTo>
                    <a:lnTo>
                      <a:pt x="324" y="1322"/>
                    </a:lnTo>
                    <a:lnTo>
                      <a:pt x="279" y="1308"/>
                    </a:lnTo>
                    <a:lnTo>
                      <a:pt x="233" y="1294"/>
                    </a:lnTo>
                    <a:lnTo>
                      <a:pt x="211" y="1233"/>
                    </a:lnTo>
                    <a:lnTo>
                      <a:pt x="179" y="1159"/>
                    </a:lnTo>
                    <a:lnTo>
                      <a:pt x="172" y="1138"/>
                    </a:lnTo>
                    <a:lnTo>
                      <a:pt x="152" y="1084"/>
                    </a:lnTo>
                    <a:lnTo>
                      <a:pt x="147" y="1077"/>
                    </a:lnTo>
                    <a:lnTo>
                      <a:pt x="147" y="1073"/>
                    </a:lnTo>
                    <a:lnTo>
                      <a:pt x="136" y="1057"/>
                    </a:lnTo>
                    <a:lnTo>
                      <a:pt x="136" y="1055"/>
                    </a:lnTo>
                    <a:lnTo>
                      <a:pt x="133" y="1052"/>
                    </a:lnTo>
                    <a:lnTo>
                      <a:pt x="124" y="1041"/>
                    </a:lnTo>
                    <a:lnTo>
                      <a:pt x="118" y="1027"/>
                    </a:lnTo>
                    <a:lnTo>
                      <a:pt x="115" y="1025"/>
                    </a:lnTo>
                    <a:lnTo>
                      <a:pt x="113" y="1009"/>
                    </a:lnTo>
                    <a:lnTo>
                      <a:pt x="113" y="1005"/>
                    </a:lnTo>
                    <a:lnTo>
                      <a:pt x="115" y="989"/>
                    </a:lnTo>
                    <a:lnTo>
                      <a:pt x="118" y="937"/>
                    </a:lnTo>
                    <a:lnTo>
                      <a:pt x="120" y="930"/>
                    </a:lnTo>
                    <a:lnTo>
                      <a:pt x="102" y="862"/>
                    </a:lnTo>
                    <a:lnTo>
                      <a:pt x="95" y="833"/>
                    </a:lnTo>
                    <a:lnTo>
                      <a:pt x="102" y="787"/>
                    </a:lnTo>
                    <a:lnTo>
                      <a:pt x="113" y="715"/>
                    </a:lnTo>
                    <a:lnTo>
                      <a:pt x="111" y="715"/>
                    </a:lnTo>
                    <a:lnTo>
                      <a:pt x="109" y="713"/>
                    </a:lnTo>
                    <a:lnTo>
                      <a:pt x="104" y="706"/>
                    </a:lnTo>
                    <a:lnTo>
                      <a:pt x="102" y="699"/>
                    </a:lnTo>
                    <a:lnTo>
                      <a:pt x="99" y="695"/>
                    </a:lnTo>
                    <a:lnTo>
                      <a:pt x="99" y="690"/>
                    </a:lnTo>
                    <a:lnTo>
                      <a:pt x="99" y="688"/>
                    </a:lnTo>
                    <a:lnTo>
                      <a:pt x="97" y="686"/>
                    </a:lnTo>
                    <a:lnTo>
                      <a:pt x="95" y="683"/>
                    </a:lnTo>
                    <a:lnTo>
                      <a:pt x="90" y="681"/>
                    </a:lnTo>
                    <a:lnTo>
                      <a:pt x="90" y="677"/>
                    </a:lnTo>
                    <a:lnTo>
                      <a:pt x="88" y="674"/>
                    </a:lnTo>
                    <a:lnTo>
                      <a:pt x="86" y="672"/>
                    </a:lnTo>
                    <a:lnTo>
                      <a:pt x="86" y="668"/>
                    </a:lnTo>
                    <a:lnTo>
                      <a:pt x="86" y="663"/>
                    </a:lnTo>
                    <a:lnTo>
                      <a:pt x="84" y="661"/>
                    </a:lnTo>
                    <a:lnTo>
                      <a:pt x="84" y="658"/>
                    </a:lnTo>
                    <a:lnTo>
                      <a:pt x="81" y="656"/>
                    </a:lnTo>
                    <a:lnTo>
                      <a:pt x="81" y="652"/>
                    </a:lnTo>
                    <a:lnTo>
                      <a:pt x="79" y="649"/>
                    </a:lnTo>
                    <a:lnTo>
                      <a:pt x="77" y="649"/>
                    </a:lnTo>
                    <a:lnTo>
                      <a:pt x="77" y="647"/>
                    </a:lnTo>
                    <a:lnTo>
                      <a:pt x="72" y="647"/>
                    </a:lnTo>
                    <a:lnTo>
                      <a:pt x="70" y="645"/>
                    </a:lnTo>
                    <a:lnTo>
                      <a:pt x="63" y="645"/>
                    </a:lnTo>
                    <a:lnTo>
                      <a:pt x="61" y="645"/>
                    </a:lnTo>
                    <a:lnTo>
                      <a:pt x="56" y="643"/>
                    </a:lnTo>
                    <a:lnTo>
                      <a:pt x="54" y="640"/>
                    </a:lnTo>
                    <a:lnTo>
                      <a:pt x="50" y="636"/>
                    </a:lnTo>
                    <a:lnTo>
                      <a:pt x="47" y="631"/>
                    </a:lnTo>
                    <a:lnTo>
                      <a:pt x="45" y="629"/>
                    </a:lnTo>
                    <a:lnTo>
                      <a:pt x="43" y="625"/>
                    </a:lnTo>
                    <a:lnTo>
                      <a:pt x="40" y="620"/>
                    </a:lnTo>
                    <a:lnTo>
                      <a:pt x="34" y="615"/>
                    </a:lnTo>
                    <a:lnTo>
                      <a:pt x="31" y="613"/>
                    </a:lnTo>
                    <a:lnTo>
                      <a:pt x="25" y="609"/>
                    </a:lnTo>
                    <a:lnTo>
                      <a:pt x="20" y="606"/>
                    </a:lnTo>
                    <a:lnTo>
                      <a:pt x="16" y="604"/>
                    </a:lnTo>
                    <a:lnTo>
                      <a:pt x="9" y="600"/>
                    </a:lnTo>
                    <a:lnTo>
                      <a:pt x="4" y="595"/>
                    </a:lnTo>
                    <a:lnTo>
                      <a:pt x="4" y="588"/>
                    </a:lnTo>
                    <a:lnTo>
                      <a:pt x="4" y="584"/>
                    </a:lnTo>
                    <a:lnTo>
                      <a:pt x="6" y="584"/>
                    </a:lnTo>
                    <a:lnTo>
                      <a:pt x="6" y="582"/>
                    </a:lnTo>
                    <a:lnTo>
                      <a:pt x="9" y="577"/>
                    </a:lnTo>
                    <a:lnTo>
                      <a:pt x="11" y="568"/>
                    </a:lnTo>
                    <a:lnTo>
                      <a:pt x="11" y="566"/>
                    </a:lnTo>
                    <a:lnTo>
                      <a:pt x="11" y="561"/>
                    </a:lnTo>
                    <a:lnTo>
                      <a:pt x="11" y="557"/>
                    </a:lnTo>
                    <a:lnTo>
                      <a:pt x="11" y="554"/>
                    </a:lnTo>
                    <a:lnTo>
                      <a:pt x="11" y="548"/>
                    </a:lnTo>
                    <a:lnTo>
                      <a:pt x="9" y="541"/>
                    </a:lnTo>
                    <a:lnTo>
                      <a:pt x="9" y="539"/>
                    </a:lnTo>
                    <a:lnTo>
                      <a:pt x="9" y="536"/>
                    </a:lnTo>
                    <a:lnTo>
                      <a:pt x="9" y="534"/>
                    </a:lnTo>
                    <a:lnTo>
                      <a:pt x="13" y="532"/>
                    </a:lnTo>
                    <a:lnTo>
                      <a:pt x="18" y="527"/>
                    </a:lnTo>
                    <a:lnTo>
                      <a:pt x="22" y="523"/>
                    </a:lnTo>
                    <a:lnTo>
                      <a:pt x="25" y="516"/>
                    </a:lnTo>
                    <a:lnTo>
                      <a:pt x="27" y="514"/>
                    </a:lnTo>
                    <a:lnTo>
                      <a:pt x="27" y="507"/>
                    </a:lnTo>
                    <a:lnTo>
                      <a:pt x="27" y="500"/>
                    </a:lnTo>
                    <a:lnTo>
                      <a:pt x="25" y="493"/>
                    </a:lnTo>
                    <a:lnTo>
                      <a:pt x="25" y="489"/>
                    </a:lnTo>
                    <a:lnTo>
                      <a:pt x="22" y="484"/>
                    </a:lnTo>
                    <a:lnTo>
                      <a:pt x="20" y="480"/>
                    </a:lnTo>
                    <a:lnTo>
                      <a:pt x="20" y="471"/>
                    </a:lnTo>
                    <a:lnTo>
                      <a:pt x="18" y="464"/>
                    </a:lnTo>
                    <a:lnTo>
                      <a:pt x="18" y="459"/>
                    </a:lnTo>
                    <a:lnTo>
                      <a:pt x="16" y="457"/>
                    </a:lnTo>
                    <a:lnTo>
                      <a:pt x="13" y="455"/>
                    </a:lnTo>
                    <a:lnTo>
                      <a:pt x="6" y="448"/>
                    </a:lnTo>
                    <a:lnTo>
                      <a:pt x="4" y="446"/>
                    </a:lnTo>
                    <a:lnTo>
                      <a:pt x="2" y="441"/>
                    </a:lnTo>
                    <a:lnTo>
                      <a:pt x="0" y="441"/>
                    </a:lnTo>
                    <a:lnTo>
                      <a:pt x="4" y="439"/>
                    </a:lnTo>
                    <a:lnTo>
                      <a:pt x="11" y="434"/>
                    </a:lnTo>
                    <a:lnTo>
                      <a:pt x="31" y="421"/>
                    </a:lnTo>
                    <a:lnTo>
                      <a:pt x="79" y="387"/>
                    </a:lnTo>
                    <a:lnTo>
                      <a:pt x="84" y="385"/>
                    </a:lnTo>
                    <a:lnTo>
                      <a:pt x="129" y="380"/>
                    </a:lnTo>
                    <a:lnTo>
                      <a:pt x="204" y="371"/>
                    </a:lnTo>
                    <a:lnTo>
                      <a:pt x="217" y="328"/>
                    </a:lnTo>
                    <a:lnTo>
                      <a:pt x="224" y="310"/>
                    </a:lnTo>
                    <a:lnTo>
                      <a:pt x="231" y="294"/>
                    </a:lnTo>
                    <a:lnTo>
                      <a:pt x="235" y="278"/>
                    </a:lnTo>
                    <a:lnTo>
                      <a:pt x="240" y="265"/>
                    </a:lnTo>
                    <a:lnTo>
                      <a:pt x="242" y="253"/>
                    </a:lnTo>
                    <a:lnTo>
                      <a:pt x="258" y="251"/>
                    </a:lnTo>
                    <a:lnTo>
                      <a:pt x="281" y="249"/>
                    </a:lnTo>
                    <a:lnTo>
                      <a:pt x="322" y="240"/>
                    </a:lnTo>
                    <a:lnTo>
                      <a:pt x="324" y="240"/>
                    </a:lnTo>
                    <a:lnTo>
                      <a:pt x="371" y="231"/>
                    </a:lnTo>
                    <a:lnTo>
                      <a:pt x="387" y="228"/>
                    </a:lnTo>
                    <a:lnTo>
                      <a:pt x="401" y="201"/>
                    </a:lnTo>
                    <a:lnTo>
                      <a:pt x="415" y="170"/>
                    </a:lnTo>
                    <a:lnTo>
                      <a:pt x="449" y="97"/>
                    </a:lnTo>
                    <a:lnTo>
                      <a:pt x="449" y="95"/>
                    </a:lnTo>
                    <a:lnTo>
                      <a:pt x="458" y="77"/>
                    </a:lnTo>
                    <a:lnTo>
                      <a:pt x="480" y="84"/>
                    </a:lnTo>
                    <a:lnTo>
                      <a:pt x="528" y="97"/>
                    </a:lnTo>
                    <a:lnTo>
                      <a:pt x="578" y="52"/>
                    </a:lnTo>
                    <a:lnTo>
                      <a:pt x="641"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marL="0" marR="0" lvl="0" indent="0" algn="l"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1" name="Freeform 19">
              <a:extLst>
                <a:ext uri="{FF2B5EF4-FFF2-40B4-BE49-F238E27FC236}">
                  <a16:creationId xmlns:a16="http://schemas.microsoft.com/office/drawing/2014/main" id="{F6608DB8-270E-3EBC-49E4-BF88ED774B26}"/>
                </a:ext>
              </a:extLst>
            </p:cNvPr>
            <p:cNvSpPr>
              <a:spLocks/>
            </p:cNvSpPr>
            <p:nvPr/>
          </p:nvSpPr>
          <p:spPr bwMode="auto">
            <a:xfrm>
              <a:off x="6817554" y="807597"/>
              <a:ext cx="1628665" cy="2713384"/>
            </a:xfrm>
            <a:custGeom>
              <a:avLst/>
              <a:gdLst>
                <a:gd name="T0" fmla="*/ 451 w 1027"/>
                <a:gd name="T1" fmla="*/ 77 h 1711"/>
                <a:gd name="T2" fmla="*/ 378 w 1027"/>
                <a:gd name="T3" fmla="*/ 138 h 1711"/>
                <a:gd name="T4" fmla="*/ 394 w 1027"/>
                <a:gd name="T5" fmla="*/ 174 h 1711"/>
                <a:gd name="T6" fmla="*/ 394 w 1027"/>
                <a:gd name="T7" fmla="*/ 213 h 1711"/>
                <a:gd name="T8" fmla="*/ 383 w 1027"/>
                <a:gd name="T9" fmla="*/ 238 h 1711"/>
                <a:gd name="T10" fmla="*/ 378 w 1027"/>
                <a:gd name="T11" fmla="*/ 272 h 1711"/>
                <a:gd name="T12" fmla="*/ 392 w 1027"/>
                <a:gd name="T13" fmla="*/ 296 h 1711"/>
                <a:gd name="T14" fmla="*/ 419 w 1027"/>
                <a:gd name="T15" fmla="*/ 321 h 1711"/>
                <a:gd name="T16" fmla="*/ 444 w 1027"/>
                <a:gd name="T17" fmla="*/ 337 h 1711"/>
                <a:gd name="T18" fmla="*/ 456 w 1027"/>
                <a:gd name="T19" fmla="*/ 351 h 1711"/>
                <a:gd name="T20" fmla="*/ 467 w 1027"/>
                <a:gd name="T21" fmla="*/ 373 h 1711"/>
                <a:gd name="T22" fmla="*/ 481 w 1027"/>
                <a:gd name="T23" fmla="*/ 403 h 1711"/>
                <a:gd name="T24" fmla="*/ 490 w 1027"/>
                <a:gd name="T25" fmla="*/ 627 h 1711"/>
                <a:gd name="T26" fmla="*/ 505 w 1027"/>
                <a:gd name="T27" fmla="*/ 742 h 1711"/>
                <a:gd name="T28" fmla="*/ 551 w 1027"/>
                <a:gd name="T29" fmla="*/ 849 h 1711"/>
                <a:gd name="T30" fmla="*/ 737 w 1027"/>
                <a:gd name="T31" fmla="*/ 1032 h 1711"/>
                <a:gd name="T32" fmla="*/ 812 w 1027"/>
                <a:gd name="T33" fmla="*/ 1104 h 1711"/>
                <a:gd name="T34" fmla="*/ 904 w 1027"/>
                <a:gd name="T35" fmla="*/ 1213 h 1711"/>
                <a:gd name="T36" fmla="*/ 1016 w 1027"/>
                <a:gd name="T37" fmla="*/ 1292 h 1711"/>
                <a:gd name="T38" fmla="*/ 1016 w 1027"/>
                <a:gd name="T39" fmla="*/ 1523 h 1711"/>
                <a:gd name="T40" fmla="*/ 719 w 1027"/>
                <a:gd name="T41" fmla="*/ 1546 h 1711"/>
                <a:gd name="T42" fmla="*/ 678 w 1027"/>
                <a:gd name="T43" fmla="*/ 1555 h 1711"/>
                <a:gd name="T44" fmla="*/ 666 w 1027"/>
                <a:gd name="T45" fmla="*/ 1568 h 1711"/>
                <a:gd name="T46" fmla="*/ 641 w 1027"/>
                <a:gd name="T47" fmla="*/ 1602 h 1711"/>
                <a:gd name="T48" fmla="*/ 644 w 1027"/>
                <a:gd name="T49" fmla="*/ 1629 h 1711"/>
                <a:gd name="T50" fmla="*/ 657 w 1027"/>
                <a:gd name="T51" fmla="*/ 1652 h 1711"/>
                <a:gd name="T52" fmla="*/ 578 w 1027"/>
                <a:gd name="T53" fmla="*/ 1620 h 1711"/>
                <a:gd name="T54" fmla="*/ 530 w 1027"/>
                <a:gd name="T55" fmla="*/ 1627 h 1711"/>
                <a:gd name="T56" fmla="*/ 399 w 1027"/>
                <a:gd name="T57" fmla="*/ 1586 h 1711"/>
                <a:gd name="T58" fmla="*/ 372 w 1027"/>
                <a:gd name="T59" fmla="*/ 1577 h 1711"/>
                <a:gd name="T60" fmla="*/ 247 w 1027"/>
                <a:gd name="T61" fmla="*/ 1552 h 1711"/>
                <a:gd name="T62" fmla="*/ 224 w 1027"/>
                <a:gd name="T63" fmla="*/ 1537 h 1711"/>
                <a:gd name="T64" fmla="*/ 204 w 1027"/>
                <a:gd name="T65" fmla="*/ 1532 h 1711"/>
                <a:gd name="T66" fmla="*/ 163 w 1027"/>
                <a:gd name="T67" fmla="*/ 1528 h 1711"/>
                <a:gd name="T68" fmla="*/ 122 w 1027"/>
                <a:gd name="T69" fmla="*/ 1523 h 1711"/>
                <a:gd name="T70" fmla="*/ 104 w 1027"/>
                <a:gd name="T71" fmla="*/ 1521 h 1711"/>
                <a:gd name="T72" fmla="*/ 57 w 1027"/>
                <a:gd name="T73" fmla="*/ 1500 h 1711"/>
                <a:gd name="T74" fmla="*/ 0 w 1027"/>
                <a:gd name="T75" fmla="*/ 1455 h 1711"/>
                <a:gd name="T76" fmla="*/ 13 w 1027"/>
                <a:gd name="T77" fmla="*/ 1435 h 1711"/>
                <a:gd name="T78" fmla="*/ 41 w 1027"/>
                <a:gd name="T79" fmla="*/ 1396 h 1711"/>
                <a:gd name="T80" fmla="*/ 70 w 1027"/>
                <a:gd name="T81" fmla="*/ 1353 h 1711"/>
                <a:gd name="T82" fmla="*/ 120 w 1027"/>
                <a:gd name="T83" fmla="*/ 1288 h 1711"/>
                <a:gd name="T84" fmla="*/ 97 w 1027"/>
                <a:gd name="T85" fmla="*/ 1165 h 1711"/>
                <a:gd name="T86" fmla="*/ 86 w 1027"/>
                <a:gd name="T87" fmla="*/ 1109 h 1711"/>
                <a:gd name="T88" fmla="*/ 104 w 1027"/>
                <a:gd name="T89" fmla="*/ 1066 h 1711"/>
                <a:gd name="T90" fmla="*/ 118 w 1027"/>
                <a:gd name="T91" fmla="*/ 1039 h 1711"/>
                <a:gd name="T92" fmla="*/ 181 w 1027"/>
                <a:gd name="T93" fmla="*/ 978 h 1711"/>
                <a:gd name="T94" fmla="*/ 204 w 1027"/>
                <a:gd name="T95" fmla="*/ 944 h 1711"/>
                <a:gd name="T96" fmla="*/ 136 w 1027"/>
                <a:gd name="T97" fmla="*/ 876 h 1711"/>
                <a:gd name="T98" fmla="*/ 102 w 1027"/>
                <a:gd name="T99" fmla="*/ 842 h 1711"/>
                <a:gd name="T100" fmla="*/ 109 w 1027"/>
                <a:gd name="T101" fmla="*/ 756 h 1711"/>
                <a:gd name="T102" fmla="*/ 118 w 1027"/>
                <a:gd name="T103" fmla="*/ 613 h 1711"/>
                <a:gd name="T104" fmla="*/ 127 w 1027"/>
                <a:gd name="T105" fmla="*/ 428 h 1711"/>
                <a:gd name="T106" fmla="*/ 138 w 1027"/>
                <a:gd name="T107" fmla="*/ 186 h 1711"/>
                <a:gd name="T108" fmla="*/ 140 w 1027"/>
                <a:gd name="T109" fmla="*/ 25 h 1711"/>
                <a:gd name="T110" fmla="*/ 190 w 1027"/>
                <a:gd name="T111" fmla="*/ 0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7" h="1711">
                  <a:moveTo>
                    <a:pt x="347" y="0"/>
                  </a:moveTo>
                  <a:lnTo>
                    <a:pt x="372" y="18"/>
                  </a:lnTo>
                  <a:lnTo>
                    <a:pt x="390" y="29"/>
                  </a:lnTo>
                  <a:lnTo>
                    <a:pt x="392" y="29"/>
                  </a:lnTo>
                  <a:lnTo>
                    <a:pt x="453" y="75"/>
                  </a:lnTo>
                  <a:lnTo>
                    <a:pt x="456" y="75"/>
                  </a:lnTo>
                  <a:lnTo>
                    <a:pt x="451" y="77"/>
                  </a:lnTo>
                  <a:lnTo>
                    <a:pt x="403" y="111"/>
                  </a:lnTo>
                  <a:lnTo>
                    <a:pt x="383" y="124"/>
                  </a:lnTo>
                  <a:lnTo>
                    <a:pt x="376" y="129"/>
                  </a:lnTo>
                  <a:lnTo>
                    <a:pt x="372" y="131"/>
                  </a:lnTo>
                  <a:lnTo>
                    <a:pt x="374" y="131"/>
                  </a:lnTo>
                  <a:lnTo>
                    <a:pt x="376" y="136"/>
                  </a:lnTo>
                  <a:lnTo>
                    <a:pt x="378" y="138"/>
                  </a:lnTo>
                  <a:lnTo>
                    <a:pt x="385" y="145"/>
                  </a:lnTo>
                  <a:lnTo>
                    <a:pt x="388" y="147"/>
                  </a:lnTo>
                  <a:lnTo>
                    <a:pt x="390" y="149"/>
                  </a:lnTo>
                  <a:lnTo>
                    <a:pt x="390" y="154"/>
                  </a:lnTo>
                  <a:lnTo>
                    <a:pt x="392" y="161"/>
                  </a:lnTo>
                  <a:lnTo>
                    <a:pt x="392" y="170"/>
                  </a:lnTo>
                  <a:lnTo>
                    <a:pt x="394" y="174"/>
                  </a:lnTo>
                  <a:lnTo>
                    <a:pt x="397" y="179"/>
                  </a:lnTo>
                  <a:lnTo>
                    <a:pt x="397" y="183"/>
                  </a:lnTo>
                  <a:lnTo>
                    <a:pt x="399" y="190"/>
                  </a:lnTo>
                  <a:lnTo>
                    <a:pt x="399" y="197"/>
                  </a:lnTo>
                  <a:lnTo>
                    <a:pt x="399" y="204"/>
                  </a:lnTo>
                  <a:lnTo>
                    <a:pt x="397" y="206"/>
                  </a:lnTo>
                  <a:lnTo>
                    <a:pt x="394" y="213"/>
                  </a:lnTo>
                  <a:lnTo>
                    <a:pt x="390" y="217"/>
                  </a:lnTo>
                  <a:lnTo>
                    <a:pt x="385" y="222"/>
                  </a:lnTo>
                  <a:lnTo>
                    <a:pt x="381" y="224"/>
                  </a:lnTo>
                  <a:lnTo>
                    <a:pt x="381" y="226"/>
                  </a:lnTo>
                  <a:lnTo>
                    <a:pt x="381" y="229"/>
                  </a:lnTo>
                  <a:lnTo>
                    <a:pt x="381" y="231"/>
                  </a:lnTo>
                  <a:lnTo>
                    <a:pt x="383" y="238"/>
                  </a:lnTo>
                  <a:lnTo>
                    <a:pt x="383" y="244"/>
                  </a:lnTo>
                  <a:lnTo>
                    <a:pt x="383" y="247"/>
                  </a:lnTo>
                  <a:lnTo>
                    <a:pt x="383" y="251"/>
                  </a:lnTo>
                  <a:lnTo>
                    <a:pt x="383" y="256"/>
                  </a:lnTo>
                  <a:lnTo>
                    <a:pt x="383" y="258"/>
                  </a:lnTo>
                  <a:lnTo>
                    <a:pt x="381" y="267"/>
                  </a:lnTo>
                  <a:lnTo>
                    <a:pt x="378" y="272"/>
                  </a:lnTo>
                  <a:lnTo>
                    <a:pt x="378" y="274"/>
                  </a:lnTo>
                  <a:lnTo>
                    <a:pt x="376" y="274"/>
                  </a:lnTo>
                  <a:lnTo>
                    <a:pt x="376" y="278"/>
                  </a:lnTo>
                  <a:lnTo>
                    <a:pt x="376" y="285"/>
                  </a:lnTo>
                  <a:lnTo>
                    <a:pt x="381" y="290"/>
                  </a:lnTo>
                  <a:lnTo>
                    <a:pt x="388" y="294"/>
                  </a:lnTo>
                  <a:lnTo>
                    <a:pt x="392" y="296"/>
                  </a:lnTo>
                  <a:lnTo>
                    <a:pt x="397" y="299"/>
                  </a:lnTo>
                  <a:lnTo>
                    <a:pt x="403" y="303"/>
                  </a:lnTo>
                  <a:lnTo>
                    <a:pt x="406" y="305"/>
                  </a:lnTo>
                  <a:lnTo>
                    <a:pt x="412" y="310"/>
                  </a:lnTo>
                  <a:lnTo>
                    <a:pt x="415" y="315"/>
                  </a:lnTo>
                  <a:lnTo>
                    <a:pt x="417" y="319"/>
                  </a:lnTo>
                  <a:lnTo>
                    <a:pt x="419" y="321"/>
                  </a:lnTo>
                  <a:lnTo>
                    <a:pt x="422" y="326"/>
                  </a:lnTo>
                  <a:lnTo>
                    <a:pt x="426" y="330"/>
                  </a:lnTo>
                  <a:lnTo>
                    <a:pt x="428" y="333"/>
                  </a:lnTo>
                  <a:lnTo>
                    <a:pt x="433" y="335"/>
                  </a:lnTo>
                  <a:lnTo>
                    <a:pt x="435" y="335"/>
                  </a:lnTo>
                  <a:lnTo>
                    <a:pt x="442" y="335"/>
                  </a:lnTo>
                  <a:lnTo>
                    <a:pt x="444" y="337"/>
                  </a:lnTo>
                  <a:lnTo>
                    <a:pt x="449" y="337"/>
                  </a:lnTo>
                  <a:lnTo>
                    <a:pt x="449" y="339"/>
                  </a:lnTo>
                  <a:lnTo>
                    <a:pt x="451" y="339"/>
                  </a:lnTo>
                  <a:lnTo>
                    <a:pt x="453" y="342"/>
                  </a:lnTo>
                  <a:lnTo>
                    <a:pt x="453" y="346"/>
                  </a:lnTo>
                  <a:lnTo>
                    <a:pt x="456" y="348"/>
                  </a:lnTo>
                  <a:lnTo>
                    <a:pt x="456" y="351"/>
                  </a:lnTo>
                  <a:lnTo>
                    <a:pt x="458" y="353"/>
                  </a:lnTo>
                  <a:lnTo>
                    <a:pt x="458" y="358"/>
                  </a:lnTo>
                  <a:lnTo>
                    <a:pt x="458" y="362"/>
                  </a:lnTo>
                  <a:lnTo>
                    <a:pt x="460" y="364"/>
                  </a:lnTo>
                  <a:lnTo>
                    <a:pt x="462" y="367"/>
                  </a:lnTo>
                  <a:lnTo>
                    <a:pt x="462" y="371"/>
                  </a:lnTo>
                  <a:lnTo>
                    <a:pt x="467" y="373"/>
                  </a:lnTo>
                  <a:lnTo>
                    <a:pt x="469" y="376"/>
                  </a:lnTo>
                  <a:lnTo>
                    <a:pt x="471" y="378"/>
                  </a:lnTo>
                  <a:lnTo>
                    <a:pt x="471" y="380"/>
                  </a:lnTo>
                  <a:lnTo>
                    <a:pt x="471" y="385"/>
                  </a:lnTo>
                  <a:lnTo>
                    <a:pt x="474" y="389"/>
                  </a:lnTo>
                  <a:lnTo>
                    <a:pt x="476" y="396"/>
                  </a:lnTo>
                  <a:lnTo>
                    <a:pt x="481" y="403"/>
                  </a:lnTo>
                  <a:lnTo>
                    <a:pt x="483" y="405"/>
                  </a:lnTo>
                  <a:lnTo>
                    <a:pt x="485" y="405"/>
                  </a:lnTo>
                  <a:lnTo>
                    <a:pt x="474" y="477"/>
                  </a:lnTo>
                  <a:lnTo>
                    <a:pt x="467" y="523"/>
                  </a:lnTo>
                  <a:lnTo>
                    <a:pt x="474" y="552"/>
                  </a:lnTo>
                  <a:lnTo>
                    <a:pt x="492" y="620"/>
                  </a:lnTo>
                  <a:lnTo>
                    <a:pt x="490" y="627"/>
                  </a:lnTo>
                  <a:lnTo>
                    <a:pt x="487" y="679"/>
                  </a:lnTo>
                  <a:lnTo>
                    <a:pt x="485" y="695"/>
                  </a:lnTo>
                  <a:lnTo>
                    <a:pt x="485" y="699"/>
                  </a:lnTo>
                  <a:lnTo>
                    <a:pt x="487" y="715"/>
                  </a:lnTo>
                  <a:lnTo>
                    <a:pt x="490" y="717"/>
                  </a:lnTo>
                  <a:lnTo>
                    <a:pt x="496" y="731"/>
                  </a:lnTo>
                  <a:lnTo>
                    <a:pt x="505" y="742"/>
                  </a:lnTo>
                  <a:lnTo>
                    <a:pt x="508" y="745"/>
                  </a:lnTo>
                  <a:lnTo>
                    <a:pt x="508" y="747"/>
                  </a:lnTo>
                  <a:lnTo>
                    <a:pt x="519" y="763"/>
                  </a:lnTo>
                  <a:lnTo>
                    <a:pt x="519" y="767"/>
                  </a:lnTo>
                  <a:lnTo>
                    <a:pt x="524" y="774"/>
                  </a:lnTo>
                  <a:lnTo>
                    <a:pt x="544" y="828"/>
                  </a:lnTo>
                  <a:lnTo>
                    <a:pt x="551" y="849"/>
                  </a:lnTo>
                  <a:lnTo>
                    <a:pt x="583" y="923"/>
                  </a:lnTo>
                  <a:lnTo>
                    <a:pt x="605" y="984"/>
                  </a:lnTo>
                  <a:lnTo>
                    <a:pt x="651" y="998"/>
                  </a:lnTo>
                  <a:lnTo>
                    <a:pt x="696" y="1012"/>
                  </a:lnTo>
                  <a:lnTo>
                    <a:pt x="703" y="1014"/>
                  </a:lnTo>
                  <a:lnTo>
                    <a:pt x="725" y="1027"/>
                  </a:lnTo>
                  <a:lnTo>
                    <a:pt x="737" y="1032"/>
                  </a:lnTo>
                  <a:lnTo>
                    <a:pt x="739" y="1034"/>
                  </a:lnTo>
                  <a:lnTo>
                    <a:pt x="759" y="1055"/>
                  </a:lnTo>
                  <a:lnTo>
                    <a:pt x="800" y="1093"/>
                  </a:lnTo>
                  <a:lnTo>
                    <a:pt x="805" y="1098"/>
                  </a:lnTo>
                  <a:lnTo>
                    <a:pt x="807" y="1100"/>
                  </a:lnTo>
                  <a:lnTo>
                    <a:pt x="809" y="1100"/>
                  </a:lnTo>
                  <a:lnTo>
                    <a:pt x="812" y="1104"/>
                  </a:lnTo>
                  <a:lnTo>
                    <a:pt x="823" y="1122"/>
                  </a:lnTo>
                  <a:lnTo>
                    <a:pt x="830" y="1129"/>
                  </a:lnTo>
                  <a:lnTo>
                    <a:pt x="850" y="1154"/>
                  </a:lnTo>
                  <a:lnTo>
                    <a:pt x="866" y="1175"/>
                  </a:lnTo>
                  <a:lnTo>
                    <a:pt x="882" y="1193"/>
                  </a:lnTo>
                  <a:lnTo>
                    <a:pt x="893" y="1202"/>
                  </a:lnTo>
                  <a:lnTo>
                    <a:pt x="904" y="1213"/>
                  </a:lnTo>
                  <a:lnTo>
                    <a:pt x="923" y="1227"/>
                  </a:lnTo>
                  <a:lnTo>
                    <a:pt x="941" y="1242"/>
                  </a:lnTo>
                  <a:lnTo>
                    <a:pt x="968" y="1263"/>
                  </a:lnTo>
                  <a:lnTo>
                    <a:pt x="977" y="1270"/>
                  </a:lnTo>
                  <a:lnTo>
                    <a:pt x="986" y="1274"/>
                  </a:lnTo>
                  <a:lnTo>
                    <a:pt x="1004" y="1288"/>
                  </a:lnTo>
                  <a:lnTo>
                    <a:pt x="1016" y="1292"/>
                  </a:lnTo>
                  <a:lnTo>
                    <a:pt x="1025" y="1299"/>
                  </a:lnTo>
                  <a:lnTo>
                    <a:pt x="1025" y="1303"/>
                  </a:lnTo>
                  <a:lnTo>
                    <a:pt x="1025" y="1331"/>
                  </a:lnTo>
                  <a:lnTo>
                    <a:pt x="1025" y="1383"/>
                  </a:lnTo>
                  <a:lnTo>
                    <a:pt x="1027" y="1457"/>
                  </a:lnTo>
                  <a:lnTo>
                    <a:pt x="1027" y="1512"/>
                  </a:lnTo>
                  <a:lnTo>
                    <a:pt x="1016" y="1523"/>
                  </a:lnTo>
                  <a:lnTo>
                    <a:pt x="959" y="1550"/>
                  </a:lnTo>
                  <a:lnTo>
                    <a:pt x="948" y="1546"/>
                  </a:lnTo>
                  <a:lnTo>
                    <a:pt x="936" y="1541"/>
                  </a:lnTo>
                  <a:lnTo>
                    <a:pt x="934" y="1541"/>
                  </a:lnTo>
                  <a:lnTo>
                    <a:pt x="916" y="1541"/>
                  </a:lnTo>
                  <a:lnTo>
                    <a:pt x="841" y="1543"/>
                  </a:lnTo>
                  <a:lnTo>
                    <a:pt x="719" y="1546"/>
                  </a:lnTo>
                  <a:lnTo>
                    <a:pt x="685" y="1546"/>
                  </a:lnTo>
                  <a:lnTo>
                    <a:pt x="682" y="1548"/>
                  </a:lnTo>
                  <a:lnTo>
                    <a:pt x="682" y="1550"/>
                  </a:lnTo>
                  <a:lnTo>
                    <a:pt x="680" y="1550"/>
                  </a:lnTo>
                  <a:lnTo>
                    <a:pt x="680" y="1552"/>
                  </a:lnTo>
                  <a:lnTo>
                    <a:pt x="678" y="1552"/>
                  </a:lnTo>
                  <a:lnTo>
                    <a:pt x="678" y="1555"/>
                  </a:lnTo>
                  <a:lnTo>
                    <a:pt x="675" y="1557"/>
                  </a:lnTo>
                  <a:lnTo>
                    <a:pt x="673" y="1559"/>
                  </a:lnTo>
                  <a:lnTo>
                    <a:pt x="673" y="1561"/>
                  </a:lnTo>
                  <a:lnTo>
                    <a:pt x="671" y="1561"/>
                  </a:lnTo>
                  <a:lnTo>
                    <a:pt x="671" y="1564"/>
                  </a:lnTo>
                  <a:lnTo>
                    <a:pt x="669" y="1566"/>
                  </a:lnTo>
                  <a:lnTo>
                    <a:pt x="666" y="1568"/>
                  </a:lnTo>
                  <a:lnTo>
                    <a:pt x="664" y="1571"/>
                  </a:lnTo>
                  <a:lnTo>
                    <a:pt x="664" y="1573"/>
                  </a:lnTo>
                  <a:lnTo>
                    <a:pt x="662" y="1577"/>
                  </a:lnTo>
                  <a:lnTo>
                    <a:pt x="660" y="1580"/>
                  </a:lnTo>
                  <a:lnTo>
                    <a:pt x="651" y="1591"/>
                  </a:lnTo>
                  <a:lnTo>
                    <a:pt x="648" y="1593"/>
                  </a:lnTo>
                  <a:lnTo>
                    <a:pt x="641" y="1602"/>
                  </a:lnTo>
                  <a:lnTo>
                    <a:pt x="639" y="1607"/>
                  </a:lnTo>
                  <a:lnTo>
                    <a:pt x="632" y="1609"/>
                  </a:lnTo>
                  <a:lnTo>
                    <a:pt x="632" y="1611"/>
                  </a:lnTo>
                  <a:lnTo>
                    <a:pt x="637" y="1618"/>
                  </a:lnTo>
                  <a:lnTo>
                    <a:pt x="639" y="1620"/>
                  </a:lnTo>
                  <a:lnTo>
                    <a:pt x="641" y="1625"/>
                  </a:lnTo>
                  <a:lnTo>
                    <a:pt x="644" y="1629"/>
                  </a:lnTo>
                  <a:lnTo>
                    <a:pt x="646" y="1632"/>
                  </a:lnTo>
                  <a:lnTo>
                    <a:pt x="657" y="1652"/>
                  </a:lnTo>
                  <a:lnTo>
                    <a:pt x="664" y="1666"/>
                  </a:lnTo>
                  <a:lnTo>
                    <a:pt x="669" y="1684"/>
                  </a:lnTo>
                  <a:lnTo>
                    <a:pt x="678" y="1711"/>
                  </a:lnTo>
                  <a:lnTo>
                    <a:pt x="664" y="1666"/>
                  </a:lnTo>
                  <a:lnTo>
                    <a:pt x="657" y="1652"/>
                  </a:lnTo>
                  <a:lnTo>
                    <a:pt x="646" y="1632"/>
                  </a:lnTo>
                  <a:lnTo>
                    <a:pt x="639" y="1620"/>
                  </a:lnTo>
                  <a:lnTo>
                    <a:pt x="637" y="1618"/>
                  </a:lnTo>
                  <a:lnTo>
                    <a:pt x="632" y="1611"/>
                  </a:lnTo>
                  <a:lnTo>
                    <a:pt x="623" y="1611"/>
                  </a:lnTo>
                  <a:lnTo>
                    <a:pt x="594" y="1618"/>
                  </a:lnTo>
                  <a:lnTo>
                    <a:pt x="578" y="1620"/>
                  </a:lnTo>
                  <a:lnTo>
                    <a:pt x="573" y="1623"/>
                  </a:lnTo>
                  <a:lnTo>
                    <a:pt x="571" y="1623"/>
                  </a:lnTo>
                  <a:lnTo>
                    <a:pt x="569" y="1623"/>
                  </a:lnTo>
                  <a:lnTo>
                    <a:pt x="567" y="1625"/>
                  </a:lnTo>
                  <a:lnTo>
                    <a:pt x="542" y="1625"/>
                  </a:lnTo>
                  <a:lnTo>
                    <a:pt x="539" y="1627"/>
                  </a:lnTo>
                  <a:lnTo>
                    <a:pt x="530" y="1627"/>
                  </a:lnTo>
                  <a:lnTo>
                    <a:pt x="483" y="1629"/>
                  </a:lnTo>
                  <a:lnTo>
                    <a:pt x="462" y="1620"/>
                  </a:lnTo>
                  <a:lnTo>
                    <a:pt x="446" y="1616"/>
                  </a:lnTo>
                  <a:lnTo>
                    <a:pt x="442" y="1611"/>
                  </a:lnTo>
                  <a:lnTo>
                    <a:pt x="426" y="1600"/>
                  </a:lnTo>
                  <a:lnTo>
                    <a:pt x="422" y="1593"/>
                  </a:lnTo>
                  <a:lnTo>
                    <a:pt x="399" y="1586"/>
                  </a:lnTo>
                  <a:lnTo>
                    <a:pt x="394" y="1584"/>
                  </a:lnTo>
                  <a:lnTo>
                    <a:pt x="390" y="1582"/>
                  </a:lnTo>
                  <a:lnTo>
                    <a:pt x="385" y="1582"/>
                  </a:lnTo>
                  <a:lnTo>
                    <a:pt x="381" y="1580"/>
                  </a:lnTo>
                  <a:lnTo>
                    <a:pt x="378" y="1580"/>
                  </a:lnTo>
                  <a:lnTo>
                    <a:pt x="374" y="1577"/>
                  </a:lnTo>
                  <a:lnTo>
                    <a:pt x="372" y="1577"/>
                  </a:lnTo>
                  <a:lnTo>
                    <a:pt x="365" y="1575"/>
                  </a:lnTo>
                  <a:lnTo>
                    <a:pt x="320" y="1568"/>
                  </a:lnTo>
                  <a:lnTo>
                    <a:pt x="308" y="1566"/>
                  </a:lnTo>
                  <a:lnTo>
                    <a:pt x="276" y="1561"/>
                  </a:lnTo>
                  <a:lnTo>
                    <a:pt x="256" y="1557"/>
                  </a:lnTo>
                  <a:lnTo>
                    <a:pt x="249" y="1557"/>
                  </a:lnTo>
                  <a:lnTo>
                    <a:pt x="247" y="1552"/>
                  </a:lnTo>
                  <a:lnTo>
                    <a:pt x="245" y="1552"/>
                  </a:lnTo>
                  <a:lnTo>
                    <a:pt x="242" y="1550"/>
                  </a:lnTo>
                  <a:lnTo>
                    <a:pt x="231" y="1543"/>
                  </a:lnTo>
                  <a:lnTo>
                    <a:pt x="229" y="1541"/>
                  </a:lnTo>
                  <a:lnTo>
                    <a:pt x="227" y="1539"/>
                  </a:lnTo>
                  <a:lnTo>
                    <a:pt x="224" y="1539"/>
                  </a:lnTo>
                  <a:lnTo>
                    <a:pt x="224" y="1537"/>
                  </a:lnTo>
                  <a:lnTo>
                    <a:pt x="222" y="1537"/>
                  </a:lnTo>
                  <a:lnTo>
                    <a:pt x="220" y="1534"/>
                  </a:lnTo>
                  <a:lnTo>
                    <a:pt x="218" y="1534"/>
                  </a:lnTo>
                  <a:lnTo>
                    <a:pt x="213" y="1534"/>
                  </a:lnTo>
                  <a:lnTo>
                    <a:pt x="211" y="1534"/>
                  </a:lnTo>
                  <a:lnTo>
                    <a:pt x="211" y="1532"/>
                  </a:lnTo>
                  <a:lnTo>
                    <a:pt x="204" y="1532"/>
                  </a:lnTo>
                  <a:lnTo>
                    <a:pt x="199" y="1532"/>
                  </a:lnTo>
                  <a:lnTo>
                    <a:pt x="197" y="1532"/>
                  </a:lnTo>
                  <a:lnTo>
                    <a:pt x="186" y="1530"/>
                  </a:lnTo>
                  <a:lnTo>
                    <a:pt x="184" y="1530"/>
                  </a:lnTo>
                  <a:lnTo>
                    <a:pt x="179" y="1530"/>
                  </a:lnTo>
                  <a:lnTo>
                    <a:pt x="179" y="1528"/>
                  </a:lnTo>
                  <a:lnTo>
                    <a:pt x="163" y="1528"/>
                  </a:lnTo>
                  <a:lnTo>
                    <a:pt x="161" y="1528"/>
                  </a:lnTo>
                  <a:lnTo>
                    <a:pt x="152" y="1525"/>
                  </a:lnTo>
                  <a:lnTo>
                    <a:pt x="143" y="1525"/>
                  </a:lnTo>
                  <a:lnTo>
                    <a:pt x="136" y="1523"/>
                  </a:lnTo>
                  <a:lnTo>
                    <a:pt x="134" y="1523"/>
                  </a:lnTo>
                  <a:lnTo>
                    <a:pt x="127" y="1523"/>
                  </a:lnTo>
                  <a:lnTo>
                    <a:pt x="122" y="1523"/>
                  </a:lnTo>
                  <a:lnTo>
                    <a:pt x="120" y="1523"/>
                  </a:lnTo>
                  <a:lnTo>
                    <a:pt x="118" y="1523"/>
                  </a:lnTo>
                  <a:lnTo>
                    <a:pt x="118" y="1521"/>
                  </a:lnTo>
                  <a:lnTo>
                    <a:pt x="115" y="1521"/>
                  </a:lnTo>
                  <a:lnTo>
                    <a:pt x="111" y="1521"/>
                  </a:lnTo>
                  <a:lnTo>
                    <a:pt x="106" y="1521"/>
                  </a:lnTo>
                  <a:lnTo>
                    <a:pt x="104" y="1521"/>
                  </a:lnTo>
                  <a:lnTo>
                    <a:pt x="102" y="1521"/>
                  </a:lnTo>
                  <a:lnTo>
                    <a:pt x="100" y="1521"/>
                  </a:lnTo>
                  <a:lnTo>
                    <a:pt x="97" y="1518"/>
                  </a:lnTo>
                  <a:lnTo>
                    <a:pt x="88" y="1518"/>
                  </a:lnTo>
                  <a:lnTo>
                    <a:pt x="81" y="1518"/>
                  </a:lnTo>
                  <a:lnTo>
                    <a:pt x="79" y="1516"/>
                  </a:lnTo>
                  <a:lnTo>
                    <a:pt x="57" y="1500"/>
                  </a:lnTo>
                  <a:lnTo>
                    <a:pt x="38" y="1485"/>
                  </a:lnTo>
                  <a:lnTo>
                    <a:pt x="34" y="1480"/>
                  </a:lnTo>
                  <a:lnTo>
                    <a:pt x="27" y="1478"/>
                  </a:lnTo>
                  <a:lnTo>
                    <a:pt x="18" y="1469"/>
                  </a:lnTo>
                  <a:lnTo>
                    <a:pt x="13" y="1464"/>
                  </a:lnTo>
                  <a:lnTo>
                    <a:pt x="7" y="1460"/>
                  </a:lnTo>
                  <a:lnTo>
                    <a:pt x="0" y="1455"/>
                  </a:lnTo>
                  <a:lnTo>
                    <a:pt x="0" y="1453"/>
                  </a:lnTo>
                  <a:lnTo>
                    <a:pt x="2" y="1453"/>
                  </a:lnTo>
                  <a:lnTo>
                    <a:pt x="2" y="1451"/>
                  </a:lnTo>
                  <a:lnTo>
                    <a:pt x="4" y="1448"/>
                  </a:lnTo>
                  <a:lnTo>
                    <a:pt x="7" y="1444"/>
                  </a:lnTo>
                  <a:lnTo>
                    <a:pt x="11" y="1439"/>
                  </a:lnTo>
                  <a:lnTo>
                    <a:pt x="13" y="1435"/>
                  </a:lnTo>
                  <a:lnTo>
                    <a:pt x="18" y="1430"/>
                  </a:lnTo>
                  <a:lnTo>
                    <a:pt x="18" y="1428"/>
                  </a:lnTo>
                  <a:lnTo>
                    <a:pt x="20" y="1423"/>
                  </a:lnTo>
                  <a:lnTo>
                    <a:pt x="29" y="1414"/>
                  </a:lnTo>
                  <a:lnTo>
                    <a:pt x="36" y="1403"/>
                  </a:lnTo>
                  <a:lnTo>
                    <a:pt x="38" y="1399"/>
                  </a:lnTo>
                  <a:lnTo>
                    <a:pt x="41" y="1396"/>
                  </a:lnTo>
                  <a:lnTo>
                    <a:pt x="43" y="1394"/>
                  </a:lnTo>
                  <a:lnTo>
                    <a:pt x="50" y="1383"/>
                  </a:lnTo>
                  <a:lnTo>
                    <a:pt x="52" y="1380"/>
                  </a:lnTo>
                  <a:lnTo>
                    <a:pt x="63" y="1367"/>
                  </a:lnTo>
                  <a:lnTo>
                    <a:pt x="66" y="1362"/>
                  </a:lnTo>
                  <a:lnTo>
                    <a:pt x="70" y="1356"/>
                  </a:lnTo>
                  <a:lnTo>
                    <a:pt x="70" y="1353"/>
                  </a:lnTo>
                  <a:lnTo>
                    <a:pt x="72" y="1353"/>
                  </a:lnTo>
                  <a:lnTo>
                    <a:pt x="77" y="1344"/>
                  </a:lnTo>
                  <a:lnTo>
                    <a:pt x="81" y="1337"/>
                  </a:lnTo>
                  <a:lnTo>
                    <a:pt x="97" y="1319"/>
                  </a:lnTo>
                  <a:lnTo>
                    <a:pt x="100" y="1315"/>
                  </a:lnTo>
                  <a:lnTo>
                    <a:pt x="104" y="1308"/>
                  </a:lnTo>
                  <a:lnTo>
                    <a:pt x="120" y="1288"/>
                  </a:lnTo>
                  <a:lnTo>
                    <a:pt x="122" y="1283"/>
                  </a:lnTo>
                  <a:lnTo>
                    <a:pt x="125" y="1279"/>
                  </a:lnTo>
                  <a:lnTo>
                    <a:pt x="136" y="1265"/>
                  </a:lnTo>
                  <a:lnTo>
                    <a:pt x="118" y="1222"/>
                  </a:lnTo>
                  <a:lnTo>
                    <a:pt x="113" y="1211"/>
                  </a:lnTo>
                  <a:lnTo>
                    <a:pt x="106" y="1190"/>
                  </a:lnTo>
                  <a:lnTo>
                    <a:pt x="97" y="1165"/>
                  </a:lnTo>
                  <a:lnTo>
                    <a:pt x="93" y="1147"/>
                  </a:lnTo>
                  <a:lnTo>
                    <a:pt x="86" y="1129"/>
                  </a:lnTo>
                  <a:lnTo>
                    <a:pt x="84" y="1125"/>
                  </a:lnTo>
                  <a:lnTo>
                    <a:pt x="81" y="1122"/>
                  </a:lnTo>
                  <a:lnTo>
                    <a:pt x="81" y="1120"/>
                  </a:lnTo>
                  <a:lnTo>
                    <a:pt x="84" y="1116"/>
                  </a:lnTo>
                  <a:lnTo>
                    <a:pt x="86" y="1109"/>
                  </a:lnTo>
                  <a:lnTo>
                    <a:pt x="88" y="1102"/>
                  </a:lnTo>
                  <a:lnTo>
                    <a:pt x="91" y="1100"/>
                  </a:lnTo>
                  <a:lnTo>
                    <a:pt x="93" y="1095"/>
                  </a:lnTo>
                  <a:lnTo>
                    <a:pt x="97" y="1084"/>
                  </a:lnTo>
                  <a:lnTo>
                    <a:pt x="100" y="1079"/>
                  </a:lnTo>
                  <a:lnTo>
                    <a:pt x="102" y="1073"/>
                  </a:lnTo>
                  <a:lnTo>
                    <a:pt x="104" y="1066"/>
                  </a:lnTo>
                  <a:lnTo>
                    <a:pt x="102" y="1066"/>
                  </a:lnTo>
                  <a:lnTo>
                    <a:pt x="104" y="1066"/>
                  </a:lnTo>
                  <a:lnTo>
                    <a:pt x="109" y="1055"/>
                  </a:lnTo>
                  <a:lnTo>
                    <a:pt x="111" y="1050"/>
                  </a:lnTo>
                  <a:lnTo>
                    <a:pt x="113" y="1046"/>
                  </a:lnTo>
                  <a:lnTo>
                    <a:pt x="115" y="1043"/>
                  </a:lnTo>
                  <a:lnTo>
                    <a:pt x="118" y="1039"/>
                  </a:lnTo>
                  <a:lnTo>
                    <a:pt x="118" y="1036"/>
                  </a:lnTo>
                  <a:lnTo>
                    <a:pt x="122" y="1027"/>
                  </a:lnTo>
                  <a:lnTo>
                    <a:pt x="136" y="1016"/>
                  </a:lnTo>
                  <a:lnTo>
                    <a:pt x="140" y="1012"/>
                  </a:lnTo>
                  <a:lnTo>
                    <a:pt x="154" y="998"/>
                  </a:lnTo>
                  <a:lnTo>
                    <a:pt x="161" y="991"/>
                  </a:lnTo>
                  <a:lnTo>
                    <a:pt x="181" y="978"/>
                  </a:lnTo>
                  <a:lnTo>
                    <a:pt x="186" y="973"/>
                  </a:lnTo>
                  <a:lnTo>
                    <a:pt x="190" y="969"/>
                  </a:lnTo>
                  <a:lnTo>
                    <a:pt x="197" y="962"/>
                  </a:lnTo>
                  <a:lnTo>
                    <a:pt x="208" y="950"/>
                  </a:lnTo>
                  <a:lnTo>
                    <a:pt x="208" y="948"/>
                  </a:lnTo>
                  <a:lnTo>
                    <a:pt x="206" y="946"/>
                  </a:lnTo>
                  <a:lnTo>
                    <a:pt x="204" y="944"/>
                  </a:lnTo>
                  <a:lnTo>
                    <a:pt x="197" y="939"/>
                  </a:lnTo>
                  <a:lnTo>
                    <a:pt x="174" y="917"/>
                  </a:lnTo>
                  <a:lnTo>
                    <a:pt x="159" y="898"/>
                  </a:lnTo>
                  <a:lnTo>
                    <a:pt x="152" y="892"/>
                  </a:lnTo>
                  <a:lnTo>
                    <a:pt x="143" y="883"/>
                  </a:lnTo>
                  <a:lnTo>
                    <a:pt x="136" y="878"/>
                  </a:lnTo>
                  <a:lnTo>
                    <a:pt x="136" y="876"/>
                  </a:lnTo>
                  <a:lnTo>
                    <a:pt x="134" y="874"/>
                  </a:lnTo>
                  <a:lnTo>
                    <a:pt x="131" y="871"/>
                  </a:lnTo>
                  <a:lnTo>
                    <a:pt x="127" y="867"/>
                  </a:lnTo>
                  <a:lnTo>
                    <a:pt x="122" y="862"/>
                  </a:lnTo>
                  <a:lnTo>
                    <a:pt x="111" y="851"/>
                  </a:lnTo>
                  <a:lnTo>
                    <a:pt x="106" y="846"/>
                  </a:lnTo>
                  <a:lnTo>
                    <a:pt x="102" y="842"/>
                  </a:lnTo>
                  <a:lnTo>
                    <a:pt x="102" y="837"/>
                  </a:lnTo>
                  <a:lnTo>
                    <a:pt x="102" y="835"/>
                  </a:lnTo>
                  <a:lnTo>
                    <a:pt x="106" y="788"/>
                  </a:lnTo>
                  <a:lnTo>
                    <a:pt x="106" y="781"/>
                  </a:lnTo>
                  <a:lnTo>
                    <a:pt x="106" y="774"/>
                  </a:lnTo>
                  <a:lnTo>
                    <a:pt x="106" y="769"/>
                  </a:lnTo>
                  <a:lnTo>
                    <a:pt x="109" y="756"/>
                  </a:lnTo>
                  <a:lnTo>
                    <a:pt x="115" y="670"/>
                  </a:lnTo>
                  <a:lnTo>
                    <a:pt x="115" y="647"/>
                  </a:lnTo>
                  <a:lnTo>
                    <a:pt x="118" y="640"/>
                  </a:lnTo>
                  <a:lnTo>
                    <a:pt x="118" y="638"/>
                  </a:lnTo>
                  <a:lnTo>
                    <a:pt x="118" y="636"/>
                  </a:lnTo>
                  <a:lnTo>
                    <a:pt x="118" y="627"/>
                  </a:lnTo>
                  <a:lnTo>
                    <a:pt x="118" y="613"/>
                  </a:lnTo>
                  <a:lnTo>
                    <a:pt x="120" y="591"/>
                  </a:lnTo>
                  <a:lnTo>
                    <a:pt x="120" y="573"/>
                  </a:lnTo>
                  <a:lnTo>
                    <a:pt x="125" y="493"/>
                  </a:lnTo>
                  <a:lnTo>
                    <a:pt x="125" y="491"/>
                  </a:lnTo>
                  <a:lnTo>
                    <a:pt x="125" y="468"/>
                  </a:lnTo>
                  <a:lnTo>
                    <a:pt x="125" y="453"/>
                  </a:lnTo>
                  <a:lnTo>
                    <a:pt x="127" y="428"/>
                  </a:lnTo>
                  <a:lnTo>
                    <a:pt x="127" y="412"/>
                  </a:lnTo>
                  <a:lnTo>
                    <a:pt x="131" y="344"/>
                  </a:lnTo>
                  <a:lnTo>
                    <a:pt x="134" y="303"/>
                  </a:lnTo>
                  <a:lnTo>
                    <a:pt x="134" y="278"/>
                  </a:lnTo>
                  <a:lnTo>
                    <a:pt x="138" y="195"/>
                  </a:lnTo>
                  <a:lnTo>
                    <a:pt x="138" y="188"/>
                  </a:lnTo>
                  <a:lnTo>
                    <a:pt x="138" y="186"/>
                  </a:lnTo>
                  <a:lnTo>
                    <a:pt x="138" y="181"/>
                  </a:lnTo>
                  <a:lnTo>
                    <a:pt x="138" y="179"/>
                  </a:lnTo>
                  <a:lnTo>
                    <a:pt x="138" y="127"/>
                  </a:lnTo>
                  <a:lnTo>
                    <a:pt x="140" y="81"/>
                  </a:lnTo>
                  <a:lnTo>
                    <a:pt x="140" y="79"/>
                  </a:lnTo>
                  <a:lnTo>
                    <a:pt x="140" y="38"/>
                  </a:lnTo>
                  <a:lnTo>
                    <a:pt x="140" y="25"/>
                  </a:lnTo>
                  <a:lnTo>
                    <a:pt x="140" y="23"/>
                  </a:lnTo>
                  <a:lnTo>
                    <a:pt x="143" y="4"/>
                  </a:lnTo>
                  <a:lnTo>
                    <a:pt x="143" y="0"/>
                  </a:lnTo>
                  <a:lnTo>
                    <a:pt x="145" y="0"/>
                  </a:lnTo>
                  <a:lnTo>
                    <a:pt x="147" y="0"/>
                  </a:lnTo>
                  <a:lnTo>
                    <a:pt x="170" y="0"/>
                  </a:lnTo>
                  <a:lnTo>
                    <a:pt x="190" y="0"/>
                  </a:lnTo>
                  <a:lnTo>
                    <a:pt x="281" y="0"/>
                  </a:lnTo>
                  <a:lnTo>
                    <a:pt x="335" y="0"/>
                  </a:lnTo>
                  <a:lnTo>
                    <a:pt x="342" y="0"/>
                  </a:lnTo>
                  <a:lnTo>
                    <a:pt x="344" y="0"/>
                  </a:lnTo>
                  <a:lnTo>
                    <a:pt x="347"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62" name="Freeform 20">
              <a:extLst>
                <a:ext uri="{FF2B5EF4-FFF2-40B4-BE49-F238E27FC236}">
                  <a16:creationId xmlns:a16="http://schemas.microsoft.com/office/drawing/2014/main" id="{386AF162-929A-C8BF-15CC-9DD07C13BFD2}"/>
                </a:ext>
              </a:extLst>
            </p:cNvPr>
            <p:cNvSpPr>
              <a:spLocks/>
            </p:cNvSpPr>
            <p:nvPr/>
          </p:nvSpPr>
          <p:spPr bwMode="auto">
            <a:xfrm>
              <a:off x="7260006" y="4199721"/>
              <a:ext cx="1200486" cy="1014942"/>
            </a:xfrm>
            <a:custGeom>
              <a:avLst/>
              <a:gdLst>
                <a:gd name="T0" fmla="*/ 274 w 757"/>
                <a:gd name="T1" fmla="*/ 27 h 640"/>
                <a:gd name="T2" fmla="*/ 297 w 757"/>
                <a:gd name="T3" fmla="*/ 31 h 640"/>
                <a:gd name="T4" fmla="*/ 313 w 757"/>
                <a:gd name="T5" fmla="*/ 47 h 640"/>
                <a:gd name="T6" fmla="*/ 319 w 757"/>
                <a:gd name="T7" fmla="*/ 65 h 640"/>
                <a:gd name="T8" fmla="*/ 331 w 757"/>
                <a:gd name="T9" fmla="*/ 88 h 640"/>
                <a:gd name="T10" fmla="*/ 374 w 757"/>
                <a:gd name="T11" fmla="*/ 135 h 640"/>
                <a:gd name="T12" fmla="*/ 451 w 757"/>
                <a:gd name="T13" fmla="*/ 228 h 640"/>
                <a:gd name="T14" fmla="*/ 467 w 757"/>
                <a:gd name="T15" fmla="*/ 233 h 640"/>
                <a:gd name="T16" fmla="*/ 478 w 757"/>
                <a:gd name="T17" fmla="*/ 246 h 640"/>
                <a:gd name="T18" fmla="*/ 489 w 757"/>
                <a:gd name="T19" fmla="*/ 251 h 640"/>
                <a:gd name="T20" fmla="*/ 501 w 757"/>
                <a:gd name="T21" fmla="*/ 246 h 640"/>
                <a:gd name="T22" fmla="*/ 517 w 757"/>
                <a:gd name="T23" fmla="*/ 253 h 640"/>
                <a:gd name="T24" fmla="*/ 526 w 757"/>
                <a:gd name="T25" fmla="*/ 276 h 640"/>
                <a:gd name="T26" fmla="*/ 537 w 757"/>
                <a:gd name="T27" fmla="*/ 298 h 640"/>
                <a:gd name="T28" fmla="*/ 569 w 757"/>
                <a:gd name="T29" fmla="*/ 325 h 640"/>
                <a:gd name="T30" fmla="*/ 591 w 757"/>
                <a:gd name="T31" fmla="*/ 328 h 640"/>
                <a:gd name="T32" fmla="*/ 621 w 757"/>
                <a:gd name="T33" fmla="*/ 350 h 640"/>
                <a:gd name="T34" fmla="*/ 705 w 757"/>
                <a:gd name="T35" fmla="*/ 375 h 640"/>
                <a:gd name="T36" fmla="*/ 741 w 757"/>
                <a:gd name="T37" fmla="*/ 382 h 640"/>
                <a:gd name="T38" fmla="*/ 755 w 757"/>
                <a:gd name="T39" fmla="*/ 391 h 640"/>
                <a:gd name="T40" fmla="*/ 691 w 757"/>
                <a:gd name="T41" fmla="*/ 493 h 640"/>
                <a:gd name="T42" fmla="*/ 639 w 757"/>
                <a:gd name="T43" fmla="*/ 588 h 640"/>
                <a:gd name="T44" fmla="*/ 560 w 757"/>
                <a:gd name="T45" fmla="*/ 606 h 640"/>
                <a:gd name="T46" fmla="*/ 530 w 757"/>
                <a:gd name="T47" fmla="*/ 536 h 640"/>
                <a:gd name="T48" fmla="*/ 519 w 757"/>
                <a:gd name="T49" fmla="*/ 486 h 640"/>
                <a:gd name="T50" fmla="*/ 474 w 757"/>
                <a:gd name="T51" fmla="*/ 432 h 640"/>
                <a:gd name="T52" fmla="*/ 435 w 757"/>
                <a:gd name="T53" fmla="*/ 423 h 640"/>
                <a:gd name="T54" fmla="*/ 401 w 757"/>
                <a:gd name="T55" fmla="*/ 432 h 640"/>
                <a:gd name="T56" fmla="*/ 362 w 757"/>
                <a:gd name="T57" fmla="*/ 445 h 640"/>
                <a:gd name="T58" fmla="*/ 342 w 757"/>
                <a:gd name="T59" fmla="*/ 466 h 640"/>
                <a:gd name="T60" fmla="*/ 324 w 757"/>
                <a:gd name="T61" fmla="*/ 486 h 640"/>
                <a:gd name="T62" fmla="*/ 299 w 757"/>
                <a:gd name="T63" fmla="*/ 511 h 640"/>
                <a:gd name="T64" fmla="*/ 179 w 757"/>
                <a:gd name="T65" fmla="*/ 574 h 640"/>
                <a:gd name="T66" fmla="*/ 84 w 757"/>
                <a:gd name="T67" fmla="*/ 572 h 640"/>
                <a:gd name="T68" fmla="*/ 97 w 757"/>
                <a:gd name="T69" fmla="*/ 520 h 640"/>
                <a:gd name="T70" fmla="*/ 86 w 757"/>
                <a:gd name="T71" fmla="*/ 495 h 640"/>
                <a:gd name="T72" fmla="*/ 43 w 757"/>
                <a:gd name="T73" fmla="*/ 393 h 640"/>
                <a:gd name="T74" fmla="*/ 52 w 757"/>
                <a:gd name="T75" fmla="*/ 287 h 640"/>
                <a:gd name="T76" fmla="*/ 36 w 757"/>
                <a:gd name="T77" fmla="*/ 249 h 640"/>
                <a:gd name="T78" fmla="*/ 4 w 757"/>
                <a:gd name="T79" fmla="*/ 212 h 640"/>
                <a:gd name="T80" fmla="*/ 13 w 757"/>
                <a:gd name="T81" fmla="*/ 156 h 640"/>
                <a:gd name="T82" fmla="*/ 13 w 757"/>
                <a:gd name="T83" fmla="*/ 101 h 640"/>
                <a:gd name="T84" fmla="*/ 31 w 757"/>
                <a:gd name="T85" fmla="*/ 86 h 640"/>
                <a:gd name="T86" fmla="*/ 52 w 757"/>
                <a:gd name="T87" fmla="*/ 86 h 640"/>
                <a:gd name="T88" fmla="*/ 41 w 757"/>
                <a:gd name="T89" fmla="*/ 18 h 640"/>
                <a:gd name="T90" fmla="*/ 77 w 757"/>
                <a:gd name="T91" fmla="*/ 11 h 640"/>
                <a:gd name="T92" fmla="*/ 113 w 757"/>
                <a:gd name="T93" fmla="*/ 31 h 640"/>
                <a:gd name="T94" fmla="*/ 127 w 757"/>
                <a:gd name="T95" fmla="*/ 56 h 640"/>
                <a:gd name="T96" fmla="*/ 133 w 757"/>
                <a:gd name="T97" fmla="*/ 77 h 640"/>
                <a:gd name="T98" fmla="*/ 154 w 757"/>
                <a:gd name="T99" fmla="*/ 77 h 640"/>
                <a:gd name="T100" fmla="*/ 156 w 757"/>
                <a:gd name="T101" fmla="*/ 97 h 640"/>
                <a:gd name="T102" fmla="*/ 156 w 757"/>
                <a:gd name="T103" fmla="*/ 131 h 640"/>
                <a:gd name="T104" fmla="*/ 183 w 757"/>
                <a:gd name="T105" fmla="*/ 138 h 640"/>
                <a:gd name="T106" fmla="*/ 192 w 757"/>
                <a:gd name="T107" fmla="*/ 115 h 640"/>
                <a:gd name="T108" fmla="*/ 174 w 757"/>
                <a:gd name="T109" fmla="*/ 99 h 640"/>
                <a:gd name="T110" fmla="*/ 192 w 757"/>
                <a:gd name="T111" fmla="*/ 90 h 640"/>
                <a:gd name="T112" fmla="*/ 174 w 757"/>
                <a:gd name="T113" fmla="*/ 72 h 640"/>
                <a:gd name="T114" fmla="*/ 188 w 757"/>
                <a:gd name="T115" fmla="*/ 70 h 640"/>
                <a:gd name="T116" fmla="*/ 192 w 757"/>
                <a:gd name="T117" fmla="*/ 49 h 640"/>
                <a:gd name="T118" fmla="*/ 199 w 757"/>
                <a:gd name="T119" fmla="*/ 36 h 640"/>
                <a:gd name="T120" fmla="*/ 208 w 757"/>
                <a:gd name="T121"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7" h="640">
                  <a:moveTo>
                    <a:pt x="211" y="0"/>
                  </a:moveTo>
                  <a:lnTo>
                    <a:pt x="213" y="0"/>
                  </a:lnTo>
                  <a:lnTo>
                    <a:pt x="220" y="0"/>
                  </a:lnTo>
                  <a:lnTo>
                    <a:pt x="222" y="6"/>
                  </a:lnTo>
                  <a:lnTo>
                    <a:pt x="222" y="9"/>
                  </a:lnTo>
                  <a:lnTo>
                    <a:pt x="224" y="9"/>
                  </a:lnTo>
                  <a:lnTo>
                    <a:pt x="236" y="13"/>
                  </a:lnTo>
                  <a:lnTo>
                    <a:pt x="256" y="20"/>
                  </a:lnTo>
                  <a:lnTo>
                    <a:pt x="274" y="27"/>
                  </a:lnTo>
                  <a:lnTo>
                    <a:pt x="276" y="27"/>
                  </a:lnTo>
                  <a:lnTo>
                    <a:pt x="276" y="24"/>
                  </a:lnTo>
                  <a:lnTo>
                    <a:pt x="279" y="24"/>
                  </a:lnTo>
                  <a:lnTo>
                    <a:pt x="283" y="27"/>
                  </a:lnTo>
                  <a:lnTo>
                    <a:pt x="283" y="29"/>
                  </a:lnTo>
                  <a:lnTo>
                    <a:pt x="285" y="29"/>
                  </a:lnTo>
                  <a:lnTo>
                    <a:pt x="292" y="27"/>
                  </a:lnTo>
                  <a:lnTo>
                    <a:pt x="294" y="29"/>
                  </a:lnTo>
                  <a:lnTo>
                    <a:pt x="297" y="31"/>
                  </a:lnTo>
                  <a:lnTo>
                    <a:pt x="299" y="31"/>
                  </a:lnTo>
                  <a:lnTo>
                    <a:pt x="304" y="31"/>
                  </a:lnTo>
                  <a:lnTo>
                    <a:pt x="306" y="34"/>
                  </a:lnTo>
                  <a:lnTo>
                    <a:pt x="306" y="36"/>
                  </a:lnTo>
                  <a:lnTo>
                    <a:pt x="306" y="38"/>
                  </a:lnTo>
                  <a:lnTo>
                    <a:pt x="306" y="40"/>
                  </a:lnTo>
                  <a:lnTo>
                    <a:pt x="308" y="45"/>
                  </a:lnTo>
                  <a:lnTo>
                    <a:pt x="310" y="47"/>
                  </a:lnTo>
                  <a:lnTo>
                    <a:pt x="313" y="47"/>
                  </a:lnTo>
                  <a:lnTo>
                    <a:pt x="313" y="49"/>
                  </a:lnTo>
                  <a:lnTo>
                    <a:pt x="315" y="52"/>
                  </a:lnTo>
                  <a:lnTo>
                    <a:pt x="315" y="54"/>
                  </a:lnTo>
                  <a:lnTo>
                    <a:pt x="317" y="56"/>
                  </a:lnTo>
                  <a:lnTo>
                    <a:pt x="315" y="58"/>
                  </a:lnTo>
                  <a:lnTo>
                    <a:pt x="317" y="58"/>
                  </a:lnTo>
                  <a:lnTo>
                    <a:pt x="317" y="61"/>
                  </a:lnTo>
                  <a:lnTo>
                    <a:pt x="319" y="63"/>
                  </a:lnTo>
                  <a:lnTo>
                    <a:pt x="319" y="65"/>
                  </a:lnTo>
                  <a:lnTo>
                    <a:pt x="319" y="67"/>
                  </a:lnTo>
                  <a:lnTo>
                    <a:pt x="322" y="72"/>
                  </a:lnTo>
                  <a:lnTo>
                    <a:pt x="322" y="74"/>
                  </a:lnTo>
                  <a:lnTo>
                    <a:pt x="322" y="79"/>
                  </a:lnTo>
                  <a:lnTo>
                    <a:pt x="324" y="79"/>
                  </a:lnTo>
                  <a:lnTo>
                    <a:pt x="324" y="81"/>
                  </a:lnTo>
                  <a:lnTo>
                    <a:pt x="328" y="81"/>
                  </a:lnTo>
                  <a:lnTo>
                    <a:pt x="331" y="83"/>
                  </a:lnTo>
                  <a:lnTo>
                    <a:pt x="331" y="88"/>
                  </a:lnTo>
                  <a:lnTo>
                    <a:pt x="333" y="88"/>
                  </a:lnTo>
                  <a:lnTo>
                    <a:pt x="333" y="90"/>
                  </a:lnTo>
                  <a:lnTo>
                    <a:pt x="335" y="92"/>
                  </a:lnTo>
                  <a:lnTo>
                    <a:pt x="335" y="95"/>
                  </a:lnTo>
                  <a:lnTo>
                    <a:pt x="338" y="95"/>
                  </a:lnTo>
                  <a:lnTo>
                    <a:pt x="338" y="97"/>
                  </a:lnTo>
                  <a:lnTo>
                    <a:pt x="365" y="122"/>
                  </a:lnTo>
                  <a:lnTo>
                    <a:pt x="369" y="126"/>
                  </a:lnTo>
                  <a:lnTo>
                    <a:pt x="374" y="135"/>
                  </a:lnTo>
                  <a:lnTo>
                    <a:pt x="378" y="142"/>
                  </a:lnTo>
                  <a:lnTo>
                    <a:pt x="396" y="167"/>
                  </a:lnTo>
                  <a:lnTo>
                    <a:pt x="403" y="174"/>
                  </a:lnTo>
                  <a:lnTo>
                    <a:pt x="406" y="176"/>
                  </a:lnTo>
                  <a:lnTo>
                    <a:pt x="415" y="185"/>
                  </a:lnTo>
                  <a:lnTo>
                    <a:pt x="424" y="194"/>
                  </a:lnTo>
                  <a:lnTo>
                    <a:pt x="449" y="224"/>
                  </a:lnTo>
                  <a:lnTo>
                    <a:pt x="451" y="226"/>
                  </a:lnTo>
                  <a:lnTo>
                    <a:pt x="451" y="228"/>
                  </a:lnTo>
                  <a:lnTo>
                    <a:pt x="453" y="228"/>
                  </a:lnTo>
                  <a:lnTo>
                    <a:pt x="455" y="228"/>
                  </a:lnTo>
                  <a:lnTo>
                    <a:pt x="458" y="228"/>
                  </a:lnTo>
                  <a:lnTo>
                    <a:pt x="460" y="228"/>
                  </a:lnTo>
                  <a:lnTo>
                    <a:pt x="462" y="228"/>
                  </a:lnTo>
                  <a:lnTo>
                    <a:pt x="462" y="230"/>
                  </a:lnTo>
                  <a:lnTo>
                    <a:pt x="462" y="233"/>
                  </a:lnTo>
                  <a:lnTo>
                    <a:pt x="464" y="233"/>
                  </a:lnTo>
                  <a:lnTo>
                    <a:pt x="467" y="233"/>
                  </a:lnTo>
                  <a:lnTo>
                    <a:pt x="469" y="233"/>
                  </a:lnTo>
                  <a:lnTo>
                    <a:pt x="469" y="235"/>
                  </a:lnTo>
                  <a:lnTo>
                    <a:pt x="469" y="237"/>
                  </a:lnTo>
                  <a:lnTo>
                    <a:pt x="469" y="239"/>
                  </a:lnTo>
                  <a:lnTo>
                    <a:pt x="469" y="242"/>
                  </a:lnTo>
                  <a:lnTo>
                    <a:pt x="471" y="244"/>
                  </a:lnTo>
                  <a:lnTo>
                    <a:pt x="474" y="244"/>
                  </a:lnTo>
                  <a:lnTo>
                    <a:pt x="476" y="246"/>
                  </a:lnTo>
                  <a:lnTo>
                    <a:pt x="478" y="246"/>
                  </a:lnTo>
                  <a:lnTo>
                    <a:pt x="478" y="249"/>
                  </a:lnTo>
                  <a:lnTo>
                    <a:pt x="480" y="249"/>
                  </a:lnTo>
                  <a:lnTo>
                    <a:pt x="483" y="249"/>
                  </a:lnTo>
                  <a:lnTo>
                    <a:pt x="483" y="246"/>
                  </a:lnTo>
                  <a:lnTo>
                    <a:pt x="485" y="246"/>
                  </a:lnTo>
                  <a:lnTo>
                    <a:pt x="487" y="246"/>
                  </a:lnTo>
                  <a:lnTo>
                    <a:pt x="489" y="246"/>
                  </a:lnTo>
                  <a:lnTo>
                    <a:pt x="489" y="249"/>
                  </a:lnTo>
                  <a:lnTo>
                    <a:pt x="489" y="251"/>
                  </a:lnTo>
                  <a:lnTo>
                    <a:pt x="492" y="251"/>
                  </a:lnTo>
                  <a:lnTo>
                    <a:pt x="492" y="249"/>
                  </a:lnTo>
                  <a:lnTo>
                    <a:pt x="492" y="246"/>
                  </a:lnTo>
                  <a:lnTo>
                    <a:pt x="494" y="246"/>
                  </a:lnTo>
                  <a:lnTo>
                    <a:pt x="496" y="246"/>
                  </a:lnTo>
                  <a:lnTo>
                    <a:pt x="496" y="249"/>
                  </a:lnTo>
                  <a:lnTo>
                    <a:pt x="498" y="251"/>
                  </a:lnTo>
                  <a:lnTo>
                    <a:pt x="498" y="249"/>
                  </a:lnTo>
                  <a:lnTo>
                    <a:pt x="501" y="246"/>
                  </a:lnTo>
                  <a:lnTo>
                    <a:pt x="503" y="246"/>
                  </a:lnTo>
                  <a:lnTo>
                    <a:pt x="505" y="246"/>
                  </a:lnTo>
                  <a:lnTo>
                    <a:pt x="508" y="246"/>
                  </a:lnTo>
                  <a:lnTo>
                    <a:pt x="508" y="249"/>
                  </a:lnTo>
                  <a:lnTo>
                    <a:pt x="510" y="251"/>
                  </a:lnTo>
                  <a:lnTo>
                    <a:pt x="510" y="253"/>
                  </a:lnTo>
                  <a:lnTo>
                    <a:pt x="512" y="253"/>
                  </a:lnTo>
                  <a:lnTo>
                    <a:pt x="512" y="251"/>
                  </a:lnTo>
                  <a:lnTo>
                    <a:pt x="517" y="253"/>
                  </a:lnTo>
                  <a:lnTo>
                    <a:pt x="517" y="255"/>
                  </a:lnTo>
                  <a:lnTo>
                    <a:pt x="517" y="258"/>
                  </a:lnTo>
                  <a:lnTo>
                    <a:pt x="519" y="262"/>
                  </a:lnTo>
                  <a:lnTo>
                    <a:pt x="521" y="262"/>
                  </a:lnTo>
                  <a:lnTo>
                    <a:pt x="523" y="264"/>
                  </a:lnTo>
                  <a:lnTo>
                    <a:pt x="523" y="267"/>
                  </a:lnTo>
                  <a:lnTo>
                    <a:pt x="521" y="271"/>
                  </a:lnTo>
                  <a:lnTo>
                    <a:pt x="523" y="273"/>
                  </a:lnTo>
                  <a:lnTo>
                    <a:pt x="526" y="276"/>
                  </a:lnTo>
                  <a:lnTo>
                    <a:pt x="526" y="280"/>
                  </a:lnTo>
                  <a:lnTo>
                    <a:pt x="528" y="285"/>
                  </a:lnTo>
                  <a:lnTo>
                    <a:pt x="528" y="287"/>
                  </a:lnTo>
                  <a:lnTo>
                    <a:pt x="530" y="289"/>
                  </a:lnTo>
                  <a:lnTo>
                    <a:pt x="530" y="292"/>
                  </a:lnTo>
                  <a:lnTo>
                    <a:pt x="533" y="292"/>
                  </a:lnTo>
                  <a:lnTo>
                    <a:pt x="535" y="292"/>
                  </a:lnTo>
                  <a:lnTo>
                    <a:pt x="537" y="294"/>
                  </a:lnTo>
                  <a:lnTo>
                    <a:pt x="537" y="298"/>
                  </a:lnTo>
                  <a:lnTo>
                    <a:pt x="539" y="298"/>
                  </a:lnTo>
                  <a:lnTo>
                    <a:pt x="539" y="301"/>
                  </a:lnTo>
                  <a:lnTo>
                    <a:pt x="542" y="305"/>
                  </a:lnTo>
                  <a:lnTo>
                    <a:pt x="544" y="305"/>
                  </a:lnTo>
                  <a:lnTo>
                    <a:pt x="544" y="307"/>
                  </a:lnTo>
                  <a:lnTo>
                    <a:pt x="548" y="312"/>
                  </a:lnTo>
                  <a:lnTo>
                    <a:pt x="560" y="321"/>
                  </a:lnTo>
                  <a:lnTo>
                    <a:pt x="567" y="325"/>
                  </a:lnTo>
                  <a:lnTo>
                    <a:pt x="569" y="325"/>
                  </a:lnTo>
                  <a:lnTo>
                    <a:pt x="571" y="328"/>
                  </a:lnTo>
                  <a:lnTo>
                    <a:pt x="576" y="328"/>
                  </a:lnTo>
                  <a:lnTo>
                    <a:pt x="580" y="325"/>
                  </a:lnTo>
                  <a:lnTo>
                    <a:pt x="582" y="325"/>
                  </a:lnTo>
                  <a:lnTo>
                    <a:pt x="582" y="328"/>
                  </a:lnTo>
                  <a:lnTo>
                    <a:pt x="585" y="328"/>
                  </a:lnTo>
                  <a:lnTo>
                    <a:pt x="587" y="328"/>
                  </a:lnTo>
                  <a:lnTo>
                    <a:pt x="589" y="328"/>
                  </a:lnTo>
                  <a:lnTo>
                    <a:pt x="591" y="328"/>
                  </a:lnTo>
                  <a:lnTo>
                    <a:pt x="594" y="328"/>
                  </a:lnTo>
                  <a:lnTo>
                    <a:pt x="596" y="325"/>
                  </a:lnTo>
                  <a:lnTo>
                    <a:pt x="596" y="328"/>
                  </a:lnTo>
                  <a:lnTo>
                    <a:pt x="598" y="328"/>
                  </a:lnTo>
                  <a:lnTo>
                    <a:pt x="603" y="332"/>
                  </a:lnTo>
                  <a:lnTo>
                    <a:pt x="603" y="335"/>
                  </a:lnTo>
                  <a:lnTo>
                    <a:pt x="610" y="339"/>
                  </a:lnTo>
                  <a:lnTo>
                    <a:pt x="614" y="346"/>
                  </a:lnTo>
                  <a:lnTo>
                    <a:pt x="621" y="350"/>
                  </a:lnTo>
                  <a:lnTo>
                    <a:pt x="625" y="355"/>
                  </a:lnTo>
                  <a:lnTo>
                    <a:pt x="628" y="357"/>
                  </a:lnTo>
                  <a:lnTo>
                    <a:pt x="630" y="359"/>
                  </a:lnTo>
                  <a:lnTo>
                    <a:pt x="641" y="362"/>
                  </a:lnTo>
                  <a:lnTo>
                    <a:pt x="659" y="371"/>
                  </a:lnTo>
                  <a:lnTo>
                    <a:pt x="664" y="373"/>
                  </a:lnTo>
                  <a:lnTo>
                    <a:pt x="678" y="375"/>
                  </a:lnTo>
                  <a:lnTo>
                    <a:pt x="687" y="375"/>
                  </a:lnTo>
                  <a:lnTo>
                    <a:pt x="705" y="375"/>
                  </a:lnTo>
                  <a:lnTo>
                    <a:pt x="721" y="373"/>
                  </a:lnTo>
                  <a:lnTo>
                    <a:pt x="723" y="378"/>
                  </a:lnTo>
                  <a:lnTo>
                    <a:pt x="725" y="378"/>
                  </a:lnTo>
                  <a:lnTo>
                    <a:pt x="730" y="378"/>
                  </a:lnTo>
                  <a:lnTo>
                    <a:pt x="732" y="380"/>
                  </a:lnTo>
                  <a:lnTo>
                    <a:pt x="734" y="382"/>
                  </a:lnTo>
                  <a:lnTo>
                    <a:pt x="737" y="382"/>
                  </a:lnTo>
                  <a:lnTo>
                    <a:pt x="739" y="382"/>
                  </a:lnTo>
                  <a:lnTo>
                    <a:pt x="741" y="382"/>
                  </a:lnTo>
                  <a:lnTo>
                    <a:pt x="741" y="384"/>
                  </a:lnTo>
                  <a:lnTo>
                    <a:pt x="743" y="387"/>
                  </a:lnTo>
                  <a:lnTo>
                    <a:pt x="746" y="387"/>
                  </a:lnTo>
                  <a:lnTo>
                    <a:pt x="748" y="387"/>
                  </a:lnTo>
                  <a:lnTo>
                    <a:pt x="750" y="387"/>
                  </a:lnTo>
                  <a:lnTo>
                    <a:pt x="752" y="389"/>
                  </a:lnTo>
                  <a:lnTo>
                    <a:pt x="755" y="389"/>
                  </a:lnTo>
                  <a:lnTo>
                    <a:pt x="757" y="389"/>
                  </a:lnTo>
                  <a:lnTo>
                    <a:pt x="755" y="391"/>
                  </a:lnTo>
                  <a:lnTo>
                    <a:pt x="752" y="393"/>
                  </a:lnTo>
                  <a:lnTo>
                    <a:pt x="748" y="398"/>
                  </a:lnTo>
                  <a:lnTo>
                    <a:pt x="746" y="400"/>
                  </a:lnTo>
                  <a:lnTo>
                    <a:pt x="746" y="402"/>
                  </a:lnTo>
                  <a:lnTo>
                    <a:pt x="743" y="407"/>
                  </a:lnTo>
                  <a:lnTo>
                    <a:pt x="734" y="418"/>
                  </a:lnTo>
                  <a:lnTo>
                    <a:pt x="730" y="425"/>
                  </a:lnTo>
                  <a:lnTo>
                    <a:pt x="718" y="445"/>
                  </a:lnTo>
                  <a:lnTo>
                    <a:pt x="691" y="493"/>
                  </a:lnTo>
                  <a:lnTo>
                    <a:pt x="684" y="504"/>
                  </a:lnTo>
                  <a:lnTo>
                    <a:pt x="675" y="520"/>
                  </a:lnTo>
                  <a:lnTo>
                    <a:pt x="659" y="545"/>
                  </a:lnTo>
                  <a:lnTo>
                    <a:pt x="657" y="552"/>
                  </a:lnTo>
                  <a:lnTo>
                    <a:pt x="653" y="559"/>
                  </a:lnTo>
                  <a:lnTo>
                    <a:pt x="650" y="565"/>
                  </a:lnTo>
                  <a:lnTo>
                    <a:pt x="648" y="570"/>
                  </a:lnTo>
                  <a:lnTo>
                    <a:pt x="641" y="586"/>
                  </a:lnTo>
                  <a:lnTo>
                    <a:pt x="639" y="588"/>
                  </a:lnTo>
                  <a:lnTo>
                    <a:pt x="637" y="588"/>
                  </a:lnTo>
                  <a:lnTo>
                    <a:pt x="612" y="606"/>
                  </a:lnTo>
                  <a:lnTo>
                    <a:pt x="591" y="620"/>
                  </a:lnTo>
                  <a:lnTo>
                    <a:pt x="582" y="638"/>
                  </a:lnTo>
                  <a:lnTo>
                    <a:pt x="580" y="640"/>
                  </a:lnTo>
                  <a:lnTo>
                    <a:pt x="578" y="638"/>
                  </a:lnTo>
                  <a:lnTo>
                    <a:pt x="576" y="633"/>
                  </a:lnTo>
                  <a:lnTo>
                    <a:pt x="567" y="617"/>
                  </a:lnTo>
                  <a:lnTo>
                    <a:pt x="560" y="606"/>
                  </a:lnTo>
                  <a:lnTo>
                    <a:pt x="557" y="602"/>
                  </a:lnTo>
                  <a:lnTo>
                    <a:pt x="548" y="590"/>
                  </a:lnTo>
                  <a:lnTo>
                    <a:pt x="544" y="583"/>
                  </a:lnTo>
                  <a:lnTo>
                    <a:pt x="544" y="581"/>
                  </a:lnTo>
                  <a:lnTo>
                    <a:pt x="537" y="565"/>
                  </a:lnTo>
                  <a:lnTo>
                    <a:pt x="537" y="559"/>
                  </a:lnTo>
                  <a:lnTo>
                    <a:pt x="535" y="554"/>
                  </a:lnTo>
                  <a:lnTo>
                    <a:pt x="535" y="547"/>
                  </a:lnTo>
                  <a:lnTo>
                    <a:pt x="530" y="536"/>
                  </a:lnTo>
                  <a:lnTo>
                    <a:pt x="530" y="529"/>
                  </a:lnTo>
                  <a:lnTo>
                    <a:pt x="528" y="525"/>
                  </a:lnTo>
                  <a:lnTo>
                    <a:pt x="528" y="520"/>
                  </a:lnTo>
                  <a:lnTo>
                    <a:pt x="526" y="513"/>
                  </a:lnTo>
                  <a:lnTo>
                    <a:pt x="526" y="511"/>
                  </a:lnTo>
                  <a:lnTo>
                    <a:pt x="523" y="509"/>
                  </a:lnTo>
                  <a:lnTo>
                    <a:pt x="523" y="504"/>
                  </a:lnTo>
                  <a:lnTo>
                    <a:pt x="519" y="488"/>
                  </a:lnTo>
                  <a:lnTo>
                    <a:pt x="519" y="486"/>
                  </a:lnTo>
                  <a:lnTo>
                    <a:pt x="517" y="475"/>
                  </a:lnTo>
                  <a:lnTo>
                    <a:pt x="514" y="468"/>
                  </a:lnTo>
                  <a:lnTo>
                    <a:pt x="510" y="461"/>
                  </a:lnTo>
                  <a:lnTo>
                    <a:pt x="508" y="457"/>
                  </a:lnTo>
                  <a:lnTo>
                    <a:pt x="501" y="450"/>
                  </a:lnTo>
                  <a:lnTo>
                    <a:pt x="487" y="443"/>
                  </a:lnTo>
                  <a:lnTo>
                    <a:pt x="483" y="436"/>
                  </a:lnTo>
                  <a:lnTo>
                    <a:pt x="478" y="434"/>
                  </a:lnTo>
                  <a:lnTo>
                    <a:pt x="474" y="432"/>
                  </a:lnTo>
                  <a:lnTo>
                    <a:pt x="469" y="430"/>
                  </a:lnTo>
                  <a:lnTo>
                    <a:pt x="467" y="430"/>
                  </a:lnTo>
                  <a:lnTo>
                    <a:pt x="462" y="430"/>
                  </a:lnTo>
                  <a:lnTo>
                    <a:pt x="455" y="430"/>
                  </a:lnTo>
                  <a:lnTo>
                    <a:pt x="449" y="427"/>
                  </a:lnTo>
                  <a:lnTo>
                    <a:pt x="442" y="425"/>
                  </a:lnTo>
                  <a:lnTo>
                    <a:pt x="440" y="425"/>
                  </a:lnTo>
                  <a:lnTo>
                    <a:pt x="437" y="425"/>
                  </a:lnTo>
                  <a:lnTo>
                    <a:pt x="435" y="423"/>
                  </a:lnTo>
                  <a:lnTo>
                    <a:pt x="428" y="423"/>
                  </a:lnTo>
                  <a:lnTo>
                    <a:pt x="426" y="421"/>
                  </a:lnTo>
                  <a:lnTo>
                    <a:pt x="424" y="421"/>
                  </a:lnTo>
                  <a:lnTo>
                    <a:pt x="421" y="418"/>
                  </a:lnTo>
                  <a:lnTo>
                    <a:pt x="417" y="418"/>
                  </a:lnTo>
                  <a:lnTo>
                    <a:pt x="415" y="421"/>
                  </a:lnTo>
                  <a:lnTo>
                    <a:pt x="412" y="425"/>
                  </a:lnTo>
                  <a:lnTo>
                    <a:pt x="410" y="427"/>
                  </a:lnTo>
                  <a:lnTo>
                    <a:pt x="401" y="432"/>
                  </a:lnTo>
                  <a:lnTo>
                    <a:pt x="399" y="434"/>
                  </a:lnTo>
                  <a:lnTo>
                    <a:pt x="394" y="436"/>
                  </a:lnTo>
                  <a:lnTo>
                    <a:pt x="387" y="441"/>
                  </a:lnTo>
                  <a:lnTo>
                    <a:pt x="385" y="443"/>
                  </a:lnTo>
                  <a:lnTo>
                    <a:pt x="374" y="448"/>
                  </a:lnTo>
                  <a:lnTo>
                    <a:pt x="372" y="445"/>
                  </a:lnTo>
                  <a:lnTo>
                    <a:pt x="367" y="445"/>
                  </a:lnTo>
                  <a:lnTo>
                    <a:pt x="365" y="448"/>
                  </a:lnTo>
                  <a:lnTo>
                    <a:pt x="362" y="445"/>
                  </a:lnTo>
                  <a:lnTo>
                    <a:pt x="360" y="443"/>
                  </a:lnTo>
                  <a:lnTo>
                    <a:pt x="358" y="443"/>
                  </a:lnTo>
                  <a:lnTo>
                    <a:pt x="356" y="445"/>
                  </a:lnTo>
                  <a:lnTo>
                    <a:pt x="356" y="448"/>
                  </a:lnTo>
                  <a:lnTo>
                    <a:pt x="351" y="452"/>
                  </a:lnTo>
                  <a:lnTo>
                    <a:pt x="347" y="457"/>
                  </a:lnTo>
                  <a:lnTo>
                    <a:pt x="344" y="461"/>
                  </a:lnTo>
                  <a:lnTo>
                    <a:pt x="344" y="464"/>
                  </a:lnTo>
                  <a:lnTo>
                    <a:pt x="342" y="466"/>
                  </a:lnTo>
                  <a:lnTo>
                    <a:pt x="340" y="468"/>
                  </a:lnTo>
                  <a:lnTo>
                    <a:pt x="340" y="470"/>
                  </a:lnTo>
                  <a:lnTo>
                    <a:pt x="340" y="473"/>
                  </a:lnTo>
                  <a:lnTo>
                    <a:pt x="335" y="477"/>
                  </a:lnTo>
                  <a:lnTo>
                    <a:pt x="331" y="479"/>
                  </a:lnTo>
                  <a:lnTo>
                    <a:pt x="331" y="482"/>
                  </a:lnTo>
                  <a:lnTo>
                    <a:pt x="328" y="482"/>
                  </a:lnTo>
                  <a:lnTo>
                    <a:pt x="326" y="484"/>
                  </a:lnTo>
                  <a:lnTo>
                    <a:pt x="324" y="486"/>
                  </a:lnTo>
                  <a:lnTo>
                    <a:pt x="319" y="491"/>
                  </a:lnTo>
                  <a:lnTo>
                    <a:pt x="319" y="493"/>
                  </a:lnTo>
                  <a:lnTo>
                    <a:pt x="317" y="495"/>
                  </a:lnTo>
                  <a:lnTo>
                    <a:pt x="315" y="495"/>
                  </a:lnTo>
                  <a:lnTo>
                    <a:pt x="315" y="497"/>
                  </a:lnTo>
                  <a:lnTo>
                    <a:pt x="313" y="500"/>
                  </a:lnTo>
                  <a:lnTo>
                    <a:pt x="310" y="502"/>
                  </a:lnTo>
                  <a:lnTo>
                    <a:pt x="304" y="509"/>
                  </a:lnTo>
                  <a:lnTo>
                    <a:pt x="299" y="511"/>
                  </a:lnTo>
                  <a:lnTo>
                    <a:pt x="292" y="513"/>
                  </a:lnTo>
                  <a:lnTo>
                    <a:pt x="279" y="522"/>
                  </a:lnTo>
                  <a:lnTo>
                    <a:pt x="279" y="525"/>
                  </a:lnTo>
                  <a:lnTo>
                    <a:pt x="256" y="529"/>
                  </a:lnTo>
                  <a:lnTo>
                    <a:pt x="224" y="547"/>
                  </a:lnTo>
                  <a:lnTo>
                    <a:pt x="220" y="552"/>
                  </a:lnTo>
                  <a:lnTo>
                    <a:pt x="188" y="572"/>
                  </a:lnTo>
                  <a:lnTo>
                    <a:pt x="186" y="572"/>
                  </a:lnTo>
                  <a:lnTo>
                    <a:pt x="179" y="574"/>
                  </a:lnTo>
                  <a:lnTo>
                    <a:pt x="129" y="604"/>
                  </a:lnTo>
                  <a:lnTo>
                    <a:pt x="120" y="611"/>
                  </a:lnTo>
                  <a:lnTo>
                    <a:pt x="102" y="622"/>
                  </a:lnTo>
                  <a:lnTo>
                    <a:pt x="95" y="626"/>
                  </a:lnTo>
                  <a:lnTo>
                    <a:pt x="88" y="629"/>
                  </a:lnTo>
                  <a:lnTo>
                    <a:pt x="72" y="640"/>
                  </a:lnTo>
                  <a:lnTo>
                    <a:pt x="70" y="640"/>
                  </a:lnTo>
                  <a:lnTo>
                    <a:pt x="79" y="602"/>
                  </a:lnTo>
                  <a:lnTo>
                    <a:pt x="84" y="572"/>
                  </a:lnTo>
                  <a:lnTo>
                    <a:pt x="86" y="561"/>
                  </a:lnTo>
                  <a:lnTo>
                    <a:pt x="88" y="552"/>
                  </a:lnTo>
                  <a:lnTo>
                    <a:pt x="90" y="536"/>
                  </a:lnTo>
                  <a:lnTo>
                    <a:pt x="93" y="527"/>
                  </a:lnTo>
                  <a:lnTo>
                    <a:pt x="93" y="525"/>
                  </a:lnTo>
                  <a:lnTo>
                    <a:pt x="95" y="525"/>
                  </a:lnTo>
                  <a:lnTo>
                    <a:pt x="95" y="522"/>
                  </a:lnTo>
                  <a:lnTo>
                    <a:pt x="97" y="522"/>
                  </a:lnTo>
                  <a:lnTo>
                    <a:pt x="97" y="520"/>
                  </a:lnTo>
                  <a:lnTo>
                    <a:pt x="99" y="518"/>
                  </a:lnTo>
                  <a:lnTo>
                    <a:pt x="102" y="518"/>
                  </a:lnTo>
                  <a:lnTo>
                    <a:pt x="102" y="516"/>
                  </a:lnTo>
                  <a:lnTo>
                    <a:pt x="104" y="513"/>
                  </a:lnTo>
                  <a:lnTo>
                    <a:pt x="104" y="511"/>
                  </a:lnTo>
                  <a:lnTo>
                    <a:pt x="93" y="511"/>
                  </a:lnTo>
                  <a:lnTo>
                    <a:pt x="93" y="509"/>
                  </a:lnTo>
                  <a:lnTo>
                    <a:pt x="88" y="495"/>
                  </a:lnTo>
                  <a:lnTo>
                    <a:pt x="86" y="495"/>
                  </a:lnTo>
                  <a:lnTo>
                    <a:pt x="84" y="486"/>
                  </a:lnTo>
                  <a:lnTo>
                    <a:pt x="86" y="473"/>
                  </a:lnTo>
                  <a:lnTo>
                    <a:pt x="75" y="464"/>
                  </a:lnTo>
                  <a:lnTo>
                    <a:pt x="70" y="452"/>
                  </a:lnTo>
                  <a:lnTo>
                    <a:pt x="70" y="448"/>
                  </a:lnTo>
                  <a:lnTo>
                    <a:pt x="65" y="436"/>
                  </a:lnTo>
                  <a:lnTo>
                    <a:pt x="63" y="434"/>
                  </a:lnTo>
                  <a:lnTo>
                    <a:pt x="54" y="418"/>
                  </a:lnTo>
                  <a:lnTo>
                    <a:pt x="43" y="393"/>
                  </a:lnTo>
                  <a:lnTo>
                    <a:pt x="41" y="387"/>
                  </a:lnTo>
                  <a:lnTo>
                    <a:pt x="50" y="364"/>
                  </a:lnTo>
                  <a:lnTo>
                    <a:pt x="59" y="348"/>
                  </a:lnTo>
                  <a:lnTo>
                    <a:pt x="75" y="319"/>
                  </a:lnTo>
                  <a:lnTo>
                    <a:pt x="56" y="298"/>
                  </a:lnTo>
                  <a:lnTo>
                    <a:pt x="54" y="298"/>
                  </a:lnTo>
                  <a:lnTo>
                    <a:pt x="54" y="296"/>
                  </a:lnTo>
                  <a:lnTo>
                    <a:pt x="54" y="294"/>
                  </a:lnTo>
                  <a:lnTo>
                    <a:pt x="52" y="287"/>
                  </a:lnTo>
                  <a:lnTo>
                    <a:pt x="52" y="289"/>
                  </a:lnTo>
                  <a:lnTo>
                    <a:pt x="50" y="287"/>
                  </a:lnTo>
                  <a:lnTo>
                    <a:pt x="41" y="287"/>
                  </a:lnTo>
                  <a:lnTo>
                    <a:pt x="38" y="287"/>
                  </a:lnTo>
                  <a:lnTo>
                    <a:pt x="27" y="269"/>
                  </a:lnTo>
                  <a:lnTo>
                    <a:pt x="45" y="260"/>
                  </a:lnTo>
                  <a:lnTo>
                    <a:pt x="45" y="258"/>
                  </a:lnTo>
                  <a:lnTo>
                    <a:pt x="45" y="253"/>
                  </a:lnTo>
                  <a:lnTo>
                    <a:pt x="36" y="249"/>
                  </a:lnTo>
                  <a:lnTo>
                    <a:pt x="34" y="251"/>
                  </a:lnTo>
                  <a:lnTo>
                    <a:pt x="20" y="255"/>
                  </a:lnTo>
                  <a:lnTo>
                    <a:pt x="13" y="242"/>
                  </a:lnTo>
                  <a:lnTo>
                    <a:pt x="11" y="239"/>
                  </a:lnTo>
                  <a:lnTo>
                    <a:pt x="7" y="235"/>
                  </a:lnTo>
                  <a:lnTo>
                    <a:pt x="0" y="228"/>
                  </a:lnTo>
                  <a:lnTo>
                    <a:pt x="0" y="226"/>
                  </a:lnTo>
                  <a:lnTo>
                    <a:pt x="0" y="224"/>
                  </a:lnTo>
                  <a:lnTo>
                    <a:pt x="4" y="212"/>
                  </a:lnTo>
                  <a:lnTo>
                    <a:pt x="9" y="199"/>
                  </a:lnTo>
                  <a:lnTo>
                    <a:pt x="13" y="192"/>
                  </a:lnTo>
                  <a:lnTo>
                    <a:pt x="13" y="185"/>
                  </a:lnTo>
                  <a:lnTo>
                    <a:pt x="13" y="181"/>
                  </a:lnTo>
                  <a:lnTo>
                    <a:pt x="13" y="178"/>
                  </a:lnTo>
                  <a:lnTo>
                    <a:pt x="13" y="169"/>
                  </a:lnTo>
                  <a:lnTo>
                    <a:pt x="13" y="163"/>
                  </a:lnTo>
                  <a:lnTo>
                    <a:pt x="11" y="160"/>
                  </a:lnTo>
                  <a:lnTo>
                    <a:pt x="13" y="156"/>
                  </a:lnTo>
                  <a:lnTo>
                    <a:pt x="13" y="149"/>
                  </a:lnTo>
                  <a:lnTo>
                    <a:pt x="11" y="140"/>
                  </a:lnTo>
                  <a:lnTo>
                    <a:pt x="11" y="138"/>
                  </a:lnTo>
                  <a:lnTo>
                    <a:pt x="11" y="135"/>
                  </a:lnTo>
                  <a:lnTo>
                    <a:pt x="11" y="129"/>
                  </a:lnTo>
                  <a:lnTo>
                    <a:pt x="9" y="122"/>
                  </a:lnTo>
                  <a:lnTo>
                    <a:pt x="9" y="110"/>
                  </a:lnTo>
                  <a:lnTo>
                    <a:pt x="11" y="106"/>
                  </a:lnTo>
                  <a:lnTo>
                    <a:pt x="13" y="101"/>
                  </a:lnTo>
                  <a:lnTo>
                    <a:pt x="16" y="99"/>
                  </a:lnTo>
                  <a:lnTo>
                    <a:pt x="18" y="97"/>
                  </a:lnTo>
                  <a:lnTo>
                    <a:pt x="20" y="95"/>
                  </a:lnTo>
                  <a:lnTo>
                    <a:pt x="22" y="92"/>
                  </a:lnTo>
                  <a:lnTo>
                    <a:pt x="25" y="90"/>
                  </a:lnTo>
                  <a:lnTo>
                    <a:pt x="27" y="90"/>
                  </a:lnTo>
                  <a:lnTo>
                    <a:pt x="27" y="88"/>
                  </a:lnTo>
                  <a:lnTo>
                    <a:pt x="29" y="88"/>
                  </a:lnTo>
                  <a:lnTo>
                    <a:pt x="31" y="86"/>
                  </a:lnTo>
                  <a:lnTo>
                    <a:pt x="34" y="86"/>
                  </a:lnTo>
                  <a:lnTo>
                    <a:pt x="38" y="83"/>
                  </a:lnTo>
                  <a:lnTo>
                    <a:pt x="41" y="81"/>
                  </a:lnTo>
                  <a:lnTo>
                    <a:pt x="43" y="81"/>
                  </a:lnTo>
                  <a:lnTo>
                    <a:pt x="45" y="81"/>
                  </a:lnTo>
                  <a:lnTo>
                    <a:pt x="47" y="81"/>
                  </a:lnTo>
                  <a:lnTo>
                    <a:pt x="47" y="83"/>
                  </a:lnTo>
                  <a:lnTo>
                    <a:pt x="50" y="83"/>
                  </a:lnTo>
                  <a:lnTo>
                    <a:pt x="52" y="86"/>
                  </a:lnTo>
                  <a:lnTo>
                    <a:pt x="54" y="86"/>
                  </a:lnTo>
                  <a:lnTo>
                    <a:pt x="52" y="81"/>
                  </a:lnTo>
                  <a:lnTo>
                    <a:pt x="41" y="72"/>
                  </a:lnTo>
                  <a:lnTo>
                    <a:pt x="41" y="67"/>
                  </a:lnTo>
                  <a:lnTo>
                    <a:pt x="41" y="54"/>
                  </a:lnTo>
                  <a:lnTo>
                    <a:pt x="41" y="47"/>
                  </a:lnTo>
                  <a:lnTo>
                    <a:pt x="41" y="36"/>
                  </a:lnTo>
                  <a:lnTo>
                    <a:pt x="41" y="27"/>
                  </a:lnTo>
                  <a:lnTo>
                    <a:pt x="41" y="18"/>
                  </a:lnTo>
                  <a:lnTo>
                    <a:pt x="54" y="18"/>
                  </a:lnTo>
                  <a:lnTo>
                    <a:pt x="61" y="18"/>
                  </a:lnTo>
                  <a:lnTo>
                    <a:pt x="65" y="18"/>
                  </a:lnTo>
                  <a:lnTo>
                    <a:pt x="68" y="18"/>
                  </a:lnTo>
                  <a:lnTo>
                    <a:pt x="70" y="18"/>
                  </a:lnTo>
                  <a:lnTo>
                    <a:pt x="70" y="15"/>
                  </a:lnTo>
                  <a:lnTo>
                    <a:pt x="72" y="13"/>
                  </a:lnTo>
                  <a:lnTo>
                    <a:pt x="75" y="13"/>
                  </a:lnTo>
                  <a:lnTo>
                    <a:pt x="77" y="11"/>
                  </a:lnTo>
                  <a:lnTo>
                    <a:pt x="79" y="11"/>
                  </a:lnTo>
                  <a:lnTo>
                    <a:pt x="84" y="9"/>
                  </a:lnTo>
                  <a:lnTo>
                    <a:pt x="88" y="9"/>
                  </a:lnTo>
                  <a:lnTo>
                    <a:pt x="90" y="9"/>
                  </a:lnTo>
                  <a:lnTo>
                    <a:pt x="99" y="15"/>
                  </a:lnTo>
                  <a:lnTo>
                    <a:pt x="102" y="18"/>
                  </a:lnTo>
                  <a:lnTo>
                    <a:pt x="106" y="22"/>
                  </a:lnTo>
                  <a:lnTo>
                    <a:pt x="111" y="27"/>
                  </a:lnTo>
                  <a:lnTo>
                    <a:pt x="113" y="31"/>
                  </a:lnTo>
                  <a:lnTo>
                    <a:pt x="113" y="36"/>
                  </a:lnTo>
                  <a:lnTo>
                    <a:pt x="113" y="38"/>
                  </a:lnTo>
                  <a:lnTo>
                    <a:pt x="115" y="40"/>
                  </a:lnTo>
                  <a:lnTo>
                    <a:pt x="118" y="45"/>
                  </a:lnTo>
                  <a:lnTo>
                    <a:pt x="120" y="49"/>
                  </a:lnTo>
                  <a:lnTo>
                    <a:pt x="120" y="52"/>
                  </a:lnTo>
                  <a:lnTo>
                    <a:pt x="120" y="54"/>
                  </a:lnTo>
                  <a:lnTo>
                    <a:pt x="124" y="54"/>
                  </a:lnTo>
                  <a:lnTo>
                    <a:pt x="127" y="56"/>
                  </a:lnTo>
                  <a:lnTo>
                    <a:pt x="131" y="56"/>
                  </a:lnTo>
                  <a:lnTo>
                    <a:pt x="133" y="56"/>
                  </a:lnTo>
                  <a:lnTo>
                    <a:pt x="136" y="58"/>
                  </a:lnTo>
                  <a:lnTo>
                    <a:pt x="136" y="61"/>
                  </a:lnTo>
                  <a:lnTo>
                    <a:pt x="133" y="63"/>
                  </a:lnTo>
                  <a:lnTo>
                    <a:pt x="133" y="67"/>
                  </a:lnTo>
                  <a:lnTo>
                    <a:pt x="133" y="72"/>
                  </a:lnTo>
                  <a:lnTo>
                    <a:pt x="133" y="74"/>
                  </a:lnTo>
                  <a:lnTo>
                    <a:pt x="133" y="77"/>
                  </a:lnTo>
                  <a:lnTo>
                    <a:pt x="136" y="77"/>
                  </a:lnTo>
                  <a:lnTo>
                    <a:pt x="138" y="77"/>
                  </a:lnTo>
                  <a:lnTo>
                    <a:pt x="138" y="74"/>
                  </a:lnTo>
                  <a:lnTo>
                    <a:pt x="143" y="74"/>
                  </a:lnTo>
                  <a:lnTo>
                    <a:pt x="147" y="74"/>
                  </a:lnTo>
                  <a:lnTo>
                    <a:pt x="149" y="74"/>
                  </a:lnTo>
                  <a:lnTo>
                    <a:pt x="152" y="74"/>
                  </a:lnTo>
                  <a:lnTo>
                    <a:pt x="154" y="74"/>
                  </a:lnTo>
                  <a:lnTo>
                    <a:pt x="154" y="77"/>
                  </a:lnTo>
                  <a:lnTo>
                    <a:pt x="154" y="79"/>
                  </a:lnTo>
                  <a:lnTo>
                    <a:pt x="156" y="79"/>
                  </a:lnTo>
                  <a:lnTo>
                    <a:pt x="156" y="77"/>
                  </a:lnTo>
                  <a:lnTo>
                    <a:pt x="156" y="74"/>
                  </a:lnTo>
                  <a:lnTo>
                    <a:pt x="158" y="74"/>
                  </a:lnTo>
                  <a:lnTo>
                    <a:pt x="161" y="79"/>
                  </a:lnTo>
                  <a:lnTo>
                    <a:pt x="161" y="86"/>
                  </a:lnTo>
                  <a:lnTo>
                    <a:pt x="158" y="88"/>
                  </a:lnTo>
                  <a:lnTo>
                    <a:pt x="156" y="97"/>
                  </a:lnTo>
                  <a:lnTo>
                    <a:pt x="156" y="99"/>
                  </a:lnTo>
                  <a:lnTo>
                    <a:pt x="154" y="101"/>
                  </a:lnTo>
                  <a:lnTo>
                    <a:pt x="152" y="104"/>
                  </a:lnTo>
                  <a:lnTo>
                    <a:pt x="152" y="110"/>
                  </a:lnTo>
                  <a:lnTo>
                    <a:pt x="149" y="113"/>
                  </a:lnTo>
                  <a:lnTo>
                    <a:pt x="149" y="117"/>
                  </a:lnTo>
                  <a:lnTo>
                    <a:pt x="149" y="126"/>
                  </a:lnTo>
                  <a:lnTo>
                    <a:pt x="154" y="126"/>
                  </a:lnTo>
                  <a:lnTo>
                    <a:pt x="156" y="131"/>
                  </a:lnTo>
                  <a:lnTo>
                    <a:pt x="156" y="135"/>
                  </a:lnTo>
                  <a:lnTo>
                    <a:pt x="158" y="135"/>
                  </a:lnTo>
                  <a:lnTo>
                    <a:pt x="167" y="138"/>
                  </a:lnTo>
                  <a:lnTo>
                    <a:pt x="170" y="138"/>
                  </a:lnTo>
                  <a:lnTo>
                    <a:pt x="172" y="138"/>
                  </a:lnTo>
                  <a:lnTo>
                    <a:pt x="174" y="142"/>
                  </a:lnTo>
                  <a:lnTo>
                    <a:pt x="181" y="142"/>
                  </a:lnTo>
                  <a:lnTo>
                    <a:pt x="183" y="142"/>
                  </a:lnTo>
                  <a:lnTo>
                    <a:pt x="183" y="138"/>
                  </a:lnTo>
                  <a:lnTo>
                    <a:pt x="183" y="133"/>
                  </a:lnTo>
                  <a:lnTo>
                    <a:pt x="186" y="131"/>
                  </a:lnTo>
                  <a:lnTo>
                    <a:pt x="186" y="129"/>
                  </a:lnTo>
                  <a:lnTo>
                    <a:pt x="188" y="126"/>
                  </a:lnTo>
                  <a:lnTo>
                    <a:pt x="190" y="124"/>
                  </a:lnTo>
                  <a:lnTo>
                    <a:pt x="190" y="122"/>
                  </a:lnTo>
                  <a:lnTo>
                    <a:pt x="195" y="120"/>
                  </a:lnTo>
                  <a:lnTo>
                    <a:pt x="195" y="115"/>
                  </a:lnTo>
                  <a:lnTo>
                    <a:pt x="192" y="115"/>
                  </a:lnTo>
                  <a:lnTo>
                    <a:pt x="192" y="113"/>
                  </a:lnTo>
                  <a:lnTo>
                    <a:pt x="192" y="108"/>
                  </a:lnTo>
                  <a:lnTo>
                    <a:pt x="190" y="106"/>
                  </a:lnTo>
                  <a:lnTo>
                    <a:pt x="188" y="106"/>
                  </a:lnTo>
                  <a:lnTo>
                    <a:pt x="181" y="106"/>
                  </a:lnTo>
                  <a:lnTo>
                    <a:pt x="179" y="106"/>
                  </a:lnTo>
                  <a:lnTo>
                    <a:pt x="177" y="104"/>
                  </a:lnTo>
                  <a:lnTo>
                    <a:pt x="174" y="101"/>
                  </a:lnTo>
                  <a:lnTo>
                    <a:pt x="174" y="99"/>
                  </a:lnTo>
                  <a:lnTo>
                    <a:pt x="177" y="97"/>
                  </a:lnTo>
                  <a:lnTo>
                    <a:pt x="179" y="97"/>
                  </a:lnTo>
                  <a:lnTo>
                    <a:pt x="181" y="95"/>
                  </a:lnTo>
                  <a:lnTo>
                    <a:pt x="183" y="95"/>
                  </a:lnTo>
                  <a:lnTo>
                    <a:pt x="186" y="95"/>
                  </a:lnTo>
                  <a:lnTo>
                    <a:pt x="188" y="95"/>
                  </a:lnTo>
                  <a:lnTo>
                    <a:pt x="190" y="95"/>
                  </a:lnTo>
                  <a:lnTo>
                    <a:pt x="192" y="92"/>
                  </a:lnTo>
                  <a:lnTo>
                    <a:pt x="192" y="90"/>
                  </a:lnTo>
                  <a:lnTo>
                    <a:pt x="190" y="88"/>
                  </a:lnTo>
                  <a:lnTo>
                    <a:pt x="188" y="86"/>
                  </a:lnTo>
                  <a:lnTo>
                    <a:pt x="186" y="86"/>
                  </a:lnTo>
                  <a:lnTo>
                    <a:pt x="183" y="86"/>
                  </a:lnTo>
                  <a:lnTo>
                    <a:pt x="179" y="83"/>
                  </a:lnTo>
                  <a:lnTo>
                    <a:pt x="177" y="79"/>
                  </a:lnTo>
                  <a:lnTo>
                    <a:pt x="174" y="79"/>
                  </a:lnTo>
                  <a:lnTo>
                    <a:pt x="174" y="77"/>
                  </a:lnTo>
                  <a:lnTo>
                    <a:pt x="174" y="72"/>
                  </a:lnTo>
                  <a:lnTo>
                    <a:pt x="177" y="72"/>
                  </a:lnTo>
                  <a:lnTo>
                    <a:pt x="177" y="70"/>
                  </a:lnTo>
                  <a:lnTo>
                    <a:pt x="179" y="70"/>
                  </a:lnTo>
                  <a:lnTo>
                    <a:pt x="181" y="70"/>
                  </a:lnTo>
                  <a:lnTo>
                    <a:pt x="183" y="70"/>
                  </a:lnTo>
                  <a:lnTo>
                    <a:pt x="186" y="70"/>
                  </a:lnTo>
                  <a:lnTo>
                    <a:pt x="186" y="72"/>
                  </a:lnTo>
                  <a:lnTo>
                    <a:pt x="188" y="72"/>
                  </a:lnTo>
                  <a:lnTo>
                    <a:pt x="188" y="70"/>
                  </a:lnTo>
                  <a:lnTo>
                    <a:pt x="190" y="70"/>
                  </a:lnTo>
                  <a:lnTo>
                    <a:pt x="192" y="67"/>
                  </a:lnTo>
                  <a:lnTo>
                    <a:pt x="195" y="65"/>
                  </a:lnTo>
                  <a:lnTo>
                    <a:pt x="195" y="63"/>
                  </a:lnTo>
                  <a:lnTo>
                    <a:pt x="195" y="61"/>
                  </a:lnTo>
                  <a:lnTo>
                    <a:pt x="195" y="58"/>
                  </a:lnTo>
                  <a:lnTo>
                    <a:pt x="195" y="56"/>
                  </a:lnTo>
                  <a:lnTo>
                    <a:pt x="195" y="54"/>
                  </a:lnTo>
                  <a:lnTo>
                    <a:pt x="192" y="49"/>
                  </a:lnTo>
                  <a:lnTo>
                    <a:pt x="190" y="47"/>
                  </a:lnTo>
                  <a:lnTo>
                    <a:pt x="188" y="45"/>
                  </a:lnTo>
                  <a:lnTo>
                    <a:pt x="188" y="43"/>
                  </a:lnTo>
                  <a:lnTo>
                    <a:pt x="190" y="40"/>
                  </a:lnTo>
                  <a:lnTo>
                    <a:pt x="192" y="40"/>
                  </a:lnTo>
                  <a:lnTo>
                    <a:pt x="197" y="40"/>
                  </a:lnTo>
                  <a:lnTo>
                    <a:pt x="199" y="40"/>
                  </a:lnTo>
                  <a:lnTo>
                    <a:pt x="199" y="38"/>
                  </a:lnTo>
                  <a:lnTo>
                    <a:pt x="199" y="36"/>
                  </a:lnTo>
                  <a:lnTo>
                    <a:pt x="199" y="34"/>
                  </a:lnTo>
                  <a:lnTo>
                    <a:pt x="199" y="31"/>
                  </a:lnTo>
                  <a:lnTo>
                    <a:pt x="195" y="24"/>
                  </a:lnTo>
                  <a:lnTo>
                    <a:pt x="192" y="20"/>
                  </a:lnTo>
                  <a:lnTo>
                    <a:pt x="195" y="15"/>
                  </a:lnTo>
                  <a:lnTo>
                    <a:pt x="199" y="15"/>
                  </a:lnTo>
                  <a:lnTo>
                    <a:pt x="204" y="11"/>
                  </a:lnTo>
                  <a:lnTo>
                    <a:pt x="206" y="2"/>
                  </a:lnTo>
                  <a:lnTo>
                    <a:pt x="208" y="0"/>
                  </a:lnTo>
                  <a:lnTo>
                    <a:pt x="211" y="0"/>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noFill/>
                <a:latin typeface="Calibri" panose="020F0502020204030204"/>
                <a:ea typeface="+mn-ea"/>
                <a:cs typeface="+mn-cs"/>
              </a:endParaRPr>
            </a:p>
          </p:txBody>
        </p:sp>
        <p:grpSp>
          <p:nvGrpSpPr>
            <p:cNvPr id="163" name="Admin 1 - South Darfur">
              <a:extLst>
                <a:ext uri="{FF2B5EF4-FFF2-40B4-BE49-F238E27FC236}">
                  <a16:creationId xmlns:a16="http://schemas.microsoft.com/office/drawing/2014/main" id="{3E153691-5C3C-2FC7-A3A3-D50264E62ED8}"/>
                </a:ext>
              </a:extLst>
            </p:cNvPr>
            <p:cNvGrpSpPr/>
            <p:nvPr/>
          </p:nvGrpSpPr>
          <p:grpSpPr>
            <a:xfrm>
              <a:off x="2938574" y="4618385"/>
              <a:ext cx="1333697" cy="1928389"/>
              <a:chOff x="2941638" y="4619625"/>
              <a:chExt cx="1335088" cy="1930400"/>
            </a:xfrm>
            <a:noFill/>
          </p:grpSpPr>
          <p:sp>
            <p:nvSpPr>
              <p:cNvPr id="164" name="Freeform 21">
                <a:extLst>
                  <a:ext uri="{FF2B5EF4-FFF2-40B4-BE49-F238E27FC236}">
                    <a16:creationId xmlns:a16="http://schemas.microsoft.com/office/drawing/2014/main" id="{C43C4BFA-33F9-684E-0CD9-49B00BE2EA16}"/>
                  </a:ext>
                </a:extLst>
              </p:cNvPr>
              <p:cNvSpPr>
                <a:spLocks/>
              </p:cNvSpPr>
              <p:nvPr/>
            </p:nvSpPr>
            <p:spPr bwMode="auto">
              <a:xfrm>
                <a:off x="2941638" y="4619625"/>
                <a:ext cx="1335088" cy="1930400"/>
              </a:xfrm>
              <a:custGeom>
                <a:avLst/>
                <a:gdLst>
                  <a:gd name="T0" fmla="*/ 467 w 841"/>
                  <a:gd name="T1" fmla="*/ 5 h 1216"/>
                  <a:gd name="T2" fmla="*/ 501 w 841"/>
                  <a:gd name="T3" fmla="*/ 7 h 1216"/>
                  <a:gd name="T4" fmla="*/ 530 w 841"/>
                  <a:gd name="T5" fmla="*/ 21 h 1216"/>
                  <a:gd name="T6" fmla="*/ 566 w 841"/>
                  <a:gd name="T7" fmla="*/ 41 h 1216"/>
                  <a:gd name="T8" fmla="*/ 614 w 841"/>
                  <a:gd name="T9" fmla="*/ 46 h 1216"/>
                  <a:gd name="T10" fmla="*/ 664 w 841"/>
                  <a:gd name="T11" fmla="*/ 43 h 1216"/>
                  <a:gd name="T12" fmla="*/ 700 w 841"/>
                  <a:gd name="T13" fmla="*/ 50 h 1216"/>
                  <a:gd name="T14" fmla="*/ 691 w 841"/>
                  <a:gd name="T15" fmla="*/ 145 h 1216"/>
                  <a:gd name="T16" fmla="*/ 662 w 841"/>
                  <a:gd name="T17" fmla="*/ 249 h 1216"/>
                  <a:gd name="T18" fmla="*/ 657 w 841"/>
                  <a:gd name="T19" fmla="*/ 353 h 1216"/>
                  <a:gd name="T20" fmla="*/ 725 w 841"/>
                  <a:gd name="T21" fmla="*/ 500 h 1216"/>
                  <a:gd name="T22" fmla="*/ 759 w 841"/>
                  <a:gd name="T23" fmla="*/ 550 h 1216"/>
                  <a:gd name="T24" fmla="*/ 795 w 841"/>
                  <a:gd name="T25" fmla="*/ 659 h 1216"/>
                  <a:gd name="T26" fmla="*/ 811 w 841"/>
                  <a:gd name="T27" fmla="*/ 729 h 1216"/>
                  <a:gd name="T28" fmla="*/ 789 w 841"/>
                  <a:gd name="T29" fmla="*/ 736 h 1216"/>
                  <a:gd name="T30" fmla="*/ 759 w 841"/>
                  <a:gd name="T31" fmla="*/ 740 h 1216"/>
                  <a:gd name="T32" fmla="*/ 734 w 841"/>
                  <a:gd name="T33" fmla="*/ 747 h 1216"/>
                  <a:gd name="T34" fmla="*/ 705 w 841"/>
                  <a:gd name="T35" fmla="*/ 747 h 1216"/>
                  <a:gd name="T36" fmla="*/ 671 w 841"/>
                  <a:gd name="T37" fmla="*/ 754 h 1216"/>
                  <a:gd name="T38" fmla="*/ 641 w 841"/>
                  <a:gd name="T39" fmla="*/ 754 h 1216"/>
                  <a:gd name="T40" fmla="*/ 612 w 841"/>
                  <a:gd name="T41" fmla="*/ 763 h 1216"/>
                  <a:gd name="T42" fmla="*/ 596 w 841"/>
                  <a:gd name="T43" fmla="*/ 783 h 1216"/>
                  <a:gd name="T44" fmla="*/ 591 w 841"/>
                  <a:gd name="T45" fmla="*/ 811 h 1216"/>
                  <a:gd name="T46" fmla="*/ 578 w 841"/>
                  <a:gd name="T47" fmla="*/ 842 h 1216"/>
                  <a:gd name="T48" fmla="*/ 557 w 841"/>
                  <a:gd name="T49" fmla="*/ 869 h 1216"/>
                  <a:gd name="T50" fmla="*/ 528 w 841"/>
                  <a:gd name="T51" fmla="*/ 894 h 1216"/>
                  <a:gd name="T52" fmla="*/ 505 w 841"/>
                  <a:gd name="T53" fmla="*/ 912 h 1216"/>
                  <a:gd name="T54" fmla="*/ 505 w 841"/>
                  <a:gd name="T55" fmla="*/ 949 h 1216"/>
                  <a:gd name="T56" fmla="*/ 507 w 841"/>
                  <a:gd name="T57" fmla="*/ 985 h 1216"/>
                  <a:gd name="T58" fmla="*/ 469 w 841"/>
                  <a:gd name="T59" fmla="*/ 1016 h 1216"/>
                  <a:gd name="T60" fmla="*/ 462 w 841"/>
                  <a:gd name="T61" fmla="*/ 1062 h 1216"/>
                  <a:gd name="T62" fmla="*/ 455 w 841"/>
                  <a:gd name="T63" fmla="*/ 1107 h 1216"/>
                  <a:gd name="T64" fmla="*/ 421 w 841"/>
                  <a:gd name="T65" fmla="*/ 1170 h 1216"/>
                  <a:gd name="T66" fmla="*/ 374 w 841"/>
                  <a:gd name="T67" fmla="*/ 1209 h 1216"/>
                  <a:gd name="T68" fmla="*/ 351 w 841"/>
                  <a:gd name="T69" fmla="*/ 1200 h 1216"/>
                  <a:gd name="T70" fmla="*/ 315 w 841"/>
                  <a:gd name="T71" fmla="*/ 1198 h 1216"/>
                  <a:gd name="T72" fmla="*/ 276 w 841"/>
                  <a:gd name="T73" fmla="*/ 1195 h 1216"/>
                  <a:gd name="T74" fmla="*/ 238 w 841"/>
                  <a:gd name="T75" fmla="*/ 1200 h 1216"/>
                  <a:gd name="T76" fmla="*/ 204 w 841"/>
                  <a:gd name="T77" fmla="*/ 1184 h 1216"/>
                  <a:gd name="T78" fmla="*/ 176 w 841"/>
                  <a:gd name="T79" fmla="*/ 1186 h 1216"/>
                  <a:gd name="T80" fmla="*/ 183 w 841"/>
                  <a:gd name="T81" fmla="*/ 1159 h 1216"/>
                  <a:gd name="T82" fmla="*/ 199 w 841"/>
                  <a:gd name="T83" fmla="*/ 1127 h 1216"/>
                  <a:gd name="T84" fmla="*/ 183 w 841"/>
                  <a:gd name="T85" fmla="*/ 1112 h 1216"/>
                  <a:gd name="T86" fmla="*/ 156 w 841"/>
                  <a:gd name="T87" fmla="*/ 1112 h 1216"/>
                  <a:gd name="T88" fmla="*/ 165 w 841"/>
                  <a:gd name="T89" fmla="*/ 1075 h 1216"/>
                  <a:gd name="T90" fmla="*/ 195 w 841"/>
                  <a:gd name="T91" fmla="*/ 1062 h 1216"/>
                  <a:gd name="T92" fmla="*/ 192 w 841"/>
                  <a:gd name="T93" fmla="*/ 1064 h 1216"/>
                  <a:gd name="T94" fmla="*/ 197 w 841"/>
                  <a:gd name="T95" fmla="*/ 1059 h 1216"/>
                  <a:gd name="T96" fmla="*/ 206 w 841"/>
                  <a:gd name="T97" fmla="*/ 1028 h 1216"/>
                  <a:gd name="T98" fmla="*/ 213 w 841"/>
                  <a:gd name="T99" fmla="*/ 998 h 1216"/>
                  <a:gd name="T100" fmla="*/ 199 w 841"/>
                  <a:gd name="T101" fmla="*/ 971 h 1216"/>
                  <a:gd name="T102" fmla="*/ 220 w 841"/>
                  <a:gd name="T103" fmla="*/ 915 h 1216"/>
                  <a:gd name="T104" fmla="*/ 142 w 841"/>
                  <a:gd name="T105" fmla="*/ 756 h 1216"/>
                  <a:gd name="T106" fmla="*/ 99 w 841"/>
                  <a:gd name="T107" fmla="*/ 706 h 1216"/>
                  <a:gd name="T108" fmla="*/ 56 w 841"/>
                  <a:gd name="T109" fmla="*/ 668 h 1216"/>
                  <a:gd name="T110" fmla="*/ 27 w 841"/>
                  <a:gd name="T111" fmla="*/ 639 h 1216"/>
                  <a:gd name="T112" fmla="*/ 0 w 841"/>
                  <a:gd name="T113" fmla="*/ 596 h 1216"/>
                  <a:gd name="T114" fmla="*/ 59 w 841"/>
                  <a:gd name="T115" fmla="*/ 557 h 1216"/>
                  <a:gd name="T116" fmla="*/ 131 w 841"/>
                  <a:gd name="T117" fmla="*/ 528 h 1216"/>
                  <a:gd name="T118" fmla="*/ 190 w 841"/>
                  <a:gd name="T119" fmla="*/ 49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1" h="1216">
                    <a:moveTo>
                      <a:pt x="426" y="3"/>
                    </a:moveTo>
                    <a:lnTo>
                      <a:pt x="426" y="0"/>
                    </a:lnTo>
                    <a:lnTo>
                      <a:pt x="428" y="0"/>
                    </a:lnTo>
                    <a:lnTo>
                      <a:pt x="430" y="0"/>
                    </a:lnTo>
                    <a:lnTo>
                      <a:pt x="433" y="3"/>
                    </a:lnTo>
                    <a:lnTo>
                      <a:pt x="435" y="3"/>
                    </a:lnTo>
                    <a:lnTo>
                      <a:pt x="437" y="3"/>
                    </a:lnTo>
                    <a:lnTo>
                      <a:pt x="442" y="3"/>
                    </a:lnTo>
                    <a:lnTo>
                      <a:pt x="444" y="3"/>
                    </a:lnTo>
                    <a:lnTo>
                      <a:pt x="446" y="3"/>
                    </a:lnTo>
                    <a:lnTo>
                      <a:pt x="453" y="3"/>
                    </a:lnTo>
                    <a:lnTo>
                      <a:pt x="455" y="5"/>
                    </a:lnTo>
                    <a:lnTo>
                      <a:pt x="458" y="5"/>
                    </a:lnTo>
                    <a:lnTo>
                      <a:pt x="460" y="5"/>
                    </a:lnTo>
                    <a:lnTo>
                      <a:pt x="462" y="5"/>
                    </a:lnTo>
                    <a:lnTo>
                      <a:pt x="464" y="5"/>
                    </a:lnTo>
                    <a:lnTo>
                      <a:pt x="467" y="5"/>
                    </a:lnTo>
                    <a:lnTo>
                      <a:pt x="467" y="7"/>
                    </a:lnTo>
                    <a:lnTo>
                      <a:pt x="469" y="7"/>
                    </a:lnTo>
                    <a:lnTo>
                      <a:pt x="471" y="7"/>
                    </a:lnTo>
                    <a:lnTo>
                      <a:pt x="473" y="7"/>
                    </a:lnTo>
                    <a:lnTo>
                      <a:pt x="476" y="7"/>
                    </a:lnTo>
                    <a:lnTo>
                      <a:pt x="478" y="7"/>
                    </a:lnTo>
                    <a:lnTo>
                      <a:pt x="480" y="7"/>
                    </a:lnTo>
                    <a:lnTo>
                      <a:pt x="483" y="7"/>
                    </a:lnTo>
                    <a:lnTo>
                      <a:pt x="483" y="5"/>
                    </a:lnTo>
                    <a:lnTo>
                      <a:pt x="485" y="5"/>
                    </a:lnTo>
                    <a:lnTo>
                      <a:pt x="487" y="5"/>
                    </a:lnTo>
                    <a:lnTo>
                      <a:pt x="489" y="5"/>
                    </a:lnTo>
                    <a:lnTo>
                      <a:pt x="492" y="5"/>
                    </a:lnTo>
                    <a:lnTo>
                      <a:pt x="494" y="5"/>
                    </a:lnTo>
                    <a:lnTo>
                      <a:pt x="496" y="5"/>
                    </a:lnTo>
                    <a:lnTo>
                      <a:pt x="498" y="5"/>
                    </a:lnTo>
                    <a:lnTo>
                      <a:pt x="501" y="7"/>
                    </a:lnTo>
                    <a:lnTo>
                      <a:pt x="503" y="7"/>
                    </a:lnTo>
                    <a:lnTo>
                      <a:pt x="505" y="7"/>
                    </a:lnTo>
                    <a:lnTo>
                      <a:pt x="507" y="7"/>
                    </a:lnTo>
                    <a:lnTo>
                      <a:pt x="510" y="7"/>
                    </a:lnTo>
                    <a:lnTo>
                      <a:pt x="512" y="7"/>
                    </a:lnTo>
                    <a:lnTo>
                      <a:pt x="512" y="9"/>
                    </a:lnTo>
                    <a:lnTo>
                      <a:pt x="514" y="9"/>
                    </a:lnTo>
                    <a:lnTo>
                      <a:pt x="517" y="9"/>
                    </a:lnTo>
                    <a:lnTo>
                      <a:pt x="517" y="12"/>
                    </a:lnTo>
                    <a:lnTo>
                      <a:pt x="519" y="12"/>
                    </a:lnTo>
                    <a:lnTo>
                      <a:pt x="519" y="14"/>
                    </a:lnTo>
                    <a:lnTo>
                      <a:pt x="521" y="16"/>
                    </a:lnTo>
                    <a:lnTo>
                      <a:pt x="523" y="16"/>
                    </a:lnTo>
                    <a:lnTo>
                      <a:pt x="523" y="18"/>
                    </a:lnTo>
                    <a:lnTo>
                      <a:pt x="526" y="18"/>
                    </a:lnTo>
                    <a:lnTo>
                      <a:pt x="528" y="18"/>
                    </a:lnTo>
                    <a:lnTo>
                      <a:pt x="530" y="21"/>
                    </a:lnTo>
                    <a:lnTo>
                      <a:pt x="532" y="23"/>
                    </a:lnTo>
                    <a:lnTo>
                      <a:pt x="535" y="23"/>
                    </a:lnTo>
                    <a:lnTo>
                      <a:pt x="537" y="23"/>
                    </a:lnTo>
                    <a:lnTo>
                      <a:pt x="537" y="25"/>
                    </a:lnTo>
                    <a:lnTo>
                      <a:pt x="539" y="25"/>
                    </a:lnTo>
                    <a:lnTo>
                      <a:pt x="541" y="28"/>
                    </a:lnTo>
                    <a:lnTo>
                      <a:pt x="544" y="28"/>
                    </a:lnTo>
                    <a:lnTo>
                      <a:pt x="546" y="30"/>
                    </a:lnTo>
                    <a:lnTo>
                      <a:pt x="551" y="30"/>
                    </a:lnTo>
                    <a:lnTo>
                      <a:pt x="553" y="32"/>
                    </a:lnTo>
                    <a:lnTo>
                      <a:pt x="555" y="32"/>
                    </a:lnTo>
                    <a:lnTo>
                      <a:pt x="557" y="32"/>
                    </a:lnTo>
                    <a:lnTo>
                      <a:pt x="557" y="34"/>
                    </a:lnTo>
                    <a:lnTo>
                      <a:pt x="560" y="34"/>
                    </a:lnTo>
                    <a:lnTo>
                      <a:pt x="562" y="37"/>
                    </a:lnTo>
                    <a:lnTo>
                      <a:pt x="564" y="39"/>
                    </a:lnTo>
                    <a:lnTo>
                      <a:pt x="566" y="41"/>
                    </a:lnTo>
                    <a:lnTo>
                      <a:pt x="569" y="43"/>
                    </a:lnTo>
                    <a:lnTo>
                      <a:pt x="571" y="48"/>
                    </a:lnTo>
                    <a:lnTo>
                      <a:pt x="580" y="48"/>
                    </a:lnTo>
                    <a:lnTo>
                      <a:pt x="582" y="48"/>
                    </a:lnTo>
                    <a:lnTo>
                      <a:pt x="585" y="48"/>
                    </a:lnTo>
                    <a:lnTo>
                      <a:pt x="587" y="48"/>
                    </a:lnTo>
                    <a:lnTo>
                      <a:pt x="587" y="50"/>
                    </a:lnTo>
                    <a:lnTo>
                      <a:pt x="589" y="50"/>
                    </a:lnTo>
                    <a:lnTo>
                      <a:pt x="591" y="50"/>
                    </a:lnTo>
                    <a:lnTo>
                      <a:pt x="596" y="50"/>
                    </a:lnTo>
                    <a:lnTo>
                      <a:pt x="598" y="50"/>
                    </a:lnTo>
                    <a:lnTo>
                      <a:pt x="600" y="50"/>
                    </a:lnTo>
                    <a:lnTo>
                      <a:pt x="603" y="50"/>
                    </a:lnTo>
                    <a:lnTo>
                      <a:pt x="607" y="48"/>
                    </a:lnTo>
                    <a:lnTo>
                      <a:pt x="609" y="48"/>
                    </a:lnTo>
                    <a:lnTo>
                      <a:pt x="612" y="46"/>
                    </a:lnTo>
                    <a:lnTo>
                      <a:pt x="614" y="46"/>
                    </a:lnTo>
                    <a:lnTo>
                      <a:pt x="616" y="46"/>
                    </a:lnTo>
                    <a:lnTo>
                      <a:pt x="616" y="43"/>
                    </a:lnTo>
                    <a:lnTo>
                      <a:pt x="619" y="43"/>
                    </a:lnTo>
                    <a:lnTo>
                      <a:pt x="621" y="43"/>
                    </a:lnTo>
                    <a:lnTo>
                      <a:pt x="623" y="43"/>
                    </a:lnTo>
                    <a:lnTo>
                      <a:pt x="625" y="41"/>
                    </a:lnTo>
                    <a:lnTo>
                      <a:pt x="630" y="41"/>
                    </a:lnTo>
                    <a:lnTo>
                      <a:pt x="632" y="41"/>
                    </a:lnTo>
                    <a:lnTo>
                      <a:pt x="641" y="41"/>
                    </a:lnTo>
                    <a:lnTo>
                      <a:pt x="648" y="48"/>
                    </a:lnTo>
                    <a:lnTo>
                      <a:pt x="650" y="48"/>
                    </a:lnTo>
                    <a:lnTo>
                      <a:pt x="653" y="46"/>
                    </a:lnTo>
                    <a:lnTo>
                      <a:pt x="655" y="46"/>
                    </a:lnTo>
                    <a:lnTo>
                      <a:pt x="657" y="46"/>
                    </a:lnTo>
                    <a:lnTo>
                      <a:pt x="657" y="43"/>
                    </a:lnTo>
                    <a:lnTo>
                      <a:pt x="659" y="43"/>
                    </a:lnTo>
                    <a:lnTo>
                      <a:pt x="664" y="43"/>
                    </a:lnTo>
                    <a:lnTo>
                      <a:pt x="666" y="46"/>
                    </a:lnTo>
                    <a:lnTo>
                      <a:pt x="668" y="43"/>
                    </a:lnTo>
                    <a:lnTo>
                      <a:pt x="671" y="43"/>
                    </a:lnTo>
                    <a:lnTo>
                      <a:pt x="675" y="41"/>
                    </a:lnTo>
                    <a:lnTo>
                      <a:pt x="680" y="41"/>
                    </a:lnTo>
                    <a:lnTo>
                      <a:pt x="680" y="43"/>
                    </a:lnTo>
                    <a:lnTo>
                      <a:pt x="682" y="43"/>
                    </a:lnTo>
                    <a:lnTo>
                      <a:pt x="687" y="43"/>
                    </a:lnTo>
                    <a:lnTo>
                      <a:pt x="689" y="43"/>
                    </a:lnTo>
                    <a:lnTo>
                      <a:pt x="693" y="43"/>
                    </a:lnTo>
                    <a:lnTo>
                      <a:pt x="696" y="43"/>
                    </a:lnTo>
                    <a:lnTo>
                      <a:pt x="698" y="43"/>
                    </a:lnTo>
                    <a:lnTo>
                      <a:pt x="700" y="43"/>
                    </a:lnTo>
                    <a:lnTo>
                      <a:pt x="702" y="43"/>
                    </a:lnTo>
                    <a:lnTo>
                      <a:pt x="700" y="46"/>
                    </a:lnTo>
                    <a:lnTo>
                      <a:pt x="700" y="48"/>
                    </a:lnTo>
                    <a:lnTo>
                      <a:pt x="700" y="50"/>
                    </a:lnTo>
                    <a:lnTo>
                      <a:pt x="700" y="52"/>
                    </a:lnTo>
                    <a:lnTo>
                      <a:pt x="700" y="55"/>
                    </a:lnTo>
                    <a:lnTo>
                      <a:pt x="700" y="61"/>
                    </a:lnTo>
                    <a:lnTo>
                      <a:pt x="700" y="64"/>
                    </a:lnTo>
                    <a:lnTo>
                      <a:pt x="702" y="66"/>
                    </a:lnTo>
                    <a:lnTo>
                      <a:pt x="702" y="68"/>
                    </a:lnTo>
                    <a:lnTo>
                      <a:pt x="702" y="77"/>
                    </a:lnTo>
                    <a:lnTo>
                      <a:pt x="702" y="80"/>
                    </a:lnTo>
                    <a:lnTo>
                      <a:pt x="702" y="91"/>
                    </a:lnTo>
                    <a:lnTo>
                      <a:pt x="702" y="114"/>
                    </a:lnTo>
                    <a:lnTo>
                      <a:pt x="702" y="118"/>
                    </a:lnTo>
                    <a:lnTo>
                      <a:pt x="702" y="120"/>
                    </a:lnTo>
                    <a:lnTo>
                      <a:pt x="705" y="125"/>
                    </a:lnTo>
                    <a:lnTo>
                      <a:pt x="707" y="129"/>
                    </a:lnTo>
                    <a:lnTo>
                      <a:pt x="705" y="136"/>
                    </a:lnTo>
                    <a:lnTo>
                      <a:pt x="698" y="138"/>
                    </a:lnTo>
                    <a:lnTo>
                      <a:pt x="691" y="145"/>
                    </a:lnTo>
                    <a:lnTo>
                      <a:pt x="691" y="152"/>
                    </a:lnTo>
                    <a:lnTo>
                      <a:pt x="689" y="161"/>
                    </a:lnTo>
                    <a:lnTo>
                      <a:pt x="691" y="168"/>
                    </a:lnTo>
                    <a:lnTo>
                      <a:pt x="691" y="170"/>
                    </a:lnTo>
                    <a:lnTo>
                      <a:pt x="693" y="179"/>
                    </a:lnTo>
                    <a:lnTo>
                      <a:pt x="696" y="181"/>
                    </a:lnTo>
                    <a:lnTo>
                      <a:pt x="698" y="186"/>
                    </a:lnTo>
                    <a:lnTo>
                      <a:pt x="700" y="193"/>
                    </a:lnTo>
                    <a:lnTo>
                      <a:pt x="700" y="197"/>
                    </a:lnTo>
                    <a:lnTo>
                      <a:pt x="696" y="209"/>
                    </a:lnTo>
                    <a:lnTo>
                      <a:pt x="693" y="213"/>
                    </a:lnTo>
                    <a:lnTo>
                      <a:pt x="693" y="218"/>
                    </a:lnTo>
                    <a:lnTo>
                      <a:pt x="691" y="220"/>
                    </a:lnTo>
                    <a:lnTo>
                      <a:pt x="689" y="227"/>
                    </a:lnTo>
                    <a:lnTo>
                      <a:pt x="675" y="240"/>
                    </a:lnTo>
                    <a:lnTo>
                      <a:pt x="668" y="245"/>
                    </a:lnTo>
                    <a:lnTo>
                      <a:pt x="662" y="249"/>
                    </a:lnTo>
                    <a:lnTo>
                      <a:pt x="662" y="252"/>
                    </a:lnTo>
                    <a:lnTo>
                      <a:pt x="662" y="254"/>
                    </a:lnTo>
                    <a:lnTo>
                      <a:pt x="662" y="256"/>
                    </a:lnTo>
                    <a:lnTo>
                      <a:pt x="659" y="261"/>
                    </a:lnTo>
                    <a:lnTo>
                      <a:pt x="662" y="279"/>
                    </a:lnTo>
                    <a:lnTo>
                      <a:pt x="662" y="281"/>
                    </a:lnTo>
                    <a:lnTo>
                      <a:pt x="662" y="288"/>
                    </a:lnTo>
                    <a:lnTo>
                      <a:pt x="662" y="290"/>
                    </a:lnTo>
                    <a:lnTo>
                      <a:pt x="662" y="295"/>
                    </a:lnTo>
                    <a:lnTo>
                      <a:pt x="662" y="304"/>
                    </a:lnTo>
                    <a:lnTo>
                      <a:pt x="662" y="306"/>
                    </a:lnTo>
                    <a:lnTo>
                      <a:pt x="662" y="313"/>
                    </a:lnTo>
                    <a:lnTo>
                      <a:pt x="662" y="326"/>
                    </a:lnTo>
                    <a:lnTo>
                      <a:pt x="659" y="335"/>
                    </a:lnTo>
                    <a:lnTo>
                      <a:pt x="659" y="340"/>
                    </a:lnTo>
                    <a:lnTo>
                      <a:pt x="659" y="342"/>
                    </a:lnTo>
                    <a:lnTo>
                      <a:pt x="657" y="353"/>
                    </a:lnTo>
                    <a:lnTo>
                      <a:pt x="657" y="356"/>
                    </a:lnTo>
                    <a:lnTo>
                      <a:pt x="655" y="358"/>
                    </a:lnTo>
                    <a:lnTo>
                      <a:pt x="655" y="362"/>
                    </a:lnTo>
                    <a:lnTo>
                      <a:pt x="655" y="383"/>
                    </a:lnTo>
                    <a:lnTo>
                      <a:pt x="655" y="387"/>
                    </a:lnTo>
                    <a:lnTo>
                      <a:pt x="655" y="405"/>
                    </a:lnTo>
                    <a:lnTo>
                      <a:pt x="657" y="421"/>
                    </a:lnTo>
                    <a:lnTo>
                      <a:pt x="657" y="424"/>
                    </a:lnTo>
                    <a:lnTo>
                      <a:pt x="659" y="426"/>
                    </a:lnTo>
                    <a:lnTo>
                      <a:pt x="659" y="430"/>
                    </a:lnTo>
                    <a:lnTo>
                      <a:pt x="662" y="435"/>
                    </a:lnTo>
                    <a:lnTo>
                      <a:pt x="678" y="464"/>
                    </a:lnTo>
                    <a:lnTo>
                      <a:pt x="682" y="469"/>
                    </a:lnTo>
                    <a:lnTo>
                      <a:pt x="716" y="482"/>
                    </a:lnTo>
                    <a:lnTo>
                      <a:pt x="721" y="487"/>
                    </a:lnTo>
                    <a:lnTo>
                      <a:pt x="725" y="494"/>
                    </a:lnTo>
                    <a:lnTo>
                      <a:pt x="725" y="500"/>
                    </a:lnTo>
                    <a:lnTo>
                      <a:pt x="723" y="510"/>
                    </a:lnTo>
                    <a:lnTo>
                      <a:pt x="723" y="523"/>
                    </a:lnTo>
                    <a:lnTo>
                      <a:pt x="723" y="528"/>
                    </a:lnTo>
                    <a:lnTo>
                      <a:pt x="725" y="534"/>
                    </a:lnTo>
                    <a:lnTo>
                      <a:pt x="730" y="541"/>
                    </a:lnTo>
                    <a:lnTo>
                      <a:pt x="732" y="543"/>
                    </a:lnTo>
                    <a:lnTo>
                      <a:pt x="739" y="543"/>
                    </a:lnTo>
                    <a:lnTo>
                      <a:pt x="743" y="541"/>
                    </a:lnTo>
                    <a:lnTo>
                      <a:pt x="746" y="539"/>
                    </a:lnTo>
                    <a:lnTo>
                      <a:pt x="750" y="537"/>
                    </a:lnTo>
                    <a:lnTo>
                      <a:pt x="750" y="539"/>
                    </a:lnTo>
                    <a:lnTo>
                      <a:pt x="750" y="541"/>
                    </a:lnTo>
                    <a:lnTo>
                      <a:pt x="752" y="541"/>
                    </a:lnTo>
                    <a:lnTo>
                      <a:pt x="755" y="546"/>
                    </a:lnTo>
                    <a:lnTo>
                      <a:pt x="757" y="548"/>
                    </a:lnTo>
                    <a:lnTo>
                      <a:pt x="757" y="550"/>
                    </a:lnTo>
                    <a:lnTo>
                      <a:pt x="759" y="550"/>
                    </a:lnTo>
                    <a:lnTo>
                      <a:pt x="764" y="557"/>
                    </a:lnTo>
                    <a:lnTo>
                      <a:pt x="766" y="562"/>
                    </a:lnTo>
                    <a:lnTo>
                      <a:pt x="768" y="562"/>
                    </a:lnTo>
                    <a:lnTo>
                      <a:pt x="768" y="564"/>
                    </a:lnTo>
                    <a:lnTo>
                      <a:pt x="770" y="568"/>
                    </a:lnTo>
                    <a:lnTo>
                      <a:pt x="770" y="573"/>
                    </a:lnTo>
                    <a:lnTo>
                      <a:pt x="770" y="575"/>
                    </a:lnTo>
                    <a:lnTo>
                      <a:pt x="770" y="582"/>
                    </a:lnTo>
                    <a:lnTo>
                      <a:pt x="768" y="584"/>
                    </a:lnTo>
                    <a:lnTo>
                      <a:pt x="766" y="589"/>
                    </a:lnTo>
                    <a:lnTo>
                      <a:pt x="766" y="591"/>
                    </a:lnTo>
                    <a:lnTo>
                      <a:pt x="766" y="596"/>
                    </a:lnTo>
                    <a:lnTo>
                      <a:pt x="780" y="632"/>
                    </a:lnTo>
                    <a:lnTo>
                      <a:pt x="784" y="641"/>
                    </a:lnTo>
                    <a:lnTo>
                      <a:pt x="786" y="643"/>
                    </a:lnTo>
                    <a:lnTo>
                      <a:pt x="791" y="652"/>
                    </a:lnTo>
                    <a:lnTo>
                      <a:pt x="795" y="659"/>
                    </a:lnTo>
                    <a:lnTo>
                      <a:pt x="807" y="670"/>
                    </a:lnTo>
                    <a:lnTo>
                      <a:pt x="841" y="713"/>
                    </a:lnTo>
                    <a:lnTo>
                      <a:pt x="832" y="745"/>
                    </a:lnTo>
                    <a:lnTo>
                      <a:pt x="829" y="747"/>
                    </a:lnTo>
                    <a:lnTo>
                      <a:pt x="829" y="745"/>
                    </a:lnTo>
                    <a:lnTo>
                      <a:pt x="829" y="743"/>
                    </a:lnTo>
                    <a:lnTo>
                      <a:pt x="827" y="740"/>
                    </a:lnTo>
                    <a:lnTo>
                      <a:pt x="827" y="738"/>
                    </a:lnTo>
                    <a:lnTo>
                      <a:pt x="825" y="736"/>
                    </a:lnTo>
                    <a:lnTo>
                      <a:pt x="823" y="736"/>
                    </a:lnTo>
                    <a:lnTo>
                      <a:pt x="820" y="736"/>
                    </a:lnTo>
                    <a:lnTo>
                      <a:pt x="820" y="734"/>
                    </a:lnTo>
                    <a:lnTo>
                      <a:pt x="818" y="734"/>
                    </a:lnTo>
                    <a:lnTo>
                      <a:pt x="818" y="731"/>
                    </a:lnTo>
                    <a:lnTo>
                      <a:pt x="816" y="731"/>
                    </a:lnTo>
                    <a:lnTo>
                      <a:pt x="814" y="731"/>
                    </a:lnTo>
                    <a:lnTo>
                      <a:pt x="811" y="729"/>
                    </a:lnTo>
                    <a:lnTo>
                      <a:pt x="809" y="731"/>
                    </a:lnTo>
                    <a:lnTo>
                      <a:pt x="809" y="729"/>
                    </a:lnTo>
                    <a:lnTo>
                      <a:pt x="807" y="729"/>
                    </a:lnTo>
                    <a:lnTo>
                      <a:pt x="807" y="731"/>
                    </a:lnTo>
                    <a:lnTo>
                      <a:pt x="804" y="731"/>
                    </a:lnTo>
                    <a:lnTo>
                      <a:pt x="802" y="731"/>
                    </a:lnTo>
                    <a:lnTo>
                      <a:pt x="802" y="729"/>
                    </a:lnTo>
                    <a:lnTo>
                      <a:pt x="800" y="729"/>
                    </a:lnTo>
                    <a:lnTo>
                      <a:pt x="800" y="731"/>
                    </a:lnTo>
                    <a:lnTo>
                      <a:pt x="798" y="731"/>
                    </a:lnTo>
                    <a:lnTo>
                      <a:pt x="798" y="729"/>
                    </a:lnTo>
                    <a:lnTo>
                      <a:pt x="795" y="731"/>
                    </a:lnTo>
                    <a:lnTo>
                      <a:pt x="793" y="734"/>
                    </a:lnTo>
                    <a:lnTo>
                      <a:pt x="793" y="731"/>
                    </a:lnTo>
                    <a:lnTo>
                      <a:pt x="791" y="734"/>
                    </a:lnTo>
                    <a:lnTo>
                      <a:pt x="791" y="736"/>
                    </a:lnTo>
                    <a:lnTo>
                      <a:pt x="789" y="736"/>
                    </a:lnTo>
                    <a:lnTo>
                      <a:pt x="786" y="736"/>
                    </a:lnTo>
                    <a:lnTo>
                      <a:pt x="784" y="736"/>
                    </a:lnTo>
                    <a:lnTo>
                      <a:pt x="782" y="736"/>
                    </a:lnTo>
                    <a:lnTo>
                      <a:pt x="782" y="738"/>
                    </a:lnTo>
                    <a:lnTo>
                      <a:pt x="780" y="738"/>
                    </a:lnTo>
                    <a:lnTo>
                      <a:pt x="777" y="738"/>
                    </a:lnTo>
                    <a:lnTo>
                      <a:pt x="777" y="736"/>
                    </a:lnTo>
                    <a:lnTo>
                      <a:pt x="775" y="736"/>
                    </a:lnTo>
                    <a:lnTo>
                      <a:pt x="773" y="734"/>
                    </a:lnTo>
                    <a:lnTo>
                      <a:pt x="773" y="736"/>
                    </a:lnTo>
                    <a:lnTo>
                      <a:pt x="770" y="736"/>
                    </a:lnTo>
                    <a:lnTo>
                      <a:pt x="768" y="736"/>
                    </a:lnTo>
                    <a:lnTo>
                      <a:pt x="766" y="736"/>
                    </a:lnTo>
                    <a:lnTo>
                      <a:pt x="766" y="738"/>
                    </a:lnTo>
                    <a:lnTo>
                      <a:pt x="764" y="740"/>
                    </a:lnTo>
                    <a:lnTo>
                      <a:pt x="761" y="740"/>
                    </a:lnTo>
                    <a:lnTo>
                      <a:pt x="759" y="740"/>
                    </a:lnTo>
                    <a:lnTo>
                      <a:pt x="759" y="738"/>
                    </a:lnTo>
                    <a:lnTo>
                      <a:pt x="757" y="738"/>
                    </a:lnTo>
                    <a:lnTo>
                      <a:pt x="755" y="740"/>
                    </a:lnTo>
                    <a:lnTo>
                      <a:pt x="755" y="738"/>
                    </a:lnTo>
                    <a:lnTo>
                      <a:pt x="755" y="740"/>
                    </a:lnTo>
                    <a:lnTo>
                      <a:pt x="752" y="740"/>
                    </a:lnTo>
                    <a:lnTo>
                      <a:pt x="750" y="740"/>
                    </a:lnTo>
                    <a:lnTo>
                      <a:pt x="748" y="740"/>
                    </a:lnTo>
                    <a:lnTo>
                      <a:pt x="746" y="740"/>
                    </a:lnTo>
                    <a:lnTo>
                      <a:pt x="743" y="740"/>
                    </a:lnTo>
                    <a:lnTo>
                      <a:pt x="743" y="743"/>
                    </a:lnTo>
                    <a:lnTo>
                      <a:pt x="741" y="743"/>
                    </a:lnTo>
                    <a:lnTo>
                      <a:pt x="739" y="743"/>
                    </a:lnTo>
                    <a:lnTo>
                      <a:pt x="739" y="745"/>
                    </a:lnTo>
                    <a:lnTo>
                      <a:pt x="736" y="745"/>
                    </a:lnTo>
                    <a:lnTo>
                      <a:pt x="734" y="745"/>
                    </a:lnTo>
                    <a:lnTo>
                      <a:pt x="734" y="747"/>
                    </a:lnTo>
                    <a:lnTo>
                      <a:pt x="732" y="747"/>
                    </a:lnTo>
                    <a:lnTo>
                      <a:pt x="730" y="747"/>
                    </a:lnTo>
                    <a:lnTo>
                      <a:pt x="730" y="749"/>
                    </a:lnTo>
                    <a:lnTo>
                      <a:pt x="730" y="747"/>
                    </a:lnTo>
                    <a:lnTo>
                      <a:pt x="727" y="747"/>
                    </a:lnTo>
                    <a:lnTo>
                      <a:pt x="727" y="749"/>
                    </a:lnTo>
                    <a:lnTo>
                      <a:pt x="725" y="749"/>
                    </a:lnTo>
                    <a:lnTo>
                      <a:pt x="723" y="749"/>
                    </a:lnTo>
                    <a:lnTo>
                      <a:pt x="721" y="749"/>
                    </a:lnTo>
                    <a:lnTo>
                      <a:pt x="718" y="749"/>
                    </a:lnTo>
                    <a:lnTo>
                      <a:pt x="716" y="749"/>
                    </a:lnTo>
                    <a:lnTo>
                      <a:pt x="714" y="747"/>
                    </a:lnTo>
                    <a:lnTo>
                      <a:pt x="714" y="749"/>
                    </a:lnTo>
                    <a:lnTo>
                      <a:pt x="712" y="747"/>
                    </a:lnTo>
                    <a:lnTo>
                      <a:pt x="709" y="747"/>
                    </a:lnTo>
                    <a:lnTo>
                      <a:pt x="707" y="747"/>
                    </a:lnTo>
                    <a:lnTo>
                      <a:pt x="705" y="747"/>
                    </a:lnTo>
                    <a:lnTo>
                      <a:pt x="702" y="747"/>
                    </a:lnTo>
                    <a:lnTo>
                      <a:pt x="700" y="747"/>
                    </a:lnTo>
                    <a:lnTo>
                      <a:pt x="700" y="749"/>
                    </a:lnTo>
                    <a:lnTo>
                      <a:pt x="698" y="747"/>
                    </a:lnTo>
                    <a:lnTo>
                      <a:pt x="696" y="749"/>
                    </a:lnTo>
                    <a:lnTo>
                      <a:pt x="693" y="749"/>
                    </a:lnTo>
                    <a:lnTo>
                      <a:pt x="691" y="747"/>
                    </a:lnTo>
                    <a:lnTo>
                      <a:pt x="691" y="749"/>
                    </a:lnTo>
                    <a:lnTo>
                      <a:pt x="689" y="749"/>
                    </a:lnTo>
                    <a:lnTo>
                      <a:pt x="687" y="749"/>
                    </a:lnTo>
                    <a:lnTo>
                      <a:pt x="684" y="749"/>
                    </a:lnTo>
                    <a:lnTo>
                      <a:pt x="682" y="749"/>
                    </a:lnTo>
                    <a:lnTo>
                      <a:pt x="680" y="749"/>
                    </a:lnTo>
                    <a:lnTo>
                      <a:pt x="675" y="752"/>
                    </a:lnTo>
                    <a:lnTo>
                      <a:pt x="675" y="754"/>
                    </a:lnTo>
                    <a:lnTo>
                      <a:pt x="673" y="754"/>
                    </a:lnTo>
                    <a:lnTo>
                      <a:pt x="671" y="754"/>
                    </a:lnTo>
                    <a:lnTo>
                      <a:pt x="671" y="756"/>
                    </a:lnTo>
                    <a:lnTo>
                      <a:pt x="668" y="756"/>
                    </a:lnTo>
                    <a:lnTo>
                      <a:pt x="666" y="756"/>
                    </a:lnTo>
                    <a:lnTo>
                      <a:pt x="664" y="756"/>
                    </a:lnTo>
                    <a:lnTo>
                      <a:pt x="664" y="754"/>
                    </a:lnTo>
                    <a:lnTo>
                      <a:pt x="662" y="754"/>
                    </a:lnTo>
                    <a:lnTo>
                      <a:pt x="662" y="756"/>
                    </a:lnTo>
                    <a:lnTo>
                      <a:pt x="659" y="756"/>
                    </a:lnTo>
                    <a:lnTo>
                      <a:pt x="657" y="756"/>
                    </a:lnTo>
                    <a:lnTo>
                      <a:pt x="655" y="756"/>
                    </a:lnTo>
                    <a:lnTo>
                      <a:pt x="653" y="756"/>
                    </a:lnTo>
                    <a:lnTo>
                      <a:pt x="648" y="754"/>
                    </a:lnTo>
                    <a:lnTo>
                      <a:pt x="646" y="754"/>
                    </a:lnTo>
                    <a:lnTo>
                      <a:pt x="646" y="752"/>
                    </a:lnTo>
                    <a:lnTo>
                      <a:pt x="643" y="752"/>
                    </a:lnTo>
                    <a:lnTo>
                      <a:pt x="643" y="754"/>
                    </a:lnTo>
                    <a:lnTo>
                      <a:pt x="641" y="754"/>
                    </a:lnTo>
                    <a:lnTo>
                      <a:pt x="639" y="754"/>
                    </a:lnTo>
                    <a:lnTo>
                      <a:pt x="637" y="756"/>
                    </a:lnTo>
                    <a:lnTo>
                      <a:pt x="634" y="756"/>
                    </a:lnTo>
                    <a:lnTo>
                      <a:pt x="634" y="754"/>
                    </a:lnTo>
                    <a:lnTo>
                      <a:pt x="632" y="754"/>
                    </a:lnTo>
                    <a:lnTo>
                      <a:pt x="632" y="756"/>
                    </a:lnTo>
                    <a:lnTo>
                      <a:pt x="628" y="758"/>
                    </a:lnTo>
                    <a:lnTo>
                      <a:pt x="628" y="761"/>
                    </a:lnTo>
                    <a:lnTo>
                      <a:pt x="625" y="761"/>
                    </a:lnTo>
                    <a:lnTo>
                      <a:pt x="623" y="758"/>
                    </a:lnTo>
                    <a:lnTo>
                      <a:pt x="621" y="756"/>
                    </a:lnTo>
                    <a:lnTo>
                      <a:pt x="619" y="758"/>
                    </a:lnTo>
                    <a:lnTo>
                      <a:pt x="616" y="758"/>
                    </a:lnTo>
                    <a:lnTo>
                      <a:pt x="614" y="758"/>
                    </a:lnTo>
                    <a:lnTo>
                      <a:pt x="612" y="758"/>
                    </a:lnTo>
                    <a:lnTo>
                      <a:pt x="612" y="761"/>
                    </a:lnTo>
                    <a:lnTo>
                      <a:pt x="612" y="763"/>
                    </a:lnTo>
                    <a:lnTo>
                      <a:pt x="609" y="763"/>
                    </a:lnTo>
                    <a:lnTo>
                      <a:pt x="607" y="763"/>
                    </a:lnTo>
                    <a:lnTo>
                      <a:pt x="605" y="763"/>
                    </a:lnTo>
                    <a:lnTo>
                      <a:pt x="603" y="763"/>
                    </a:lnTo>
                    <a:lnTo>
                      <a:pt x="605" y="765"/>
                    </a:lnTo>
                    <a:lnTo>
                      <a:pt x="603" y="765"/>
                    </a:lnTo>
                    <a:lnTo>
                      <a:pt x="603" y="768"/>
                    </a:lnTo>
                    <a:lnTo>
                      <a:pt x="603" y="770"/>
                    </a:lnTo>
                    <a:lnTo>
                      <a:pt x="600" y="772"/>
                    </a:lnTo>
                    <a:lnTo>
                      <a:pt x="598" y="774"/>
                    </a:lnTo>
                    <a:lnTo>
                      <a:pt x="596" y="774"/>
                    </a:lnTo>
                    <a:lnTo>
                      <a:pt x="596" y="777"/>
                    </a:lnTo>
                    <a:lnTo>
                      <a:pt x="596" y="779"/>
                    </a:lnTo>
                    <a:lnTo>
                      <a:pt x="596" y="781"/>
                    </a:lnTo>
                    <a:lnTo>
                      <a:pt x="594" y="781"/>
                    </a:lnTo>
                    <a:lnTo>
                      <a:pt x="596" y="781"/>
                    </a:lnTo>
                    <a:lnTo>
                      <a:pt x="596" y="783"/>
                    </a:lnTo>
                    <a:lnTo>
                      <a:pt x="594" y="783"/>
                    </a:lnTo>
                    <a:lnTo>
                      <a:pt x="594" y="786"/>
                    </a:lnTo>
                    <a:lnTo>
                      <a:pt x="591" y="786"/>
                    </a:lnTo>
                    <a:lnTo>
                      <a:pt x="594" y="788"/>
                    </a:lnTo>
                    <a:lnTo>
                      <a:pt x="591" y="788"/>
                    </a:lnTo>
                    <a:lnTo>
                      <a:pt x="591" y="790"/>
                    </a:lnTo>
                    <a:lnTo>
                      <a:pt x="589" y="790"/>
                    </a:lnTo>
                    <a:lnTo>
                      <a:pt x="589" y="792"/>
                    </a:lnTo>
                    <a:lnTo>
                      <a:pt x="587" y="797"/>
                    </a:lnTo>
                    <a:lnTo>
                      <a:pt x="587" y="799"/>
                    </a:lnTo>
                    <a:lnTo>
                      <a:pt x="585" y="799"/>
                    </a:lnTo>
                    <a:lnTo>
                      <a:pt x="585" y="801"/>
                    </a:lnTo>
                    <a:lnTo>
                      <a:pt x="587" y="801"/>
                    </a:lnTo>
                    <a:lnTo>
                      <a:pt x="587" y="804"/>
                    </a:lnTo>
                    <a:lnTo>
                      <a:pt x="589" y="806"/>
                    </a:lnTo>
                    <a:lnTo>
                      <a:pt x="589" y="808"/>
                    </a:lnTo>
                    <a:lnTo>
                      <a:pt x="591" y="811"/>
                    </a:lnTo>
                    <a:lnTo>
                      <a:pt x="591" y="813"/>
                    </a:lnTo>
                    <a:lnTo>
                      <a:pt x="594" y="815"/>
                    </a:lnTo>
                    <a:lnTo>
                      <a:pt x="594" y="817"/>
                    </a:lnTo>
                    <a:lnTo>
                      <a:pt x="591" y="822"/>
                    </a:lnTo>
                    <a:lnTo>
                      <a:pt x="589" y="824"/>
                    </a:lnTo>
                    <a:lnTo>
                      <a:pt x="587" y="826"/>
                    </a:lnTo>
                    <a:lnTo>
                      <a:pt x="585" y="829"/>
                    </a:lnTo>
                    <a:lnTo>
                      <a:pt x="585" y="831"/>
                    </a:lnTo>
                    <a:lnTo>
                      <a:pt x="587" y="833"/>
                    </a:lnTo>
                    <a:lnTo>
                      <a:pt x="587" y="835"/>
                    </a:lnTo>
                    <a:lnTo>
                      <a:pt x="587" y="838"/>
                    </a:lnTo>
                    <a:lnTo>
                      <a:pt x="585" y="840"/>
                    </a:lnTo>
                    <a:lnTo>
                      <a:pt x="582" y="838"/>
                    </a:lnTo>
                    <a:lnTo>
                      <a:pt x="580" y="835"/>
                    </a:lnTo>
                    <a:lnTo>
                      <a:pt x="580" y="838"/>
                    </a:lnTo>
                    <a:lnTo>
                      <a:pt x="580" y="840"/>
                    </a:lnTo>
                    <a:lnTo>
                      <a:pt x="578" y="842"/>
                    </a:lnTo>
                    <a:lnTo>
                      <a:pt x="578" y="844"/>
                    </a:lnTo>
                    <a:lnTo>
                      <a:pt x="578" y="847"/>
                    </a:lnTo>
                    <a:lnTo>
                      <a:pt x="575" y="849"/>
                    </a:lnTo>
                    <a:lnTo>
                      <a:pt x="573" y="849"/>
                    </a:lnTo>
                    <a:lnTo>
                      <a:pt x="571" y="851"/>
                    </a:lnTo>
                    <a:lnTo>
                      <a:pt x="571" y="854"/>
                    </a:lnTo>
                    <a:lnTo>
                      <a:pt x="569" y="854"/>
                    </a:lnTo>
                    <a:lnTo>
                      <a:pt x="569" y="856"/>
                    </a:lnTo>
                    <a:lnTo>
                      <a:pt x="569" y="858"/>
                    </a:lnTo>
                    <a:lnTo>
                      <a:pt x="566" y="858"/>
                    </a:lnTo>
                    <a:lnTo>
                      <a:pt x="566" y="860"/>
                    </a:lnTo>
                    <a:lnTo>
                      <a:pt x="564" y="860"/>
                    </a:lnTo>
                    <a:lnTo>
                      <a:pt x="564" y="863"/>
                    </a:lnTo>
                    <a:lnTo>
                      <a:pt x="564" y="865"/>
                    </a:lnTo>
                    <a:lnTo>
                      <a:pt x="562" y="867"/>
                    </a:lnTo>
                    <a:lnTo>
                      <a:pt x="560" y="867"/>
                    </a:lnTo>
                    <a:lnTo>
                      <a:pt x="557" y="869"/>
                    </a:lnTo>
                    <a:lnTo>
                      <a:pt x="555" y="869"/>
                    </a:lnTo>
                    <a:lnTo>
                      <a:pt x="555" y="872"/>
                    </a:lnTo>
                    <a:lnTo>
                      <a:pt x="553" y="872"/>
                    </a:lnTo>
                    <a:lnTo>
                      <a:pt x="551" y="872"/>
                    </a:lnTo>
                    <a:lnTo>
                      <a:pt x="548" y="874"/>
                    </a:lnTo>
                    <a:lnTo>
                      <a:pt x="548" y="876"/>
                    </a:lnTo>
                    <a:lnTo>
                      <a:pt x="546" y="878"/>
                    </a:lnTo>
                    <a:lnTo>
                      <a:pt x="544" y="878"/>
                    </a:lnTo>
                    <a:lnTo>
                      <a:pt x="541" y="881"/>
                    </a:lnTo>
                    <a:lnTo>
                      <a:pt x="537" y="881"/>
                    </a:lnTo>
                    <a:lnTo>
                      <a:pt x="537" y="883"/>
                    </a:lnTo>
                    <a:lnTo>
                      <a:pt x="535" y="883"/>
                    </a:lnTo>
                    <a:lnTo>
                      <a:pt x="535" y="885"/>
                    </a:lnTo>
                    <a:lnTo>
                      <a:pt x="532" y="887"/>
                    </a:lnTo>
                    <a:lnTo>
                      <a:pt x="530" y="887"/>
                    </a:lnTo>
                    <a:lnTo>
                      <a:pt x="528" y="892"/>
                    </a:lnTo>
                    <a:lnTo>
                      <a:pt x="528" y="894"/>
                    </a:lnTo>
                    <a:lnTo>
                      <a:pt x="530" y="897"/>
                    </a:lnTo>
                    <a:lnTo>
                      <a:pt x="528" y="897"/>
                    </a:lnTo>
                    <a:lnTo>
                      <a:pt x="526" y="901"/>
                    </a:lnTo>
                    <a:lnTo>
                      <a:pt x="523" y="901"/>
                    </a:lnTo>
                    <a:lnTo>
                      <a:pt x="523" y="903"/>
                    </a:lnTo>
                    <a:lnTo>
                      <a:pt x="521" y="903"/>
                    </a:lnTo>
                    <a:lnTo>
                      <a:pt x="519" y="903"/>
                    </a:lnTo>
                    <a:lnTo>
                      <a:pt x="519" y="906"/>
                    </a:lnTo>
                    <a:lnTo>
                      <a:pt x="519" y="908"/>
                    </a:lnTo>
                    <a:lnTo>
                      <a:pt x="517" y="908"/>
                    </a:lnTo>
                    <a:lnTo>
                      <a:pt x="517" y="910"/>
                    </a:lnTo>
                    <a:lnTo>
                      <a:pt x="514" y="908"/>
                    </a:lnTo>
                    <a:lnTo>
                      <a:pt x="514" y="910"/>
                    </a:lnTo>
                    <a:lnTo>
                      <a:pt x="512" y="912"/>
                    </a:lnTo>
                    <a:lnTo>
                      <a:pt x="510" y="910"/>
                    </a:lnTo>
                    <a:lnTo>
                      <a:pt x="505" y="910"/>
                    </a:lnTo>
                    <a:lnTo>
                      <a:pt x="505" y="912"/>
                    </a:lnTo>
                    <a:lnTo>
                      <a:pt x="507" y="915"/>
                    </a:lnTo>
                    <a:lnTo>
                      <a:pt x="505" y="915"/>
                    </a:lnTo>
                    <a:lnTo>
                      <a:pt x="503" y="915"/>
                    </a:lnTo>
                    <a:lnTo>
                      <a:pt x="501" y="917"/>
                    </a:lnTo>
                    <a:lnTo>
                      <a:pt x="501" y="919"/>
                    </a:lnTo>
                    <a:lnTo>
                      <a:pt x="503" y="921"/>
                    </a:lnTo>
                    <a:lnTo>
                      <a:pt x="505" y="921"/>
                    </a:lnTo>
                    <a:lnTo>
                      <a:pt x="505" y="924"/>
                    </a:lnTo>
                    <a:lnTo>
                      <a:pt x="505" y="926"/>
                    </a:lnTo>
                    <a:lnTo>
                      <a:pt x="507" y="930"/>
                    </a:lnTo>
                    <a:lnTo>
                      <a:pt x="505" y="933"/>
                    </a:lnTo>
                    <a:lnTo>
                      <a:pt x="505" y="937"/>
                    </a:lnTo>
                    <a:lnTo>
                      <a:pt x="507" y="940"/>
                    </a:lnTo>
                    <a:lnTo>
                      <a:pt x="507" y="942"/>
                    </a:lnTo>
                    <a:lnTo>
                      <a:pt x="505" y="944"/>
                    </a:lnTo>
                    <a:lnTo>
                      <a:pt x="505" y="946"/>
                    </a:lnTo>
                    <a:lnTo>
                      <a:pt x="505" y="949"/>
                    </a:lnTo>
                    <a:lnTo>
                      <a:pt x="505" y="951"/>
                    </a:lnTo>
                    <a:lnTo>
                      <a:pt x="505" y="953"/>
                    </a:lnTo>
                    <a:lnTo>
                      <a:pt x="507" y="953"/>
                    </a:lnTo>
                    <a:lnTo>
                      <a:pt x="507" y="955"/>
                    </a:lnTo>
                    <a:lnTo>
                      <a:pt x="510" y="958"/>
                    </a:lnTo>
                    <a:lnTo>
                      <a:pt x="510" y="960"/>
                    </a:lnTo>
                    <a:lnTo>
                      <a:pt x="510" y="962"/>
                    </a:lnTo>
                    <a:lnTo>
                      <a:pt x="510" y="964"/>
                    </a:lnTo>
                    <a:lnTo>
                      <a:pt x="510" y="967"/>
                    </a:lnTo>
                    <a:lnTo>
                      <a:pt x="510" y="969"/>
                    </a:lnTo>
                    <a:lnTo>
                      <a:pt x="510" y="971"/>
                    </a:lnTo>
                    <a:lnTo>
                      <a:pt x="510" y="973"/>
                    </a:lnTo>
                    <a:lnTo>
                      <a:pt x="510" y="976"/>
                    </a:lnTo>
                    <a:lnTo>
                      <a:pt x="510" y="978"/>
                    </a:lnTo>
                    <a:lnTo>
                      <a:pt x="510" y="980"/>
                    </a:lnTo>
                    <a:lnTo>
                      <a:pt x="510" y="983"/>
                    </a:lnTo>
                    <a:lnTo>
                      <a:pt x="507" y="985"/>
                    </a:lnTo>
                    <a:lnTo>
                      <a:pt x="505" y="987"/>
                    </a:lnTo>
                    <a:lnTo>
                      <a:pt x="505" y="989"/>
                    </a:lnTo>
                    <a:lnTo>
                      <a:pt x="503" y="992"/>
                    </a:lnTo>
                    <a:lnTo>
                      <a:pt x="498" y="994"/>
                    </a:lnTo>
                    <a:lnTo>
                      <a:pt x="496" y="994"/>
                    </a:lnTo>
                    <a:lnTo>
                      <a:pt x="494" y="996"/>
                    </a:lnTo>
                    <a:lnTo>
                      <a:pt x="492" y="998"/>
                    </a:lnTo>
                    <a:lnTo>
                      <a:pt x="489" y="1001"/>
                    </a:lnTo>
                    <a:lnTo>
                      <a:pt x="487" y="1003"/>
                    </a:lnTo>
                    <a:lnTo>
                      <a:pt x="485" y="1005"/>
                    </a:lnTo>
                    <a:lnTo>
                      <a:pt x="483" y="1005"/>
                    </a:lnTo>
                    <a:lnTo>
                      <a:pt x="480" y="1007"/>
                    </a:lnTo>
                    <a:lnTo>
                      <a:pt x="478" y="1010"/>
                    </a:lnTo>
                    <a:lnTo>
                      <a:pt x="476" y="1010"/>
                    </a:lnTo>
                    <a:lnTo>
                      <a:pt x="473" y="1012"/>
                    </a:lnTo>
                    <a:lnTo>
                      <a:pt x="471" y="1014"/>
                    </a:lnTo>
                    <a:lnTo>
                      <a:pt x="469" y="1016"/>
                    </a:lnTo>
                    <a:lnTo>
                      <a:pt x="467" y="1016"/>
                    </a:lnTo>
                    <a:lnTo>
                      <a:pt x="467" y="1019"/>
                    </a:lnTo>
                    <a:lnTo>
                      <a:pt x="469" y="1021"/>
                    </a:lnTo>
                    <a:lnTo>
                      <a:pt x="469" y="1023"/>
                    </a:lnTo>
                    <a:lnTo>
                      <a:pt x="471" y="1026"/>
                    </a:lnTo>
                    <a:lnTo>
                      <a:pt x="473" y="1028"/>
                    </a:lnTo>
                    <a:lnTo>
                      <a:pt x="476" y="1030"/>
                    </a:lnTo>
                    <a:lnTo>
                      <a:pt x="476" y="1032"/>
                    </a:lnTo>
                    <a:lnTo>
                      <a:pt x="473" y="1035"/>
                    </a:lnTo>
                    <a:lnTo>
                      <a:pt x="471" y="1039"/>
                    </a:lnTo>
                    <a:lnTo>
                      <a:pt x="471" y="1041"/>
                    </a:lnTo>
                    <a:lnTo>
                      <a:pt x="469" y="1044"/>
                    </a:lnTo>
                    <a:lnTo>
                      <a:pt x="469" y="1046"/>
                    </a:lnTo>
                    <a:lnTo>
                      <a:pt x="467" y="1050"/>
                    </a:lnTo>
                    <a:lnTo>
                      <a:pt x="464" y="1053"/>
                    </a:lnTo>
                    <a:lnTo>
                      <a:pt x="464" y="1057"/>
                    </a:lnTo>
                    <a:lnTo>
                      <a:pt x="462" y="1062"/>
                    </a:lnTo>
                    <a:lnTo>
                      <a:pt x="460" y="1064"/>
                    </a:lnTo>
                    <a:lnTo>
                      <a:pt x="460" y="1069"/>
                    </a:lnTo>
                    <a:lnTo>
                      <a:pt x="460" y="1071"/>
                    </a:lnTo>
                    <a:lnTo>
                      <a:pt x="458" y="1073"/>
                    </a:lnTo>
                    <a:lnTo>
                      <a:pt x="458" y="1078"/>
                    </a:lnTo>
                    <a:lnTo>
                      <a:pt x="458" y="1082"/>
                    </a:lnTo>
                    <a:lnTo>
                      <a:pt x="455" y="1084"/>
                    </a:lnTo>
                    <a:lnTo>
                      <a:pt x="455" y="1089"/>
                    </a:lnTo>
                    <a:lnTo>
                      <a:pt x="453" y="1091"/>
                    </a:lnTo>
                    <a:lnTo>
                      <a:pt x="455" y="1091"/>
                    </a:lnTo>
                    <a:lnTo>
                      <a:pt x="455" y="1093"/>
                    </a:lnTo>
                    <a:lnTo>
                      <a:pt x="453" y="1096"/>
                    </a:lnTo>
                    <a:lnTo>
                      <a:pt x="453" y="1100"/>
                    </a:lnTo>
                    <a:lnTo>
                      <a:pt x="453" y="1102"/>
                    </a:lnTo>
                    <a:lnTo>
                      <a:pt x="453" y="1105"/>
                    </a:lnTo>
                    <a:lnTo>
                      <a:pt x="453" y="1107"/>
                    </a:lnTo>
                    <a:lnTo>
                      <a:pt x="455" y="1107"/>
                    </a:lnTo>
                    <a:lnTo>
                      <a:pt x="455" y="1109"/>
                    </a:lnTo>
                    <a:lnTo>
                      <a:pt x="458" y="1114"/>
                    </a:lnTo>
                    <a:lnTo>
                      <a:pt x="458" y="1118"/>
                    </a:lnTo>
                    <a:lnTo>
                      <a:pt x="458" y="1121"/>
                    </a:lnTo>
                    <a:lnTo>
                      <a:pt x="458" y="1123"/>
                    </a:lnTo>
                    <a:lnTo>
                      <a:pt x="460" y="1125"/>
                    </a:lnTo>
                    <a:lnTo>
                      <a:pt x="462" y="1127"/>
                    </a:lnTo>
                    <a:lnTo>
                      <a:pt x="462" y="1132"/>
                    </a:lnTo>
                    <a:lnTo>
                      <a:pt x="462" y="1136"/>
                    </a:lnTo>
                    <a:lnTo>
                      <a:pt x="462" y="1139"/>
                    </a:lnTo>
                    <a:lnTo>
                      <a:pt x="451" y="1159"/>
                    </a:lnTo>
                    <a:lnTo>
                      <a:pt x="449" y="1161"/>
                    </a:lnTo>
                    <a:lnTo>
                      <a:pt x="446" y="1161"/>
                    </a:lnTo>
                    <a:lnTo>
                      <a:pt x="444" y="1164"/>
                    </a:lnTo>
                    <a:lnTo>
                      <a:pt x="439" y="1166"/>
                    </a:lnTo>
                    <a:lnTo>
                      <a:pt x="435" y="1166"/>
                    </a:lnTo>
                    <a:lnTo>
                      <a:pt x="421" y="1170"/>
                    </a:lnTo>
                    <a:lnTo>
                      <a:pt x="419" y="1173"/>
                    </a:lnTo>
                    <a:lnTo>
                      <a:pt x="412" y="1175"/>
                    </a:lnTo>
                    <a:lnTo>
                      <a:pt x="410" y="1175"/>
                    </a:lnTo>
                    <a:lnTo>
                      <a:pt x="408" y="1177"/>
                    </a:lnTo>
                    <a:lnTo>
                      <a:pt x="399" y="1186"/>
                    </a:lnTo>
                    <a:lnTo>
                      <a:pt x="385" y="1200"/>
                    </a:lnTo>
                    <a:lnTo>
                      <a:pt x="383" y="1204"/>
                    </a:lnTo>
                    <a:lnTo>
                      <a:pt x="371" y="1213"/>
                    </a:lnTo>
                    <a:lnTo>
                      <a:pt x="371" y="1216"/>
                    </a:lnTo>
                    <a:lnTo>
                      <a:pt x="369" y="1216"/>
                    </a:lnTo>
                    <a:lnTo>
                      <a:pt x="367" y="1216"/>
                    </a:lnTo>
                    <a:lnTo>
                      <a:pt x="367" y="1213"/>
                    </a:lnTo>
                    <a:lnTo>
                      <a:pt x="369" y="1213"/>
                    </a:lnTo>
                    <a:lnTo>
                      <a:pt x="371" y="1213"/>
                    </a:lnTo>
                    <a:lnTo>
                      <a:pt x="371" y="1211"/>
                    </a:lnTo>
                    <a:lnTo>
                      <a:pt x="374" y="1211"/>
                    </a:lnTo>
                    <a:lnTo>
                      <a:pt x="374" y="1209"/>
                    </a:lnTo>
                    <a:lnTo>
                      <a:pt x="374" y="1207"/>
                    </a:lnTo>
                    <a:lnTo>
                      <a:pt x="376" y="1204"/>
                    </a:lnTo>
                    <a:lnTo>
                      <a:pt x="376" y="1202"/>
                    </a:lnTo>
                    <a:lnTo>
                      <a:pt x="376" y="1200"/>
                    </a:lnTo>
                    <a:lnTo>
                      <a:pt x="376" y="1198"/>
                    </a:lnTo>
                    <a:lnTo>
                      <a:pt x="374" y="1195"/>
                    </a:lnTo>
                    <a:lnTo>
                      <a:pt x="371" y="1195"/>
                    </a:lnTo>
                    <a:lnTo>
                      <a:pt x="369" y="1195"/>
                    </a:lnTo>
                    <a:lnTo>
                      <a:pt x="367" y="1195"/>
                    </a:lnTo>
                    <a:lnTo>
                      <a:pt x="367" y="1198"/>
                    </a:lnTo>
                    <a:lnTo>
                      <a:pt x="365" y="1200"/>
                    </a:lnTo>
                    <a:lnTo>
                      <a:pt x="362" y="1202"/>
                    </a:lnTo>
                    <a:lnTo>
                      <a:pt x="360" y="1202"/>
                    </a:lnTo>
                    <a:lnTo>
                      <a:pt x="358" y="1202"/>
                    </a:lnTo>
                    <a:lnTo>
                      <a:pt x="356" y="1202"/>
                    </a:lnTo>
                    <a:lnTo>
                      <a:pt x="353" y="1202"/>
                    </a:lnTo>
                    <a:lnTo>
                      <a:pt x="351" y="1200"/>
                    </a:lnTo>
                    <a:lnTo>
                      <a:pt x="349" y="1202"/>
                    </a:lnTo>
                    <a:lnTo>
                      <a:pt x="347" y="1202"/>
                    </a:lnTo>
                    <a:lnTo>
                      <a:pt x="344" y="1202"/>
                    </a:lnTo>
                    <a:lnTo>
                      <a:pt x="340" y="1204"/>
                    </a:lnTo>
                    <a:lnTo>
                      <a:pt x="337" y="1204"/>
                    </a:lnTo>
                    <a:lnTo>
                      <a:pt x="333" y="1204"/>
                    </a:lnTo>
                    <a:lnTo>
                      <a:pt x="331" y="1204"/>
                    </a:lnTo>
                    <a:lnTo>
                      <a:pt x="328" y="1207"/>
                    </a:lnTo>
                    <a:lnTo>
                      <a:pt x="326" y="1204"/>
                    </a:lnTo>
                    <a:lnTo>
                      <a:pt x="324" y="1204"/>
                    </a:lnTo>
                    <a:lnTo>
                      <a:pt x="322" y="1204"/>
                    </a:lnTo>
                    <a:lnTo>
                      <a:pt x="319" y="1204"/>
                    </a:lnTo>
                    <a:lnTo>
                      <a:pt x="319" y="1202"/>
                    </a:lnTo>
                    <a:lnTo>
                      <a:pt x="319" y="1200"/>
                    </a:lnTo>
                    <a:lnTo>
                      <a:pt x="319" y="1198"/>
                    </a:lnTo>
                    <a:lnTo>
                      <a:pt x="317" y="1198"/>
                    </a:lnTo>
                    <a:lnTo>
                      <a:pt x="315" y="1198"/>
                    </a:lnTo>
                    <a:lnTo>
                      <a:pt x="312" y="1195"/>
                    </a:lnTo>
                    <a:lnTo>
                      <a:pt x="310" y="1198"/>
                    </a:lnTo>
                    <a:lnTo>
                      <a:pt x="308" y="1200"/>
                    </a:lnTo>
                    <a:lnTo>
                      <a:pt x="306" y="1200"/>
                    </a:lnTo>
                    <a:lnTo>
                      <a:pt x="303" y="1200"/>
                    </a:lnTo>
                    <a:lnTo>
                      <a:pt x="301" y="1200"/>
                    </a:lnTo>
                    <a:lnTo>
                      <a:pt x="299" y="1202"/>
                    </a:lnTo>
                    <a:lnTo>
                      <a:pt x="297" y="1202"/>
                    </a:lnTo>
                    <a:lnTo>
                      <a:pt x="294" y="1202"/>
                    </a:lnTo>
                    <a:lnTo>
                      <a:pt x="292" y="1202"/>
                    </a:lnTo>
                    <a:lnTo>
                      <a:pt x="290" y="1202"/>
                    </a:lnTo>
                    <a:lnTo>
                      <a:pt x="288" y="1202"/>
                    </a:lnTo>
                    <a:lnTo>
                      <a:pt x="285" y="1200"/>
                    </a:lnTo>
                    <a:lnTo>
                      <a:pt x="283" y="1200"/>
                    </a:lnTo>
                    <a:lnTo>
                      <a:pt x="281" y="1198"/>
                    </a:lnTo>
                    <a:lnTo>
                      <a:pt x="278" y="1198"/>
                    </a:lnTo>
                    <a:lnTo>
                      <a:pt x="276" y="1195"/>
                    </a:lnTo>
                    <a:lnTo>
                      <a:pt x="274" y="1195"/>
                    </a:lnTo>
                    <a:lnTo>
                      <a:pt x="272" y="1195"/>
                    </a:lnTo>
                    <a:lnTo>
                      <a:pt x="269" y="1193"/>
                    </a:lnTo>
                    <a:lnTo>
                      <a:pt x="267" y="1193"/>
                    </a:lnTo>
                    <a:lnTo>
                      <a:pt x="265" y="1193"/>
                    </a:lnTo>
                    <a:lnTo>
                      <a:pt x="263" y="1193"/>
                    </a:lnTo>
                    <a:lnTo>
                      <a:pt x="260" y="1193"/>
                    </a:lnTo>
                    <a:lnTo>
                      <a:pt x="258" y="1193"/>
                    </a:lnTo>
                    <a:lnTo>
                      <a:pt x="256" y="1193"/>
                    </a:lnTo>
                    <a:lnTo>
                      <a:pt x="254" y="1193"/>
                    </a:lnTo>
                    <a:lnTo>
                      <a:pt x="251" y="1195"/>
                    </a:lnTo>
                    <a:lnTo>
                      <a:pt x="249" y="1195"/>
                    </a:lnTo>
                    <a:lnTo>
                      <a:pt x="247" y="1195"/>
                    </a:lnTo>
                    <a:lnTo>
                      <a:pt x="244" y="1195"/>
                    </a:lnTo>
                    <a:lnTo>
                      <a:pt x="242" y="1198"/>
                    </a:lnTo>
                    <a:lnTo>
                      <a:pt x="240" y="1198"/>
                    </a:lnTo>
                    <a:lnTo>
                      <a:pt x="238" y="1200"/>
                    </a:lnTo>
                    <a:lnTo>
                      <a:pt x="235" y="1200"/>
                    </a:lnTo>
                    <a:lnTo>
                      <a:pt x="231" y="1202"/>
                    </a:lnTo>
                    <a:lnTo>
                      <a:pt x="229" y="1202"/>
                    </a:lnTo>
                    <a:lnTo>
                      <a:pt x="226" y="1202"/>
                    </a:lnTo>
                    <a:lnTo>
                      <a:pt x="224" y="1202"/>
                    </a:lnTo>
                    <a:lnTo>
                      <a:pt x="224" y="1200"/>
                    </a:lnTo>
                    <a:lnTo>
                      <a:pt x="222" y="1200"/>
                    </a:lnTo>
                    <a:lnTo>
                      <a:pt x="220" y="1198"/>
                    </a:lnTo>
                    <a:lnTo>
                      <a:pt x="217" y="1195"/>
                    </a:lnTo>
                    <a:lnTo>
                      <a:pt x="215" y="1193"/>
                    </a:lnTo>
                    <a:lnTo>
                      <a:pt x="213" y="1191"/>
                    </a:lnTo>
                    <a:lnTo>
                      <a:pt x="210" y="1188"/>
                    </a:lnTo>
                    <a:lnTo>
                      <a:pt x="210" y="1186"/>
                    </a:lnTo>
                    <a:lnTo>
                      <a:pt x="208" y="1184"/>
                    </a:lnTo>
                    <a:lnTo>
                      <a:pt x="206" y="1182"/>
                    </a:lnTo>
                    <a:lnTo>
                      <a:pt x="206" y="1184"/>
                    </a:lnTo>
                    <a:lnTo>
                      <a:pt x="204" y="1184"/>
                    </a:lnTo>
                    <a:lnTo>
                      <a:pt x="204" y="1186"/>
                    </a:lnTo>
                    <a:lnTo>
                      <a:pt x="201" y="1188"/>
                    </a:lnTo>
                    <a:lnTo>
                      <a:pt x="201" y="1191"/>
                    </a:lnTo>
                    <a:lnTo>
                      <a:pt x="201" y="1193"/>
                    </a:lnTo>
                    <a:lnTo>
                      <a:pt x="201" y="1191"/>
                    </a:lnTo>
                    <a:lnTo>
                      <a:pt x="199" y="1191"/>
                    </a:lnTo>
                    <a:lnTo>
                      <a:pt x="199" y="1188"/>
                    </a:lnTo>
                    <a:lnTo>
                      <a:pt x="197" y="1186"/>
                    </a:lnTo>
                    <a:lnTo>
                      <a:pt x="197" y="1184"/>
                    </a:lnTo>
                    <a:lnTo>
                      <a:pt x="195" y="1184"/>
                    </a:lnTo>
                    <a:lnTo>
                      <a:pt x="192" y="1184"/>
                    </a:lnTo>
                    <a:lnTo>
                      <a:pt x="190" y="1186"/>
                    </a:lnTo>
                    <a:lnTo>
                      <a:pt x="188" y="1188"/>
                    </a:lnTo>
                    <a:lnTo>
                      <a:pt x="183" y="1188"/>
                    </a:lnTo>
                    <a:lnTo>
                      <a:pt x="181" y="1188"/>
                    </a:lnTo>
                    <a:lnTo>
                      <a:pt x="179" y="1186"/>
                    </a:lnTo>
                    <a:lnTo>
                      <a:pt x="176" y="1186"/>
                    </a:lnTo>
                    <a:lnTo>
                      <a:pt x="176" y="1184"/>
                    </a:lnTo>
                    <a:lnTo>
                      <a:pt x="174" y="1184"/>
                    </a:lnTo>
                    <a:lnTo>
                      <a:pt x="174" y="1182"/>
                    </a:lnTo>
                    <a:lnTo>
                      <a:pt x="176" y="1179"/>
                    </a:lnTo>
                    <a:lnTo>
                      <a:pt x="176" y="1177"/>
                    </a:lnTo>
                    <a:lnTo>
                      <a:pt x="176" y="1175"/>
                    </a:lnTo>
                    <a:lnTo>
                      <a:pt x="176" y="1173"/>
                    </a:lnTo>
                    <a:lnTo>
                      <a:pt x="176" y="1170"/>
                    </a:lnTo>
                    <a:lnTo>
                      <a:pt x="176" y="1168"/>
                    </a:lnTo>
                    <a:lnTo>
                      <a:pt x="176" y="1166"/>
                    </a:lnTo>
                    <a:lnTo>
                      <a:pt x="176" y="1164"/>
                    </a:lnTo>
                    <a:lnTo>
                      <a:pt x="176" y="1161"/>
                    </a:lnTo>
                    <a:lnTo>
                      <a:pt x="174" y="1161"/>
                    </a:lnTo>
                    <a:lnTo>
                      <a:pt x="176" y="1161"/>
                    </a:lnTo>
                    <a:lnTo>
                      <a:pt x="179" y="1161"/>
                    </a:lnTo>
                    <a:lnTo>
                      <a:pt x="181" y="1159"/>
                    </a:lnTo>
                    <a:lnTo>
                      <a:pt x="183" y="1159"/>
                    </a:lnTo>
                    <a:lnTo>
                      <a:pt x="186" y="1155"/>
                    </a:lnTo>
                    <a:lnTo>
                      <a:pt x="188" y="1152"/>
                    </a:lnTo>
                    <a:lnTo>
                      <a:pt x="188" y="1150"/>
                    </a:lnTo>
                    <a:lnTo>
                      <a:pt x="190" y="1150"/>
                    </a:lnTo>
                    <a:lnTo>
                      <a:pt x="190" y="1148"/>
                    </a:lnTo>
                    <a:lnTo>
                      <a:pt x="190" y="1145"/>
                    </a:lnTo>
                    <a:lnTo>
                      <a:pt x="192" y="1145"/>
                    </a:lnTo>
                    <a:lnTo>
                      <a:pt x="192" y="1143"/>
                    </a:lnTo>
                    <a:lnTo>
                      <a:pt x="192" y="1141"/>
                    </a:lnTo>
                    <a:lnTo>
                      <a:pt x="192" y="1139"/>
                    </a:lnTo>
                    <a:lnTo>
                      <a:pt x="195" y="1136"/>
                    </a:lnTo>
                    <a:lnTo>
                      <a:pt x="195" y="1134"/>
                    </a:lnTo>
                    <a:lnTo>
                      <a:pt x="195" y="1132"/>
                    </a:lnTo>
                    <a:lnTo>
                      <a:pt x="197" y="1132"/>
                    </a:lnTo>
                    <a:lnTo>
                      <a:pt x="197" y="1130"/>
                    </a:lnTo>
                    <a:lnTo>
                      <a:pt x="197" y="1127"/>
                    </a:lnTo>
                    <a:lnTo>
                      <a:pt x="199" y="1127"/>
                    </a:lnTo>
                    <a:lnTo>
                      <a:pt x="201" y="1125"/>
                    </a:lnTo>
                    <a:lnTo>
                      <a:pt x="199" y="1123"/>
                    </a:lnTo>
                    <a:lnTo>
                      <a:pt x="199" y="1121"/>
                    </a:lnTo>
                    <a:lnTo>
                      <a:pt x="197" y="1121"/>
                    </a:lnTo>
                    <a:lnTo>
                      <a:pt x="195" y="1121"/>
                    </a:lnTo>
                    <a:lnTo>
                      <a:pt x="195" y="1118"/>
                    </a:lnTo>
                    <a:lnTo>
                      <a:pt x="192" y="1118"/>
                    </a:lnTo>
                    <a:lnTo>
                      <a:pt x="192" y="1116"/>
                    </a:lnTo>
                    <a:lnTo>
                      <a:pt x="190" y="1114"/>
                    </a:lnTo>
                    <a:lnTo>
                      <a:pt x="190" y="1112"/>
                    </a:lnTo>
                    <a:lnTo>
                      <a:pt x="188" y="1109"/>
                    </a:lnTo>
                    <a:lnTo>
                      <a:pt x="190" y="1107"/>
                    </a:lnTo>
                    <a:lnTo>
                      <a:pt x="188" y="1105"/>
                    </a:lnTo>
                    <a:lnTo>
                      <a:pt x="186" y="1105"/>
                    </a:lnTo>
                    <a:lnTo>
                      <a:pt x="183" y="1107"/>
                    </a:lnTo>
                    <a:lnTo>
                      <a:pt x="181" y="1109"/>
                    </a:lnTo>
                    <a:lnTo>
                      <a:pt x="183" y="1112"/>
                    </a:lnTo>
                    <a:lnTo>
                      <a:pt x="183" y="1114"/>
                    </a:lnTo>
                    <a:lnTo>
                      <a:pt x="183" y="1116"/>
                    </a:lnTo>
                    <a:lnTo>
                      <a:pt x="183" y="1118"/>
                    </a:lnTo>
                    <a:lnTo>
                      <a:pt x="183" y="1121"/>
                    </a:lnTo>
                    <a:lnTo>
                      <a:pt x="181" y="1123"/>
                    </a:lnTo>
                    <a:lnTo>
                      <a:pt x="179" y="1125"/>
                    </a:lnTo>
                    <a:lnTo>
                      <a:pt x="174" y="1125"/>
                    </a:lnTo>
                    <a:lnTo>
                      <a:pt x="172" y="1125"/>
                    </a:lnTo>
                    <a:lnTo>
                      <a:pt x="170" y="1123"/>
                    </a:lnTo>
                    <a:lnTo>
                      <a:pt x="165" y="1121"/>
                    </a:lnTo>
                    <a:lnTo>
                      <a:pt x="165" y="1118"/>
                    </a:lnTo>
                    <a:lnTo>
                      <a:pt x="163" y="1118"/>
                    </a:lnTo>
                    <a:lnTo>
                      <a:pt x="161" y="1116"/>
                    </a:lnTo>
                    <a:lnTo>
                      <a:pt x="158" y="1116"/>
                    </a:lnTo>
                    <a:lnTo>
                      <a:pt x="154" y="1116"/>
                    </a:lnTo>
                    <a:lnTo>
                      <a:pt x="154" y="1114"/>
                    </a:lnTo>
                    <a:lnTo>
                      <a:pt x="156" y="1112"/>
                    </a:lnTo>
                    <a:lnTo>
                      <a:pt x="158" y="1112"/>
                    </a:lnTo>
                    <a:lnTo>
                      <a:pt x="161" y="1109"/>
                    </a:lnTo>
                    <a:lnTo>
                      <a:pt x="161" y="1107"/>
                    </a:lnTo>
                    <a:lnTo>
                      <a:pt x="158" y="1107"/>
                    </a:lnTo>
                    <a:lnTo>
                      <a:pt x="158" y="1105"/>
                    </a:lnTo>
                    <a:lnTo>
                      <a:pt x="156" y="1102"/>
                    </a:lnTo>
                    <a:lnTo>
                      <a:pt x="161" y="1098"/>
                    </a:lnTo>
                    <a:lnTo>
                      <a:pt x="161" y="1096"/>
                    </a:lnTo>
                    <a:lnTo>
                      <a:pt x="161" y="1093"/>
                    </a:lnTo>
                    <a:lnTo>
                      <a:pt x="161" y="1091"/>
                    </a:lnTo>
                    <a:lnTo>
                      <a:pt x="161" y="1089"/>
                    </a:lnTo>
                    <a:lnTo>
                      <a:pt x="161" y="1087"/>
                    </a:lnTo>
                    <a:lnTo>
                      <a:pt x="161" y="1084"/>
                    </a:lnTo>
                    <a:lnTo>
                      <a:pt x="161" y="1082"/>
                    </a:lnTo>
                    <a:lnTo>
                      <a:pt x="161" y="1080"/>
                    </a:lnTo>
                    <a:lnTo>
                      <a:pt x="163" y="1078"/>
                    </a:lnTo>
                    <a:lnTo>
                      <a:pt x="165" y="1075"/>
                    </a:lnTo>
                    <a:lnTo>
                      <a:pt x="167" y="1073"/>
                    </a:lnTo>
                    <a:lnTo>
                      <a:pt x="170" y="1071"/>
                    </a:lnTo>
                    <a:lnTo>
                      <a:pt x="170" y="1073"/>
                    </a:lnTo>
                    <a:lnTo>
                      <a:pt x="172" y="1073"/>
                    </a:lnTo>
                    <a:lnTo>
                      <a:pt x="172" y="1075"/>
                    </a:lnTo>
                    <a:lnTo>
                      <a:pt x="174" y="1075"/>
                    </a:lnTo>
                    <a:lnTo>
                      <a:pt x="174" y="1073"/>
                    </a:lnTo>
                    <a:lnTo>
                      <a:pt x="176" y="1073"/>
                    </a:lnTo>
                    <a:lnTo>
                      <a:pt x="179" y="1073"/>
                    </a:lnTo>
                    <a:lnTo>
                      <a:pt x="181" y="1073"/>
                    </a:lnTo>
                    <a:lnTo>
                      <a:pt x="181" y="1071"/>
                    </a:lnTo>
                    <a:lnTo>
                      <a:pt x="183" y="1071"/>
                    </a:lnTo>
                    <a:lnTo>
                      <a:pt x="188" y="1066"/>
                    </a:lnTo>
                    <a:lnTo>
                      <a:pt x="190" y="1064"/>
                    </a:lnTo>
                    <a:lnTo>
                      <a:pt x="192" y="1064"/>
                    </a:lnTo>
                    <a:lnTo>
                      <a:pt x="195" y="1064"/>
                    </a:lnTo>
                    <a:lnTo>
                      <a:pt x="195" y="1062"/>
                    </a:lnTo>
                    <a:lnTo>
                      <a:pt x="197" y="1059"/>
                    </a:lnTo>
                    <a:lnTo>
                      <a:pt x="199" y="1057"/>
                    </a:lnTo>
                    <a:lnTo>
                      <a:pt x="201" y="1057"/>
                    </a:lnTo>
                    <a:lnTo>
                      <a:pt x="201" y="1055"/>
                    </a:lnTo>
                    <a:lnTo>
                      <a:pt x="201" y="1053"/>
                    </a:lnTo>
                    <a:lnTo>
                      <a:pt x="201" y="1050"/>
                    </a:lnTo>
                    <a:lnTo>
                      <a:pt x="204" y="1048"/>
                    </a:lnTo>
                    <a:lnTo>
                      <a:pt x="204" y="1046"/>
                    </a:lnTo>
                    <a:lnTo>
                      <a:pt x="204" y="1044"/>
                    </a:lnTo>
                    <a:lnTo>
                      <a:pt x="204" y="1046"/>
                    </a:lnTo>
                    <a:lnTo>
                      <a:pt x="201" y="1050"/>
                    </a:lnTo>
                    <a:lnTo>
                      <a:pt x="201" y="1053"/>
                    </a:lnTo>
                    <a:lnTo>
                      <a:pt x="201" y="1057"/>
                    </a:lnTo>
                    <a:lnTo>
                      <a:pt x="199" y="1057"/>
                    </a:lnTo>
                    <a:lnTo>
                      <a:pt x="197" y="1059"/>
                    </a:lnTo>
                    <a:lnTo>
                      <a:pt x="195" y="1062"/>
                    </a:lnTo>
                    <a:lnTo>
                      <a:pt x="192" y="1064"/>
                    </a:lnTo>
                    <a:lnTo>
                      <a:pt x="190" y="1064"/>
                    </a:lnTo>
                    <a:lnTo>
                      <a:pt x="188" y="1066"/>
                    </a:lnTo>
                    <a:lnTo>
                      <a:pt x="186" y="1069"/>
                    </a:lnTo>
                    <a:lnTo>
                      <a:pt x="183" y="1071"/>
                    </a:lnTo>
                    <a:lnTo>
                      <a:pt x="181" y="1071"/>
                    </a:lnTo>
                    <a:lnTo>
                      <a:pt x="181" y="1073"/>
                    </a:lnTo>
                    <a:lnTo>
                      <a:pt x="179" y="1073"/>
                    </a:lnTo>
                    <a:lnTo>
                      <a:pt x="181" y="1073"/>
                    </a:lnTo>
                    <a:lnTo>
                      <a:pt x="181" y="1071"/>
                    </a:lnTo>
                    <a:lnTo>
                      <a:pt x="183" y="1071"/>
                    </a:lnTo>
                    <a:lnTo>
                      <a:pt x="186" y="1069"/>
                    </a:lnTo>
                    <a:lnTo>
                      <a:pt x="188" y="1066"/>
                    </a:lnTo>
                    <a:lnTo>
                      <a:pt x="190" y="1064"/>
                    </a:lnTo>
                    <a:lnTo>
                      <a:pt x="192" y="1064"/>
                    </a:lnTo>
                    <a:lnTo>
                      <a:pt x="195" y="1064"/>
                    </a:lnTo>
                    <a:lnTo>
                      <a:pt x="195" y="1062"/>
                    </a:lnTo>
                    <a:lnTo>
                      <a:pt x="197" y="1059"/>
                    </a:lnTo>
                    <a:lnTo>
                      <a:pt x="199" y="1057"/>
                    </a:lnTo>
                    <a:lnTo>
                      <a:pt x="201" y="1057"/>
                    </a:lnTo>
                    <a:lnTo>
                      <a:pt x="201" y="1053"/>
                    </a:lnTo>
                    <a:lnTo>
                      <a:pt x="204" y="1050"/>
                    </a:lnTo>
                    <a:lnTo>
                      <a:pt x="204" y="1046"/>
                    </a:lnTo>
                    <a:lnTo>
                      <a:pt x="204" y="1044"/>
                    </a:lnTo>
                    <a:lnTo>
                      <a:pt x="201" y="1041"/>
                    </a:lnTo>
                    <a:lnTo>
                      <a:pt x="201" y="1039"/>
                    </a:lnTo>
                    <a:lnTo>
                      <a:pt x="199" y="1037"/>
                    </a:lnTo>
                    <a:lnTo>
                      <a:pt x="199" y="1035"/>
                    </a:lnTo>
                    <a:lnTo>
                      <a:pt x="197" y="1032"/>
                    </a:lnTo>
                    <a:lnTo>
                      <a:pt x="197" y="1030"/>
                    </a:lnTo>
                    <a:lnTo>
                      <a:pt x="197" y="1028"/>
                    </a:lnTo>
                    <a:lnTo>
                      <a:pt x="199" y="1026"/>
                    </a:lnTo>
                    <a:lnTo>
                      <a:pt x="201" y="1026"/>
                    </a:lnTo>
                    <a:lnTo>
                      <a:pt x="204" y="1026"/>
                    </a:lnTo>
                    <a:lnTo>
                      <a:pt x="206" y="1028"/>
                    </a:lnTo>
                    <a:lnTo>
                      <a:pt x="208" y="1028"/>
                    </a:lnTo>
                    <a:lnTo>
                      <a:pt x="208" y="1026"/>
                    </a:lnTo>
                    <a:lnTo>
                      <a:pt x="208" y="1021"/>
                    </a:lnTo>
                    <a:lnTo>
                      <a:pt x="208" y="1019"/>
                    </a:lnTo>
                    <a:lnTo>
                      <a:pt x="208" y="1016"/>
                    </a:lnTo>
                    <a:lnTo>
                      <a:pt x="208" y="1014"/>
                    </a:lnTo>
                    <a:lnTo>
                      <a:pt x="210" y="1012"/>
                    </a:lnTo>
                    <a:lnTo>
                      <a:pt x="213" y="1010"/>
                    </a:lnTo>
                    <a:lnTo>
                      <a:pt x="215" y="1007"/>
                    </a:lnTo>
                    <a:lnTo>
                      <a:pt x="217" y="1005"/>
                    </a:lnTo>
                    <a:lnTo>
                      <a:pt x="220" y="1003"/>
                    </a:lnTo>
                    <a:lnTo>
                      <a:pt x="220" y="1001"/>
                    </a:lnTo>
                    <a:lnTo>
                      <a:pt x="217" y="998"/>
                    </a:lnTo>
                    <a:lnTo>
                      <a:pt x="215" y="998"/>
                    </a:lnTo>
                    <a:lnTo>
                      <a:pt x="217" y="998"/>
                    </a:lnTo>
                    <a:lnTo>
                      <a:pt x="215" y="998"/>
                    </a:lnTo>
                    <a:lnTo>
                      <a:pt x="213" y="998"/>
                    </a:lnTo>
                    <a:lnTo>
                      <a:pt x="210" y="1001"/>
                    </a:lnTo>
                    <a:lnTo>
                      <a:pt x="208" y="998"/>
                    </a:lnTo>
                    <a:lnTo>
                      <a:pt x="206" y="996"/>
                    </a:lnTo>
                    <a:lnTo>
                      <a:pt x="204" y="994"/>
                    </a:lnTo>
                    <a:lnTo>
                      <a:pt x="201" y="994"/>
                    </a:lnTo>
                    <a:lnTo>
                      <a:pt x="201" y="992"/>
                    </a:lnTo>
                    <a:lnTo>
                      <a:pt x="199" y="992"/>
                    </a:lnTo>
                    <a:lnTo>
                      <a:pt x="199" y="989"/>
                    </a:lnTo>
                    <a:lnTo>
                      <a:pt x="199" y="987"/>
                    </a:lnTo>
                    <a:lnTo>
                      <a:pt x="199" y="985"/>
                    </a:lnTo>
                    <a:lnTo>
                      <a:pt x="201" y="983"/>
                    </a:lnTo>
                    <a:lnTo>
                      <a:pt x="201" y="980"/>
                    </a:lnTo>
                    <a:lnTo>
                      <a:pt x="197" y="980"/>
                    </a:lnTo>
                    <a:lnTo>
                      <a:pt x="197" y="978"/>
                    </a:lnTo>
                    <a:lnTo>
                      <a:pt x="197" y="976"/>
                    </a:lnTo>
                    <a:lnTo>
                      <a:pt x="199" y="973"/>
                    </a:lnTo>
                    <a:lnTo>
                      <a:pt x="199" y="971"/>
                    </a:lnTo>
                    <a:lnTo>
                      <a:pt x="201" y="969"/>
                    </a:lnTo>
                    <a:lnTo>
                      <a:pt x="204" y="967"/>
                    </a:lnTo>
                    <a:lnTo>
                      <a:pt x="206" y="967"/>
                    </a:lnTo>
                    <a:lnTo>
                      <a:pt x="208" y="964"/>
                    </a:lnTo>
                    <a:lnTo>
                      <a:pt x="208" y="962"/>
                    </a:lnTo>
                    <a:lnTo>
                      <a:pt x="210" y="960"/>
                    </a:lnTo>
                    <a:lnTo>
                      <a:pt x="213" y="958"/>
                    </a:lnTo>
                    <a:lnTo>
                      <a:pt x="213" y="955"/>
                    </a:lnTo>
                    <a:lnTo>
                      <a:pt x="215" y="951"/>
                    </a:lnTo>
                    <a:lnTo>
                      <a:pt x="217" y="949"/>
                    </a:lnTo>
                    <a:lnTo>
                      <a:pt x="217" y="946"/>
                    </a:lnTo>
                    <a:lnTo>
                      <a:pt x="220" y="944"/>
                    </a:lnTo>
                    <a:lnTo>
                      <a:pt x="222" y="940"/>
                    </a:lnTo>
                    <a:lnTo>
                      <a:pt x="224" y="937"/>
                    </a:lnTo>
                    <a:lnTo>
                      <a:pt x="224" y="935"/>
                    </a:lnTo>
                    <a:lnTo>
                      <a:pt x="222" y="921"/>
                    </a:lnTo>
                    <a:lnTo>
                      <a:pt x="220" y="915"/>
                    </a:lnTo>
                    <a:lnTo>
                      <a:pt x="220" y="908"/>
                    </a:lnTo>
                    <a:lnTo>
                      <a:pt x="220" y="899"/>
                    </a:lnTo>
                    <a:lnTo>
                      <a:pt x="217" y="890"/>
                    </a:lnTo>
                    <a:lnTo>
                      <a:pt x="217" y="883"/>
                    </a:lnTo>
                    <a:lnTo>
                      <a:pt x="217" y="878"/>
                    </a:lnTo>
                    <a:lnTo>
                      <a:pt x="217" y="876"/>
                    </a:lnTo>
                    <a:lnTo>
                      <a:pt x="213" y="869"/>
                    </a:lnTo>
                    <a:lnTo>
                      <a:pt x="206" y="863"/>
                    </a:lnTo>
                    <a:lnTo>
                      <a:pt x="204" y="856"/>
                    </a:lnTo>
                    <a:lnTo>
                      <a:pt x="199" y="847"/>
                    </a:lnTo>
                    <a:lnTo>
                      <a:pt x="195" y="842"/>
                    </a:lnTo>
                    <a:lnTo>
                      <a:pt x="195" y="840"/>
                    </a:lnTo>
                    <a:lnTo>
                      <a:pt x="174" y="808"/>
                    </a:lnTo>
                    <a:lnTo>
                      <a:pt x="154" y="774"/>
                    </a:lnTo>
                    <a:lnTo>
                      <a:pt x="147" y="768"/>
                    </a:lnTo>
                    <a:lnTo>
                      <a:pt x="147" y="765"/>
                    </a:lnTo>
                    <a:lnTo>
                      <a:pt x="142" y="756"/>
                    </a:lnTo>
                    <a:lnTo>
                      <a:pt x="136" y="747"/>
                    </a:lnTo>
                    <a:lnTo>
                      <a:pt x="129" y="736"/>
                    </a:lnTo>
                    <a:lnTo>
                      <a:pt x="127" y="731"/>
                    </a:lnTo>
                    <a:lnTo>
                      <a:pt x="124" y="731"/>
                    </a:lnTo>
                    <a:lnTo>
                      <a:pt x="124" y="729"/>
                    </a:lnTo>
                    <a:lnTo>
                      <a:pt x="124" y="727"/>
                    </a:lnTo>
                    <a:lnTo>
                      <a:pt x="122" y="727"/>
                    </a:lnTo>
                    <a:lnTo>
                      <a:pt x="122" y="725"/>
                    </a:lnTo>
                    <a:lnTo>
                      <a:pt x="120" y="722"/>
                    </a:lnTo>
                    <a:lnTo>
                      <a:pt x="115" y="718"/>
                    </a:lnTo>
                    <a:lnTo>
                      <a:pt x="113" y="718"/>
                    </a:lnTo>
                    <a:lnTo>
                      <a:pt x="111" y="718"/>
                    </a:lnTo>
                    <a:lnTo>
                      <a:pt x="108" y="715"/>
                    </a:lnTo>
                    <a:lnTo>
                      <a:pt x="106" y="713"/>
                    </a:lnTo>
                    <a:lnTo>
                      <a:pt x="104" y="711"/>
                    </a:lnTo>
                    <a:lnTo>
                      <a:pt x="102" y="709"/>
                    </a:lnTo>
                    <a:lnTo>
                      <a:pt x="99" y="706"/>
                    </a:lnTo>
                    <a:lnTo>
                      <a:pt x="97" y="704"/>
                    </a:lnTo>
                    <a:lnTo>
                      <a:pt x="97" y="702"/>
                    </a:lnTo>
                    <a:lnTo>
                      <a:pt x="95" y="702"/>
                    </a:lnTo>
                    <a:lnTo>
                      <a:pt x="93" y="700"/>
                    </a:lnTo>
                    <a:lnTo>
                      <a:pt x="90" y="697"/>
                    </a:lnTo>
                    <a:lnTo>
                      <a:pt x="88" y="697"/>
                    </a:lnTo>
                    <a:lnTo>
                      <a:pt x="86" y="695"/>
                    </a:lnTo>
                    <a:lnTo>
                      <a:pt x="84" y="693"/>
                    </a:lnTo>
                    <a:lnTo>
                      <a:pt x="81" y="691"/>
                    </a:lnTo>
                    <a:lnTo>
                      <a:pt x="79" y="688"/>
                    </a:lnTo>
                    <a:lnTo>
                      <a:pt x="77" y="688"/>
                    </a:lnTo>
                    <a:lnTo>
                      <a:pt x="74" y="686"/>
                    </a:lnTo>
                    <a:lnTo>
                      <a:pt x="65" y="672"/>
                    </a:lnTo>
                    <a:lnTo>
                      <a:pt x="63" y="670"/>
                    </a:lnTo>
                    <a:lnTo>
                      <a:pt x="61" y="670"/>
                    </a:lnTo>
                    <a:lnTo>
                      <a:pt x="59" y="668"/>
                    </a:lnTo>
                    <a:lnTo>
                      <a:pt x="56" y="668"/>
                    </a:lnTo>
                    <a:lnTo>
                      <a:pt x="54" y="666"/>
                    </a:lnTo>
                    <a:lnTo>
                      <a:pt x="52" y="663"/>
                    </a:lnTo>
                    <a:lnTo>
                      <a:pt x="50" y="661"/>
                    </a:lnTo>
                    <a:lnTo>
                      <a:pt x="47" y="661"/>
                    </a:lnTo>
                    <a:lnTo>
                      <a:pt x="45" y="659"/>
                    </a:lnTo>
                    <a:lnTo>
                      <a:pt x="43" y="657"/>
                    </a:lnTo>
                    <a:lnTo>
                      <a:pt x="40" y="657"/>
                    </a:lnTo>
                    <a:lnTo>
                      <a:pt x="38" y="657"/>
                    </a:lnTo>
                    <a:lnTo>
                      <a:pt x="36" y="657"/>
                    </a:lnTo>
                    <a:lnTo>
                      <a:pt x="36" y="654"/>
                    </a:lnTo>
                    <a:lnTo>
                      <a:pt x="34" y="652"/>
                    </a:lnTo>
                    <a:lnTo>
                      <a:pt x="34" y="650"/>
                    </a:lnTo>
                    <a:lnTo>
                      <a:pt x="31" y="648"/>
                    </a:lnTo>
                    <a:lnTo>
                      <a:pt x="31" y="645"/>
                    </a:lnTo>
                    <a:lnTo>
                      <a:pt x="31" y="643"/>
                    </a:lnTo>
                    <a:lnTo>
                      <a:pt x="29" y="641"/>
                    </a:lnTo>
                    <a:lnTo>
                      <a:pt x="27" y="639"/>
                    </a:lnTo>
                    <a:lnTo>
                      <a:pt x="25" y="634"/>
                    </a:lnTo>
                    <a:lnTo>
                      <a:pt x="22" y="629"/>
                    </a:lnTo>
                    <a:lnTo>
                      <a:pt x="20" y="627"/>
                    </a:lnTo>
                    <a:lnTo>
                      <a:pt x="18" y="625"/>
                    </a:lnTo>
                    <a:lnTo>
                      <a:pt x="16" y="623"/>
                    </a:lnTo>
                    <a:lnTo>
                      <a:pt x="13" y="618"/>
                    </a:lnTo>
                    <a:lnTo>
                      <a:pt x="13" y="616"/>
                    </a:lnTo>
                    <a:lnTo>
                      <a:pt x="13" y="614"/>
                    </a:lnTo>
                    <a:lnTo>
                      <a:pt x="11" y="611"/>
                    </a:lnTo>
                    <a:lnTo>
                      <a:pt x="11" y="609"/>
                    </a:lnTo>
                    <a:lnTo>
                      <a:pt x="9" y="607"/>
                    </a:lnTo>
                    <a:lnTo>
                      <a:pt x="6" y="605"/>
                    </a:lnTo>
                    <a:lnTo>
                      <a:pt x="4" y="602"/>
                    </a:lnTo>
                    <a:lnTo>
                      <a:pt x="2" y="602"/>
                    </a:lnTo>
                    <a:lnTo>
                      <a:pt x="2" y="600"/>
                    </a:lnTo>
                    <a:lnTo>
                      <a:pt x="0" y="598"/>
                    </a:lnTo>
                    <a:lnTo>
                      <a:pt x="0" y="596"/>
                    </a:lnTo>
                    <a:lnTo>
                      <a:pt x="2" y="593"/>
                    </a:lnTo>
                    <a:lnTo>
                      <a:pt x="2" y="589"/>
                    </a:lnTo>
                    <a:lnTo>
                      <a:pt x="4" y="584"/>
                    </a:lnTo>
                    <a:lnTo>
                      <a:pt x="4" y="580"/>
                    </a:lnTo>
                    <a:lnTo>
                      <a:pt x="9" y="573"/>
                    </a:lnTo>
                    <a:lnTo>
                      <a:pt x="9" y="571"/>
                    </a:lnTo>
                    <a:lnTo>
                      <a:pt x="11" y="571"/>
                    </a:lnTo>
                    <a:lnTo>
                      <a:pt x="16" y="571"/>
                    </a:lnTo>
                    <a:lnTo>
                      <a:pt x="20" y="571"/>
                    </a:lnTo>
                    <a:lnTo>
                      <a:pt x="27" y="568"/>
                    </a:lnTo>
                    <a:lnTo>
                      <a:pt x="36" y="566"/>
                    </a:lnTo>
                    <a:lnTo>
                      <a:pt x="40" y="566"/>
                    </a:lnTo>
                    <a:lnTo>
                      <a:pt x="45" y="564"/>
                    </a:lnTo>
                    <a:lnTo>
                      <a:pt x="47" y="564"/>
                    </a:lnTo>
                    <a:lnTo>
                      <a:pt x="50" y="562"/>
                    </a:lnTo>
                    <a:lnTo>
                      <a:pt x="56" y="559"/>
                    </a:lnTo>
                    <a:lnTo>
                      <a:pt x="59" y="557"/>
                    </a:lnTo>
                    <a:lnTo>
                      <a:pt x="63" y="555"/>
                    </a:lnTo>
                    <a:lnTo>
                      <a:pt x="65" y="550"/>
                    </a:lnTo>
                    <a:lnTo>
                      <a:pt x="68" y="546"/>
                    </a:lnTo>
                    <a:lnTo>
                      <a:pt x="70" y="543"/>
                    </a:lnTo>
                    <a:lnTo>
                      <a:pt x="70" y="541"/>
                    </a:lnTo>
                    <a:lnTo>
                      <a:pt x="72" y="539"/>
                    </a:lnTo>
                    <a:lnTo>
                      <a:pt x="74" y="537"/>
                    </a:lnTo>
                    <a:lnTo>
                      <a:pt x="77" y="534"/>
                    </a:lnTo>
                    <a:lnTo>
                      <a:pt x="77" y="532"/>
                    </a:lnTo>
                    <a:lnTo>
                      <a:pt x="84" y="528"/>
                    </a:lnTo>
                    <a:lnTo>
                      <a:pt x="90" y="530"/>
                    </a:lnTo>
                    <a:lnTo>
                      <a:pt x="102" y="534"/>
                    </a:lnTo>
                    <a:lnTo>
                      <a:pt x="108" y="534"/>
                    </a:lnTo>
                    <a:lnTo>
                      <a:pt x="115" y="534"/>
                    </a:lnTo>
                    <a:lnTo>
                      <a:pt x="124" y="532"/>
                    </a:lnTo>
                    <a:lnTo>
                      <a:pt x="131" y="530"/>
                    </a:lnTo>
                    <a:lnTo>
                      <a:pt x="131" y="528"/>
                    </a:lnTo>
                    <a:lnTo>
                      <a:pt x="133" y="525"/>
                    </a:lnTo>
                    <a:lnTo>
                      <a:pt x="136" y="523"/>
                    </a:lnTo>
                    <a:lnTo>
                      <a:pt x="136" y="521"/>
                    </a:lnTo>
                    <a:lnTo>
                      <a:pt x="138" y="516"/>
                    </a:lnTo>
                    <a:lnTo>
                      <a:pt x="138" y="514"/>
                    </a:lnTo>
                    <a:lnTo>
                      <a:pt x="140" y="510"/>
                    </a:lnTo>
                    <a:lnTo>
                      <a:pt x="145" y="510"/>
                    </a:lnTo>
                    <a:lnTo>
                      <a:pt x="154" y="507"/>
                    </a:lnTo>
                    <a:lnTo>
                      <a:pt x="156" y="507"/>
                    </a:lnTo>
                    <a:lnTo>
                      <a:pt x="161" y="507"/>
                    </a:lnTo>
                    <a:lnTo>
                      <a:pt x="163" y="505"/>
                    </a:lnTo>
                    <a:lnTo>
                      <a:pt x="170" y="503"/>
                    </a:lnTo>
                    <a:lnTo>
                      <a:pt x="176" y="500"/>
                    </a:lnTo>
                    <a:lnTo>
                      <a:pt x="179" y="500"/>
                    </a:lnTo>
                    <a:lnTo>
                      <a:pt x="181" y="498"/>
                    </a:lnTo>
                    <a:lnTo>
                      <a:pt x="188" y="496"/>
                    </a:lnTo>
                    <a:lnTo>
                      <a:pt x="190" y="496"/>
                    </a:lnTo>
                    <a:lnTo>
                      <a:pt x="197" y="496"/>
                    </a:lnTo>
                    <a:lnTo>
                      <a:pt x="201" y="494"/>
                    </a:lnTo>
                    <a:lnTo>
                      <a:pt x="206" y="491"/>
                    </a:lnTo>
                    <a:lnTo>
                      <a:pt x="210" y="489"/>
                    </a:lnTo>
                  </a:path>
                </a:pathLst>
              </a:custGeom>
              <a:grp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65" name="Freeform 22">
                <a:extLst>
                  <a:ext uri="{FF2B5EF4-FFF2-40B4-BE49-F238E27FC236}">
                    <a16:creationId xmlns:a16="http://schemas.microsoft.com/office/drawing/2014/main" id="{F479EB89-BD9D-D40C-FCD1-6A8F0D80455C}"/>
                  </a:ext>
                </a:extLst>
              </p:cNvPr>
              <p:cNvSpPr>
                <a:spLocks/>
              </p:cNvSpPr>
              <p:nvPr/>
            </p:nvSpPr>
            <p:spPr bwMode="auto">
              <a:xfrm>
                <a:off x="3275013" y="4619625"/>
                <a:ext cx="342900" cy="776288"/>
              </a:xfrm>
              <a:custGeom>
                <a:avLst/>
                <a:gdLst>
                  <a:gd name="T0" fmla="*/ 5 w 216"/>
                  <a:gd name="T1" fmla="*/ 487 h 489"/>
                  <a:gd name="T2" fmla="*/ 5 w 216"/>
                  <a:gd name="T3" fmla="*/ 478 h 489"/>
                  <a:gd name="T4" fmla="*/ 10 w 216"/>
                  <a:gd name="T5" fmla="*/ 471 h 489"/>
                  <a:gd name="T6" fmla="*/ 19 w 216"/>
                  <a:gd name="T7" fmla="*/ 464 h 489"/>
                  <a:gd name="T8" fmla="*/ 25 w 216"/>
                  <a:gd name="T9" fmla="*/ 460 h 489"/>
                  <a:gd name="T10" fmla="*/ 23 w 216"/>
                  <a:gd name="T11" fmla="*/ 453 h 489"/>
                  <a:gd name="T12" fmla="*/ 23 w 216"/>
                  <a:gd name="T13" fmla="*/ 444 h 489"/>
                  <a:gd name="T14" fmla="*/ 21 w 216"/>
                  <a:gd name="T15" fmla="*/ 430 h 489"/>
                  <a:gd name="T16" fmla="*/ 19 w 216"/>
                  <a:gd name="T17" fmla="*/ 417 h 489"/>
                  <a:gd name="T18" fmla="*/ 19 w 216"/>
                  <a:gd name="T19" fmla="*/ 403 h 489"/>
                  <a:gd name="T20" fmla="*/ 19 w 216"/>
                  <a:gd name="T21" fmla="*/ 396 h 489"/>
                  <a:gd name="T22" fmla="*/ 21 w 216"/>
                  <a:gd name="T23" fmla="*/ 369 h 489"/>
                  <a:gd name="T24" fmla="*/ 21 w 216"/>
                  <a:gd name="T25" fmla="*/ 358 h 489"/>
                  <a:gd name="T26" fmla="*/ 21 w 216"/>
                  <a:gd name="T27" fmla="*/ 351 h 489"/>
                  <a:gd name="T28" fmla="*/ 28 w 216"/>
                  <a:gd name="T29" fmla="*/ 347 h 489"/>
                  <a:gd name="T30" fmla="*/ 30 w 216"/>
                  <a:gd name="T31" fmla="*/ 342 h 489"/>
                  <a:gd name="T32" fmla="*/ 25 w 216"/>
                  <a:gd name="T33" fmla="*/ 319 h 489"/>
                  <a:gd name="T34" fmla="*/ 25 w 216"/>
                  <a:gd name="T35" fmla="*/ 299 h 489"/>
                  <a:gd name="T36" fmla="*/ 23 w 216"/>
                  <a:gd name="T37" fmla="*/ 295 h 489"/>
                  <a:gd name="T38" fmla="*/ 14 w 216"/>
                  <a:gd name="T39" fmla="*/ 290 h 489"/>
                  <a:gd name="T40" fmla="*/ 12 w 216"/>
                  <a:gd name="T41" fmla="*/ 283 h 489"/>
                  <a:gd name="T42" fmla="*/ 12 w 216"/>
                  <a:gd name="T43" fmla="*/ 272 h 489"/>
                  <a:gd name="T44" fmla="*/ 16 w 216"/>
                  <a:gd name="T45" fmla="*/ 254 h 489"/>
                  <a:gd name="T46" fmla="*/ 23 w 216"/>
                  <a:gd name="T47" fmla="*/ 229 h 489"/>
                  <a:gd name="T48" fmla="*/ 39 w 216"/>
                  <a:gd name="T49" fmla="*/ 184 h 489"/>
                  <a:gd name="T50" fmla="*/ 34 w 216"/>
                  <a:gd name="T51" fmla="*/ 166 h 489"/>
                  <a:gd name="T52" fmla="*/ 34 w 216"/>
                  <a:gd name="T53" fmla="*/ 143 h 489"/>
                  <a:gd name="T54" fmla="*/ 37 w 216"/>
                  <a:gd name="T55" fmla="*/ 134 h 489"/>
                  <a:gd name="T56" fmla="*/ 37 w 216"/>
                  <a:gd name="T57" fmla="*/ 120 h 489"/>
                  <a:gd name="T58" fmla="*/ 41 w 216"/>
                  <a:gd name="T59" fmla="*/ 118 h 489"/>
                  <a:gd name="T60" fmla="*/ 53 w 216"/>
                  <a:gd name="T61" fmla="*/ 111 h 489"/>
                  <a:gd name="T62" fmla="*/ 57 w 216"/>
                  <a:gd name="T63" fmla="*/ 102 h 489"/>
                  <a:gd name="T64" fmla="*/ 66 w 216"/>
                  <a:gd name="T65" fmla="*/ 91 h 489"/>
                  <a:gd name="T66" fmla="*/ 66 w 216"/>
                  <a:gd name="T67" fmla="*/ 89 h 489"/>
                  <a:gd name="T68" fmla="*/ 73 w 216"/>
                  <a:gd name="T69" fmla="*/ 86 h 489"/>
                  <a:gd name="T70" fmla="*/ 82 w 216"/>
                  <a:gd name="T71" fmla="*/ 86 h 489"/>
                  <a:gd name="T72" fmla="*/ 100 w 216"/>
                  <a:gd name="T73" fmla="*/ 84 h 489"/>
                  <a:gd name="T74" fmla="*/ 107 w 216"/>
                  <a:gd name="T75" fmla="*/ 82 h 489"/>
                  <a:gd name="T76" fmla="*/ 116 w 216"/>
                  <a:gd name="T77" fmla="*/ 82 h 489"/>
                  <a:gd name="T78" fmla="*/ 127 w 216"/>
                  <a:gd name="T79" fmla="*/ 77 h 489"/>
                  <a:gd name="T80" fmla="*/ 137 w 216"/>
                  <a:gd name="T81" fmla="*/ 75 h 489"/>
                  <a:gd name="T82" fmla="*/ 139 w 216"/>
                  <a:gd name="T83" fmla="*/ 71 h 489"/>
                  <a:gd name="T84" fmla="*/ 157 w 216"/>
                  <a:gd name="T85" fmla="*/ 52 h 489"/>
                  <a:gd name="T86" fmla="*/ 171 w 216"/>
                  <a:gd name="T87" fmla="*/ 46 h 489"/>
                  <a:gd name="T88" fmla="*/ 184 w 216"/>
                  <a:gd name="T89" fmla="*/ 41 h 489"/>
                  <a:gd name="T90" fmla="*/ 195 w 216"/>
                  <a:gd name="T91" fmla="*/ 39 h 489"/>
                  <a:gd name="T92" fmla="*/ 198 w 216"/>
                  <a:gd name="T93" fmla="*/ 32 h 489"/>
                  <a:gd name="T94" fmla="*/ 198 w 216"/>
                  <a:gd name="T95" fmla="*/ 25 h 489"/>
                  <a:gd name="T96" fmla="*/ 200 w 216"/>
                  <a:gd name="T97" fmla="*/ 21 h 489"/>
                  <a:gd name="T98" fmla="*/ 202 w 216"/>
                  <a:gd name="T99" fmla="*/ 14 h 489"/>
                  <a:gd name="T100" fmla="*/ 202 w 216"/>
                  <a:gd name="T101" fmla="*/ 7 h 489"/>
                  <a:gd name="T102" fmla="*/ 207 w 216"/>
                  <a:gd name="T103" fmla="*/ 3 h 489"/>
                  <a:gd name="T104" fmla="*/ 211 w 216"/>
                  <a:gd name="T105" fmla="*/ 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489">
                    <a:moveTo>
                      <a:pt x="0" y="489"/>
                    </a:moveTo>
                    <a:lnTo>
                      <a:pt x="3" y="487"/>
                    </a:lnTo>
                    <a:lnTo>
                      <a:pt x="5" y="487"/>
                    </a:lnTo>
                    <a:lnTo>
                      <a:pt x="5" y="485"/>
                    </a:lnTo>
                    <a:lnTo>
                      <a:pt x="5" y="482"/>
                    </a:lnTo>
                    <a:lnTo>
                      <a:pt x="5" y="478"/>
                    </a:lnTo>
                    <a:lnTo>
                      <a:pt x="5" y="476"/>
                    </a:lnTo>
                    <a:lnTo>
                      <a:pt x="7" y="473"/>
                    </a:lnTo>
                    <a:lnTo>
                      <a:pt x="10" y="471"/>
                    </a:lnTo>
                    <a:lnTo>
                      <a:pt x="12" y="469"/>
                    </a:lnTo>
                    <a:lnTo>
                      <a:pt x="14" y="467"/>
                    </a:lnTo>
                    <a:lnTo>
                      <a:pt x="19" y="464"/>
                    </a:lnTo>
                    <a:lnTo>
                      <a:pt x="21" y="464"/>
                    </a:lnTo>
                    <a:lnTo>
                      <a:pt x="25" y="462"/>
                    </a:lnTo>
                    <a:lnTo>
                      <a:pt x="25" y="460"/>
                    </a:lnTo>
                    <a:lnTo>
                      <a:pt x="25" y="457"/>
                    </a:lnTo>
                    <a:lnTo>
                      <a:pt x="23" y="455"/>
                    </a:lnTo>
                    <a:lnTo>
                      <a:pt x="23" y="453"/>
                    </a:lnTo>
                    <a:lnTo>
                      <a:pt x="23" y="451"/>
                    </a:lnTo>
                    <a:lnTo>
                      <a:pt x="23" y="446"/>
                    </a:lnTo>
                    <a:lnTo>
                      <a:pt x="23" y="444"/>
                    </a:lnTo>
                    <a:lnTo>
                      <a:pt x="23" y="439"/>
                    </a:lnTo>
                    <a:lnTo>
                      <a:pt x="21" y="433"/>
                    </a:lnTo>
                    <a:lnTo>
                      <a:pt x="21" y="430"/>
                    </a:lnTo>
                    <a:lnTo>
                      <a:pt x="21" y="426"/>
                    </a:lnTo>
                    <a:lnTo>
                      <a:pt x="19" y="419"/>
                    </a:lnTo>
                    <a:lnTo>
                      <a:pt x="19" y="417"/>
                    </a:lnTo>
                    <a:lnTo>
                      <a:pt x="19" y="415"/>
                    </a:lnTo>
                    <a:lnTo>
                      <a:pt x="19" y="405"/>
                    </a:lnTo>
                    <a:lnTo>
                      <a:pt x="19" y="403"/>
                    </a:lnTo>
                    <a:lnTo>
                      <a:pt x="19" y="401"/>
                    </a:lnTo>
                    <a:lnTo>
                      <a:pt x="19" y="399"/>
                    </a:lnTo>
                    <a:lnTo>
                      <a:pt x="19" y="396"/>
                    </a:lnTo>
                    <a:lnTo>
                      <a:pt x="19" y="385"/>
                    </a:lnTo>
                    <a:lnTo>
                      <a:pt x="19" y="383"/>
                    </a:lnTo>
                    <a:lnTo>
                      <a:pt x="21" y="369"/>
                    </a:lnTo>
                    <a:lnTo>
                      <a:pt x="21" y="365"/>
                    </a:lnTo>
                    <a:lnTo>
                      <a:pt x="23" y="362"/>
                    </a:lnTo>
                    <a:lnTo>
                      <a:pt x="21" y="358"/>
                    </a:lnTo>
                    <a:lnTo>
                      <a:pt x="19" y="356"/>
                    </a:lnTo>
                    <a:lnTo>
                      <a:pt x="19" y="353"/>
                    </a:lnTo>
                    <a:lnTo>
                      <a:pt x="21" y="351"/>
                    </a:lnTo>
                    <a:lnTo>
                      <a:pt x="23" y="351"/>
                    </a:lnTo>
                    <a:lnTo>
                      <a:pt x="25" y="349"/>
                    </a:lnTo>
                    <a:lnTo>
                      <a:pt x="28" y="347"/>
                    </a:lnTo>
                    <a:lnTo>
                      <a:pt x="30" y="347"/>
                    </a:lnTo>
                    <a:lnTo>
                      <a:pt x="30" y="344"/>
                    </a:lnTo>
                    <a:lnTo>
                      <a:pt x="30" y="342"/>
                    </a:lnTo>
                    <a:lnTo>
                      <a:pt x="28" y="340"/>
                    </a:lnTo>
                    <a:lnTo>
                      <a:pt x="30" y="333"/>
                    </a:lnTo>
                    <a:lnTo>
                      <a:pt x="25" y="319"/>
                    </a:lnTo>
                    <a:lnTo>
                      <a:pt x="23" y="306"/>
                    </a:lnTo>
                    <a:lnTo>
                      <a:pt x="23" y="304"/>
                    </a:lnTo>
                    <a:lnTo>
                      <a:pt x="25" y="299"/>
                    </a:lnTo>
                    <a:lnTo>
                      <a:pt x="28" y="297"/>
                    </a:lnTo>
                    <a:lnTo>
                      <a:pt x="25" y="297"/>
                    </a:lnTo>
                    <a:lnTo>
                      <a:pt x="23" y="295"/>
                    </a:lnTo>
                    <a:lnTo>
                      <a:pt x="21" y="292"/>
                    </a:lnTo>
                    <a:lnTo>
                      <a:pt x="16" y="290"/>
                    </a:lnTo>
                    <a:lnTo>
                      <a:pt x="14" y="290"/>
                    </a:lnTo>
                    <a:lnTo>
                      <a:pt x="14" y="288"/>
                    </a:lnTo>
                    <a:lnTo>
                      <a:pt x="14" y="286"/>
                    </a:lnTo>
                    <a:lnTo>
                      <a:pt x="12" y="283"/>
                    </a:lnTo>
                    <a:lnTo>
                      <a:pt x="12" y="281"/>
                    </a:lnTo>
                    <a:lnTo>
                      <a:pt x="12" y="279"/>
                    </a:lnTo>
                    <a:lnTo>
                      <a:pt x="12" y="272"/>
                    </a:lnTo>
                    <a:lnTo>
                      <a:pt x="12" y="270"/>
                    </a:lnTo>
                    <a:lnTo>
                      <a:pt x="12" y="265"/>
                    </a:lnTo>
                    <a:lnTo>
                      <a:pt x="16" y="254"/>
                    </a:lnTo>
                    <a:lnTo>
                      <a:pt x="19" y="240"/>
                    </a:lnTo>
                    <a:lnTo>
                      <a:pt x="21" y="236"/>
                    </a:lnTo>
                    <a:lnTo>
                      <a:pt x="23" y="229"/>
                    </a:lnTo>
                    <a:lnTo>
                      <a:pt x="23" y="227"/>
                    </a:lnTo>
                    <a:lnTo>
                      <a:pt x="32" y="197"/>
                    </a:lnTo>
                    <a:lnTo>
                      <a:pt x="39" y="184"/>
                    </a:lnTo>
                    <a:lnTo>
                      <a:pt x="37" y="177"/>
                    </a:lnTo>
                    <a:lnTo>
                      <a:pt x="34" y="168"/>
                    </a:lnTo>
                    <a:lnTo>
                      <a:pt x="34" y="166"/>
                    </a:lnTo>
                    <a:lnTo>
                      <a:pt x="34" y="163"/>
                    </a:lnTo>
                    <a:lnTo>
                      <a:pt x="34" y="154"/>
                    </a:lnTo>
                    <a:lnTo>
                      <a:pt x="34" y="143"/>
                    </a:lnTo>
                    <a:lnTo>
                      <a:pt x="34" y="141"/>
                    </a:lnTo>
                    <a:lnTo>
                      <a:pt x="34" y="138"/>
                    </a:lnTo>
                    <a:lnTo>
                      <a:pt x="37" y="134"/>
                    </a:lnTo>
                    <a:lnTo>
                      <a:pt x="37" y="127"/>
                    </a:lnTo>
                    <a:lnTo>
                      <a:pt x="37" y="123"/>
                    </a:lnTo>
                    <a:lnTo>
                      <a:pt x="37" y="120"/>
                    </a:lnTo>
                    <a:lnTo>
                      <a:pt x="37" y="118"/>
                    </a:lnTo>
                    <a:lnTo>
                      <a:pt x="39" y="118"/>
                    </a:lnTo>
                    <a:lnTo>
                      <a:pt x="41" y="118"/>
                    </a:lnTo>
                    <a:lnTo>
                      <a:pt x="50" y="114"/>
                    </a:lnTo>
                    <a:lnTo>
                      <a:pt x="53" y="114"/>
                    </a:lnTo>
                    <a:lnTo>
                      <a:pt x="53" y="111"/>
                    </a:lnTo>
                    <a:lnTo>
                      <a:pt x="55" y="111"/>
                    </a:lnTo>
                    <a:lnTo>
                      <a:pt x="55" y="109"/>
                    </a:lnTo>
                    <a:lnTo>
                      <a:pt x="57" y="102"/>
                    </a:lnTo>
                    <a:lnTo>
                      <a:pt x="57" y="98"/>
                    </a:lnTo>
                    <a:lnTo>
                      <a:pt x="62" y="93"/>
                    </a:lnTo>
                    <a:lnTo>
                      <a:pt x="66" y="91"/>
                    </a:lnTo>
                    <a:lnTo>
                      <a:pt x="66" y="89"/>
                    </a:lnTo>
                    <a:lnTo>
                      <a:pt x="64" y="89"/>
                    </a:lnTo>
                    <a:lnTo>
                      <a:pt x="66" y="89"/>
                    </a:lnTo>
                    <a:lnTo>
                      <a:pt x="68" y="89"/>
                    </a:lnTo>
                    <a:lnTo>
                      <a:pt x="71" y="86"/>
                    </a:lnTo>
                    <a:lnTo>
                      <a:pt x="73" y="86"/>
                    </a:lnTo>
                    <a:lnTo>
                      <a:pt x="78" y="86"/>
                    </a:lnTo>
                    <a:lnTo>
                      <a:pt x="80" y="86"/>
                    </a:lnTo>
                    <a:lnTo>
                      <a:pt x="82" y="86"/>
                    </a:lnTo>
                    <a:lnTo>
                      <a:pt x="93" y="84"/>
                    </a:lnTo>
                    <a:lnTo>
                      <a:pt x="98" y="84"/>
                    </a:lnTo>
                    <a:lnTo>
                      <a:pt x="100" y="84"/>
                    </a:lnTo>
                    <a:lnTo>
                      <a:pt x="102" y="82"/>
                    </a:lnTo>
                    <a:lnTo>
                      <a:pt x="105" y="82"/>
                    </a:lnTo>
                    <a:lnTo>
                      <a:pt x="107" y="82"/>
                    </a:lnTo>
                    <a:lnTo>
                      <a:pt x="109" y="82"/>
                    </a:lnTo>
                    <a:lnTo>
                      <a:pt x="112" y="82"/>
                    </a:lnTo>
                    <a:lnTo>
                      <a:pt x="116" y="82"/>
                    </a:lnTo>
                    <a:lnTo>
                      <a:pt x="118" y="82"/>
                    </a:lnTo>
                    <a:lnTo>
                      <a:pt x="123" y="82"/>
                    </a:lnTo>
                    <a:lnTo>
                      <a:pt x="127" y="77"/>
                    </a:lnTo>
                    <a:lnTo>
                      <a:pt x="132" y="77"/>
                    </a:lnTo>
                    <a:lnTo>
                      <a:pt x="134" y="75"/>
                    </a:lnTo>
                    <a:lnTo>
                      <a:pt x="137" y="75"/>
                    </a:lnTo>
                    <a:lnTo>
                      <a:pt x="137" y="73"/>
                    </a:lnTo>
                    <a:lnTo>
                      <a:pt x="137" y="71"/>
                    </a:lnTo>
                    <a:lnTo>
                      <a:pt x="139" y="71"/>
                    </a:lnTo>
                    <a:lnTo>
                      <a:pt x="139" y="66"/>
                    </a:lnTo>
                    <a:lnTo>
                      <a:pt x="152" y="52"/>
                    </a:lnTo>
                    <a:lnTo>
                      <a:pt x="157" y="52"/>
                    </a:lnTo>
                    <a:lnTo>
                      <a:pt x="168" y="48"/>
                    </a:lnTo>
                    <a:lnTo>
                      <a:pt x="168" y="46"/>
                    </a:lnTo>
                    <a:lnTo>
                      <a:pt x="171" y="46"/>
                    </a:lnTo>
                    <a:lnTo>
                      <a:pt x="175" y="43"/>
                    </a:lnTo>
                    <a:lnTo>
                      <a:pt x="182" y="43"/>
                    </a:lnTo>
                    <a:lnTo>
                      <a:pt x="184" y="41"/>
                    </a:lnTo>
                    <a:lnTo>
                      <a:pt x="186" y="41"/>
                    </a:lnTo>
                    <a:lnTo>
                      <a:pt x="189" y="41"/>
                    </a:lnTo>
                    <a:lnTo>
                      <a:pt x="195" y="39"/>
                    </a:lnTo>
                    <a:lnTo>
                      <a:pt x="200" y="39"/>
                    </a:lnTo>
                    <a:lnTo>
                      <a:pt x="200" y="34"/>
                    </a:lnTo>
                    <a:lnTo>
                      <a:pt x="198" y="32"/>
                    </a:lnTo>
                    <a:lnTo>
                      <a:pt x="198" y="30"/>
                    </a:lnTo>
                    <a:lnTo>
                      <a:pt x="198" y="28"/>
                    </a:lnTo>
                    <a:lnTo>
                      <a:pt x="198" y="25"/>
                    </a:lnTo>
                    <a:lnTo>
                      <a:pt x="198" y="23"/>
                    </a:lnTo>
                    <a:lnTo>
                      <a:pt x="198" y="21"/>
                    </a:lnTo>
                    <a:lnTo>
                      <a:pt x="200" y="21"/>
                    </a:lnTo>
                    <a:lnTo>
                      <a:pt x="200" y="18"/>
                    </a:lnTo>
                    <a:lnTo>
                      <a:pt x="200" y="16"/>
                    </a:lnTo>
                    <a:lnTo>
                      <a:pt x="202" y="14"/>
                    </a:lnTo>
                    <a:lnTo>
                      <a:pt x="202" y="12"/>
                    </a:lnTo>
                    <a:lnTo>
                      <a:pt x="202" y="9"/>
                    </a:lnTo>
                    <a:lnTo>
                      <a:pt x="202" y="7"/>
                    </a:lnTo>
                    <a:lnTo>
                      <a:pt x="202" y="5"/>
                    </a:lnTo>
                    <a:lnTo>
                      <a:pt x="205" y="5"/>
                    </a:lnTo>
                    <a:lnTo>
                      <a:pt x="207" y="3"/>
                    </a:lnTo>
                    <a:lnTo>
                      <a:pt x="209" y="0"/>
                    </a:lnTo>
                    <a:lnTo>
                      <a:pt x="211" y="0"/>
                    </a:lnTo>
                    <a:lnTo>
                      <a:pt x="211" y="3"/>
                    </a:lnTo>
                    <a:lnTo>
                      <a:pt x="214" y="3"/>
                    </a:lnTo>
                    <a:lnTo>
                      <a:pt x="216" y="3"/>
                    </a:lnTo>
                  </a:path>
                </a:pathLst>
              </a:custGeom>
              <a:grp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grpSp>
        <p:sp>
          <p:nvSpPr>
            <p:cNvPr id="166" name="Admin 1 - South Kordofan">
              <a:extLst>
                <a:ext uri="{FF2B5EF4-FFF2-40B4-BE49-F238E27FC236}">
                  <a16:creationId xmlns:a16="http://schemas.microsoft.com/office/drawing/2014/main" id="{C1D96239-6225-B78A-D383-820301760985}"/>
                </a:ext>
              </a:extLst>
            </p:cNvPr>
            <p:cNvSpPr>
              <a:spLocks/>
            </p:cNvSpPr>
            <p:nvPr/>
          </p:nvSpPr>
          <p:spPr bwMode="auto">
            <a:xfrm>
              <a:off x="5670988" y="4783313"/>
              <a:ext cx="1393959" cy="1300394"/>
            </a:xfrm>
            <a:custGeom>
              <a:avLst/>
              <a:gdLst>
                <a:gd name="T0" fmla="*/ 204 w 879"/>
                <a:gd name="T1" fmla="*/ 7 h 820"/>
                <a:gd name="T2" fmla="*/ 213 w 879"/>
                <a:gd name="T3" fmla="*/ 25 h 820"/>
                <a:gd name="T4" fmla="*/ 222 w 879"/>
                <a:gd name="T5" fmla="*/ 48 h 820"/>
                <a:gd name="T6" fmla="*/ 224 w 879"/>
                <a:gd name="T7" fmla="*/ 82 h 820"/>
                <a:gd name="T8" fmla="*/ 258 w 879"/>
                <a:gd name="T9" fmla="*/ 66 h 820"/>
                <a:gd name="T10" fmla="*/ 297 w 879"/>
                <a:gd name="T11" fmla="*/ 57 h 820"/>
                <a:gd name="T12" fmla="*/ 324 w 879"/>
                <a:gd name="T13" fmla="*/ 73 h 820"/>
                <a:gd name="T14" fmla="*/ 340 w 879"/>
                <a:gd name="T15" fmla="*/ 98 h 820"/>
                <a:gd name="T16" fmla="*/ 358 w 879"/>
                <a:gd name="T17" fmla="*/ 125 h 820"/>
                <a:gd name="T18" fmla="*/ 371 w 879"/>
                <a:gd name="T19" fmla="*/ 132 h 820"/>
                <a:gd name="T20" fmla="*/ 449 w 879"/>
                <a:gd name="T21" fmla="*/ 111 h 820"/>
                <a:gd name="T22" fmla="*/ 483 w 879"/>
                <a:gd name="T23" fmla="*/ 98 h 820"/>
                <a:gd name="T24" fmla="*/ 489 w 879"/>
                <a:gd name="T25" fmla="*/ 77 h 820"/>
                <a:gd name="T26" fmla="*/ 483 w 879"/>
                <a:gd name="T27" fmla="*/ 48 h 820"/>
                <a:gd name="T28" fmla="*/ 498 w 879"/>
                <a:gd name="T29" fmla="*/ 37 h 820"/>
                <a:gd name="T30" fmla="*/ 537 w 879"/>
                <a:gd name="T31" fmla="*/ 37 h 820"/>
                <a:gd name="T32" fmla="*/ 585 w 879"/>
                <a:gd name="T33" fmla="*/ 25 h 820"/>
                <a:gd name="T34" fmla="*/ 639 w 879"/>
                <a:gd name="T35" fmla="*/ 32 h 820"/>
                <a:gd name="T36" fmla="*/ 671 w 879"/>
                <a:gd name="T37" fmla="*/ 48 h 820"/>
                <a:gd name="T38" fmla="*/ 702 w 879"/>
                <a:gd name="T39" fmla="*/ 145 h 820"/>
                <a:gd name="T40" fmla="*/ 786 w 879"/>
                <a:gd name="T41" fmla="*/ 213 h 820"/>
                <a:gd name="T42" fmla="*/ 859 w 879"/>
                <a:gd name="T43" fmla="*/ 295 h 820"/>
                <a:gd name="T44" fmla="*/ 859 w 879"/>
                <a:gd name="T45" fmla="*/ 369 h 820"/>
                <a:gd name="T46" fmla="*/ 859 w 879"/>
                <a:gd name="T47" fmla="*/ 424 h 820"/>
                <a:gd name="T48" fmla="*/ 879 w 879"/>
                <a:gd name="T49" fmla="*/ 480 h 820"/>
                <a:gd name="T50" fmla="*/ 814 w 879"/>
                <a:gd name="T51" fmla="*/ 575 h 820"/>
                <a:gd name="T52" fmla="*/ 770 w 879"/>
                <a:gd name="T53" fmla="*/ 614 h 820"/>
                <a:gd name="T54" fmla="*/ 696 w 879"/>
                <a:gd name="T55" fmla="*/ 664 h 820"/>
                <a:gd name="T56" fmla="*/ 630 w 879"/>
                <a:gd name="T57" fmla="*/ 743 h 820"/>
                <a:gd name="T58" fmla="*/ 589 w 879"/>
                <a:gd name="T59" fmla="*/ 786 h 820"/>
                <a:gd name="T60" fmla="*/ 548 w 879"/>
                <a:gd name="T61" fmla="*/ 811 h 820"/>
                <a:gd name="T62" fmla="*/ 442 w 879"/>
                <a:gd name="T63" fmla="*/ 817 h 820"/>
                <a:gd name="T64" fmla="*/ 371 w 879"/>
                <a:gd name="T65" fmla="*/ 768 h 820"/>
                <a:gd name="T66" fmla="*/ 254 w 879"/>
                <a:gd name="T67" fmla="*/ 693 h 820"/>
                <a:gd name="T68" fmla="*/ 197 w 879"/>
                <a:gd name="T69" fmla="*/ 657 h 820"/>
                <a:gd name="T70" fmla="*/ 186 w 879"/>
                <a:gd name="T71" fmla="*/ 632 h 820"/>
                <a:gd name="T72" fmla="*/ 176 w 879"/>
                <a:gd name="T73" fmla="*/ 611 h 820"/>
                <a:gd name="T74" fmla="*/ 158 w 879"/>
                <a:gd name="T75" fmla="*/ 582 h 820"/>
                <a:gd name="T76" fmla="*/ 122 w 879"/>
                <a:gd name="T77" fmla="*/ 550 h 820"/>
                <a:gd name="T78" fmla="*/ 81 w 879"/>
                <a:gd name="T79" fmla="*/ 516 h 820"/>
                <a:gd name="T80" fmla="*/ 59 w 879"/>
                <a:gd name="T81" fmla="*/ 496 h 820"/>
                <a:gd name="T82" fmla="*/ 40 w 879"/>
                <a:gd name="T83" fmla="*/ 476 h 820"/>
                <a:gd name="T84" fmla="*/ 31 w 879"/>
                <a:gd name="T85" fmla="*/ 455 h 820"/>
                <a:gd name="T86" fmla="*/ 47 w 879"/>
                <a:gd name="T87" fmla="*/ 421 h 820"/>
                <a:gd name="T88" fmla="*/ 65 w 879"/>
                <a:gd name="T89" fmla="*/ 387 h 820"/>
                <a:gd name="T90" fmla="*/ 72 w 879"/>
                <a:gd name="T91" fmla="*/ 363 h 820"/>
                <a:gd name="T92" fmla="*/ 63 w 879"/>
                <a:gd name="T93" fmla="*/ 335 h 820"/>
                <a:gd name="T94" fmla="*/ 43 w 879"/>
                <a:gd name="T95" fmla="*/ 283 h 820"/>
                <a:gd name="T96" fmla="*/ 0 w 879"/>
                <a:gd name="T97" fmla="*/ 270 h 820"/>
                <a:gd name="T98" fmla="*/ 11 w 879"/>
                <a:gd name="T99" fmla="*/ 218 h 820"/>
                <a:gd name="T100" fmla="*/ 34 w 879"/>
                <a:gd name="T101" fmla="*/ 175 h 820"/>
                <a:gd name="T102" fmla="*/ 59 w 879"/>
                <a:gd name="T103" fmla="*/ 139 h 820"/>
                <a:gd name="T104" fmla="*/ 77 w 879"/>
                <a:gd name="T105" fmla="*/ 111 h 820"/>
                <a:gd name="T106" fmla="*/ 102 w 879"/>
                <a:gd name="T107" fmla="*/ 82 h 820"/>
                <a:gd name="T108" fmla="*/ 120 w 879"/>
                <a:gd name="T109" fmla="*/ 59 h 820"/>
                <a:gd name="T110" fmla="*/ 131 w 879"/>
                <a:gd name="T111" fmla="*/ 16 h 820"/>
                <a:gd name="T112" fmla="*/ 154 w 879"/>
                <a:gd name="T113"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820">
                  <a:moveTo>
                    <a:pt x="172" y="5"/>
                  </a:moveTo>
                  <a:lnTo>
                    <a:pt x="174" y="5"/>
                  </a:lnTo>
                  <a:lnTo>
                    <a:pt x="176" y="5"/>
                  </a:lnTo>
                  <a:lnTo>
                    <a:pt x="188" y="5"/>
                  </a:lnTo>
                  <a:lnTo>
                    <a:pt x="190" y="5"/>
                  </a:lnTo>
                  <a:lnTo>
                    <a:pt x="192" y="5"/>
                  </a:lnTo>
                  <a:lnTo>
                    <a:pt x="195" y="5"/>
                  </a:lnTo>
                  <a:lnTo>
                    <a:pt x="197" y="5"/>
                  </a:lnTo>
                  <a:lnTo>
                    <a:pt x="199" y="7"/>
                  </a:lnTo>
                  <a:lnTo>
                    <a:pt x="204" y="7"/>
                  </a:lnTo>
                  <a:lnTo>
                    <a:pt x="208" y="10"/>
                  </a:lnTo>
                  <a:lnTo>
                    <a:pt x="210" y="10"/>
                  </a:lnTo>
                  <a:lnTo>
                    <a:pt x="213" y="10"/>
                  </a:lnTo>
                  <a:lnTo>
                    <a:pt x="215" y="12"/>
                  </a:lnTo>
                  <a:lnTo>
                    <a:pt x="215" y="14"/>
                  </a:lnTo>
                  <a:lnTo>
                    <a:pt x="213" y="16"/>
                  </a:lnTo>
                  <a:lnTo>
                    <a:pt x="213" y="19"/>
                  </a:lnTo>
                  <a:lnTo>
                    <a:pt x="210" y="21"/>
                  </a:lnTo>
                  <a:lnTo>
                    <a:pt x="213" y="23"/>
                  </a:lnTo>
                  <a:lnTo>
                    <a:pt x="213" y="25"/>
                  </a:lnTo>
                  <a:lnTo>
                    <a:pt x="213" y="28"/>
                  </a:lnTo>
                  <a:lnTo>
                    <a:pt x="213" y="30"/>
                  </a:lnTo>
                  <a:lnTo>
                    <a:pt x="215" y="32"/>
                  </a:lnTo>
                  <a:lnTo>
                    <a:pt x="215" y="34"/>
                  </a:lnTo>
                  <a:lnTo>
                    <a:pt x="217" y="34"/>
                  </a:lnTo>
                  <a:lnTo>
                    <a:pt x="220" y="37"/>
                  </a:lnTo>
                  <a:lnTo>
                    <a:pt x="220" y="39"/>
                  </a:lnTo>
                  <a:lnTo>
                    <a:pt x="222" y="41"/>
                  </a:lnTo>
                  <a:lnTo>
                    <a:pt x="222" y="43"/>
                  </a:lnTo>
                  <a:lnTo>
                    <a:pt x="222" y="48"/>
                  </a:lnTo>
                  <a:lnTo>
                    <a:pt x="222" y="53"/>
                  </a:lnTo>
                  <a:lnTo>
                    <a:pt x="222" y="57"/>
                  </a:lnTo>
                  <a:lnTo>
                    <a:pt x="222" y="59"/>
                  </a:lnTo>
                  <a:lnTo>
                    <a:pt x="224" y="62"/>
                  </a:lnTo>
                  <a:lnTo>
                    <a:pt x="222" y="64"/>
                  </a:lnTo>
                  <a:lnTo>
                    <a:pt x="220" y="68"/>
                  </a:lnTo>
                  <a:lnTo>
                    <a:pt x="220" y="71"/>
                  </a:lnTo>
                  <a:lnTo>
                    <a:pt x="220" y="73"/>
                  </a:lnTo>
                  <a:lnTo>
                    <a:pt x="222" y="82"/>
                  </a:lnTo>
                  <a:lnTo>
                    <a:pt x="224" y="82"/>
                  </a:lnTo>
                  <a:lnTo>
                    <a:pt x="231" y="80"/>
                  </a:lnTo>
                  <a:lnTo>
                    <a:pt x="235" y="77"/>
                  </a:lnTo>
                  <a:lnTo>
                    <a:pt x="238" y="77"/>
                  </a:lnTo>
                  <a:lnTo>
                    <a:pt x="238" y="75"/>
                  </a:lnTo>
                  <a:lnTo>
                    <a:pt x="240" y="75"/>
                  </a:lnTo>
                  <a:lnTo>
                    <a:pt x="245" y="71"/>
                  </a:lnTo>
                  <a:lnTo>
                    <a:pt x="249" y="68"/>
                  </a:lnTo>
                  <a:lnTo>
                    <a:pt x="254" y="68"/>
                  </a:lnTo>
                  <a:lnTo>
                    <a:pt x="254" y="66"/>
                  </a:lnTo>
                  <a:lnTo>
                    <a:pt x="258" y="66"/>
                  </a:lnTo>
                  <a:lnTo>
                    <a:pt x="267" y="62"/>
                  </a:lnTo>
                  <a:lnTo>
                    <a:pt x="272" y="59"/>
                  </a:lnTo>
                  <a:lnTo>
                    <a:pt x="274" y="59"/>
                  </a:lnTo>
                  <a:lnTo>
                    <a:pt x="279" y="59"/>
                  </a:lnTo>
                  <a:lnTo>
                    <a:pt x="281" y="57"/>
                  </a:lnTo>
                  <a:lnTo>
                    <a:pt x="283" y="57"/>
                  </a:lnTo>
                  <a:lnTo>
                    <a:pt x="285" y="57"/>
                  </a:lnTo>
                  <a:lnTo>
                    <a:pt x="292" y="57"/>
                  </a:lnTo>
                  <a:lnTo>
                    <a:pt x="294" y="57"/>
                  </a:lnTo>
                  <a:lnTo>
                    <a:pt x="297" y="57"/>
                  </a:lnTo>
                  <a:lnTo>
                    <a:pt x="301" y="57"/>
                  </a:lnTo>
                  <a:lnTo>
                    <a:pt x="306" y="59"/>
                  </a:lnTo>
                  <a:lnTo>
                    <a:pt x="308" y="59"/>
                  </a:lnTo>
                  <a:lnTo>
                    <a:pt x="313" y="62"/>
                  </a:lnTo>
                  <a:lnTo>
                    <a:pt x="313" y="64"/>
                  </a:lnTo>
                  <a:lnTo>
                    <a:pt x="315" y="66"/>
                  </a:lnTo>
                  <a:lnTo>
                    <a:pt x="315" y="68"/>
                  </a:lnTo>
                  <a:lnTo>
                    <a:pt x="322" y="73"/>
                  </a:lnTo>
                  <a:lnTo>
                    <a:pt x="324" y="75"/>
                  </a:lnTo>
                  <a:lnTo>
                    <a:pt x="324" y="73"/>
                  </a:lnTo>
                  <a:lnTo>
                    <a:pt x="326" y="73"/>
                  </a:lnTo>
                  <a:lnTo>
                    <a:pt x="326" y="75"/>
                  </a:lnTo>
                  <a:lnTo>
                    <a:pt x="331" y="77"/>
                  </a:lnTo>
                  <a:lnTo>
                    <a:pt x="333" y="80"/>
                  </a:lnTo>
                  <a:lnTo>
                    <a:pt x="335" y="84"/>
                  </a:lnTo>
                  <a:lnTo>
                    <a:pt x="335" y="86"/>
                  </a:lnTo>
                  <a:lnTo>
                    <a:pt x="337" y="89"/>
                  </a:lnTo>
                  <a:lnTo>
                    <a:pt x="337" y="91"/>
                  </a:lnTo>
                  <a:lnTo>
                    <a:pt x="337" y="93"/>
                  </a:lnTo>
                  <a:lnTo>
                    <a:pt x="340" y="98"/>
                  </a:lnTo>
                  <a:lnTo>
                    <a:pt x="342" y="100"/>
                  </a:lnTo>
                  <a:lnTo>
                    <a:pt x="344" y="105"/>
                  </a:lnTo>
                  <a:lnTo>
                    <a:pt x="347" y="111"/>
                  </a:lnTo>
                  <a:lnTo>
                    <a:pt x="347" y="114"/>
                  </a:lnTo>
                  <a:lnTo>
                    <a:pt x="349" y="116"/>
                  </a:lnTo>
                  <a:lnTo>
                    <a:pt x="349" y="118"/>
                  </a:lnTo>
                  <a:lnTo>
                    <a:pt x="353" y="120"/>
                  </a:lnTo>
                  <a:lnTo>
                    <a:pt x="353" y="123"/>
                  </a:lnTo>
                  <a:lnTo>
                    <a:pt x="356" y="125"/>
                  </a:lnTo>
                  <a:lnTo>
                    <a:pt x="358" y="125"/>
                  </a:lnTo>
                  <a:lnTo>
                    <a:pt x="358" y="127"/>
                  </a:lnTo>
                  <a:lnTo>
                    <a:pt x="360" y="129"/>
                  </a:lnTo>
                  <a:lnTo>
                    <a:pt x="362" y="129"/>
                  </a:lnTo>
                  <a:lnTo>
                    <a:pt x="362" y="132"/>
                  </a:lnTo>
                  <a:lnTo>
                    <a:pt x="365" y="132"/>
                  </a:lnTo>
                  <a:lnTo>
                    <a:pt x="365" y="134"/>
                  </a:lnTo>
                  <a:lnTo>
                    <a:pt x="367" y="134"/>
                  </a:lnTo>
                  <a:lnTo>
                    <a:pt x="367" y="132"/>
                  </a:lnTo>
                  <a:lnTo>
                    <a:pt x="369" y="132"/>
                  </a:lnTo>
                  <a:lnTo>
                    <a:pt x="371" y="132"/>
                  </a:lnTo>
                  <a:lnTo>
                    <a:pt x="381" y="132"/>
                  </a:lnTo>
                  <a:lnTo>
                    <a:pt x="403" y="129"/>
                  </a:lnTo>
                  <a:lnTo>
                    <a:pt x="410" y="125"/>
                  </a:lnTo>
                  <a:lnTo>
                    <a:pt x="415" y="125"/>
                  </a:lnTo>
                  <a:lnTo>
                    <a:pt x="417" y="125"/>
                  </a:lnTo>
                  <a:lnTo>
                    <a:pt x="419" y="123"/>
                  </a:lnTo>
                  <a:lnTo>
                    <a:pt x="426" y="118"/>
                  </a:lnTo>
                  <a:lnTo>
                    <a:pt x="430" y="116"/>
                  </a:lnTo>
                  <a:lnTo>
                    <a:pt x="439" y="114"/>
                  </a:lnTo>
                  <a:lnTo>
                    <a:pt x="449" y="111"/>
                  </a:lnTo>
                  <a:lnTo>
                    <a:pt x="453" y="109"/>
                  </a:lnTo>
                  <a:lnTo>
                    <a:pt x="460" y="109"/>
                  </a:lnTo>
                  <a:lnTo>
                    <a:pt x="462" y="109"/>
                  </a:lnTo>
                  <a:lnTo>
                    <a:pt x="464" y="107"/>
                  </a:lnTo>
                  <a:lnTo>
                    <a:pt x="464" y="102"/>
                  </a:lnTo>
                  <a:lnTo>
                    <a:pt x="467" y="100"/>
                  </a:lnTo>
                  <a:lnTo>
                    <a:pt x="471" y="98"/>
                  </a:lnTo>
                  <a:lnTo>
                    <a:pt x="473" y="98"/>
                  </a:lnTo>
                  <a:lnTo>
                    <a:pt x="480" y="98"/>
                  </a:lnTo>
                  <a:lnTo>
                    <a:pt x="483" y="98"/>
                  </a:lnTo>
                  <a:lnTo>
                    <a:pt x="487" y="98"/>
                  </a:lnTo>
                  <a:lnTo>
                    <a:pt x="489" y="98"/>
                  </a:lnTo>
                  <a:lnTo>
                    <a:pt x="489" y="96"/>
                  </a:lnTo>
                  <a:lnTo>
                    <a:pt x="489" y="93"/>
                  </a:lnTo>
                  <a:lnTo>
                    <a:pt x="489" y="91"/>
                  </a:lnTo>
                  <a:lnTo>
                    <a:pt x="489" y="89"/>
                  </a:lnTo>
                  <a:lnTo>
                    <a:pt x="489" y="86"/>
                  </a:lnTo>
                  <a:lnTo>
                    <a:pt x="489" y="84"/>
                  </a:lnTo>
                  <a:lnTo>
                    <a:pt x="489" y="80"/>
                  </a:lnTo>
                  <a:lnTo>
                    <a:pt x="489" y="77"/>
                  </a:lnTo>
                  <a:lnTo>
                    <a:pt x="489" y="75"/>
                  </a:lnTo>
                  <a:lnTo>
                    <a:pt x="489" y="73"/>
                  </a:lnTo>
                  <a:lnTo>
                    <a:pt x="489" y="71"/>
                  </a:lnTo>
                  <a:lnTo>
                    <a:pt x="489" y="68"/>
                  </a:lnTo>
                  <a:lnTo>
                    <a:pt x="487" y="68"/>
                  </a:lnTo>
                  <a:lnTo>
                    <a:pt x="487" y="64"/>
                  </a:lnTo>
                  <a:lnTo>
                    <a:pt x="487" y="57"/>
                  </a:lnTo>
                  <a:lnTo>
                    <a:pt x="485" y="53"/>
                  </a:lnTo>
                  <a:lnTo>
                    <a:pt x="483" y="50"/>
                  </a:lnTo>
                  <a:lnTo>
                    <a:pt x="483" y="48"/>
                  </a:lnTo>
                  <a:lnTo>
                    <a:pt x="480" y="46"/>
                  </a:lnTo>
                  <a:lnTo>
                    <a:pt x="478" y="43"/>
                  </a:lnTo>
                  <a:lnTo>
                    <a:pt x="478" y="41"/>
                  </a:lnTo>
                  <a:lnTo>
                    <a:pt x="476" y="39"/>
                  </a:lnTo>
                  <a:lnTo>
                    <a:pt x="478" y="37"/>
                  </a:lnTo>
                  <a:lnTo>
                    <a:pt x="480" y="37"/>
                  </a:lnTo>
                  <a:lnTo>
                    <a:pt x="487" y="39"/>
                  </a:lnTo>
                  <a:lnTo>
                    <a:pt x="492" y="39"/>
                  </a:lnTo>
                  <a:lnTo>
                    <a:pt x="496" y="37"/>
                  </a:lnTo>
                  <a:lnTo>
                    <a:pt x="498" y="37"/>
                  </a:lnTo>
                  <a:lnTo>
                    <a:pt x="507" y="34"/>
                  </a:lnTo>
                  <a:lnTo>
                    <a:pt x="512" y="34"/>
                  </a:lnTo>
                  <a:lnTo>
                    <a:pt x="514" y="34"/>
                  </a:lnTo>
                  <a:lnTo>
                    <a:pt x="517" y="34"/>
                  </a:lnTo>
                  <a:lnTo>
                    <a:pt x="519" y="34"/>
                  </a:lnTo>
                  <a:lnTo>
                    <a:pt x="526" y="37"/>
                  </a:lnTo>
                  <a:lnTo>
                    <a:pt x="530" y="37"/>
                  </a:lnTo>
                  <a:lnTo>
                    <a:pt x="532" y="37"/>
                  </a:lnTo>
                  <a:lnTo>
                    <a:pt x="535" y="37"/>
                  </a:lnTo>
                  <a:lnTo>
                    <a:pt x="537" y="37"/>
                  </a:lnTo>
                  <a:lnTo>
                    <a:pt x="537" y="34"/>
                  </a:lnTo>
                  <a:lnTo>
                    <a:pt x="539" y="34"/>
                  </a:lnTo>
                  <a:lnTo>
                    <a:pt x="541" y="34"/>
                  </a:lnTo>
                  <a:lnTo>
                    <a:pt x="548" y="34"/>
                  </a:lnTo>
                  <a:lnTo>
                    <a:pt x="555" y="32"/>
                  </a:lnTo>
                  <a:lnTo>
                    <a:pt x="564" y="32"/>
                  </a:lnTo>
                  <a:lnTo>
                    <a:pt x="569" y="30"/>
                  </a:lnTo>
                  <a:lnTo>
                    <a:pt x="573" y="28"/>
                  </a:lnTo>
                  <a:lnTo>
                    <a:pt x="580" y="25"/>
                  </a:lnTo>
                  <a:lnTo>
                    <a:pt x="585" y="25"/>
                  </a:lnTo>
                  <a:lnTo>
                    <a:pt x="587" y="25"/>
                  </a:lnTo>
                  <a:lnTo>
                    <a:pt x="589" y="25"/>
                  </a:lnTo>
                  <a:lnTo>
                    <a:pt x="596" y="23"/>
                  </a:lnTo>
                  <a:lnTo>
                    <a:pt x="598" y="23"/>
                  </a:lnTo>
                  <a:lnTo>
                    <a:pt x="600" y="23"/>
                  </a:lnTo>
                  <a:lnTo>
                    <a:pt x="610" y="25"/>
                  </a:lnTo>
                  <a:lnTo>
                    <a:pt x="614" y="25"/>
                  </a:lnTo>
                  <a:lnTo>
                    <a:pt x="623" y="28"/>
                  </a:lnTo>
                  <a:lnTo>
                    <a:pt x="630" y="30"/>
                  </a:lnTo>
                  <a:lnTo>
                    <a:pt x="639" y="32"/>
                  </a:lnTo>
                  <a:lnTo>
                    <a:pt x="644" y="34"/>
                  </a:lnTo>
                  <a:lnTo>
                    <a:pt x="646" y="34"/>
                  </a:lnTo>
                  <a:lnTo>
                    <a:pt x="650" y="34"/>
                  </a:lnTo>
                  <a:lnTo>
                    <a:pt x="653" y="37"/>
                  </a:lnTo>
                  <a:lnTo>
                    <a:pt x="659" y="39"/>
                  </a:lnTo>
                  <a:lnTo>
                    <a:pt x="664" y="39"/>
                  </a:lnTo>
                  <a:lnTo>
                    <a:pt x="666" y="39"/>
                  </a:lnTo>
                  <a:lnTo>
                    <a:pt x="668" y="39"/>
                  </a:lnTo>
                  <a:lnTo>
                    <a:pt x="668" y="46"/>
                  </a:lnTo>
                  <a:lnTo>
                    <a:pt x="671" y="48"/>
                  </a:lnTo>
                  <a:lnTo>
                    <a:pt x="671" y="53"/>
                  </a:lnTo>
                  <a:lnTo>
                    <a:pt x="671" y="55"/>
                  </a:lnTo>
                  <a:lnTo>
                    <a:pt x="673" y="62"/>
                  </a:lnTo>
                  <a:lnTo>
                    <a:pt x="675" y="68"/>
                  </a:lnTo>
                  <a:lnTo>
                    <a:pt x="678" y="80"/>
                  </a:lnTo>
                  <a:lnTo>
                    <a:pt x="682" y="89"/>
                  </a:lnTo>
                  <a:lnTo>
                    <a:pt x="684" y="98"/>
                  </a:lnTo>
                  <a:lnTo>
                    <a:pt x="691" y="118"/>
                  </a:lnTo>
                  <a:lnTo>
                    <a:pt x="700" y="141"/>
                  </a:lnTo>
                  <a:lnTo>
                    <a:pt x="702" y="145"/>
                  </a:lnTo>
                  <a:lnTo>
                    <a:pt x="705" y="159"/>
                  </a:lnTo>
                  <a:lnTo>
                    <a:pt x="707" y="159"/>
                  </a:lnTo>
                  <a:lnTo>
                    <a:pt x="730" y="159"/>
                  </a:lnTo>
                  <a:lnTo>
                    <a:pt x="757" y="184"/>
                  </a:lnTo>
                  <a:lnTo>
                    <a:pt x="777" y="206"/>
                  </a:lnTo>
                  <a:lnTo>
                    <a:pt x="780" y="209"/>
                  </a:lnTo>
                  <a:lnTo>
                    <a:pt x="782" y="209"/>
                  </a:lnTo>
                  <a:lnTo>
                    <a:pt x="782" y="211"/>
                  </a:lnTo>
                  <a:lnTo>
                    <a:pt x="784" y="211"/>
                  </a:lnTo>
                  <a:lnTo>
                    <a:pt x="786" y="213"/>
                  </a:lnTo>
                  <a:lnTo>
                    <a:pt x="789" y="215"/>
                  </a:lnTo>
                  <a:lnTo>
                    <a:pt x="789" y="218"/>
                  </a:lnTo>
                  <a:lnTo>
                    <a:pt x="784" y="218"/>
                  </a:lnTo>
                  <a:lnTo>
                    <a:pt x="798" y="229"/>
                  </a:lnTo>
                  <a:lnTo>
                    <a:pt x="852" y="277"/>
                  </a:lnTo>
                  <a:lnTo>
                    <a:pt x="854" y="279"/>
                  </a:lnTo>
                  <a:lnTo>
                    <a:pt x="857" y="279"/>
                  </a:lnTo>
                  <a:lnTo>
                    <a:pt x="859" y="283"/>
                  </a:lnTo>
                  <a:lnTo>
                    <a:pt x="859" y="288"/>
                  </a:lnTo>
                  <a:lnTo>
                    <a:pt x="859" y="295"/>
                  </a:lnTo>
                  <a:lnTo>
                    <a:pt x="861" y="295"/>
                  </a:lnTo>
                  <a:lnTo>
                    <a:pt x="861" y="297"/>
                  </a:lnTo>
                  <a:lnTo>
                    <a:pt x="861" y="306"/>
                  </a:lnTo>
                  <a:lnTo>
                    <a:pt x="859" y="317"/>
                  </a:lnTo>
                  <a:lnTo>
                    <a:pt x="861" y="317"/>
                  </a:lnTo>
                  <a:lnTo>
                    <a:pt x="859" y="338"/>
                  </a:lnTo>
                  <a:lnTo>
                    <a:pt x="857" y="342"/>
                  </a:lnTo>
                  <a:lnTo>
                    <a:pt x="857" y="349"/>
                  </a:lnTo>
                  <a:lnTo>
                    <a:pt x="857" y="360"/>
                  </a:lnTo>
                  <a:lnTo>
                    <a:pt x="859" y="369"/>
                  </a:lnTo>
                  <a:lnTo>
                    <a:pt x="859" y="381"/>
                  </a:lnTo>
                  <a:lnTo>
                    <a:pt x="859" y="387"/>
                  </a:lnTo>
                  <a:lnTo>
                    <a:pt x="859" y="394"/>
                  </a:lnTo>
                  <a:lnTo>
                    <a:pt x="859" y="399"/>
                  </a:lnTo>
                  <a:lnTo>
                    <a:pt x="859" y="406"/>
                  </a:lnTo>
                  <a:lnTo>
                    <a:pt x="861" y="408"/>
                  </a:lnTo>
                  <a:lnTo>
                    <a:pt x="861" y="412"/>
                  </a:lnTo>
                  <a:lnTo>
                    <a:pt x="859" y="417"/>
                  </a:lnTo>
                  <a:lnTo>
                    <a:pt x="859" y="419"/>
                  </a:lnTo>
                  <a:lnTo>
                    <a:pt x="859" y="424"/>
                  </a:lnTo>
                  <a:lnTo>
                    <a:pt x="861" y="428"/>
                  </a:lnTo>
                  <a:lnTo>
                    <a:pt x="861" y="435"/>
                  </a:lnTo>
                  <a:lnTo>
                    <a:pt x="866" y="439"/>
                  </a:lnTo>
                  <a:lnTo>
                    <a:pt x="866" y="444"/>
                  </a:lnTo>
                  <a:lnTo>
                    <a:pt x="868" y="446"/>
                  </a:lnTo>
                  <a:lnTo>
                    <a:pt x="870" y="451"/>
                  </a:lnTo>
                  <a:lnTo>
                    <a:pt x="872" y="455"/>
                  </a:lnTo>
                  <a:lnTo>
                    <a:pt x="875" y="462"/>
                  </a:lnTo>
                  <a:lnTo>
                    <a:pt x="877" y="467"/>
                  </a:lnTo>
                  <a:lnTo>
                    <a:pt x="879" y="480"/>
                  </a:lnTo>
                  <a:lnTo>
                    <a:pt x="870" y="489"/>
                  </a:lnTo>
                  <a:lnTo>
                    <a:pt x="868" y="492"/>
                  </a:lnTo>
                  <a:lnTo>
                    <a:pt x="866" y="494"/>
                  </a:lnTo>
                  <a:lnTo>
                    <a:pt x="859" y="501"/>
                  </a:lnTo>
                  <a:lnTo>
                    <a:pt x="850" y="507"/>
                  </a:lnTo>
                  <a:lnTo>
                    <a:pt x="838" y="519"/>
                  </a:lnTo>
                  <a:lnTo>
                    <a:pt x="816" y="541"/>
                  </a:lnTo>
                  <a:lnTo>
                    <a:pt x="807" y="550"/>
                  </a:lnTo>
                  <a:lnTo>
                    <a:pt x="814" y="573"/>
                  </a:lnTo>
                  <a:lnTo>
                    <a:pt x="814" y="575"/>
                  </a:lnTo>
                  <a:lnTo>
                    <a:pt x="814" y="578"/>
                  </a:lnTo>
                  <a:lnTo>
                    <a:pt x="814" y="580"/>
                  </a:lnTo>
                  <a:lnTo>
                    <a:pt x="816" y="580"/>
                  </a:lnTo>
                  <a:lnTo>
                    <a:pt x="816" y="582"/>
                  </a:lnTo>
                  <a:lnTo>
                    <a:pt x="816" y="584"/>
                  </a:lnTo>
                  <a:lnTo>
                    <a:pt x="816" y="591"/>
                  </a:lnTo>
                  <a:lnTo>
                    <a:pt x="816" y="605"/>
                  </a:lnTo>
                  <a:lnTo>
                    <a:pt x="807" y="611"/>
                  </a:lnTo>
                  <a:lnTo>
                    <a:pt x="795" y="618"/>
                  </a:lnTo>
                  <a:lnTo>
                    <a:pt x="770" y="614"/>
                  </a:lnTo>
                  <a:lnTo>
                    <a:pt x="759" y="607"/>
                  </a:lnTo>
                  <a:lnTo>
                    <a:pt x="743" y="607"/>
                  </a:lnTo>
                  <a:lnTo>
                    <a:pt x="736" y="611"/>
                  </a:lnTo>
                  <a:lnTo>
                    <a:pt x="721" y="625"/>
                  </a:lnTo>
                  <a:lnTo>
                    <a:pt x="716" y="634"/>
                  </a:lnTo>
                  <a:lnTo>
                    <a:pt x="707" y="648"/>
                  </a:lnTo>
                  <a:lnTo>
                    <a:pt x="705" y="648"/>
                  </a:lnTo>
                  <a:lnTo>
                    <a:pt x="702" y="657"/>
                  </a:lnTo>
                  <a:lnTo>
                    <a:pt x="700" y="659"/>
                  </a:lnTo>
                  <a:lnTo>
                    <a:pt x="696" y="664"/>
                  </a:lnTo>
                  <a:lnTo>
                    <a:pt x="693" y="666"/>
                  </a:lnTo>
                  <a:lnTo>
                    <a:pt x="687" y="670"/>
                  </a:lnTo>
                  <a:lnTo>
                    <a:pt x="684" y="675"/>
                  </a:lnTo>
                  <a:lnTo>
                    <a:pt x="682" y="679"/>
                  </a:lnTo>
                  <a:lnTo>
                    <a:pt x="680" y="682"/>
                  </a:lnTo>
                  <a:lnTo>
                    <a:pt x="675" y="686"/>
                  </a:lnTo>
                  <a:lnTo>
                    <a:pt x="664" y="700"/>
                  </a:lnTo>
                  <a:lnTo>
                    <a:pt x="653" y="711"/>
                  </a:lnTo>
                  <a:lnTo>
                    <a:pt x="634" y="736"/>
                  </a:lnTo>
                  <a:lnTo>
                    <a:pt x="630" y="743"/>
                  </a:lnTo>
                  <a:lnTo>
                    <a:pt x="628" y="743"/>
                  </a:lnTo>
                  <a:lnTo>
                    <a:pt x="623" y="747"/>
                  </a:lnTo>
                  <a:lnTo>
                    <a:pt x="621" y="750"/>
                  </a:lnTo>
                  <a:lnTo>
                    <a:pt x="621" y="752"/>
                  </a:lnTo>
                  <a:lnTo>
                    <a:pt x="612" y="761"/>
                  </a:lnTo>
                  <a:lnTo>
                    <a:pt x="607" y="768"/>
                  </a:lnTo>
                  <a:lnTo>
                    <a:pt x="603" y="772"/>
                  </a:lnTo>
                  <a:lnTo>
                    <a:pt x="598" y="772"/>
                  </a:lnTo>
                  <a:lnTo>
                    <a:pt x="594" y="779"/>
                  </a:lnTo>
                  <a:lnTo>
                    <a:pt x="589" y="786"/>
                  </a:lnTo>
                  <a:lnTo>
                    <a:pt x="582" y="793"/>
                  </a:lnTo>
                  <a:lnTo>
                    <a:pt x="578" y="797"/>
                  </a:lnTo>
                  <a:lnTo>
                    <a:pt x="576" y="799"/>
                  </a:lnTo>
                  <a:lnTo>
                    <a:pt x="571" y="804"/>
                  </a:lnTo>
                  <a:lnTo>
                    <a:pt x="569" y="806"/>
                  </a:lnTo>
                  <a:lnTo>
                    <a:pt x="566" y="806"/>
                  </a:lnTo>
                  <a:lnTo>
                    <a:pt x="562" y="808"/>
                  </a:lnTo>
                  <a:lnTo>
                    <a:pt x="557" y="808"/>
                  </a:lnTo>
                  <a:lnTo>
                    <a:pt x="553" y="811"/>
                  </a:lnTo>
                  <a:lnTo>
                    <a:pt x="548" y="811"/>
                  </a:lnTo>
                  <a:lnTo>
                    <a:pt x="541" y="811"/>
                  </a:lnTo>
                  <a:lnTo>
                    <a:pt x="537" y="811"/>
                  </a:lnTo>
                  <a:lnTo>
                    <a:pt x="532" y="811"/>
                  </a:lnTo>
                  <a:lnTo>
                    <a:pt x="517" y="811"/>
                  </a:lnTo>
                  <a:lnTo>
                    <a:pt x="517" y="813"/>
                  </a:lnTo>
                  <a:lnTo>
                    <a:pt x="453" y="813"/>
                  </a:lnTo>
                  <a:lnTo>
                    <a:pt x="451" y="813"/>
                  </a:lnTo>
                  <a:lnTo>
                    <a:pt x="449" y="815"/>
                  </a:lnTo>
                  <a:lnTo>
                    <a:pt x="444" y="817"/>
                  </a:lnTo>
                  <a:lnTo>
                    <a:pt x="442" y="817"/>
                  </a:lnTo>
                  <a:lnTo>
                    <a:pt x="437" y="820"/>
                  </a:lnTo>
                  <a:lnTo>
                    <a:pt x="435" y="820"/>
                  </a:lnTo>
                  <a:lnTo>
                    <a:pt x="428" y="813"/>
                  </a:lnTo>
                  <a:lnTo>
                    <a:pt x="426" y="813"/>
                  </a:lnTo>
                  <a:lnTo>
                    <a:pt x="424" y="811"/>
                  </a:lnTo>
                  <a:lnTo>
                    <a:pt x="408" y="797"/>
                  </a:lnTo>
                  <a:lnTo>
                    <a:pt x="405" y="797"/>
                  </a:lnTo>
                  <a:lnTo>
                    <a:pt x="399" y="790"/>
                  </a:lnTo>
                  <a:lnTo>
                    <a:pt x="387" y="781"/>
                  </a:lnTo>
                  <a:lnTo>
                    <a:pt x="371" y="768"/>
                  </a:lnTo>
                  <a:lnTo>
                    <a:pt x="356" y="756"/>
                  </a:lnTo>
                  <a:lnTo>
                    <a:pt x="356" y="754"/>
                  </a:lnTo>
                  <a:lnTo>
                    <a:pt x="349" y="752"/>
                  </a:lnTo>
                  <a:lnTo>
                    <a:pt x="340" y="745"/>
                  </a:lnTo>
                  <a:lnTo>
                    <a:pt x="337" y="743"/>
                  </a:lnTo>
                  <a:lnTo>
                    <a:pt x="285" y="711"/>
                  </a:lnTo>
                  <a:lnTo>
                    <a:pt x="279" y="709"/>
                  </a:lnTo>
                  <a:lnTo>
                    <a:pt x="267" y="702"/>
                  </a:lnTo>
                  <a:lnTo>
                    <a:pt x="265" y="700"/>
                  </a:lnTo>
                  <a:lnTo>
                    <a:pt x="254" y="693"/>
                  </a:lnTo>
                  <a:lnTo>
                    <a:pt x="240" y="684"/>
                  </a:lnTo>
                  <a:lnTo>
                    <a:pt x="229" y="677"/>
                  </a:lnTo>
                  <a:lnTo>
                    <a:pt x="226" y="675"/>
                  </a:lnTo>
                  <a:lnTo>
                    <a:pt x="210" y="666"/>
                  </a:lnTo>
                  <a:lnTo>
                    <a:pt x="206" y="666"/>
                  </a:lnTo>
                  <a:lnTo>
                    <a:pt x="204" y="664"/>
                  </a:lnTo>
                  <a:lnTo>
                    <a:pt x="201" y="661"/>
                  </a:lnTo>
                  <a:lnTo>
                    <a:pt x="199" y="659"/>
                  </a:lnTo>
                  <a:lnTo>
                    <a:pt x="199" y="657"/>
                  </a:lnTo>
                  <a:lnTo>
                    <a:pt x="197" y="657"/>
                  </a:lnTo>
                  <a:lnTo>
                    <a:pt x="197" y="654"/>
                  </a:lnTo>
                  <a:lnTo>
                    <a:pt x="197" y="652"/>
                  </a:lnTo>
                  <a:lnTo>
                    <a:pt x="197" y="650"/>
                  </a:lnTo>
                  <a:lnTo>
                    <a:pt x="195" y="648"/>
                  </a:lnTo>
                  <a:lnTo>
                    <a:pt x="192" y="643"/>
                  </a:lnTo>
                  <a:lnTo>
                    <a:pt x="192" y="641"/>
                  </a:lnTo>
                  <a:lnTo>
                    <a:pt x="190" y="641"/>
                  </a:lnTo>
                  <a:lnTo>
                    <a:pt x="190" y="639"/>
                  </a:lnTo>
                  <a:lnTo>
                    <a:pt x="188" y="634"/>
                  </a:lnTo>
                  <a:lnTo>
                    <a:pt x="186" y="632"/>
                  </a:lnTo>
                  <a:lnTo>
                    <a:pt x="186" y="630"/>
                  </a:lnTo>
                  <a:lnTo>
                    <a:pt x="183" y="627"/>
                  </a:lnTo>
                  <a:lnTo>
                    <a:pt x="183" y="625"/>
                  </a:lnTo>
                  <a:lnTo>
                    <a:pt x="183" y="623"/>
                  </a:lnTo>
                  <a:lnTo>
                    <a:pt x="181" y="621"/>
                  </a:lnTo>
                  <a:lnTo>
                    <a:pt x="181" y="618"/>
                  </a:lnTo>
                  <a:lnTo>
                    <a:pt x="179" y="618"/>
                  </a:lnTo>
                  <a:lnTo>
                    <a:pt x="179" y="616"/>
                  </a:lnTo>
                  <a:lnTo>
                    <a:pt x="176" y="614"/>
                  </a:lnTo>
                  <a:lnTo>
                    <a:pt x="176" y="611"/>
                  </a:lnTo>
                  <a:lnTo>
                    <a:pt x="174" y="607"/>
                  </a:lnTo>
                  <a:lnTo>
                    <a:pt x="172" y="605"/>
                  </a:lnTo>
                  <a:lnTo>
                    <a:pt x="172" y="602"/>
                  </a:lnTo>
                  <a:lnTo>
                    <a:pt x="170" y="602"/>
                  </a:lnTo>
                  <a:lnTo>
                    <a:pt x="170" y="600"/>
                  </a:lnTo>
                  <a:lnTo>
                    <a:pt x="170" y="598"/>
                  </a:lnTo>
                  <a:lnTo>
                    <a:pt x="167" y="591"/>
                  </a:lnTo>
                  <a:lnTo>
                    <a:pt x="163" y="587"/>
                  </a:lnTo>
                  <a:lnTo>
                    <a:pt x="161" y="584"/>
                  </a:lnTo>
                  <a:lnTo>
                    <a:pt x="158" y="582"/>
                  </a:lnTo>
                  <a:lnTo>
                    <a:pt x="156" y="582"/>
                  </a:lnTo>
                  <a:lnTo>
                    <a:pt x="156" y="580"/>
                  </a:lnTo>
                  <a:lnTo>
                    <a:pt x="140" y="566"/>
                  </a:lnTo>
                  <a:lnTo>
                    <a:pt x="133" y="562"/>
                  </a:lnTo>
                  <a:lnTo>
                    <a:pt x="133" y="559"/>
                  </a:lnTo>
                  <a:lnTo>
                    <a:pt x="129" y="557"/>
                  </a:lnTo>
                  <a:lnTo>
                    <a:pt x="127" y="555"/>
                  </a:lnTo>
                  <a:lnTo>
                    <a:pt x="127" y="553"/>
                  </a:lnTo>
                  <a:lnTo>
                    <a:pt x="124" y="553"/>
                  </a:lnTo>
                  <a:lnTo>
                    <a:pt x="122" y="550"/>
                  </a:lnTo>
                  <a:lnTo>
                    <a:pt x="120" y="548"/>
                  </a:lnTo>
                  <a:lnTo>
                    <a:pt x="108" y="539"/>
                  </a:lnTo>
                  <a:lnTo>
                    <a:pt x="106" y="537"/>
                  </a:lnTo>
                  <a:lnTo>
                    <a:pt x="102" y="532"/>
                  </a:lnTo>
                  <a:lnTo>
                    <a:pt x="99" y="532"/>
                  </a:lnTo>
                  <a:lnTo>
                    <a:pt x="97" y="530"/>
                  </a:lnTo>
                  <a:lnTo>
                    <a:pt x="93" y="525"/>
                  </a:lnTo>
                  <a:lnTo>
                    <a:pt x="90" y="523"/>
                  </a:lnTo>
                  <a:lnTo>
                    <a:pt x="86" y="519"/>
                  </a:lnTo>
                  <a:lnTo>
                    <a:pt x="81" y="516"/>
                  </a:lnTo>
                  <a:lnTo>
                    <a:pt x="79" y="514"/>
                  </a:lnTo>
                  <a:lnTo>
                    <a:pt x="77" y="512"/>
                  </a:lnTo>
                  <a:lnTo>
                    <a:pt x="74" y="510"/>
                  </a:lnTo>
                  <a:lnTo>
                    <a:pt x="72" y="510"/>
                  </a:lnTo>
                  <a:lnTo>
                    <a:pt x="72" y="507"/>
                  </a:lnTo>
                  <a:lnTo>
                    <a:pt x="70" y="505"/>
                  </a:lnTo>
                  <a:lnTo>
                    <a:pt x="68" y="503"/>
                  </a:lnTo>
                  <a:lnTo>
                    <a:pt x="65" y="503"/>
                  </a:lnTo>
                  <a:lnTo>
                    <a:pt x="63" y="501"/>
                  </a:lnTo>
                  <a:lnTo>
                    <a:pt x="59" y="496"/>
                  </a:lnTo>
                  <a:lnTo>
                    <a:pt x="54" y="494"/>
                  </a:lnTo>
                  <a:lnTo>
                    <a:pt x="52" y="492"/>
                  </a:lnTo>
                  <a:lnTo>
                    <a:pt x="47" y="489"/>
                  </a:lnTo>
                  <a:lnTo>
                    <a:pt x="47" y="487"/>
                  </a:lnTo>
                  <a:lnTo>
                    <a:pt x="45" y="487"/>
                  </a:lnTo>
                  <a:lnTo>
                    <a:pt x="45" y="485"/>
                  </a:lnTo>
                  <a:lnTo>
                    <a:pt x="43" y="482"/>
                  </a:lnTo>
                  <a:lnTo>
                    <a:pt x="43" y="480"/>
                  </a:lnTo>
                  <a:lnTo>
                    <a:pt x="40" y="478"/>
                  </a:lnTo>
                  <a:lnTo>
                    <a:pt x="40" y="476"/>
                  </a:lnTo>
                  <a:lnTo>
                    <a:pt x="38" y="476"/>
                  </a:lnTo>
                  <a:lnTo>
                    <a:pt x="38" y="473"/>
                  </a:lnTo>
                  <a:lnTo>
                    <a:pt x="38" y="469"/>
                  </a:lnTo>
                  <a:lnTo>
                    <a:pt x="36" y="469"/>
                  </a:lnTo>
                  <a:lnTo>
                    <a:pt x="36" y="467"/>
                  </a:lnTo>
                  <a:lnTo>
                    <a:pt x="34" y="467"/>
                  </a:lnTo>
                  <a:lnTo>
                    <a:pt x="34" y="464"/>
                  </a:lnTo>
                  <a:lnTo>
                    <a:pt x="34" y="462"/>
                  </a:lnTo>
                  <a:lnTo>
                    <a:pt x="31" y="460"/>
                  </a:lnTo>
                  <a:lnTo>
                    <a:pt x="31" y="455"/>
                  </a:lnTo>
                  <a:lnTo>
                    <a:pt x="31" y="453"/>
                  </a:lnTo>
                  <a:lnTo>
                    <a:pt x="31" y="446"/>
                  </a:lnTo>
                  <a:lnTo>
                    <a:pt x="31" y="444"/>
                  </a:lnTo>
                  <a:lnTo>
                    <a:pt x="31" y="442"/>
                  </a:lnTo>
                  <a:lnTo>
                    <a:pt x="31" y="435"/>
                  </a:lnTo>
                  <a:lnTo>
                    <a:pt x="34" y="433"/>
                  </a:lnTo>
                  <a:lnTo>
                    <a:pt x="36" y="430"/>
                  </a:lnTo>
                  <a:lnTo>
                    <a:pt x="38" y="428"/>
                  </a:lnTo>
                  <a:lnTo>
                    <a:pt x="47" y="424"/>
                  </a:lnTo>
                  <a:lnTo>
                    <a:pt x="47" y="421"/>
                  </a:lnTo>
                  <a:lnTo>
                    <a:pt x="47" y="419"/>
                  </a:lnTo>
                  <a:lnTo>
                    <a:pt x="52" y="417"/>
                  </a:lnTo>
                  <a:lnTo>
                    <a:pt x="56" y="412"/>
                  </a:lnTo>
                  <a:lnTo>
                    <a:pt x="59" y="410"/>
                  </a:lnTo>
                  <a:lnTo>
                    <a:pt x="68" y="406"/>
                  </a:lnTo>
                  <a:lnTo>
                    <a:pt x="68" y="403"/>
                  </a:lnTo>
                  <a:lnTo>
                    <a:pt x="68" y="399"/>
                  </a:lnTo>
                  <a:lnTo>
                    <a:pt x="68" y="394"/>
                  </a:lnTo>
                  <a:lnTo>
                    <a:pt x="68" y="392"/>
                  </a:lnTo>
                  <a:lnTo>
                    <a:pt x="65" y="387"/>
                  </a:lnTo>
                  <a:lnTo>
                    <a:pt x="65" y="385"/>
                  </a:lnTo>
                  <a:lnTo>
                    <a:pt x="65" y="383"/>
                  </a:lnTo>
                  <a:lnTo>
                    <a:pt x="70" y="376"/>
                  </a:lnTo>
                  <a:lnTo>
                    <a:pt x="72" y="374"/>
                  </a:lnTo>
                  <a:lnTo>
                    <a:pt x="74" y="372"/>
                  </a:lnTo>
                  <a:lnTo>
                    <a:pt x="74" y="369"/>
                  </a:lnTo>
                  <a:lnTo>
                    <a:pt x="74" y="367"/>
                  </a:lnTo>
                  <a:lnTo>
                    <a:pt x="74" y="365"/>
                  </a:lnTo>
                  <a:lnTo>
                    <a:pt x="74" y="363"/>
                  </a:lnTo>
                  <a:lnTo>
                    <a:pt x="72" y="363"/>
                  </a:lnTo>
                  <a:lnTo>
                    <a:pt x="70" y="358"/>
                  </a:lnTo>
                  <a:lnTo>
                    <a:pt x="68" y="351"/>
                  </a:lnTo>
                  <a:lnTo>
                    <a:pt x="68" y="349"/>
                  </a:lnTo>
                  <a:lnTo>
                    <a:pt x="65" y="349"/>
                  </a:lnTo>
                  <a:lnTo>
                    <a:pt x="65" y="347"/>
                  </a:lnTo>
                  <a:lnTo>
                    <a:pt x="65" y="344"/>
                  </a:lnTo>
                  <a:lnTo>
                    <a:pt x="65" y="342"/>
                  </a:lnTo>
                  <a:lnTo>
                    <a:pt x="63" y="340"/>
                  </a:lnTo>
                  <a:lnTo>
                    <a:pt x="63" y="338"/>
                  </a:lnTo>
                  <a:lnTo>
                    <a:pt x="63" y="335"/>
                  </a:lnTo>
                  <a:lnTo>
                    <a:pt x="61" y="333"/>
                  </a:lnTo>
                  <a:lnTo>
                    <a:pt x="61" y="331"/>
                  </a:lnTo>
                  <a:lnTo>
                    <a:pt x="56" y="322"/>
                  </a:lnTo>
                  <a:lnTo>
                    <a:pt x="54" y="315"/>
                  </a:lnTo>
                  <a:lnTo>
                    <a:pt x="52" y="306"/>
                  </a:lnTo>
                  <a:lnTo>
                    <a:pt x="47" y="297"/>
                  </a:lnTo>
                  <a:lnTo>
                    <a:pt x="47" y="295"/>
                  </a:lnTo>
                  <a:lnTo>
                    <a:pt x="45" y="288"/>
                  </a:lnTo>
                  <a:lnTo>
                    <a:pt x="43" y="288"/>
                  </a:lnTo>
                  <a:lnTo>
                    <a:pt x="43" y="283"/>
                  </a:lnTo>
                  <a:lnTo>
                    <a:pt x="40" y="283"/>
                  </a:lnTo>
                  <a:lnTo>
                    <a:pt x="38" y="283"/>
                  </a:lnTo>
                  <a:lnTo>
                    <a:pt x="31" y="283"/>
                  </a:lnTo>
                  <a:lnTo>
                    <a:pt x="27" y="283"/>
                  </a:lnTo>
                  <a:lnTo>
                    <a:pt x="16" y="283"/>
                  </a:lnTo>
                  <a:lnTo>
                    <a:pt x="11" y="283"/>
                  </a:lnTo>
                  <a:lnTo>
                    <a:pt x="9" y="283"/>
                  </a:lnTo>
                  <a:lnTo>
                    <a:pt x="2" y="274"/>
                  </a:lnTo>
                  <a:lnTo>
                    <a:pt x="2" y="270"/>
                  </a:lnTo>
                  <a:lnTo>
                    <a:pt x="0" y="270"/>
                  </a:lnTo>
                  <a:lnTo>
                    <a:pt x="2" y="268"/>
                  </a:lnTo>
                  <a:lnTo>
                    <a:pt x="2" y="265"/>
                  </a:lnTo>
                  <a:lnTo>
                    <a:pt x="2" y="263"/>
                  </a:lnTo>
                  <a:lnTo>
                    <a:pt x="4" y="256"/>
                  </a:lnTo>
                  <a:lnTo>
                    <a:pt x="6" y="254"/>
                  </a:lnTo>
                  <a:lnTo>
                    <a:pt x="9" y="249"/>
                  </a:lnTo>
                  <a:lnTo>
                    <a:pt x="9" y="243"/>
                  </a:lnTo>
                  <a:lnTo>
                    <a:pt x="11" y="227"/>
                  </a:lnTo>
                  <a:lnTo>
                    <a:pt x="11" y="220"/>
                  </a:lnTo>
                  <a:lnTo>
                    <a:pt x="11" y="218"/>
                  </a:lnTo>
                  <a:lnTo>
                    <a:pt x="13" y="213"/>
                  </a:lnTo>
                  <a:lnTo>
                    <a:pt x="13" y="209"/>
                  </a:lnTo>
                  <a:lnTo>
                    <a:pt x="16" y="202"/>
                  </a:lnTo>
                  <a:lnTo>
                    <a:pt x="18" y="200"/>
                  </a:lnTo>
                  <a:lnTo>
                    <a:pt x="25" y="188"/>
                  </a:lnTo>
                  <a:lnTo>
                    <a:pt x="29" y="184"/>
                  </a:lnTo>
                  <a:lnTo>
                    <a:pt x="29" y="182"/>
                  </a:lnTo>
                  <a:lnTo>
                    <a:pt x="29" y="179"/>
                  </a:lnTo>
                  <a:lnTo>
                    <a:pt x="31" y="177"/>
                  </a:lnTo>
                  <a:lnTo>
                    <a:pt x="34" y="175"/>
                  </a:lnTo>
                  <a:lnTo>
                    <a:pt x="34" y="170"/>
                  </a:lnTo>
                  <a:lnTo>
                    <a:pt x="36" y="168"/>
                  </a:lnTo>
                  <a:lnTo>
                    <a:pt x="38" y="168"/>
                  </a:lnTo>
                  <a:lnTo>
                    <a:pt x="40" y="166"/>
                  </a:lnTo>
                  <a:lnTo>
                    <a:pt x="45" y="163"/>
                  </a:lnTo>
                  <a:lnTo>
                    <a:pt x="54" y="159"/>
                  </a:lnTo>
                  <a:lnTo>
                    <a:pt x="56" y="152"/>
                  </a:lnTo>
                  <a:lnTo>
                    <a:pt x="59" y="145"/>
                  </a:lnTo>
                  <a:lnTo>
                    <a:pt x="59" y="141"/>
                  </a:lnTo>
                  <a:lnTo>
                    <a:pt x="59" y="139"/>
                  </a:lnTo>
                  <a:lnTo>
                    <a:pt x="59" y="136"/>
                  </a:lnTo>
                  <a:lnTo>
                    <a:pt x="61" y="134"/>
                  </a:lnTo>
                  <a:lnTo>
                    <a:pt x="63" y="134"/>
                  </a:lnTo>
                  <a:lnTo>
                    <a:pt x="70" y="132"/>
                  </a:lnTo>
                  <a:lnTo>
                    <a:pt x="72" y="129"/>
                  </a:lnTo>
                  <a:lnTo>
                    <a:pt x="72" y="127"/>
                  </a:lnTo>
                  <a:lnTo>
                    <a:pt x="74" y="123"/>
                  </a:lnTo>
                  <a:lnTo>
                    <a:pt x="74" y="118"/>
                  </a:lnTo>
                  <a:lnTo>
                    <a:pt x="77" y="114"/>
                  </a:lnTo>
                  <a:lnTo>
                    <a:pt x="77" y="111"/>
                  </a:lnTo>
                  <a:lnTo>
                    <a:pt x="79" y="109"/>
                  </a:lnTo>
                  <a:lnTo>
                    <a:pt x="79" y="107"/>
                  </a:lnTo>
                  <a:lnTo>
                    <a:pt x="81" y="107"/>
                  </a:lnTo>
                  <a:lnTo>
                    <a:pt x="81" y="105"/>
                  </a:lnTo>
                  <a:lnTo>
                    <a:pt x="86" y="100"/>
                  </a:lnTo>
                  <a:lnTo>
                    <a:pt x="88" y="98"/>
                  </a:lnTo>
                  <a:lnTo>
                    <a:pt x="90" y="96"/>
                  </a:lnTo>
                  <a:lnTo>
                    <a:pt x="99" y="86"/>
                  </a:lnTo>
                  <a:lnTo>
                    <a:pt x="102" y="84"/>
                  </a:lnTo>
                  <a:lnTo>
                    <a:pt x="102" y="82"/>
                  </a:lnTo>
                  <a:lnTo>
                    <a:pt x="104" y="82"/>
                  </a:lnTo>
                  <a:lnTo>
                    <a:pt x="106" y="80"/>
                  </a:lnTo>
                  <a:lnTo>
                    <a:pt x="111" y="77"/>
                  </a:lnTo>
                  <a:lnTo>
                    <a:pt x="111" y="75"/>
                  </a:lnTo>
                  <a:lnTo>
                    <a:pt x="113" y="73"/>
                  </a:lnTo>
                  <a:lnTo>
                    <a:pt x="115" y="71"/>
                  </a:lnTo>
                  <a:lnTo>
                    <a:pt x="115" y="68"/>
                  </a:lnTo>
                  <a:lnTo>
                    <a:pt x="113" y="68"/>
                  </a:lnTo>
                  <a:lnTo>
                    <a:pt x="115" y="66"/>
                  </a:lnTo>
                  <a:lnTo>
                    <a:pt x="120" y="59"/>
                  </a:lnTo>
                  <a:lnTo>
                    <a:pt x="122" y="55"/>
                  </a:lnTo>
                  <a:lnTo>
                    <a:pt x="124" y="48"/>
                  </a:lnTo>
                  <a:lnTo>
                    <a:pt x="127" y="41"/>
                  </a:lnTo>
                  <a:lnTo>
                    <a:pt x="129" y="32"/>
                  </a:lnTo>
                  <a:lnTo>
                    <a:pt x="131" y="32"/>
                  </a:lnTo>
                  <a:lnTo>
                    <a:pt x="133" y="23"/>
                  </a:lnTo>
                  <a:lnTo>
                    <a:pt x="133" y="21"/>
                  </a:lnTo>
                  <a:lnTo>
                    <a:pt x="133" y="19"/>
                  </a:lnTo>
                  <a:lnTo>
                    <a:pt x="133" y="16"/>
                  </a:lnTo>
                  <a:lnTo>
                    <a:pt x="131" y="16"/>
                  </a:lnTo>
                  <a:lnTo>
                    <a:pt x="131" y="14"/>
                  </a:lnTo>
                  <a:lnTo>
                    <a:pt x="131" y="12"/>
                  </a:lnTo>
                  <a:lnTo>
                    <a:pt x="131" y="10"/>
                  </a:lnTo>
                  <a:lnTo>
                    <a:pt x="133" y="7"/>
                  </a:lnTo>
                  <a:lnTo>
                    <a:pt x="133" y="5"/>
                  </a:lnTo>
                  <a:lnTo>
                    <a:pt x="136" y="5"/>
                  </a:lnTo>
                  <a:lnTo>
                    <a:pt x="140" y="3"/>
                  </a:lnTo>
                  <a:lnTo>
                    <a:pt x="142" y="3"/>
                  </a:lnTo>
                  <a:lnTo>
                    <a:pt x="152" y="0"/>
                  </a:lnTo>
                  <a:lnTo>
                    <a:pt x="154" y="0"/>
                  </a:lnTo>
                  <a:lnTo>
                    <a:pt x="158" y="0"/>
                  </a:lnTo>
                  <a:lnTo>
                    <a:pt x="158" y="3"/>
                  </a:lnTo>
                  <a:lnTo>
                    <a:pt x="165" y="3"/>
                  </a:lnTo>
                  <a:lnTo>
                    <a:pt x="167" y="3"/>
                  </a:lnTo>
                  <a:lnTo>
                    <a:pt x="170" y="3"/>
                  </a:lnTo>
                  <a:lnTo>
                    <a:pt x="170" y="5"/>
                  </a:lnTo>
                  <a:lnTo>
                    <a:pt x="172" y="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67" name="Admin 1 - West Darfur">
              <a:extLst>
                <a:ext uri="{FF2B5EF4-FFF2-40B4-BE49-F238E27FC236}">
                  <a16:creationId xmlns:a16="http://schemas.microsoft.com/office/drawing/2014/main" id="{745EBEC5-CBF7-63F6-65BF-CEB1874B235E}"/>
                </a:ext>
              </a:extLst>
            </p:cNvPr>
            <p:cNvSpPr>
              <a:spLocks/>
            </p:cNvSpPr>
            <p:nvPr/>
          </p:nvSpPr>
          <p:spPr bwMode="auto">
            <a:xfrm>
              <a:off x="2481851" y="3822290"/>
              <a:ext cx="618480" cy="1273435"/>
            </a:xfrm>
            <a:custGeom>
              <a:avLst/>
              <a:gdLst>
                <a:gd name="T0" fmla="*/ 285 w 390"/>
                <a:gd name="T1" fmla="*/ 41 h 803"/>
                <a:gd name="T2" fmla="*/ 276 w 390"/>
                <a:gd name="T3" fmla="*/ 81 h 803"/>
                <a:gd name="T4" fmla="*/ 272 w 390"/>
                <a:gd name="T5" fmla="*/ 113 h 803"/>
                <a:gd name="T6" fmla="*/ 344 w 390"/>
                <a:gd name="T7" fmla="*/ 140 h 803"/>
                <a:gd name="T8" fmla="*/ 353 w 390"/>
                <a:gd name="T9" fmla="*/ 204 h 803"/>
                <a:gd name="T10" fmla="*/ 383 w 390"/>
                <a:gd name="T11" fmla="*/ 224 h 803"/>
                <a:gd name="T12" fmla="*/ 374 w 390"/>
                <a:gd name="T13" fmla="*/ 278 h 803"/>
                <a:gd name="T14" fmla="*/ 356 w 390"/>
                <a:gd name="T15" fmla="*/ 319 h 803"/>
                <a:gd name="T16" fmla="*/ 372 w 390"/>
                <a:gd name="T17" fmla="*/ 362 h 803"/>
                <a:gd name="T18" fmla="*/ 360 w 390"/>
                <a:gd name="T19" fmla="*/ 387 h 803"/>
                <a:gd name="T20" fmla="*/ 376 w 390"/>
                <a:gd name="T21" fmla="*/ 414 h 803"/>
                <a:gd name="T22" fmla="*/ 376 w 390"/>
                <a:gd name="T23" fmla="*/ 434 h 803"/>
                <a:gd name="T24" fmla="*/ 331 w 390"/>
                <a:gd name="T25" fmla="*/ 471 h 803"/>
                <a:gd name="T26" fmla="*/ 324 w 390"/>
                <a:gd name="T27" fmla="*/ 496 h 803"/>
                <a:gd name="T28" fmla="*/ 308 w 390"/>
                <a:gd name="T29" fmla="*/ 527 h 803"/>
                <a:gd name="T30" fmla="*/ 297 w 390"/>
                <a:gd name="T31" fmla="*/ 548 h 803"/>
                <a:gd name="T32" fmla="*/ 274 w 390"/>
                <a:gd name="T33" fmla="*/ 563 h 803"/>
                <a:gd name="T34" fmla="*/ 254 w 390"/>
                <a:gd name="T35" fmla="*/ 582 h 803"/>
                <a:gd name="T36" fmla="*/ 226 w 390"/>
                <a:gd name="T37" fmla="*/ 647 h 803"/>
                <a:gd name="T38" fmla="*/ 231 w 390"/>
                <a:gd name="T39" fmla="*/ 763 h 803"/>
                <a:gd name="T40" fmla="*/ 195 w 390"/>
                <a:gd name="T41" fmla="*/ 794 h 803"/>
                <a:gd name="T42" fmla="*/ 181 w 390"/>
                <a:gd name="T43" fmla="*/ 788 h 803"/>
                <a:gd name="T44" fmla="*/ 183 w 390"/>
                <a:gd name="T45" fmla="*/ 765 h 803"/>
                <a:gd name="T46" fmla="*/ 177 w 390"/>
                <a:gd name="T47" fmla="*/ 742 h 803"/>
                <a:gd name="T48" fmla="*/ 165 w 390"/>
                <a:gd name="T49" fmla="*/ 715 h 803"/>
                <a:gd name="T50" fmla="*/ 158 w 390"/>
                <a:gd name="T51" fmla="*/ 692 h 803"/>
                <a:gd name="T52" fmla="*/ 158 w 390"/>
                <a:gd name="T53" fmla="*/ 679 h 803"/>
                <a:gd name="T54" fmla="*/ 172 w 390"/>
                <a:gd name="T55" fmla="*/ 647 h 803"/>
                <a:gd name="T56" fmla="*/ 124 w 390"/>
                <a:gd name="T57" fmla="*/ 616 h 803"/>
                <a:gd name="T58" fmla="*/ 104 w 390"/>
                <a:gd name="T59" fmla="*/ 616 h 803"/>
                <a:gd name="T60" fmla="*/ 72 w 390"/>
                <a:gd name="T61" fmla="*/ 631 h 803"/>
                <a:gd name="T62" fmla="*/ 38 w 390"/>
                <a:gd name="T63" fmla="*/ 640 h 803"/>
                <a:gd name="T64" fmla="*/ 20 w 390"/>
                <a:gd name="T65" fmla="*/ 620 h 803"/>
                <a:gd name="T66" fmla="*/ 7 w 390"/>
                <a:gd name="T67" fmla="*/ 595 h 803"/>
                <a:gd name="T68" fmla="*/ 11 w 390"/>
                <a:gd name="T69" fmla="*/ 573 h 803"/>
                <a:gd name="T70" fmla="*/ 22 w 390"/>
                <a:gd name="T71" fmla="*/ 543 h 803"/>
                <a:gd name="T72" fmla="*/ 36 w 390"/>
                <a:gd name="T73" fmla="*/ 520 h 803"/>
                <a:gd name="T74" fmla="*/ 54 w 390"/>
                <a:gd name="T75" fmla="*/ 500 h 803"/>
                <a:gd name="T76" fmla="*/ 31 w 390"/>
                <a:gd name="T77" fmla="*/ 523 h 803"/>
                <a:gd name="T78" fmla="*/ 27 w 390"/>
                <a:gd name="T79" fmla="*/ 539 h 803"/>
                <a:gd name="T80" fmla="*/ 43 w 390"/>
                <a:gd name="T81" fmla="*/ 516 h 803"/>
                <a:gd name="T82" fmla="*/ 68 w 390"/>
                <a:gd name="T83" fmla="*/ 498 h 803"/>
                <a:gd name="T84" fmla="*/ 93 w 390"/>
                <a:gd name="T85" fmla="*/ 484 h 803"/>
                <a:gd name="T86" fmla="*/ 111 w 390"/>
                <a:gd name="T87" fmla="*/ 464 h 803"/>
                <a:gd name="T88" fmla="*/ 131 w 390"/>
                <a:gd name="T89" fmla="*/ 439 h 803"/>
                <a:gd name="T90" fmla="*/ 113 w 390"/>
                <a:gd name="T91" fmla="*/ 412 h 803"/>
                <a:gd name="T92" fmla="*/ 109 w 390"/>
                <a:gd name="T93" fmla="*/ 385 h 803"/>
                <a:gd name="T94" fmla="*/ 88 w 390"/>
                <a:gd name="T95" fmla="*/ 364 h 803"/>
                <a:gd name="T96" fmla="*/ 86 w 390"/>
                <a:gd name="T97" fmla="*/ 342 h 803"/>
                <a:gd name="T98" fmla="*/ 70 w 390"/>
                <a:gd name="T99" fmla="*/ 328 h 803"/>
                <a:gd name="T100" fmla="*/ 109 w 390"/>
                <a:gd name="T101" fmla="*/ 285 h 803"/>
                <a:gd name="T102" fmla="*/ 147 w 390"/>
                <a:gd name="T103" fmla="*/ 260 h 803"/>
                <a:gd name="T104" fmla="*/ 204 w 390"/>
                <a:gd name="T105" fmla="*/ 215 h 803"/>
                <a:gd name="T106" fmla="*/ 183 w 390"/>
                <a:gd name="T107" fmla="*/ 199 h 803"/>
                <a:gd name="T108" fmla="*/ 174 w 390"/>
                <a:gd name="T109" fmla="*/ 174 h 803"/>
                <a:gd name="T110" fmla="*/ 158 w 390"/>
                <a:gd name="T111" fmla="*/ 127 h 803"/>
                <a:gd name="T112" fmla="*/ 186 w 390"/>
                <a:gd name="T113" fmla="*/ 95 h 803"/>
                <a:gd name="T114" fmla="*/ 231 w 390"/>
                <a:gd name="T115" fmla="*/ 41 h 803"/>
                <a:gd name="T116" fmla="*/ 256 w 390"/>
                <a:gd name="T117" fmla="*/ 23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803">
                  <a:moveTo>
                    <a:pt x="263" y="0"/>
                  </a:moveTo>
                  <a:lnTo>
                    <a:pt x="265" y="2"/>
                  </a:lnTo>
                  <a:lnTo>
                    <a:pt x="267" y="2"/>
                  </a:lnTo>
                  <a:lnTo>
                    <a:pt x="272" y="7"/>
                  </a:lnTo>
                  <a:lnTo>
                    <a:pt x="276" y="11"/>
                  </a:lnTo>
                  <a:lnTo>
                    <a:pt x="281" y="16"/>
                  </a:lnTo>
                  <a:lnTo>
                    <a:pt x="283" y="18"/>
                  </a:lnTo>
                  <a:lnTo>
                    <a:pt x="288" y="23"/>
                  </a:lnTo>
                  <a:lnTo>
                    <a:pt x="288" y="27"/>
                  </a:lnTo>
                  <a:lnTo>
                    <a:pt x="285" y="32"/>
                  </a:lnTo>
                  <a:lnTo>
                    <a:pt x="285" y="34"/>
                  </a:lnTo>
                  <a:lnTo>
                    <a:pt x="285" y="36"/>
                  </a:lnTo>
                  <a:lnTo>
                    <a:pt x="285" y="41"/>
                  </a:lnTo>
                  <a:lnTo>
                    <a:pt x="283" y="45"/>
                  </a:lnTo>
                  <a:lnTo>
                    <a:pt x="283" y="50"/>
                  </a:lnTo>
                  <a:lnTo>
                    <a:pt x="283" y="52"/>
                  </a:lnTo>
                  <a:lnTo>
                    <a:pt x="281" y="57"/>
                  </a:lnTo>
                  <a:lnTo>
                    <a:pt x="281" y="61"/>
                  </a:lnTo>
                  <a:lnTo>
                    <a:pt x="281" y="63"/>
                  </a:lnTo>
                  <a:lnTo>
                    <a:pt x="279" y="66"/>
                  </a:lnTo>
                  <a:lnTo>
                    <a:pt x="279" y="68"/>
                  </a:lnTo>
                  <a:lnTo>
                    <a:pt x="279" y="70"/>
                  </a:lnTo>
                  <a:lnTo>
                    <a:pt x="279" y="72"/>
                  </a:lnTo>
                  <a:lnTo>
                    <a:pt x="279" y="75"/>
                  </a:lnTo>
                  <a:lnTo>
                    <a:pt x="276" y="79"/>
                  </a:lnTo>
                  <a:lnTo>
                    <a:pt x="276" y="81"/>
                  </a:lnTo>
                  <a:lnTo>
                    <a:pt x="276" y="86"/>
                  </a:lnTo>
                  <a:lnTo>
                    <a:pt x="276" y="88"/>
                  </a:lnTo>
                  <a:lnTo>
                    <a:pt x="276" y="90"/>
                  </a:lnTo>
                  <a:lnTo>
                    <a:pt x="276" y="93"/>
                  </a:lnTo>
                  <a:lnTo>
                    <a:pt x="274" y="95"/>
                  </a:lnTo>
                  <a:lnTo>
                    <a:pt x="274" y="97"/>
                  </a:lnTo>
                  <a:lnTo>
                    <a:pt x="274" y="100"/>
                  </a:lnTo>
                  <a:lnTo>
                    <a:pt x="274" y="102"/>
                  </a:lnTo>
                  <a:lnTo>
                    <a:pt x="274" y="104"/>
                  </a:lnTo>
                  <a:lnTo>
                    <a:pt x="274" y="106"/>
                  </a:lnTo>
                  <a:lnTo>
                    <a:pt x="274" y="109"/>
                  </a:lnTo>
                  <a:lnTo>
                    <a:pt x="272" y="111"/>
                  </a:lnTo>
                  <a:lnTo>
                    <a:pt x="272" y="113"/>
                  </a:lnTo>
                  <a:lnTo>
                    <a:pt x="272" y="115"/>
                  </a:lnTo>
                  <a:lnTo>
                    <a:pt x="294" y="129"/>
                  </a:lnTo>
                  <a:lnTo>
                    <a:pt x="324" y="118"/>
                  </a:lnTo>
                  <a:lnTo>
                    <a:pt x="326" y="118"/>
                  </a:lnTo>
                  <a:lnTo>
                    <a:pt x="326" y="120"/>
                  </a:lnTo>
                  <a:lnTo>
                    <a:pt x="328" y="120"/>
                  </a:lnTo>
                  <a:lnTo>
                    <a:pt x="328" y="122"/>
                  </a:lnTo>
                  <a:lnTo>
                    <a:pt x="331" y="124"/>
                  </a:lnTo>
                  <a:lnTo>
                    <a:pt x="331" y="127"/>
                  </a:lnTo>
                  <a:lnTo>
                    <a:pt x="333" y="127"/>
                  </a:lnTo>
                  <a:lnTo>
                    <a:pt x="335" y="129"/>
                  </a:lnTo>
                  <a:lnTo>
                    <a:pt x="338" y="133"/>
                  </a:lnTo>
                  <a:lnTo>
                    <a:pt x="344" y="140"/>
                  </a:lnTo>
                  <a:lnTo>
                    <a:pt x="347" y="143"/>
                  </a:lnTo>
                  <a:lnTo>
                    <a:pt x="353" y="152"/>
                  </a:lnTo>
                  <a:lnTo>
                    <a:pt x="356" y="161"/>
                  </a:lnTo>
                  <a:lnTo>
                    <a:pt x="360" y="170"/>
                  </a:lnTo>
                  <a:lnTo>
                    <a:pt x="360" y="172"/>
                  </a:lnTo>
                  <a:lnTo>
                    <a:pt x="360" y="174"/>
                  </a:lnTo>
                  <a:lnTo>
                    <a:pt x="360" y="179"/>
                  </a:lnTo>
                  <a:lnTo>
                    <a:pt x="358" y="183"/>
                  </a:lnTo>
                  <a:lnTo>
                    <a:pt x="358" y="186"/>
                  </a:lnTo>
                  <a:lnTo>
                    <a:pt x="356" y="195"/>
                  </a:lnTo>
                  <a:lnTo>
                    <a:pt x="356" y="197"/>
                  </a:lnTo>
                  <a:lnTo>
                    <a:pt x="353" y="201"/>
                  </a:lnTo>
                  <a:lnTo>
                    <a:pt x="353" y="204"/>
                  </a:lnTo>
                  <a:lnTo>
                    <a:pt x="351" y="206"/>
                  </a:lnTo>
                  <a:lnTo>
                    <a:pt x="353" y="208"/>
                  </a:lnTo>
                  <a:lnTo>
                    <a:pt x="356" y="210"/>
                  </a:lnTo>
                  <a:lnTo>
                    <a:pt x="356" y="213"/>
                  </a:lnTo>
                  <a:lnTo>
                    <a:pt x="358" y="215"/>
                  </a:lnTo>
                  <a:lnTo>
                    <a:pt x="358" y="217"/>
                  </a:lnTo>
                  <a:lnTo>
                    <a:pt x="360" y="217"/>
                  </a:lnTo>
                  <a:lnTo>
                    <a:pt x="360" y="219"/>
                  </a:lnTo>
                  <a:lnTo>
                    <a:pt x="365" y="224"/>
                  </a:lnTo>
                  <a:lnTo>
                    <a:pt x="369" y="224"/>
                  </a:lnTo>
                  <a:lnTo>
                    <a:pt x="372" y="224"/>
                  </a:lnTo>
                  <a:lnTo>
                    <a:pt x="383" y="222"/>
                  </a:lnTo>
                  <a:lnTo>
                    <a:pt x="383" y="224"/>
                  </a:lnTo>
                  <a:lnTo>
                    <a:pt x="383" y="226"/>
                  </a:lnTo>
                  <a:lnTo>
                    <a:pt x="381" y="229"/>
                  </a:lnTo>
                  <a:lnTo>
                    <a:pt x="378" y="235"/>
                  </a:lnTo>
                  <a:lnTo>
                    <a:pt x="378" y="238"/>
                  </a:lnTo>
                  <a:lnTo>
                    <a:pt x="378" y="240"/>
                  </a:lnTo>
                  <a:lnTo>
                    <a:pt x="381" y="242"/>
                  </a:lnTo>
                  <a:lnTo>
                    <a:pt x="383" y="247"/>
                  </a:lnTo>
                  <a:lnTo>
                    <a:pt x="385" y="256"/>
                  </a:lnTo>
                  <a:lnTo>
                    <a:pt x="390" y="262"/>
                  </a:lnTo>
                  <a:lnTo>
                    <a:pt x="387" y="269"/>
                  </a:lnTo>
                  <a:lnTo>
                    <a:pt x="385" y="272"/>
                  </a:lnTo>
                  <a:lnTo>
                    <a:pt x="378" y="276"/>
                  </a:lnTo>
                  <a:lnTo>
                    <a:pt x="374" y="278"/>
                  </a:lnTo>
                  <a:lnTo>
                    <a:pt x="367" y="285"/>
                  </a:lnTo>
                  <a:lnTo>
                    <a:pt x="365" y="290"/>
                  </a:lnTo>
                  <a:lnTo>
                    <a:pt x="362" y="292"/>
                  </a:lnTo>
                  <a:lnTo>
                    <a:pt x="362" y="294"/>
                  </a:lnTo>
                  <a:lnTo>
                    <a:pt x="360" y="296"/>
                  </a:lnTo>
                  <a:lnTo>
                    <a:pt x="360" y="299"/>
                  </a:lnTo>
                  <a:lnTo>
                    <a:pt x="360" y="301"/>
                  </a:lnTo>
                  <a:lnTo>
                    <a:pt x="358" y="303"/>
                  </a:lnTo>
                  <a:lnTo>
                    <a:pt x="358" y="305"/>
                  </a:lnTo>
                  <a:lnTo>
                    <a:pt x="358" y="308"/>
                  </a:lnTo>
                  <a:lnTo>
                    <a:pt x="356" y="310"/>
                  </a:lnTo>
                  <a:lnTo>
                    <a:pt x="356" y="312"/>
                  </a:lnTo>
                  <a:lnTo>
                    <a:pt x="356" y="319"/>
                  </a:lnTo>
                  <a:lnTo>
                    <a:pt x="353" y="321"/>
                  </a:lnTo>
                  <a:lnTo>
                    <a:pt x="353" y="324"/>
                  </a:lnTo>
                  <a:lnTo>
                    <a:pt x="349" y="333"/>
                  </a:lnTo>
                  <a:lnTo>
                    <a:pt x="378" y="344"/>
                  </a:lnTo>
                  <a:lnTo>
                    <a:pt x="374" y="346"/>
                  </a:lnTo>
                  <a:lnTo>
                    <a:pt x="372" y="346"/>
                  </a:lnTo>
                  <a:lnTo>
                    <a:pt x="369" y="346"/>
                  </a:lnTo>
                  <a:lnTo>
                    <a:pt x="369" y="348"/>
                  </a:lnTo>
                  <a:lnTo>
                    <a:pt x="369" y="353"/>
                  </a:lnTo>
                  <a:lnTo>
                    <a:pt x="369" y="358"/>
                  </a:lnTo>
                  <a:lnTo>
                    <a:pt x="372" y="358"/>
                  </a:lnTo>
                  <a:lnTo>
                    <a:pt x="372" y="360"/>
                  </a:lnTo>
                  <a:lnTo>
                    <a:pt x="372" y="362"/>
                  </a:lnTo>
                  <a:lnTo>
                    <a:pt x="372" y="364"/>
                  </a:lnTo>
                  <a:lnTo>
                    <a:pt x="372" y="369"/>
                  </a:lnTo>
                  <a:lnTo>
                    <a:pt x="372" y="371"/>
                  </a:lnTo>
                  <a:lnTo>
                    <a:pt x="372" y="376"/>
                  </a:lnTo>
                  <a:lnTo>
                    <a:pt x="372" y="378"/>
                  </a:lnTo>
                  <a:lnTo>
                    <a:pt x="369" y="378"/>
                  </a:lnTo>
                  <a:lnTo>
                    <a:pt x="367" y="378"/>
                  </a:lnTo>
                  <a:lnTo>
                    <a:pt x="365" y="378"/>
                  </a:lnTo>
                  <a:lnTo>
                    <a:pt x="362" y="378"/>
                  </a:lnTo>
                  <a:lnTo>
                    <a:pt x="362" y="380"/>
                  </a:lnTo>
                  <a:lnTo>
                    <a:pt x="360" y="382"/>
                  </a:lnTo>
                  <a:lnTo>
                    <a:pt x="360" y="385"/>
                  </a:lnTo>
                  <a:lnTo>
                    <a:pt x="360" y="387"/>
                  </a:lnTo>
                  <a:lnTo>
                    <a:pt x="362" y="389"/>
                  </a:lnTo>
                  <a:lnTo>
                    <a:pt x="365" y="389"/>
                  </a:lnTo>
                  <a:lnTo>
                    <a:pt x="365" y="391"/>
                  </a:lnTo>
                  <a:lnTo>
                    <a:pt x="367" y="391"/>
                  </a:lnTo>
                  <a:lnTo>
                    <a:pt x="369" y="391"/>
                  </a:lnTo>
                  <a:lnTo>
                    <a:pt x="374" y="396"/>
                  </a:lnTo>
                  <a:lnTo>
                    <a:pt x="374" y="398"/>
                  </a:lnTo>
                  <a:lnTo>
                    <a:pt x="374" y="405"/>
                  </a:lnTo>
                  <a:lnTo>
                    <a:pt x="372" y="410"/>
                  </a:lnTo>
                  <a:lnTo>
                    <a:pt x="372" y="412"/>
                  </a:lnTo>
                  <a:lnTo>
                    <a:pt x="374" y="412"/>
                  </a:lnTo>
                  <a:lnTo>
                    <a:pt x="374" y="414"/>
                  </a:lnTo>
                  <a:lnTo>
                    <a:pt x="376" y="414"/>
                  </a:lnTo>
                  <a:lnTo>
                    <a:pt x="376" y="416"/>
                  </a:lnTo>
                  <a:lnTo>
                    <a:pt x="378" y="416"/>
                  </a:lnTo>
                  <a:lnTo>
                    <a:pt x="378" y="419"/>
                  </a:lnTo>
                  <a:lnTo>
                    <a:pt x="381" y="419"/>
                  </a:lnTo>
                  <a:lnTo>
                    <a:pt x="383" y="421"/>
                  </a:lnTo>
                  <a:lnTo>
                    <a:pt x="383" y="423"/>
                  </a:lnTo>
                  <a:lnTo>
                    <a:pt x="381" y="423"/>
                  </a:lnTo>
                  <a:lnTo>
                    <a:pt x="381" y="425"/>
                  </a:lnTo>
                  <a:lnTo>
                    <a:pt x="378" y="428"/>
                  </a:lnTo>
                  <a:lnTo>
                    <a:pt x="376" y="428"/>
                  </a:lnTo>
                  <a:lnTo>
                    <a:pt x="376" y="430"/>
                  </a:lnTo>
                  <a:lnTo>
                    <a:pt x="376" y="432"/>
                  </a:lnTo>
                  <a:lnTo>
                    <a:pt x="376" y="434"/>
                  </a:lnTo>
                  <a:lnTo>
                    <a:pt x="374" y="453"/>
                  </a:lnTo>
                  <a:lnTo>
                    <a:pt x="372" y="457"/>
                  </a:lnTo>
                  <a:lnTo>
                    <a:pt x="367" y="459"/>
                  </a:lnTo>
                  <a:lnTo>
                    <a:pt x="353" y="464"/>
                  </a:lnTo>
                  <a:lnTo>
                    <a:pt x="351" y="464"/>
                  </a:lnTo>
                  <a:lnTo>
                    <a:pt x="347" y="466"/>
                  </a:lnTo>
                  <a:lnTo>
                    <a:pt x="344" y="468"/>
                  </a:lnTo>
                  <a:lnTo>
                    <a:pt x="342" y="468"/>
                  </a:lnTo>
                  <a:lnTo>
                    <a:pt x="340" y="466"/>
                  </a:lnTo>
                  <a:lnTo>
                    <a:pt x="338" y="466"/>
                  </a:lnTo>
                  <a:lnTo>
                    <a:pt x="333" y="466"/>
                  </a:lnTo>
                  <a:lnTo>
                    <a:pt x="331" y="468"/>
                  </a:lnTo>
                  <a:lnTo>
                    <a:pt x="331" y="471"/>
                  </a:lnTo>
                  <a:lnTo>
                    <a:pt x="333" y="475"/>
                  </a:lnTo>
                  <a:lnTo>
                    <a:pt x="333" y="477"/>
                  </a:lnTo>
                  <a:lnTo>
                    <a:pt x="333" y="482"/>
                  </a:lnTo>
                  <a:lnTo>
                    <a:pt x="331" y="482"/>
                  </a:lnTo>
                  <a:lnTo>
                    <a:pt x="331" y="484"/>
                  </a:lnTo>
                  <a:lnTo>
                    <a:pt x="331" y="487"/>
                  </a:lnTo>
                  <a:lnTo>
                    <a:pt x="328" y="489"/>
                  </a:lnTo>
                  <a:lnTo>
                    <a:pt x="326" y="491"/>
                  </a:lnTo>
                  <a:lnTo>
                    <a:pt x="326" y="493"/>
                  </a:lnTo>
                  <a:lnTo>
                    <a:pt x="324" y="493"/>
                  </a:lnTo>
                  <a:lnTo>
                    <a:pt x="322" y="493"/>
                  </a:lnTo>
                  <a:lnTo>
                    <a:pt x="322" y="496"/>
                  </a:lnTo>
                  <a:lnTo>
                    <a:pt x="324" y="496"/>
                  </a:lnTo>
                  <a:lnTo>
                    <a:pt x="324" y="498"/>
                  </a:lnTo>
                  <a:lnTo>
                    <a:pt x="322" y="498"/>
                  </a:lnTo>
                  <a:lnTo>
                    <a:pt x="319" y="500"/>
                  </a:lnTo>
                  <a:lnTo>
                    <a:pt x="317" y="500"/>
                  </a:lnTo>
                  <a:lnTo>
                    <a:pt x="315" y="500"/>
                  </a:lnTo>
                  <a:lnTo>
                    <a:pt x="315" y="502"/>
                  </a:lnTo>
                  <a:lnTo>
                    <a:pt x="313" y="505"/>
                  </a:lnTo>
                  <a:lnTo>
                    <a:pt x="310" y="507"/>
                  </a:lnTo>
                  <a:lnTo>
                    <a:pt x="308" y="509"/>
                  </a:lnTo>
                  <a:lnTo>
                    <a:pt x="313" y="514"/>
                  </a:lnTo>
                  <a:lnTo>
                    <a:pt x="315" y="516"/>
                  </a:lnTo>
                  <a:lnTo>
                    <a:pt x="315" y="520"/>
                  </a:lnTo>
                  <a:lnTo>
                    <a:pt x="308" y="527"/>
                  </a:lnTo>
                  <a:lnTo>
                    <a:pt x="306" y="530"/>
                  </a:lnTo>
                  <a:lnTo>
                    <a:pt x="301" y="527"/>
                  </a:lnTo>
                  <a:lnTo>
                    <a:pt x="297" y="527"/>
                  </a:lnTo>
                  <a:lnTo>
                    <a:pt x="294" y="532"/>
                  </a:lnTo>
                  <a:lnTo>
                    <a:pt x="290" y="534"/>
                  </a:lnTo>
                  <a:lnTo>
                    <a:pt x="294" y="536"/>
                  </a:lnTo>
                  <a:lnTo>
                    <a:pt x="297" y="541"/>
                  </a:lnTo>
                  <a:lnTo>
                    <a:pt x="299" y="543"/>
                  </a:lnTo>
                  <a:lnTo>
                    <a:pt x="297" y="543"/>
                  </a:lnTo>
                  <a:lnTo>
                    <a:pt x="294" y="543"/>
                  </a:lnTo>
                  <a:lnTo>
                    <a:pt x="294" y="545"/>
                  </a:lnTo>
                  <a:lnTo>
                    <a:pt x="297" y="545"/>
                  </a:lnTo>
                  <a:lnTo>
                    <a:pt x="297" y="548"/>
                  </a:lnTo>
                  <a:lnTo>
                    <a:pt x="297" y="550"/>
                  </a:lnTo>
                  <a:lnTo>
                    <a:pt x="294" y="552"/>
                  </a:lnTo>
                  <a:lnTo>
                    <a:pt x="294" y="554"/>
                  </a:lnTo>
                  <a:lnTo>
                    <a:pt x="292" y="554"/>
                  </a:lnTo>
                  <a:lnTo>
                    <a:pt x="290" y="557"/>
                  </a:lnTo>
                  <a:lnTo>
                    <a:pt x="288" y="557"/>
                  </a:lnTo>
                  <a:lnTo>
                    <a:pt x="285" y="557"/>
                  </a:lnTo>
                  <a:lnTo>
                    <a:pt x="283" y="559"/>
                  </a:lnTo>
                  <a:lnTo>
                    <a:pt x="281" y="559"/>
                  </a:lnTo>
                  <a:lnTo>
                    <a:pt x="279" y="559"/>
                  </a:lnTo>
                  <a:lnTo>
                    <a:pt x="276" y="559"/>
                  </a:lnTo>
                  <a:lnTo>
                    <a:pt x="274" y="561"/>
                  </a:lnTo>
                  <a:lnTo>
                    <a:pt x="274" y="563"/>
                  </a:lnTo>
                  <a:lnTo>
                    <a:pt x="272" y="563"/>
                  </a:lnTo>
                  <a:lnTo>
                    <a:pt x="272" y="566"/>
                  </a:lnTo>
                  <a:lnTo>
                    <a:pt x="269" y="566"/>
                  </a:lnTo>
                  <a:lnTo>
                    <a:pt x="267" y="566"/>
                  </a:lnTo>
                  <a:lnTo>
                    <a:pt x="265" y="566"/>
                  </a:lnTo>
                  <a:lnTo>
                    <a:pt x="265" y="568"/>
                  </a:lnTo>
                  <a:lnTo>
                    <a:pt x="265" y="570"/>
                  </a:lnTo>
                  <a:lnTo>
                    <a:pt x="263" y="573"/>
                  </a:lnTo>
                  <a:lnTo>
                    <a:pt x="263" y="575"/>
                  </a:lnTo>
                  <a:lnTo>
                    <a:pt x="260" y="575"/>
                  </a:lnTo>
                  <a:lnTo>
                    <a:pt x="258" y="577"/>
                  </a:lnTo>
                  <a:lnTo>
                    <a:pt x="256" y="577"/>
                  </a:lnTo>
                  <a:lnTo>
                    <a:pt x="254" y="582"/>
                  </a:lnTo>
                  <a:lnTo>
                    <a:pt x="247" y="586"/>
                  </a:lnTo>
                  <a:lnTo>
                    <a:pt x="235" y="593"/>
                  </a:lnTo>
                  <a:lnTo>
                    <a:pt x="235" y="595"/>
                  </a:lnTo>
                  <a:lnTo>
                    <a:pt x="233" y="602"/>
                  </a:lnTo>
                  <a:lnTo>
                    <a:pt x="231" y="606"/>
                  </a:lnTo>
                  <a:lnTo>
                    <a:pt x="231" y="609"/>
                  </a:lnTo>
                  <a:lnTo>
                    <a:pt x="226" y="613"/>
                  </a:lnTo>
                  <a:lnTo>
                    <a:pt x="220" y="618"/>
                  </a:lnTo>
                  <a:lnTo>
                    <a:pt x="217" y="620"/>
                  </a:lnTo>
                  <a:lnTo>
                    <a:pt x="217" y="629"/>
                  </a:lnTo>
                  <a:lnTo>
                    <a:pt x="220" y="636"/>
                  </a:lnTo>
                  <a:lnTo>
                    <a:pt x="224" y="640"/>
                  </a:lnTo>
                  <a:lnTo>
                    <a:pt x="226" y="647"/>
                  </a:lnTo>
                  <a:lnTo>
                    <a:pt x="229" y="652"/>
                  </a:lnTo>
                  <a:lnTo>
                    <a:pt x="240" y="679"/>
                  </a:lnTo>
                  <a:lnTo>
                    <a:pt x="238" y="683"/>
                  </a:lnTo>
                  <a:lnTo>
                    <a:pt x="238" y="690"/>
                  </a:lnTo>
                  <a:lnTo>
                    <a:pt x="238" y="695"/>
                  </a:lnTo>
                  <a:lnTo>
                    <a:pt x="238" y="699"/>
                  </a:lnTo>
                  <a:lnTo>
                    <a:pt x="238" y="702"/>
                  </a:lnTo>
                  <a:lnTo>
                    <a:pt x="247" y="720"/>
                  </a:lnTo>
                  <a:lnTo>
                    <a:pt x="249" y="729"/>
                  </a:lnTo>
                  <a:lnTo>
                    <a:pt x="247" y="738"/>
                  </a:lnTo>
                  <a:lnTo>
                    <a:pt x="242" y="745"/>
                  </a:lnTo>
                  <a:lnTo>
                    <a:pt x="235" y="756"/>
                  </a:lnTo>
                  <a:lnTo>
                    <a:pt x="231" y="763"/>
                  </a:lnTo>
                  <a:lnTo>
                    <a:pt x="229" y="767"/>
                  </a:lnTo>
                  <a:lnTo>
                    <a:pt x="220" y="781"/>
                  </a:lnTo>
                  <a:lnTo>
                    <a:pt x="220" y="783"/>
                  </a:lnTo>
                  <a:lnTo>
                    <a:pt x="215" y="785"/>
                  </a:lnTo>
                  <a:lnTo>
                    <a:pt x="213" y="790"/>
                  </a:lnTo>
                  <a:lnTo>
                    <a:pt x="211" y="792"/>
                  </a:lnTo>
                  <a:lnTo>
                    <a:pt x="208" y="792"/>
                  </a:lnTo>
                  <a:lnTo>
                    <a:pt x="204" y="794"/>
                  </a:lnTo>
                  <a:lnTo>
                    <a:pt x="201" y="794"/>
                  </a:lnTo>
                  <a:lnTo>
                    <a:pt x="199" y="794"/>
                  </a:lnTo>
                  <a:lnTo>
                    <a:pt x="199" y="792"/>
                  </a:lnTo>
                  <a:lnTo>
                    <a:pt x="197" y="792"/>
                  </a:lnTo>
                  <a:lnTo>
                    <a:pt x="195" y="794"/>
                  </a:lnTo>
                  <a:lnTo>
                    <a:pt x="192" y="797"/>
                  </a:lnTo>
                  <a:lnTo>
                    <a:pt x="188" y="801"/>
                  </a:lnTo>
                  <a:lnTo>
                    <a:pt x="186" y="801"/>
                  </a:lnTo>
                  <a:lnTo>
                    <a:pt x="183" y="803"/>
                  </a:lnTo>
                  <a:lnTo>
                    <a:pt x="181" y="801"/>
                  </a:lnTo>
                  <a:lnTo>
                    <a:pt x="179" y="801"/>
                  </a:lnTo>
                  <a:lnTo>
                    <a:pt x="179" y="799"/>
                  </a:lnTo>
                  <a:lnTo>
                    <a:pt x="181" y="799"/>
                  </a:lnTo>
                  <a:lnTo>
                    <a:pt x="181" y="797"/>
                  </a:lnTo>
                  <a:lnTo>
                    <a:pt x="181" y="794"/>
                  </a:lnTo>
                  <a:lnTo>
                    <a:pt x="179" y="792"/>
                  </a:lnTo>
                  <a:lnTo>
                    <a:pt x="181" y="790"/>
                  </a:lnTo>
                  <a:lnTo>
                    <a:pt x="181" y="788"/>
                  </a:lnTo>
                  <a:lnTo>
                    <a:pt x="181" y="790"/>
                  </a:lnTo>
                  <a:lnTo>
                    <a:pt x="181" y="788"/>
                  </a:lnTo>
                  <a:lnTo>
                    <a:pt x="181" y="785"/>
                  </a:lnTo>
                  <a:lnTo>
                    <a:pt x="181" y="783"/>
                  </a:lnTo>
                  <a:lnTo>
                    <a:pt x="181" y="781"/>
                  </a:lnTo>
                  <a:lnTo>
                    <a:pt x="183" y="778"/>
                  </a:lnTo>
                  <a:lnTo>
                    <a:pt x="186" y="776"/>
                  </a:lnTo>
                  <a:lnTo>
                    <a:pt x="186" y="774"/>
                  </a:lnTo>
                  <a:lnTo>
                    <a:pt x="183" y="772"/>
                  </a:lnTo>
                  <a:lnTo>
                    <a:pt x="183" y="769"/>
                  </a:lnTo>
                  <a:lnTo>
                    <a:pt x="186" y="767"/>
                  </a:lnTo>
                  <a:lnTo>
                    <a:pt x="183" y="767"/>
                  </a:lnTo>
                  <a:lnTo>
                    <a:pt x="183" y="765"/>
                  </a:lnTo>
                  <a:lnTo>
                    <a:pt x="183" y="763"/>
                  </a:lnTo>
                  <a:lnTo>
                    <a:pt x="183" y="760"/>
                  </a:lnTo>
                  <a:lnTo>
                    <a:pt x="183" y="758"/>
                  </a:lnTo>
                  <a:lnTo>
                    <a:pt x="183" y="756"/>
                  </a:lnTo>
                  <a:lnTo>
                    <a:pt x="181" y="754"/>
                  </a:lnTo>
                  <a:lnTo>
                    <a:pt x="179" y="751"/>
                  </a:lnTo>
                  <a:lnTo>
                    <a:pt x="179" y="749"/>
                  </a:lnTo>
                  <a:lnTo>
                    <a:pt x="181" y="749"/>
                  </a:lnTo>
                  <a:lnTo>
                    <a:pt x="181" y="747"/>
                  </a:lnTo>
                  <a:lnTo>
                    <a:pt x="179" y="747"/>
                  </a:lnTo>
                  <a:lnTo>
                    <a:pt x="179" y="745"/>
                  </a:lnTo>
                  <a:lnTo>
                    <a:pt x="177" y="745"/>
                  </a:lnTo>
                  <a:lnTo>
                    <a:pt x="177" y="742"/>
                  </a:lnTo>
                  <a:lnTo>
                    <a:pt x="174" y="740"/>
                  </a:lnTo>
                  <a:lnTo>
                    <a:pt x="172" y="738"/>
                  </a:lnTo>
                  <a:lnTo>
                    <a:pt x="172" y="735"/>
                  </a:lnTo>
                  <a:lnTo>
                    <a:pt x="170" y="733"/>
                  </a:lnTo>
                  <a:lnTo>
                    <a:pt x="170" y="731"/>
                  </a:lnTo>
                  <a:lnTo>
                    <a:pt x="172" y="731"/>
                  </a:lnTo>
                  <a:lnTo>
                    <a:pt x="172" y="729"/>
                  </a:lnTo>
                  <a:lnTo>
                    <a:pt x="170" y="726"/>
                  </a:lnTo>
                  <a:lnTo>
                    <a:pt x="170" y="724"/>
                  </a:lnTo>
                  <a:lnTo>
                    <a:pt x="167" y="722"/>
                  </a:lnTo>
                  <a:lnTo>
                    <a:pt x="167" y="720"/>
                  </a:lnTo>
                  <a:lnTo>
                    <a:pt x="167" y="717"/>
                  </a:lnTo>
                  <a:lnTo>
                    <a:pt x="165" y="715"/>
                  </a:lnTo>
                  <a:lnTo>
                    <a:pt x="165" y="713"/>
                  </a:lnTo>
                  <a:lnTo>
                    <a:pt x="165" y="711"/>
                  </a:lnTo>
                  <a:lnTo>
                    <a:pt x="165" y="708"/>
                  </a:lnTo>
                  <a:lnTo>
                    <a:pt x="165" y="706"/>
                  </a:lnTo>
                  <a:lnTo>
                    <a:pt x="167" y="704"/>
                  </a:lnTo>
                  <a:lnTo>
                    <a:pt x="165" y="704"/>
                  </a:lnTo>
                  <a:lnTo>
                    <a:pt x="165" y="702"/>
                  </a:lnTo>
                  <a:lnTo>
                    <a:pt x="163" y="702"/>
                  </a:lnTo>
                  <a:lnTo>
                    <a:pt x="163" y="699"/>
                  </a:lnTo>
                  <a:lnTo>
                    <a:pt x="161" y="699"/>
                  </a:lnTo>
                  <a:lnTo>
                    <a:pt x="158" y="697"/>
                  </a:lnTo>
                  <a:lnTo>
                    <a:pt x="158" y="695"/>
                  </a:lnTo>
                  <a:lnTo>
                    <a:pt x="158" y="692"/>
                  </a:lnTo>
                  <a:lnTo>
                    <a:pt x="156" y="692"/>
                  </a:lnTo>
                  <a:lnTo>
                    <a:pt x="154" y="692"/>
                  </a:lnTo>
                  <a:lnTo>
                    <a:pt x="152" y="695"/>
                  </a:lnTo>
                  <a:lnTo>
                    <a:pt x="152" y="692"/>
                  </a:lnTo>
                  <a:lnTo>
                    <a:pt x="152" y="690"/>
                  </a:lnTo>
                  <a:lnTo>
                    <a:pt x="149" y="690"/>
                  </a:lnTo>
                  <a:lnTo>
                    <a:pt x="149" y="688"/>
                  </a:lnTo>
                  <a:lnTo>
                    <a:pt x="152" y="686"/>
                  </a:lnTo>
                  <a:lnTo>
                    <a:pt x="154" y="683"/>
                  </a:lnTo>
                  <a:lnTo>
                    <a:pt x="154" y="681"/>
                  </a:lnTo>
                  <a:lnTo>
                    <a:pt x="156" y="681"/>
                  </a:lnTo>
                  <a:lnTo>
                    <a:pt x="156" y="679"/>
                  </a:lnTo>
                  <a:lnTo>
                    <a:pt x="158" y="679"/>
                  </a:lnTo>
                  <a:lnTo>
                    <a:pt x="158" y="677"/>
                  </a:lnTo>
                  <a:lnTo>
                    <a:pt x="161" y="674"/>
                  </a:lnTo>
                  <a:lnTo>
                    <a:pt x="163" y="672"/>
                  </a:lnTo>
                  <a:lnTo>
                    <a:pt x="163" y="670"/>
                  </a:lnTo>
                  <a:lnTo>
                    <a:pt x="165" y="670"/>
                  </a:lnTo>
                  <a:lnTo>
                    <a:pt x="165" y="668"/>
                  </a:lnTo>
                  <a:lnTo>
                    <a:pt x="167" y="668"/>
                  </a:lnTo>
                  <a:lnTo>
                    <a:pt x="167" y="663"/>
                  </a:lnTo>
                  <a:lnTo>
                    <a:pt x="167" y="656"/>
                  </a:lnTo>
                  <a:lnTo>
                    <a:pt x="170" y="654"/>
                  </a:lnTo>
                  <a:lnTo>
                    <a:pt x="170" y="652"/>
                  </a:lnTo>
                  <a:lnTo>
                    <a:pt x="172" y="649"/>
                  </a:lnTo>
                  <a:lnTo>
                    <a:pt x="172" y="647"/>
                  </a:lnTo>
                  <a:lnTo>
                    <a:pt x="174" y="643"/>
                  </a:lnTo>
                  <a:lnTo>
                    <a:pt x="174" y="640"/>
                  </a:lnTo>
                  <a:lnTo>
                    <a:pt x="177" y="638"/>
                  </a:lnTo>
                  <a:lnTo>
                    <a:pt x="177" y="636"/>
                  </a:lnTo>
                  <a:lnTo>
                    <a:pt x="167" y="634"/>
                  </a:lnTo>
                  <a:lnTo>
                    <a:pt x="165" y="634"/>
                  </a:lnTo>
                  <a:lnTo>
                    <a:pt x="161" y="631"/>
                  </a:lnTo>
                  <a:lnTo>
                    <a:pt x="158" y="631"/>
                  </a:lnTo>
                  <a:lnTo>
                    <a:pt x="152" y="629"/>
                  </a:lnTo>
                  <a:lnTo>
                    <a:pt x="138" y="622"/>
                  </a:lnTo>
                  <a:lnTo>
                    <a:pt x="136" y="622"/>
                  </a:lnTo>
                  <a:lnTo>
                    <a:pt x="129" y="618"/>
                  </a:lnTo>
                  <a:lnTo>
                    <a:pt x="124" y="616"/>
                  </a:lnTo>
                  <a:lnTo>
                    <a:pt x="122" y="616"/>
                  </a:lnTo>
                  <a:lnTo>
                    <a:pt x="115" y="611"/>
                  </a:lnTo>
                  <a:lnTo>
                    <a:pt x="115" y="609"/>
                  </a:lnTo>
                  <a:lnTo>
                    <a:pt x="113" y="609"/>
                  </a:lnTo>
                  <a:lnTo>
                    <a:pt x="111" y="609"/>
                  </a:lnTo>
                  <a:lnTo>
                    <a:pt x="109" y="606"/>
                  </a:lnTo>
                  <a:lnTo>
                    <a:pt x="106" y="604"/>
                  </a:lnTo>
                  <a:lnTo>
                    <a:pt x="104" y="604"/>
                  </a:lnTo>
                  <a:lnTo>
                    <a:pt x="104" y="606"/>
                  </a:lnTo>
                  <a:lnTo>
                    <a:pt x="104" y="609"/>
                  </a:lnTo>
                  <a:lnTo>
                    <a:pt x="104" y="611"/>
                  </a:lnTo>
                  <a:lnTo>
                    <a:pt x="104" y="613"/>
                  </a:lnTo>
                  <a:lnTo>
                    <a:pt x="104" y="616"/>
                  </a:lnTo>
                  <a:lnTo>
                    <a:pt x="104" y="618"/>
                  </a:lnTo>
                  <a:lnTo>
                    <a:pt x="102" y="618"/>
                  </a:lnTo>
                  <a:lnTo>
                    <a:pt x="99" y="620"/>
                  </a:lnTo>
                  <a:lnTo>
                    <a:pt x="97" y="622"/>
                  </a:lnTo>
                  <a:lnTo>
                    <a:pt x="95" y="625"/>
                  </a:lnTo>
                  <a:lnTo>
                    <a:pt x="93" y="625"/>
                  </a:lnTo>
                  <a:lnTo>
                    <a:pt x="93" y="627"/>
                  </a:lnTo>
                  <a:lnTo>
                    <a:pt x="88" y="627"/>
                  </a:lnTo>
                  <a:lnTo>
                    <a:pt x="84" y="629"/>
                  </a:lnTo>
                  <a:lnTo>
                    <a:pt x="81" y="629"/>
                  </a:lnTo>
                  <a:lnTo>
                    <a:pt x="79" y="629"/>
                  </a:lnTo>
                  <a:lnTo>
                    <a:pt x="77" y="631"/>
                  </a:lnTo>
                  <a:lnTo>
                    <a:pt x="72" y="631"/>
                  </a:lnTo>
                  <a:lnTo>
                    <a:pt x="70" y="631"/>
                  </a:lnTo>
                  <a:lnTo>
                    <a:pt x="68" y="631"/>
                  </a:lnTo>
                  <a:lnTo>
                    <a:pt x="65" y="634"/>
                  </a:lnTo>
                  <a:lnTo>
                    <a:pt x="63" y="634"/>
                  </a:lnTo>
                  <a:lnTo>
                    <a:pt x="61" y="634"/>
                  </a:lnTo>
                  <a:lnTo>
                    <a:pt x="59" y="634"/>
                  </a:lnTo>
                  <a:lnTo>
                    <a:pt x="50" y="636"/>
                  </a:lnTo>
                  <a:lnTo>
                    <a:pt x="47" y="636"/>
                  </a:lnTo>
                  <a:lnTo>
                    <a:pt x="47" y="638"/>
                  </a:lnTo>
                  <a:lnTo>
                    <a:pt x="45" y="638"/>
                  </a:lnTo>
                  <a:lnTo>
                    <a:pt x="43" y="638"/>
                  </a:lnTo>
                  <a:lnTo>
                    <a:pt x="41" y="638"/>
                  </a:lnTo>
                  <a:lnTo>
                    <a:pt x="38" y="640"/>
                  </a:lnTo>
                  <a:lnTo>
                    <a:pt x="36" y="640"/>
                  </a:lnTo>
                  <a:lnTo>
                    <a:pt x="36" y="638"/>
                  </a:lnTo>
                  <a:lnTo>
                    <a:pt x="36" y="636"/>
                  </a:lnTo>
                  <a:lnTo>
                    <a:pt x="34" y="634"/>
                  </a:lnTo>
                  <a:lnTo>
                    <a:pt x="31" y="631"/>
                  </a:lnTo>
                  <a:lnTo>
                    <a:pt x="29" y="629"/>
                  </a:lnTo>
                  <a:lnTo>
                    <a:pt x="27" y="627"/>
                  </a:lnTo>
                  <a:lnTo>
                    <a:pt x="25" y="627"/>
                  </a:lnTo>
                  <a:lnTo>
                    <a:pt x="25" y="625"/>
                  </a:lnTo>
                  <a:lnTo>
                    <a:pt x="22" y="625"/>
                  </a:lnTo>
                  <a:lnTo>
                    <a:pt x="20" y="625"/>
                  </a:lnTo>
                  <a:lnTo>
                    <a:pt x="20" y="622"/>
                  </a:lnTo>
                  <a:lnTo>
                    <a:pt x="20" y="620"/>
                  </a:lnTo>
                  <a:lnTo>
                    <a:pt x="20" y="618"/>
                  </a:lnTo>
                  <a:lnTo>
                    <a:pt x="18" y="616"/>
                  </a:lnTo>
                  <a:lnTo>
                    <a:pt x="16" y="616"/>
                  </a:lnTo>
                  <a:lnTo>
                    <a:pt x="16" y="613"/>
                  </a:lnTo>
                  <a:lnTo>
                    <a:pt x="11" y="611"/>
                  </a:lnTo>
                  <a:lnTo>
                    <a:pt x="11" y="609"/>
                  </a:lnTo>
                  <a:lnTo>
                    <a:pt x="11" y="606"/>
                  </a:lnTo>
                  <a:lnTo>
                    <a:pt x="13" y="604"/>
                  </a:lnTo>
                  <a:lnTo>
                    <a:pt x="13" y="602"/>
                  </a:lnTo>
                  <a:lnTo>
                    <a:pt x="11" y="600"/>
                  </a:lnTo>
                  <a:lnTo>
                    <a:pt x="9" y="597"/>
                  </a:lnTo>
                  <a:lnTo>
                    <a:pt x="7" y="597"/>
                  </a:lnTo>
                  <a:lnTo>
                    <a:pt x="7" y="595"/>
                  </a:lnTo>
                  <a:lnTo>
                    <a:pt x="4" y="593"/>
                  </a:lnTo>
                  <a:lnTo>
                    <a:pt x="2" y="593"/>
                  </a:lnTo>
                  <a:lnTo>
                    <a:pt x="0" y="591"/>
                  </a:lnTo>
                  <a:lnTo>
                    <a:pt x="0" y="588"/>
                  </a:lnTo>
                  <a:lnTo>
                    <a:pt x="2" y="586"/>
                  </a:lnTo>
                  <a:lnTo>
                    <a:pt x="4" y="586"/>
                  </a:lnTo>
                  <a:lnTo>
                    <a:pt x="7" y="584"/>
                  </a:lnTo>
                  <a:lnTo>
                    <a:pt x="9" y="584"/>
                  </a:lnTo>
                  <a:lnTo>
                    <a:pt x="9" y="582"/>
                  </a:lnTo>
                  <a:lnTo>
                    <a:pt x="11" y="579"/>
                  </a:lnTo>
                  <a:lnTo>
                    <a:pt x="11" y="577"/>
                  </a:lnTo>
                  <a:lnTo>
                    <a:pt x="11" y="575"/>
                  </a:lnTo>
                  <a:lnTo>
                    <a:pt x="11" y="573"/>
                  </a:lnTo>
                  <a:lnTo>
                    <a:pt x="13" y="568"/>
                  </a:lnTo>
                  <a:lnTo>
                    <a:pt x="13" y="566"/>
                  </a:lnTo>
                  <a:lnTo>
                    <a:pt x="16" y="563"/>
                  </a:lnTo>
                  <a:lnTo>
                    <a:pt x="16" y="561"/>
                  </a:lnTo>
                  <a:lnTo>
                    <a:pt x="16" y="559"/>
                  </a:lnTo>
                  <a:lnTo>
                    <a:pt x="16" y="557"/>
                  </a:lnTo>
                  <a:lnTo>
                    <a:pt x="18" y="557"/>
                  </a:lnTo>
                  <a:lnTo>
                    <a:pt x="18" y="554"/>
                  </a:lnTo>
                  <a:lnTo>
                    <a:pt x="18" y="552"/>
                  </a:lnTo>
                  <a:lnTo>
                    <a:pt x="18" y="550"/>
                  </a:lnTo>
                  <a:lnTo>
                    <a:pt x="20" y="548"/>
                  </a:lnTo>
                  <a:lnTo>
                    <a:pt x="20" y="545"/>
                  </a:lnTo>
                  <a:lnTo>
                    <a:pt x="22" y="543"/>
                  </a:lnTo>
                  <a:lnTo>
                    <a:pt x="25" y="541"/>
                  </a:lnTo>
                  <a:lnTo>
                    <a:pt x="25" y="539"/>
                  </a:lnTo>
                  <a:lnTo>
                    <a:pt x="27" y="539"/>
                  </a:lnTo>
                  <a:lnTo>
                    <a:pt x="27" y="536"/>
                  </a:lnTo>
                  <a:lnTo>
                    <a:pt x="29" y="536"/>
                  </a:lnTo>
                  <a:lnTo>
                    <a:pt x="29" y="534"/>
                  </a:lnTo>
                  <a:lnTo>
                    <a:pt x="31" y="532"/>
                  </a:lnTo>
                  <a:lnTo>
                    <a:pt x="31" y="530"/>
                  </a:lnTo>
                  <a:lnTo>
                    <a:pt x="31" y="527"/>
                  </a:lnTo>
                  <a:lnTo>
                    <a:pt x="31" y="525"/>
                  </a:lnTo>
                  <a:lnTo>
                    <a:pt x="31" y="523"/>
                  </a:lnTo>
                  <a:lnTo>
                    <a:pt x="34" y="523"/>
                  </a:lnTo>
                  <a:lnTo>
                    <a:pt x="36" y="520"/>
                  </a:lnTo>
                  <a:lnTo>
                    <a:pt x="36" y="518"/>
                  </a:lnTo>
                  <a:lnTo>
                    <a:pt x="38" y="518"/>
                  </a:lnTo>
                  <a:lnTo>
                    <a:pt x="41" y="518"/>
                  </a:lnTo>
                  <a:lnTo>
                    <a:pt x="43" y="516"/>
                  </a:lnTo>
                  <a:lnTo>
                    <a:pt x="45" y="514"/>
                  </a:lnTo>
                  <a:lnTo>
                    <a:pt x="45" y="511"/>
                  </a:lnTo>
                  <a:lnTo>
                    <a:pt x="47" y="511"/>
                  </a:lnTo>
                  <a:lnTo>
                    <a:pt x="50" y="509"/>
                  </a:lnTo>
                  <a:lnTo>
                    <a:pt x="52" y="507"/>
                  </a:lnTo>
                  <a:lnTo>
                    <a:pt x="52" y="502"/>
                  </a:lnTo>
                  <a:lnTo>
                    <a:pt x="54" y="500"/>
                  </a:lnTo>
                  <a:lnTo>
                    <a:pt x="56" y="500"/>
                  </a:lnTo>
                  <a:lnTo>
                    <a:pt x="54" y="500"/>
                  </a:lnTo>
                  <a:lnTo>
                    <a:pt x="52" y="502"/>
                  </a:lnTo>
                  <a:lnTo>
                    <a:pt x="52" y="507"/>
                  </a:lnTo>
                  <a:lnTo>
                    <a:pt x="50" y="509"/>
                  </a:lnTo>
                  <a:lnTo>
                    <a:pt x="47" y="511"/>
                  </a:lnTo>
                  <a:lnTo>
                    <a:pt x="45" y="511"/>
                  </a:lnTo>
                  <a:lnTo>
                    <a:pt x="45" y="514"/>
                  </a:lnTo>
                  <a:lnTo>
                    <a:pt x="43" y="516"/>
                  </a:lnTo>
                  <a:lnTo>
                    <a:pt x="41" y="518"/>
                  </a:lnTo>
                  <a:lnTo>
                    <a:pt x="38" y="518"/>
                  </a:lnTo>
                  <a:lnTo>
                    <a:pt x="36" y="518"/>
                  </a:lnTo>
                  <a:lnTo>
                    <a:pt x="36" y="520"/>
                  </a:lnTo>
                  <a:lnTo>
                    <a:pt x="34" y="523"/>
                  </a:lnTo>
                  <a:lnTo>
                    <a:pt x="31" y="523"/>
                  </a:lnTo>
                  <a:lnTo>
                    <a:pt x="31" y="525"/>
                  </a:lnTo>
                  <a:lnTo>
                    <a:pt x="31" y="527"/>
                  </a:lnTo>
                  <a:lnTo>
                    <a:pt x="31" y="530"/>
                  </a:lnTo>
                  <a:lnTo>
                    <a:pt x="31" y="532"/>
                  </a:lnTo>
                  <a:lnTo>
                    <a:pt x="29" y="534"/>
                  </a:lnTo>
                  <a:lnTo>
                    <a:pt x="27" y="536"/>
                  </a:lnTo>
                  <a:lnTo>
                    <a:pt x="27" y="539"/>
                  </a:lnTo>
                  <a:lnTo>
                    <a:pt x="25" y="539"/>
                  </a:lnTo>
                  <a:lnTo>
                    <a:pt x="25" y="541"/>
                  </a:lnTo>
                  <a:lnTo>
                    <a:pt x="22" y="541"/>
                  </a:lnTo>
                  <a:lnTo>
                    <a:pt x="25" y="541"/>
                  </a:lnTo>
                  <a:lnTo>
                    <a:pt x="25" y="539"/>
                  </a:lnTo>
                  <a:lnTo>
                    <a:pt x="27" y="539"/>
                  </a:lnTo>
                  <a:lnTo>
                    <a:pt x="27" y="536"/>
                  </a:lnTo>
                  <a:lnTo>
                    <a:pt x="29" y="534"/>
                  </a:lnTo>
                  <a:lnTo>
                    <a:pt x="31" y="532"/>
                  </a:lnTo>
                  <a:lnTo>
                    <a:pt x="31" y="530"/>
                  </a:lnTo>
                  <a:lnTo>
                    <a:pt x="31" y="527"/>
                  </a:lnTo>
                  <a:lnTo>
                    <a:pt x="31" y="525"/>
                  </a:lnTo>
                  <a:lnTo>
                    <a:pt x="31" y="523"/>
                  </a:lnTo>
                  <a:lnTo>
                    <a:pt x="34" y="523"/>
                  </a:lnTo>
                  <a:lnTo>
                    <a:pt x="36" y="520"/>
                  </a:lnTo>
                  <a:lnTo>
                    <a:pt x="36" y="518"/>
                  </a:lnTo>
                  <a:lnTo>
                    <a:pt x="38" y="518"/>
                  </a:lnTo>
                  <a:lnTo>
                    <a:pt x="41" y="518"/>
                  </a:lnTo>
                  <a:lnTo>
                    <a:pt x="43" y="516"/>
                  </a:lnTo>
                  <a:lnTo>
                    <a:pt x="45" y="514"/>
                  </a:lnTo>
                  <a:lnTo>
                    <a:pt x="45" y="511"/>
                  </a:lnTo>
                  <a:lnTo>
                    <a:pt x="47" y="511"/>
                  </a:lnTo>
                  <a:lnTo>
                    <a:pt x="50" y="509"/>
                  </a:lnTo>
                  <a:lnTo>
                    <a:pt x="52" y="507"/>
                  </a:lnTo>
                  <a:lnTo>
                    <a:pt x="52" y="505"/>
                  </a:lnTo>
                  <a:lnTo>
                    <a:pt x="52" y="502"/>
                  </a:lnTo>
                  <a:lnTo>
                    <a:pt x="54" y="500"/>
                  </a:lnTo>
                  <a:lnTo>
                    <a:pt x="56" y="500"/>
                  </a:lnTo>
                  <a:lnTo>
                    <a:pt x="59" y="500"/>
                  </a:lnTo>
                  <a:lnTo>
                    <a:pt x="61" y="500"/>
                  </a:lnTo>
                  <a:lnTo>
                    <a:pt x="65" y="498"/>
                  </a:lnTo>
                  <a:lnTo>
                    <a:pt x="68" y="498"/>
                  </a:lnTo>
                  <a:lnTo>
                    <a:pt x="70" y="498"/>
                  </a:lnTo>
                  <a:lnTo>
                    <a:pt x="72" y="496"/>
                  </a:lnTo>
                  <a:lnTo>
                    <a:pt x="75" y="493"/>
                  </a:lnTo>
                  <a:lnTo>
                    <a:pt x="79" y="493"/>
                  </a:lnTo>
                  <a:lnTo>
                    <a:pt x="81" y="493"/>
                  </a:lnTo>
                  <a:lnTo>
                    <a:pt x="84" y="491"/>
                  </a:lnTo>
                  <a:lnTo>
                    <a:pt x="86" y="491"/>
                  </a:lnTo>
                  <a:lnTo>
                    <a:pt x="88" y="491"/>
                  </a:lnTo>
                  <a:lnTo>
                    <a:pt x="88" y="489"/>
                  </a:lnTo>
                  <a:lnTo>
                    <a:pt x="88" y="487"/>
                  </a:lnTo>
                  <a:lnTo>
                    <a:pt x="90" y="487"/>
                  </a:lnTo>
                  <a:lnTo>
                    <a:pt x="90" y="484"/>
                  </a:lnTo>
                  <a:lnTo>
                    <a:pt x="93" y="484"/>
                  </a:lnTo>
                  <a:lnTo>
                    <a:pt x="93" y="482"/>
                  </a:lnTo>
                  <a:lnTo>
                    <a:pt x="95" y="480"/>
                  </a:lnTo>
                  <a:lnTo>
                    <a:pt x="97" y="477"/>
                  </a:lnTo>
                  <a:lnTo>
                    <a:pt x="97" y="475"/>
                  </a:lnTo>
                  <a:lnTo>
                    <a:pt x="97" y="473"/>
                  </a:lnTo>
                  <a:lnTo>
                    <a:pt x="97" y="471"/>
                  </a:lnTo>
                  <a:lnTo>
                    <a:pt x="97" y="468"/>
                  </a:lnTo>
                  <a:lnTo>
                    <a:pt x="99" y="468"/>
                  </a:lnTo>
                  <a:lnTo>
                    <a:pt x="102" y="468"/>
                  </a:lnTo>
                  <a:lnTo>
                    <a:pt x="104" y="468"/>
                  </a:lnTo>
                  <a:lnTo>
                    <a:pt x="106" y="466"/>
                  </a:lnTo>
                  <a:lnTo>
                    <a:pt x="109" y="464"/>
                  </a:lnTo>
                  <a:lnTo>
                    <a:pt x="111" y="464"/>
                  </a:lnTo>
                  <a:lnTo>
                    <a:pt x="111" y="462"/>
                  </a:lnTo>
                  <a:lnTo>
                    <a:pt x="113" y="459"/>
                  </a:lnTo>
                  <a:lnTo>
                    <a:pt x="115" y="457"/>
                  </a:lnTo>
                  <a:lnTo>
                    <a:pt x="118" y="457"/>
                  </a:lnTo>
                  <a:lnTo>
                    <a:pt x="120" y="455"/>
                  </a:lnTo>
                  <a:lnTo>
                    <a:pt x="120" y="450"/>
                  </a:lnTo>
                  <a:lnTo>
                    <a:pt x="122" y="450"/>
                  </a:lnTo>
                  <a:lnTo>
                    <a:pt x="124" y="448"/>
                  </a:lnTo>
                  <a:lnTo>
                    <a:pt x="127" y="446"/>
                  </a:lnTo>
                  <a:lnTo>
                    <a:pt x="129" y="444"/>
                  </a:lnTo>
                  <a:lnTo>
                    <a:pt x="129" y="441"/>
                  </a:lnTo>
                  <a:lnTo>
                    <a:pt x="131" y="441"/>
                  </a:lnTo>
                  <a:lnTo>
                    <a:pt x="131" y="439"/>
                  </a:lnTo>
                  <a:lnTo>
                    <a:pt x="131" y="437"/>
                  </a:lnTo>
                  <a:lnTo>
                    <a:pt x="131" y="434"/>
                  </a:lnTo>
                  <a:lnTo>
                    <a:pt x="131" y="432"/>
                  </a:lnTo>
                  <a:lnTo>
                    <a:pt x="129" y="430"/>
                  </a:lnTo>
                  <a:lnTo>
                    <a:pt x="127" y="428"/>
                  </a:lnTo>
                  <a:lnTo>
                    <a:pt x="124" y="425"/>
                  </a:lnTo>
                  <a:lnTo>
                    <a:pt x="122" y="425"/>
                  </a:lnTo>
                  <a:lnTo>
                    <a:pt x="120" y="423"/>
                  </a:lnTo>
                  <a:lnTo>
                    <a:pt x="118" y="421"/>
                  </a:lnTo>
                  <a:lnTo>
                    <a:pt x="118" y="419"/>
                  </a:lnTo>
                  <a:lnTo>
                    <a:pt x="115" y="416"/>
                  </a:lnTo>
                  <a:lnTo>
                    <a:pt x="115" y="414"/>
                  </a:lnTo>
                  <a:lnTo>
                    <a:pt x="113" y="412"/>
                  </a:lnTo>
                  <a:lnTo>
                    <a:pt x="111" y="410"/>
                  </a:lnTo>
                  <a:lnTo>
                    <a:pt x="113" y="407"/>
                  </a:lnTo>
                  <a:lnTo>
                    <a:pt x="113" y="405"/>
                  </a:lnTo>
                  <a:lnTo>
                    <a:pt x="113" y="403"/>
                  </a:lnTo>
                  <a:lnTo>
                    <a:pt x="113" y="401"/>
                  </a:lnTo>
                  <a:lnTo>
                    <a:pt x="113" y="398"/>
                  </a:lnTo>
                  <a:lnTo>
                    <a:pt x="113" y="396"/>
                  </a:lnTo>
                  <a:lnTo>
                    <a:pt x="113" y="394"/>
                  </a:lnTo>
                  <a:lnTo>
                    <a:pt x="113" y="391"/>
                  </a:lnTo>
                  <a:lnTo>
                    <a:pt x="113" y="389"/>
                  </a:lnTo>
                  <a:lnTo>
                    <a:pt x="111" y="387"/>
                  </a:lnTo>
                  <a:lnTo>
                    <a:pt x="111" y="385"/>
                  </a:lnTo>
                  <a:lnTo>
                    <a:pt x="109" y="385"/>
                  </a:lnTo>
                  <a:lnTo>
                    <a:pt x="109" y="382"/>
                  </a:lnTo>
                  <a:lnTo>
                    <a:pt x="106" y="382"/>
                  </a:lnTo>
                  <a:lnTo>
                    <a:pt x="104" y="380"/>
                  </a:lnTo>
                  <a:lnTo>
                    <a:pt x="102" y="380"/>
                  </a:lnTo>
                  <a:lnTo>
                    <a:pt x="102" y="378"/>
                  </a:lnTo>
                  <a:lnTo>
                    <a:pt x="99" y="376"/>
                  </a:lnTo>
                  <a:lnTo>
                    <a:pt x="97" y="376"/>
                  </a:lnTo>
                  <a:lnTo>
                    <a:pt x="95" y="371"/>
                  </a:lnTo>
                  <a:lnTo>
                    <a:pt x="93" y="369"/>
                  </a:lnTo>
                  <a:lnTo>
                    <a:pt x="90" y="369"/>
                  </a:lnTo>
                  <a:lnTo>
                    <a:pt x="90" y="367"/>
                  </a:lnTo>
                  <a:lnTo>
                    <a:pt x="88" y="367"/>
                  </a:lnTo>
                  <a:lnTo>
                    <a:pt x="88" y="364"/>
                  </a:lnTo>
                  <a:lnTo>
                    <a:pt x="88" y="362"/>
                  </a:lnTo>
                  <a:lnTo>
                    <a:pt x="86" y="362"/>
                  </a:lnTo>
                  <a:lnTo>
                    <a:pt x="86" y="360"/>
                  </a:lnTo>
                  <a:lnTo>
                    <a:pt x="86" y="358"/>
                  </a:lnTo>
                  <a:lnTo>
                    <a:pt x="84" y="358"/>
                  </a:lnTo>
                  <a:lnTo>
                    <a:pt x="84" y="355"/>
                  </a:lnTo>
                  <a:lnTo>
                    <a:pt x="84" y="353"/>
                  </a:lnTo>
                  <a:lnTo>
                    <a:pt x="81" y="353"/>
                  </a:lnTo>
                  <a:lnTo>
                    <a:pt x="81" y="351"/>
                  </a:lnTo>
                  <a:lnTo>
                    <a:pt x="84" y="348"/>
                  </a:lnTo>
                  <a:lnTo>
                    <a:pt x="86" y="346"/>
                  </a:lnTo>
                  <a:lnTo>
                    <a:pt x="86" y="344"/>
                  </a:lnTo>
                  <a:lnTo>
                    <a:pt x="86" y="342"/>
                  </a:lnTo>
                  <a:lnTo>
                    <a:pt x="86" y="339"/>
                  </a:lnTo>
                  <a:lnTo>
                    <a:pt x="84" y="339"/>
                  </a:lnTo>
                  <a:lnTo>
                    <a:pt x="84" y="337"/>
                  </a:lnTo>
                  <a:lnTo>
                    <a:pt x="84" y="335"/>
                  </a:lnTo>
                  <a:lnTo>
                    <a:pt x="81" y="335"/>
                  </a:lnTo>
                  <a:lnTo>
                    <a:pt x="81" y="333"/>
                  </a:lnTo>
                  <a:lnTo>
                    <a:pt x="79" y="333"/>
                  </a:lnTo>
                  <a:lnTo>
                    <a:pt x="79" y="330"/>
                  </a:lnTo>
                  <a:lnTo>
                    <a:pt x="77" y="330"/>
                  </a:lnTo>
                  <a:lnTo>
                    <a:pt x="77" y="328"/>
                  </a:lnTo>
                  <a:lnTo>
                    <a:pt x="75" y="328"/>
                  </a:lnTo>
                  <a:lnTo>
                    <a:pt x="72" y="328"/>
                  </a:lnTo>
                  <a:lnTo>
                    <a:pt x="70" y="328"/>
                  </a:lnTo>
                  <a:lnTo>
                    <a:pt x="70" y="326"/>
                  </a:lnTo>
                  <a:lnTo>
                    <a:pt x="72" y="324"/>
                  </a:lnTo>
                  <a:lnTo>
                    <a:pt x="75" y="324"/>
                  </a:lnTo>
                  <a:lnTo>
                    <a:pt x="75" y="321"/>
                  </a:lnTo>
                  <a:lnTo>
                    <a:pt x="79" y="317"/>
                  </a:lnTo>
                  <a:lnTo>
                    <a:pt x="86" y="310"/>
                  </a:lnTo>
                  <a:lnTo>
                    <a:pt x="90" y="303"/>
                  </a:lnTo>
                  <a:lnTo>
                    <a:pt x="93" y="301"/>
                  </a:lnTo>
                  <a:lnTo>
                    <a:pt x="95" y="301"/>
                  </a:lnTo>
                  <a:lnTo>
                    <a:pt x="95" y="299"/>
                  </a:lnTo>
                  <a:lnTo>
                    <a:pt x="97" y="296"/>
                  </a:lnTo>
                  <a:lnTo>
                    <a:pt x="99" y="294"/>
                  </a:lnTo>
                  <a:lnTo>
                    <a:pt x="109" y="285"/>
                  </a:lnTo>
                  <a:lnTo>
                    <a:pt x="111" y="283"/>
                  </a:lnTo>
                  <a:lnTo>
                    <a:pt x="111" y="281"/>
                  </a:lnTo>
                  <a:lnTo>
                    <a:pt x="113" y="281"/>
                  </a:lnTo>
                  <a:lnTo>
                    <a:pt x="113" y="278"/>
                  </a:lnTo>
                  <a:lnTo>
                    <a:pt x="115" y="278"/>
                  </a:lnTo>
                  <a:lnTo>
                    <a:pt x="120" y="278"/>
                  </a:lnTo>
                  <a:lnTo>
                    <a:pt x="124" y="276"/>
                  </a:lnTo>
                  <a:lnTo>
                    <a:pt x="131" y="276"/>
                  </a:lnTo>
                  <a:lnTo>
                    <a:pt x="138" y="267"/>
                  </a:lnTo>
                  <a:lnTo>
                    <a:pt x="138" y="265"/>
                  </a:lnTo>
                  <a:lnTo>
                    <a:pt x="140" y="262"/>
                  </a:lnTo>
                  <a:lnTo>
                    <a:pt x="145" y="262"/>
                  </a:lnTo>
                  <a:lnTo>
                    <a:pt x="147" y="260"/>
                  </a:lnTo>
                  <a:lnTo>
                    <a:pt x="149" y="260"/>
                  </a:lnTo>
                  <a:lnTo>
                    <a:pt x="154" y="256"/>
                  </a:lnTo>
                  <a:lnTo>
                    <a:pt x="156" y="256"/>
                  </a:lnTo>
                  <a:lnTo>
                    <a:pt x="158" y="253"/>
                  </a:lnTo>
                  <a:lnTo>
                    <a:pt x="158" y="251"/>
                  </a:lnTo>
                  <a:lnTo>
                    <a:pt x="161" y="251"/>
                  </a:lnTo>
                  <a:lnTo>
                    <a:pt x="163" y="251"/>
                  </a:lnTo>
                  <a:lnTo>
                    <a:pt x="167" y="251"/>
                  </a:lnTo>
                  <a:lnTo>
                    <a:pt x="172" y="251"/>
                  </a:lnTo>
                  <a:lnTo>
                    <a:pt x="183" y="238"/>
                  </a:lnTo>
                  <a:lnTo>
                    <a:pt x="195" y="235"/>
                  </a:lnTo>
                  <a:lnTo>
                    <a:pt x="197" y="229"/>
                  </a:lnTo>
                  <a:lnTo>
                    <a:pt x="204" y="215"/>
                  </a:lnTo>
                  <a:lnTo>
                    <a:pt x="201" y="213"/>
                  </a:lnTo>
                  <a:lnTo>
                    <a:pt x="201" y="210"/>
                  </a:lnTo>
                  <a:lnTo>
                    <a:pt x="199" y="210"/>
                  </a:lnTo>
                  <a:lnTo>
                    <a:pt x="199" y="208"/>
                  </a:lnTo>
                  <a:lnTo>
                    <a:pt x="199" y="206"/>
                  </a:lnTo>
                  <a:lnTo>
                    <a:pt x="199" y="204"/>
                  </a:lnTo>
                  <a:lnTo>
                    <a:pt x="199" y="201"/>
                  </a:lnTo>
                  <a:lnTo>
                    <a:pt x="197" y="201"/>
                  </a:lnTo>
                  <a:lnTo>
                    <a:pt x="195" y="201"/>
                  </a:lnTo>
                  <a:lnTo>
                    <a:pt x="190" y="199"/>
                  </a:lnTo>
                  <a:lnTo>
                    <a:pt x="188" y="199"/>
                  </a:lnTo>
                  <a:lnTo>
                    <a:pt x="186" y="199"/>
                  </a:lnTo>
                  <a:lnTo>
                    <a:pt x="183" y="199"/>
                  </a:lnTo>
                  <a:lnTo>
                    <a:pt x="181" y="199"/>
                  </a:lnTo>
                  <a:lnTo>
                    <a:pt x="179" y="201"/>
                  </a:lnTo>
                  <a:lnTo>
                    <a:pt x="177" y="199"/>
                  </a:lnTo>
                  <a:lnTo>
                    <a:pt x="174" y="195"/>
                  </a:lnTo>
                  <a:lnTo>
                    <a:pt x="170" y="192"/>
                  </a:lnTo>
                  <a:lnTo>
                    <a:pt x="170" y="188"/>
                  </a:lnTo>
                  <a:lnTo>
                    <a:pt x="167" y="188"/>
                  </a:lnTo>
                  <a:lnTo>
                    <a:pt x="167" y="186"/>
                  </a:lnTo>
                  <a:lnTo>
                    <a:pt x="167" y="183"/>
                  </a:lnTo>
                  <a:lnTo>
                    <a:pt x="167" y="181"/>
                  </a:lnTo>
                  <a:lnTo>
                    <a:pt x="172" y="179"/>
                  </a:lnTo>
                  <a:lnTo>
                    <a:pt x="174" y="176"/>
                  </a:lnTo>
                  <a:lnTo>
                    <a:pt x="174" y="174"/>
                  </a:lnTo>
                  <a:lnTo>
                    <a:pt x="174" y="172"/>
                  </a:lnTo>
                  <a:lnTo>
                    <a:pt x="172" y="170"/>
                  </a:lnTo>
                  <a:lnTo>
                    <a:pt x="172" y="167"/>
                  </a:lnTo>
                  <a:lnTo>
                    <a:pt x="170" y="165"/>
                  </a:lnTo>
                  <a:lnTo>
                    <a:pt x="170" y="161"/>
                  </a:lnTo>
                  <a:lnTo>
                    <a:pt x="170" y="156"/>
                  </a:lnTo>
                  <a:lnTo>
                    <a:pt x="170" y="149"/>
                  </a:lnTo>
                  <a:lnTo>
                    <a:pt x="170" y="140"/>
                  </a:lnTo>
                  <a:lnTo>
                    <a:pt x="172" y="136"/>
                  </a:lnTo>
                  <a:lnTo>
                    <a:pt x="167" y="131"/>
                  </a:lnTo>
                  <a:lnTo>
                    <a:pt x="163" y="129"/>
                  </a:lnTo>
                  <a:lnTo>
                    <a:pt x="161" y="127"/>
                  </a:lnTo>
                  <a:lnTo>
                    <a:pt x="158" y="127"/>
                  </a:lnTo>
                  <a:lnTo>
                    <a:pt x="156" y="127"/>
                  </a:lnTo>
                  <a:lnTo>
                    <a:pt x="154" y="127"/>
                  </a:lnTo>
                  <a:lnTo>
                    <a:pt x="154" y="124"/>
                  </a:lnTo>
                  <a:lnTo>
                    <a:pt x="158" y="113"/>
                  </a:lnTo>
                  <a:lnTo>
                    <a:pt x="161" y="104"/>
                  </a:lnTo>
                  <a:lnTo>
                    <a:pt x="170" y="104"/>
                  </a:lnTo>
                  <a:lnTo>
                    <a:pt x="172" y="102"/>
                  </a:lnTo>
                  <a:lnTo>
                    <a:pt x="174" y="100"/>
                  </a:lnTo>
                  <a:lnTo>
                    <a:pt x="177" y="100"/>
                  </a:lnTo>
                  <a:lnTo>
                    <a:pt x="179" y="97"/>
                  </a:lnTo>
                  <a:lnTo>
                    <a:pt x="181" y="95"/>
                  </a:lnTo>
                  <a:lnTo>
                    <a:pt x="183" y="95"/>
                  </a:lnTo>
                  <a:lnTo>
                    <a:pt x="186" y="95"/>
                  </a:lnTo>
                  <a:lnTo>
                    <a:pt x="188" y="93"/>
                  </a:lnTo>
                  <a:lnTo>
                    <a:pt x="190" y="93"/>
                  </a:lnTo>
                  <a:lnTo>
                    <a:pt x="192" y="93"/>
                  </a:lnTo>
                  <a:lnTo>
                    <a:pt x="199" y="90"/>
                  </a:lnTo>
                  <a:lnTo>
                    <a:pt x="206" y="90"/>
                  </a:lnTo>
                  <a:lnTo>
                    <a:pt x="240" y="79"/>
                  </a:lnTo>
                  <a:lnTo>
                    <a:pt x="245" y="77"/>
                  </a:lnTo>
                  <a:lnTo>
                    <a:pt x="245" y="70"/>
                  </a:lnTo>
                  <a:lnTo>
                    <a:pt x="240" y="66"/>
                  </a:lnTo>
                  <a:lnTo>
                    <a:pt x="235" y="52"/>
                  </a:lnTo>
                  <a:lnTo>
                    <a:pt x="233" y="50"/>
                  </a:lnTo>
                  <a:lnTo>
                    <a:pt x="231" y="43"/>
                  </a:lnTo>
                  <a:lnTo>
                    <a:pt x="231" y="41"/>
                  </a:lnTo>
                  <a:lnTo>
                    <a:pt x="231" y="38"/>
                  </a:lnTo>
                  <a:lnTo>
                    <a:pt x="233" y="38"/>
                  </a:lnTo>
                  <a:lnTo>
                    <a:pt x="233" y="36"/>
                  </a:lnTo>
                  <a:lnTo>
                    <a:pt x="233" y="34"/>
                  </a:lnTo>
                  <a:lnTo>
                    <a:pt x="235" y="32"/>
                  </a:lnTo>
                  <a:lnTo>
                    <a:pt x="240" y="29"/>
                  </a:lnTo>
                  <a:lnTo>
                    <a:pt x="240" y="27"/>
                  </a:lnTo>
                  <a:lnTo>
                    <a:pt x="242" y="25"/>
                  </a:lnTo>
                  <a:lnTo>
                    <a:pt x="245" y="25"/>
                  </a:lnTo>
                  <a:lnTo>
                    <a:pt x="247" y="25"/>
                  </a:lnTo>
                  <a:lnTo>
                    <a:pt x="249" y="23"/>
                  </a:lnTo>
                  <a:lnTo>
                    <a:pt x="254" y="23"/>
                  </a:lnTo>
                  <a:lnTo>
                    <a:pt x="256" y="23"/>
                  </a:lnTo>
                  <a:lnTo>
                    <a:pt x="258" y="23"/>
                  </a:lnTo>
                  <a:lnTo>
                    <a:pt x="258" y="18"/>
                  </a:lnTo>
                  <a:lnTo>
                    <a:pt x="256" y="16"/>
                  </a:lnTo>
                  <a:lnTo>
                    <a:pt x="256" y="11"/>
                  </a:lnTo>
                  <a:lnTo>
                    <a:pt x="254" y="9"/>
                  </a:lnTo>
                  <a:lnTo>
                    <a:pt x="256" y="7"/>
                  </a:lnTo>
                  <a:lnTo>
                    <a:pt x="256" y="4"/>
                  </a:lnTo>
                  <a:lnTo>
                    <a:pt x="258" y="2"/>
                  </a:lnTo>
                  <a:lnTo>
                    <a:pt x="260" y="0"/>
                  </a:lnTo>
                  <a:lnTo>
                    <a:pt x="263"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68" name="Admin 1 - West Kordofan">
              <a:extLst>
                <a:ext uri="{FF2B5EF4-FFF2-40B4-BE49-F238E27FC236}">
                  <a16:creationId xmlns:a16="http://schemas.microsoft.com/office/drawing/2014/main" id="{DB43536B-16C2-A738-E8CC-9682B7F5B6CE}"/>
                </a:ext>
              </a:extLst>
            </p:cNvPr>
            <p:cNvSpPr>
              <a:spLocks/>
            </p:cNvSpPr>
            <p:nvPr/>
          </p:nvSpPr>
          <p:spPr bwMode="auto">
            <a:xfrm>
              <a:off x="4743267" y="4191793"/>
              <a:ext cx="1254405" cy="1941076"/>
            </a:xfrm>
            <a:custGeom>
              <a:avLst/>
              <a:gdLst>
                <a:gd name="T0" fmla="*/ 270 w 791"/>
                <a:gd name="T1" fmla="*/ 36 h 1224"/>
                <a:gd name="T2" fmla="*/ 351 w 791"/>
                <a:gd name="T3" fmla="*/ 36 h 1224"/>
                <a:gd name="T4" fmla="*/ 408 w 791"/>
                <a:gd name="T5" fmla="*/ 59 h 1224"/>
                <a:gd name="T6" fmla="*/ 446 w 791"/>
                <a:gd name="T7" fmla="*/ 75 h 1224"/>
                <a:gd name="T8" fmla="*/ 489 w 791"/>
                <a:gd name="T9" fmla="*/ 79 h 1224"/>
                <a:gd name="T10" fmla="*/ 553 w 791"/>
                <a:gd name="T11" fmla="*/ 118 h 1224"/>
                <a:gd name="T12" fmla="*/ 589 w 791"/>
                <a:gd name="T13" fmla="*/ 156 h 1224"/>
                <a:gd name="T14" fmla="*/ 605 w 791"/>
                <a:gd name="T15" fmla="*/ 174 h 1224"/>
                <a:gd name="T16" fmla="*/ 648 w 791"/>
                <a:gd name="T17" fmla="*/ 190 h 1224"/>
                <a:gd name="T18" fmla="*/ 671 w 791"/>
                <a:gd name="T19" fmla="*/ 263 h 1224"/>
                <a:gd name="T20" fmla="*/ 698 w 791"/>
                <a:gd name="T21" fmla="*/ 303 h 1224"/>
                <a:gd name="T22" fmla="*/ 737 w 791"/>
                <a:gd name="T23" fmla="*/ 369 h 1224"/>
                <a:gd name="T24" fmla="*/ 716 w 791"/>
                <a:gd name="T25" fmla="*/ 385 h 1224"/>
                <a:gd name="T26" fmla="*/ 707 w 791"/>
                <a:gd name="T27" fmla="*/ 428 h 1224"/>
                <a:gd name="T28" fmla="*/ 687 w 791"/>
                <a:gd name="T29" fmla="*/ 455 h 1224"/>
                <a:gd name="T30" fmla="*/ 662 w 791"/>
                <a:gd name="T31" fmla="*/ 487 h 1224"/>
                <a:gd name="T32" fmla="*/ 644 w 791"/>
                <a:gd name="T33" fmla="*/ 518 h 1224"/>
                <a:gd name="T34" fmla="*/ 614 w 791"/>
                <a:gd name="T35" fmla="*/ 555 h 1224"/>
                <a:gd name="T36" fmla="*/ 594 w 791"/>
                <a:gd name="T37" fmla="*/ 622 h 1224"/>
                <a:gd name="T38" fmla="*/ 601 w 791"/>
                <a:gd name="T39" fmla="*/ 656 h 1224"/>
                <a:gd name="T40" fmla="*/ 639 w 791"/>
                <a:gd name="T41" fmla="*/ 688 h 1224"/>
                <a:gd name="T42" fmla="*/ 653 w 791"/>
                <a:gd name="T43" fmla="*/ 722 h 1224"/>
                <a:gd name="T44" fmla="*/ 650 w 791"/>
                <a:gd name="T45" fmla="*/ 756 h 1224"/>
                <a:gd name="T46" fmla="*/ 632 w 791"/>
                <a:gd name="T47" fmla="*/ 792 h 1224"/>
                <a:gd name="T48" fmla="*/ 616 w 791"/>
                <a:gd name="T49" fmla="*/ 828 h 1224"/>
                <a:gd name="T50" fmla="*/ 625 w 791"/>
                <a:gd name="T51" fmla="*/ 851 h 1224"/>
                <a:gd name="T52" fmla="*/ 650 w 791"/>
                <a:gd name="T53" fmla="*/ 876 h 1224"/>
                <a:gd name="T54" fmla="*/ 678 w 791"/>
                <a:gd name="T55" fmla="*/ 898 h 1224"/>
                <a:gd name="T56" fmla="*/ 714 w 791"/>
                <a:gd name="T57" fmla="*/ 930 h 1224"/>
                <a:gd name="T58" fmla="*/ 755 w 791"/>
                <a:gd name="T59" fmla="*/ 973 h 1224"/>
                <a:gd name="T60" fmla="*/ 768 w 791"/>
                <a:gd name="T61" fmla="*/ 996 h 1224"/>
                <a:gd name="T62" fmla="*/ 782 w 791"/>
                <a:gd name="T63" fmla="*/ 1023 h 1224"/>
                <a:gd name="T64" fmla="*/ 757 w 791"/>
                <a:gd name="T65" fmla="*/ 1050 h 1224"/>
                <a:gd name="T66" fmla="*/ 555 w 791"/>
                <a:gd name="T67" fmla="*/ 1186 h 1224"/>
                <a:gd name="T68" fmla="*/ 535 w 791"/>
                <a:gd name="T69" fmla="*/ 1195 h 1224"/>
                <a:gd name="T70" fmla="*/ 351 w 791"/>
                <a:gd name="T71" fmla="*/ 1070 h 1224"/>
                <a:gd name="T72" fmla="*/ 224 w 791"/>
                <a:gd name="T73" fmla="*/ 1222 h 1224"/>
                <a:gd name="T74" fmla="*/ 195 w 791"/>
                <a:gd name="T75" fmla="*/ 1224 h 1224"/>
                <a:gd name="T76" fmla="*/ 115 w 791"/>
                <a:gd name="T77" fmla="*/ 1175 h 1224"/>
                <a:gd name="T78" fmla="*/ 102 w 791"/>
                <a:gd name="T79" fmla="*/ 991 h 1224"/>
                <a:gd name="T80" fmla="*/ 61 w 791"/>
                <a:gd name="T81" fmla="*/ 828 h 1224"/>
                <a:gd name="T82" fmla="*/ 54 w 791"/>
                <a:gd name="T83" fmla="*/ 803 h 1224"/>
                <a:gd name="T84" fmla="*/ 50 w 791"/>
                <a:gd name="T85" fmla="*/ 783 h 1224"/>
                <a:gd name="T86" fmla="*/ 50 w 791"/>
                <a:gd name="T87" fmla="*/ 745 h 1224"/>
                <a:gd name="T88" fmla="*/ 47 w 791"/>
                <a:gd name="T89" fmla="*/ 715 h 1224"/>
                <a:gd name="T90" fmla="*/ 43 w 791"/>
                <a:gd name="T91" fmla="*/ 652 h 1224"/>
                <a:gd name="T92" fmla="*/ 25 w 791"/>
                <a:gd name="T93" fmla="*/ 593 h 1224"/>
                <a:gd name="T94" fmla="*/ 2 w 791"/>
                <a:gd name="T95" fmla="*/ 527 h 1224"/>
                <a:gd name="T96" fmla="*/ 2 w 791"/>
                <a:gd name="T97" fmla="*/ 475 h 1224"/>
                <a:gd name="T98" fmla="*/ 16 w 791"/>
                <a:gd name="T99" fmla="*/ 396 h 1224"/>
                <a:gd name="T100" fmla="*/ 18 w 791"/>
                <a:gd name="T101" fmla="*/ 344 h 1224"/>
                <a:gd name="T102" fmla="*/ 47 w 791"/>
                <a:gd name="T103" fmla="*/ 292 h 1224"/>
                <a:gd name="T104" fmla="*/ 77 w 791"/>
                <a:gd name="T105" fmla="*/ 249 h 1224"/>
                <a:gd name="T106" fmla="*/ 86 w 791"/>
                <a:gd name="T107" fmla="*/ 215 h 1224"/>
                <a:gd name="T108" fmla="*/ 124 w 791"/>
                <a:gd name="T109" fmla="*/ 165 h 1224"/>
                <a:gd name="T110" fmla="*/ 124 w 791"/>
                <a:gd name="T111" fmla="*/ 129 h 1224"/>
                <a:gd name="T112" fmla="*/ 109 w 791"/>
                <a:gd name="T113" fmla="*/ 84 h 1224"/>
                <a:gd name="T114" fmla="*/ 104 w 791"/>
                <a:gd name="T115" fmla="*/ 11 h 1224"/>
                <a:gd name="T116" fmla="*/ 145 w 791"/>
                <a:gd name="T117" fmla="*/ 0 h 1224"/>
                <a:gd name="T118" fmla="*/ 195 w 791"/>
                <a:gd name="T119" fmla="*/ 5 h 1224"/>
                <a:gd name="T120" fmla="*/ 217 w 791"/>
                <a:gd name="T121" fmla="*/ 14 h 1224"/>
                <a:gd name="T122" fmla="*/ 251 w 791"/>
                <a:gd name="T123" fmla="*/ 11 h 1224"/>
                <a:gd name="T124" fmla="*/ 265 w 791"/>
                <a:gd name="T125" fmla="*/ 7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1" h="1224">
                  <a:moveTo>
                    <a:pt x="276" y="18"/>
                  </a:moveTo>
                  <a:lnTo>
                    <a:pt x="274" y="18"/>
                  </a:lnTo>
                  <a:lnTo>
                    <a:pt x="274" y="20"/>
                  </a:lnTo>
                  <a:lnTo>
                    <a:pt x="272" y="18"/>
                  </a:lnTo>
                  <a:lnTo>
                    <a:pt x="272" y="20"/>
                  </a:lnTo>
                  <a:lnTo>
                    <a:pt x="272" y="23"/>
                  </a:lnTo>
                  <a:lnTo>
                    <a:pt x="270" y="25"/>
                  </a:lnTo>
                  <a:lnTo>
                    <a:pt x="270" y="27"/>
                  </a:lnTo>
                  <a:lnTo>
                    <a:pt x="267" y="27"/>
                  </a:lnTo>
                  <a:lnTo>
                    <a:pt x="267" y="34"/>
                  </a:lnTo>
                  <a:lnTo>
                    <a:pt x="270" y="36"/>
                  </a:lnTo>
                  <a:lnTo>
                    <a:pt x="270" y="39"/>
                  </a:lnTo>
                  <a:lnTo>
                    <a:pt x="272" y="39"/>
                  </a:lnTo>
                  <a:lnTo>
                    <a:pt x="288" y="45"/>
                  </a:lnTo>
                  <a:lnTo>
                    <a:pt x="306" y="41"/>
                  </a:lnTo>
                  <a:lnTo>
                    <a:pt x="313" y="34"/>
                  </a:lnTo>
                  <a:lnTo>
                    <a:pt x="317" y="32"/>
                  </a:lnTo>
                  <a:lnTo>
                    <a:pt x="322" y="25"/>
                  </a:lnTo>
                  <a:lnTo>
                    <a:pt x="338" y="32"/>
                  </a:lnTo>
                  <a:lnTo>
                    <a:pt x="338" y="34"/>
                  </a:lnTo>
                  <a:lnTo>
                    <a:pt x="342" y="36"/>
                  </a:lnTo>
                  <a:lnTo>
                    <a:pt x="351" y="36"/>
                  </a:lnTo>
                  <a:lnTo>
                    <a:pt x="353" y="36"/>
                  </a:lnTo>
                  <a:lnTo>
                    <a:pt x="360" y="41"/>
                  </a:lnTo>
                  <a:lnTo>
                    <a:pt x="362" y="41"/>
                  </a:lnTo>
                  <a:lnTo>
                    <a:pt x="376" y="48"/>
                  </a:lnTo>
                  <a:lnTo>
                    <a:pt x="378" y="48"/>
                  </a:lnTo>
                  <a:lnTo>
                    <a:pt x="385" y="50"/>
                  </a:lnTo>
                  <a:lnTo>
                    <a:pt x="387" y="50"/>
                  </a:lnTo>
                  <a:lnTo>
                    <a:pt x="392" y="52"/>
                  </a:lnTo>
                  <a:lnTo>
                    <a:pt x="396" y="54"/>
                  </a:lnTo>
                  <a:lnTo>
                    <a:pt x="406" y="57"/>
                  </a:lnTo>
                  <a:lnTo>
                    <a:pt x="408" y="59"/>
                  </a:lnTo>
                  <a:lnTo>
                    <a:pt x="412" y="59"/>
                  </a:lnTo>
                  <a:lnTo>
                    <a:pt x="415" y="61"/>
                  </a:lnTo>
                  <a:lnTo>
                    <a:pt x="417" y="61"/>
                  </a:lnTo>
                  <a:lnTo>
                    <a:pt x="426" y="70"/>
                  </a:lnTo>
                  <a:lnTo>
                    <a:pt x="430" y="70"/>
                  </a:lnTo>
                  <a:lnTo>
                    <a:pt x="433" y="70"/>
                  </a:lnTo>
                  <a:lnTo>
                    <a:pt x="435" y="68"/>
                  </a:lnTo>
                  <a:lnTo>
                    <a:pt x="437" y="68"/>
                  </a:lnTo>
                  <a:lnTo>
                    <a:pt x="437" y="70"/>
                  </a:lnTo>
                  <a:lnTo>
                    <a:pt x="444" y="70"/>
                  </a:lnTo>
                  <a:lnTo>
                    <a:pt x="446" y="75"/>
                  </a:lnTo>
                  <a:lnTo>
                    <a:pt x="449" y="75"/>
                  </a:lnTo>
                  <a:lnTo>
                    <a:pt x="453" y="75"/>
                  </a:lnTo>
                  <a:lnTo>
                    <a:pt x="455" y="79"/>
                  </a:lnTo>
                  <a:lnTo>
                    <a:pt x="455" y="82"/>
                  </a:lnTo>
                  <a:lnTo>
                    <a:pt x="455" y="84"/>
                  </a:lnTo>
                  <a:lnTo>
                    <a:pt x="462" y="84"/>
                  </a:lnTo>
                  <a:lnTo>
                    <a:pt x="467" y="77"/>
                  </a:lnTo>
                  <a:lnTo>
                    <a:pt x="471" y="72"/>
                  </a:lnTo>
                  <a:lnTo>
                    <a:pt x="483" y="72"/>
                  </a:lnTo>
                  <a:lnTo>
                    <a:pt x="489" y="72"/>
                  </a:lnTo>
                  <a:lnTo>
                    <a:pt x="489" y="79"/>
                  </a:lnTo>
                  <a:lnTo>
                    <a:pt x="489" y="86"/>
                  </a:lnTo>
                  <a:lnTo>
                    <a:pt x="489" y="93"/>
                  </a:lnTo>
                  <a:lnTo>
                    <a:pt x="510" y="102"/>
                  </a:lnTo>
                  <a:lnTo>
                    <a:pt x="512" y="102"/>
                  </a:lnTo>
                  <a:lnTo>
                    <a:pt x="514" y="104"/>
                  </a:lnTo>
                  <a:lnTo>
                    <a:pt x="523" y="109"/>
                  </a:lnTo>
                  <a:lnTo>
                    <a:pt x="530" y="111"/>
                  </a:lnTo>
                  <a:lnTo>
                    <a:pt x="533" y="111"/>
                  </a:lnTo>
                  <a:lnTo>
                    <a:pt x="542" y="115"/>
                  </a:lnTo>
                  <a:lnTo>
                    <a:pt x="546" y="118"/>
                  </a:lnTo>
                  <a:lnTo>
                    <a:pt x="553" y="118"/>
                  </a:lnTo>
                  <a:lnTo>
                    <a:pt x="560" y="125"/>
                  </a:lnTo>
                  <a:lnTo>
                    <a:pt x="567" y="134"/>
                  </a:lnTo>
                  <a:lnTo>
                    <a:pt x="569" y="136"/>
                  </a:lnTo>
                  <a:lnTo>
                    <a:pt x="573" y="140"/>
                  </a:lnTo>
                  <a:lnTo>
                    <a:pt x="576" y="145"/>
                  </a:lnTo>
                  <a:lnTo>
                    <a:pt x="580" y="149"/>
                  </a:lnTo>
                  <a:lnTo>
                    <a:pt x="580" y="152"/>
                  </a:lnTo>
                  <a:lnTo>
                    <a:pt x="582" y="152"/>
                  </a:lnTo>
                  <a:lnTo>
                    <a:pt x="585" y="154"/>
                  </a:lnTo>
                  <a:lnTo>
                    <a:pt x="587" y="156"/>
                  </a:lnTo>
                  <a:lnTo>
                    <a:pt x="589" y="156"/>
                  </a:lnTo>
                  <a:lnTo>
                    <a:pt x="591" y="158"/>
                  </a:lnTo>
                  <a:lnTo>
                    <a:pt x="596" y="161"/>
                  </a:lnTo>
                  <a:lnTo>
                    <a:pt x="598" y="161"/>
                  </a:lnTo>
                  <a:lnTo>
                    <a:pt x="596" y="163"/>
                  </a:lnTo>
                  <a:lnTo>
                    <a:pt x="596" y="165"/>
                  </a:lnTo>
                  <a:lnTo>
                    <a:pt x="596" y="168"/>
                  </a:lnTo>
                  <a:lnTo>
                    <a:pt x="598" y="170"/>
                  </a:lnTo>
                  <a:lnTo>
                    <a:pt x="603" y="170"/>
                  </a:lnTo>
                  <a:lnTo>
                    <a:pt x="603" y="172"/>
                  </a:lnTo>
                  <a:lnTo>
                    <a:pt x="605" y="172"/>
                  </a:lnTo>
                  <a:lnTo>
                    <a:pt x="605" y="174"/>
                  </a:lnTo>
                  <a:lnTo>
                    <a:pt x="607" y="174"/>
                  </a:lnTo>
                  <a:lnTo>
                    <a:pt x="612" y="177"/>
                  </a:lnTo>
                  <a:lnTo>
                    <a:pt x="614" y="179"/>
                  </a:lnTo>
                  <a:lnTo>
                    <a:pt x="621" y="181"/>
                  </a:lnTo>
                  <a:lnTo>
                    <a:pt x="623" y="183"/>
                  </a:lnTo>
                  <a:lnTo>
                    <a:pt x="628" y="186"/>
                  </a:lnTo>
                  <a:lnTo>
                    <a:pt x="632" y="186"/>
                  </a:lnTo>
                  <a:lnTo>
                    <a:pt x="635" y="186"/>
                  </a:lnTo>
                  <a:lnTo>
                    <a:pt x="637" y="186"/>
                  </a:lnTo>
                  <a:lnTo>
                    <a:pt x="637" y="188"/>
                  </a:lnTo>
                  <a:lnTo>
                    <a:pt x="648" y="190"/>
                  </a:lnTo>
                  <a:lnTo>
                    <a:pt x="664" y="195"/>
                  </a:lnTo>
                  <a:lnTo>
                    <a:pt x="669" y="208"/>
                  </a:lnTo>
                  <a:lnTo>
                    <a:pt x="669" y="213"/>
                  </a:lnTo>
                  <a:lnTo>
                    <a:pt x="666" y="215"/>
                  </a:lnTo>
                  <a:lnTo>
                    <a:pt x="666" y="233"/>
                  </a:lnTo>
                  <a:lnTo>
                    <a:pt x="666" y="235"/>
                  </a:lnTo>
                  <a:lnTo>
                    <a:pt x="666" y="242"/>
                  </a:lnTo>
                  <a:lnTo>
                    <a:pt x="669" y="251"/>
                  </a:lnTo>
                  <a:lnTo>
                    <a:pt x="669" y="254"/>
                  </a:lnTo>
                  <a:lnTo>
                    <a:pt x="669" y="260"/>
                  </a:lnTo>
                  <a:lnTo>
                    <a:pt x="671" y="263"/>
                  </a:lnTo>
                  <a:lnTo>
                    <a:pt x="671" y="267"/>
                  </a:lnTo>
                  <a:lnTo>
                    <a:pt x="671" y="269"/>
                  </a:lnTo>
                  <a:lnTo>
                    <a:pt x="673" y="276"/>
                  </a:lnTo>
                  <a:lnTo>
                    <a:pt x="675" y="278"/>
                  </a:lnTo>
                  <a:lnTo>
                    <a:pt x="678" y="281"/>
                  </a:lnTo>
                  <a:lnTo>
                    <a:pt x="684" y="281"/>
                  </a:lnTo>
                  <a:lnTo>
                    <a:pt x="687" y="285"/>
                  </a:lnTo>
                  <a:lnTo>
                    <a:pt x="689" y="290"/>
                  </a:lnTo>
                  <a:lnTo>
                    <a:pt x="693" y="297"/>
                  </a:lnTo>
                  <a:lnTo>
                    <a:pt x="696" y="301"/>
                  </a:lnTo>
                  <a:lnTo>
                    <a:pt x="698" y="303"/>
                  </a:lnTo>
                  <a:lnTo>
                    <a:pt x="698" y="306"/>
                  </a:lnTo>
                  <a:lnTo>
                    <a:pt x="709" y="319"/>
                  </a:lnTo>
                  <a:lnTo>
                    <a:pt x="709" y="321"/>
                  </a:lnTo>
                  <a:lnTo>
                    <a:pt x="716" y="328"/>
                  </a:lnTo>
                  <a:lnTo>
                    <a:pt x="718" y="333"/>
                  </a:lnTo>
                  <a:lnTo>
                    <a:pt x="721" y="337"/>
                  </a:lnTo>
                  <a:lnTo>
                    <a:pt x="725" y="344"/>
                  </a:lnTo>
                  <a:lnTo>
                    <a:pt x="725" y="349"/>
                  </a:lnTo>
                  <a:lnTo>
                    <a:pt x="734" y="362"/>
                  </a:lnTo>
                  <a:lnTo>
                    <a:pt x="734" y="367"/>
                  </a:lnTo>
                  <a:lnTo>
                    <a:pt x="737" y="369"/>
                  </a:lnTo>
                  <a:lnTo>
                    <a:pt x="737" y="371"/>
                  </a:lnTo>
                  <a:lnTo>
                    <a:pt x="739" y="371"/>
                  </a:lnTo>
                  <a:lnTo>
                    <a:pt x="739" y="373"/>
                  </a:lnTo>
                  <a:lnTo>
                    <a:pt x="737" y="373"/>
                  </a:lnTo>
                  <a:lnTo>
                    <a:pt x="727" y="376"/>
                  </a:lnTo>
                  <a:lnTo>
                    <a:pt x="725" y="376"/>
                  </a:lnTo>
                  <a:lnTo>
                    <a:pt x="721" y="378"/>
                  </a:lnTo>
                  <a:lnTo>
                    <a:pt x="718" y="378"/>
                  </a:lnTo>
                  <a:lnTo>
                    <a:pt x="718" y="380"/>
                  </a:lnTo>
                  <a:lnTo>
                    <a:pt x="716" y="383"/>
                  </a:lnTo>
                  <a:lnTo>
                    <a:pt x="716" y="385"/>
                  </a:lnTo>
                  <a:lnTo>
                    <a:pt x="716" y="387"/>
                  </a:lnTo>
                  <a:lnTo>
                    <a:pt x="716" y="389"/>
                  </a:lnTo>
                  <a:lnTo>
                    <a:pt x="718" y="389"/>
                  </a:lnTo>
                  <a:lnTo>
                    <a:pt x="718" y="392"/>
                  </a:lnTo>
                  <a:lnTo>
                    <a:pt x="718" y="394"/>
                  </a:lnTo>
                  <a:lnTo>
                    <a:pt x="718" y="396"/>
                  </a:lnTo>
                  <a:lnTo>
                    <a:pt x="716" y="405"/>
                  </a:lnTo>
                  <a:lnTo>
                    <a:pt x="714" y="405"/>
                  </a:lnTo>
                  <a:lnTo>
                    <a:pt x="712" y="414"/>
                  </a:lnTo>
                  <a:lnTo>
                    <a:pt x="709" y="421"/>
                  </a:lnTo>
                  <a:lnTo>
                    <a:pt x="707" y="428"/>
                  </a:lnTo>
                  <a:lnTo>
                    <a:pt x="705" y="432"/>
                  </a:lnTo>
                  <a:lnTo>
                    <a:pt x="700" y="439"/>
                  </a:lnTo>
                  <a:lnTo>
                    <a:pt x="698" y="441"/>
                  </a:lnTo>
                  <a:lnTo>
                    <a:pt x="700" y="441"/>
                  </a:lnTo>
                  <a:lnTo>
                    <a:pt x="700" y="444"/>
                  </a:lnTo>
                  <a:lnTo>
                    <a:pt x="698" y="446"/>
                  </a:lnTo>
                  <a:lnTo>
                    <a:pt x="696" y="448"/>
                  </a:lnTo>
                  <a:lnTo>
                    <a:pt x="696" y="450"/>
                  </a:lnTo>
                  <a:lnTo>
                    <a:pt x="691" y="453"/>
                  </a:lnTo>
                  <a:lnTo>
                    <a:pt x="689" y="455"/>
                  </a:lnTo>
                  <a:lnTo>
                    <a:pt x="687" y="455"/>
                  </a:lnTo>
                  <a:lnTo>
                    <a:pt x="687" y="457"/>
                  </a:lnTo>
                  <a:lnTo>
                    <a:pt x="684" y="459"/>
                  </a:lnTo>
                  <a:lnTo>
                    <a:pt x="675" y="469"/>
                  </a:lnTo>
                  <a:lnTo>
                    <a:pt x="673" y="471"/>
                  </a:lnTo>
                  <a:lnTo>
                    <a:pt x="671" y="473"/>
                  </a:lnTo>
                  <a:lnTo>
                    <a:pt x="666" y="478"/>
                  </a:lnTo>
                  <a:lnTo>
                    <a:pt x="666" y="480"/>
                  </a:lnTo>
                  <a:lnTo>
                    <a:pt x="664" y="480"/>
                  </a:lnTo>
                  <a:lnTo>
                    <a:pt x="664" y="482"/>
                  </a:lnTo>
                  <a:lnTo>
                    <a:pt x="662" y="484"/>
                  </a:lnTo>
                  <a:lnTo>
                    <a:pt x="662" y="487"/>
                  </a:lnTo>
                  <a:lnTo>
                    <a:pt x="659" y="491"/>
                  </a:lnTo>
                  <a:lnTo>
                    <a:pt x="659" y="496"/>
                  </a:lnTo>
                  <a:lnTo>
                    <a:pt x="657" y="500"/>
                  </a:lnTo>
                  <a:lnTo>
                    <a:pt x="657" y="502"/>
                  </a:lnTo>
                  <a:lnTo>
                    <a:pt x="655" y="505"/>
                  </a:lnTo>
                  <a:lnTo>
                    <a:pt x="648" y="507"/>
                  </a:lnTo>
                  <a:lnTo>
                    <a:pt x="646" y="507"/>
                  </a:lnTo>
                  <a:lnTo>
                    <a:pt x="644" y="509"/>
                  </a:lnTo>
                  <a:lnTo>
                    <a:pt x="644" y="512"/>
                  </a:lnTo>
                  <a:lnTo>
                    <a:pt x="644" y="514"/>
                  </a:lnTo>
                  <a:lnTo>
                    <a:pt x="644" y="518"/>
                  </a:lnTo>
                  <a:lnTo>
                    <a:pt x="641" y="525"/>
                  </a:lnTo>
                  <a:lnTo>
                    <a:pt x="639" y="532"/>
                  </a:lnTo>
                  <a:lnTo>
                    <a:pt x="630" y="536"/>
                  </a:lnTo>
                  <a:lnTo>
                    <a:pt x="625" y="539"/>
                  </a:lnTo>
                  <a:lnTo>
                    <a:pt x="623" y="541"/>
                  </a:lnTo>
                  <a:lnTo>
                    <a:pt x="621" y="541"/>
                  </a:lnTo>
                  <a:lnTo>
                    <a:pt x="619" y="543"/>
                  </a:lnTo>
                  <a:lnTo>
                    <a:pt x="619" y="548"/>
                  </a:lnTo>
                  <a:lnTo>
                    <a:pt x="616" y="550"/>
                  </a:lnTo>
                  <a:lnTo>
                    <a:pt x="614" y="552"/>
                  </a:lnTo>
                  <a:lnTo>
                    <a:pt x="614" y="555"/>
                  </a:lnTo>
                  <a:lnTo>
                    <a:pt x="614" y="557"/>
                  </a:lnTo>
                  <a:lnTo>
                    <a:pt x="610" y="561"/>
                  </a:lnTo>
                  <a:lnTo>
                    <a:pt x="603" y="573"/>
                  </a:lnTo>
                  <a:lnTo>
                    <a:pt x="601" y="575"/>
                  </a:lnTo>
                  <a:lnTo>
                    <a:pt x="598" y="582"/>
                  </a:lnTo>
                  <a:lnTo>
                    <a:pt x="598" y="586"/>
                  </a:lnTo>
                  <a:lnTo>
                    <a:pt x="596" y="591"/>
                  </a:lnTo>
                  <a:lnTo>
                    <a:pt x="596" y="593"/>
                  </a:lnTo>
                  <a:lnTo>
                    <a:pt x="596" y="600"/>
                  </a:lnTo>
                  <a:lnTo>
                    <a:pt x="594" y="616"/>
                  </a:lnTo>
                  <a:lnTo>
                    <a:pt x="594" y="622"/>
                  </a:lnTo>
                  <a:lnTo>
                    <a:pt x="591" y="627"/>
                  </a:lnTo>
                  <a:lnTo>
                    <a:pt x="589" y="629"/>
                  </a:lnTo>
                  <a:lnTo>
                    <a:pt x="587" y="636"/>
                  </a:lnTo>
                  <a:lnTo>
                    <a:pt x="587" y="638"/>
                  </a:lnTo>
                  <a:lnTo>
                    <a:pt x="587" y="641"/>
                  </a:lnTo>
                  <a:lnTo>
                    <a:pt x="585" y="643"/>
                  </a:lnTo>
                  <a:lnTo>
                    <a:pt x="587" y="643"/>
                  </a:lnTo>
                  <a:lnTo>
                    <a:pt x="587" y="647"/>
                  </a:lnTo>
                  <a:lnTo>
                    <a:pt x="594" y="656"/>
                  </a:lnTo>
                  <a:lnTo>
                    <a:pt x="596" y="656"/>
                  </a:lnTo>
                  <a:lnTo>
                    <a:pt x="601" y="656"/>
                  </a:lnTo>
                  <a:lnTo>
                    <a:pt x="612" y="656"/>
                  </a:lnTo>
                  <a:lnTo>
                    <a:pt x="616" y="656"/>
                  </a:lnTo>
                  <a:lnTo>
                    <a:pt x="623" y="656"/>
                  </a:lnTo>
                  <a:lnTo>
                    <a:pt x="625" y="656"/>
                  </a:lnTo>
                  <a:lnTo>
                    <a:pt x="628" y="656"/>
                  </a:lnTo>
                  <a:lnTo>
                    <a:pt x="628" y="661"/>
                  </a:lnTo>
                  <a:lnTo>
                    <a:pt x="630" y="661"/>
                  </a:lnTo>
                  <a:lnTo>
                    <a:pt x="632" y="668"/>
                  </a:lnTo>
                  <a:lnTo>
                    <a:pt x="632" y="670"/>
                  </a:lnTo>
                  <a:lnTo>
                    <a:pt x="637" y="679"/>
                  </a:lnTo>
                  <a:lnTo>
                    <a:pt x="639" y="688"/>
                  </a:lnTo>
                  <a:lnTo>
                    <a:pt x="641" y="695"/>
                  </a:lnTo>
                  <a:lnTo>
                    <a:pt x="646" y="704"/>
                  </a:lnTo>
                  <a:lnTo>
                    <a:pt x="646" y="706"/>
                  </a:lnTo>
                  <a:lnTo>
                    <a:pt x="648" y="708"/>
                  </a:lnTo>
                  <a:lnTo>
                    <a:pt x="648" y="711"/>
                  </a:lnTo>
                  <a:lnTo>
                    <a:pt x="648" y="713"/>
                  </a:lnTo>
                  <a:lnTo>
                    <a:pt x="650" y="715"/>
                  </a:lnTo>
                  <a:lnTo>
                    <a:pt x="650" y="717"/>
                  </a:lnTo>
                  <a:lnTo>
                    <a:pt x="650" y="720"/>
                  </a:lnTo>
                  <a:lnTo>
                    <a:pt x="650" y="722"/>
                  </a:lnTo>
                  <a:lnTo>
                    <a:pt x="653" y="722"/>
                  </a:lnTo>
                  <a:lnTo>
                    <a:pt x="653" y="724"/>
                  </a:lnTo>
                  <a:lnTo>
                    <a:pt x="655" y="731"/>
                  </a:lnTo>
                  <a:lnTo>
                    <a:pt x="657" y="736"/>
                  </a:lnTo>
                  <a:lnTo>
                    <a:pt x="659" y="736"/>
                  </a:lnTo>
                  <a:lnTo>
                    <a:pt x="659" y="738"/>
                  </a:lnTo>
                  <a:lnTo>
                    <a:pt x="659" y="740"/>
                  </a:lnTo>
                  <a:lnTo>
                    <a:pt x="659" y="742"/>
                  </a:lnTo>
                  <a:lnTo>
                    <a:pt x="659" y="745"/>
                  </a:lnTo>
                  <a:lnTo>
                    <a:pt x="657" y="747"/>
                  </a:lnTo>
                  <a:lnTo>
                    <a:pt x="655" y="749"/>
                  </a:lnTo>
                  <a:lnTo>
                    <a:pt x="650" y="756"/>
                  </a:lnTo>
                  <a:lnTo>
                    <a:pt x="650" y="758"/>
                  </a:lnTo>
                  <a:lnTo>
                    <a:pt x="650" y="760"/>
                  </a:lnTo>
                  <a:lnTo>
                    <a:pt x="653" y="765"/>
                  </a:lnTo>
                  <a:lnTo>
                    <a:pt x="653" y="767"/>
                  </a:lnTo>
                  <a:lnTo>
                    <a:pt x="653" y="772"/>
                  </a:lnTo>
                  <a:lnTo>
                    <a:pt x="653" y="776"/>
                  </a:lnTo>
                  <a:lnTo>
                    <a:pt x="653" y="779"/>
                  </a:lnTo>
                  <a:lnTo>
                    <a:pt x="644" y="783"/>
                  </a:lnTo>
                  <a:lnTo>
                    <a:pt x="641" y="785"/>
                  </a:lnTo>
                  <a:lnTo>
                    <a:pt x="637" y="790"/>
                  </a:lnTo>
                  <a:lnTo>
                    <a:pt x="632" y="792"/>
                  </a:lnTo>
                  <a:lnTo>
                    <a:pt x="632" y="794"/>
                  </a:lnTo>
                  <a:lnTo>
                    <a:pt x="632" y="797"/>
                  </a:lnTo>
                  <a:lnTo>
                    <a:pt x="623" y="801"/>
                  </a:lnTo>
                  <a:lnTo>
                    <a:pt x="621" y="803"/>
                  </a:lnTo>
                  <a:lnTo>
                    <a:pt x="619" y="806"/>
                  </a:lnTo>
                  <a:lnTo>
                    <a:pt x="616" y="808"/>
                  </a:lnTo>
                  <a:lnTo>
                    <a:pt x="616" y="815"/>
                  </a:lnTo>
                  <a:lnTo>
                    <a:pt x="616" y="817"/>
                  </a:lnTo>
                  <a:lnTo>
                    <a:pt x="616" y="819"/>
                  </a:lnTo>
                  <a:lnTo>
                    <a:pt x="616" y="826"/>
                  </a:lnTo>
                  <a:lnTo>
                    <a:pt x="616" y="828"/>
                  </a:lnTo>
                  <a:lnTo>
                    <a:pt x="616" y="833"/>
                  </a:lnTo>
                  <a:lnTo>
                    <a:pt x="619" y="835"/>
                  </a:lnTo>
                  <a:lnTo>
                    <a:pt x="619" y="837"/>
                  </a:lnTo>
                  <a:lnTo>
                    <a:pt x="619" y="840"/>
                  </a:lnTo>
                  <a:lnTo>
                    <a:pt x="621" y="840"/>
                  </a:lnTo>
                  <a:lnTo>
                    <a:pt x="621" y="842"/>
                  </a:lnTo>
                  <a:lnTo>
                    <a:pt x="623" y="842"/>
                  </a:lnTo>
                  <a:lnTo>
                    <a:pt x="623" y="846"/>
                  </a:lnTo>
                  <a:lnTo>
                    <a:pt x="623" y="849"/>
                  </a:lnTo>
                  <a:lnTo>
                    <a:pt x="625" y="849"/>
                  </a:lnTo>
                  <a:lnTo>
                    <a:pt x="625" y="851"/>
                  </a:lnTo>
                  <a:lnTo>
                    <a:pt x="628" y="853"/>
                  </a:lnTo>
                  <a:lnTo>
                    <a:pt x="628" y="855"/>
                  </a:lnTo>
                  <a:lnTo>
                    <a:pt x="630" y="858"/>
                  </a:lnTo>
                  <a:lnTo>
                    <a:pt x="630" y="860"/>
                  </a:lnTo>
                  <a:lnTo>
                    <a:pt x="632" y="860"/>
                  </a:lnTo>
                  <a:lnTo>
                    <a:pt x="632" y="862"/>
                  </a:lnTo>
                  <a:lnTo>
                    <a:pt x="637" y="865"/>
                  </a:lnTo>
                  <a:lnTo>
                    <a:pt x="639" y="867"/>
                  </a:lnTo>
                  <a:lnTo>
                    <a:pt x="644" y="869"/>
                  </a:lnTo>
                  <a:lnTo>
                    <a:pt x="648" y="874"/>
                  </a:lnTo>
                  <a:lnTo>
                    <a:pt x="650" y="876"/>
                  </a:lnTo>
                  <a:lnTo>
                    <a:pt x="653" y="876"/>
                  </a:lnTo>
                  <a:lnTo>
                    <a:pt x="655" y="878"/>
                  </a:lnTo>
                  <a:lnTo>
                    <a:pt x="657" y="880"/>
                  </a:lnTo>
                  <a:lnTo>
                    <a:pt x="657" y="883"/>
                  </a:lnTo>
                  <a:lnTo>
                    <a:pt x="659" y="883"/>
                  </a:lnTo>
                  <a:lnTo>
                    <a:pt x="662" y="885"/>
                  </a:lnTo>
                  <a:lnTo>
                    <a:pt x="664" y="887"/>
                  </a:lnTo>
                  <a:lnTo>
                    <a:pt x="666" y="889"/>
                  </a:lnTo>
                  <a:lnTo>
                    <a:pt x="671" y="892"/>
                  </a:lnTo>
                  <a:lnTo>
                    <a:pt x="675" y="896"/>
                  </a:lnTo>
                  <a:lnTo>
                    <a:pt x="678" y="898"/>
                  </a:lnTo>
                  <a:lnTo>
                    <a:pt x="682" y="903"/>
                  </a:lnTo>
                  <a:lnTo>
                    <a:pt x="684" y="905"/>
                  </a:lnTo>
                  <a:lnTo>
                    <a:pt x="687" y="905"/>
                  </a:lnTo>
                  <a:lnTo>
                    <a:pt x="691" y="910"/>
                  </a:lnTo>
                  <a:lnTo>
                    <a:pt x="693" y="912"/>
                  </a:lnTo>
                  <a:lnTo>
                    <a:pt x="705" y="921"/>
                  </a:lnTo>
                  <a:lnTo>
                    <a:pt x="707" y="923"/>
                  </a:lnTo>
                  <a:lnTo>
                    <a:pt x="709" y="926"/>
                  </a:lnTo>
                  <a:lnTo>
                    <a:pt x="712" y="926"/>
                  </a:lnTo>
                  <a:lnTo>
                    <a:pt x="712" y="928"/>
                  </a:lnTo>
                  <a:lnTo>
                    <a:pt x="714" y="930"/>
                  </a:lnTo>
                  <a:lnTo>
                    <a:pt x="718" y="932"/>
                  </a:lnTo>
                  <a:lnTo>
                    <a:pt x="718" y="935"/>
                  </a:lnTo>
                  <a:lnTo>
                    <a:pt x="725" y="939"/>
                  </a:lnTo>
                  <a:lnTo>
                    <a:pt x="741" y="953"/>
                  </a:lnTo>
                  <a:lnTo>
                    <a:pt x="741" y="955"/>
                  </a:lnTo>
                  <a:lnTo>
                    <a:pt x="743" y="955"/>
                  </a:lnTo>
                  <a:lnTo>
                    <a:pt x="746" y="957"/>
                  </a:lnTo>
                  <a:lnTo>
                    <a:pt x="748" y="960"/>
                  </a:lnTo>
                  <a:lnTo>
                    <a:pt x="752" y="964"/>
                  </a:lnTo>
                  <a:lnTo>
                    <a:pt x="755" y="971"/>
                  </a:lnTo>
                  <a:lnTo>
                    <a:pt x="755" y="973"/>
                  </a:lnTo>
                  <a:lnTo>
                    <a:pt x="755" y="975"/>
                  </a:lnTo>
                  <a:lnTo>
                    <a:pt x="757" y="975"/>
                  </a:lnTo>
                  <a:lnTo>
                    <a:pt x="757" y="978"/>
                  </a:lnTo>
                  <a:lnTo>
                    <a:pt x="759" y="980"/>
                  </a:lnTo>
                  <a:lnTo>
                    <a:pt x="761" y="984"/>
                  </a:lnTo>
                  <a:lnTo>
                    <a:pt x="761" y="987"/>
                  </a:lnTo>
                  <a:lnTo>
                    <a:pt x="764" y="989"/>
                  </a:lnTo>
                  <a:lnTo>
                    <a:pt x="764" y="991"/>
                  </a:lnTo>
                  <a:lnTo>
                    <a:pt x="766" y="991"/>
                  </a:lnTo>
                  <a:lnTo>
                    <a:pt x="766" y="994"/>
                  </a:lnTo>
                  <a:lnTo>
                    <a:pt x="768" y="996"/>
                  </a:lnTo>
                  <a:lnTo>
                    <a:pt x="768" y="998"/>
                  </a:lnTo>
                  <a:lnTo>
                    <a:pt x="768" y="1000"/>
                  </a:lnTo>
                  <a:lnTo>
                    <a:pt x="771" y="1003"/>
                  </a:lnTo>
                  <a:lnTo>
                    <a:pt x="771" y="1005"/>
                  </a:lnTo>
                  <a:lnTo>
                    <a:pt x="773" y="1007"/>
                  </a:lnTo>
                  <a:lnTo>
                    <a:pt x="775" y="1012"/>
                  </a:lnTo>
                  <a:lnTo>
                    <a:pt x="775" y="1014"/>
                  </a:lnTo>
                  <a:lnTo>
                    <a:pt x="777" y="1014"/>
                  </a:lnTo>
                  <a:lnTo>
                    <a:pt x="777" y="1016"/>
                  </a:lnTo>
                  <a:lnTo>
                    <a:pt x="780" y="1021"/>
                  </a:lnTo>
                  <a:lnTo>
                    <a:pt x="782" y="1023"/>
                  </a:lnTo>
                  <a:lnTo>
                    <a:pt x="782" y="1025"/>
                  </a:lnTo>
                  <a:lnTo>
                    <a:pt x="782" y="1027"/>
                  </a:lnTo>
                  <a:lnTo>
                    <a:pt x="782" y="1030"/>
                  </a:lnTo>
                  <a:lnTo>
                    <a:pt x="784" y="1030"/>
                  </a:lnTo>
                  <a:lnTo>
                    <a:pt x="784" y="1032"/>
                  </a:lnTo>
                  <a:lnTo>
                    <a:pt x="786" y="1034"/>
                  </a:lnTo>
                  <a:lnTo>
                    <a:pt x="789" y="1037"/>
                  </a:lnTo>
                  <a:lnTo>
                    <a:pt x="791" y="1039"/>
                  </a:lnTo>
                  <a:lnTo>
                    <a:pt x="786" y="1039"/>
                  </a:lnTo>
                  <a:lnTo>
                    <a:pt x="780" y="1039"/>
                  </a:lnTo>
                  <a:lnTo>
                    <a:pt x="757" y="1050"/>
                  </a:lnTo>
                  <a:lnTo>
                    <a:pt x="737" y="1061"/>
                  </a:lnTo>
                  <a:lnTo>
                    <a:pt x="705" y="1077"/>
                  </a:lnTo>
                  <a:lnTo>
                    <a:pt x="680" y="1091"/>
                  </a:lnTo>
                  <a:lnTo>
                    <a:pt x="671" y="1095"/>
                  </a:lnTo>
                  <a:lnTo>
                    <a:pt x="671" y="1113"/>
                  </a:lnTo>
                  <a:lnTo>
                    <a:pt x="671" y="1116"/>
                  </a:lnTo>
                  <a:lnTo>
                    <a:pt x="671" y="1184"/>
                  </a:lnTo>
                  <a:lnTo>
                    <a:pt x="587" y="1184"/>
                  </a:lnTo>
                  <a:lnTo>
                    <a:pt x="587" y="1186"/>
                  </a:lnTo>
                  <a:lnTo>
                    <a:pt x="557" y="1186"/>
                  </a:lnTo>
                  <a:lnTo>
                    <a:pt x="555" y="1186"/>
                  </a:lnTo>
                  <a:lnTo>
                    <a:pt x="553" y="1184"/>
                  </a:lnTo>
                  <a:lnTo>
                    <a:pt x="551" y="1184"/>
                  </a:lnTo>
                  <a:lnTo>
                    <a:pt x="548" y="1184"/>
                  </a:lnTo>
                  <a:lnTo>
                    <a:pt x="546" y="1184"/>
                  </a:lnTo>
                  <a:lnTo>
                    <a:pt x="546" y="1186"/>
                  </a:lnTo>
                  <a:lnTo>
                    <a:pt x="544" y="1188"/>
                  </a:lnTo>
                  <a:lnTo>
                    <a:pt x="542" y="1190"/>
                  </a:lnTo>
                  <a:lnTo>
                    <a:pt x="539" y="1190"/>
                  </a:lnTo>
                  <a:lnTo>
                    <a:pt x="537" y="1190"/>
                  </a:lnTo>
                  <a:lnTo>
                    <a:pt x="537" y="1193"/>
                  </a:lnTo>
                  <a:lnTo>
                    <a:pt x="535" y="1195"/>
                  </a:lnTo>
                  <a:lnTo>
                    <a:pt x="530" y="1199"/>
                  </a:lnTo>
                  <a:lnTo>
                    <a:pt x="528" y="1204"/>
                  </a:lnTo>
                  <a:lnTo>
                    <a:pt x="526" y="1206"/>
                  </a:lnTo>
                  <a:lnTo>
                    <a:pt x="526" y="1204"/>
                  </a:lnTo>
                  <a:lnTo>
                    <a:pt x="526" y="1193"/>
                  </a:lnTo>
                  <a:lnTo>
                    <a:pt x="526" y="1075"/>
                  </a:lnTo>
                  <a:lnTo>
                    <a:pt x="526" y="1073"/>
                  </a:lnTo>
                  <a:lnTo>
                    <a:pt x="512" y="1073"/>
                  </a:lnTo>
                  <a:lnTo>
                    <a:pt x="417" y="1070"/>
                  </a:lnTo>
                  <a:lnTo>
                    <a:pt x="394" y="1070"/>
                  </a:lnTo>
                  <a:lnTo>
                    <a:pt x="351" y="1070"/>
                  </a:lnTo>
                  <a:lnTo>
                    <a:pt x="313" y="1070"/>
                  </a:lnTo>
                  <a:lnTo>
                    <a:pt x="254" y="1073"/>
                  </a:lnTo>
                  <a:lnTo>
                    <a:pt x="208" y="1073"/>
                  </a:lnTo>
                  <a:lnTo>
                    <a:pt x="208" y="1172"/>
                  </a:lnTo>
                  <a:lnTo>
                    <a:pt x="208" y="1175"/>
                  </a:lnTo>
                  <a:lnTo>
                    <a:pt x="208" y="1188"/>
                  </a:lnTo>
                  <a:lnTo>
                    <a:pt x="208" y="1190"/>
                  </a:lnTo>
                  <a:lnTo>
                    <a:pt x="217" y="1209"/>
                  </a:lnTo>
                  <a:lnTo>
                    <a:pt x="222" y="1213"/>
                  </a:lnTo>
                  <a:lnTo>
                    <a:pt x="226" y="1222"/>
                  </a:lnTo>
                  <a:lnTo>
                    <a:pt x="224" y="1222"/>
                  </a:lnTo>
                  <a:lnTo>
                    <a:pt x="222" y="1222"/>
                  </a:lnTo>
                  <a:lnTo>
                    <a:pt x="217" y="1224"/>
                  </a:lnTo>
                  <a:lnTo>
                    <a:pt x="213" y="1224"/>
                  </a:lnTo>
                  <a:lnTo>
                    <a:pt x="211" y="1224"/>
                  </a:lnTo>
                  <a:lnTo>
                    <a:pt x="208" y="1224"/>
                  </a:lnTo>
                  <a:lnTo>
                    <a:pt x="206" y="1224"/>
                  </a:lnTo>
                  <a:lnTo>
                    <a:pt x="204" y="1224"/>
                  </a:lnTo>
                  <a:lnTo>
                    <a:pt x="202" y="1224"/>
                  </a:lnTo>
                  <a:lnTo>
                    <a:pt x="199" y="1224"/>
                  </a:lnTo>
                  <a:lnTo>
                    <a:pt x="197" y="1224"/>
                  </a:lnTo>
                  <a:lnTo>
                    <a:pt x="195" y="1224"/>
                  </a:lnTo>
                  <a:lnTo>
                    <a:pt x="192" y="1224"/>
                  </a:lnTo>
                  <a:lnTo>
                    <a:pt x="188" y="1224"/>
                  </a:lnTo>
                  <a:lnTo>
                    <a:pt x="177" y="1224"/>
                  </a:lnTo>
                  <a:lnTo>
                    <a:pt x="163" y="1222"/>
                  </a:lnTo>
                  <a:lnTo>
                    <a:pt x="143" y="1222"/>
                  </a:lnTo>
                  <a:lnTo>
                    <a:pt x="140" y="1222"/>
                  </a:lnTo>
                  <a:lnTo>
                    <a:pt x="138" y="1215"/>
                  </a:lnTo>
                  <a:lnTo>
                    <a:pt x="136" y="1213"/>
                  </a:lnTo>
                  <a:lnTo>
                    <a:pt x="133" y="1209"/>
                  </a:lnTo>
                  <a:lnTo>
                    <a:pt x="115" y="1177"/>
                  </a:lnTo>
                  <a:lnTo>
                    <a:pt x="115" y="1175"/>
                  </a:lnTo>
                  <a:lnTo>
                    <a:pt x="113" y="1172"/>
                  </a:lnTo>
                  <a:lnTo>
                    <a:pt x="113" y="1136"/>
                  </a:lnTo>
                  <a:lnTo>
                    <a:pt x="113" y="1132"/>
                  </a:lnTo>
                  <a:lnTo>
                    <a:pt x="113" y="1129"/>
                  </a:lnTo>
                  <a:lnTo>
                    <a:pt x="113" y="1120"/>
                  </a:lnTo>
                  <a:lnTo>
                    <a:pt x="111" y="1093"/>
                  </a:lnTo>
                  <a:lnTo>
                    <a:pt x="104" y="1052"/>
                  </a:lnTo>
                  <a:lnTo>
                    <a:pt x="104" y="1046"/>
                  </a:lnTo>
                  <a:lnTo>
                    <a:pt x="106" y="1037"/>
                  </a:lnTo>
                  <a:lnTo>
                    <a:pt x="111" y="1012"/>
                  </a:lnTo>
                  <a:lnTo>
                    <a:pt x="102" y="991"/>
                  </a:lnTo>
                  <a:lnTo>
                    <a:pt x="95" y="971"/>
                  </a:lnTo>
                  <a:lnTo>
                    <a:pt x="75" y="935"/>
                  </a:lnTo>
                  <a:lnTo>
                    <a:pt x="63" y="908"/>
                  </a:lnTo>
                  <a:lnTo>
                    <a:pt x="63" y="905"/>
                  </a:lnTo>
                  <a:lnTo>
                    <a:pt x="61" y="898"/>
                  </a:lnTo>
                  <a:lnTo>
                    <a:pt x="52" y="885"/>
                  </a:lnTo>
                  <a:lnTo>
                    <a:pt x="61" y="860"/>
                  </a:lnTo>
                  <a:lnTo>
                    <a:pt x="63" y="833"/>
                  </a:lnTo>
                  <a:lnTo>
                    <a:pt x="63" y="831"/>
                  </a:lnTo>
                  <a:lnTo>
                    <a:pt x="61" y="831"/>
                  </a:lnTo>
                  <a:lnTo>
                    <a:pt x="61" y="828"/>
                  </a:lnTo>
                  <a:lnTo>
                    <a:pt x="61" y="826"/>
                  </a:lnTo>
                  <a:lnTo>
                    <a:pt x="59" y="824"/>
                  </a:lnTo>
                  <a:lnTo>
                    <a:pt x="59" y="822"/>
                  </a:lnTo>
                  <a:lnTo>
                    <a:pt x="59" y="819"/>
                  </a:lnTo>
                  <a:lnTo>
                    <a:pt x="56" y="817"/>
                  </a:lnTo>
                  <a:lnTo>
                    <a:pt x="56" y="815"/>
                  </a:lnTo>
                  <a:lnTo>
                    <a:pt x="56" y="812"/>
                  </a:lnTo>
                  <a:lnTo>
                    <a:pt x="56" y="810"/>
                  </a:lnTo>
                  <a:lnTo>
                    <a:pt x="54" y="810"/>
                  </a:lnTo>
                  <a:lnTo>
                    <a:pt x="54" y="808"/>
                  </a:lnTo>
                  <a:lnTo>
                    <a:pt x="54" y="803"/>
                  </a:lnTo>
                  <a:lnTo>
                    <a:pt x="54" y="801"/>
                  </a:lnTo>
                  <a:lnTo>
                    <a:pt x="52" y="801"/>
                  </a:lnTo>
                  <a:lnTo>
                    <a:pt x="52" y="799"/>
                  </a:lnTo>
                  <a:lnTo>
                    <a:pt x="52" y="797"/>
                  </a:lnTo>
                  <a:lnTo>
                    <a:pt x="52" y="794"/>
                  </a:lnTo>
                  <a:lnTo>
                    <a:pt x="50" y="794"/>
                  </a:lnTo>
                  <a:lnTo>
                    <a:pt x="50" y="792"/>
                  </a:lnTo>
                  <a:lnTo>
                    <a:pt x="50" y="790"/>
                  </a:lnTo>
                  <a:lnTo>
                    <a:pt x="50" y="788"/>
                  </a:lnTo>
                  <a:lnTo>
                    <a:pt x="50" y="785"/>
                  </a:lnTo>
                  <a:lnTo>
                    <a:pt x="50" y="783"/>
                  </a:lnTo>
                  <a:lnTo>
                    <a:pt x="52" y="781"/>
                  </a:lnTo>
                  <a:lnTo>
                    <a:pt x="52" y="779"/>
                  </a:lnTo>
                  <a:lnTo>
                    <a:pt x="52" y="776"/>
                  </a:lnTo>
                  <a:lnTo>
                    <a:pt x="52" y="772"/>
                  </a:lnTo>
                  <a:lnTo>
                    <a:pt x="52" y="767"/>
                  </a:lnTo>
                  <a:lnTo>
                    <a:pt x="52" y="763"/>
                  </a:lnTo>
                  <a:lnTo>
                    <a:pt x="50" y="758"/>
                  </a:lnTo>
                  <a:lnTo>
                    <a:pt x="50" y="751"/>
                  </a:lnTo>
                  <a:lnTo>
                    <a:pt x="50" y="749"/>
                  </a:lnTo>
                  <a:lnTo>
                    <a:pt x="50" y="747"/>
                  </a:lnTo>
                  <a:lnTo>
                    <a:pt x="50" y="745"/>
                  </a:lnTo>
                  <a:lnTo>
                    <a:pt x="50" y="742"/>
                  </a:lnTo>
                  <a:lnTo>
                    <a:pt x="50" y="740"/>
                  </a:lnTo>
                  <a:lnTo>
                    <a:pt x="50" y="738"/>
                  </a:lnTo>
                  <a:lnTo>
                    <a:pt x="50" y="736"/>
                  </a:lnTo>
                  <a:lnTo>
                    <a:pt x="50" y="733"/>
                  </a:lnTo>
                  <a:lnTo>
                    <a:pt x="50" y="731"/>
                  </a:lnTo>
                  <a:lnTo>
                    <a:pt x="47" y="729"/>
                  </a:lnTo>
                  <a:lnTo>
                    <a:pt x="47" y="724"/>
                  </a:lnTo>
                  <a:lnTo>
                    <a:pt x="47" y="722"/>
                  </a:lnTo>
                  <a:lnTo>
                    <a:pt x="47" y="720"/>
                  </a:lnTo>
                  <a:lnTo>
                    <a:pt x="47" y="715"/>
                  </a:lnTo>
                  <a:lnTo>
                    <a:pt x="47" y="708"/>
                  </a:lnTo>
                  <a:lnTo>
                    <a:pt x="47" y="702"/>
                  </a:lnTo>
                  <a:lnTo>
                    <a:pt x="45" y="690"/>
                  </a:lnTo>
                  <a:lnTo>
                    <a:pt x="45" y="681"/>
                  </a:lnTo>
                  <a:lnTo>
                    <a:pt x="45" y="679"/>
                  </a:lnTo>
                  <a:lnTo>
                    <a:pt x="43" y="670"/>
                  </a:lnTo>
                  <a:lnTo>
                    <a:pt x="43" y="668"/>
                  </a:lnTo>
                  <a:lnTo>
                    <a:pt x="43" y="661"/>
                  </a:lnTo>
                  <a:lnTo>
                    <a:pt x="43" y="656"/>
                  </a:lnTo>
                  <a:lnTo>
                    <a:pt x="43" y="654"/>
                  </a:lnTo>
                  <a:lnTo>
                    <a:pt x="43" y="652"/>
                  </a:lnTo>
                  <a:lnTo>
                    <a:pt x="41" y="643"/>
                  </a:lnTo>
                  <a:lnTo>
                    <a:pt x="41" y="641"/>
                  </a:lnTo>
                  <a:lnTo>
                    <a:pt x="41" y="638"/>
                  </a:lnTo>
                  <a:lnTo>
                    <a:pt x="38" y="627"/>
                  </a:lnTo>
                  <a:lnTo>
                    <a:pt x="34" y="616"/>
                  </a:lnTo>
                  <a:lnTo>
                    <a:pt x="34" y="613"/>
                  </a:lnTo>
                  <a:lnTo>
                    <a:pt x="31" y="609"/>
                  </a:lnTo>
                  <a:lnTo>
                    <a:pt x="31" y="607"/>
                  </a:lnTo>
                  <a:lnTo>
                    <a:pt x="27" y="600"/>
                  </a:lnTo>
                  <a:lnTo>
                    <a:pt x="25" y="595"/>
                  </a:lnTo>
                  <a:lnTo>
                    <a:pt x="25" y="593"/>
                  </a:lnTo>
                  <a:lnTo>
                    <a:pt x="20" y="584"/>
                  </a:lnTo>
                  <a:lnTo>
                    <a:pt x="16" y="575"/>
                  </a:lnTo>
                  <a:lnTo>
                    <a:pt x="9" y="561"/>
                  </a:lnTo>
                  <a:lnTo>
                    <a:pt x="7" y="559"/>
                  </a:lnTo>
                  <a:lnTo>
                    <a:pt x="4" y="555"/>
                  </a:lnTo>
                  <a:lnTo>
                    <a:pt x="0" y="548"/>
                  </a:lnTo>
                  <a:lnTo>
                    <a:pt x="0" y="545"/>
                  </a:lnTo>
                  <a:lnTo>
                    <a:pt x="0" y="539"/>
                  </a:lnTo>
                  <a:lnTo>
                    <a:pt x="0" y="536"/>
                  </a:lnTo>
                  <a:lnTo>
                    <a:pt x="0" y="532"/>
                  </a:lnTo>
                  <a:lnTo>
                    <a:pt x="2" y="527"/>
                  </a:lnTo>
                  <a:lnTo>
                    <a:pt x="2" y="525"/>
                  </a:lnTo>
                  <a:lnTo>
                    <a:pt x="2" y="521"/>
                  </a:lnTo>
                  <a:lnTo>
                    <a:pt x="4" y="516"/>
                  </a:lnTo>
                  <a:lnTo>
                    <a:pt x="4" y="512"/>
                  </a:lnTo>
                  <a:lnTo>
                    <a:pt x="4" y="509"/>
                  </a:lnTo>
                  <a:lnTo>
                    <a:pt x="4" y="505"/>
                  </a:lnTo>
                  <a:lnTo>
                    <a:pt x="4" y="498"/>
                  </a:lnTo>
                  <a:lnTo>
                    <a:pt x="4" y="496"/>
                  </a:lnTo>
                  <a:lnTo>
                    <a:pt x="4" y="491"/>
                  </a:lnTo>
                  <a:lnTo>
                    <a:pt x="4" y="487"/>
                  </a:lnTo>
                  <a:lnTo>
                    <a:pt x="2" y="475"/>
                  </a:lnTo>
                  <a:lnTo>
                    <a:pt x="2" y="473"/>
                  </a:lnTo>
                  <a:lnTo>
                    <a:pt x="2" y="471"/>
                  </a:lnTo>
                  <a:lnTo>
                    <a:pt x="2" y="469"/>
                  </a:lnTo>
                  <a:lnTo>
                    <a:pt x="4" y="466"/>
                  </a:lnTo>
                  <a:lnTo>
                    <a:pt x="7" y="462"/>
                  </a:lnTo>
                  <a:lnTo>
                    <a:pt x="7" y="457"/>
                  </a:lnTo>
                  <a:lnTo>
                    <a:pt x="9" y="453"/>
                  </a:lnTo>
                  <a:lnTo>
                    <a:pt x="16" y="419"/>
                  </a:lnTo>
                  <a:lnTo>
                    <a:pt x="18" y="407"/>
                  </a:lnTo>
                  <a:lnTo>
                    <a:pt x="16" y="403"/>
                  </a:lnTo>
                  <a:lnTo>
                    <a:pt x="16" y="396"/>
                  </a:lnTo>
                  <a:lnTo>
                    <a:pt x="16" y="392"/>
                  </a:lnTo>
                  <a:lnTo>
                    <a:pt x="16" y="389"/>
                  </a:lnTo>
                  <a:lnTo>
                    <a:pt x="16" y="387"/>
                  </a:lnTo>
                  <a:lnTo>
                    <a:pt x="16" y="378"/>
                  </a:lnTo>
                  <a:lnTo>
                    <a:pt x="16" y="373"/>
                  </a:lnTo>
                  <a:lnTo>
                    <a:pt x="16" y="369"/>
                  </a:lnTo>
                  <a:lnTo>
                    <a:pt x="16" y="362"/>
                  </a:lnTo>
                  <a:lnTo>
                    <a:pt x="18" y="355"/>
                  </a:lnTo>
                  <a:lnTo>
                    <a:pt x="18" y="349"/>
                  </a:lnTo>
                  <a:lnTo>
                    <a:pt x="18" y="346"/>
                  </a:lnTo>
                  <a:lnTo>
                    <a:pt x="18" y="344"/>
                  </a:lnTo>
                  <a:lnTo>
                    <a:pt x="18" y="337"/>
                  </a:lnTo>
                  <a:lnTo>
                    <a:pt x="20" y="328"/>
                  </a:lnTo>
                  <a:lnTo>
                    <a:pt x="22" y="321"/>
                  </a:lnTo>
                  <a:lnTo>
                    <a:pt x="25" y="319"/>
                  </a:lnTo>
                  <a:lnTo>
                    <a:pt x="27" y="317"/>
                  </a:lnTo>
                  <a:lnTo>
                    <a:pt x="31" y="310"/>
                  </a:lnTo>
                  <a:lnTo>
                    <a:pt x="31" y="308"/>
                  </a:lnTo>
                  <a:lnTo>
                    <a:pt x="34" y="308"/>
                  </a:lnTo>
                  <a:lnTo>
                    <a:pt x="41" y="299"/>
                  </a:lnTo>
                  <a:lnTo>
                    <a:pt x="43" y="297"/>
                  </a:lnTo>
                  <a:lnTo>
                    <a:pt x="47" y="292"/>
                  </a:lnTo>
                  <a:lnTo>
                    <a:pt x="50" y="290"/>
                  </a:lnTo>
                  <a:lnTo>
                    <a:pt x="56" y="283"/>
                  </a:lnTo>
                  <a:lnTo>
                    <a:pt x="56" y="281"/>
                  </a:lnTo>
                  <a:lnTo>
                    <a:pt x="59" y="278"/>
                  </a:lnTo>
                  <a:lnTo>
                    <a:pt x="70" y="267"/>
                  </a:lnTo>
                  <a:lnTo>
                    <a:pt x="75" y="263"/>
                  </a:lnTo>
                  <a:lnTo>
                    <a:pt x="77" y="260"/>
                  </a:lnTo>
                  <a:lnTo>
                    <a:pt x="79" y="258"/>
                  </a:lnTo>
                  <a:lnTo>
                    <a:pt x="79" y="256"/>
                  </a:lnTo>
                  <a:lnTo>
                    <a:pt x="77" y="251"/>
                  </a:lnTo>
                  <a:lnTo>
                    <a:pt x="77" y="249"/>
                  </a:lnTo>
                  <a:lnTo>
                    <a:pt x="77" y="247"/>
                  </a:lnTo>
                  <a:lnTo>
                    <a:pt x="77" y="244"/>
                  </a:lnTo>
                  <a:lnTo>
                    <a:pt x="81" y="244"/>
                  </a:lnTo>
                  <a:lnTo>
                    <a:pt x="81" y="242"/>
                  </a:lnTo>
                  <a:lnTo>
                    <a:pt x="84" y="242"/>
                  </a:lnTo>
                  <a:lnTo>
                    <a:pt x="84" y="240"/>
                  </a:lnTo>
                  <a:lnTo>
                    <a:pt x="86" y="235"/>
                  </a:lnTo>
                  <a:lnTo>
                    <a:pt x="86" y="231"/>
                  </a:lnTo>
                  <a:lnTo>
                    <a:pt x="86" y="229"/>
                  </a:lnTo>
                  <a:lnTo>
                    <a:pt x="86" y="220"/>
                  </a:lnTo>
                  <a:lnTo>
                    <a:pt x="86" y="215"/>
                  </a:lnTo>
                  <a:lnTo>
                    <a:pt x="86" y="211"/>
                  </a:lnTo>
                  <a:lnTo>
                    <a:pt x="88" y="208"/>
                  </a:lnTo>
                  <a:lnTo>
                    <a:pt x="90" y="206"/>
                  </a:lnTo>
                  <a:lnTo>
                    <a:pt x="95" y="201"/>
                  </a:lnTo>
                  <a:lnTo>
                    <a:pt x="102" y="195"/>
                  </a:lnTo>
                  <a:lnTo>
                    <a:pt x="104" y="192"/>
                  </a:lnTo>
                  <a:lnTo>
                    <a:pt x="113" y="181"/>
                  </a:lnTo>
                  <a:lnTo>
                    <a:pt x="118" y="174"/>
                  </a:lnTo>
                  <a:lnTo>
                    <a:pt x="122" y="170"/>
                  </a:lnTo>
                  <a:lnTo>
                    <a:pt x="124" y="168"/>
                  </a:lnTo>
                  <a:lnTo>
                    <a:pt x="124" y="165"/>
                  </a:lnTo>
                  <a:lnTo>
                    <a:pt x="127" y="161"/>
                  </a:lnTo>
                  <a:lnTo>
                    <a:pt x="129" y="156"/>
                  </a:lnTo>
                  <a:lnTo>
                    <a:pt x="129" y="152"/>
                  </a:lnTo>
                  <a:lnTo>
                    <a:pt x="129" y="147"/>
                  </a:lnTo>
                  <a:lnTo>
                    <a:pt x="129" y="143"/>
                  </a:lnTo>
                  <a:lnTo>
                    <a:pt x="129" y="140"/>
                  </a:lnTo>
                  <a:lnTo>
                    <a:pt x="129" y="138"/>
                  </a:lnTo>
                  <a:lnTo>
                    <a:pt x="129" y="134"/>
                  </a:lnTo>
                  <a:lnTo>
                    <a:pt x="129" y="129"/>
                  </a:lnTo>
                  <a:lnTo>
                    <a:pt x="127" y="129"/>
                  </a:lnTo>
                  <a:lnTo>
                    <a:pt x="124" y="129"/>
                  </a:lnTo>
                  <a:lnTo>
                    <a:pt x="124" y="127"/>
                  </a:lnTo>
                  <a:lnTo>
                    <a:pt x="124" y="125"/>
                  </a:lnTo>
                  <a:lnTo>
                    <a:pt x="122" y="122"/>
                  </a:lnTo>
                  <a:lnTo>
                    <a:pt x="122" y="120"/>
                  </a:lnTo>
                  <a:lnTo>
                    <a:pt x="118" y="113"/>
                  </a:lnTo>
                  <a:lnTo>
                    <a:pt x="115" y="111"/>
                  </a:lnTo>
                  <a:lnTo>
                    <a:pt x="106" y="104"/>
                  </a:lnTo>
                  <a:lnTo>
                    <a:pt x="106" y="102"/>
                  </a:lnTo>
                  <a:lnTo>
                    <a:pt x="109" y="88"/>
                  </a:lnTo>
                  <a:lnTo>
                    <a:pt x="109" y="86"/>
                  </a:lnTo>
                  <a:lnTo>
                    <a:pt x="109" y="84"/>
                  </a:lnTo>
                  <a:lnTo>
                    <a:pt x="109" y="82"/>
                  </a:lnTo>
                  <a:lnTo>
                    <a:pt x="111" y="70"/>
                  </a:lnTo>
                  <a:lnTo>
                    <a:pt x="111" y="66"/>
                  </a:lnTo>
                  <a:lnTo>
                    <a:pt x="111" y="63"/>
                  </a:lnTo>
                  <a:lnTo>
                    <a:pt x="111" y="45"/>
                  </a:lnTo>
                  <a:lnTo>
                    <a:pt x="111" y="43"/>
                  </a:lnTo>
                  <a:lnTo>
                    <a:pt x="111" y="39"/>
                  </a:lnTo>
                  <a:lnTo>
                    <a:pt x="111" y="32"/>
                  </a:lnTo>
                  <a:lnTo>
                    <a:pt x="111" y="27"/>
                  </a:lnTo>
                  <a:lnTo>
                    <a:pt x="109" y="27"/>
                  </a:lnTo>
                  <a:lnTo>
                    <a:pt x="104" y="11"/>
                  </a:lnTo>
                  <a:lnTo>
                    <a:pt x="102" y="7"/>
                  </a:lnTo>
                  <a:lnTo>
                    <a:pt x="104" y="7"/>
                  </a:lnTo>
                  <a:lnTo>
                    <a:pt x="106" y="7"/>
                  </a:lnTo>
                  <a:lnTo>
                    <a:pt x="111" y="7"/>
                  </a:lnTo>
                  <a:lnTo>
                    <a:pt x="113" y="9"/>
                  </a:lnTo>
                  <a:lnTo>
                    <a:pt x="118" y="0"/>
                  </a:lnTo>
                  <a:lnTo>
                    <a:pt x="120" y="0"/>
                  </a:lnTo>
                  <a:lnTo>
                    <a:pt x="127" y="0"/>
                  </a:lnTo>
                  <a:lnTo>
                    <a:pt x="129" y="0"/>
                  </a:lnTo>
                  <a:lnTo>
                    <a:pt x="133" y="0"/>
                  </a:lnTo>
                  <a:lnTo>
                    <a:pt x="145" y="0"/>
                  </a:lnTo>
                  <a:lnTo>
                    <a:pt x="149" y="0"/>
                  </a:lnTo>
                  <a:lnTo>
                    <a:pt x="152" y="0"/>
                  </a:lnTo>
                  <a:lnTo>
                    <a:pt x="156" y="0"/>
                  </a:lnTo>
                  <a:lnTo>
                    <a:pt x="161" y="0"/>
                  </a:lnTo>
                  <a:lnTo>
                    <a:pt x="163" y="0"/>
                  </a:lnTo>
                  <a:lnTo>
                    <a:pt x="174" y="0"/>
                  </a:lnTo>
                  <a:lnTo>
                    <a:pt x="186" y="0"/>
                  </a:lnTo>
                  <a:lnTo>
                    <a:pt x="188" y="0"/>
                  </a:lnTo>
                  <a:lnTo>
                    <a:pt x="190" y="0"/>
                  </a:lnTo>
                  <a:lnTo>
                    <a:pt x="192" y="0"/>
                  </a:lnTo>
                  <a:lnTo>
                    <a:pt x="195" y="5"/>
                  </a:lnTo>
                  <a:lnTo>
                    <a:pt x="197" y="7"/>
                  </a:lnTo>
                  <a:lnTo>
                    <a:pt x="202" y="14"/>
                  </a:lnTo>
                  <a:lnTo>
                    <a:pt x="206" y="18"/>
                  </a:lnTo>
                  <a:lnTo>
                    <a:pt x="208" y="16"/>
                  </a:lnTo>
                  <a:lnTo>
                    <a:pt x="213" y="14"/>
                  </a:lnTo>
                  <a:lnTo>
                    <a:pt x="215" y="14"/>
                  </a:lnTo>
                  <a:lnTo>
                    <a:pt x="220" y="16"/>
                  </a:lnTo>
                  <a:lnTo>
                    <a:pt x="220" y="18"/>
                  </a:lnTo>
                  <a:lnTo>
                    <a:pt x="220" y="16"/>
                  </a:lnTo>
                  <a:lnTo>
                    <a:pt x="220" y="14"/>
                  </a:lnTo>
                  <a:lnTo>
                    <a:pt x="217" y="14"/>
                  </a:lnTo>
                  <a:lnTo>
                    <a:pt x="215" y="11"/>
                  </a:lnTo>
                  <a:lnTo>
                    <a:pt x="229" y="11"/>
                  </a:lnTo>
                  <a:lnTo>
                    <a:pt x="229" y="14"/>
                  </a:lnTo>
                  <a:lnTo>
                    <a:pt x="231" y="14"/>
                  </a:lnTo>
                  <a:lnTo>
                    <a:pt x="229" y="14"/>
                  </a:lnTo>
                  <a:lnTo>
                    <a:pt x="226" y="14"/>
                  </a:lnTo>
                  <a:lnTo>
                    <a:pt x="229" y="16"/>
                  </a:lnTo>
                  <a:lnTo>
                    <a:pt x="231" y="18"/>
                  </a:lnTo>
                  <a:lnTo>
                    <a:pt x="242" y="18"/>
                  </a:lnTo>
                  <a:lnTo>
                    <a:pt x="249" y="18"/>
                  </a:lnTo>
                  <a:lnTo>
                    <a:pt x="251" y="11"/>
                  </a:lnTo>
                  <a:lnTo>
                    <a:pt x="249" y="7"/>
                  </a:lnTo>
                  <a:lnTo>
                    <a:pt x="249" y="5"/>
                  </a:lnTo>
                  <a:lnTo>
                    <a:pt x="249" y="2"/>
                  </a:lnTo>
                  <a:lnTo>
                    <a:pt x="251" y="0"/>
                  </a:lnTo>
                  <a:lnTo>
                    <a:pt x="254" y="0"/>
                  </a:lnTo>
                  <a:lnTo>
                    <a:pt x="256" y="0"/>
                  </a:lnTo>
                  <a:lnTo>
                    <a:pt x="258" y="0"/>
                  </a:lnTo>
                  <a:lnTo>
                    <a:pt x="258" y="2"/>
                  </a:lnTo>
                  <a:lnTo>
                    <a:pt x="260" y="2"/>
                  </a:lnTo>
                  <a:lnTo>
                    <a:pt x="263" y="5"/>
                  </a:lnTo>
                  <a:lnTo>
                    <a:pt x="265" y="7"/>
                  </a:lnTo>
                  <a:lnTo>
                    <a:pt x="267" y="9"/>
                  </a:lnTo>
                  <a:lnTo>
                    <a:pt x="272" y="14"/>
                  </a:lnTo>
                  <a:lnTo>
                    <a:pt x="274" y="14"/>
                  </a:lnTo>
                  <a:lnTo>
                    <a:pt x="274" y="16"/>
                  </a:lnTo>
                  <a:lnTo>
                    <a:pt x="274" y="18"/>
                  </a:lnTo>
                  <a:lnTo>
                    <a:pt x="276" y="18"/>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69" name="Text - White Nile">
              <a:extLst>
                <a:ext uri="{FF2B5EF4-FFF2-40B4-BE49-F238E27FC236}">
                  <a16:creationId xmlns:a16="http://schemas.microsoft.com/office/drawing/2014/main" id="{C9AF0570-2909-42C8-D105-7D2E94E519C5}"/>
                </a:ext>
              </a:extLst>
            </p:cNvPr>
            <p:cNvSpPr>
              <a:spLocks/>
            </p:cNvSpPr>
            <p:nvPr/>
          </p:nvSpPr>
          <p:spPr bwMode="auto">
            <a:xfrm>
              <a:off x="6662141" y="3714452"/>
              <a:ext cx="745348" cy="1414575"/>
            </a:xfrm>
            <a:custGeom>
              <a:avLst/>
              <a:gdLst>
                <a:gd name="T0" fmla="*/ 270 w 470"/>
                <a:gd name="T1" fmla="*/ 23 h 892"/>
                <a:gd name="T2" fmla="*/ 279 w 470"/>
                <a:gd name="T3" fmla="*/ 63 h 892"/>
                <a:gd name="T4" fmla="*/ 282 w 470"/>
                <a:gd name="T5" fmla="*/ 102 h 892"/>
                <a:gd name="T6" fmla="*/ 266 w 470"/>
                <a:gd name="T7" fmla="*/ 138 h 892"/>
                <a:gd name="T8" fmla="*/ 252 w 470"/>
                <a:gd name="T9" fmla="*/ 152 h 892"/>
                <a:gd name="T10" fmla="*/ 225 w 470"/>
                <a:gd name="T11" fmla="*/ 168 h 892"/>
                <a:gd name="T12" fmla="*/ 243 w 470"/>
                <a:gd name="T13" fmla="*/ 199 h 892"/>
                <a:gd name="T14" fmla="*/ 247 w 470"/>
                <a:gd name="T15" fmla="*/ 233 h 892"/>
                <a:gd name="T16" fmla="*/ 259 w 470"/>
                <a:gd name="T17" fmla="*/ 263 h 892"/>
                <a:gd name="T18" fmla="*/ 261 w 470"/>
                <a:gd name="T19" fmla="*/ 299 h 892"/>
                <a:gd name="T20" fmla="*/ 279 w 470"/>
                <a:gd name="T21" fmla="*/ 349 h 892"/>
                <a:gd name="T22" fmla="*/ 311 w 470"/>
                <a:gd name="T23" fmla="*/ 373 h 892"/>
                <a:gd name="T24" fmla="*/ 322 w 470"/>
                <a:gd name="T25" fmla="*/ 403 h 892"/>
                <a:gd name="T26" fmla="*/ 327 w 470"/>
                <a:gd name="T27" fmla="*/ 430 h 892"/>
                <a:gd name="T28" fmla="*/ 338 w 470"/>
                <a:gd name="T29" fmla="*/ 441 h 892"/>
                <a:gd name="T30" fmla="*/ 363 w 470"/>
                <a:gd name="T31" fmla="*/ 437 h 892"/>
                <a:gd name="T32" fmla="*/ 386 w 470"/>
                <a:gd name="T33" fmla="*/ 416 h 892"/>
                <a:gd name="T34" fmla="*/ 388 w 470"/>
                <a:gd name="T35" fmla="*/ 466 h 892"/>
                <a:gd name="T36" fmla="*/ 381 w 470"/>
                <a:gd name="T37" fmla="*/ 518 h 892"/>
                <a:gd name="T38" fmla="*/ 411 w 470"/>
                <a:gd name="T39" fmla="*/ 557 h 892"/>
                <a:gd name="T40" fmla="*/ 427 w 470"/>
                <a:gd name="T41" fmla="*/ 593 h 892"/>
                <a:gd name="T42" fmla="*/ 436 w 470"/>
                <a:gd name="T43" fmla="*/ 654 h 892"/>
                <a:gd name="T44" fmla="*/ 447 w 470"/>
                <a:gd name="T45" fmla="*/ 758 h 892"/>
                <a:gd name="T46" fmla="*/ 406 w 470"/>
                <a:gd name="T47" fmla="*/ 815 h 892"/>
                <a:gd name="T48" fmla="*/ 331 w 470"/>
                <a:gd name="T49" fmla="*/ 826 h 892"/>
                <a:gd name="T50" fmla="*/ 334 w 470"/>
                <a:gd name="T51" fmla="*/ 865 h 892"/>
                <a:gd name="T52" fmla="*/ 334 w 470"/>
                <a:gd name="T53" fmla="*/ 887 h 892"/>
                <a:gd name="T54" fmla="*/ 189 w 470"/>
                <a:gd name="T55" fmla="*/ 892 h 892"/>
                <a:gd name="T56" fmla="*/ 152 w 470"/>
                <a:gd name="T57" fmla="*/ 880 h 892"/>
                <a:gd name="T58" fmla="*/ 59 w 470"/>
                <a:gd name="T59" fmla="*/ 772 h 892"/>
                <a:gd name="T60" fmla="*/ 43 w 470"/>
                <a:gd name="T61" fmla="*/ 720 h 892"/>
                <a:gd name="T62" fmla="*/ 39 w 470"/>
                <a:gd name="T63" fmla="*/ 688 h 892"/>
                <a:gd name="T64" fmla="*/ 46 w 470"/>
                <a:gd name="T65" fmla="*/ 656 h 892"/>
                <a:gd name="T66" fmla="*/ 46 w 470"/>
                <a:gd name="T67" fmla="*/ 636 h 892"/>
                <a:gd name="T68" fmla="*/ 57 w 470"/>
                <a:gd name="T69" fmla="*/ 618 h 892"/>
                <a:gd name="T70" fmla="*/ 73 w 470"/>
                <a:gd name="T71" fmla="*/ 593 h 892"/>
                <a:gd name="T72" fmla="*/ 114 w 470"/>
                <a:gd name="T73" fmla="*/ 564 h 892"/>
                <a:gd name="T74" fmla="*/ 134 w 470"/>
                <a:gd name="T75" fmla="*/ 536 h 892"/>
                <a:gd name="T76" fmla="*/ 127 w 470"/>
                <a:gd name="T77" fmla="*/ 500 h 892"/>
                <a:gd name="T78" fmla="*/ 139 w 470"/>
                <a:gd name="T79" fmla="*/ 475 h 892"/>
                <a:gd name="T80" fmla="*/ 116 w 470"/>
                <a:gd name="T81" fmla="*/ 462 h 892"/>
                <a:gd name="T82" fmla="*/ 100 w 470"/>
                <a:gd name="T83" fmla="*/ 439 h 892"/>
                <a:gd name="T84" fmla="*/ 91 w 470"/>
                <a:gd name="T85" fmla="*/ 423 h 892"/>
                <a:gd name="T86" fmla="*/ 80 w 470"/>
                <a:gd name="T87" fmla="*/ 394 h 892"/>
                <a:gd name="T88" fmla="*/ 75 w 470"/>
                <a:gd name="T89" fmla="*/ 378 h 892"/>
                <a:gd name="T90" fmla="*/ 62 w 470"/>
                <a:gd name="T91" fmla="*/ 362 h 892"/>
                <a:gd name="T92" fmla="*/ 37 w 470"/>
                <a:gd name="T93" fmla="*/ 344 h 892"/>
                <a:gd name="T94" fmla="*/ 12 w 470"/>
                <a:gd name="T95" fmla="*/ 319 h 892"/>
                <a:gd name="T96" fmla="*/ 5 w 470"/>
                <a:gd name="T97" fmla="*/ 299 h 892"/>
                <a:gd name="T98" fmla="*/ 3 w 470"/>
                <a:gd name="T99" fmla="*/ 272 h 892"/>
                <a:gd name="T100" fmla="*/ 14 w 470"/>
                <a:gd name="T101" fmla="*/ 220 h 892"/>
                <a:gd name="T102" fmla="*/ 21 w 470"/>
                <a:gd name="T103" fmla="*/ 181 h 892"/>
                <a:gd name="T104" fmla="*/ 46 w 470"/>
                <a:gd name="T105" fmla="*/ 145 h 892"/>
                <a:gd name="T106" fmla="*/ 82 w 470"/>
                <a:gd name="T107" fmla="*/ 140 h 892"/>
                <a:gd name="T108" fmla="*/ 100 w 470"/>
                <a:gd name="T109" fmla="*/ 102 h 892"/>
                <a:gd name="T110" fmla="*/ 121 w 470"/>
                <a:gd name="T111" fmla="*/ 72 h 892"/>
                <a:gd name="T112" fmla="*/ 148 w 470"/>
                <a:gd name="T113" fmla="*/ 57 h 892"/>
                <a:gd name="T114" fmla="*/ 200 w 470"/>
                <a:gd name="T115" fmla="*/ 25 h 892"/>
                <a:gd name="T116" fmla="*/ 234 w 470"/>
                <a:gd name="T117" fmla="*/ 11 h 892"/>
                <a:gd name="T118" fmla="*/ 254 w 470"/>
                <a:gd name="T119" fmla="*/ 2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 h="892">
                  <a:moveTo>
                    <a:pt x="254" y="2"/>
                  </a:moveTo>
                  <a:lnTo>
                    <a:pt x="257" y="2"/>
                  </a:lnTo>
                  <a:lnTo>
                    <a:pt x="261" y="2"/>
                  </a:lnTo>
                  <a:lnTo>
                    <a:pt x="268" y="7"/>
                  </a:lnTo>
                  <a:lnTo>
                    <a:pt x="275" y="9"/>
                  </a:lnTo>
                  <a:lnTo>
                    <a:pt x="275" y="11"/>
                  </a:lnTo>
                  <a:lnTo>
                    <a:pt x="272" y="16"/>
                  </a:lnTo>
                  <a:lnTo>
                    <a:pt x="270" y="23"/>
                  </a:lnTo>
                  <a:lnTo>
                    <a:pt x="270" y="25"/>
                  </a:lnTo>
                  <a:lnTo>
                    <a:pt x="270" y="32"/>
                  </a:lnTo>
                  <a:lnTo>
                    <a:pt x="272" y="36"/>
                  </a:lnTo>
                  <a:lnTo>
                    <a:pt x="279" y="41"/>
                  </a:lnTo>
                  <a:lnTo>
                    <a:pt x="282" y="45"/>
                  </a:lnTo>
                  <a:lnTo>
                    <a:pt x="282" y="52"/>
                  </a:lnTo>
                  <a:lnTo>
                    <a:pt x="282" y="54"/>
                  </a:lnTo>
                  <a:lnTo>
                    <a:pt x="279" y="63"/>
                  </a:lnTo>
                  <a:lnTo>
                    <a:pt x="277" y="66"/>
                  </a:lnTo>
                  <a:lnTo>
                    <a:pt x="277" y="68"/>
                  </a:lnTo>
                  <a:lnTo>
                    <a:pt x="279" y="68"/>
                  </a:lnTo>
                  <a:lnTo>
                    <a:pt x="279" y="77"/>
                  </a:lnTo>
                  <a:lnTo>
                    <a:pt x="277" y="86"/>
                  </a:lnTo>
                  <a:lnTo>
                    <a:pt x="279" y="93"/>
                  </a:lnTo>
                  <a:lnTo>
                    <a:pt x="282" y="100"/>
                  </a:lnTo>
                  <a:lnTo>
                    <a:pt x="282" y="102"/>
                  </a:lnTo>
                  <a:lnTo>
                    <a:pt x="282" y="104"/>
                  </a:lnTo>
                  <a:lnTo>
                    <a:pt x="282" y="109"/>
                  </a:lnTo>
                  <a:lnTo>
                    <a:pt x="282" y="113"/>
                  </a:lnTo>
                  <a:lnTo>
                    <a:pt x="279" y="118"/>
                  </a:lnTo>
                  <a:lnTo>
                    <a:pt x="277" y="125"/>
                  </a:lnTo>
                  <a:lnTo>
                    <a:pt x="275" y="127"/>
                  </a:lnTo>
                  <a:lnTo>
                    <a:pt x="268" y="134"/>
                  </a:lnTo>
                  <a:lnTo>
                    <a:pt x="266" y="138"/>
                  </a:lnTo>
                  <a:lnTo>
                    <a:pt x="263" y="143"/>
                  </a:lnTo>
                  <a:lnTo>
                    <a:pt x="261" y="149"/>
                  </a:lnTo>
                  <a:lnTo>
                    <a:pt x="259" y="152"/>
                  </a:lnTo>
                  <a:lnTo>
                    <a:pt x="257" y="156"/>
                  </a:lnTo>
                  <a:lnTo>
                    <a:pt x="257" y="158"/>
                  </a:lnTo>
                  <a:lnTo>
                    <a:pt x="254" y="158"/>
                  </a:lnTo>
                  <a:lnTo>
                    <a:pt x="257" y="154"/>
                  </a:lnTo>
                  <a:lnTo>
                    <a:pt x="252" y="152"/>
                  </a:lnTo>
                  <a:lnTo>
                    <a:pt x="250" y="149"/>
                  </a:lnTo>
                  <a:lnTo>
                    <a:pt x="241" y="149"/>
                  </a:lnTo>
                  <a:lnTo>
                    <a:pt x="234" y="152"/>
                  </a:lnTo>
                  <a:lnTo>
                    <a:pt x="232" y="152"/>
                  </a:lnTo>
                  <a:lnTo>
                    <a:pt x="229" y="154"/>
                  </a:lnTo>
                  <a:lnTo>
                    <a:pt x="225" y="158"/>
                  </a:lnTo>
                  <a:lnTo>
                    <a:pt x="225" y="163"/>
                  </a:lnTo>
                  <a:lnTo>
                    <a:pt x="225" y="168"/>
                  </a:lnTo>
                  <a:lnTo>
                    <a:pt x="225" y="174"/>
                  </a:lnTo>
                  <a:lnTo>
                    <a:pt x="225" y="177"/>
                  </a:lnTo>
                  <a:lnTo>
                    <a:pt x="227" y="179"/>
                  </a:lnTo>
                  <a:lnTo>
                    <a:pt x="234" y="181"/>
                  </a:lnTo>
                  <a:lnTo>
                    <a:pt x="234" y="186"/>
                  </a:lnTo>
                  <a:lnTo>
                    <a:pt x="238" y="190"/>
                  </a:lnTo>
                  <a:lnTo>
                    <a:pt x="241" y="192"/>
                  </a:lnTo>
                  <a:lnTo>
                    <a:pt x="243" y="199"/>
                  </a:lnTo>
                  <a:lnTo>
                    <a:pt x="243" y="206"/>
                  </a:lnTo>
                  <a:lnTo>
                    <a:pt x="241" y="206"/>
                  </a:lnTo>
                  <a:lnTo>
                    <a:pt x="241" y="208"/>
                  </a:lnTo>
                  <a:lnTo>
                    <a:pt x="243" y="211"/>
                  </a:lnTo>
                  <a:lnTo>
                    <a:pt x="243" y="213"/>
                  </a:lnTo>
                  <a:lnTo>
                    <a:pt x="243" y="222"/>
                  </a:lnTo>
                  <a:lnTo>
                    <a:pt x="245" y="229"/>
                  </a:lnTo>
                  <a:lnTo>
                    <a:pt x="247" y="233"/>
                  </a:lnTo>
                  <a:lnTo>
                    <a:pt x="252" y="242"/>
                  </a:lnTo>
                  <a:lnTo>
                    <a:pt x="254" y="244"/>
                  </a:lnTo>
                  <a:lnTo>
                    <a:pt x="257" y="249"/>
                  </a:lnTo>
                  <a:lnTo>
                    <a:pt x="257" y="251"/>
                  </a:lnTo>
                  <a:lnTo>
                    <a:pt x="257" y="254"/>
                  </a:lnTo>
                  <a:lnTo>
                    <a:pt x="259" y="254"/>
                  </a:lnTo>
                  <a:lnTo>
                    <a:pt x="263" y="258"/>
                  </a:lnTo>
                  <a:lnTo>
                    <a:pt x="259" y="263"/>
                  </a:lnTo>
                  <a:lnTo>
                    <a:pt x="257" y="267"/>
                  </a:lnTo>
                  <a:lnTo>
                    <a:pt x="254" y="272"/>
                  </a:lnTo>
                  <a:lnTo>
                    <a:pt x="254" y="274"/>
                  </a:lnTo>
                  <a:lnTo>
                    <a:pt x="252" y="276"/>
                  </a:lnTo>
                  <a:lnTo>
                    <a:pt x="250" y="281"/>
                  </a:lnTo>
                  <a:lnTo>
                    <a:pt x="254" y="287"/>
                  </a:lnTo>
                  <a:lnTo>
                    <a:pt x="259" y="292"/>
                  </a:lnTo>
                  <a:lnTo>
                    <a:pt x="261" y="299"/>
                  </a:lnTo>
                  <a:lnTo>
                    <a:pt x="263" y="306"/>
                  </a:lnTo>
                  <a:lnTo>
                    <a:pt x="266" y="308"/>
                  </a:lnTo>
                  <a:lnTo>
                    <a:pt x="266" y="310"/>
                  </a:lnTo>
                  <a:lnTo>
                    <a:pt x="275" y="326"/>
                  </a:lnTo>
                  <a:lnTo>
                    <a:pt x="272" y="333"/>
                  </a:lnTo>
                  <a:lnTo>
                    <a:pt x="275" y="342"/>
                  </a:lnTo>
                  <a:lnTo>
                    <a:pt x="279" y="346"/>
                  </a:lnTo>
                  <a:lnTo>
                    <a:pt x="279" y="349"/>
                  </a:lnTo>
                  <a:lnTo>
                    <a:pt x="286" y="353"/>
                  </a:lnTo>
                  <a:lnTo>
                    <a:pt x="291" y="351"/>
                  </a:lnTo>
                  <a:lnTo>
                    <a:pt x="295" y="353"/>
                  </a:lnTo>
                  <a:lnTo>
                    <a:pt x="293" y="355"/>
                  </a:lnTo>
                  <a:lnTo>
                    <a:pt x="300" y="360"/>
                  </a:lnTo>
                  <a:lnTo>
                    <a:pt x="302" y="358"/>
                  </a:lnTo>
                  <a:lnTo>
                    <a:pt x="311" y="358"/>
                  </a:lnTo>
                  <a:lnTo>
                    <a:pt x="311" y="373"/>
                  </a:lnTo>
                  <a:lnTo>
                    <a:pt x="311" y="376"/>
                  </a:lnTo>
                  <a:lnTo>
                    <a:pt x="311" y="378"/>
                  </a:lnTo>
                  <a:lnTo>
                    <a:pt x="316" y="378"/>
                  </a:lnTo>
                  <a:lnTo>
                    <a:pt x="313" y="383"/>
                  </a:lnTo>
                  <a:lnTo>
                    <a:pt x="320" y="394"/>
                  </a:lnTo>
                  <a:lnTo>
                    <a:pt x="320" y="396"/>
                  </a:lnTo>
                  <a:lnTo>
                    <a:pt x="322" y="398"/>
                  </a:lnTo>
                  <a:lnTo>
                    <a:pt x="322" y="403"/>
                  </a:lnTo>
                  <a:lnTo>
                    <a:pt x="316" y="410"/>
                  </a:lnTo>
                  <a:lnTo>
                    <a:pt x="313" y="414"/>
                  </a:lnTo>
                  <a:lnTo>
                    <a:pt x="313" y="419"/>
                  </a:lnTo>
                  <a:lnTo>
                    <a:pt x="316" y="419"/>
                  </a:lnTo>
                  <a:lnTo>
                    <a:pt x="322" y="419"/>
                  </a:lnTo>
                  <a:lnTo>
                    <a:pt x="322" y="421"/>
                  </a:lnTo>
                  <a:lnTo>
                    <a:pt x="325" y="428"/>
                  </a:lnTo>
                  <a:lnTo>
                    <a:pt x="327" y="430"/>
                  </a:lnTo>
                  <a:lnTo>
                    <a:pt x="327" y="432"/>
                  </a:lnTo>
                  <a:lnTo>
                    <a:pt x="327" y="435"/>
                  </a:lnTo>
                  <a:lnTo>
                    <a:pt x="329" y="435"/>
                  </a:lnTo>
                  <a:lnTo>
                    <a:pt x="329" y="439"/>
                  </a:lnTo>
                  <a:lnTo>
                    <a:pt x="331" y="439"/>
                  </a:lnTo>
                  <a:lnTo>
                    <a:pt x="334" y="441"/>
                  </a:lnTo>
                  <a:lnTo>
                    <a:pt x="336" y="441"/>
                  </a:lnTo>
                  <a:lnTo>
                    <a:pt x="338" y="441"/>
                  </a:lnTo>
                  <a:lnTo>
                    <a:pt x="343" y="444"/>
                  </a:lnTo>
                  <a:lnTo>
                    <a:pt x="343" y="448"/>
                  </a:lnTo>
                  <a:lnTo>
                    <a:pt x="350" y="455"/>
                  </a:lnTo>
                  <a:lnTo>
                    <a:pt x="354" y="453"/>
                  </a:lnTo>
                  <a:lnTo>
                    <a:pt x="356" y="448"/>
                  </a:lnTo>
                  <a:lnTo>
                    <a:pt x="359" y="444"/>
                  </a:lnTo>
                  <a:lnTo>
                    <a:pt x="361" y="441"/>
                  </a:lnTo>
                  <a:lnTo>
                    <a:pt x="363" y="437"/>
                  </a:lnTo>
                  <a:lnTo>
                    <a:pt x="365" y="432"/>
                  </a:lnTo>
                  <a:lnTo>
                    <a:pt x="370" y="428"/>
                  </a:lnTo>
                  <a:lnTo>
                    <a:pt x="372" y="421"/>
                  </a:lnTo>
                  <a:lnTo>
                    <a:pt x="372" y="419"/>
                  </a:lnTo>
                  <a:lnTo>
                    <a:pt x="374" y="410"/>
                  </a:lnTo>
                  <a:lnTo>
                    <a:pt x="379" y="410"/>
                  </a:lnTo>
                  <a:lnTo>
                    <a:pt x="379" y="414"/>
                  </a:lnTo>
                  <a:lnTo>
                    <a:pt x="386" y="416"/>
                  </a:lnTo>
                  <a:lnTo>
                    <a:pt x="386" y="428"/>
                  </a:lnTo>
                  <a:lnTo>
                    <a:pt x="388" y="435"/>
                  </a:lnTo>
                  <a:lnTo>
                    <a:pt x="388" y="441"/>
                  </a:lnTo>
                  <a:lnTo>
                    <a:pt x="388" y="444"/>
                  </a:lnTo>
                  <a:lnTo>
                    <a:pt x="388" y="446"/>
                  </a:lnTo>
                  <a:lnTo>
                    <a:pt x="390" y="455"/>
                  </a:lnTo>
                  <a:lnTo>
                    <a:pt x="390" y="462"/>
                  </a:lnTo>
                  <a:lnTo>
                    <a:pt x="388" y="466"/>
                  </a:lnTo>
                  <a:lnTo>
                    <a:pt x="390" y="469"/>
                  </a:lnTo>
                  <a:lnTo>
                    <a:pt x="390" y="475"/>
                  </a:lnTo>
                  <a:lnTo>
                    <a:pt x="390" y="484"/>
                  </a:lnTo>
                  <a:lnTo>
                    <a:pt x="390" y="487"/>
                  </a:lnTo>
                  <a:lnTo>
                    <a:pt x="390" y="491"/>
                  </a:lnTo>
                  <a:lnTo>
                    <a:pt x="390" y="498"/>
                  </a:lnTo>
                  <a:lnTo>
                    <a:pt x="386" y="505"/>
                  </a:lnTo>
                  <a:lnTo>
                    <a:pt x="381" y="518"/>
                  </a:lnTo>
                  <a:lnTo>
                    <a:pt x="377" y="530"/>
                  </a:lnTo>
                  <a:lnTo>
                    <a:pt x="377" y="532"/>
                  </a:lnTo>
                  <a:lnTo>
                    <a:pt x="377" y="534"/>
                  </a:lnTo>
                  <a:lnTo>
                    <a:pt x="384" y="541"/>
                  </a:lnTo>
                  <a:lnTo>
                    <a:pt x="388" y="545"/>
                  </a:lnTo>
                  <a:lnTo>
                    <a:pt x="390" y="548"/>
                  </a:lnTo>
                  <a:lnTo>
                    <a:pt x="397" y="561"/>
                  </a:lnTo>
                  <a:lnTo>
                    <a:pt x="411" y="557"/>
                  </a:lnTo>
                  <a:lnTo>
                    <a:pt x="413" y="555"/>
                  </a:lnTo>
                  <a:lnTo>
                    <a:pt x="422" y="559"/>
                  </a:lnTo>
                  <a:lnTo>
                    <a:pt x="422" y="564"/>
                  </a:lnTo>
                  <a:lnTo>
                    <a:pt x="422" y="566"/>
                  </a:lnTo>
                  <a:lnTo>
                    <a:pt x="404" y="575"/>
                  </a:lnTo>
                  <a:lnTo>
                    <a:pt x="415" y="593"/>
                  </a:lnTo>
                  <a:lnTo>
                    <a:pt x="418" y="593"/>
                  </a:lnTo>
                  <a:lnTo>
                    <a:pt x="427" y="593"/>
                  </a:lnTo>
                  <a:lnTo>
                    <a:pt x="429" y="595"/>
                  </a:lnTo>
                  <a:lnTo>
                    <a:pt x="429" y="593"/>
                  </a:lnTo>
                  <a:lnTo>
                    <a:pt x="431" y="600"/>
                  </a:lnTo>
                  <a:lnTo>
                    <a:pt x="431" y="602"/>
                  </a:lnTo>
                  <a:lnTo>
                    <a:pt x="431" y="604"/>
                  </a:lnTo>
                  <a:lnTo>
                    <a:pt x="433" y="604"/>
                  </a:lnTo>
                  <a:lnTo>
                    <a:pt x="452" y="625"/>
                  </a:lnTo>
                  <a:lnTo>
                    <a:pt x="436" y="654"/>
                  </a:lnTo>
                  <a:lnTo>
                    <a:pt x="427" y="670"/>
                  </a:lnTo>
                  <a:lnTo>
                    <a:pt x="418" y="693"/>
                  </a:lnTo>
                  <a:lnTo>
                    <a:pt x="420" y="699"/>
                  </a:lnTo>
                  <a:lnTo>
                    <a:pt x="431" y="724"/>
                  </a:lnTo>
                  <a:lnTo>
                    <a:pt x="440" y="740"/>
                  </a:lnTo>
                  <a:lnTo>
                    <a:pt x="442" y="742"/>
                  </a:lnTo>
                  <a:lnTo>
                    <a:pt x="447" y="754"/>
                  </a:lnTo>
                  <a:lnTo>
                    <a:pt x="447" y="758"/>
                  </a:lnTo>
                  <a:lnTo>
                    <a:pt x="452" y="770"/>
                  </a:lnTo>
                  <a:lnTo>
                    <a:pt x="463" y="779"/>
                  </a:lnTo>
                  <a:lnTo>
                    <a:pt x="461" y="792"/>
                  </a:lnTo>
                  <a:lnTo>
                    <a:pt x="463" y="801"/>
                  </a:lnTo>
                  <a:lnTo>
                    <a:pt x="465" y="801"/>
                  </a:lnTo>
                  <a:lnTo>
                    <a:pt x="470" y="815"/>
                  </a:lnTo>
                  <a:lnTo>
                    <a:pt x="470" y="817"/>
                  </a:lnTo>
                  <a:lnTo>
                    <a:pt x="406" y="815"/>
                  </a:lnTo>
                  <a:lnTo>
                    <a:pt x="404" y="815"/>
                  </a:lnTo>
                  <a:lnTo>
                    <a:pt x="372" y="813"/>
                  </a:lnTo>
                  <a:lnTo>
                    <a:pt x="331" y="813"/>
                  </a:lnTo>
                  <a:lnTo>
                    <a:pt x="329" y="813"/>
                  </a:lnTo>
                  <a:lnTo>
                    <a:pt x="329" y="815"/>
                  </a:lnTo>
                  <a:lnTo>
                    <a:pt x="329" y="817"/>
                  </a:lnTo>
                  <a:lnTo>
                    <a:pt x="331" y="822"/>
                  </a:lnTo>
                  <a:lnTo>
                    <a:pt x="331" y="826"/>
                  </a:lnTo>
                  <a:lnTo>
                    <a:pt x="329" y="831"/>
                  </a:lnTo>
                  <a:lnTo>
                    <a:pt x="329" y="835"/>
                  </a:lnTo>
                  <a:lnTo>
                    <a:pt x="331" y="842"/>
                  </a:lnTo>
                  <a:lnTo>
                    <a:pt x="334" y="846"/>
                  </a:lnTo>
                  <a:lnTo>
                    <a:pt x="334" y="853"/>
                  </a:lnTo>
                  <a:lnTo>
                    <a:pt x="334" y="858"/>
                  </a:lnTo>
                  <a:lnTo>
                    <a:pt x="334" y="860"/>
                  </a:lnTo>
                  <a:lnTo>
                    <a:pt x="334" y="865"/>
                  </a:lnTo>
                  <a:lnTo>
                    <a:pt x="334" y="867"/>
                  </a:lnTo>
                  <a:lnTo>
                    <a:pt x="334" y="869"/>
                  </a:lnTo>
                  <a:lnTo>
                    <a:pt x="334" y="871"/>
                  </a:lnTo>
                  <a:lnTo>
                    <a:pt x="336" y="874"/>
                  </a:lnTo>
                  <a:lnTo>
                    <a:pt x="334" y="876"/>
                  </a:lnTo>
                  <a:lnTo>
                    <a:pt x="334" y="880"/>
                  </a:lnTo>
                  <a:lnTo>
                    <a:pt x="334" y="885"/>
                  </a:lnTo>
                  <a:lnTo>
                    <a:pt x="334" y="887"/>
                  </a:lnTo>
                  <a:lnTo>
                    <a:pt x="331" y="889"/>
                  </a:lnTo>
                  <a:lnTo>
                    <a:pt x="259" y="889"/>
                  </a:lnTo>
                  <a:lnTo>
                    <a:pt x="218" y="892"/>
                  </a:lnTo>
                  <a:lnTo>
                    <a:pt x="200" y="892"/>
                  </a:lnTo>
                  <a:lnTo>
                    <a:pt x="198" y="892"/>
                  </a:lnTo>
                  <a:lnTo>
                    <a:pt x="195" y="892"/>
                  </a:lnTo>
                  <a:lnTo>
                    <a:pt x="193" y="892"/>
                  </a:lnTo>
                  <a:lnTo>
                    <a:pt x="189" y="892"/>
                  </a:lnTo>
                  <a:lnTo>
                    <a:pt x="164" y="892"/>
                  </a:lnTo>
                  <a:lnTo>
                    <a:pt x="164" y="889"/>
                  </a:lnTo>
                  <a:lnTo>
                    <a:pt x="161" y="887"/>
                  </a:lnTo>
                  <a:lnTo>
                    <a:pt x="159" y="885"/>
                  </a:lnTo>
                  <a:lnTo>
                    <a:pt x="157" y="885"/>
                  </a:lnTo>
                  <a:lnTo>
                    <a:pt x="157" y="883"/>
                  </a:lnTo>
                  <a:lnTo>
                    <a:pt x="155" y="883"/>
                  </a:lnTo>
                  <a:lnTo>
                    <a:pt x="152" y="880"/>
                  </a:lnTo>
                  <a:lnTo>
                    <a:pt x="132" y="858"/>
                  </a:lnTo>
                  <a:lnTo>
                    <a:pt x="105" y="833"/>
                  </a:lnTo>
                  <a:lnTo>
                    <a:pt x="82" y="833"/>
                  </a:lnTo>
                  <a:lnTo>
                    <a:pt x="80" y="833"/>
                  </a:lnTo>
                  <a:lnTo>
                    <a:pt x="77" y="819"/>
                  </a:lnTo>
                  <a:lnTo>
                    <a:pt x="75" y="815"/>
                  </a:lnTo>
                  <a:lnTo>
                    <a:pt x="66" y="792"/>
                  </a:lnTo>
                  <a:lnTo>
                    <a:pt x="59" y="772"/>
                  </a:lnTo>
                  <a:lnTo>
                    <a:pt x="57" y="763"/>
                  </a:lnTo>
                  <a:lnTo>
                    <a:pt x="53" y="754"/>
                  </a:lnTo>
                  <a:lnTo>
                    <a:pt x="50" y="742"/>
                  </a:lnTo>
                  <a:lnTo>
                    <a:pt x="48" y="736"/>
                  </a:lnTo>
                  <a:lnTo>
                    <a:pt x="46" y="729"/>
                  </a:lnTo>
                  <a:lnTo>
                    <a:pt x="46" y="727"/>
                  </a:lnTo>
                  <a:lnTo>
                    <a:pt x="46" y="722"/>
                  </a:lnTo>
                  <a:lnTo>
                    <a:pt x="43" y="720"/>
                  </a:lnTo>
                  <a:lnTo>
                    <a:pt x="43" y="713"/>
                  </a:lnTo>
                  <a:lnTo>
                    <a:pt x="41" y="711"/>
                  </a:lnTo>
                  <a:lnTo>
                    <a:pt x="41" y="706"/>
                  </a:lnTo>
                  <a:lnTo>
                    <a:pt x="41" y="702"/>
                  </a:lnTo>
                  <a:lnTo>
                    <a:pt x="41" y="697"/>
                  </a:lnTo>
                  <a:lnTo>
                    <a:pt x="41" y="695"/>
                  </a:lnTo>
                  <a:lnTo>
                    <a:pt x="41" y="693"/>
                  </a:lnTo>
                  <a:lnTo>
                    <a:pt x="39" y="688"/>
                  </a:lnTo>
                  <a:lnTo>
                    <a:pt x="39" y="686"/>
                  </a:lnTo>
                  <a:lnTo>
                    <a:pt x="39" y="681"/>
                  </a:lnTo>
                  <a:lnTo>
                    <a:pt x="43" y="672"/>
                  </a:lnTo>
                  <a:lnTo>
                    <a:pt x="43" y="670"/>
                  </a:lnTo>
                  <a:lnTo>
                    <a:pt x="46" y="665"/>
                  </a:lnTo>
                  <a:lnTo>
                    <a:pt x="46" y="661"/>
                  </a:lnTo>
                  <a:lnTo>
                    <a:pt x="46" y="659"/>
                  </a:lnTo>
                  <a:lnTo>
                    <a:pt x="46" y="656"/>
                  </a:lnTo>
                  <a:lnTo>
                    <a:pt x="46" y="654"/>
                  </a:lnTo>
                  <a:lnTo>
                    <a:pt x="46" y="647"/>
                  </a:lnTo>
                  <a:lnTo>
                    <a:pt x="43" y="645"/>
                  </a:lnTo>
                  <a:lnTo>
                    <a:pt x="43" y="643"/>
                  </a:lnTo>
                  <a:lnTo>
                    <a:pt x="43" y="641"/>
                  </a:lnTo>
                  <a:lnTo>
                    <a:pt x="46" y="641"/>
                  </a:lnTo>
                  <a:lnTo>
                    <a:pt x="46" y="638"/>
                  </a:lnTo>
                  <a:lnTo>
                    <a:pt x="46" y="636"/>
                  </a:lnTo>
                  <a:lnTo>
                    <a:pt x="46" y="634"/>
                  </a:lnTo>
                  <a:lnTo>
                    <a:pt x="48" y="629"/>
                  </a:lnTo>
                  <a:lnTo>
                    <a:pt x="50" y="627"/>
                  </a:lnTo>
                  <a:lnTo>
                    <a:pt x="50" y="625"/>
                  </a:lnTo>
                  <a:lnTo>
                    <a:pt x="53" y="622"/>
                  </a:lnTo>
                  <a:lnTo>
                    <a:pt x="55" y="620"/>
                  </a:lnTo>
                  <a:lnTo>
                    <a:pt x="57" y="620"/>
                  </a:lnTo>
                  <a:lnTo>
                    <a:pt x="57" y="618"/>
                  </a:lnTo>
                  <a:lnTo>
                    <a:pt x="57" y="616"/>
                  </a:lnTo>
                  <a:lnTo>
                    <a:pt x="57" y="613"/>
                  </a:lnTo>
                  <a:lnTo>
                    <a:pt x="57" y="609"/>
                  </a:lnTo>
                  <a:lnTo>
                    <a:pt x="59" y="602"/>
                  </a:lnTo>
                  <a:lnTo>
                    <a:pt x="64" y="598"/>
                  </a:lnTo>
                  <a:lnTo>
                    <a:pt x="66" y="598"/>
                  </a:lnTo>
                  <a:lnTo>
                    <a:pt x="71" y="595"/>
                  </a:lnTo>
                  <a:lnTo>
                    <a:pt x="73" y="593"/>
                  </a:lnTo>
                  <a:lnTo>
                    <a:pt x="75" y="591"/>
                  </a:lnTo>
                  <a:lnTo>
                    <a:pt x="82" y="584"/>
                  </a:lnTo>
                  <a:lnTo>
                    <a:pt x="84" y="582"/>
                  </a:lnTo>
                  <a:lnTo>
                    <a:pt x="89" y="577"/>
                  </a:lnTo>
                  <a:lnTo>
                    <a:pt x="91" y="575"/>
                  </a:lnTo>
                  <a:lnTo>
                    <a:pt x="107" y="568"/>
                  </a:lnTo>
                  <a:lnTo>
                    <a:pt x="109" y="566"/>
                  </a:lnTo>
                  <a:lnTo>
                    <a:pt x="114" y="564"/>
                  </a:lnTo>
                  <a:lnTo>
                    <a:pt x="118" y="561"/>
                  </a:lnTo>
                  <a:lnTo>
                    <a:pt x="121" y="561"/>
                  </a:lnTo>
                  <a:lnTo>
                    <a:pt x="127" y="561"/>
                  </a:lnTo>
                  <a:lnTo>
                    <a:pt x="132" y="552"/>
                  </a:lnTo>
                  <a:lnTo>
                    <a:pt x="134" y="548"/>
                  </a:lnTo>
                  <a:lnTo>
                    <a:pt x="136" y="545"/>
                  </a:lnTo>
                  <a:lnTo>
                    <a:pt x="136" y="543"/>
                  </a:lnTo>
                  <a:lnTo>
                    <a:pt x="134" y="536"/>
                  </a:lnTo>
                  <a:lnTo>
                    <a:pt x="134" y="534"/>
                  </a:lnTo>
                  <a:lnTo>
                    <a:pt x="132" y="532"/>
                  </a:lnTo>
                  <a:lnTo>
                    <a:pt x="130" y="530"/>
                  </a:lnTo>
                  <a:lnTo>
                    <a:pt x="127" y="521"/>
                  </a:lnTo>
                  <a:lnTo>
                    <a:pt x="127" y="518"/>
                  </a:lnTo>
                  <a:lnTo>
                    <a:pt x="125" y="507"/>
                  </a:lnTo>
                  <a:lnTo>
                    <a:pt x="125" y="502"/>
                  </a:lnTo>
                  <a:lnTo>
                    <a:pt x="127" y="500"/>
                  </a:lnTo>
                  <a:lnTo>
                    <a:pt x="134" y="493"/>
                  </a:lnTo>
                  <a:lnTo>
                    <a:pt x="136" y="491"/>
                  </a:lnTo>
                  <a:lnTo>
                    <a:pt x="136" y="489"/>
                  </a:lnTo>
                  <a:lnTo>
                    <a:pt x="136" y="487"/>
                  </a:lnTo>
                  <a:lnTo>
                    <a:pt x="136" y="482"/>
                  </a:lnTo>
                  <a:lnTo>
                    <a:pt x="136" y="480"/>
                  </a:lnTo>
                  <a:lnTo>
                    <a:pt x="139" y="478"/>
                  </a:lnTo>
                  <a:lnTo>
                    <a:pt x="139" y="475"/>
                  </a:lnTo>
                  <a:lnTo>
                    <a:pt x="136" y="473"/>
                  </a:lnTo>
                  <a:lnTo>
                    <a:pt x="134" y="471"/>
                  </a:lnTo>
                  <a:lnTo>
                    <a:pt x="132" y="471"/>
                  </a:lnTo>
                  <a:lnTo>
                    <a:pt x="127" y="471"/>
                  </a:lnTo>
                  <a:lnTo>
                    <a:pt x="123" y="471"/>
                  </a:lnTo>
                  <a:lnTo>
                    <a:pt x="121" y="469"/>
                  </a:lnTo>
                  <a:lnTo>
                    <a:pt x="118" y="466"/>
                  </a:lnTo>
                  <a:lnTo>
                    <a:pt x="116" y="462"/>
                  </a:lnTo>
                  <a:lnTo>
                    <a:pt x="116" y="457"/>
                  </a:lnTo>
                  <a:lnTo>
                    <a:pt x="116" y="455"/>
                  </a:lnTo>
                  <a:lnTo>
                    <a:pt x="111" y="450"/>
                  </a:lnTo>
                  <a:lnTo>
                    <a:pt x="109" y="448"/>
                  </a:lnTo>
                  <a:lnTo>
                    <a:pt x="107" y="446"/>
                  </a:lnTo>
                  <a:lnTo>
                    <a:pt x="105" y="444"/>
                  </a:lnTo>
                  <a:lnTo>
                    <a:pt x="102" y="444"/>
                  </a:lnTo>
                  <a:lnTo>
                    <a:pt x="100" y="439"/>
                  </a:lnTo>
                  <a:lnTo>
                    <a:pt x="98" y="439"/>
                  </a:lnTo>
                  <a:lnTo>
                    <a:pt x="96" y="437"/>
                  </a:lnTo>
                  <a:lnTo>
                    <a:pt x="96" y="435"/>
                  </a:lnTo>
                  <a:lnTo>
                    <a:pt x="93" y="432"/>
                  </a:lnTo>
                  <a:lnTo>
                    <a:pt x="93" y="430"/>
                  </a:lnTo>
                  <a:lnTo>
                    <a:pt x="91" y="428"/>
                  </a:lnTo>
                  <a:lnTo>
                    <a:pt x="91" y="426"/>
                  </a:lnTo>
                  <a:lnTo>
                    <a:pt x="91" y="423"/>
                  </a:lnTo>
                  <a:lnTo>
                    <a:pt x="89" y="419"/>
                  </a:lnTo>
                  <a:lnTo>
                    <a:pt x="89" y="416"/>
                  </a:lnTo>
                  <a:lnTo>
                    <a:pt x="87" y="412"/>
                  </a:lnTo>
                  <a:lnTo>
                    <a:pt x="84" y="410"/>
                  </a:lnTo>
                  <a:lnTo>
                    <a:pt x="84" y="407"/>
                  </a:lnTo>
                  <a:lnTo>
                    <a:pt x="82" y="401"/>
                  </a:lnTo>
                  <a:lnTo>
                    <a:pt x="80" y="396"/>
                  </a:lnTo>
                  <a:lnTo>
                    <a:pt x="80" y="394"/>
                  </a:lnTo>
                  <a:lnTo>
                    <a:pt x="80" y="392"/>
                  </a:lnTo>
                  <a:lnTo>
                    <a:pt x="77" y="392"/>
                  </a:lnTo>
                  <a:lnTo>
                    <a:pt x="77" y="389"/>
                  </a:lnTo>
                  <a:lnTo>
                    <a:pt x="77" y="387"/>
                  </a:lnTo>
                  <a:lnTo>
                    <a:pt x="75" y="385"/>
                  </a:lnTo>
                  <a:lnTo>
                    <a:pt x="75" y="383"/>
                  </a:lnTo>
                  <a:lnTo>
                    <a:pt x="75" y="380"/>
                  </a:lnTo>
                  <a:lnTo>
                    <a:pt x="75" y="378"/>
                  </a:lnTo>
                  <a:lnTo>
                    <a:pt x="73" y="376"/>
                  </a:lnTo>
                  <a:lnTo>
                    <a:pt x="73" y="373"/>
                  </a:lnTo>
                  <a:lnTo>
                    <a:pt x="73" y="371"/>
                  </a:lnTo>
                  <a:lnTo>
                    <a:pt x="71" y="369"/>
                  </a:lnTo>
                  <a:lnTo>
                    <a:pt x="71" y="367"/>
                  </a:lnTo>
                  <a:lnTo>
                    <a:pt x="68" y="367"/>
                  </a:lnTo>
                  <a:lnTo>
                    <a:pt x="66" y="364"/>
                  </a:lnTo>
                  <a:lnTo>
                    <a:pt x="62" y="362"/>
                  </a:lnTo>
                  <a:lnTo>
                    <a:pt x="57" y="360"/>
                  </a:lnTo>
                  <a:lnTo>
                    <a:pt x="57" y="358"/>
                  </a:lnTo>
                  <a:lnTo>
                    <a:pt x="53" y="355"/>
                  </a:lnTo>
                  <a:lnTo>
                    <a:pt x="50" y="353"/>
                  </a:lnTo>
                  <a:lnTo>
                    <a:pt x="46" y="351"/>
                  </a:lnTo>
                  <a:lnTo>
                    <a:pt x="41" y="349"/>
                  </a:lnTo>
                  <a:lnTo>
                    <a:pt x="39" y="346"/>
                  </a:lnTo>
                  <a:lnTo>
                    <a:pt x="37" y="344"/>
                  </a:lnTo>
                  <a:lnTo>
                    <a:pt x="32" y="342"/>
                  </a:lnTo>
                  <a:lnTo>
                    <a:pt x="28" y="337"/>
                  </a:lnTo>
                  <a:lnTo>
                    <a:pt x="21" y="333"/>
                  </a:lnTo>
                  <a:lnTo>
                    <a:pt x="19" y="333"/>
                  </a:lnTo>
                  <a:lnTo>
                    <a:pt x="19" y="330"/>
                  </a:lnTo>
                  <a:lnTo>
                    <a:pt x="16" y="326"/>
                  </a:lnTo>
                  <a:lnTo>
                    <a:pt x="14" y="321"/>
                  </a:lnTo>
                  <a:lnTo>
                    <a:pt x="12" y="319"/>
                  </a:lnTo>
                  <a:lnTo>
                    <a:pt x="9" y="315"/>
                  </a:lnTo>
                  <a:lnTo>
                    <a:pt x="9" y="312"/>
                  </a:lnTo>
                  <a:lnTo>
                    <a:pt x="9" y="308"/>
                  </a:lnTo>
                  <a:lnTo>
                    <a:pt x="7" y="308"/>
                  </a:lnTo>
                  <a:lnTo>
                    <a:pt x="7" y="306"/>
                  </a:lnTo>
                  <a:lnTo>
                    <a:pt x="7" y="303"/>
                  </a:lnTo>
                  <a:lnTo>
                    <a:pt x="7" y="301"/>
                  </a:lnTo>
                  <a:lnTo>
                    <a:pt x="5" y="299"/>
                  </a:lnTo>
                  <a:lnTo>
                    <a:pt x="5" y="294"/>
                  </a:lnTo>
                  <a:lnTo>
                    <a:pt x="5" y="292"/>
                  </a:lnTo>
                  <a:lnTo>
                    <a:pt x="3" y="290"/>
                  </a:lnTo>
                  <a:lnTo>
                    <a:pt x="3" y="287"/>
                  </a:lnTo>
                  <a:lnTo>
                    <a:pt x="3" y="281"/>
                  </a:lnTo>
                  <a:lnTo>
                    <a:pt x="3" y="276"/>
                  </a:lnTo>
                  <a:lnTo>
                    <a:pt x="3" y="274"/>
                  </a:lnTo>
                  <a:lnTo>
                    <a:pt x="3" y="272"/>
                  </a:lnTo>
                  <a:lnTo>
                    <a:pt x="3" y="260"/>
                  </a:lnTo>
                  <a:lnTo>
                    <a:pt x="0" y="254"/>
                  </a:lnTo>
                  <a:lnTo>
                    <a:pt x="0" y="251"/>
                  </a:lnTo>
                  <a:lnTo>
                    <a:pt x="3" y="249"/>
                  </a:lnTo>
                  <a:lnTo>
                    <a:pt x="7" y="235"/>
                  </a:lnTo>
                  <a:lnTo>
                    <a:pt x="9" y="233"/>
                  </a:lnTo>
                  <a:lnTo>
                    <a:pt x="9" y="231"/>
                  </a:lnTo>
                  <a:lnTo>
                    <a:pt x="14" y="220"/>
                  </a:lnTo>
                  <a:lnTo>
                    <a:pt x="16" y="215"/>
                  </a:lnTo>
                  <a:lnTo>
                    <a:pt x="19" y="208"/>
                  </a:lnTo>
                  <a:lnTo>
                    <a:pt x="19" y="206"/>
                  </a:lnTo>
                  <a:lnTo>
                    <a:pt x="19" y="201"/>
                  </a:lnTo>
                  <a:lnTo>
                    <a:pt x="21" y="195"/>
                  </a:lnTo>
                  <a:lnTo>
                    <a:pt x="21" y="190"/>
                  </a:lnTo>
                  <a:lnTo>
                    <a:pt x="21" y="186"/>
                  </a:lnTo>
                  <a:lnTo>
                    <a:pt x="21" y="181"/>
                  </a:lnTo>
                  <a:lnTo>
                    <a:pt x="21" y="179"/>
                  </a:lnTo>
                  <a:lnTo>
                    <a:pt x="21" y="172"/>
                  </a:lnTo>
                  <a:lnTo>
                    <a:pt x="23" y="168"/>
                  </a:lnTo>
                  <a:lnTo>
                    <a:pt x="37" y="158"/>
                  </a:lnTo>
                  <a:lnTo>
                    <a:pt x="39" y="156"/>
                  </a:lnTo>
                  <a:lnTo>
                    <a:pt x="41" y="154"/>
                  </a:lnTo>
                  <a:lnTo>
                    <a:pt x="46" y="152"/>
                  </a:lnTo>
                  <a:lnTo>
                    <a:pt x="46" y="145"/>
                  </a:lnTo>
                  <a:lnTo>
                    <a:pt x="48" y="145"/>
                  </a:lnTo>
                  <a:lnTo>
                    <a:pt x="50" y="145"/>
                  </a:lnTo>
                  <a:lnTo>
                    <a:pt x="50" y="147"/>
                  </a:lnTo>
                  <a:lnTo>
                    <a:pt x="53" y="147"/>
                  </a:lnTo>
                  <a:lnTo>
                    <a:pt x="59" y="152"/>
                  </a:lnTo>
                  <a:lnTo>
                    <a:pt x="64" y="154"/>
                  </a:lnTo>
                  <a:lnTo>
                    <a:pt x="73" y="147"/>
                  </a:lnTo>
                  <a:lnTo>
                    <a:pt x="82" y="140"/>
                  </a:lnTo>
                  <a:lnTo>
                    <a:pt x="87" y="136"/>
                  </a:lnTo>
                  <a:lnTo>
                    <a:pt x="89" y="136"/>
                  </a:lnTo>
                  <a:lnTo>
                    <a:pt x="91" y="134"/>
                  </a:lnTo>
                  <a:lnTo>
                    <a:pt x="96" y="129"/>
                  </a:lnTo>
                  <a:lnTo>
                    <a:pt x="98" y="118"/>
                  </a:lnTo>
                  <a:lnTo>
                    <a:pt x="100" y="111"/>
                  </a:lnTo>
                  <a:lnTo>
                    <a:pt x="102" y="102"/>
                  </a:lnTo>
                  <a:lnTo>
                    <a:pt x="100" y="102"/>
                  </a:lnTo>
                  <a:lnTo>
                    <a:pt x="100" y="97"/>
                  </a:lnTo>
                  <a:lnTo>
                    <a:pt x="100" y="95"/>
                  </a:lnTo>
                  <a:lnTo>
                    <a:pt x="105" y="95"/>
                  </a:lnTo>
                  <a:lnTo>
                    <a:pt x="111" y="95"/>
                  </a:lnTo>
                  <a:lnTo>
                    <a:pt x="114" y="82"/>
                  </a:lnTo>
                  <a:lnTo>
                    <a:pt x="116" y="75"/>
                  </a:lnTo>
                  <a:lnTo>
                    <a:pt x="116" y="72"/>
                  </a:lnTo>
                  <a:lnTo>
                    <a:pt x="121" y="72"/>
                  </a:lnTo>
                  <a:lnTo>
                    <a:pt x="127" y="72"/>
                  </a:lnTo>
                  <a:lnTo>
                    <a:pt x="134" y="72"/>
                  </a:lnTo>
                  <a:lnTo>
                    <a:pt x="139" y="72"/>
                  </a:lnTo>
                  <a:lnTo>
                    <a:pt x="141" y="72"/>
                  </a:lnTo>
                  <a:lnTo>
                    <a:pt x="143" y="72"/>
                  </a:lnTo>
                  <a:lnTo>
                    <a:pt x="143" y="68"/>
                  </a:lnTo>
                  <a:lnTo>
                    <a:pt x="148" y="66"/>
                  </a:lnTo>
                  <a:lnTo>
                    <a:pt x="148" y="57"/>
                  </a:lnTo>
                  <a:lnTo>
                    <a:pt x="141" y="54"/>
                  </a:lnTo>
                  <a:lnTo>
                    <a:pt x="141" y="50"/>
                  </a:lnTo>
                  <a:lnTo>
                    <a:pt x="143" y="48"/>
                  </a:lnTo>
                  <a:lnTo>
                    <a:pt x="145" y="48"/>
                  </a:lnTo>
                  <a:lnTo>
                    <a:pt x="148" y="45"/>
                  </a:lnTo>
                  <a:lnTo>
                    <a:pt x="157" y="43"/>
                  </a:lnTo>
                  <a:lnTo>
                    <a:pt x="195" y="27"/>
                  </a:lnTo>
                  <a:lnTo>
                    <a:pt x="200" y="25"/>
                  </a:lnTo>
                  <a:lnTo>
                    <a:pt x="202" y="25"/>
                  </a:lnTo>
                  <a:lnTo>
                    <a:pt x="207" y="23"/>
                  </a:lnTo>
                  <a:lnTo>
                    <a:pt x="213" y="20"/>
                  </a:lnTo>
                  <a:lnTo>
                    <a:pt x="220" y="16"/>
                  </a:lnTo>
                  <a:lnTo>
                    <a:pt x="225" y="16"/>
                  </a:lnTo>
                  <a:lnTo>
                    <a:pt x="225" y="14"/>
                  </a:lnTo>
                  <a:lnTo>
                    <a:pt x="225" y="11"/>
                  </a:lnTo>
                  <a:lnTo>
                    <a:pt x="234" y="11"/>
                  </a:lnTo>
                  <a:lnTo>
                    <a:pt x="247" y="14"/>
                  </a:lnTo>
                  <a:lnTo>
                    <a:pt x="247" y="11"/>
                  </a:lnTo>
                  <a:lnTo>
                    <a:pt x="247" y="9"/>
                  </a:lnTo>
                  <a:lnTo>
                    <a:pt x="250" y="7"/>
                  </a:lnTo>
                  <a:lnTo>
                    <a:pt x="250" y="5"/>
                  </a:lnTo>
                  <a:lnTo>
                    <a:pt x="250" y="2"/>
                  </a:lnTo>
                  <a:lnTo>
                    <a:pt x="252" y="0"/>
                  </a:lnTo>
                  <a:lnTo>
                    <a:pt x="254" y="2"/>
                  </a:lnTo>
                </a:path>
              </a:pathLst>
            </a:custGeom>
            <a:noFill/>
            <a:ln w="7938">
              <a:solidFill>
                <a:srgbClr val="000000"/>
              </a:solidFill>
              <a:prstDash val="solid"/>
              <a:round/>
              <a:headEnd/>
              <a:tailEnd/>
            </a:ln>
          </p:spPr>
          <p:txBody>
            <a:bodyPr vert="horz" wrap="square" lIns="91345" tIns="45672" rIns="91345" bIns="45672" numCol="1" anchor="t" anchorCtr="0" compatLnSpc="1">
              <a:prstTxWarp prst="textNoShape">
                <a:avLst/>
              </a:prstTxWarp>
            </a:bodyPr>
            <a:lstStyle/>
            <a:p>
              <a:pPr algn="l" defTabSz="913486" hangingPunct="1">
                <a:defRPr/>
              </a:pPr>
              <a:endParaRPr lang="en-US" sz="1798" b="0" kern="1200">
                <a:solidFill>
                  <a:prstClr val="black"/>
                </a:solidFill>
                <a:latin typeface="Calibri" panose="020F0502020204030204"/>
                <a:ea typeface="+mn-ea"/>
                <a:cs typeface="+mn-cs"/>
              </a:endParaRPr>
            </a:p>
          </p:txBody>
        </p:sp>
        <p:sp>
          <p:nvSpPr>
            <p:cNvPr id="170" name="Text - Northern">
              <a:extLst>
                <a:ext uri="{FF2B5EF4-FFF2-40B4-BE49-F238E27FC236}">
                  <a16:creationId xmlns:a16="http://schemas.microsoft.com/office/drawing/2014/main" id="{86A1943D-15F4-EDE0-2A45-61C132D33E7F}"/>
                </a:ext>
              </a:extLst>
            </p:cNvPr>
            <p:cNvSpPr>
              <a:spLocks noChangeArrowheads="1"/>
            </p:cNvSpPr>
            <p:nvPr/>
          </p:nvSpPr>
          <p:spPr bwMode="auto">
            <a:xfrm>
              <a:off x="5691603" y="1787650"/>
              <a:ext cx="53918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Northern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Text - North Darfur">
              <a:extLst>
                <a:ext uri="{FF2B5EF4-FFF2-40B4-BE49-F238E27FC236}">
                  <a16:creationId xmlns:a16="http://schemas.microsoft.com/office/drawing/2014/main" id="{49E350BF-E927-B787-5F23-2BF08098E7AB}"/>
                </a:ext>
              </a:extLst>
            </p:cNvPr>
            <p:cNvSpPr>
              <a:spLocks noChangeArrowheads="1"/>
            </p:cNvSpPr>
            <p:nvPr/>
          </p:nvSpPr>
          <p:spPr bwMode="auto">
            <a:xfrm>
              <a:off x="3688680" y="3226012"/>
              <a:ext cx="74217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Text - Red Sea">
              <a:extLst>
                <a:ext uri="{FF2B5EF4-FFF2-40B4-BE49-F238E27FC236}">
                  <a16:creationId xmlns:a16="http://schemas.microsoft.com/office/drawing/2014/main" id="{8577CA64-4416-DF28-CCCB-E4647816454B}"/>
                </a:ext>
              </a:extLst>
            </p:cNvPr>
            <p:cNvSpPr>
              <a:spLocks noChangeArrowheads="1"/>
            </p:cNvSpPr>
            <p:nvPr/>
          </p:nvSpPr>
          <p:spPr bwMode="auto">
            <a:xfrm>
              <a:off x="8078303" y="1668711"/>
              <a:ext cx="54235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Red Sea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Text - River Nile">
              <a:extLst>
                <a:ext uri="{FF2B5EF4-FFF2-40B4-BE49-F238E27FC236}">
                  <a16:creationId xmlns:a16="http://schemas.microsoft.com/office/drawing/2014/main" id="{8659BECD-8FE0-0E80-B06B-EBE6AD2AB1F2}"/>
                </a:ext>
              </a:extLst>
            </p:cNvPr>
            <p:cNvSpPr>
              <a:spLocks noChangeArrowheads="1"/>
            </p:cNvSpPr>
            <p:nvPr/>
          </p:nvSpPr>
          <p:spPr bwMode="auto">
            <a:xfrm>
              <a:off x="7474386" y="2737253"/>
              <a:ext cx="5962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River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Text - North Kordofan">
              <a:extLst>
                <a:ext uri="{FF2B5EF4-FFF2-40B4-BE49-F238E27FC236}">
                  <a16:creationId xmlns:a16="http://schemas.microsoft.com/office/drawing/2014/main" id="{AF484E62-4D02-0484-05C3-694CB584837F}"/>
                </a:ext>
              </a:extLst>
            </p:cNvPr>
            <p:cNvSpPr>
              <a:spLocks noChangeArrowheads="1"/>
            </p:cNvSpPr>
            <p:nvPr/>
          </p:nvSpPr>
          <p:spPr bwMode="auto">
            <a:xfrm>
              <a:off x="5606245" y="3791218"/>
              <a:ext cx="90393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Text - Gedaref">
              <a:extLst>
                <a:ext uri="{FF2B5EF4-FFF2-40B4-BE49-F238E27FC236}">
                  <a16:creationId xmlns:a16="http://schemas.microsoft.com/office/drawing/2014/main" id="{9A6F0A5A-B849-F33C-3444-9EABFA5E0490}"/>
                </a:ext>
              </a:extLst>
            </p:cNvPr>
            <p:cNvSpPr>
              <a:spLocks noChangeArrowheads="1"/>
            </p:cNvSpPr>
            <p:nvPr/>
          </p:nvSpPr>
          <p:spPr bwMode="auto">
            <a:xfrm>
              <a:off x="7963290" y="4029831"/>
              <a:ext cx="507471"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Gedaref</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Text - West Kordofan">
              <a:extLst>
                <a:ext uri="{FF2B5EF4-FFF2-40B4-BE49-F238E27FC236}">
                  <a16:creationId xmlns:a16="http://schemas.microsoft.com/office/drawing/2014/main" id="{D149B4BA-7B10-93DF-F3C8-CC6EA0751332}"/>
                </a:ext>
              </a:extLst>
            </p:cNvPr>
            <p:cNvSpPr>
              <a:spLocks noChangeArrowheads="1"/>
            </p:cNvSpPr>
            <p:nvPr/>
          </p:nvSpPr>
          <p:spPr bwMode="auto">
            <a:xfrm>
              <a:off x="4899245" y="5198069"/>
              <a:ext cx="89124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West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Text - South Darfur">
              <a:extLst>
                <a:ext uri="{FF2B5EF4-FFF2-40B4-BE49-F238E27FC236}">
                  <a16:creationId xmlns:a16="http://schemas.microsoft.com/office/drawing/2014/main" id="{6EABC662-38F7-506B-EF83-90B099AFE7F6}"/>
                </a:ext>
              </a:extLst>
            </p:cNvPr>
            <p:cNvSpPr>
              <a:spLocks noChangeArrowheads="1"/>
            </p:cNvSpPr>
            <p:nvPr/>
          </p:nvSpPr>
          <p:spPr bwMode="auto">
            <a:xfrm>
              <a:off x="3319612" y="5541415"/>
              <a:ext cx="7643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Text - Kassala">
              <a:extLst>
                <a:ext uri="{FF2B5EF4-FFF2-40B4-BE49-F238E27FC236}">
                  <a16:creationId xmlns:a16="http://schemas.microsoft.com/office/drawing/2014/main" id="{F65D385F-50C3-8A80-DDB0-DADBC2E5BE97}"/>
                </a:ext>
              </a:extLst>
            </p:cNvPr>
            <p:cNvSpPr>
              <a:spLocks noChangeArrowheads="1"/>
            </p:cNvSpPr>
            <p:nvPr/>
          </p:nvSpPr>
          <p:spPr bwMode="auto">
            <a:xfrm>
              <a:off x="8265654" y="3449616"/>
              <a:ext cx="50112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Kassala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Text - Sennar">
              <a:extLst>
                <a:ext uri="{FF2B5EF4-FFF2-40B4-BE49-F238E27FC236}">
                  <a16:creationId xmlns:a16="http://schemas.microsoft.com/office/drawing/2014/main" id="{76C79965-D2D4-0483-C5E4-5A1B0A6401DA}"/>
                </a:ext>
              </a:extLst>
            </p:cNvPr>
            <p:cNvSpPr>
              <a:spLocks noChangeArrowheads="1"/>
            </p:cNvSpPr>
            <p:nvPr/>
          </p:nvSpPr>
          <p:spPr bwMode="auto">
            <a:xfrm>
              <a:off x="7483609" y="4694506"/>
              <a:ext cx="456724"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Sennar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Text - South Kordofan">
              <a:extLst>
                <a:ext uri="{FF2B5EF4-FFF2-40B4-BE49-F238E27FC236}">
                  <a16:creationId xmlns:a16="http://schemas.microsoft.com/office/drawing/2014/main" id="{452A3B72-18DE-DD48-4955-22EEAA490396}"/>
                </a:ext>
              </a:extLst>
            </p:cNvPr>
            <p:cNvSpPr>
              <a:spLocks noChangeArrowheads="1"/>
            </p:cNvSpPr>
            <p:nvPr/>
          </p:nvSpPr>
          <p:spPr bwMode="auto">
            <a:xfrm>
              <a:off x="5965574" y="5246380"/>
              <a:ext cx="926134"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Kordofan</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Text - East Darfur">
              <a:extLst>
                <a:ext uri="{FF2B5EF4-FFF2-40B4-BE49-F238E27FC236}">
                  <a16:creationId xmlns:a16="http://schemas.microsoft.com/office/drawing/2014/main" id="{B8F9028F-A19D-599E-70CC-16A4EF2470E5}"/>
                </a:ext>
              </a:extLst>
            </p:cNvPr>
            <p:cNvSpPr>
              <a:spLocks noChangeArrowheads="1"/>
            </p:cNvSpPr>
            <p:nvPr/>
          </p:nvSpPr>
          <p:spPr bwMode="auto">
            <a:xfrm>
              <a:off x="4201156" y="5406551"/>
              <a:ext cx="68825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East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Text - Blue Nile">
              <a:extLst>
                <a:ext uri="{FF2B5EF4-FFF2-40B4-BE49-F238E27FC236}">
                  <a16:creationId xmlns:a16="http://schemas.microsoft.com/office/drawing/2014/main" id="{0AE3E4C4-366E-816B-8C8F-E2C846E997A2}"/>
                </a:ext>
              </a:extLst>
            </p:cNvPr>
            <p:cNvSpPr>
              <a:spLocks noChangeArrowheads="1"/>
            </p:cNvSpPr>
            <p:nvPr/>
          </p:nvSpPr>
          <p:spPr bwMode="auto">
            <a:xfrm>
              <a:off x="7521347" y="5327360"/>
              <a:ext cx="555046"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Blue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Text - White Nile">
              <a:extLst>
                <a:ext uri="{FF2B5EF4-FFF2-40B4-BE49-F238E27FC236}">
                  <a16:creationId xmlns:a16="http://schemas.microsoft.com/office/drawing/2014/main" id="{AF417257-1D3C-7DD1-0943-061C06FD60EF}"/>
                </a:ext>
              </a:extLst>
            </p:cNvPr>
            <p:cNvSpPr>
              <a:spLocks noChangeArrowheads="1"/>
            </p:cNvSpPr>
            <p:nvPr/>
          </p:nvSpPr>
          <p:spPr bwMode="auto">
            <a:xfrm>
              <a:off x="6804868" y="4658622"/>
              <a:ext cx="631167"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White Nile</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Text - Aj Jazirah">
              <a:extLst>
                <a:ext uri="{FF2B5EF4-FFF2-40B4-BE49-F238E27FC236}">
                  <a16:creationId xmlns:a16="http://schemas.microsoft.com/office/drawing/2014/main" id="{8AD06502-DAE0-AF6E-377F-BD7D3B9503D7}"/>
                </a:ext>
              </a:extLst>
            </p:cNvPr>
            <p:cNvSpPr>
              <a:spLocks noChangeArrowheads="1"/>
            </p:cNvSpPr>
            <p:nvPr/>
          </p:nvSpPr>
          <p:spPr bwMode="auto">
            <a:xfrm>
              <a:off x="7131551" y="3925371"/>
              <a:ext cx="60262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Aj</a:t>
              </a: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899"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Jazirah</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Text - Khartoum">
              <a:extLst>
                <a:ext uri="{FF2B5EF4-FFF2-40B4-BE49-F238E27FC236}">
                  <a16:creationId xmlns:a16="http://schemas.microsoft.com/office/drawing/2014/main" id="{AD74E79C-B643-A4F7-C51F-8F4ACA92F2A9}"/>
                </a:ext>
              </a:extLst>
            </p:cNvPr>
            <p:cNvSpPr>
              <a:spLocks noChangeArrowheads="1"/>
            </p:cNvSpPr>
            <p:nvPr/>
          </p:nvSpPr>
          <p:spPr bwMode="auto">
            <a:xfrm>
              <a:off x="6991205" y="3464505"/>
              <a:ext cx="596278"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Khartoum</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Text - Central Darfur">
              <a:extLst>
                <a:ext uri="{FF2B5EF4-FFF2-40B4-BE49-F238E27FC236}">
                  <a16:creationId xmlns:a16="http://schemas.microsoft.com/office/drawing/2014/main" id="{D4F74A8E-98A8-A35F-236B-B43D93F2AF3B}"/>
                </a:ext>
              </a:extLst>
            </p:cNvPr>
            <p:cNvSpPr>
              <a:spLocks noChangeArrowheads="1"/>
            </p:cNvSpPr>
            <p:nvPr/>
          </p:nvSpPr>
          <p:spPr bwMode="auto">
            <a:xfrm>
              <a:off x="2672152" y="4862605"/>
              <a:ext cx="84049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Central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Text - West Darfur">
              <a:extLst>
                <a:ext uri="{FF2B5EF4-FFF2-40B4-BE49-F238E27FC236}">
                  <a16:creationId xmlns:a16="http://schemas.microsoft.com/office/drawing/2014/main" id="{D5AC1FDF-8576-8338-F11A-DE795692EE9C}"/>
                </a:ext>
              </a:extLst>
            </p:cNvPr>
            <p:cNvSpPr>
              <a:spLocks noChangeArrowheads="1"/>
            </p:cNvSpPr>
            <p:nvPr/>
          </p:nvSpPr>
          <p:spPr bwMode="auto">
            <a:xfrm>
              <a:off x="2461235" y="4317074"/>
              <a:ext cx="729489"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West Darfur</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Text - Abyei PCA">
              <a:extLst>
                <a:ext uri="{FF2B5EF4-FFF2-40B4-BE49-F238E27FC236}">
                  <a16:creationId xmlns:a16="http://schemas.microsoft.com/office/drawing/2014/main" id="{ED65C501-141B-6382-FAD2-1F78697AF4CF}"/>
                </a:ext>
              </a:extLst>
            </p:cNvPr>
            <p:cNvSpPr>
              <a:spLocks noChangeArrowheads="1"/>
            </p:cNvSpPr>
            <p:nvPr/>
          </p:nvSpPr>
          <p:spPr bwMode="auto">
            <a:xfrm>
              <a:off x="4995417" y="5990143"/>
              <a:ext cx="659712" cy="1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486" eaLnBrk="0" fontAlgn="base" latinLnBrk="0" hangingPunct="0">
                <a:lnSpc>
                  <a:spcPct val="100000"/>
                </a:lnSpc>
                <a:spcBef>
                  <a:spcPct val="0"/>
                </a:spcBef>
                <a:spcAft>
                  <a:spcPct val="0"/>
                </a:spcAft>
                <a:buClrTx/>
                <a:buSzTx/>
                <a:buFontTx/>
                <a:buNone/>
                <a:tabLst/>
                <a:defRPr/>
              </a:pPr>
              <a:r>
                <a:rPr kumimoji="0" lang="en-US" altLang="en-US" sz="899" b="0" i="0" u="none" strike="noStrike" kern="1200" cap="none" spc="0" normalizeH="0" baseline="0" noProof="0">
                  <a:ln>
                    <a:noFill/>
                  </a:ln>
                  <a:solidFill>
                    <a:srgbClr val="000000"/>
                  </a:solidFill>
                  <a:effectLst/>
                  <a:uLnTx/>
                  <a:uFillTx/>
                  <a:latin typeface="Arial" panose="020B0604020202020204" pitchFamily="34" charset="0"/>
                  <a:ea typeface="+mn-ea"/>
                  <a:cs typeface="+mn-cs"/>
                </a:rPr>
                <a:t>Abyei PCA</a:t>
              </a: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lowchart: Connector 188">
              <a:extLst>
                <a:ext uri="{FF2B5EF4-FFF2-40B4-BE49-F238E27FC236}">
                  <a16:creationId xmlns:a16="http://schemas.microsoft.com/office/drawing/2014/main" id="{87D5EC85-0DB9-09FC-5DCA-413D58174B9E}"/>
                </a:ext>
              </a:extLst>
            </p:cNvPr>
            <p:cNvSpPr/>
            <p:nvPr/>
          </p:nvSpPr>
          <p:spPr>
            <a:xfrm>
              <a:off x="7072439" y="4602455"/>
              <a:ext cx="56370" cy="6405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190" name="Group 189">
              <a:extLst>
                <a:ext uri="{FF2B5EF4-FFF2-40B4-BE49-F238E27FC236}">
                  <a16:creationId xmlns:a16="http://schemas.microsoft.com/office/drawing/2014/main" id="{277AC829-B99A-123D-2CC5-1A342DD5A5AB}"/>
                </a:ext>
              </a:extLst>
            </p:cNvPr>
            <p:cNvGrpSpPr/>
            <p:nvPr/>
          </p:nvGrpSpPr>
          <p:grpSpPr>
            <a:xfrm>
              <a:off x="8565156" y="3171453"/>
              <a:ext cx="3418463" cy="230592"/>
              <a:chOff x="8574087" y="3171185"/>
              <a:chExt cx="3422028" cy="230832"/>
            </a:xfrm>
          </p:grpSpPr>
          <p:grpSp>
            <p:nvGrpSpPr>
              <p:cNvPr id="191" name="Group 190">
                <a:extLst>
                  <a:ext uri="{FF2B5EF4-FFF2-40B4-BE49-F238E27FC236}">
                    <a16:creationId xmlns:a16="http://schemas.microsoft.com/office/drawing/2014/main" id="{F474F9B5-2DA6-FFE4-52D3-106A223E66BB}"/>
                  </a:ext>
                </a:extLst>
              </p:cNvPr>
              <p:cNvGrpSpPr/>
              <p:nvPr/>
            </p:nvGrpSpPr>
            <p:grpSpPr>
              <a:xfrm>
                <a:off x="8574087" y="3192463"/>
                <a:ext cx="858368" cy="169084"/>
                <a:chOff x="8487497" y="3496631"/>
                <a:chExt cx="858368" cy="169084"/>
              </a:xfrm>
            </p:grpSpPr>
            <p:sp>
              <p:nvSpPr>
                <p:cNvPr id="193" name="Flowchart: Connector 192">
                  <a:extLst>
                    <a:ext uri="{FF2B5EF4-FFF2-40B4-BE49-F238E27FC236}">
                      <a16:creationId xmlns:a16="http://schemas.microsoft.com/office/drawing/2014/main" id="{EB3F6EB0-C075-B2DF-FD64-70CB77DB4902}"/>
                    </a:ext>
                  </a:extLst>
                </p:cNvPr>
                <p:cNvSpPr/>
                <p:nvPr/>
              </p:nvSpPr>
              <p:spPr>
                <a:xfrm>
                  <a:off x="8487497" y="3561727"/>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194" name="Group 193">
                  <a:extLst>
                    <a:ext uri="{FF2B5EF4-FFF2-40B4-BE49-F238E27FC236}">
                      <a16:creationId xmlns:a16="http://schemas.microsoft.com/office/drawing/2014/main" id="{62B1A395-F9A6-DF8F-8EE2-3BF1506C667E}"/>
                    </a:ext>
                  </a:extLst>
                </p:cNvPr>
                <p:cNvGrpSpPr/>
                <p:nvPr/>
              </p:nvGrpSpPr>
              <p:grpSpPr>
                <a:xfrm>
                  <a:off x="8540751" y="3496631"/>
                  <a:ext cx="805114" cy="169084"/>
                  <a:chOff x="8294286" y="4239581"/>
                  <a:chExt cx="805114" cy="169084"/>
                </a:xfrm>
              </p:grpSpPr>
              <p:cxnSp>
                <p:nvCxnSpPr>
                  <p:cNvPr id="195" name="Straight Connector 194">
                    <a:extLst>
                      <a:ext uri="{FF2B5EF4-FFF2-40B4-BE49-F238E27FC236}">
                        <a16:creationId xmlns:a16="http://schemas.microsoft.com/office/drawing/2014/main" id="{07C8121A-1800-0648-62B7-776303DF80AA}"/>
                      </a:ext>
                    </a:extLst>
                  </p:cNvPr>
                  <p:cNvCxnSpPr>
                    <a:cxnSpLocks/>
                  </p:cNvCxnSpPr>
                  <p:nvPr/>
                </p:nvCxnSpPr>
                <p:spPr>
                  <a:xfrm flipV="1">
                    <a:off x="8294286" y="4323882"/>
                    <a:ext cx="801266" cy="9837"/>
                  </a:xfrm>
                  <a:prstGeom prst="line">
                    <a:avLst/>
                  </a:prstGeom>
                  <a:noFill/>
                  <a:ln w="12700" cap="flat" cmpd="sng" algn="ctr">
                    <a:solidFill>
                      <a:srgbClr val="5B9BD5"/>
                    </a:solidFill>
                    <a:prstDash val="solid"/>
                    <a:miter lim="800000"/>
                  </a:ln>
                  <a:effectLst/>
                </p:spPr>
              </p:cxnSp>
              <p:cxnSp>
                <p:nvCxnSpPr>
                  <p:cNvPr id="196" name="Straight Connector 195">
                    <a:extLst>
                      <a:ext uri="{FF2B5EF4-FFF2-40B4-BE49-F238E27FC236}">
                        <a16:creationId xmlns:a16="http://schemas.microsoft.com/office/drawing/2014/main" id="{72756453-ABFA-66AC-0118-CB8B1075009F}"/>
                      </a:ext>
                    </a:extLst>
                  </p:cNvPr>
                  <p:cNvCxnSpPr>
                    <a:cxnSpLocks/>
                  </p:cNvCxnSpPr>
                  <p:nvPr/>
                </p:nvCxnSpPr>
                <p:spPr>
                  <a:xfrm>
                    <a:off x="9099400" y="4239581"/>
                    <a:ext cx="0" cy="169084"/>
                  </a:xfrm>
                  <a:prstGeom prst="line">
                    <a:avLst/>
                  </a:prstGeom>
                  <a:noFill/>
                  <a:ln w="6350" cap="flat" cmpd="sng" algn="ctr">
                    <a:solidFill>
                      <a:srgbClr val="4472C4"/>
                    </a:solidFill>
                    <a:prstDash val="solid"/>
                    <a:miter lim="800000"/>
                  </a:ln>
                  <a:effectLst/>
                </p:spPr>
              </p:cxnSp>
            </p:grpSp>
          </p:grpSp>
          <p:sp>
            <p:nvSpPr>
              <p:cNvPr id="192" name="TextBox 191">
                <a:extLst>
                  <a:ext uri="{FF2B5EF4-FFF2-40B4-BE49-F238E27FC236}">
                    <a16:creationId xmlns:a16="http://schemas.microsoft.com/office/drawing/2014/main" id="{08D1E91A-BDF3-458E-3466-2D4827B31881}"/>
                  </a:ext>
                </a:extLst>
              </p:cNvPr>
              <p:cNvSpPr txBox="1"/>
              <p:nvPr/>
            </p:nvSpPr>
            <p:spPr>
              <a:xfrm>
                <a:off x="9386597" y="3171185"/>
                <a:ext cx="2609518"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CARE (20)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WFP</a:t>
                </a:r>
                <a:endParaRPr kumimoji="0" lang="en-US" sz="899"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grpSp>
        <p:grpSp>
          <p:nvGrpSpPr>
            <p:cNvPr id="197" name="Group 196">
              <a:extLst>
                <a:ext uri="{FF2B5EF4-FFF2-40B4-BE49-F238E27FC236}">
                  <a16:creationId xmlns:a16="http://schemas.microsoft.com/office/drawing/2014/main" id="{1CCE6407-DD21-60B0-9945-594C702A8F93}"/>
                </a:ext>
              </a:extLst>
            </p:cNvPr>
            <p:cNvGrpSpPr/>
            <p:nvPr/>
          </p:nvGrpSpPr>
          <p:grpSpPr>
            <a:xfrm>
              <a:off x="7737614" y="5070708"/>
              <a:ext cx="1927853" cy="368947"/>
              <a:chOff x="7844561" y="5021303"/>
              <a:chExt cx="1929863" cy="369332"/>
            </a:xfrm>
          </p:grpSpPr>
          <p:grpSp>
            <p:nvGrpSpPr>
              <p:cNvPr id="198" name="Group 197">
                <a:extLst>
                  <a:ext uri="{FF2B5EF4-FFF2-40B4-BE49-F238E27FC236}">
                    <a16:creationId xmlns:a16="http://schemas.microsoft.com/office/drawing/2014/main" id="{6E81BDBD-9CFD-B265-F3B5-6A5AC0423D60}"/>
                  </a:ext>
                </a:extLst>
              </p:cNvPr>
              <p:cNvGrpSpPr/>
              <p:nvPr/>
            </p:nvGrpSpPr>
            <p:grpSpPr>
              <a:xfrm>
                <a:off x="7844561" y="5055672"/>
                <a:ext cx="680900" cy="303729"/>
                <a:chOff x="7844561" y="5055672"/>
                <a:chExt cx="680900" cy="303729"/>
              </a:xfrm>
            </p:grpSpPr>
            <p:sp>
              <p:nvSpPr>
                <p:cNvPr id="200" name="Flowchart: Connector 199">
                  <a:extLst>
                    <a:ext uri="{FF2B5EF4-FFF2-40B4-BE49-F238E27FC236}">
                      <a16:creationId xmlns:a16="http://schemas.microsoft.com/office/drawing/2014/main" id="{DB467768-7ED5-1961-854C-EBDCC3FB11DC}"/>
                    </a:ext>
                  </a:extLst>
                </p:cNvPr>
                <p:cNvSpPr/>
                <p:nvPr/>
              </p:nvSpPr>
              <p:spPr>
                <a:xfrm>
                  <a:off x="7844561" y="5159701"/>
                  <a:ext cx="58073"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01" name="Straight Connector 200">
                  <a:extLst>
                    <a:ext uri="{FF2B5EF4-FFF2-40B4-BE49-F238E27FC236}">
                      <a16:creationId xmlns:a16="http://schemas.microsoft.com/office/drawing/2014/main" id="{20278101-47E8-DA27-4814-4475B9478A5F}"/>
                    </a:ext>
                  </a:extLst>
                </p:cNvPr>
                <p:cNvCxnSpPr>
                  <a:cxnSpLocks/>
                </p:cNvCxnSpPr>
                <p:nvPr/>
              </p:nvCxnSpPr>
              <p:spPr>
                <a:xfrm>
                  <a:off x="7902634" y="5193998"/>
                  <a:ext cx="622827" cy="0"/>
                </a:xfrm>
                <a:prstGeom prst="line">
                  <a:avLst/>
                </a:prstGeom>
                <a:noFill/>
                <a:ln w="12700" cap="flat" cmpd="sng" algn="ctr">
                  <a:solidFill>
                    <a:srgbClr val="5B9BD5"/>
                  </a:solidFill>
                  <a:prstDash val="solid"/>
                  <a:miter lim="800000"/>
                </a:ln>
                <a:effectLst/>
              </p:spPr>
            </p:cxnSp>
            <p:cxnSp>
              <p:nvCxnSpPr>
                <p:cNvPr id="202" name="Straight Connector 201">
                  <a:extLst>
                    <a:ext uri="{FF2B5EF4-FFF2-40B4-BE49-F238E27FC236}">
                      <a16:creationId xmlns:a16="http://schemas.microsoft.com/office/drawing/2014/main" id="{44A8B019-2738-907E-3F69-B101E3342ABA}"/>
                    </a:ext>
                  </a:extLst>
                </p:cNvPr>
                <p:cNvCxnSpPr>
                  <a:cxnSpLocks/>
                </p:cNvCxnSpPr>
                <p:nvPr/>
              </p:nvCxnSpPr>
              <p:spPr>
                <a:xfrm>
                  <a:off x="8525460" y="5055672"/>
                  <a:ext cx="0" cy="303729"/>
                </a:xfrm>
                <a:prstGeom prst="line">
                  <a:avLst/>
                </a:prstGeom>
                <a:noFill/>
                <a:ln w="6350" cap="flat" cmpd="sng" algn="ctr">
                  <a:solidFill>
                    <a:srgbClr val="4472C4"/>
                  </a:solidFill>
                  <a:prstDash val="solid"/>
                  <a:miter lim="800000"/>
                </a:ln>
                <a:effectLst/>
              </p:spPr>
            </p:cxnSp>
          </p:grpSp>
          <p:sp>
            <p:nvSpPr>
              <p:cNvPr id="199" name="TextBox 198">
                <a:extLst>
                  <a:ext uri="{FF2B5EF4-FFF2-40B4-BE49-F238E27FC236}">
                    <a16:creationId xmlns:a16="http://schemas.microsoft.com/office/drawing/2014/main" id="{910397FF-183E-5C66-8A5B-367544E67112}"/>
                  </a:ext>
                </a:extLst>
              </p:cNvPr>
              <p:cNvSpPr txBox="1"/>
              <p:nvPr/>
            </p:nvSpPr>
            <p:spPr>
              <a:xfrm>
                <a:off x="8480898" y="5021303"/>
                <a:ext cx="1293526" cy="3693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AAH (2), MEDAIR(</a:t>
                </a:r>
                <a:r>
                  <a:rPr kumimoji="0" lang="en-US" sz="899" b="0" i="0" u="none" strike="noStrike" kern="0" cap="none" spc="0" normalizeH="0" baseline="0" noProof="0">
                    <a:ln>
                      <a:noFill/>
                    </a:ln>
                    <a:solidFill>
                      <a:srgbClr val="00CC00"/>
                    </a:solidFill>
                    <a:effectLst/>
                    <a:uLnTx/>
                    <a:uFillTx/>
                    <a:latin typeface="Calibri" panose="020F0502020204030204"/>
                  </a:rPr>
                  <a:t>9</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),RI (6), IMC (9,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1</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WFP</a:t>
                </a:r>
                <a:endParaRPr kumimoji="0" lang="en-US" sz="899" b="0" i="0" u="none" strike="noStrike" kern="1200" cap="none" spc="0" normalizeH="0" baseline="0" noProof="0">
                  <a:ln>
                    <a:noFill/>
                  </a:ln>
                  <a:solidFill>
                    <a:srgbClr val="FFC000"/>
                  </a:solidFill>
                  <a:effectLst/>
                  <a:uLnTx/>
                  <a:uFillTx/>
                  <a:latin typeface="Calibri" panose="020F0502020204030204"/>
                  <a:ea typeface="+mn-ea"/>
                  <a:cs typeface="+mn-cs"/>
                </a:endParaRPr>
              </a:p>
            </p:txBody>
          </p:sp>
        </p:grpSp>
        <p:sp>
          <p:nvSpPr>
            <p:cNvPr id="203" name="Flowchart: Connector 202">
              <a:extLst>
                <a:ext uri="{FF2B5EF4-FFF2-40B4-BE49-F238E27FC236}">
                  <a16:creationId xmlns:a16="http://schemas.microsoft.com/office/drawing/2014/main" id="{7376C4C3-8A55-106B-588D-EF1A061762BF}"/>
                </a:ext>
              </a:extLst>
            </p:cNvPr>
            <p:cNvSpPr/>
            <p:nvPr/>
          </p:nvSpPr>
          <p:spPr>
            <a:xfrm flipH="1">
              <a:off x="3157794" y="5125682"/>
              <a:ext cx="58226" cy="6405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04" name="Straight Connector 203">
              <a:extLst>
                <a:ext uri="{FF2B5EF4-FFF2-40B4-BE49-F238E27FC236}">
                  <a16:creationId xmlns:a16="http://schemas.microsoft.com/office/drawing/2014/main" id="{518E8DA5-BC18-FD49-1C1D-49FD1A92613F}"/>
                </a:ext>
              </a:extLst>
            </p:cNvPr>
            <p:cNvCxnSpPr>
              <a:cxnSpLocks/>
            </p:cNvCxnSpPr>
            <p:nvPr/>
          </p:nvCxnSpPr>
          <p:spPr>
            <a:xfrm flipH="1">
              <a:off x="2533326" y="5158922"/>
              <a:ext cx="624467" cy="0"/>
            </a:xfrm>
            <a:prstGeom prst="line">
              <a:avLst/>
            </a:prstGeom>
            <a:noFill/>
            <a:ln w="12700" cap="flat" cmpd="sng" algn="ctr">
              <a:solidFill>
                <a:srgbClr val="5B9BD5"/>
              </a:solidFill>
              <a:prstDash val="solid"/>
              <a:miter lim="800000"/>
            </a:ln>
            <a:effectLst/>
          </p:spPr>
        </p:cxnSp>
        <p:cxnSp>
          <p:nvCxnSpPr>
            <p:cNvPr id="205" name="Straight Connector 204">
              <a:extLst>
                <a:ext uri="{FF2B5EF4-FFF2-40B4-BE49-F238E27FC236}">
                  <a16:creationId xmlns:a16="http://schemas.microsoft.com/office/drawing/2014/main" id="{6B94B433-D864-250B-4C6F-0D0A1E201F52}"/>
                </a:ext>
              </a:extLst>
            </p:cNvPr>
            <p:cNvCxnSpPr>
              <a:cxnSpLocks/>
            </p:cNvCxnSpPr>
            <p:nvPr/>
          </p:nvCxnSpPr>
          <p:spPr>
            <a:xfrm>
              <a:off x="2533327" y="5023946"/>
              <a:ext cx="0" cy="257376"/>
            </a:xfrm>
            <a:prstGeom prst="line">
              <a:avLst/>
            </a:prstGeom>
            <a:noFill/>
            <a:ln w="6350" cap="flat" cmpd="sng" algn="ctr">
              <a:solidFill>
                <a:srgbClr val="4472C4"/>
              </a:solidFill>
              <a:prstDash val="solid"/>
              <a:miter lim="800000"/>
            </a:ln>
            <a:effectLst/>
          </p:spPr>
        </p:cxnSp>
        <p:sp>
          <p:nvSpPr>
            <p:cNvPr id="206" name="TextBox 205">
              <a:extLst>
                <a:ext uri="{FF2B5EF4-FFF2-40B4-BE49-F238E27FC236}">
                  <a16:creationId xmlns:a16="http://schemas.microsoft.com/office/drawing/2014/main" id="{000E77B6-8F10-93D0-B9DA-106C6E7A8BBC}"/>
                </a:ext>
              </a:extLst>
            </p:cNvPr>
            <p:cNvSpPr txBox="1"/>
            <p:nvPr/>
          </p:nvSpPr>
          <p:spPr>
            <a:xfrm>
              <a:off x="963220" y="5062596"/>
              <a:ext cx="1596921" cy="230592"/>
            </a:xfrm>
            <a:prstGeom prst="rect">
              <a:avLst/>
            </a:prstGeom>
            <a:noFill/>
          </p:spPr>
          <p:txBody>
            <a:bodyPr wrap="square" rtlCol="0">
              <a:spAutoFit/>
            </a:bodyPr>
            <a:lstStyle/>
            <a:p>
              <a:pPr algn="l" defTabSz="913486" hangingPunct="1">
                <a:defRPr/>
              </a:pPr>
              <a:r>
                <a:rPr lang="en-US" sz="899" b="0" kern="1200">
                  <a:solidFill>
                    <a:srgbClr val="FFC000"/>
                  </a:solidFill>
                  <a:latin typeface="Calibri" panose="020F0502020204030204"/>
                  <a:ea typeface="+mn-ea"/>
                  <a:cs typeface="+mn-cs"/>
                </a:rPr>
                <a:t>AAH(4), IMC (24) </a:t>
              </a:r>
              <a:r>
                <a:rPr lang="en-US" sz="899" b="0" kern="1200">
                  <a:solidFill>
                    <a:srgbClr val="00CC00"/>
                  </a:solidFill>
                  <a:latin typeface="Calibri" panose="020F0502020204030204"/>
                  <a:ea typeface="+mn-ea"/>
                  <a:cs typeface="+mn-cs"/>
                </a:rPr>
                <a:t>CRS(1),  </a:t>
              </a:r>
              <a:r>
                <a:rPr lang="en-US" sz="899" b="0" kern="1200">
                  <a:solidFill>
                    <a:srgbClr val="00B050"/>
                  </a:solidFill>
                  <a:latin typeface="Calibri" panose="020F0502020204030204"/>
                  <a:ea typeface="+mn-ea"/>
                  <a:cs typeface="+mn-cs"/>
                </a:rPr>
                <a:t>WFP</a:t>
              </a:r>
              <a:endParaRPr lang="en-US" sz="899" b="0" kern="1200">
                <a:solidFill>
                  <a:prstClr val="white">
                    <a:lumMod val="75000"/>
                  </a:prstClr>
                </a:solidFill>
                <a:latin typeface="Calibri" panose="020F0502020204030204"/>
                <a:ea typeface="+mn-ea"/>
                <a:cs typeface="+mn-cs"/>
              </a:endParaRPr>
            </a:p>
          </p:txBody>
        </p:sp>
        <p:grpSp>
          <p:nvGrpSpPr>
            <p:cNvPr id="207" name="Group 206">
              <a:extLst>
                <a:ext uri="{FF2B5EF4-FFF2-40B4-BE49-F238E27FC236}">
                  <a16:creationId xmlns:a16="http://schemas.microsoft.com/office/drawing/2014/main" id="{2A9AE389-F15F-BD3C-1666-85FE3420B091}"/>
                </a:ext>
              </a:extLst>
            </p:cNvPr>
            <p:cNvGrpSpPr/>
            <p:nvPr/>
          </p:nvGrpSpPr>
          <p:grpSpPr>
            <a:xfrm>
              <a:off x="731478" y="3499648"/>
              <a:ext cx="3154891" cy="243554"/>
              <a:chOff x="107908" y="5057304"/>
              <a:chExt cx="3112410" cy="243808"/>
            </a:xfrm>
          </p:grpSpPr>
          <p:sp>
            <p:nvSpPr>
              <p:cNvPr id="208" name="Flowchart: Connector 207">
                <a:extLst>
                  <a:ext uri="{FF2B5EF4-FFF2-40B4-BE49-F238E27FC236}">
                    <a16:creationId xmlns:a16="http://schemas.microsoft.com/office/drawing/2014/main" id="{DDA32C7C-67EF-A153-A370-B9C5AE438FCD}"/>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09" name="Straight Connector 208">
                <a:extLst>
                  <a:ext uri="{FF2B5EF4-FFF2-40B4-BE49-F238E27FC236}">
                    <a16:creationId xmlns:a16="http://schemas.microsoft.com/office/drawing/2014/main" id="{68D17960-B148-CFEA-C954-EF7F835409C8}"/>
                  </a:ext>
                </a:extLst>
              </p:cNvPr>
              <p:cNvCxnSpPr>
                <a:cxnSpLocks/>
              </p:cNvCxnSpPr>
              <p:nvPr/>
            </p:nvCxnSpPr>
            <p:spPr>
              <a:xfrm flipH="1" flipV="1">
                <a:off x="1866811" y="5161371"/>
                <a:ext cx="1295220" cy="1213"/>
              </a:xfrm>
              <a:prstGeom prst="line">
                <a:avLst/>
              </a:prstGeom>
              <a:noFill/>
              <a:ln w="12700" cap="flat" cmpd="sng" algn="ctr">
                <a:solidFill>
                  <a:srgbClr val="5B9BD5"/>
                </a:solidFill>
                <a:prstDash val="solid"/>
                <a:miter lim="800000"/>
              </a:ln>
              <a:effectLst/>
            </p:spPr>
          </p:cxnSp>
          <p:cxnSp>
            <p:nvCxnSpPr>
              <p:cNvPr id="210" name="Straight Connector 209">
                <a:extLst>
                  <a:ext uri="{FF2B5EF4-FFF2-40B4-BE49-F238E27FC236}">
                    <a16:creationId xmlns:a16="http://schemas.microsoft.com/office/drawing/2014/main" id="{C04DFCDD-743F-73B8-4D1A-8EDA46760D8B}"/>
                  </a:ext>
                </a:extLst>
              </p:cNvPr>
              <p:cNvCxnSpPr>
                <a:cxnSpLocks/>
              </p:cNvCxnSpPr>
              <p:nvPr/>
            </p:nvCxnSpPr>
            <p:spPr>
              <a:xfrm>
                <a:off x="1864372" y="5057304"/>
                <a:ext cx="2439" cy="207562"/>
              </a:xfrm>
              <a:prstGeom prst="line">
                <a:avLst/>
              </a:prstGeom>
              <a:noFill/>
              <a:ln w="6350" cap="flat" cmpd="sng" algn="ctr">
                <a:solidFill>
                  <a:srgbClr val="4472C4"/>
                </a:solidFill>
                <a:prstDash val="solid"/>
                <a:miter lim="800000"/>
              </a:ln>
              <a:effectLst/>
            </p:spPr>
          </p:cxnSp>
          <p:sp>
            <p:nvSpPr>
              <p:cNvPr id="211" name="TextBox 210">
                <a:extLst>
                  <a:ext uri="{FF2B5EF4-FFF2-40B4-BE49-F238E27FC236}">
                    <a16:creationId xmlns:a16="http://schemas.microsoft.com/office/drawing/2014/main" id="{E5DF190A-666F-D3C9-80E5-45AA447FED0A}"/>
                  </a:ext>
                </a:extLst>
              </p:cNvPr>
              <p:cNvSpPr txBox="1"/>
              <p:nvPr/>
            </p:nvSpPr>
            <p:spPr>
              <a:xfrm>
                <a:off x="107908" y="5070280"/>
                <a:ext cx="2615537"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HDPO (1), </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SAHARI(5),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RI (7)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WFP</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 </a:t>
                </a:r>
              </a:p>
            </p:txBody>
          </p:sp>
        </p:grpSp>
        <p:grpSp>
          <p:nvGrpSpPr>
            <p:cNvPr id="212" name="Group 211">
              <a:extLst>
                <a:ext uri="{FF2B5EF4-FFF2-40B4-BE49-F238E27FC236}">
                  <a16:creationId xmlns:a16="http://schemas.microsoft.com/office/drawing/2014/main" id="{BBFF267B-BCF1-69C5-8E03-8DED9040B033}"/>
                </a:ext>
              </a:extLst>
            </p:cNvPr>
            <p:cNvGrpSpPr/>
            <p:nvPr/>
          </p:nvGrpSpPr>
          <p:grpSpPr>
            <a:xfrm>
              <a:off x="6110369" y="5679228"/>
              <a:ext cx="954555" cy="1038174"/>
              <a:chOff x="4955485" y="5964979"/>
              <a:chExt cx="955550" cy="1039257"/>
            </a:xfrm>
          </p:grpSpPr>
          <p:sp>
            <p:nvSpPr>
              <p:cNvPr id="213" name="Flowchart: Connector 212">
                <a:extLst>
                  <a:ext uri="{FF2B5EF4-FFF2-40B4-BE49-F238E27FC236}">
                    <a16:creationId xmlns:a16="http://schemas.microsoft.com/office/drawing/2014/main" id="{AB945F7B-BC60-D583-136C-27AF52CEC3FB}"/>
                  </a:ext>
                </a:extLst>
              </p:cNvPr>
              <p:cNvSpPr/>
              <p:nvPr/>
            </p:nvSpPr>
            <p:spPr>
              <a:xfrm>
                <a:off x="5370061" y="5964979"/>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14" name="Group 213">
                <a:extLst>
                  <a:ext uri="{FF2B5EF4-FFF2-40B4-BE49-F238E27FC236}">
                    <a16:creationId xmlns:a16="http://schemas.microsoft.com/office/drawing/2014/main" id="{410D04CD-CB46-6C74-2599-C9EE43E338B4}"/>
                  </a:ext>
                </a:extLst>
              </p:cNvPr>
              <p:cNvGrpSpPr/>
              <p:nvPr/>
            </p:nvGrpSpPr>
            <p:grpSpPr>
              <a:xfrm>
                <a:off x="4955485" y="6029103"/>
                <a:ext cx="955550" cy="975133"/>
                <a:chOff x="4955485" y="6029103"/>
                <a:chExt cx="955550" cy="975133"/>
              </a:xfrm>
            </p:grpSpPr>
            <p:cxnSp>
              <p:nvCxnSpPr>
                <p:cNvPr id="215" name="Straight Connector 214">
                  <a:extLst>
                    <a:ext uri="{FF2B5EF4-FFF2-40B4-BE49-F238E27FC236}">
                      <a16:creationId xmlns:a16="http://schemas.microsoft.com/office/drawing/2014/main" id="{BF5B357A-C57F-B7CD-1BCA-ECDE41A17605}"/>
                    </a:ext>
                  </a:extLst>
                </p:cNvPr>
                <p:cNvCxnSpPr>
                  <a:cxnSpLocks/>
                  <a:stCxn id="213" idx="4"/>
                </p:cNvCxnSpPr>
                <p:nvPr/>
              </p:nvCxnSpPr>
              <p:spPr>
                <a:xfrm>
                  <a:off x="5398276" y="6029103"/>
                  <a:ext cx="0" cy="645290"/>
                </a:xfrm>
                <a:prstGeom prst="line">
                  <a:avLst/>
                </a:prstGeom>
                <a:noFill/>
                <a:ln w="12700" cap="flat" cmpd="sng" algn="ctr">
                  <a:solidFill>
                    <a:srgbClr val="5B9BD5"/>
                  </a:solidFill>
                  <a:prstDash val="solid"/>
                  <a:miter lim="800000"/>
                </a:ln>
                <a:effectLst/>
              </p:spPr>
            </p:cxnSp>
            <p:cxnSp>
              <p:nvCxnSpPr>
                <p:cNvPr id="216" name="Straight Connector 215">
                  <a:extLst>
                    <a:ext uri="{FF2B5EF4-FFF2-40B4-BE49-F238E27FC236}">
                      <a16:creationId xmlns:a16="http://schemas.microsoft.com/office/drawing/2014/main" id="{4B7BBA76-B9B4-4123-8229-A95E7A3C3719}"/>
                    </a:ext>
                  </a:extLst>
                </p:cNvPr>
                <p:cNvCxnSpPr>
                  <a:cxnSpLocks/>
                </p:cNvCxnSpPr>
                <p:nvPr/>
              </p:nvCxnSpPr>
              <p:spPr>
                <a:xfrm>
                  <a:off x="4955485" y="6674393"/>
                  <a:ext cx="909533" cy="0"/>
                </a:xfrm>
                <a:prstGeom prst="line">
                  <a:avLst/>
                </a:prstGeom>
                <a:noFill/>
                <a:ln w="6350" cap="flat" cmpd="sng" algn="ctr">
                  <a:solidFill>
                    <a:srgbClr val="4472C4"/>
                  </a:solidFill>
                  <a:prstDash val="solid"/>
                  <a:miter lim="800000"/>
                </a:ln>
                <a:effectLst/>
              </p:spPr>
            </p:cxnSp>
            <p:sp>
              <p:nvSpPr>
                <p:cNvPr id="217" name="TextBox 216">
                  <a:extLst>
                    <a:ext uri="{FF2B5EF4-FFF2-40B4-BE49-F238E27FC236}">
                      <a16:creationId xmlns:a16="http://schemas.microsoft.com/office/drawing/2014/main" id="{06CCB3E5-FCAC-DB0E-2E6E-B37993C78E73}"/>
                    </a:ext>
                  </a:extLst>
                </p:cNvPr>
                <p:cNvSpPr txBox="1"/>
                <p:nvPr/>
              </p:nvSpPr>
              <p:spPr>
                <a:xfrm>
                  <a:off x="5012082" y="6634904"/>
                  <a:ext cx="898953" cy="369332"/>
                </a:xfrm>
                <a:prstGeom prst="rect">
                  <a:avLst/>
                </a:prstGeom>
                <a:noFill/>
              </p:spPr>
              <p:txBody>
                <a:bodyPr wrap="square" rtlCol="0">
                  <a:spAutoFit/>
                </a:bodyPr>
                <a:lstStyle>
                  <a:defPPr>
                    <a:defRPr lang="en-US"/>
                  </a:defP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AAH(2, </a:t>
                  </a: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1), IMC (13)</a:t>
                  </a:r>
                </a:p>
              </p:txBody>
            </p:sp>
          </p:grpSp>
        </p:grpSp>
        <p:grpSp>
          <p:nvGrpSpPr>
            <p:cNvPr id="218" name="Group 217">
              <a:extLst>
                <a:ext uri="{FF2B5EF4-FFF2-40B4-BE49-F238E27FC236}">
                  <a16:creationId xmlns:a16="http://schemas.microsoft.com/office/drawing/2014/main" id="{9ACA7DB0-7339-EC33-BB59-8A0D669701AC}"/>
                </a:ext>
              </a:extLst>
            </p:cNvPr>
            <p:cNvGrpSpPr/>
            <p:nvPr/>
          </p:nvGrpSpPr>
          <p:grpSpPr>
            <a:xfrm rot="10800000">
              <a:off x="7407489" y="3721500"/>
              <a:ext cx="2925886" cy="230592"/>
              <a:chOff x="9973" y="5059444"/>
              <a:chExt cx="2965923" cy="230832"/>
            </a:xfrm>
          </p:grpSpPr>
          <p:sp>
            <p:nvSpPr>
              <p:cNvPr id="219" name="Flowchart: Connector 218">
                <a:extLst>
                  <a:ext uri="{FF2B5EF4-FFF2-40B4-BE49-F238E27FC236}">
                    <a16:creationId xmlns:a16="http://schemas.microsoft.com/office/drawing/2014/main" id="{9D211476-A37F-EB6B-4C76-DB7E112BD45F}"/>
                  </a:ext>
                </a:extLst>
              </p:cNvPr>
              <p:cNvSpPr/>
              <p:nvPr/>
            </p:nvSpPr>
            <p:spPr>
              <a:xfrm flipH="1">
                <a:off x="2917609" y="5131705"/>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20" name="Straight Connector 219">
                <a:extLst>
                  <a:ext uri="{FF2B5EF4-FFF2-40B4-BE49-F238E27FC236}">
                    <a16:creationId xmlns:a16="http://schemas.microsoft.com/office/drawing/2014/main" id="{69210F3B-510B-B93A-1A8B-467286207BF6}"/>
                  </a:ext>
                </a:extLst>
              </p:cNvPr>
              <p:cNvCxnSpPr>
                <a:cxnSpLocks/>
              </p:cNvCxnSpPr>
              <p:nvPr/>
            </p:nvCxnSpPr>
            <p:spPr>
              <a:xfrm rot="10800000" flipV="1">
                <a:off x="1250998" y="5164788"/>
                <a:ext cx="1665473" cy="11154"/>
              </a:xfrm>
              <a:prstGeom prst="line">
                <a:avLst/>
              </a:prstGeom>
              <a:noFill/>
              <a:ln w="12700" cap="flat" cmpd="sng" algn="ctr">
                <a:solidFill>
                  <a:srgbClr val="5B9BD5"/>
                </a:solidFill>
                <a:prstDash val="solid"/>
                <a:miter lim="800000"/>
              </a:ln>
              <a:effectLst/>
            </p:spPr>
          </p:cxnSp>
          <p:cxnSp>
            <p:nvCxnSpPr>
              <p:cNvPr id="221" name="Straight Connector 220">
                <a:extLst>
                  <a:ext uri="{FF2B5EF4-FFF2-40B4-BE49-F238E27FC236}">
                    <a16:creationId xmlns:a16="http://schemas.microsoft.com/office/drawing/2014/main" id="{85EAF83F-BDD2-7128-99CB-BC596A5F1655}"/>
                  </a:ext>
                </a:extLst>
              </p:cNvPr>
              <p:cNvCxnSpPr>
                <a:cxnSpLocks/>
              </p:cNvCxnSpPr>
              <p:nvPr/>
            </p:nvCxnSpPr>
            <p:spPr>
              <a:xfrm>
                <a:off x="1245427" y="5109267"/>
                <a:ext cx="0" cy="133350"/>
              </a:xfrm>
              <a:prstGeom prst="line">
                <a:avLst/>
              </a:prstGeom>
              <a:noFill/>
              <a:ln w="6350" cap="flat" cmpd="sng" algn="ctr">
                <a:solidFill>
                  <a:srgbClr val="4472C4"/>
                </a:solidFill>
                <a:prstDash val="solid"/>
                <a:miter lim="800000"/>
              </a:ln>
              <a:effectLst/>
            </p:spPr>
          </p:cxnSp>
          <p:sp>
            <p:nvSpPr>
              <p:cNvPr id="222" name="TextBox 221">
                <a:extLst>
                  <a:ext uri="{FF2B5EF4-FFF2-40B4-BE49-F238E27FC236}">
                    <a16:creationId xmlns:a16="http://schemas.microsoft.com/office/drawing/2014/main" id="{A7277516-6DF1-4C3F-1078-FB56CEBBB7D3}"/>
                  </a:ext>
                </a:extLst>
              </p:cNvPr>
              <p:cNvSpPr txBox="1"/>
              <p:nvPr/>
            </p:nvSpPr>
            <p:spPr>
              <a:xfrm rot="10800000">
                <a:off x="9973" y="5059444"/>
                <a:ext cx="1302917"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srgbClr val="00CC00"/>
                    </a:solidFill>
                    <a:effectLst/>
                    <a:uLnTx/>
                    <a:uFillTx/>
                    <a:latin typeface="Calibri" panose="020F0502020204030204"/>
                  </a:rPr>
                  <a:t>BFD (10), </a:t>
                </a:r>
                <a:r>
                  <a:rPr kumimoji="0" lang="en-US" sz="899" b="0" i="0" u="none" strike="noStrike" kern="0" cap="none" spc="0" normalizeH="0" baseline="0" noProof="0">
                    <a:ln>
                      <a:noFill/>
                    </a:ln>
                    <a:solidFill>
                      <a:srgbClr val="FFC000"/>
                    </a:solidFill>
                    <a:effectLst/>
                    <a:uLnTx/>
                    <a:uFillTx/>
                    <a:latin typeface="Calibri" panose="020F0502020204030204"/>
                  </a:rPr>
                  <a:t>IMC (3</a:t>
                </a:r>
                <a:r>
                  <a:rPr kumimoji="0" lang="en-US" sz="899" b="0" i="0" u="none" strike="noStrike" kern="0" cap="none" spc="0" normalizeH="0" baseline="0" noProof="0">
                    <a:ln>
                      <a:noFill/>
                    </a:ln>
                    <a:solidFill>
                      <a:srgbClr val="00CC00"/>
                    </a:solidFill>
                    <a:effectLst/>
                    <a:uLnTx/>
                    <a:uFillTx/>
                    <a:latin typeface="Calibri" panose="020F0502020204030204"/>
                  </a:rPr>
                  <a:t>)</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WFP</a:t>
                </a:r>
              </a:p>
            </p:txBody>
          </p:sp>
        </p:grpSp>
        <p:cxnSp>
          <p:nvCxnSpPr>
            <p:cNvPr id="223" name="Straight Connector 222">
              <a:extLst>
                <a:ext uri="{FF2B5EF4-FFF2-40B4-BE49-F238E27FC236}">
                  <a16:creationId xmlns:a16="http://schemas.microsoft.com/office/drawing/2014/main" id="{64CD107C-F834-EBF3-B6B2-69B3A419C73E}"/>
                </a:ext>
              </a:extLst>
            </p:cNvPr>
            <p:cNvCxnSpPr>
              <a:cxnSpLocks/>
            </p:cNvCxnSpPr>
            <p:nvPr/>
          </p:nvCxnSpPr>
          <p:spPr>
            <a:xfrm>
              <a:off x="8794520" y="4562799"/>
              <a:ext cx="0" cy="147921"/>
            </a:xfrm>
            <a:prstGeom prst="line">
              <a:avLst/>
            </a:prstGeom>
            <a:noFill/>
            <a:ln w="6350" cap="flat" cmpd="sng" algn="ctr">
              <a:solidFill>
                <a:srgbClr val="4472C4"/>
              </a:solidFill>
              <a:prstDash val="solid"/>
              <a:miter lim="800000"/>
            </a:ln>
            <a:effectLst/>
          </p:spPr>
        </p:cxnSp>
        <p:grpSp>
          <p:nvGrpSpPr>
            <p:cNvPr id="224" name="Group 223">
              <a:extLst>
                <a:ext uri="{FF2B5EF4-FFF2-40B4-BE49-F238E27FC236}">
                  <a16:creationId xmlns:a16="http://schemas.microsoft.com/office/drawing/2014/main" id="{AC6CDE8C-AFBE-880C-93F5-FD0669D6DC36}"/>
                </a:ext>
              </a:extLst>
            </p:cNvPr>
            <p:cNvGrpSpPr/>
            <p:nvPr/>
          </p:nvGrpSpPr>
          <p:grpSpPr>
            <a:xfrm>
              <a:off x="8081665" y="4732892"/>
              <a:ext cx="3370722" cy="230592"/>
              <a:chOff x="8574087" y="3151622"/>
              <a:chExt cx="3374237" cy="230832"/>
            </a:xfrm>
          </p:grpSpPr>
          <p:grpSp>
            <p:nvGrpSpPr>
              <p:cNvPr id="225" name="Group 224">
                <a:extLst>
                  <a:ext uri="{FF2B5EF4-FFF2-40B4-BE49-F238E27FC236}">
                    <a16:creationId xmlns:a16="http://schemas.microsoft.com/office/drawing/2014/main" id="{D873070A-8261-2EF2-185D-6F118BBB7FDC}"/>
                  </a:ext>
                </a:extLst>
              </p:cNvPr>
              <p:cNvGrpSpPr/>
              <p:nvPr/>
            </p:nvGrpSpPr>
            <p:grpSpPr>
              <a:xfrm>
                <a:off x="8574087" y="3192463"/>
                <a:ext cx="858368" cy="169084"/>
                <a:chOff x="8487497" y="3496631"/>
                <a:chExt cx="858368" cy="169084"/>
              </a:xfrm>
            </p:grpSpPr>
            <p:sp>
              <p:nvSpPr>
                <p:cNvPr id="227" name="Flowchart: Connector 226">
                  <a:extLst>
                    <a:ext uri="{FF2B5EF4-FFF2-40B4-BE49-F238E27FC236}">
                      <a16:creationId xmlns:a16="http://schemas.microsoft.com/office/drawing/2014/main" id="{D7BB7B02-C7EE-AE4F-22E9-31FCC58B62F2}"/>
                    </a:ext>
                  </a:extLst>
                </p:cNvPr>
                <p:cNvSpPr/>
                <p:nvPr/>
              </p:nvSpPr>
              <p:spPr>
                <a:xfrm>
                  <a:off x="8487497" y="3561727"/>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28" name="Group 227">
                  <a:extLst>
                    <a:ext uri="{FF2B5EF4-FFF2-40B4-BE49-F238E27FC236}">
                      <a16:creationId xmlns:a16="http://schemas.microsoft.com/office/drawing/2014/main" id="{C73A780F-86B5-8EE9-AA2F-92D0E2B6A723}"/>
                    </a:ext>
                  </a:extLst>
                </p:cNvPr>
                <p:cNvGrpSpPr/>
                <p:nvPr/>
              </p:nvGrpSpPr>
              <p:grpSpPr>
                <a:xfrm>
                  <a:off x="8540751" y="3496631"/>
                  <a:ext cx="805114" cy="169084"/>
                  <a:chOff x="8294286" y="4239581"/>
                  <a:chExt cx="805114" cy="169084"/>
                </a:xfrm>
              </p:grpSpPr>
              <p:cxnSp>
                <p:nvCxnSpPr>
                  <p:cNvPr id="229" name="Straight Connector 228">
                    <a:extLst>
                      <a:ext uri="{FF2B5EF4-FFF2-40B4-BE49-F238E27FC236}">
                        <a16:creationId xmlns:a16="http://schemas.microsoft.com/office/drawing/2014/main" id="{4F234483-1FEA-0084-4332-D2E8AA49350D}"/>
                      </a:ext>
                    </a:extLst>
                  </p:cNvPr>
                  <p:cNvCxnSpPr>
                    <a:cxnSpLocks/>
                  </p:cNvCxnSpPr>
                  <p:nvPr/>
                </p:nvCxnSpPr>
                <p:spPr>
                  <a:xfrm flipV="1">
                    <a:off x="8294286" y="4323882"/>
                    <a:ext cx="801266" cy="9837"/>
                  </a:xfrm>
                  <a:prstGeom prst="line">
                    <a:avLst/>
                  </a:prstGeom>
                  <a:noFill/>
                  <a:ln w="12700" cap="flat" cmpd="sng" algn="ctr">
                    <a:solidFill>
                      <a:srgbClr val="5B9BD5"/>
                    </a:solidFill>
                    <a:prstDash val="solid"/>
                    <a:miter lim="800000"/>
                  </a:ln>
                  <a:effectLst/>
                </p:spPr>
              </p:cxnSp>
              <p:cxnSp>
                <p:nvCxnSpPr>
                  <p:cNvPr id="230" name="Straight Connector 229">
                    <a:extLst>
                      <a:ext uri="{FF2B5EF4-FFF2-40B4-BE49-F238E27FC236}">
                        <a16:creationId xmlns:a16="http://schemas.microsoft.com/office/drawing/2014/main" id="{0FDE70D2-C036-B9DE-AB65-1E1158F0B160}"/>
                      </a:ext>
                    </a:extLst>
                  </p:cNvPr>
                  <p:cNvCxnSpPr>
                    <a:cxnSpLocks/>
                  </p:cNvCxnSpPr>
                  <p:nvPr/>
                </p:nvCxnSpPr>
                <p:spPr>
                  <a:xfrm>
                    <a:off x="9099400" y="4239581"/>
                    <a:ext cx="0" cy="169084"/>
                  </a:xfrm>
                  <a:prstGeom prst="line">
                    <a:avLst/>
                  </a:prstGeom>
                  <a:noFill/>
                  <a:ln w="6350" cap="flat" cmpd="sng" algn="ctr">
                    <a:solidFill>
                      <a:srgbClr val="4472C4"/>
                    </a:solidFill>
                    <a:prstDash val="solid"/>
                    <a:miter lim="800000"/>
                  </a:ln>
                  <a:effectLst/>
                </p:spPr>
              </p:cxnSp>
            </p:grpSp>
          </p:grpSp>
          <p:sp>
            <p:nvSpPr>
              <p:cNvPr id="226" name="TextBox 225">
                <a:extLst>
                  <a:ext uri="{FF2B5EF4-FFF2-40B4-BE49-F238E27FC236}">
                    <a16:creationId xmlns:a16="http://schemas.microsoft.com/office/drawing/2014/main" id="{2A3F36E9-0A83-F33C-C13A-DA07B4350CFA}"/>
                  </a:ext>
                </a:extLst>
              </p:cNvPr>
              <p:cNvSpPr txBox="1"/>
              <p:nvPr/>
            </p:nvSpPr>
            <p:spPr>
              <a:xfrm>
                <a:off x="9380817" y="3151622"/>
                <a:ext cx="2567507"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IMC (6),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WFP</a:t>
                </a:r>
              </a:p>
            </p:txBody>
          </p:sp>
        </p:grpSp>
        <p:grpSp>
          <p:nvGrpSpPr>
            <p:cNvPr id="231" name="Group 230">
              <a:extLst>
                <a:ext uri="{FF2B5EF4-FFF2-40B4-BE49-F238E27FC236}">
                  <a16:creationId xmlns:a16="http://schemas.microsoft.com/office/drawing/2014/main" id="{0B51DF81-57E0-633A-48FE-4D21D8133A2E}"/>
                </a:ext>
              </a:extLst>
            </p:cNvPr>
            <p:cNvGrpSpPr/>
            <p:nvPr/>
          </p:nvGrpSpPr>
          <p:grpSpPr>
            <a:xfrm>
              <a:off x="1473729" y="4468448"/>
              <a:ext cx="2093090" cy="230592"/>
              <a:chOff x="1878261" y="5079964"/>
              <a:chExt cx="2095273" cy="230832"/>
            </a:xfrm>
          </p:grpSpPr>
          <p:sp>
            <p:nvSpPr>
              <p:cNvPr id="232" name="Flowchart: Connector 231">
                <a:extLst>
                  <a:ext uri="{FF2B5EF4-FFF2-40B4-BE49-F238E27FC236}">
                    <a16:creationId xmlns:a16="http://schemas.microsoft.com/office/drawing/2014/main" id="{CA26159C-B7D5-181F-5C13-0DE213E3AACC}"/>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33" name="Straight Connector 232">
                <a:extLst>
                  <a:ext uri="{FF2B5EF4-FFF2-40B4-BE49-F238E27FC236}">
                    <a16:creationId xmlns:a16="http://schemas.microsoft.com/office/drawing/2014/main" id="{1016D9DB-2D54-AB46-B3F6-3E124FA23D72}"/>
                  </a:ext>
                </a:extLst>
              </p:cNvPr>
              <p:cNvCxnSpPr>
                <a:cxnSpLocks/>
              </p:cNvCxnSpPr>
              <p:nvPr/>
            </p:nvCxnSpPr>
            <p:spPr>
              <a:xfrm flipH="1">
                <a:off x="2702201" y="5162584"/>
                <a:ext cx="459830" cy="0"/>
              </a:xfrm>
              <a:prstGeom prst="line">
                <a:avLst/>
              </a:prstGeom>
              <a:noFill/>
              <a:ln w="12700" cap="flat" cmpd="sng" algn="ctr">
                <a:solidFill>
                  <a:srgbClr val="5B9BD5"/>
                </a:solidFill>
                <a:prstDash val="solid"/>
                <a:miter lim="800000"/>
              </a:ln>
              <a:effectLst/>
            </p:spPr>
          </p:cxnSp>
          <p:cxnSp>
            <p:nvCxnSpPr>
              <p:cNvPr id="234" name="Straight Connector 233">
                <a:extLst>
                  <a:ext uri="{FF2B5EF4-FFF2-40B4-BE49-F238E27FC236}">
                    <a16:creationId xmlns:a16="http://schemas.microsoft.com/office/drawing/2014/main" id="{57C9CB62-4A99-779D-B764-E0BDA6F69335}"/>
                  </a:ext>
                </a:extLst>
              </p:cNvPr>
              <p:cNvCxnSpPr>
                <a:cxnSpLocks/>
              </p:cNvCxnSpPr>
              <p:nvPr/>
            </p:nvCxnSpPr>
            <p:spPr>
              <a:xfrm>
                <a:off x="2700217" y="5107738"/>
                <a:ext cx="0" cy="133350"/>
              </a:xfrm>
              <a:prstGeom prst="line">
                <a:avLst/>
              </a:prstGeom>
              <a:noFill/>
              <a:ln w="6350" cap="flat" cmpd="sng" algn="ctr">
                <a:solidFill>
                  <a:srgbClr val="4472C4"/>
                </a:solidFill>
                <a:prstDash val="solid"/>
                <a:miter lim="800000"/>
              </a:ln>
              <a:effectLst/>
            </p:spPr>
          </p:cxnSp>
          <p:sp>
            <p:nvSpPr>
              <p:cNvPr id="235" name="TextBox 234">
                <a:extLst>
                  <a:ext uri="{FF2B5EF4-FFF2-40B4-BE49-F238E27FC236}">
                    <a16:creationId xmlns:a16="http://schemas.microsoft.com/office/drawing/2014/main" id="{D41F380B-2881-7E50-C708-582F5FA9694D}"/>
                  </a:ext>
                </a:extLst>
              </p:cNvPr>
              <p:cNvSpPr txBox="1"/>
              <p:nvPr/>
            </p:nvSpPr>
            <p:spPr>
              <a:xfrm>
                <a:off x="1878261" y="5079964"/>
                <a:ext cx="2095273"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IMC (3)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WFP</a:t>
                </a:r>
              </a:p>
            </p:txBody>
          </p:sp>
        </p:grpSp>
        <p:grpSp>
          <p:nvGrpSpPr>
            <p:cNvPr id="236" name="Group 235">
              <a:extLst>
                <a:ext uri="{FF2B5EF4-FFF2-40B4-BE49-F238E27FC236}">
                  <a16:creationId xmlns:a16="http://schemas.microsoft.com/office/drawing/2014/main" id="{A4B548C7-4F09-FBDA-5447-C160539A3D90}"/>
                </a:ext>
              </a:extLst>
            </p:cNvPr>
            <p:cNvGrpSpPr/>
            <p:nvPr/>
          </p:nvGrpSpPr>
          <p:grpSpPr>
            <a:xfrm>
              <a:off x="2201562" y="5935920"/>
              <a:ext cx="1701552" cy="230592"/>
              <a:chOff x="1811930" y="5093742"/>
              <a:chExt cx="1759925" cy="230832"/>
            </a:xfrm>
          </p:grpSpPr>
          <p:sp>
            <p:nvSpPr>
              <p:cNvPr id="237" name="Flowchart: Connector 236">
                <a:extLst>
                  <a:ext uri="{FF2B5EF4-FFF2-40B4-BE49-F238E27FC236}">
                    <a16:creationId xmlns:a16="http://schemas.microsoft.com/office/drawing/2014/main" id="{C88F05A5-FFF1-4B6B-62D4-8109C34CAD86}"/>
                  </a:ext>
                </a:extLst>
              </p:cNvPr>
              <p:cNvSpPr/>
              <p:nvPr/>
            </p:nvSpPr>
            <p:spPr>
              <a:xfrm flipH="1">
                <a:off x="3162031" y="5129309"/>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38" name="Straight Connector 237">
                <a:extLst>
                  <a:ext uri="{FF2B5EF4-FFF2-40B4-BE49-F238E27FC236}">
                    <a16:creationId xmlns:a16="http://schemas.microsoft.com/office/drawing/2014/main" id="{08C6D014-2E45-9F30-01C9-CDC9F5FF55E7}"/>
                  </a:ext>
                </a:extLst>
              </p:cNvPr>
              <p:cNvCxnSpPr>
                <a:cxnSpLocks/>
              </p:cNvCxnSpPr>
              <p:nvPr/>
            </p:nvCxnSpPr>
            <p:spPr>
              <a:xfrm flipH="1">
                <a:off x="2702201" y="5162584"/>
                <a:ext cx="459830" cy="0"/>
              </a:xfrm>
              <a:prstGeom prst="line">
                <a:avLst/>
              </a:prstGeom>
              <a:noFill/>
              <a:ln w="12700" cap="flat" cmpd="sng" algn="ctr">
                <a:solidFill>
                  <a:srgbClr val="5B9BD5"/>
                </a:solidFill>
                <a:prstDash val="solid"/>
                <a:miter lim="800000"/>
              </a:ln>
              <a:effectLst/>
            </p:spPr>
          </p:cxnSp>
          <p:cxnSp>
            <p:nvCxnSpPr>
              <p:cNvPr id="239" name="Straight Connector 238">
                <a:extLst>
                  <a:ext uri="{FF2B5EF4-FFF2-40B4-BE49-F238E27FC236}">
                    <a16:creationId xmlns:a16="http://schemas.microsoft.com/office/drawing/2014/main" id="{8C94BFF1-2B72-B314-D696-D696E8294FAC}"/>
                  </a:ext>
                </a:extLst>
              </p:cNvPr>
              <p:cNvCxnSpPr>
                <a:cxnSpLocks/>
              </p:cNvCxnSpPr>
              <p:nvPr/>
            </p:nvCxnSpPr>
            <p:spPr>
              <a:xfrm>
                <a:off x="2700217" y="5107738"/>
                <a:ext cx="0" cy="133350"/>
              </a:xfrm>
              <a:prstGeom prst="line">
                <a:avLst/>
              </a:prstGeom>
              <a:noFill/>
              <a:ln w="6350" cap="flat" cmpd="sng" algn="ctr">
                <a:solidFill>
                  <a:srgbClr val="4472C4"/>
                </a:solidFill>
                <a:prstDash val="solid"/>
                <a:miter lim="800000"/>
              </a:ln>
              <a:effectLst/>
            </p:spPr>
          </p:cxnSp>
          <p:sp>
            <p:nvSpPr>
              <p:cNvPr id="240" name="TextBox 239">
                <a:extLst>
                  <a:ext uri="{FF2B5EF4-FFF2-40B4-BE49-F238E27FC236}">
                    <a16:creationId xmlns:a16="http://schemas.microsoft.com/office/drawing/2014/main" id="{39E454AB-513B-A726-5A52-D5F3FC3F68C9}"/>
                  </a:ext>
                </a:extLst>
              </p:cNvPr>
              <p:cNvSpPr txBox="1"/>
              <p:nvPr/>
            </p:nvSpPr>
            <p:spPr>
              <a:xfrm>
                <a:off x="1811930" y="5093742"/>
                <a:ext cx="1759925"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IMC (5),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WFP</a:t>
                </a:r>
              </a:p>
            </p:txBody>
          </p:sp>
        </p:grpSp>
        <p:grpSp>
          <p:nvGrpSpPr>
            <p:cNvPr id="241" name="Group 240">
              <a:extLst>
                <a:ext uri="{FF2B5EF4-FFF2-40B4-BE49-F238E27FC236}">
                  <a16:creationId xmlns:a16="http://schemas.microsoft.com/office/drawing/2014/main" id="{699A68B4-8993-AEC3-15D7-093C6B141DB8}"/>
                </a:ext>
              </a:extLst>
            </p:cNvPr>
            <p:cNvGrpSpPr/>
            <p:nvPr/>
          </p:nvGrpSpPr>
          <p:grpSpPr>
            <a:xfrm>
              <a:off x="4280627" y="5732136"/>
              <a:ext cx="1254405" cy="893367"/>
              <a:chOff x="5207505" y="5964979"/>
              <a:chExt cx="1255713" cy="894299"/>
            </a:xfrm>
          </p:grpSpPr>
          <p:sp>
            <p:nvSpPr>
              <p:cNvPr id="242" name="Flowchart: Connector 241">
                <a:extLst>
                  <a:ext uri="{FF2B5EF4-FFF2-40B4-BE49-F238E27FC236}">
                    <a16:creationId xmlns:a16="http://schemas.microsoft.com/office/drawing/2014/main" id="{9C1F336A-8AA5-FB86-A488-97B75008FC21}"/>
                  </a:ext>
                </a:extLst>
              </p:cNvPr>
              <p:cNvSpPr/>
              <p:nvPr/>
            </p:nvSpPr>
            <p:spPr>
              <a:xfrm>
                <a:off x="5370061" y="5964979"/>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43" name="Group 242">
                <a:extLst>
                  <a:ext uri="{FF2B5EF4-FFF2-40B4-BE49-F238E27FC236}">
                    <a16:creationId xmlns:a16="http://schemas.microsoft.com/office/drawing/2014/main" id="{55ED7B2F-DE5B-7050-5C9F-57F02F2C31E8}"/>
                  </a:ext>
                </a:extLst>
              </p:cNvPr>
              <p:cNvGrpSpPr/>
              <p:nvPr/>
            </p:nvGrpSpPr>
            <p:grpSpPr>
              <a:xfrm>
                <a:off x="5207505" y="6029103"/>
                <a:ext cx="1255713" cy="830175"/>
                <a:chOff x="5207505" y="6029103"/>
                <a:chExt cx="1255713" cy="830175"/>
              </a:xfrm>
            </p:grpSpPr>
            <p:cxnSp>
              <p:nvCxnSpPr>
                <p:cNvPr id="244" name="Straight Connector 243">
                  <a:extLst>
                    <a:ext uri="{FF2B5EF4-FFF2-40B4-BE49-F238E27FC236}">
                      <a16:creationId xmlns:a16="http://schemas.microsoft.com/office/drawing/2014/main" id="{D80591D7-DF8A-DA79-CCD4-B43EEA5F1AD6}"/>
                    </a:ext>
                  </a:extLst>
                </p:cNvPr>
                <p:cNvCxnSpPr>
                  <a:cxnSpLocks/>
                  <a:stCxn id="242" idx="4"/>
                </p:cNvCxnSpPr>
                <p:nvPr/>
              </p:nvCxnSpPr>
              <p:spPr>
                <a:xfrm>
                  <a:off x="5398276" y="6029103"/>
                  <a:ext cx="0" cy="645290"/>
                </a:xfrm>
                <a:prstGeom prst="line">
                  <a:avLst/>
                </a:prstGeom>
                <a:noFill/>
                <a:ln w="12700" cap="flat" cmpd="sng" algn="ctr">
                  <a:solidFill>
                    <a:srgbClr val="5B9BD5"/>
                  </a:solidFill>
                  <a:prstDash val="solid"/>
                  <a:miter lim="800000"/>
                </a:ln>
                <a:effectLst/>
              </p:spPr>
            </p:cxnSp>
            <p:cxnSp>
              <p:nvCxnSpPr>
                <p:cNvPr id="245" name="Straight Connector 244">
                  <a:extLst>
                    <a:ext uri="{FF2B5EF4-FFF2-40B4-BE49-F238E27FC236}">
                      <a16:creationId xmlns:a16="http://schemas.microsoft.com/office/drawing/2014/main" id="{527B70A3-0F4D-A1A7-D9ED-8061CA895C8E}"/>
                    </a:ext>
                  </a:extLst>
                </p:cNvPr>
                <p:cNvCxnSpPr>
                  <a:cxnSpLocks/>
                </p:cNvCxnSpPr>
                <p:nvPr/>
              </p:nvCxnSpPr>
              <p:spPr>
                <a:xfrm>
                  <a:off x="5310592" y="6674393"/>
                  <a:ext cx="202677" cy="0"/>
                </a:xfrm>
                <a:prstGeom prst="line">
                  <a:avLst/>
                </a:prstGeom>
                <a:noFill/>
                <a:ln w="6350" cap="flat" cmpd="sng" algn="ctr">
                  <a:solidFill>
                    <a:srgbClr val="4472C4"/>
                  </a:solidFill>
                  <a:prstDash val="solid"/>
                  <a:miter lim="800000"/>
                </a:ln>
                <a:effectLst/>
              </p:spPr>
            </p:cxnSp>
            <p:sp>
              <p:nvSpPr>
                <p:cNvPr id="246" name="TextBox 245">
                  <a:extLst>
                    <a:ext uri="{FF2B5EF4-FFF2-40B4-BE49-F238E27FC236}">
                      <a16:creationId xmlns:a16="http://schemas.microsoft.com/office/drawing/2014/main" id="{C1C4FD85-2F86-886D-0883-D647FD03EA37}"/>
                    </a:ext>
                  </a:extLst>
                </p:cNvPr>
                <p:cNvSpPr txBox="1"/>
                <p:nvPr/>
              </p:nvSpPr>
              <p:spPr>
                <a:xfrm>
                  <a:off x="5207505" y="6628446"/>
                  <a:ext cx="1255713" cy="230832"/>
                </a:xfrm>
                <a:prstGeom prst="rect">
                  <a:avLst/>
                </a:prstGeom>
                <a:noFill/>
              </p:spPr>
              <p:txBody>
                <a:bodyPr wrap="square" rtlCol="0">
                  <a:spAutoFit/>
                </a:bodyPr>
                <a:lstStyle>
                  <a:defPPr>
                    <a:defRPr lang="en-US"/>
                  </a:defPPr>
                </a:lstStyle>
                <a:p>
                  <a:pPr marL="0" marR="0" lvl="0" indent="0" algn="l" defTabSz="913486" eaLnBrk="1" fontAlgn="auto" latinLnBrk="0" hangingPunct="1">
                    <a:lnSpc>
                      <a:spcPct val="100000"/>
                    </a:lnSpc>
                    <a:spcBef>
                      <a:spcPts val="0"/>
                    </a:spcBef>
                    <a:spcAft>
                      <a:spcPts val="0"/>
                    </a:spcAft>
                    <a:buClrTx/>
                    <a:buSzTx/>
                    <a:buFontTx/>
                    <a:buNone/>
                    <a:tabLst/>
                    <a:defRPr/>
                  </a:pPr>
                  <a:endParaRPr kumimoji="0" lang="en-US" sz="899" b="0" i="0" u="none" strike="noStrike" kern="1200" cap="none" spc="0" normalizeH="0" baseline="0" noProof="0">
                    <a:ln>
                      <a:noFill/>
                    </a:ln>
                    <a:solidFill>
                      <a:srgbClr val="FFC000"/>
                    </a:solidFill>
                    <a:effectLst/>
                    <a:uLnTx/>
                    <a:uFillTx/>
                    <a:latin typeface="Calibri" panose="020F0502020204030204"/>
                    <a:ea typeface="+mn-ea"/>
                    <a:cs typeface="+mn-cs"/>
                  </a:endParaRPr>
                </a:p>
              </p:txBody>
            </p:sp>
          </p:grpSp>
        </p:grpSp>
        <p:grpSp>
          <p:nvGrpSpPr>
            <p:cNvPr id="247" name="Group 246">
              <a:extLst>
                <a:ext uri="{FF2B5EF4-FFF2-40B4-BE49-F238E27FC236}">
                  <a16:creationId xmlns:a16="http://schemas.microsoft.com/office/drawing/2014/main" id="{B9DE0B90-9C61-59EE-3D26-387EA6C216C5}"/>
                </a:ext>
              </a:extLst>
            </p:cNvPr>
            <p:cNvGrpSpPr/>
            <p:nvPr/>
          </p:nvGrpSpPr>
          <p:grpSpPr>
            <a:xfrm rot="10800000">
              <a:off x="5145921" y="533642"/>
              <a:ext cx="1406778" cy="896188"/>
              <a:chOff x="4773335" y="5964979"/>
              <a:chExt cx="1408245" cy="897123"/>
            </a:xfrm>
          </p:grpSpPr>
          <p:sp>
            <p:nvSpPr>
              <p:cNvPr id="248" name="Flowchart: Connector 247">
                <a:extLst>
                  <a:ext uri="{FF2B5EF4-FFF2-40B4-BE49-F238E27FC236}">
                    <a16:creationId xmlns:a16="http://schemas.microsoft.com/office/drawing/2014/main" id="{5981D6DB-3505-DF64-17E0-CD81350388CE}"/>
                  </a:ext>
                </a:extLst>
              </p:cNvPr>
              <p:cNvSpPr/>
              <p:nvPr/>
            </p:nvSpPr>
            <p:spPr>
              <a:xfrm>
                <a:off x="5370061" y="5964979"/>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49" name="Group 248">
                <a:extLst>
                  <a:ext uri="{FF2B5EF4-FFF2-40B4-BE49-F238E27FC236}">
                    <a16:creationId xmlns:a16="http://schemas.microsoft.com/office/drawing/2014/main" id="{C9EBA35B-CD93-B045-1DBB-A47A18CF7A50}"/>
                  </a:ext>
                </a:extLst>
              </p:cNvPr>
              <p:cNvGrpSpPr/>
              <p:nvPr/>
            </p:nvGrpSpPr>
            <p:grpSpPr>
              <a:xfrm>
                <a:off x="4773335" y="6029103"/>
                <a:ext cx="1408245" cy="832999"/>
                <a:chOff x="4773335" y="6029103"/>
                <a:chExt cx="1408245" cy="832999"/>
              </a:xfrm>
            </p:grpSpPr>
            <p:cxnSp>
              <p:nvCxnSpPr>
                <p:cNvPr id="250" name="Straight Connector 249">
                  <a:extLst>
                    <a:ext uri="{FF2B5EF4-FFF2-40B4-BE49-F238E27FC236}">
                      <a16:creationId xmlns:a16="http://schemas.microsoft.com/office/drawing/2014/main" id="{EEC0BC8C-EF85-8865-F6C1-29F88991F6B5}"/>
                    </a:ext>
                  </a:extLst>
                </p:cNvPr>
                <p:cNvCxnSpPr>
                  <a:cxnSpLocks/>
                  <a:stCxn id="248" idx="4"/>
                </p:cNvCxnSpPr>
                <p:nvPr/>
              </p:nvCxnSpPr>
              <p:spPr>
                <a:xfrm>
                  <a:off x="5398276" y="6029103"/>
                  <a:ext cx="0" cy="645290"/>
                </a:xfrm>
                <a:prstGeom prst="line">
                  <a:avLst/>
                </a:prstGeom>
                <a:noFill/>
                <a:ln w="12700" cap="flat" cmpd="sng" algn="ctr">
                  <a:solidFill>
                    <a:srgbClr val="5B9BD5"/>
                  </a:solidFill>
                  <a:prstDash val="solid"/>
                  <a:miter lim="800000"/>
                </a:ln>
                <a:effectLst/>
              </p:spPr>
            </p:cxnSp>
            <p:cxnSp>
              <p:nvCxnSpPr>
                <p:cNvPr id="251" name="Straight Connector 250">
                  <a:extLst>
                    <a:ext uri="{FF2B5EF4-FFF2-40B4-BE49-F238E27FC236}">
                      <a16:creationId xmlns:a16="http://schemas.microsoft.com/office/drawing/2014/main" id="{EFEF5A41-5E2F-180B-F1CC-B6250DAA3DF4}"/>
                    </a:ext>
                  </a:extLst>
                </p:cNvPr>
                <p:cNvCxnSpPr>
                  <a:cxnSpLocks/>
                </p:cNvCxnSpPr>
                <p:nvPr/>
              </p:nvCxnSpPr>
              <p:spPr>
                <a:xfrm rot="10800000" flipH="1">
                  <a:off x="5118072" y="6674393"/>
                  <a:ext cx="616448" cy="0"/>
                </a:xfrm>
                <a:prstGeom prst="line">
                  <a:avLst/>
                </a:prstGeom>
                <a:noFill/>
                <a:ln w="6350" cap="flat" cmpd="sng" algn="ctr">
                  <a:solidFill>
                    <a:srgbClr val="4472C4"/>
                  </a:solidFill>
                  <a:prstDash val="solid"/>
                  <a:miter lim="800000"/>
                </a:ln>
                <a:effectLst/>
              </p:spPr>
            </p:cxnSp>
            <p:sp>
              <p:nvSpPr>
                <p:cNvPr id="252" name="TextBox 251">
                  <a:extLst>
                    <a:ext uri="{FF2B5EF4-FFF2-40B4-BE49-F238E27FC236}">
                      <a16:creationId xmlns:a16="http://schemas.microsoft.com/office/drawing/2014/main" id="{3CB6203C-25F2-EAD7-0BA1-C56CCB3A9018}"/>
                    </a:ext>
                  </a:extLst>
                </p:cNvPr>
                <p:cNvSpPr txBox="1"/>
                <p:nvPr/>
              </p:nvSpPr>
              <p:spPr>
                <a:xfrm rot="10800000">
                  <a:off x="4773335" y="6631270"/>
                  <a:ext cx="1408245" cy="230832"/>
                </a:xfrm>
                <a:prstGeom prst="rect">
                  <a:avLst/>
                </a:prstGeom>
                <a:no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 MG (1), IOM (2),</a:t>
                  </a: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 </a:t>
                  </a: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WFP</a:t>
                  </a:r>
                </a:p>
              </p:txBody>
            </p:sp>
          </p:grpSp>
        </p:grpSp>
        <p:grpSp>
          <p:nvGrpSpPr>
            <p:cNvPr id="253" name="Group 252">
              <a:extLst>
                <a:ext uri="{FF2B5EF4-FFF2-40B4-BE49-F238E27FC236}">
                  <a16:creationId xmlns:a16="http://schemas.microsoft.com/office/drawing/2014/main" id="{4886E37A-8823-F26B-92AA-80776244CB31}"/>
                </a:ext>
              </a:extLst>
            </p:cNvPr>
            <p:cNvGrpSpPr/>
            <p:nvPr/>
          </p:nvGrpSpPr>
          <p:grpSpPr>
            <a:xfrm>
              <a:off x="8706297" y="2100093"/>
              <a:ext cx="3418463" cy="230592"/>
              <a:chOff x="8574087" y="3171185"/>
              <a:chExt cx="3422028" cy="230832"/>
            </a:xfrm>
          </p:grpSpPr>
          <p:grpSp>
            <p:nvGrpSpPr>
              <p:cNvPr id="254" name="Group 253">
                <a:extLst>
                  <a:ext uri="{FF2B5EF4-FFF2-40B4-BE49-F238E27FC236}">
                    <a16:creationId xmlns:a16="http://schemas.microsoft.com/office/drawing/2014/main" id="{C0371086-1EDC-5217-5BE1-C793F36CDAE2}"/>
                  </a:ext>
                </a:extLst>
              </p:cNvPr>
              <p:cNvGrpSpPr/>
              <p:nvPr/>
            </p:nvGrpSpPr>
            <p:grpSpPr>
              <a:xfrm>
                <a:off x="8574087" y="3192463"/>
                <a:ext cx="858368" cy="169084"/>
                <a:chOff x="8487497" y="3496631"/>
                <a:chExt cx="858368" cy="169084"/>
              </a:xfrm>
            </p:grpSpPr>
            <p:sp>
              <p:nvSpPr>
                <p:cNvPr id="256" name="Flowchart: Connector 255">
                  <a:extLst>
                    <a:ext uri="{FF2B5EF4-FFF2-40B4-BE49-F238E27FC236}">
                      <a16:creationId xmlns:a16="http://schemas.microsoft.com/office/drawing/2014/main" id="{44115D07-AD69-4812-FDA3-934273A1DF0E}"/>
                    </a:ext>
                  </a:extLst>
                </p:cNvPr>
                <p:cNvSpPr/>
                <p:nvPr/>
              </p:nvSpPr>
              <p:spPr>
                <a:xfrm>
                  <a:off x="8487497" y="3561727"/>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57" name="Group 256">
                  <a:extLst>
                    <a:ext uri="{FF2B5EF4-FFF2-40B4-BE49-F238E27FC236}">
                      <a16:creationId xmlns:a16="http://schemas.microsoft.com/office/drawing/2014/main" id="{D166F797-B5B4-A0F5-9E95-FF0CCDD57D1E}"/>
                    </a:ext>
                  </a:extLst>
                </p:cNvPr>
                <p:cNvGrpSpPr/>
                <p:nvPr/>
              </p:nvGrpSpPr>
              <p:grpSpPr>
                <a:xfrm>
                  <a:off x="8540751" y="3496631"/>
                  <a:ext cx="805114" cy="169084"/>
                  <a:chOff x="8294286" y="4239581"/>
                  <a:chExt cx="805114" cy="169084"/>
                </a:xfrm>
              </p:grpSpPr>
              <p:cxnSp>
                <p:nvCxnSpPr>
                  <p:cNvPr id="258" name="Straight Connector 257">
                    <a:extLst>
                      <a:ext uri="{FF2B5EF4-FFF2-40B4-BE49-F238E27FC236}">
                        <a16:creationId xmlns:a16="http://schemas.microsoft.com/office/drawing/2014/main" id="{ED0351AD-29A4-378D-6B65-A2DD9AB75E82}"/>
                      </a:ext>
                    </a:extLst>
                  </p:cNvPr>
                  <p:cNvCxnSpPr>
                    <a:cxnSpLocks/>
                  </p:cNvCxnSpPr>
                  <p:nvPr/>
                </p:nvCxnSpPr>
                <p:spPr>
                  <a:xfrm flipV="1">
                    <a:off x="8294286" y="4323882"/>
                    <a:ext cx="801266" cy="9837"/>
                  </a:xfrm>
                  <a:prstGeom prst="line">
                    <a:avLst/>
                  </a:prstGeom>
                  <a:noFill/>
                  <a:ln w="12700" cap="flat" cmpd="sng" algn="ctr">
                    <a:solidFill>
                      <a:srgbClr val="5B9BD5"/>
                    </a:solidFill>
                    <a:prstDash val="solid"/>
                    <a:miter lim="800000"/>
                  </a:ln>
                  <a:effectLst/>
                </p:spPr>
              </p:cxnSp>
              <p:cxnSp>
                <p:nvCxnSpPr>
                  <p:cNvPr id="259" name="Straight Connector 258">
                    <a:extLst>
                      <a:ext uri="{FF2B5EF4-FFF2-40B4-BE49-F238E27FC236}">
                        <a16:creationId xmlns:a16="http://schemas.microsoft.com/office/drawing/2014/main" id="{5D926420-7795-0F76-8888-C6F151ADAB63}"/>
                      </a:ext>
                    </a:extLst>
                  </p:cNvPr>
                  <p:cNvCxnSpPr>
                    <a:cxnSpLocks/>
                  </p:cNvCxnSpPr>
                  <p:nvPr/>
                </p:nvCxnSpPr>
                <p:spPr>
                  <a:xfrm>
                    <a:off x="9099400" y="4239581"/>
                    <a:ext cx="0" cy="169084"/>
                  </a:xfrm>
                  <a:prstGeom prst="line">
                    <a:avLst/>
                  </a:prstGeom>
                  <a:noFill/>
                  <a:ln w="6350" cap="flat" cmpd="sng" algn="ctr">
                    <a:solidFill>
                      <a:srgbClr val="4472C4"/>
                    </a:solidFill>
                    <a:prstDash val="solid"/>
                    <a:miter lim="800000"/>
                  </a:ln>
                  <a:effectLst/>
                </p:spPr>
              </p:cxnSp>
            </p:grpSp>
          </p:grpSp>
          <p:sp>
            <p:nvSpPr>
              <p:cNvPr id="255" name="TextBox 254">
                <a:extLst>
                  <a:ext uri="{FF2B5EF4-FFF2-40B4-BE49-F238E27FC236}">
                    <a16:creationId xmlns:a16="http://schemas.microsoft.com/office/drawing/2014/main" id="{051A6E29-51BE-11C5-77BC-DBD3073CB799}"/>
                  </a:ext>
                </a:extLst>
              </p:cNvPr>
              <p:cNvSpPr txBox="1"/>
              <p:nvPr/>
            </p:nvSpPr>
            <p:spPr>
              <a:xfrm>
                <a:off x="9386597" y="3171185"/>
                <a:ext cx="2609518"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CC00"/>
                    </a:solidFill>
                    <a:effectLst/>
                    <a:uLnTx/>
                    <a:uFillTx/>
                    <a:latin typeface="Calibri" panose="020F0502020204030204"/>
                    <a:ea typeface="+mn-ea"/>
                    <a:cs typeface="+mn-cs"/>
                  </a:rPr>
                  <a:t>WHH (18), WFP</a:t>
                </a:r>
              </a:p>
            </p:txBody>
          </p:sp>
        </p:grpSp>
        <p:grpSp>
          <p:nvGrpSpPr>
            <p:cNvPr id="260" name="Group 259">
              <a:extLst>
                <a:ext uri="{FF2B5EF4-FFF2-40B4-BE49-F238E27FC236}">
                  <a16:creationId xmlns:a16="http://schemas.microsoft.com/office/drawing/2014/main" id="{0CEB2475-1BFB-1768-2F67-A2A03F20B5F3}"/>
                </a:ext>
              </a:extLst>
            </p:cNvPr>
            <p:cNvGrpSpPr/>
            <p:nvPr/>
          </p:nvGrpSpPr>
          <p:grpSpPr>
            <a:xfrm rot="10800000">
              <a:off x="6485980" y="584604"/>
              <a:ext cx="1406778" cy="2855497"/>
              <a:chOff x="4700860" y="5964979"/>
              <a:chExt cx="1408245" cy="2829028"/>
            </a:xfrm>
          </p:grpSpPr>
          <p:sp>
            <p:nvSpPr>
              <p:cNvPr id="261" name="Flowchart: Connector 260">
                <a:extLst>
                  <a:ext uri="{FF2B5EF4-FFF2-40B4-BE49-F238E27FC236}">
                    <a16:creationId xmlns:a16="http://schemas.microsoft.com/office/drawing/2014/main" id="{3ADF4906-E6B1-5C01-1EC8-36E883563CC4}"/>
                  </a:ext>
                </a:extLst>
              </p:cNvPr>
              <p:cNvSpPr/>
              <p:nvPr/>
            </p:nvSpPr>
            <p:spPr>
              <a:xfrm>
                <a:off x="5370061" y="5964979"/>
                <a:ext cx="56429"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62" name="Group 261">
                <a:extLst>
                  <a:ext uri="{FF2B5EF4-FFF2-40B4-BE49-F238E27FC236}">
                    <a16:creationId xmlns:a16="http://schemas.microsoft.com/office/drawing/2014/main" id="{C8C4F681-D6E9-BC63-EAC6-4DD1C93ADBFB}"/>
                  </a:ext>
                </a:extLst>
              </p:cNvPr>
              <p:cNvGrpSpPr/>
              <p:nvPr/>
            </p:nvGrpSpPr>
            <p:grpSpPr>
              <a:xfrm>
                <a:off x="4700860" y="6029103"/>
                <a:ext cx="1408245" cy="2764904"/>
                <a:chOff x="4700860" y="6029103"/>
                <a:chExt cx="1408245" cy="2764904"/>
              </a:xfrm>
            </p:grpSpPr>
            <p:cxnSp>
              <p:nvCxnSpPr>
                <p:cNvPr id="263" name="Straight Connector 262">
                  <a:extLst>
                    <a:ext uri="{FF2B5EF4-FFF2-40B4-BE49-F238E27FC236}">
                      <a16:creationId xmlns:a16="http://schemas.microsoft.com/office/drawing/2014/main" id="{98BC5B0A-2AE9-1CA2-E53E-6D19780586CD}"/>
                    </a:ext>
                  </a:extLst>
                </p:cNvPr>
                <p:cNvCxnSpPr>
                  <a:cxnSpLocks/>
                  <a:stCxn id="261" idx="4"/>
                </p:cNvCxnSpPr>
                <p:nvPr/>
              </p:nvCxnSpPr>
              <p:spPr>
                <a:xfrm>
                  <a:off x="5398276" y="6029103"/>
                  <a:ext cx="0" cy="2560320"/>
                </a:xfrm>
                <a:prstGeom prst="line">
                  <a:avLst/>
                </a:prstGeom>
                <a:noFill/>
                <a:ln w="12700" cap="flat" cmpd="sng" algn="ctr">
                  <a:solidFill>
                    <a:srgbClr val="5B9BD5"/>
                  </a:solidFill>
                  <a:prstDash val="solid"/>
                  <a:miter lim="800000"/>
                </a:ln>
                <a:effectLst/>
              </p:spPr>
            </p:cxnSp>
            <p:cxnSp>
              <p:nvCxnSpPr>
                <p:cNvPr id="264" name="Straight Connector 263">
                  <a:extLst>
                    <a:ext uri="{FF2B5EF4-FFF2-40B4-BE49-F238E27FC236}">
                      <a16:creationId xmlns:a16="http://schemas.microsoft.com/office/drawing/2014/main" id="{C4DCAA91-4B3C-B910-A647-D8DB44F8E226}"/>
                    </a:ext>
                  </a:extLst>
                </p:cNvPr>
                <p:cNvCxnSpPr>
                  <a:cxnSpLocks/>
                </p:cNvCxnSpPr>
                <p:nvPr/>
              </p:nvCxnSpPr>
              <p:spPr>
                <a:xfrm rot="10800000" flipH="1">
                  <a:off x="5110435" y="8616044"/>
                  <a:ext cx="616448" cy="0"/>
                </a:xfrm>
                <a:prstGeom prst="line">
                  <a:avLst/>
                </a:prstGeom>
                <a:noFill/>
                <a:ln w="6350" cap="flat" cmpd="sng" algn="ctr">
                  <a:solidFill>
                    <a:srgbClr val="4472C4"/>
                  </a:solidFill>
                  <a:prstDash val="solid"/>
                  <a:miter lim="800000"/>
                </a:ln>
                <a:effectLst/>
              </p:spPr>
            </p:cxnSp>
            <p:sp>
              <p:nvSpPr>
                <p:cNvPr id="265" name="TextBox 264">
                  <a:extLst>
                    <a:ext uri="{FF2B5EF4-FFF2-40B4-BE49-F238E27FC236}">
                      <a16:creationId xmlns:a16="http://schemas.microsoft.com/office/drawing/2014/main" id="{503684E0-FC26-D9EF-F8C2-2F16949AF125}"/>
                    </a:ext>
                  </a:extLst>
                </p:cNvPr>
                <p:cNvSpPr txBox="1"/>
                <p:nvPr/>
              </p:nvSpPr>
              <p:spPr>
                <a:xfrm rot="10800000">
                  <a:off x="4700860" y="8563175"/>
                  <a:ext cx="1408245" cy="230832"/>
                </a:xfrm>
                <a:prstGeom prst="rect">
                  <a:avLst/>
                </a:prstGeom>
                <a:noFill/>
              </p:spPr>
              <p:txBody>
                <a:bodyPr wrap="square" rtlCol="0">
                  <a:spAutoFit/>
                </a:bodyPr>
                <a:lstStyle>
                  <a:defPPr>
                    <a:defRPr lang="en-US"/>
                  </a:defPP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FFC000"/>
                      </a:solidFill>
                      <a:effectLst/>
                      <a:uLnTx/>
                      <a:uFillTx/>
                      <a:latin typeface="Calibri" panose="020F0502020204030204"/>
                      <a:ea typeface="+mn-ea"/>
                      <a:cs typeface="+mn-cs"/>
                    </a:rPr>
                    <a:t>IMC (1), WFP</a:t>
                  </a:r>
                </a:p>
              </p:txBody>
            </p:sp>
          </p:grpSp>
        </p:grpSp>
        <p:sp>
          <p:nvSpPr>
            <p:cNvPr id="266" name="Flowchart: Connector 265">
              <a:extLst>
                <a:ext uri="{FF2B5EF4-FFF2-40B4-BE49-F238E27FC236}">
                  <a16:creationId xmlns:a16="http://schemas.microsoft.com/office/drawing/2014/main" id="{D836616F-89FE-5CBB-B5EC-B7D7E873B068}"/>
                </a:ext>
              </a:extLst>
            </p:cNvPr>
            <p:cNvSpPr/>
            <p:nvPr/>
          </p:nvSpPr>
          <p:spPr>
            <a:xfrm rot="10800000" flipH="1">
              <a:off x="8246078" y="4279916"/>
              <a:ext cx="57500" cy="64057"/>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67" name="Straight Connector 266">
              <a:extLst>
                <a:ext uri="{FF2B5EF4-FFF2-40B4-BE49-F238E27FC236}">
                  <a16:creationId xmlns:a16="http://schemas.microsoft.com/office/drawing/2014/main" id="{DA5D0FEC-BDB0-1B7E-CBF8-3CD51BB0F785}"/>
                </a:ext>
              </a:extLst>
            </p:cNvPr>
            <p:cNvCxnSpPr>
              <a:cxnSpLocks/>
            </p:cNvCxnSpPr>
            <p:nvPr/>
          </p:nvCxnSpPr>
          <p:spPr>
            <a:xfrm flipV="1">
              <a:off x="8304702" y="4306309"/>
              <a:ext cx="680705" cy="4616"/>
            </a:xfrm>
            <a:prstGeom prst="line">
              <a:avLst/>
            </a:prstGeom>
            <a:noFill/>
            <a:ln w="12700" cap="flat" cmpd="sng" algn="ctr">
              <a:solidFill>
                <a:srgbClr val="5B9BD5"/>
              </a:solidFill>
              <a:prstDash val="solid"/>
              <a:miter lim="800000"/>
            </a:ln>
            <a:effectLst/>
          </p:spPr>
        </p:cxnSp>
        <p:cxnSp>
          <p:nvCxnSpPr>
            <p:cNvPr id="268" name="Straight Connector 267">
              <a:extLst>
                <a:ext uri="{FF2B5EF4-FFF2-40B4-BE49-F238E27FC236}">
                  <a16:creationId xmlns:a16="http://schemas.microsoft.com/office/drawing/2014/main" id="{FB6C9227-011F-0471-51EA-9E888DB4B40F}"/>
                </a:ext>
              </a:extLst>
            </p:cNvPr>
            <p:cNvCxnSpPr>
              <a:cxnSpLocks/>
            </p:cNvCxnSpPr>
            <p:nvPr/>
          </p:nvCxnSpPr>
          <p:spPr>
            <a:xfrm flipV="1">
              <a:off x="8987798" y="4206476"/>
              <a:ext cx="0" cy="199665"/>
            </a:xfrm>
            <a:prstGeom prst="line">
              <a:avLst/>
            </a:prstGeom>
            <a:noFill/>
            <a:ln w="6350" cap="flat" cmpd="sng" algn="ctr">
              <a:solidFill>
                <a:srgbClr val="4472C4"/>
              </a:solidFill>
              <a:prstDash val="solid"/>
              <a:miter lim="800000"/>
            </a:ln>
            <a:effectLst/>
          </p:spPr>
        </p:cxnSp>
        <p:sp>
          <p:nvSpPr>
            <p:cNvPr id="269" name="TextBox 268">
              <a:extLst>
                <a:ext uri="{FF2B5EF4-FFF2-40B4-BE49-F238E27FC236}">
                  <a16:creationId xmlns:a16="http://schemas.microsoft.com/office/drawing/2014/main" id="{923B09A4-8AE2-AFFD-51DB-34AC41B4EACE}"/>
                </a:ext>
              </a:extLst>
            </p:cNvPr>
            <p:cNvSpPr txBox="1"/>
            <p:nvPr/>
          </p:nvSpPr>
          <p:spPr>
            <a:xfrm>
              <a:off x="8915923" y="4183895"/>
              <a:ext cx="2294426" cy="230592"/>
            </a:xfrm>
            <a:prstGeom prst="rect">
              <a:avLst/>
            </a:prstGeom>
            <a:noFill/>
          </p:spPr>
          <p:txBody>
            <a:bodyPr wrap="square" rtlCol="0">
              <a:spAutoFit/>
            </a:bodyPr>
            <a:lstStyle/>
            <a:p>
              <a:pPr algn="l" defTabSz="913486" hangingPunct="1">
                <a:defRPr/>
              </a:pPr>
              <a:r>
                <a:rPr lang="en-US" sz="899" b="0" kern="1200">
                  <a:solidFill>
                    <a:srgbClr val="00B050"/>
                  </a:solidFill>
                  <a:latin typeface="Calibri" panose="020F0502020204030204"/>
                  <a:ea typeface="+mn-ea"/>
                  <a:cs typeface="+mn-cs"/>
                </a:rPr>
                <a:t> WHH (18), CARE(5), </a:t>
              </a:r>
              <a:r>
                <a:rPr lang="en-US" sz="899" b="0" kern="1200">
                  <a:solidFill>
                    <a:srgbClr val="FFC000"/>
                  </a:solidFill>
                  <a:latin typeface="Calibri" panose="020F0502020204030204"/>
                  <a:ea typeface="+mn-ea"/>
                  <a:cs typeface="+mn-cs"/>
                </a:rPr>
                <a:t> </a:t>
              </a:r>
              <a:r>
                <a:rPr lang="en-US" sz="899" b="0" kern="1200">
                  <a:solidFill>
                    <a:srgbClr val="00B050"/>
                  </a:solidFill>
                  <a:latin typeface="Calibri" panose="020F0502020204030204"/>
                  <a:ea typeface="+mn-ea"/>
                  <a:cs typeface="+mn-cs"/>
                </a:rPr>
                <a:t>WFP</a:t>
              </a:r>
            </a:p>
          </p:txBody>
        </p:sp>
        <p:grpSp>
          <p:nvGrpSpPr>
            <p:cNvPr id="270" name="Group 269">
              <a:extLst>
                <a:ext uri="{FF2B5EF4-FFF2-40B4-BE49-F238E27FC236}">
                  <a16:creationId xmlns:a16="http://schemas.microsoft.com/office/drawing/2014/main" id="{39A05C6B-DF26-3729-A926-B30CF9003FC4}"/>
                </a:ext>
              </a:extLst>
            </p:cNvPr>
            <p:cNvGrpSpPr/>
            <p:nvPr/>
          </p:nvGrpSpPr>
          <p:grpSpPr>
            <a:xfrm rot="10800000">
              <a:off x="7631886" y="2463073"/>
              <a:ext cx="3578463" cy="230592"/>
              <a:chOff x="-651533" y="5070159"/>
              <a:chExt cx="3627429" cy="230832"/>
            </a:xfrm>
          </p:grpSpPr>
          <p:sp>
            <p:nvSpPr>
              <p:cNvPr id="271" name="Flowchart: Connector 270">
                <a:extLst>
                  <a:ext uri="{FF2B5EF4-FFF2-40B4-BE49-F238E27FC236}">
                    <a16:creationId xmlns:a16="http://schemas.microsoft.com/office/drawing/2014/main" id="{F8D44DAF-4F89-34D8-6661-25BA3EBB6038}"/>
                  </a:ext>
                </a:extLst>
              </p:cNvPr>
              <p:cNvSpPr/>
              <p:nvPr/>
            </p:nvSpPr>
            <p:spPr>
              <a:xfrm flipH="1">
                <a:off x="2917609" y="5131705"/>
                <a:ext cx="58287" cy="64124"/>
              </a:xfrm>
              <a:prstGeom prst="flowChartConnector">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panose="020F0502020204030204"/>
                    <a:ea typeface="+mn-ea"/>
                    <a:cs typeface="+mn-cs"/>
                  </a:rPr>
                  <a:t>                                                                        </a:t>
                </a:r>
              </a:p>
            </p:txBody>
          </p:sp>
          <p:cxnSp>
            <p:nvCxnSpPr>
              <p:cNvPr id="272" name="Straight Connector 271">
                <a:extLst>
                  <a:ext uri="{FF2B5EF4-FFF2-40B4-BE49-F238E27FC236}">
                    <a16:creationId xmlns:a16="http://schemas.microsoft.com/office/drawing/2014/main" id="{DA0508EA-A8D3-E8F3-4528-503224E216C4}"/>
                  </a:ext>
                </a:extLst>
              </p:cNvPr>
              <p:cNvCxnSpPr>
                <a:cxnSpLocks/>
              </p:cNvCxnSpPr>
              <p:nvPr/>
            </p:nvCxnSpPr>
            <p:spPr>
              <a:xfrm rot="10800000" flipV="1">
                <a:off x="610328" y="5160099"/>
                <a:ext cx="2324512" cy="15568"/>
              </a:xfrm>
              <a:prstGeom prst="line">
                <a:avLst/>
              </a:prstGeom>
              <a:noFill/>
              <a:ln w="12700" cap="flat" cmpd="sng" algn="ctr">
                <a:solidFill>
                  <a:srgbClr val="5B9BD5"/>
                </a:solidFill>
                <a:prstDash val="solid"/>
                <a:miter lim="800000"/>
              </a:ln>
              <a:effectLst/>
            </p:spPr>
          </p:cxnSp>
          <p:cxnSp>
            <p:nvCxnSpPr>
              <p:cNvPr id="273" name="Straight Connector 272">
                <a:extLst>
                  <a:ext uri="{FF2B5EF4-FFF2-40B4-BE49-F238E27FC236}">
                    <a16:creationId xmlns:a16="http://schemas.microsoft.com/office/drawing/2014/main" id="{C95603B5-28B2-5138-D2EC-EE14F0E33791}"/>
                  </a:ext>
                </a:extLst>
              </p:cNvPr>
              <p:cNvCxnSpPr>
                <a:cxnSpLocks/>
              </p:cNvCxnSpPr>
              <p:nvPr/>
            </p:nvCxnSpPr>
            <p:spPr>
              <a:xfrm>
                <a:off x="610328" y="5104578"/>
                <a:ext cx="0" cy="133350"/>
              </a:xfrm>
              <a:prstGeom prst="line">
                <a:avLst/>
              </a:prstGeom>
              <a:noFill/>
              <a:ln w="6350" cap="flat" cmpd="sng" algn="ctr">
                <a:solidFill>
                  <a:srgbClr val="4472C4"/>
                </a:solidFill>
                <a:prstDash val="solid"/>
                <a:miter lim="800000"/>
              </a:ln>
              <a:effectLst/>
            </p:spPr>
          </p:cxnSp>
          <p:sp>
            <p:nvSpPr>
              <p:cNvPr id="274" name="TextBox 273">
                <a:extLst>
                  <a:ext uri="{FF2B5EF4-FFF2-40B4-BE49-F238E27FC236}">
                    <a16:creationId xmlns:a16="http://schemas.microsoft.com/office/drawing/2014/main" id="{2AD7CD72-0732-5EBB-2CA5-9D3D9E200F6D}"/>
                  </a:ext>
                </a:extLst>
              </p:cNvPr>
              <p:cNvSpPr txBox="1"/>
              <p:nvPr/>
            </p:nvSpPr>
            <p:spPr>
              <a:xfrm rot="10800000">
                <a:off x="-651533" y="5070159"/>
                <a:ext cx="1302917" cy="230832"/>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rgbClr val="00B050"/>
                    </a:solidFill>
                    <a:effectLst/>
                    <a:uLnTx/>
                    <a:uFillTx/>
                    <a:latin typeface="Calibri" panose="020F0502020204030204"/>
                    <a:ea typeface="+mn-ea"/>
                    <a:cs typeface="+mn-cs"/>
                  </a:rPr>
                  <a:t>BFD (28), WFP</a:t>
                </a:r>
              </a:p>
            </p:txBody>
          </p:sp>
        </p:grpSp>
        <p:sp>
          <p:nvSpPr>
            <p:cNvPr id="275" name="TextBox 274">
              <a:extLst>
                <a:ext uri="{FF2B5EF4-FFF2-40B4-BE49-F238E27FC236}">
                  <a16:creationId xmlns:a16="http://schemas.microsoft.com/office/drawing/2014/main" id="{77CED8DB-0525-79D8-2649-09F50E471CCD}"/>
                </a:ext>
              </a:extLst>
            </p:cNvPr>
            <p:cNvSpPr txBox="1"/>
            <p:nvPr/>
          </p:nvSpPr>
          <p:spPr>
            <a:xfrm>
              <a:off x="8747436" y="4509956"/>
              <a:ext cx="1285329" cy="368947"/>
            </a:xfrm>
            <a:prstGeom prst="rect">
              <a:avLst/>
            </a:prstGeom>
            <a:noFill/>
          </p:spPr>
          <p:txBody>
            <a:bodyPr wrap="square" rtlCol="0">
              <a:spAutoFit/>
            </a:bodyPr>
            <a:lstStyle/>
            <a:p>
              <a:pPr algn="l" defTabSz="913486" hangingPunct="1">
                <a:defRPr/>
              </a:pPr>
              <a:r>
                <a:rPr lang="en-US" sz="899">
                  <a:solidFill>
                    <a:srgbClr val="00CC00"/>
                  </a:solidFill>
                  <a:latin typeface="Calibri" panose="020F0502020204030204"/>
                </a:rPr>
                <a:t>PIS (52), IOM (1</a:t>
              </a:r>
              <a:r>
                <a:rPr lang="en-US" sz="899">
                  <a:solidFill>
                    <a:srgbClr val="FFC000"/>
                  </a:solidFill>
                  <a:latin typeface="Calibri" panose="020F0502020204030204"/>
                </a:rPr>
                <a:t>), AAH (3), </a:t>
              </a:r>
              <a:endParaRPr lang="en-US" sz="899" b="0" kern="1200">
                <a:solidFill>
                  <a:srgbClr val="00CC00"/>
                </a:solidFill>
                <a:latin typeface="Calibri" panose="020F0502020204030204"/>
                <a:ea typeface="+mn-ea"/>
                <a:cs typeface="+mn-cs"/>
              </a:endParaRPr>
            </a:p>
          </p:txBody>
        </p:sp>
      </p:grpSp>
      <p:sp>
        <p:nvSpPr>
          <p:cNvPr id="9"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Tree>
    <p:extLst>
      <p:ext uri="{BB962C8B-B14F-4D97-AF65-F5344CB8AC3E}">
        <p14:creationId xmlns:p14="http://schemas.microsoft.com/office/powerpoint/2010/main" val="16820967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graphicFrame>
        <p:nvGraphicFramePr>
          <p:cNvPr id="2" name="Table 6">
            <a:extLst>
              <a:ext uri="{FF2B5EF4-FFF2-40B4-BE49-F238E27FC236}">
                <a16:creationId xmlns:a16="http://schemas.microsoft.com/office/drawing/2014/main" id="{FBBCB8A2-2040-3FC9-C247-CAAE7FF7D660}"/>
              </a:ext>
            </a:extLst>
          </p:cNvPr>
          <p:cNvGraphicFramePr>
            <a:graphicFrameLocks noGrp="1"/>
          </p:cNvGraphicFramePr>
          <p:nvPr/>
        </p:nvGraphicFramePr>
        <p:xfrm>
          <a:off x="282641" y="862616"/>
          <a:ext cx="11718645" cy="2911695"/>
        </p:xfrm>
        <a:graphic>
          <a:graphicData uri="http://schemas.openxmlformats.org/drawingml/2006/table">
            <a:tbl>
              <a:tblPr firstRow="1" lastRow="1" bandRow="1"/>
              <a:tblGrid>
                <a:gridCol w="2713688">
                  <a:extLst>
                    <a:ext uri="{9D8B030D-6E8A-4147-A177-3AD203B41FA5}">
                      <a16:colId xmlns:a16="http://schemas.microsoft.com/office/drawing/2014/main" val="1082700229"/>
                    </a:ext>
                  </a:extLst>
                </a:gridCol>
                <a:gridCol w="1973770">
                  <a:extLst>
                    <a:ext uri="{9D8B030D-6E8A-4147-A177-3AD203B41FA5}">
                      <a16:colId xmlns:a16="http://schemas.microsoft.com/office/drawing/2014/main" val="1243957339"/>
                    </a:ext>
                  </a:extLst>
                </a:gridCol>
                <a:gridCol w="2343729">
                  <a:extLst>
                    <a:ext uri="{9D8B030D-6E8A-4147-A177-3AD203B41FA5}">
                      <a16:colId xmlns:a16="http://schemas.microsoft.com/office/drawing/2014/main" val="2260553525"/>
                    </a:ext>
                  </a:extLst>
                </a:gridCol>
                <a:gridCol w="2343729">
                  <a:extLst>
                    <a:ext uri="{9D8B030D-6E8A-4147-A177-3AD203B41FA5}">
                      <a16:colId xmlns:a16="http://schemas.microsoft.com/office/drawing/2014/main" val="1810774494"/>
                    </a:ext>
                  </a:extLst>
                </a:gridCol>
                <a:gridCol w="2343729">
                  <a:extLst>
                    <a:ext uri="{9D8B030D-6E8A-4147-A177-3AD203B41FA5}">
                      <a16:colId xmlns:a16="http://schemas.microsoft.com/office/drawing/2014/main" val="2330368916"/>
                    </a:ext>
                  </a:extLst>
                </a:gridCol>
              </a:tblGrid>
              <a:tr h="411762">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800">
                          <a:solidFill>
                            <a:schemeClr val="bg1"/>
                          </a:solidFill>
                          <a:latin typeface="Univers Condensed Light" panose="020B0306020202040204" pitchFamily="34" charset="0"/>
                        </a:rPr>
                        <a:t>Programme Type</a:t>
                      </a:r>
                    </a:p>
                    <a:p>
                      <a:r>
                        <a:rPr lang="en-US" sz="1800">
                          <a:solidFill>
                            <a:schemeClr val="bg1"/>
                          </a:solidFill>
                          <a:latin typeface="Univers Condensed Light" panose="020B0306020202040204" pitchFamily="34" charset="0"/>
                        </a:rPr>
                        <a:t> </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800">
                          <a:latin typeface="Univers Condensed Light" panose="020B0306020202040204" pitchFamily="34" charset="0"/>
                        </a:rPr>
                        <a:t>UN agencies update </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C93D"/>
                    </a:solidFill>
                  </a:tcPr>
                </a:tc>
                <a:tc hMerge="1">
                  <a:txBody>
                    <a:bodyPr/>
                    <a:lstStyle/>
                    <a:p>
                      <a:r>
                        <a:rPr lang="en-US"/>
                        <a:t> NGOs update </a:t>
                      </a:r>
                    </a:p>
                  </a:txBody>
                  <a:tcPr/>
                </a:tc>
                <a:tc hMerge="1">
                  <a:txBody>
                    <a:bodyPr/>
                    <a:lstStyle/>
                    <a:p>
                      <a:r>
                        <a:rPr lang="en-US"/>
                        <a:t> Functionality</a:t>
                      </a:r>
                    </a:p>
                  </a:txBody>
                  <a:tcPr/>
                </a:tc>
                <a:tc hMerge="1">
                  <a:txBody>
                    <a:bodyPr/>
                    <a:lstStyle/>
                    <a:p>
                      <a:endParaRPr lang="en-US"/>
                    </a:p>
                  </a:txBody>
                  <a:tcPr/>
                </a:tc>
                <a:extLst>
                  <a:ext uri="{0D108BD9-81ED-4DB2-BD59-A6C34878D82A}">
                    <a16:rowId xmlns:a16="http://schemas.microsoft.com/office/drawing/2014/main" val="837277182"/>
                  </a:ext>
                </a:extLst>
              </a:tr>
              <a:tr h="696057">
                <a:tc vMerge="1">
                  <a:txBody>
                    <a:bodyPr/>
                    <a:lstStyle/>
                    <a:p>
                      <a:r>
                        <a:rPr lang="en-US"/>
                        <a:t> </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  Total nutrition sites </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Functional </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Partially </a:t>
                      </a:r>
                    </a:p>
                  </a:txBody>
                  <a:tcPr marL="91345" marR="91345" marT="45672" marB="4567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Closed </a:t>
                      </a:r>
                    </a:p>
                  </a:txBody>
                  <a:tcPr marL="91345" marR="91345" marT="45672" marB="4567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489321332"/>
                  </a:ext>
                </a:extLst>
              </a:tr>
              <a:tr h="6960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SAM (with med comp)-SC- WHO </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160</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104 (65%)</a:t>
                      </a:r>
                    </a:p>
                  </a:txBody>
                  <a:tcPr marL="91345" marR="91345" marT="45672" marB="45672">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29 (18%)</a:t>
                      </a:r>
                    </a:p>
                  </a:txBody>
                  <a:tcPr marL="91345" marR="91345" marT="45672" marB="45672">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27 (17%)</a:t>
                      </a:r>
                    </a:p>
                  </a:txBody>
                  <a:tcPr marL="91345" marR="91345" marT="45672" marB="45672">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330943885"/>
                  </a:ext>
                </a:extLst>
              </a:tr>
              <a:tr h="6960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Univers Condensed Light" panose="020B0306020202040204" pitchFamily="34" charset="0"/>
                        </a:rPr>
                        <a:t>OTP without med comp)-OTP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Univers Condensed Light" panose="020B0306020202040204" pitchFamily="34" charset="0"/>
                        </a:rPr>
                        <a:t>UNICEF </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1885</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1486 (79%)</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103 (5%)</a:t>
                      </a: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296 (16%)</a:t>
                      </a: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102355415"/>
                  </a:ext>
                </a:extLst>
              </a:tr>
              <a:tr h="411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Univers Condensed Light" panose="020B0306020202040204" pitchFamily="34" charset="0"/>
                        </a:rPr>
                        <a:t>MAM- TSFP- WFP </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1482</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559 (38%)</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800">
                        <a:latin typeface="Univers Condensed Light" panose="020B0306020202040204" pitchFamily="34" charset="0"/>
                      </a:endParaRP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923 (62%)</a:t>
                      </a: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980963333"/>
                  </a:ext>
                </a:extLst>
              </a:tr>
            </a:tbl>
          </a:graphicData>
        </a:graphic>
      </p:graphicFrame>
      <p:graphicFrame>
        <p:nvGraphicFramePr>
          <p:cNvPr id="5" name="Table 4">
            <a:extLst>
              <a:ext uri="{FF2B5EF4-FFF2-40B4-BE49-F238E27FC236}">
                <a16:creationId xmlns:a16="http://schemas.microsoft.com/office/drawing/2014/main" id="{E65FD9BA-4465-6EF7-9233-D61820331C32}"/>
              </a:ext>
            </a:extLst>
          </p:cNvPr>
          <p:cNvGraphicFramePr>
            <a:graphicFrameLocks noGrp="1"/>
          </p:cNvGraphicFramePr>
          <p:nvPr/>
        </p:nvGraphicFramePr>
        <p:xfrm>
          <a:off x="276021" y="3755138"/>
          <a:ext cx="11718644" cy="2228992"/>
        </p:xfrm>
        <a:graphic>
          <a:graphicData uri="http://schemas.openxmlformats.org/drawingml/2006/table">
            <a:tbl>
              <a:tblPr firstRow="1" bandRow="1"/>
              <a:tblGrid>
                <a:gridCol w="2724547">
                  <a:extLst>
                    <a:ext uri="{9D8B030D-6E8A-4147-A177-3AD203B41FA5}">
                      <a16:colId xmlns:a16="http://schemas.microsoft.com/office/drawing/2014/main" val="4033811643"/>
                    </a:ext>
                  </a:extLst>
                </a:gridCol>
                <a:gridCol w="1962910">
                  <a:extLst>
                    <a:ext uri="{9D8B030D-6E8A-4147-A177-3AD203B41FA5}">
                      <a16:colId xmlns:a16="http://schemas.microsoft.com/office/drawing/2014/main" val="3600058331"/>
                    </a:ext>
                  </a:extLst>
                </a:gridCol>
                <a:gridCol w="2343729">
                  <a:extLst>
                    <a:ext uri="{9D8B030D-6E8A-4147-A177-3AD203B41FA5}">
                      <a16:colId xmlns:a16="http://schemas.microsoft.com/office/drawing/2014/main" val="1635118091"/>
                    </a:ext>
                  </a:extLst>
                </a:gridCol>
                <a:gridCol w="2343729">
                  <a:extLst>
                    <a:ext uri="{9D8B030D-6E8A-4147-A177-3AD203B41FA5}">
                      <a16:colId xmlns:a16="http://schemas.microsoft.com/office/drawing/2014/main" val="1467597814"/>
                    </a:ext>
                  </a:extLst>
                </a:gridCol>
                <a:gridCol w="2343729">
                  <a:extLst>
                    <a:ext uri="{9D8B030D-6E8A-4147-A177-3AD203B41FA5}">
                      <a16:colId xmlns:a16="http://schemas.microsoft.com/office/drawing/2014/main" val="140966022"/>
                    </a:ext>
                  </a:extLst>
                </a:gridCol>
              </a:tblGrid>
              <a:tr h="41748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800">
                          <a:solidFill>
                            <a:schemeClr val="bg1"/>
                          </a:solidFill>
                          <a:latin typeface="Univers Condensed Light" panose="020B0306020202040204" pitchFamily="34" charset="0"/>
                        </a:rPr>
                        <a:t>Programme NGOs </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800">
                          <a:latin typeface="Univers Condensed Light" panose="020B0306020202040204" pitchFamily="34" charset="0"/>
                        </a:rPr>
                        <a:t> NGOs partners updates in their operational areas depending on those reported </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r>
                        <a:rPr lang="en-US"/>
                        <a:t> NGOs update </a:t>
                      </a:r>
                    </a:p>
                  </a:txBody>
                  <a:tcPr/>
                </a:tc>
                <a:tc hMerge="1">
                  <a:txBody>
                    <a:bodyPr/>
                    <a:lstStyle/>
                    <a:p>
                      <a:r>
                        <a:rPr lang="en-US"/>
                        <a:t> Functionality</a:t>
                      </a:r>
                    </a:p>
                  </a:txBody>
                  <a:tcPr/>
                </a:tc>
                <a:tc hMerge="1">
                  <a:txBody>
                    <a:bodyPr/>
                    <a:lstStyle/>
                    <a:p>
                      <a:endParaRPr lang="en-US"/>
                    </a:p>
                  </a:txBody>
                  <a:tcPr/>
                </a:tc>
                <a:extLst>
                  <a:ext uri="{0D108BD9-81ED-4DB2-BD59-A6C34878D82A}">
                    <a16:rowId xmlns:a16="http://schemas.microsoft.com/office/drawing/2014/main" val="1336434664"/>
                  </a:ext>
                </a:extLst>
              </a:tr>
              <a:tr h="7205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SAM (with med comp)-SC  (8 NGOs)</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35</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31 (88.6%)</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2(5.7%)</a:t>
                      </a:r>
                    </a:p>
                  </a:txBody>
                  <a:tcPr marL="91345" marR="91345" marT="45672" marB="4567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2 (5.7%)</a:t>
                      </a:r>
                    </a:p>
                  </a:txBody>
                  <a:tcPr marL="91345" marR="91345" marT="45672" marB="4567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71357177"/>
                  </a:ext>
                </a:extLst>
              </a:tr>
              <a:tr h="7205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Univers Condensed Light" panose="020B0306020202040204" pitchFamily="34" charset="0"/>
                        </a:rPr>
                        <a:t>OTP without med comp)-OTP (20 NGOs) </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593</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475 (80.1%)</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57 (9.6%)</a:t>
                      </a: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61 (10.3%)</a:t>
                      </a: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769481987"/>
                  </a:ext>
                </a:extLst>
              </a:tr>
              <a:tr h="370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Univers Condensed Light" panose="020B0306020202040204" pitchFamily="34" charset="0"/>
                        </a:rPr>
                        <a:t>MAM- TSFP (12 NGOs)</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260</a:t>
                      </a:r>
                    </a:p>
                  </a:txBody>
                  <a:tcPr marL="91345" marR="91345"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188 (72.3%)</a:t>
                      </a:r>
                    </a:p>
                  </a:txBody>
                  <a:tcPr marL="91345" marR="91345" marT="45672" marB="45672">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4 (1.5%)</a:t>
                      </a: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latin typeface="Univers Condensed Light" panose="020B0306020202040204" pitchFamily="34" charset="0"/>
                        </a:rPr>
                        <a:t>68 (26.2%)</a:t>
                      </a:r>
                    </a:p>
                  </a:txBody>
                  <a:tcPr marL="91345" marR="91345" marT="45672" marB="4567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4044864509"/>
                  </a:ext>
                </a:extLst>
              </a:tr>
            </a:tbl>
          </a:graphicData>
        </a:graphic>
      </p:graphicFrame>
      <p:sp>
        <p:nvSpPr>
          <p:cNvPr id="7" name="TextBox 6">
            <a:extLst>
              <a:ext uri="{FF2B5EF4-FFF2-40B4-BE49-F238E27FC236}">
                <a16:creationId xmlns:a16="http://schemas.microsoft.com/office/drawing/2014/main" id="{98899E6D-92EC-CA1D-3DBD-7DB6DD44E3DA}"/>
              </a:ext>
            </a:extLst>
          </p:cNvPr>
          <p:cNvSpPr txBox="1"/>
          <p:nvPr/>
        </p:nvSpPr>
        <p:spPr>
          <a:xfrm>
            <a:off x="348833" y="6242172"/>
            <a:ext cx="6508313" cy="368947"/>
          </a:xfrm>
          <a:prstGeom prst="rect">
            <a:avLst/>
          </a:prstGeom>
          <a:solidFill>
            <a:srgbClr val="FFC000"/>
          </a:solid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black"/>
                </a:solidFill>
                <a:effectLst/>
                <a:uLnTx/>
                <a:uFillTx/>
                <a:latin typeface="Calibri" panose="020F0502020204030204"/>
                <a:ea typeface="+mn-ea"/>
                <a:cs typeface="+mn-cs"/>
              </a:rPr>
              <a:t>NGOs support about 32% of the functional OTP; 47% of TSFP </a:t>
            </a:r>
          </a:p>
        </p:txBody>
      </p:sp>
      <p:sp>
        <p:nvSpPr>
          <p:cNvPr id="9"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
        <p:nvSpPr>
          <p:cNvPr id="12" name="TextBox 11">
            <a:extLst>
              <a:ext uri="{FF2B5EF4-FFF2-40B4-BE49-F238E27FC236}">
                <a16:creationId xmlns:a16="http://schemas.microsoft.com/office/drawing/2014/main" id="{CCAB49E6-E459-96DB-2D72-BD19F0040A25}"/>
              </a:ext>
            </a:extLst>
          </p:cNvPr>
          <p:cNvSpPr txBox="1"/>
          <p:nvPr/>
        </p:nvSpPr>
        <p:spPr>
          <a:xfrm>
            <a:off x="-145982" y="1396"/>
            <a:ext cx="12491295" cy="592470"/>
          </a:xfrm>
          <a:prstGeom prst="rect">
            <a:avLst/>
          </a:prstGeom>
          <a:solidFill>
            <a:srgbClr val="808080">
              <a:alpha val="5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endParaRPr lang="en-US" sz="800" b="0">
              <a:solidFill>
                <a:schemeClr val="bg1"/>
              </a:solidFill>
              <a:latin typeface="Arial"/>
              <a:cs typeface="Arial"/>
            </a:endParaRPr>
          </a:p>
          <a:p>
            <a:r>
              <a:rPr lang="en-US" sz="2800">
                <a:solidFill>
                  <a:schemeClr val="bg1"/>
                </a:solidFill>
                <a:latin typeface="Arial"/>
                <a:cs typeface="Arial"/>
              </a:rPr>
              <a:t> </a:t>
            </a:r>
            <a:r>
              <a:rPr lang="en-US" sz="2800" b="0">
                <a:solidFill>
                  <a:schemeClr val="bg1"/>
                </a:solidFill>
                <a:latin typeface="Arial"/>
                <a:cs typeface="Arial"/>
              </a:rPr>
              <a:t>Functionality of Nutrition Gaps and Services</a:t>
            </a:r>
            <a:endParaRPr lang="en-US" sz="1400">
              <a:solidFill>
                <a:schemeClr val="bg1"/>
              </a:solidFill>
              <a:cs typeface="Arial"/>
            </a:endParaRPr>
          </a:p>
        </p:txBody>
      </p:sp>
    </p:spTree>
    <p:extLst>
      <p:ext uri="{BB962C8B-B14F-4D97-AF65-F5344CB8AC3E}">
        <p14:creationId xmlns:p14="http://schemas.microsoft.com/office/powerpoint/2010/main" val="37587505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5" name="Content Placeholder 2">
            <a:extLst>
              <a:ext uri="{FF2B5EF4-FFF2-40B4-BE49-F238E27FC236}">
                <a16:creationId xmlns:a16="http://schemas.microsoft.com/office/drawing/2014/main" id="{EC18E139-D463-EEA7-A8EE-0FEE33320EE4}"/>
              </a:ext>
            </a:extLst>
          </p:cNvPr>
          <p:cNvSpPr txBox="1">
            <a:spLocks/>
          </p:cNvSpPr>
          <p:nvPr/>
        </p:nvSpPr>
        <p:spPr>
          <a:xfrm>
            <a:off x="675267" y="1478170"/>
            <a:ext cx="11227792" cy="5283145"/>
          </a:xfrm>
          <a:prstGeom prst="rect">
            <a:avLst/>
          </a:prstGeom>
        </p:spPr>
        <p:txBody>
          <a:bodyPr lIns="91440" tIns="45720" rIns="91440" bIns="45720" anchor="t"/>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Operational in the absence of some of the elements (e.g. supplies)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Poor connectivity/internet</a:t>
            </a:r>
            <a:endParaRPr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685800" lvl="1" indent="-228600" algn="l" defTabSz="914400" hangingPunct="1">
              <a:lnSpc>
                <a:spcPct val="90000"/>
              </a:lnSpc>
              <a:spcBef>
                <a:spcPts val="500"/>
              </a:spcBef>
              <a:buFont typeface="Arial" panose="020B0604020202020204" pitchFamily="34" charset="0"/>
              <a:buChar char="•"/>
              <a:defRPr/>
            </a:pPr>
            <a:r>
              <a:rPr lang="en-US" sz="2400" kern="1200">
                <a:solidFill>
                  <a:prstClr val="black"/>
                </a:solidFill>
                <a:latin typeface="Arial" panose="020B0604020202020204" pitchFamily="34" charset="0"/>
                <a:ea typeface="+mn-ea"/>
                <a:cs typeface="Arial" panose="020B0604020202020204" pitchFamily="34" charset="0"/>
              </a:rPr>
              <a:t>Difficult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verify accuracy and reliability of information</a:t>
            </a:r>
            <a:r>
              <a:rPr lang="en-US" sz="2400" kern="1200">
                <a:solidFill>
                  <a:prstClr val="black"/>
                </a:solidFill>
                <a:latin typeface="Arial" panose="020B0604020202020204" pitchFamily="34" charset="0"/>
                <a:ea typeface="+mn-ea"/>
                <a:cs typeface="Arial" panose="020B0604020202020204" pitchFamily="34" charset="0"/>
              </a:rPr>
              <a:t> </a:t>
            </a:r>
            <a:endParaRPr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Delayed reporting from the field </a:t>
            </a:r>
            <a:endParaRPr lang="en-US" sz="24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228600" indent="-228600" algn="l" defTabSz="914400" hangingPunct="1">
              <a:lnSpc>
                <a:spcPct val="90000"/>
              </a:lnSpc>
              <a:spcBef>
                <a:spcPts val="1000"/>
              </a:spcBef>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Changing functionality status (</a:t>
            </a:r>
            <a:r>
              <a:rPr lang="en-US" sz="2800" kern="1200">
                <a:solidFill>
                  <a:prstClr val="black"/>
                </a:solidFill>
                <a:latin typeface="Arial" panose="020B0604020202020204" pitchFamily="34" charset="0"/>
                <a:ea typeface="+mn-ea"/>
                <a:cs typeface="Arial" panose="020B0604020202020204" pitchFamily="34" charset="0"/>
              </a:rPr>
              <a:t>closed &gt; open)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driven by Security</a:t>
            </a:r>
            <a:endParaRPr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a:solidFill>
                  <a:prstClr val="black"/>
                </a:solidFill>
                <a:latin typeface="Arial" panose="020B0604020202020204" pitchFamily="34" charset="0"/>
                <a:ea typeface="+mn-ea"/>
                <a:cs typeface="Arial" panose="020B0604020202020204" pitchFamily="34" charset="0"/>
              </a:rPr>
              <a:t>Minimum</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quality of services being provided</a:t>
            </a:r>
            <a:endParaRPr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685800" lvl="1" indent="-228600" algn="l" defTabSz="914400" hangingPunct="1">
              <a:lnSpc>
                <a:spcPct val="90000"/>
              </a:lnSpc>
              <a:spcBef>
                <a:spcPts val="500"/>
              </a:spcBef>
              <a:buFont typeface="Arial" panose="020B0604020202020204" pitchFamily="34" charset="0"/>
              <a:buChar char="•"/>
              <a:defRPr/>
            </a:pPr>
            <a:r>
              <a:rPr lang="en-US" sz="2400" kern="1200">
                <a:solidFill>
                  <a:prstClr val="black"/>
                </a:solidFill>
                <a:latin typeface="Arial" panose="020B0604020202020204" pitchFamily="34" charset="0"/>
                <a:ea typeface="+mn-ea"/>
                <a:cs typeface="Arial" panose="020B0604020202020204" pitchFamily="34" charset="0"/>
              </a:rPr>
              <a:t>Frontline</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staff </a:t>
            </a:r>
            <a:r>
              <a:rPr lang="en-US" sz="2400" kern="1200">
                <a:solidFill>
                  <a:prstClr val="black"/>
                </a:solidFill>
                <a:latin typeface="Arial" panose="020B0604020202020204" pitchFamily="34" charset="0"/>
                <a:ea typeface="+mn-ea"/>
                <a:cs typeface="Arial" panose="020B0604020202020204" pitchFamily="34" charset="0"/>
              </a:rPr>
              <a:t>have gone 10</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months</a:t>
            </a:r>
            <a:r>
              <a:rPr lang="en-US" sz="2400" kern="1200">
                <a:solidFill>
                  <a:prstClr val="black"/>
                </a:solidFill>
                <a:latin typeface="Arial" panose="020B0604020202020204" pitchFamily="34" charset="0"/>
                <a:ea typeface="+mn-ea"/>
                <a:cs typeface="Arial" panose="020B0604020202020204" pitchFamily="34" charset="0"/>
              </a:rPr>
              <a:t> </a:t>
            </a:r>
            <a:r>
              <a:rPr lang="en-US" sz="2400" kern="1200">
                <a:solidFill>
                  <a:prstClr val="black"/>
                </a:solidFill>
                <a:latin typeface="Arial" panose="020B0604020202020204" pitchFamily="34" charset="0"/>
                <a:ea typeface="Calibri"/>
                <a:cs typeface="Arial" panose="020B0604020202020204" pitchFamily="34" charset="0"/>
              </a:rPr>
              <a:t>without salaries</a:t>
            </a:r>
            <a:endParaRPr lang="en-US" sz="2400" b="0"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kern="1200">
                <a:solidFill>
                  <a:prstClr val="black"/>
                </a:solidFill>
                <a:latin typeface="Arial" panose="020B0604020202020204" pitchFamily="34" charset="0"/>
                <a:ea typeface="+mn-ea"/>
                <a:cs typeface="Arial" panose="020B0604020202020204" pitchFamily="34" charset="0"/>
              </a:rPr>
              <a:t>Rapid</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staff turnover in MOH and NGO-supported nutrition sites. </a:t>
            </a:r>
            <a:endParaRPr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
        <p:nvSpPr>
          <p:cNvPr id="7" name="TextBox 6">
            <a:extLst>
              <a:ext uri="{FF2B5EF4-FFF2-40B4-BE49-F238E27FC236}">
                <a16:creationId xmlns:a16="http://schemas.microsoft.com/office/drawing/2014/main" id="{6AD4A483-76B9-33C8-4B4C-EE691DB4E4FE}"/>
              </a:ext>
            </a:extLst>
          </p:cNvPr>
          <p:cNvSpPr txBox="1"/>
          <p:nvPr/>
        </p:nvSpPr>
        <p:spPr>
          <a:xfrm>
            <a:off x="-145982" y="-2902"/>
            <a:ext cx="12491295" cy="654025"/>
          </a:xfrm>
          <a:prstGeom prst="rect">
            <a:avLst/>
          </a:prstGeom>
          <a:solidFill>
            <a:srgbClr val="808080">
              <a:alpha val="5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endParaRPr lang="en-US" sz="800" b="0">
              <a:solidFill>
                <a:schemeClr val="bg1"/>
              </a:solidFill>
              <a:latin typeface="Arial"/>
              <a:cs typeface="Arial"/>
            </a:endParaRPr>
          </a:p>
          <a:p>
            <a:r>
              <a:rPr lang="en-US" sz="3200">
                <a:solidFill>
                  <a:schemeClr val="bg1"/>
                </a:solidFill>
                <a:latin typeface="Arial"/>
                <a:cs typeface="Arial"/>
              </a:rPr>
              <a:t> </a:t>
            </a:r>
            <a:r>
              <a:rPr lang="en-US" sz="3200" b="0">
                <a:solidFill>
                  <a:schemeClr val="bg1"/>
                </a:solidFill>
                <a:latin typeface="Arial"/>
                <a:cs typeface="Arial"/>
              </a:rPr>
              <a:t>Challenges </a:t>
            </a:r>
          </a:p>
        </p:txBody>
      </p:sp>
    </p:spTree>
    <p:extLst>
      <p:ext uri="{BB962C8B-B14F-4D97-AF65-F5344CB8AC3E}">
        <p14:creationId xmlns:p14="http://schemas.microsoft.com/office/powerpoint/2010/main" val="4014188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5" name="Content Placeholder 2">
            <a:extLst>
              <a:ext uri="{FF2B5EF4-FFF2-40B4-BE49-F238E27FC236}">
                <a16:creationId xmlns:a16="http://schemas.microsoft.com/office/drawing/2014/main" id="{EC18E139-D463-EEA7-A8EE-0FEE33320EE4}"/>
              </a:ext>
            </a:extLst>
          </p:cNvPr>
          <p:cNvSpPr txBox="1">
            <a:spLocks/>
          </p:cNvSpPr>
          <p:nvPr/>
        </p:nvSpPr>
        <p:spPr>
          <a:xfrm>
            <a:off x="363784" y="1060281"/>
            <a:ext cx="11821867" cy="5531632"/>
          </a:xfrm>
          <a:prstGeom prst="rect">
            <a:avLst/>
          </a:prstGeom>
        </p:spPr>
        <p:txBody>
          <a:bodyPr lIns="91440" tIns="45720" rIns="91440" bIns="45720" anchor="t"/>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Consultation and consensus building with all stakeholders including donors on reporting needs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kern="1200">
                <a:solidFill>
                  <a:prstClr val="black"/>
                </a:solidFill>
                <a:latin typeface="Arial" panose="020B0604020202020204" pitchFamily="34" charset="0"/>
                <a:ea typeface="+mn-ea"/>
                <a:cs typeface="Arial" panose="020B0604020202020204" pitchFamily="34" charset="0"/>
              </a:rPr>
              <a:t>Use combination of follow up (email, Mobile, individual, sub national ) - need patience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kern="1200">
                <a:solidFill>
                  <a:prstClr val="black"/>
                </a:solidFill>
                <a:latin typeface="Arial" panose="020B0604020202020204" pitchFamily="34" charset="0"/>
                <a:ea typeface="+mn-ea"/>
                <a:cs typeface="Arial" panose="020B0604020202020204" pitchFamily="34" charset="0"/>
              </a:rPr>
              <a:t>Have more than one focal point in the organization for providing inputs/copying organizational level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Publishing the information to all stakeholders - encourages reporting </a:t>
            </a:r>
          </a:p>
          <a:p>
            <a:pPr marL="9144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OCHA </a:t>
            </a:r>
            <a:r>
              <a:rPr lang="en-US" sz="2200" kern="1200">
                <a:solidFill>
                  <a:prstClr val="black"/>
                </a:solidFill>
                <a:latin typeface="Arial" panose="020B0604020202020204" pitchFamily="34" charset="0"/>
                <a:ea typeface="+mn-ea"/>
                <a:cs typeface="Arial" panose="020B0604020202020204" pitchFamily="34" charset="0"/>
              </a:rPr>
              <a:t>- encourages partners to report </a:t>
            </a:r>
            <a:r>
              <a:rPr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9144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kern="1200">
                <a:solidFill>
                  <a:prstClr val="black"/>
                </a:solidFill>
                <a:latin typeface="Arial" panose="020B0604020202020204" pitchFamily="34" charset="0"/>
                <a:ea typeface="+mn-ea"/>
                <a:cs typeface="Arial" panose="020B0604020202020204" pitchFamily="34" charset="0"/>
              </a:rPr>
              <a:t>Sector/cluster mapping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kern="1200">
                <a:solidFill>
                  <a:prstClr val="black"/>
                </a:solidFill>
                <a:latin typeface="Arial" panose="020B0604020202020204" pitchFamily="34" charset="0"/>
                <a:ea typeface="+mn-ea"/>
                <a:cs typeface="Arial" panose="020B0604020202020204" pitchFamily="34" charset="0"/>
              </a:rPr>
              <a:t>Reviewing reports immediately once received and requesting clarifications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Regular </a:t>
            </a:r>
            <a:r>
              <a:rPr lang="en-US" sz="2200" kern="1200">
                <a:solidFill>
                  <a:prstClr val="black"/>
                </a:solidFill>
                <a:latin typeface="Arial" panose="020B0604020202020204" pitchFamily="34" charset="0"/>
                <a:ea typeface="+mn-ea"/>
                <a:cs typeface="Arial" panose="020B0604020202020204" pitchFamily="34" charset="0"/>
              </a:rPr>
              <a:t>refresher training depending on the need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Simplifying reporting tool </a:t>
            </a:r>
          </a:p>
        </p:txBody>
      </p:sp>
      <p:sp>
        <p:nvSpPr>
          <p:cNvPr id="2" name="TextBox 3">
            <a:extLst>
              <a:ext uri="{FF2B5EF4-FFF2-40B4-BE49-F238E27FC236}">
                <a16:creationId xmlns:a16="http://schemas.microsoft.com/office/drawing/2014/main" id="{A69172C6-BC6D-2AA7-D5FF-4E80E752AA3F}"/>
              </a:ext>
            </a:extLst>
          </p:cNvPr>
          <p:cNvSpPr txBox="1"/>
          <p:nvPr/>
        </p:nvSpPr>
        <p:spPr>
          <a:xfrm>
            <a:off x="111663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NL" sz="1200" b="0" spc="-100">
                <a:solidFill>
                  <a:srgbClr val="D8D8D8"/>
                </a:solidFill>
                <a:latin typeface="Calibri"/>
                <a:cs typeface="Calibri"/>
              </a:rPr>
              <a:t>MENA Regional</a:t>
            </a:r>
            <a:endParaRPr lang="en-US" sz="1400">
              <a:solidFill>
                <a:srgbClr val="D8D8D8"/>
              </a:solidFill>
              <a:cs typeface="Calibri"/>
            </a:endParaRPr>
          </a:p>
          <a:p>
            <a:pPr algn="l"/>
            <a:r>
              <a:rPr lang="en-US" sz="1200" b="0" spc="-100">
                <a:solidFill>
                  <a:srgbClr val="D8D8D8"/>
                </a:solidFill>
                <a:latin typeface="Calibri"/>
                <a:cs typeface="Calibri"/>
              </a:rPr>
              <a:t>Meeting</a:t>
            </a:r>
          </a:p>
        </p:txBody>
      </p:sp>
      <p:sp>
        <p:nvSpPr>
          <p:cNvPr id="7" name="TextBox 6">
            <a:extLst>
              <a:ext uri="{FF2B5EF4-FFF2-40B4-BE49-F238E27FC236}">
                <a16:creationId xmlns:a16="http://schemas.microsoft.com/office/drawing/2014/main" id="{6AD4A483-76B9-33C8-4B4C-EE691DB4E4FE}"/>
              </a:ext>
            </a:extLst>
          </p:cNvPr>
          <p:cNvSpPr txBox="1"/>
          <p:nvPr/>
        </p:nvSpPr>
        <p:spPr>
          <a:xfrm>
            <a:off x="-149648" y="-10190"/>
            <a:ext cx="12491295" cy="530915"/>
          </a:xfrm>
          <a:prstGeom prst="rect">
            <a:avLst/>
          </a:prstGeom>
          <a:solidFill>
            <a:srgbClr val="808080">
              <a:alpha val="5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3200">
                <a:solidFill>
                  <a:schemeClr val="bg1"/>
                </a:solidFill>
                <a:latin typeface="Arial"/>
                <a:cs typeface="Arial"/>
              </a:rPr>
              <a:t> </a:t>
            </a:r>
            <a:r>
              <a:rPr lang="en-US" sz="3200" b="0">
                <a:solidFill>
                  <a:schemeClr val="bg1"/>
                </a:solidFill>
                <a:latin typeface="Arial"/>
                <a:cs typeface="Arial"/>
              </a:rPr>
              <a:t>Lessons learnt</a:t>
            </a:r>
            <a:r>
              <a:rPr lang="en-US" sz="3200">
                <a:solidFill>
                  <a:schemeClr val="bg1"/>
                </a:solidFill>
                <a:latin typeface="Arial"/>
                <a:cs typeface="Arial"/>
              </a:rPr>
              <a:t> </a:t>
            </a:r>
            <a:endParaRPr lang="en-US" sz="800" b="0">
              <a:solidFill>
                <a:schemeClr val="bg1"/>
              </a:solidFill>
              <a:latin typeface="Arial"/>
              <a:cs typeface="Arial"/>
            </a:endParaRPr>
          </a:p>
        </p:txBody>
      </p:sp>
    </p:spTree>
    <p:extLst>
      <p:ext uri="{BB962C8B-B14F-4D97-AF65-F5344CB8AC3E}">
        <p14:creationId xmlns:p14="http://schemas.microsoft.com/office/powerpoint/2010/main" val="22495917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a:solidFill>
                  <a:srgbClr val="455F51"/>
                </a:solidFill>
              </a:rPr>
              <a:t>Thank you</a:t>
            </a:r>
            <a:endParaRPr lang="en-US" sz="600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MENA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64573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EAE67E-8207-81CB-C1E3-F3F0D6C37C72}"/>
              </a:ext>
            </a:extLst>
          </p:cNvPr>
          <p:cNvPicPr>
            <a:picLocks noChangeAspect="1"/>
          </p:cNvPicPr>
          <p:nvPr/>
        </p:nvPicPr>
        <p:blipFill rotWithShape="1">
          <a:blip r:embed="rId3"/>
          <a:srcRect t="13509" b="12420"/>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BCF3AB-43AB-55D9-1857-67F26770BCBE}"/>
              </a:ext>
            </a:extLst>
          </p:cNvPr>
          <p:cNvSpPr/>
          <p:nvPr/>
        </p:nvSpPr>
        <p:spPr>
          <a:xfrm>
            <a:off x="8485626" y="1994412"/>
            <a:ext cx="3133076" cy="3742762"/>
          </a:xfrm>
          <a:prstGeom prst="rect">
            <a:avLst/>
          </a:prstGeom>
        </p:spPr>
        <p:txBody>
          <a:bodyPr vert="horz" lIns="91440" tIns="45720" rIns="91440" bIns="45720" rtlCol="0" anchor="t">
            <a:normAutofit/>
          </a:bodyPr>
          <a:lstStyle/>
          <a:p>
            <a:pPr algn="ctr">
              <a:lnSpc>
                <a:spcPct val="90000"/>
              </a:lnSpc>
              <a:spcAft>
                <a:spcPts val="600"/>
              </a:spcAft>
            </a:pPr>
            <a:r>
              <a:rPr lang="en-US" sz="2800">
                <a:solidFill>
                  <a:srgbClr val="455F51"/>
                </a:solidFill>
              </a:rPr>
              <a:t>Emergency Nutrition EQ Response in Northwest Syria (NWS)</a:t>
            </a:r>
            <a:endParaRPr lang="en-US" sz="2800">
              <a:solidFill>
                <a:srgbClr val="455F51"/>
              </a:solidFill>
              <a:cs typeface="Calibri" panose="020F0502020204030204"/>
            </a:endParaRPr>
          </a:p>
        </p:txBody>
      </p:sp>
      <p:sp>
        <p:nvSpPr>
          <p:cNvPr id="5" name="Subtitle 18">
            <a:extLst>
              <a:ext uri="{FF2B5EF4-FFF2-40B4-BE49-F238E27FC236}">
                <a16:creationId xmlns:a16="http://schemas.microsoft.com/office/drawing/2014/main" id="{C88D577C-3CEA-D47F-01FD-8599E4BC1726}"/>
              </a:ext>
            </a:extLst>
          </p:cNvPr>
          <p:cNvSpPr txBox="1">
            <a:spLocks/>
          </p:cNvSpPr>
          <p:nvPr/>
        </p:nvSpPr>
        <p:spPr>
          <a:xfrm>
            <a:off x="8075141" y="5936252"/>
            <a:ext cx="3953734" cy="5451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spcBef>
                <a:spcPts val="500"/>
              </a:spcBef>
              <a:buNone/>
            </a:pPr>
            <a:r>
              <a:rPr lang="en-US" sz="1400" kern="1200">
                <a:solidFill>
                  <a:srgbClr val="808080"/>
                </a:solidFill>
                <a:latin typeface="Arial"/>
                <a:cs typeface="Arial"/>
              </a:rPr>
              <a:t>12 March 2024</a:t>
            </a:r>
          </a:p>
          <a:p>
            <a:pPr marL="114300" indent="-114300" defTabSz="457200">
              <a:spcBef>
                <a:spcPts val="500"/>
              </a:spcBef>
            </a:pPr>
            <a:endParaRPr lang="en-US" sz="1400" kern="1200">
              <a:solidFill>
                <a:srgbClr val="808080"/>
              </a:solidFill>
              <a:latin typeface="Arial" panose="020B0604020202020204" pitchFamily="34" charset="0"/>
              <a:cs typeface="Arial" panose="020B0604020202020204" pitchFamily="34" charset="0"/>
            </a:endParaRPr>
          </a:p>
          <a:p>
            <a:endParaRPr lang="en-US">
              <a:solidFill>
                <a:srgbClr val="808080"/>
              </a:solidFill>
              <a:cs typeface="Calibri"/>
            </a:endParaRPr>
          </a:p>
        </p:txBody>
      </p:sp>
      <p:pic>
        <p:nvPicPr>
          <p:cNvPr id="8" name="Picture 7" descr="A green symbol of a person holding a baby&#10;&#10;Description automatically generated">
            <a:extLst>
              <a:ext uri="{FF2B5EF4-FFF2-40B4-BE49-F238E27FC236}">
                <a16:creationId xmlns:a16="http://schemas.microsoft.com/office/drawing/2014/main" id="{C6DD9E53-EEDD-5A67-F232-2DE126FB4668}"/>
              </a:ext>
            </a:extLst>
          </p:cNvPr>
          <p:cNvPicPr>
            <a:picLocks noChangeAspect="1"/>
          </p:cNvPicPr>
          <p:nvPr/>
        </p:nvPicPr>
        <p:blipFill>
          <a:blip r:embed="rId4"/>
          <a:stretch>
            <a:fillRect/>
          </a:stretch>
        </p:blipFill>
        <p:spPr>
          <a:xfrm>
            <a:off x="9209640" y="244751"/>
            <a:ext cx="809625" cy="895350"/>
          </a:xfrm>
          <a:prstGeom prst="rect">
            <a:avLst/>
          </a:prstGeom>
        </p:spPr>
      </p:pic>
      <p:graphicFrame>
        <p:nvGraphicFramePr>
          <p:cNvPr id="13" name="Table 12">
            <a:extLst>
              <a:ext uri="{FF2B5EF4-FFF2-40B4-BE49-F238E27FC236}">
                <a16:creationId xmlns:a16="http://schemas.microsoft.com/office/drawing/2014/main" id="{9429BA2B-33C0-1805-9B0F-6BC9D739E14E}"/>
              </a:ext>
            </a:extLst>
          </p:cNvPr>
          <p:cNvGraphicFramePr>
            <a:graphicFrameLocks noGrp="1"/>
          </p:cNvGraphicFramePr>
          <p:nvPr>
            <p:extLst>
              <p:ext uri="{D42A27DB-BD31-4B8C-83A1-F6EECF244321}">
                <p14:modId xmlns:p14="http://schemas.microsoft.com/office/powerpoint/2010/main" val="3973998510"/>
              </p:ext>
            </p:extLst>
          </p:nvPr>
        </p:nvGraphicFramePr>
        <p:xfrm>
          <a:off x="9979715" y="335757"/>
          <a:ext cx="1562100" cy="700086"/>
        </p:xfrm>
        <a:graphic>
          <a:graphicData uri="http://schemas.openxmlformats.org/drawingml/2006/table">
            <a:tbl>
              <a:tblPr bandRow="1">
                <a:tableStyleId>{5C22544A-7EE6-4342-B048-85BDC9FD1C3A}</a:tableStyleId>
              </a:tblPr>
              <a:tblGrid>
                <a:gridCol w="1562100">
                  <a:extLst>
                    <a:ext uri="{9D8B030D-6E8A-4147-A177-3AD203B41FA5}">
                      <a16:colId xmlns:a16="http://schemas.microsoft.com/office/drawing/2014/main" val="4144119281"/>
                    </a:ext>
                  </a:extLst>
                </a:gridCol>
              </a:tblGrid>
              <a:tr h="157458">
                <a:tc>
                  <a:txBody>
                    <a:bodyPr/>
                    <a:lstStyle/>
                    <a:p>
                      <a:pPr rtl="0" fontAlgn="base"/>
                      <a:r>
                        <a:rPr lang="en-GB" sz="1100">
                          <a:solidFill>
                            <a:srgbClr val="808080"/>
                          </a:solidFill>
                          <a:effectLst/>
                          <a:latin typeface="Arial" panose="020B0604020202020204" pitchFamily="34" charset="0"/>
                        </a:rPr>
                        <a:t>NW Syria</a:t>
                      </a:r>
                      <a:endParaRPr lang="en-GB">
                        <a:effectLst/>
                      </a:endParaRPr>
                    </a:p>
                  </a:txBody>
                  <a:tcPr marL="49292" marR="49292" marT="32861" marB="32861">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945249307"/>
                  </a:ext>
                </a:extLst>
              </a:tr>
              <a:tr h="157458">
                <a:tc>
                  <a:txBody>
                    <a:bodyPr/>
                    <a:lstStyle/>
                    <a:p>
                      <a:pPr rtl="0" fontAlgn="base"/>
                      <a:r>
                        <a:rPr lang="en-GB" sz="1100" b="1">
                          <a:solidFill>
                            <a:srgbClr val="95C93D"/>
                          </a:solidFill>
                          <a:effectLst/>
                          <a:latin typeface="Arial" panose="020B0604020202020204" pitchFamily="34" charset="0"/>
                        </a:rPr>
                        <a:t>NUTRITION</a:t>
                      </a:r>
                      <a:endParaRPr lang="en-GB">
                        <a:effectLst/>
                      </a:endParaRPr>
                    </a:p>
                  </a:txBody>
                  <a:tcPr marL="49292" marR="49292" marT="32861" marB="32861">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744079138"/>
                  </a:ext>
                </a:extLst>
              </a:tr>
              <a:tr h="157458">
                <a:tc>
                  <a:txBody>
                    <a:bodyPr/>
                    <a:lstStyle/>
                    <a:p>
                      <a:pPr rtl="0" fontAlgn="base"/>
                      <a:r>
                        <a:rPr lang="en-GB" sz="1100">
                          <a:solidFill>
                            <a:srgbClr val="808080"/>
                          </a:solidFill>
                          <a:effectLst/>
                          <a:latin typeface="Arial" panose="020B0604020202020204" pitchFamily="34" charset="0"/>
                        </a:rPr>
                        <a:t>CLUSTER</a:t>
                      </a:r>
                      <a:endParaRPr lang="en-GB">
                        <a:effectLst/>
                      </a:endParaRPr>
                    </a:p>
                  </a:txBody>
                  <a:tcPr marL="49292" marR="49292" marT="32861" marB="32861">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541338061"/>
                  </a:ext>
                </a:extLst>
              </a:tr>
            </a:tbl>
          </a:graphicData>
        </a:graphic>
      </p:graphicFrame>
    </p:spTree>
    <p:extLst>
      <p:ext uri="{BB962C8B-B14F-4D97-AF65-F5344CB8AC3E}">
        <p14:creationId xmlns:p14="http://schemas.microsoft.com/office/powerpoint/2010/main" val="14498188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8DDE6-DAE7-9ED8-5D5E-19A1990A67F0}"/>
              </a:ext>
            </a:extLst>
          </p:cNvPr>
          <p:cNvSpPr/>
          <p:nvPr/>
        </p:nvSpPr>
        <p:spPr>
          <a:xfrm>
            <a:off x="2819399" y="1189169"/>
            <a:ext cx="2752725" cy="5143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6-23 months</a:t>
            </a:r>
          </a:p>
        </p:txBody>
      </p:sp>
      <p:sp>
        <p:nvSpPr>
          <p:cNvPr id="5" name="Rectangle 4">
            <a:extLst>
              <a:ext uri="{FF2B5EF4-FFF2-40B4-BE49-F238E27FC236}">
                <a16:creationId xmlns:a16="http://schemas.microsoft.com/office/drawing/2014/main" id="{A834CD4D-BBD2-83D5-97C5-154BAEC09D0E}"/>
              </a:ext>
            </a:extLst>
          </p:cNvPr>
          <p:cNvSpPr/>
          <p:nvPr/>
        </p:nvSpPr>
        <p:spPr>
          <a:xfrm>
            <a:off x="5686423" y="1221065"/>
            <a:ext cx="2752725" cy="5143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24-59 months</a:t>
            </a:r>
          </a:p>
        </p:txBody>
      </p:sp>
      <p:sp>
        <p:nvSpPr>
          <p:cNvPr id="6" name="Rectangle 5">
            <a:extLst>
              <a:ext uri="{FF2B5EF4-FFF2-40B4-BE49-F238E27FC236}">
                <a16:creationId xmlns:a16="http://schemas.microsoft.com/office/drawing/2014/main" id="{9912D5BF-CEC1-B549-61A3-613C02E64ED5}"/>
              </a:ext>
            </a:extLst>
          </p:cNvPr>
          <p:cNvSpPr/>
          <p:nvPr/>
        </p:nvSpPr>
        <p:spPr>
          <a:xfrm>
            <a:off x="428623" y="1870394"/>
            <a:ext cx="227647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Calibri" panose="020F0502020204030204"/>
              </a:rPr>
              <a:t>SAM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2B295FC-7A19-8A46-2AE5-2AF6E72722C9}"/>
              </a:ext>
            </a:extLst>
          </p:cNvPr>
          <p:cNvSpPr/>
          <p:nvPr/>
        </p:nvSpPr>
        <p:spPr>
          <a:xfrm>
            <a:off x="428623" y="2524046"/>
            <a:ext cx="227647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Calibri" panose="020F0502020204030204"/>
              </a:rPr>
              <a:t>HR</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MAM</a:t>
            </a:r>
          </a:p>
        </p:txBody>
      </p:sp>
      <p:sp>
        <p:nvSpPr>
          <p:cNvPr id="8" name="Rectangle 7">
            <a:extLst>
              <a:ext uri="{FF2B5EF4-FFF2-40B4-BE49-F238E27FC236}">
                <a16:creationId xmlns:a16="http://schemas.microsoft.com/office/drawing/2014/main" id="{3A4600E4-7F37-EFF6-4B8C-F10531A88AC7}"/>
              </a:ext>
            </a:extLst>
          </p:cNvPr>
          <p:cNvSpPr/>
          <p:nvPr/>
        </p:nvSpPr>
        <p:spPr>
          <a:xfrm>
            <a:off x="428623" y="3157537"/>
            <a:ext cx="227647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a:t>
            </a:r>
            <a:r>
              <a:rPr lang="en-US">
                <a:solidFill>
                  <a:prstClr val="black"/>
                </a:solidFill>
                <a:latin typeface="Calibri" panose="020F0502020204030204"/>
              </a:rPr>
              <a:t>other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MAM</a:t>
            </a:r>
          </a:p>
        </p:txBody>
      </p:sp>
      <p:sp>
        <p:nvSpPr>
          <p:cNvPr id="9" name="Rectangle 8">
            <a:extLst>
              <a:ext uri="{FF2B5EF4-FFF2-40B4-BE49-F238E27FC236}">
                <a16:creationId xmlns:a16="http://schemas.microsoft.com/office/drawing/2014/main" id="{0C8D5EFE-94ED-6811-2E44-32DB0E857E1F}"/>
              </a:ext>
            </a:extLst>
          </p:cNvPr>
          <p:cNvSpPr/>
          <p:nvPr/>
        </p:nvSpPr>
        <p:spPr>
          <a:xfrm>
            <a:off x="428623" y="3833656"/>
            <a:ext cx="227647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Non malnourished in food insecure HH</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10" name="Rectangle 9">
            <a:extLst>
              <a:ext uri="{FF2B5EF4-FFF2-40B4-BE49-F238E27FC236}">
                <a16:creationId xmlns:a16="http://schemas.microsoft.com/office/drawing/2014/main" id="{EEE778EF-357A-0DED-2D36-2778F533AD87}"/>
              </a:ext>
            </a:extLst>
          </p:cNvPr>
          <p:cNvSpPr/>
          <p:nvPr/>
        </p:nvSpPr>
        <p:spPr>
          <a:xfrm>
            <a:off x="2819399" y="1855162"/>
            <a:ext cx="275272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Treatment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(RUTF)</a:t>
            </a:r>
          </a:p>
        </p:txBody>
      </p:sp>
      <p:sp>
        <p:nvSpPr>
          <p:cNvPr id="12" name="Rectangle 11">
            <a:extLst>
              <a:ext uri="{FF2B5EF4-FFF2-40B4-BE49-F238E27FC236}">
                <a16:creationId xmlns:a16="http://schemas.microsoft.com/office/drawing/2014/main" id="{7C9E0D8E-9FF3-61DC-AF80-3437FE7E5AF6}"/>
              </a:ext>
            </a:extLst>
          </p:cNvPr>
          <p:cNvSpPr/>
          <p:nvPr/>
        </p:nvSpPr>
        <p:spPr>
          <a:xfrm>
            <a:off x="2819399" y="2490944"/>
            <a:ext cx="275272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Treatment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(RUTF)</a:t>
            </a:r>
          </a:p>
        </p:txBody>
      </p:sp>
      <p:sp>
        <p:nvSpPr>
          <p:cNvPr id="13" name="Rectangle 12">
            <a:extLst>
              <a:ext uri="{FF2B5EF4-FFF2-40B4-BE49-F238E27FC236}">
                <a16:creationId xmlns:a16="http://schemas.microsoft.com/office/drawing/2014/main" id="{2B8C2528-5267-1ABB-4BCF-33C0B0E4F287}"/>
              </a:ext>
            </a:extLst>
          </p:cNvPr>
          <p:cNvSpPr/>
          <p:nvPr/>
        </p:nvSpPr>
        <p:spPr>
          <a:xfrm>
            <a:off x="2819399" y="3126194"/>
            <a:ext cx="275272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Supplementation w/local food mix+ MNPs</a:t>
            </a:r>
          </a:p>
        </p:txBody>
      </p:sp>
      <p:sp>
        <p:nvSpPr>
          <p:cNvPr id="14" name="Rectangle 13">
            <a:extLst>
              <a:ext uri="{FF2B5EF4-FFF2-40B4-BE49-F238E27FC236}">
                <a16:creationId xmlns:a16="http://schemas.microsoft.com/office/drawing/2014/main" id="{4ECD3977-BC44-69DD-741A-95CB86891588}"/>
              </a:ext>
            </a:extLst>
          </p:cNvPr>
          <p:cNvSpPr/>
          <p:nvPr/>
        </p:nvSpPr>
        <p:spPr>
          <a:xfrm>
            <a:off x="2819399" y="3833656"/>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Cash Top up + MNPs</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15" name="Rectangle 14">
            <a:extLst>
              <a:ext uri="{FF2B5EF4-FFF2-40B4-BE49-F238E27FC236}">
                <a16:creationId xmlns:a16="http://schemas.microsoft.com/office/drawing/2014/main" id="{B555AEBB-41CD-9B8A-A071-F9206D16C591}"/>
              </a:ext>
            </a:extLst>
          </p:cNvPr>
          <p:cNvSpPr/>
          <p:nvPr/>
        </p:nvSpPr>
        <p:spPr>
          <a:xfrm>
            <a:off x="5810248" y="1901595"/>
            <a:ext cx="2752725" cy="5429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Treatment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(RUTF)</a:t>
            </a:r>
          </a:p>
        </p:txBody>
      </p:sp>
      <p:sp>
        <p:nvSpPr>
          <p:cNvPr id="17" name="Rectangle 16">
            <a:extLst>
              <a:ext uri="{FF2B5EF4-FFF2-40B4-BE49-F238E27FC236}">
                <a16:creationId xmlns:a16="http://schemas.microsoft.com/office/drawing/2014/main" id="{96853DD1-1064-2E42-C2CE-474AC7F064E2}"/>
              </a:ext>
            </a:extLst>
          </p:cNvPr>
          <p:cNvSpPr/>
          <p:nvPr/>
        </p:nvSpPr>
        <p:spPr>
          <a:xfrm>
            <a:off x="5686423" y="3120959"/>
            <a:ext cx="275272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Supplementation w/local food mix + MNPs</a:t>
            </a:r>
          </a:p>
        </p:txBody>
      </p:sp>
      <p:sp>
        <p:nvSpPr>
          <p:cNvPr id="19" name="Rectangle 18">
            <a:extLst>
              <a:ext uri="{FF2B5EF4-FFF2-40B4-BE49-F238E27FC236}">
                <a16:creationId xmlns:a16="http://schemas.microsoft.com/office/drawing/2014/main" id="{21A442D0-6D7D-2806-B3D8-FC4C3F0F9CE8}"/>
              </a:ext>
            </a:extLst>
          </p:cNvPr>
          <p:cNvSpPr/>
          <p:nvPr/>
        </p:nvSpPr>
        <p:spPr>
          <a:xfrm>
            <a:off x="8801098" y="1236078"/>
            <a:ext cx="2752725" cy="51435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PBW/G</a:t>
            </a:r>
          </a:p>
        </p:txBody>
      </p:sp>
      <p:sp>
        <p:nvSpPr>
          <p:cNvPr id="20" name="Rectangle 19">
            <a:extLst>
              <a:ext uri="{FF2B5EF4-FFF2-40B4-BE49-F238E27FC236}">
                <a16:creationId xmlns:a16="http://schemas.microsoft.com/office/drawing/2014/main" id="{28E2FFFF-0D45-E4EA-CB01-9A73141C0C98}"/>
              </a:ext>
            </a:extLst>
          </p:cNvPr>
          <p:cNvSpPr/>
          <p:nvPr/>
        </p:nvSpPr>
        <p:spPr>
          <a:xfrm>
            <a:off x="8801098" y="3116422"/>
            <a:ext cx="2752725" cy="542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prstClr val="black"/>
                </a:solidFill>
                <a:latin typeface="Calibri" panose="020F0502020204030204"/>
              </a:rPr>
              <a:t>Fortified blended food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oil</a:t>
            </a:r>
          </a:p>
        </p:txBody>
      </p:sp>
      <p:sp>
        <p:nvSpPr>
          <p:cNvPr id="21" name="Rectangle 20">
            <a:extLst>
              <a:ext uri="{FF2B5EF4-FFF2-40B4-BE49-F238E27FC236}">
                <a16:creationId xmlns:a16="http://schemas.microsoft.com/office/drawing/2014/main" id="{A12D97EF-0A1B-8A26-AC6B-662BB2E9D138}"/>
              </a:ext>
            </a:extLst>
          </p:cNvPr>
          <p:cNvSpPr/>
          <p:nvPr/>
        </p:nvSpPr>
        <p:spPr>
          <a:xfrm>
            <a:off x="8801098" y="3788325"/>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prstClr val="black"/>
                </a:solidFill>
                <a:latin typeface="Calibri" panose="020F0502020204030204"/>
              </a:rPr>
              <a:t> </a:t>
            </a:r>
            <a:r>
              <a:rPr kumimoji="0" lang="en-US" sz="1600" b="0" i="0" u="none" strike="noStrike" kern="1200" cap="none" spc="0" normalizeH="0" baseline="0" noProof="0">
                <a:ln>
                  <a:noFill/>
                </a:ln>
                <a:solidFill>
                  <a:srgbClr val="F5EBD7"/>
                </a:solidFill>
                <a:effectLst/>
                <a:uLnTx/>
                <a:uFillTx/>
                <a:latin typeface="Calibri" panose="020F0502020204030204"/>
                <a:ea typeface="+mn-ea"/>
                <a:cs typeface="+mn-cs"/>
              </a:rPr>
              <a:t>Cash top up + MMS + antenatal and postnatal care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BC4C9C8-D304-4851-4A4D-8B66F2D55F38}"/>
              </a:ext>
            </a:extLst>
          </p:cNvPr>
          <p:cNvSpPr/>
          <p:nvPr/>
        </p:nvSpPr>
        <p:spPr>
          <a:xfrm>
            <a:off x="2819399" y="6029235"/>
            <a:ext cx="8734424" cy="54292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SBC / IYCF counselling</a:t>
            </a:r>
          </a:p>
        </p:txBody>
      </p:sp>
      <p:sp>
        <p:nvSpPr>
          <p:cNvPr id="24" name="Rectangle 23">
            <a:extLst>
              <a:ext uri="{FF2B5EF4-FFF2-40B4-BE49-F238E27FC236}">
                <a16:creationId xmlns:a16="http://schemas.microsoft.com/office/drawing/2014/main" id="{416F149B-6513-F78B-B829-B00B2AA4EA8B}"/>
              </a:ext>
            </a:extLst>
          </p:cNvPr>
          <p:cNvSpPr/>
          <p:nvPr/>
        </p:nvSpPr>
        <p:spPr>
          <a:xfrm>
            <a:off x="2608847" y="4608080"/>
            <a:ext cx="8734423" cy="5429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prstClr val="white"/>
                </a:solidFill>
                <a:latin typeface="Calibri" panose="020F0502020204030204"/>
              </a:rPr>
              <a:t>Cash- based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assistance to food insecure </a:t>
            </a:r>
            <a:r>
              <a:rPr lang="en-US">
                <a:solidFill>
                  <a:prstClr val="white"/>
                </a:solidFill>
                <a:latin typeface="Calibri" panose="020F0502020204030204"/>
              </a:rPr>
              <a:t>households</a:t>
            </a:r>
            <a:endParaRPr lang="en-US" sz="1800" b="0" i="0" u="none" strike="noStrike" kern="1200" cap="none" spc="0" normalizeH="0" baseline="0" noProof="0">
              <a:ln>
                <a:noFill/>
              </a:ln>
              <a:solidFill>
                <a:prstClr val="white"/>
              </a:solidFill>
              <a:effectLst/>
              <a:uLnTx/>
              <a:uFillTx/>
              <a:latin typeface="Calibri" panose="020F0502020204030204"/>
              <a:cs typeface="Calibri"/>
            </a:endParaRPr>
          </a:p>
          <a:p>
            <a:pPr algn="ctr">
              <a:defRPr/>
            </a:pP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*Agencies will monitor</a:t>
            </a:r>
            <a:r>
              <a:rPr lang="en-US" sz="1400" i="1">
                <a:solidFill>
                  <a:prstClr val="white"/>
                </a:solidFill>
                <a:latin typeface="Calibri" panose="020F0502020204030204"/>
              </a:rPr>
              <a:t> the</a:t>
            </a: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 proportion </a:t>
            </a:r>
            <a:r>
              <a:rPr lang="en-US" sz="1400" i="1">
                <a:solidFill>
                  <a:prstClr val="white"/>
                </a:solidFill>
                <a:latin typeface="Calibri" panose="020F0502020204030204"/>
              </a:rPr>
              <a:t>of  malnourished</a:t>
            </a: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 coming from non-food insecure households</a:t>
            </a:r>
            <a:endParaRPr lang="en-US" sz="1400" b="0" i="1" u="none" strike="noStrike" kern="1200" cap="none" spc="0" normalizeH="0" baseline="0" noProof="0">
              <a:ln>
                <a:noFill/>
              </a:ln>
              <a:solidFill>
                <a:prstClr val="white"/>
              </a:solidFill>
              <a:effectLst/>
              <a:uLnTx/>
              <a:uFillTx/>
              <a:latin typeface="Calibri" panose="020F0502020204030204"/>
              <a:cs typeface="Calibri"/>
            </a:endParaRPr>
          </a:p>
        </p:txBody>
      </p:sp>
      <p:sp>
        <p:nvSpPr>
          <p:cNvPr id="28" name="Rectangle 27">
            <a:extLst>
              <a:ext uri="{FF2B5EF4-FFF2-40B4-BE49-F238E27FC236}">
                <a16:creationId xmlns:a16="http://schemas.microsoft.com/office/drawing/2014/main" id="{957AA78D-407F-FCC0-CB07-E72793EE27CE}"/>
              </a:ext>
            </a:extLst>
          </p:cNvPr>
          <p:cNvSpPr/>
          <p:nvPr/>
        </p:nvSpPr>
        <p:spPr>
          <a:xfrm>
            <a:off x="478754" y="5339764"/>
            <a:ext cx="227647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Non malnourished in non food insecure HH</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29" name="Rectangle 28">
            <a:extLst>
              <a:ext uri="{FF2B5EF4-FFF2-40B4-BE49-F238E27FC236}">
                <a16:creationId xmlns:a16="http://schemas.microsoft.com/office/drawing/2014/main" id="{37CDDFBB-23E1-F9B8-3486-C40176F86C65}"/>
              </a:ext>
            </a:extLst>
          </p:cNvPr>
          <p:cNvSpPr/>
          <p:nvPr/>
        </p:nvSpPr>
        <p:spPr>
          <a:xfrm>
            <a:off x="3050004" y="5339765"/>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Preventive Program</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(MNPs)</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30" name="Rectangle 29">
            <a:extLst>
              <a:ext uri="{FF2B5EF4-FFF2-40B4-BE49-F238E27FC236}">
                <a16:creationId xmlns:a16="http://schemas.microsoft.com/office/drawing/2014/main" id="{58CFD4DA-2F1C-923B-DCAA-6FAA679D91E2}"/>
              </a:ext>
            </a:extLst>
          </p:cNvPr>
          <p:cNvSpPr/>
          <p:nvPr/>
        </p:nvSpPr>
        <p:spPr>
          <a:xfrm>
            <a:off x="8891335" y="5279400"/>
            <a:ext cx="2752725" cy="5429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5EBD7"/>
                </a:solidFill>
                <a:effectLst/>
                <a:uLnTx/>
                <a:uFillTx/>
                <a:latin typeface="Calibri" panose="020F0502020204030204"/>
                <a:ea typeface="+mn-ea"/>
                <a:cs typeface="+mn-cs"/>
              </a:rPr>
              <a:t>MMS + antenatal and postnatal care </a:t>
            </a:r>
            <a:endParaRPr lang="en-US" sz="1800" b="0" i="0" u="none" strike="noStrike" kern="1200" cap="none" spc="0" normalizeH="0" baseline="0" noProof="0">
              <a:ln>
                <a:noFill/>
              </a:ln>
              <a:solidFill>
                <a:srgbClr val="F5EBD7"/>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D9B0B612-5F73-9E57-1B68-0C03B6131EBB}"/>
              </a:ext>
            </a:extLst>
          </p:cNvPr>
          <p:cNvSpPr txBox="1"/>
          <p:nvPr/>
        </p:nvSpPr>
        <p:spPr>
          <a:xfrm>
            <a:off x="214045" y="175790"/>
            <a:ext cx="11763910" cy="830997"/>
          </a:xfrm>
          <a:prstGeom prst="rect">
            <a:avLst/>
          </a:prstGeom>
          <a:noFill/>
        </p:spPr>
        <p:txBody>
          <a:bodyPr wrap="square" lIns="91440" tIns="45720" rIns="91440" bIns="45720" rtlCol="0" anchor="t">
            <a:spAutoFit/>
          </a:bodyPr>
          <a:lstStyle/>
          <a:p>
            <a:pPr>
              <a:defRPr/>
            </a:pPr>
            <a:r>
              <a:rPr lang="en-GB" sz="2000" b="1">
                <a:solidFill>
                  <a:srgbClr val="F37847"/>
                </a:solidFill>
                <a:latin typeface="Calibri Light"/>
                <a:ea typeface="Calibri Light"/>
                <a:cs typeface="Calibri Light"/>
              </a:rPr>
              <a:t> </a:t>
            </a:r>
            <a:r>
              <a:rPr lang="en-GB" sz="2400" b="1">
                <a:solidFill>
                  <a:srgbClr val="FFC000"/>
                </a:solidFill>
                <a:latin typeface="Arial"/>
                <a:ea typeface="Open Sans ExtraBold"/>
                <a:cs typeface="Arial"/>
              </a:rPr>
              <a:t>EXAMPLE: Possible integrated country  package of services supported by WFP and UNICEF in humanitarian contexts </a:t>
            </a:r>
            <a:endParaRPr lang="en-GB" sz="3200" b="1">
              <a:solidFill>
                <a:srgbClr val="FFC000"/>
              </a:solidFill>
              <a:latin typeface="Arial"/>
              <a:ea typeface="Open Sans ExtraBold"/>
              <a:cs typeface="Arial"/>
            </a:endParaRPr>
          </a:p>
        </p:txBody>
      </p:sp>
    </p:spTree>
    <p:extLst>
      <p:ext uri="{BB962C8B-B14F-4D97-AF65-F5344CB8AC3E}">
        <p14:creationId xmlns:p14="http://schemas.microsoft.com/office/powerpoint/2010/main" val="2139431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eople sitting on the ground looking at a building&#10;&#10;Description automatically generated">
            <a:extLst>
              <a:ext uri="{FF2B5EF4-FFF2-40B4-BE49-F238E27FC236}">
                <a16:creationId xmlns:a16="http://schemas.microsoft.com/office/drawing/2014/main" id="{12F324DF-48E1-6978-8FAD-BD3577C3475C}"/>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1E00286-A62B-37E9-E7DC-ECBBB39EF21A}"/>
              </a:ext>
            </a:extLst>
          </p:cNvPr>
          <p:cNvSpPr txBox="1"/>
          <p:nvPr/>
        </p:nvSpPr>
        <p:spPr>
          <a:xfrm>
            <a:off x="1635211" y="2577272"/>
            <a:ext cx="8921578" cy="2677656"/>
          </a:xfrm>
          <a:prstGeom prst="rect">
            <a:avLst/>
          </a:prstGeom>
          <a:solidFill>
            <a:srgbClr val="808080">
              <a:alpha val="69804"/>
            </a:srgbClr>
          </a:solidFill>
          <a:ln>
            <a:solidFill>
              <a:schemeClr val="bg1">
                <a:lumMod val="95000"/>
              </a:schemeClr>
            </a:solidFill>
          </a:ln>
        </p:spPr>
        <p:txBody>
          <a:bodyPr wrap="square" rtlCol="0">
            <a:spAutoFit/>
          </a:bodyPr>
          <a:lstStyle/>
          <a:p>
            <a:pPr algn="ctr"/>
            <a:r>
              <a:rPr lang="en-US" sz="2400" kern="1200">
                <a:solidFill>
                  <a:schemeClr val="bg1"/>
                </a:solidFill>
                <a:latin typeface="+mn-lt"/>
                <a:ea typeface="+mn-ea"/>
                <a:cs typeface="+mn-cs"/>
              </a:rPr>
              <a:t>On 6 February 2023 a devastating earthquake (EQ) struck Syria and southern </a:t>
            </a:r>
            <a:r>
              <a:rPr lang="en-US" sz="2400" kern="1200" err="1">
                <a:solidFill>
                  <a:schemeClr val="bg1"/>
                </a:solidFill>
                <a:latin typeface="+mn-lt"/>
                <a:ea typeface="+mn-ea"/>
                <a:cs typeface="+mn-cs"/>
              </a:rPr>
              <a:t>Türkiye</a:t>
            </a:r>
            <a:r>
              <a:rPr lang="en-US" sz="2400" kern="1200">
                <a:solidFill>
                  <a:schemeClr val="bg1"/>
                </a:solidFill>
                <a:latin typeface="+mn-lt"/>
                <a:ea typeface="+mn-ea"/>
                <a:cs typeface="+mn-cs"/>
              </a:rPr>
              <a:t> causing more than</a:t>
            </a:r>
            <a:r>
              <a:rPr lang="en-US" sz="2400">
                <a:solidFill>
                  <a:schemeClr val="bg1"/>
                </a:solidFill>
              </a:rPr>
              <a:t> </a:t>
            </a:r>
            <a:r>
              <a:rPr lang="en-US" sz="2400" kern="1200">
                <a:solidFill>
                  <a:schemeClr val="bg1"/>
                </a:solidFill>
                <a:latin typeface="+mn-lt"/>
                <a:ea typeface="+mn-ea"/>
                <a:cs typeface="+mn-cs"/>
              </a:rPr>
              <a:t>87,000 displacements in NWS, affecting </a:t>
            </a:r>
            <a:r>
              <a:rPr lang="en-US" sz="2400">
                <a:solidFill>
                  <a:schemeClr val="bg1"/>
                </a:solidFill>
              </a:rPr>
              <a:t>b</a:t>
            </a:r>
            <a:r>
              <a:rPr lang="en-US" sz="2400" kern="1200">
                <a:solidFill>
                  <a:schemeClr val="bg1"/>
                </a:solidFill>
                <a:latin typeface="+mn-lt"/>
                <a:ea typeface="+mn-ea"/>
                <a:cs typeface="+mn-cs"/>
              </a:rPr>
              <a:t>asic services.</a:t>
            </a:r>
          </a:p>
          <a:p>
            <a:pPr algn="ctr"/>
            <a:endParaRPr lang="en-US" sz="2400" kern="1200">
              <a:solidFill>
                <a:schemeClr val="bg1"/>
              </a:solidFill>
              <a:latin typeface="+mn-lt"/>
              <a:ea typeface="+mn-ea"/>
              <a:cs typeface="+mn-cs"/>
            </a:endParaRPr>
          </a:p>
          <a:p>
            <a:pPr algn="ctr"/>
            <a:r>
              <a:rPr lang="en-US" sz="2400" b="1">
                <a:solidFill>
                  <a:schemeClr val="bg1"/>
                </a:solidFill>
              </a:rPr>
              <a:t>In Syria, an estimated 6,000 people were killed and nearly 13,000 injured. </a:t>
            </a:r>
          </a:p>
          <a:p>
            <a:pPr algn="ctr"/>
            <a:endParaRPr lang="en-NL" sz="2400">
              <a:solidFill>
                <a:schemeClr val="bg1"/>
              </a:solidFill>
            </a:endParaRPr>
          </a:p>
        </p:txBody>
      </p:sp>
    </p:spTree>
    <p:extLst>
      <p:ext uri="{BB962C8B-B14F-4D97-AF65-F5344CB8AC3E}">
        <p14:creationId xmlns:p14="http://schemas.microsoft.com/office/powerpoint/2010/main" val="312186045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5" name="TextBox 4">
            <a:extLst>
              <a:ext uri="{FF2B5EF4-FFF2-40B4-BE49-F238E27FC236}">
                <a16:creationId xmlns:a16="http://schemas.microsoft.com/office/drawing/2014/main" id="{D827D283-FD11-1068-EA9D-6F36652246B7}"/>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MENA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sp>
        <p:nvSpPr>
          <p:cNvPr id="2" name="Title 9">
            <a:extLst>
              <a:ext uri="{FF2B5EF4-FFF2-40B4-BE49-F238E27FC236}">
                <a16:creationId xmlns:a16="http://schemas.microsoft.com/office/drawing/2014/main" id="{5EB47509-539D-F69B-113D-24525B303D75}"/>
              </a:ext>
            </a:extLst>
          </p:cNvPr>
          <p:cNvSpPr txBox="1">
            <a:spLocks/>
          </p:cNvSpPr>
          <p:nvPr/>
        </p:nvSpPr>
        <p:spPr>
          <a:xfrm>
            <a:off x="-176980" y="2095"/>
            <a:ext cx="12550878" cy="626553"/>
          </a:xfrm>
          <a:prstGeom prst="rect">
            <a:avLst/>
          </a:prstGeom>
          <a:solidFill>
            <a:srgbClr val="808080">
              <a:alpha val="50196"/>
            </a:srgbClr>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p>
          <a:p>
            <a:endParaRPr lang="en-US" sz="3200" b="1"/>
          </a:p>
          <a:p>
            <a:pPr algn="ctr"/>
            <a:r>
              <a:rPr lang="en-US" sz="3200" b="1">
                <a:solidFill>
                  <a:schemeClr val="bg1"/>
                </a:solidFill>
              </a:rPr>
              <a:t>Situation at the first stages of EQ Response</a:t>
            </a:r>
          </a:p>
          <a:p>
            <a:endParaRPr lang="en-US" sz="3200" b="1"/>
          </a:p>
          <a:p>
            <a:endParaRPr lang="en-US" sz="3200" b="1"/>
          </a:p>
        </p:txBody>
      </p:sp>
      <p:sp>
        <p:nvSpPr>
          <p:cNvPr id="3" name="Content Placeholder 10">
            <a:extLst>
              <a:ext uri="{FF2B5EF4-FFF2-40B4-BE49-F238E27FC236}">
                <a16:creationId xmlns:a16="http://schemas.microsoft.com/office/drawing/2014/main" id="{FB3EDDF8-BC1E-7ABE-045B-6B1F17D92277}"/>
              </a:ext>
            </a:extLst>
          </p:cNvPr>
          <p:cNvSpPr>
            <a:spLocks/>
          </p:cNvSpPr>
          <p:nvPr/>
        </p:nvSpPr>
        <p:spPr>
          <a:xfrm>
            <a:off x="4979773" y="669002"/>
            <a:ext cx="6722943" cy="5495596"/>
          </a:xfrm>
          <a:prstGeom prst="rect">
            <a:avLst/>
          </a:prstGeom>
        </p:spPr>
        <p:txBody>
          <a:bodyPr vert="horz" lIns="91440" tIns="45720" rIns="91440" bIns="45720" rtlCol="0" anchor="t">
            <a:normAutofit/>
          </a:bodyPr>
          <a:lstStyle/>
          <a:p>
            <a:pPr defTabSz="557784">
              <a:lnSpc>
                <a:spcPct val="90000"/>
              </a:lnSpc>
              <a:spcAft>
                <a:spcPts val="600"/>
              </a:spcAft>
            </a:pPr>
            <a:endParaRPr lang="en-US" sz="2600" kern="1200">
              <a:solidFill>
                <a:schemeClr val="tx1"/>
              </a:solidFill>
              <a:latin typeface="+mn-lt"/>
              <a:ea typeface="+mn-ea"/>
              <a:cs typeface="+mn-cs"/>
            </a:endParaRPr>
          </a:p>
          <a:p>
            <a:pPr marL="278892" lvl="1" defTabSz="557784">
              <a:lnSpc>
                <a:spcPct val="150000"/>
              </a:lnSpc>
              <a:spcAft>
                <a:spcPts val="600"/>
              </a:spcAft>
              <a:buFont typeface="Wingdings" panose="05000000000000000000" pitchFamily="2" charset="2"/>
              <a:buChar char="§"/>
            </a:pPr>
            <a:r>
              <a:rPr lang="en-US" sz="2400" kern="1200">
                <a:solidFill>
                  <a:schemeClr val="tx1"/>
                </a:solidFill>
                <a:latin typeface="+mn-lt"/>
                <a:ea typeface="+mn-ea"/>
                <a:cs typeface="+mn-cs"/>
              </a:rPr>
              <a:t>Suspended water trucking in many locations </a:t>
            </a:r>
          </a:p>
          <a:p>
            <a:pPr marL="278892" lvl="1" defTabSz="557784">
              <a:lnSpc>
                <a:spcPct val="150000"/>
              </a:lnSpc>
              <a:spcAft>
                <a:spcPts val="600"/>
              </a:spcAft>
              <a:buFont typeface="Wingdings" panose="05000000000000000000" pitchFamily="2" charset="2"/>
              <a:buChar char="§"/>
            </a:pPr>
            <a:r>
              <a:rPr lang="en-US" sz="2400" kern="1200">
                <a:solidFill>
                  <a:schemeClr val="tx1"/>
                </a:solidFill>
                <a:latin typeface="+mn-lt"/>
                <a:ea typeface="+mn-ea"/>
                <a:cs typeface="+mn-cs"/>
              </a:rPr>
              <a:t> 57 Hospitals and primary health facilities affected/ suspended </a:t>
            </a:r>
          </a:p>
          <a:p>
            <a:pPr marL="278892" lvl="1" defTabSz="557784">
              <a:lnSpc>
                <a:spcPct val="150000"/>
              </a:lnSpc>
              <a:spcAft>
                <a:spcPts val="600"/>
              </a:spcAft>
              <a:buFont typeface="Wingdings" panose="05000000000000000000" pitchFamily="2" charset="2"/>
              <a:buChar char="§"/>
            </a:pPr>
            <a:r>
              <a:rPr lang="en-US" sz="2400" kern="1200">
                <a:solidFill>
                  <a:schemeClr val="tx1"/>
                </a:solidFill>
                <a:latin typeface="+mn-lt"/>
                <a:ea typeface="+mn-ea"/>
                <a:cs typeface="+mn-cs"/>
              </a:rPr>
              <a:t> Humanitarian workers including Nutrition staff and their families were affected</a:t>
            </a:r>
          </a:p>
          <a:p>
            <a:pPr marL="1078992" lvl="2" indent="-342900" defTabSz="557784">
              <a:lnSpc>
                <a:spcPct val="150000"/>
              </a:lnSpc>
              <a:spcAft>
                <a:spcPts val="600"/>
              </a:spcAft>
              <a:buFont typeface="Courier New" panose="02070309020205020404" pitchFamily="49" charset="0"/>
              <a:buChar char="o"/>
            </a:pPr>
            <a:r>
              <a:rPr lang="en-US" sz="2400" kern="1200">
                <a:solidFill>
                  <a:schemeClr val="tx1"/>
                </a:solidFill>
                <a:latin typeface="+mn-lt"/>
                <a:ea typeface="+mn-ea"/>
                <a:cs typeface="+mn-cs"/>
              </a:rPr>
              <a:t> 13 February, </a:t>
            </a:r>
            <a:r>
              <a:rPr lang="en-US" sz="2400" kern="1200">
                <a:latin typeface="+mn-lt"/>
                <a:ea typeface="+mn-ea"/>
                <a:cs typeface="+mn-cs"/>
              </a:rPr>
              <a:t>only 10 out </a:t>
            </a:r>
            <a:r>
              <a:rPr lang="en-US" sz="2400" kern="1200">
                <a:solidFill>
                  <a:schemeClr val="tx1"/>
                </a:solidFill>
                <a:latin typeface="+mn-lt"/>
                <a:ea typeface="+mn-ea"/>
                <a:cs typeface="+mn-cs"/>
              </a:rPr>
              <a:t>of the 39 Nutrition Cluster partners provided NIE Services. Number increased to 2</a:t>
            </a:r>
            <a:r>
              <a:rPr lang="en-US" sz="2400"/>
              <a:t>6</a:t>
            </a:r>
            <a:r>
              <a:rPr lang="en-US" sz="2400" kern="1200">
                <a:solidFill>
                  <a:schemeClr val="tx1"/>
                </a:solidFill>
                <a:latin typeface="+mn-lt"/>
                <a:ea typeface="+mn-ea"/>
                <a:cs typeface="+mn-cs"/>
              </a:rPr>
              <a:t> by 27 March </a:t>
            </a:r>
          </a:p>
          <a:p>
            <a:pPr lvl="1">
              <a:lnSpc>
                <a:spcPct val="90000"/>
              </a:lnSpc>
              <a:spcAft>
                <a:spcPts val="600"/>
              </a:spcAft>
            </a:pPr>
            <a:endParaRPr lang="en-US"/>
          </a:p>
        </p:txBody>
      </p:sp>
      <p:pic>
        <p:nvPicPr>
          <p:cNvPr id="9" name="Picture 8" descr="A group of people sitting on the floor&#10;&#10;Description automatically generated">
            <a:extLst>
              <a:ext uri="{FF2B5EF4-FFF2-40B4-BE49-F238E27FC236}">
                <a16:creationId xmlns:a16="http://schemas.microsoft.com/office/drawing/2014/main" id="{8EC6532F-E067-F19F-FAEF-4BDDA2CAE5B9}"/>
              </a:ext>
            </a:extLst>
          </p:cNvPr>
          <p:cNvPicPr>
            <a:picLocks noChangeAspect="1"/>
          </p:cNvPicPr>
          <p:nvPr/>
        </p:nvPicPr>
        <p:blipFill rotWithShape="1">
          <a:blip r:embed="rId4">
            <a:extLst>
              <a:ext uri="{28A0092B-C50C-407E-A947-70E740481C1C}">
                <a14:useLocalDpi xmlns:a14="http://schemas.microsoft.com/office/drawing/2010/main" val="0"/>
              </a:ext>
            </a:extLst>
          </a:blip>
          <a:srcRect l="14002" r="697"/>
          <a:stretch/>
        </p:blipFill>
        <p:spPr>
          <a:xfrm>
            <a:off x="333632" y="1927657"/>
            <a:ext cx="4646141" cy="3632886"/>
          </a:xfrm>
          <a:prstGeom prst="rect">
            <a:avLst/>
          </a:prstGeom>
        </p:spPr>
      </p:pic>
    </p:spTree>
    <p:extLst>
      <p:ext uri="{BB962C8B-B14F-4D97-AF65-F5344CB8AC3E}">
        <p14:creationId xmlns:p14="http://schemas.microsoft.com/office/powerpoint/2010/main" val="15783023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81979" y="6179617"/>
            <a:ext cx="1275893" cy="452120"/>
          </a:xfrm>
          <a:prstGeom prst="rect">
            <a:avLst/>
          </a:prstGeom>
        </p:spPr>
      </p:pic>
      <p:sp>
        <p:nvSpPr>
          <p:cNvPr id="5" name="TextBox 4">
            <a:extLst>
              <a:ext uri="{FF2B5EF4-FFF2-40B4-BE49-F238E27FC236}">
                <a16:creationId xmlns:a16="http://schemas.microsoft.com/office/drawing/2014/main" id="{F505CDD2-C95A-2DB1-66F1-A51CEB5C7C5A}"/>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MENA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pic>
        <p:nvPicPr>
          <p:cNvPr id="7" name="Picture 6">
            <a:extLst>
              <a:ext uri="{FF2B5EF4-FFF2-40B4-BE49-F238E27FC236}">
                <a16:creationId xmlns:a16="http://schemas.microsoft.com/office/drawing/2014/main" id="{4E5501F2-994F-54E2-558D-C6FA178EC627}"/>
              </a:ext>
            </a:extLst>
          </p:cNvPr>
          <p:cNvPicPr>
            <a:picLocks noChangeAspect="1"/>
          </p:cNvPicPr>
          <p:nvPr/>
        </p:nvPicPr>
        <p:blipFill rotWithShape="1">
          <a:blip r:embed="rId5"/>
          <a:srcRect l="3385" t="2468" r="1800" b="2729"/>
          <a:stretch/>
        </p:blipFill>
        <p:spPr>
          <a:xfrm>
            <a:off x="5629048" y="1266999"/>
            <a:ext cx="6240856" cy="3448075"/>
          </a:xfrm>
          <a:prstGeom prst="rect">
            <a:avLst/>
          </a:prstGeom>
        </p:spPr>
      </p:pic>
      <p:grpSp>
        <p:nvGrpSpPr>
          <p:cNvPr id="9" name="Group 8">
            <a:extLst>
              <a:ext uri="{FF2B5EF4-FFF2-40B4-BE49-F238E27FC236}">
                <a16:creationId xmlns:a16="http://schemas.microsoft.com/office/drawing/2014/main" id="{FCBF614F-91BD-D0F3-9F46-3F0FC1A7F8B6}"/>
              </a:ext>
            </a:extLst>
          </p:cNvPr>
          <p:cNvGrpSpPr/>
          <p:nvPr/>
        </p:nvGrpSpPr>
        <p:grpSpPr>
          <a:xfrm>
            <a:off x="363556" y="554041"/>
            <a:ext cx="4884461" cy="3011721"/>
            <a:chOff x="0" y="0"/>
            <a:chExt cx="5841002" cy="3011721"/>
          </a:xfrm>
        </p:grpSpPr>
        <p:sp>
          <p:nvSpPr>
            <p:cNvPr id="14" name="Rounded Rectangle 13">
              <a:extLst>
                <a:ext uri="{FF2B5EF4-FFF2-40B4-BE49-F238E27FC236}">
                  <a16:creationId xmlns:a16="http://schemas.microsoft.com/office/drawing/2014/main" id="{7A822D2B-EAAD-C4E4-AE5C-860123FDA083}"/>
                </a:ext>
              </a:extLst>
            </p:cNvPr>
            <p:cNvSpPr/>
            <p:nvPr/>
          </p:nvSpPr>
          <p:spPr>
            <a:xfrm>
              <a:off x="0" y="0"/>
              <a:ext cx="5841002" cy="3011721"/>
            </a:xfrm>
            <a:prstGeom prst="roundRect">
              <a:avLst>
                <a:gd name="adj" fmla="val 10000"/>
              </a:avLst>
            </a:prstGeom>
          </p:spPr>
          <p:style>
            <a:lnRef idx="0">
              <a:schemeClr val="dk1">
                <a:hueOff val="0"/>
                <a:satOff val="0"/>
                <a:lumOff val="0"/>
                <a:alphaOff val="0"/>
              </a:schemeClr>
            </a:lnRef>
            <a:fillRef idx="1">
              <a:schemeClr val="accent3">
                <a:tint val="40000"/>
                <a:hueOff val="0"/>
                <a:satOff val="0"/>
                <a:lumOff val="0"/>
                <a:alphaOff val="0"/>
              </a:schemeClr>
            </a:fillRef>
            <a:effectRef idx="1">
              <a:schemeClr val="accent3">
                <a:tint val="40000"/>
                <a:hueOff val="0"/>
                <a:satOff val="0"/>
                <a:lumOff val="0"/>
                <a:alphaOff val="0"/>
              </a:schemeClr>
            </a:effectRef>
            <a:fontRef idx="minor">
              <a:schemeClr val="dk1">
                <a:hueOff val="0"/>
                <a:satOff val="0"/>
                <a:lumOff val="0"/>
                <a:alphaOff val="0"/>
              </a:schemeClr>
            </a:fontRef>
          </p:style>
          <p:txBody>
            <a:bodyPr/>
            <a:lstStyle/>
            <a:p>
              <a:endParaRPr lang="en-NL"/>
            </a:p>
          </p:txBody>
        </p:sp>
        <p:sp>
          <p:nvSpPr>
            <p:cNvPr id="15" name="Rounded Rectangle 4">
              <a:extLst>
                <a:ext uri="{FF2B5EF4-FFF2-40B4-BE49-F238E27FC236}">
                  <a16:creationId xmlns:a16="http://schemas.microsoft.com/office/drawing/2014/main" id="{44E20E52-F202-6275-1C26-D6E0C3846414}"/>
                </a:ext>
              </a:extLst>
            </p:cNvPr>
            <p:cNvSpPr txBox="1"/>
            <p:nvPr/>
          </p:nvSpPr>
          <p:spPr>
            <a:xfrm>
              <a:off x="0" y="0"/>
              <a:ext cx="5841002" cy="9035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400" b="1" kern="1200"/>
                <a:t>Rapid Needs Assessment (RNA) conducted – 10 - 12 Feb</a:t>
              </a:r>
              <a:endParaRPr lang="en-GB" sz="2400" b="1" kern="1200"/>
            </a:p>
          </p:txBody>
        </p:sp>
      </p:grpSp>
      <p:grpSp>
        <p:nvGrpSpPr>
          <p:cNvPr id="10" name="Group 9">
            <a:extLst>
              <a:ext uri="{FF2B5EF4-FFF2-40B4-BE49-F238E27FC236}">
                <a16:creationId xmlns:a16="http://schemas.microsoft.com/office/drawing/2014/main" id="{BD0116BD-36A7-9F62-BFAD-66D8B5B32BC2}"/>
              </a:ext>
            </a:extLst>
          </p:cNvPr>
          <p:cNvGrpSpPr/>
          <p:nvPr/>
        </p:nvGrpSpPr>
        <p:grpSpPr>
          <a:xfrm>
            <a:off x="675697" y="1545020"/>
            <a:ext cx="4572320" cy="3647090"/>
            <a:chOff x="288638" y="904538"/>
            <a:chExt cx="5263723" cy="1955574"/>
          </a:xfrm>
          <a:scene3d>
            <a:camera prst="orthographicFront"/>
            <a:lightRig rig="flat" dir="t"/>
          </a:scene3d>
        </p:grpSpPr>
        <p:sp>
          <p:nvSpPr>
            <p:cNvPr id="12" name="Rounded Rectangle 11">
              <a:extLst>
                <a:ext uri="{FF2B5EF4-FFF2-40B4-BE49-F238E27FC236}">
                  <a16:creationId xmlns:a16="http://schemas.microsoft.com/office/drawing/2014/main" id="{A813F93E-16C6-414D-F0E5-6601F6BC2D1E}"/>
                </a:ext>
              </a:extLst>
            </p:cNvPr>
            <p:cNvSpPr/>
            <p:nvPr/>
          </p:nvSpPr>
          <p:spPr>
            <a:xfrm>
              <a:off x="288638" y="904538"/>
              <a:ext cx="5263723" cy="1955574"/>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NL"/>
            </a:p>
          </p:txBody>
        </p:sp>
        <p:sp>
          <p:nvSpPr>
            <p:cNvPr id="13" name="Rounded Rectangle 6">
              <a:extLst>
                <a:ext uri="{FF2B5EF4-FFF2-40B4-BE49-F238E27FC236}">
                  <a16:creationId xmlns:a16="http://schemas.microsoft.com/office/drawing/2014/main" id="{E6B76B39-3CED-8594-9975-AA82EBF406F0}"/>
                </a:ext>
              </a:extLst>
            </p:cNvPr>
            <p:cNvSpPr txBox="1"/>
            <p:nvPr/>
          </p:nvSpPr>
          <p:spPr>
            <a:xfrm>
              <a:off x="517762" y="976808"/>
              <a:ext cx="4838891" cy="178903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t" anchorCtr="0">
              <a:noAutofit/>
            </a:bodyPr>
            <a:lstStyle/>
            <a:p>
              <a:pPr marR="0" lvl="0" algn="l" defTabSz="914400" rtl="0" eaLnBrk="1" fontAlgn="auto" latinLnBrk="0" hangingPunct="1">
                <a:lnSpc>
                  <a:spcPct val="90000"/>
                </a:lnSpc>
                <a:spcBef>
                  <a:spcPts val="1000"/>
                </a:spcBef>
                <a:spcAft>
                  <a:spcPts val="0"/>
                </a:spcAft>
                <a:buClrTx/>
                <a:buSzTx/>
                <a:tabLst/>
                <a:defRPr/>
              </a:pPr>
              <a:r>
                <a:rPr lang="en-US" sz="1600">
                  <a:solidFill>
                    <a:schemeClr val="tx1"/>
                  </a:solidFill>
                  <a:latin typeface="Calibri" panose="020F0502020204030204"/>
                </a:rPr>
                <a:t>Swift response by cluster &gt; </a:t>
              </a:r>
              <a:r>
                <a:rPr lang="en-US" sz="1600" b="1">
                  <a:solidFill>
                    <a:schemeClr val="tx1"/>
                  </a:solidFill>
                  <a:latin typeface="Calibri" panose="020F0502020204030204"/>
                </a:rPr>
                <a:t>within</a:t>
              </a:r>
              <a:r>
                <a:rPr kumimoji="0" lang="en-US" sz="1600" b="1" i="0" u="none" strike="noStrike" kern="1200" cap="none" spc="0" normalizeH="0" baseline="0" noProof="0">
                  <a:ln>
                    <a:noFill/>
                  </a:ln>
                  <a:solidFill>
                    <a:schemeClr val="tx1"/>
                  </a:solidFill>
                  <a:effectLst/>
                  <a:uLnTx/>
                  <a:uFillTx/>
                  <a:latin typeface="Calibri" panose="020F0502020204030204"/>
                  <a:ea typeface="+mn-ea"/>
                  <a:cs typeface="+mn-cs"/>
                </a:rPr>
                <a:t> 3 days of the EQ </a:t>
              </a:r>
              <a:r>
                <a:rPr kumimoji="0" lang="en-US" sz="1600" i="0" u="none" strike="noStrike" kern="1200" cap="none" spc="0" normalizeH="0" baseline="0" noProof="0">
                  <a:ln>
                    <a:noFill/>
                  </a:ln>
                  <a:solidFill>
                    <a:schemeClr val="tx1"/>
                  </a:solidFill>
                  <a:effectLst/>
                  <a:uLnTx/>
                  <a:uFillTx/>
                  <a:latin typeface="Calibri" panose="020F0502020204030204"/>
                  <a:ea typeface="+mn-ea"/>
                  <a:cs typeface="+mn-cs"/>
                </a:rPr>
                <a:t>the</a:t>
              </a:r>
              <a:r>
                <a:rPr kumimoji="0" lang="en-US" sz="1600" b="1" i="0"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US" sz="1600" b="0" i="0" u="none" strike="noStrike" kern="1200" cap="none" spc="0" normalizeH="0" baseline="0" noProof="0">
                  <a:ln>
                    <a:noFill/>
                  </a:ln>
                  <a:solidFill>
                    <a:schemeClr val="tx1"/>
                  </a:solidFill>
                  <a:effectLst/>
                  <a:uLnTx/>
                  <a:uFillTx/>
                  <a:latin typeface="Calibri" panose="020F0502020204030204"/>
                  <a:ea typeface="+mn-ea"/>
                  <a:cs typeface="+mn-cs"/>
                </a:rPr>
                <a:t>Nutrition cluster facilitated RNA through cluster partners</a:t>
              </a:r>
            </a:p>
            <a:p>
              <a:pPr marR="0" lvl="0" algn="l" defTabSz="914400" rtl="0" eaLnBrk="1" fontAlgn="auto" latinLnBrk="0" hangingPunct="1">
                <a:lnSpc>
                  <a:spcPct val="90000"/>
                </a:lnSpc>
                <a:spcBef>
                  <a:spcPts val="1000"/>
                </a:spcBef>
                <a:spcAft>
                  <a:spcPts val="0"/>
                </a:spcAft>
                <a:buClrTx/>
                <a:buSzTx/>
                <a:tabLst/>
                <a:defRPr/>
              </a:pPr>
              <a:r>
                <a:rPr lang="en-US" sz="1600">
                  <a:solidFill>
                    <a:schemeClr val="tx1"/>
                  </a:solidFill>
                  <a:latin typeface="Calibri" panose="020F0502020204030204"/>
                </a:rPr>
                <a:t>RNA undertaken by 12 community nutrition surveillance teams covering 9 Districts in 45 Reception Centers (RC)</a:t>
              </a:r>
            </a:p>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sz="1600" kern="1200">
                  <a:solidFill>
                    <a:schemeClr val="tx1"/>
                  </a:solidFill>
                  <a:latin typeface="Calibri" panose="020F0502020204030204"/>
                </a:rPr>
                <a:t>Total screened: </a:t>
              </a:r>
              <a:r>
                <a:rPr lang="en-US" sz="1600" kern="1200"/>
                <a:t>1,361 children under-five &amp;</a:t>
              </a:r>
              <a:r>
                <a:rPr lang="en-US" sz="1600"/>
                <a:t> </a:t>
              </a:r>
              <a:r>
                <a:rPr lang="en-US" sz="1600" kern="1200"/>
                <a:t>949  </a:t>
              </a:r>
              <a:r>
                <a:rPr lang="en-US" sz="1600"/>
                <a:t>caregivers</a:t>
              </a:r>
              <a:endParaRPr lang="en-GB" sz="1600" kern="1200"/>
            </a:p>
            <a:p>
              <a:pPr marL="285750" lvl="1" indent="-285750" algn="l" defTabSz="622300">
                <a:lnSpc>
                  <a:spcPct val="90000"/>
                </a:lnSpc>
                <a:spcBef>
                  <a:spcPct val="0"/>
                </a:spcBef>
                <a:spcAft>
                  <a:spcPct val="15000"/>
                </a:spcAft>
                <a:buFont typeface="Wingdings" pitchFamily="2" charset="2"/>
                <a:buChar char="§"/>
              </a:pPr>
              <a:r>
                <a:rPr lang="en-US" sz="1600" kern="1200">
                  <a:solidFill>
                    <a:schemeClr val="tx1"/>
                  </a:solidFill>
                </a:rPr>
                <a:t>50 of the 474 PLWs screened stopped or reduced breastfeeding</a:t>
              </a:r>
              <a:endParaRPr lang="en-GB" sz="1600" kern="1200">
                <a:solidFill>
                  <a:schemeClr val="tx1"/>
                </a:solidFill>
              </a:endParaRPr>
            </a:p>
            <a:p>
              <a:pPr marL="285750" lvl="1" indent="-285750" algn="l" defTabSz="622300">
                <a:lnSpc>
                  <a:spcPct val="90000"/>
                </a:lnSpc>
                <a:spcBef>
                  <a:spcPct val="0"/>
                </a:spcBef>
                <a:spcAft>
                  <a:spcPct val="15000"/>
                </a:spcAft>
                <a:buFont typeface="Wingdings" pitchFamily="2" charset="2"/>
                <a:buChar char="§"/>
              </a:pPr>
              <a:r>
                <a:rPr lang="en-US" sz="1600" kern="1200">
                  <a:solidFill>
                    <a:schemeClr val="tx1"/>
                  </a:solidFill>
                </a:rPr>
                <a:t>A noticeable decline in Nutrition services presence</a:t>
              </a:r>
            </a:p>
            <a:p>
              <a:pPr marL="571500" lvl="2" indent="-114300" defTabSz="622300">
                <a:lnSpc>
                  <a:spcPct val="90000"/>
                </a:lnSpc>
                <a:spcBef>
                  <a:spcPct val="0"/>
                </a:spcBef>
                <a:spcAft>
                  <a:spcPct val="15000"/>
                </a:spcAft>
                <a:buChar char="•"/>
              </a:pPr>
              <a:r>
                <a:rPr lang="en-US" sz="1600" kern="1200">
                  <a:solidFill>
                    <a:schemeClr val="tx1"/>
                  </a:solidFill>
                </a:rPr>
                <a:t>50 static sites (nearly 50%) and 60 RRT suspended</a:t>
              </a:r>
            </a:p>
            <a:p>
              <a:pPr marL="114300" lvl="1" indent="-114300" algn="l" defTabSz="622300">
                <a:lnSpc>
                  <a:spcPct val="90000"/>
                </a:lnSpc>
                <a:spcBef>
                  <a:spcPct val="0"/>
                </a:spcBef>
                <a:spcAft>
                  <a:spcPct val="15000"/>
                </a:spcAft>
                <a:buChar char="•"/>
              </a:pPr>
              <a:endParaRPr lang="en-GB" sz="1600" u="sng" kern="1200">
                <a:solidFill>
                  <a:srgbClr val="C00000"/>
                </a:solidFill>
              </a:endParaRPr>
            </a:p>
          </p:txBody>
        </p:sp>
      </p:grpSp>
      <p:sp>
        <p:nvSpPr>
          <p:cNvPr id="2" name="Rectangle 1">
            <a:extLst>
              <a:ext uri="{FF2B5EF4-FFF2-40B4-BE49-F238E27FC236}">
                <a16:creationId xmlns:a16="http://schemas.microsoft.com/office/drawing/2014/main" id="{10626CD1-9B1E-F40F-BB54-E31EF90C98EF}"/>
              </a:ext>
            </a:extLst>
          </p:cNvPr>
          <p:cNvSpPr/>
          <p:nvPr/>
        </p:nvSpPr>
        <p:spPr>
          <a:xfrm>
            <a:off x="6877185" y="4881207"/>
            <a:ext cx="4238095" cy="4560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Nutrition Cluster EQ Response report April 2023</a:t>
            </a:r>
          </a:p>
        </p:txBody>
      </p:sp>
      <p:cxnSp>
        <p:nvCxnSpPr>
          <p:cNvPr id="17" name="Straight Connector 16">
            <a:extLst>
              <a:ext uri="{FF2B5EF4-FFF2-40B4-BE49-F238E27FC236}">
                <a16:creationId xmlns:a16="http://schemas.microsoft.com/office/drawing/2014/main" id="{7DBDB72D-C472-7D7A-059C-F87A4E910990}"/>
              </a:ext>
            </a:extLst>
          </p:cNvPr>
          <p:cNvCxnSpPr/>
          <p:nvPr/>
        </p:nvCxnSpPr>
        <p:spPr>
          <a:xfrm>
            <a:off x="5461688" y="209119"/>
            <a:ext cx="0" cy="6439762"/>
          </a:xfrm>
          <a:prstGeom prst="line">
            <a:avLst/>
          </a:prstGeom>
          <a:ln>
            <a:solidFill>
              <a:srgbClr val="8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7663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5" name="TextBox 4">
            <a:extLst>
              <a:ext uri="{FF2B5EF4-FFF2-40B4-BE49-F238E27FC236}">
                <a16:creationId xmlns:a16="http://schemas.microsoft.com/office/drawing/2014/main" id="{D827D283-FD11-1068-EA9D-6F36652246B7}"/>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MENA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sp>
        <p:nvSpPr>
          <p:cNvPr id="2" name="Title 2">
            <a:extLst>
              <a:ext uri="{FF2B5EF4-FFF2-40B4-BE49-F238E27FC236}">
                <a16:creationId xmlns:a16="http://schemas.microsoft.com/office/drawing/2014/main" id="{EE6E602F-764B-1F97-D17E-E8031CB80C98}"/>
              </a:ext>
            </a:extLst>
          </p:cNvPr>
          <p:cNvSpPr txBox="1">
            <a:spLocks/>
          </p:cNvSpPr>
          <p:nvPr/>
        </p:nvSpPr>
        <p:spPr>
          <a:xfrm>
            <a:off x="7984490" y="1988457"/>
            <a:ext cx="3394978" cy="2133969"/>
          </a:xfrm>
          <a:prstGeom prst="rect">
            <a:avLst/>
          </a:prstGeom>
          <a:ln>
            <a:solidFill>
              <a:srgbClr val="80808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808080"/>
                </a:solidFill>
              </a:rPr>
              <a:t>Efforts by the Nutrition Cluster to coordinate action</a:t>
            </a:r>
          </a:p>
        </p:txBody>
      </p:sp>
      <p:graphicFrame>
        <p:nvGraphicFramePr>
          <p:cNvPr id="3" name="Content Placeholder 3">
            <a:extLst>
              <a:ext uri="{FF2B5EF4-FFF2-40B4-BE49-F238E27FC236}">
                <a16:creationId xmlns:a16="http://schemas.microsoft.com/office/drawing/2014/main" id="{95CA8E9F-49C3-FB1B-F0FB-19EC928EA3ED}"/>
              </a:ext>
            </a:extLst>
          </p:cNvPr>
          <p:cNvGraphicFramePr>
            <a:graphicFrameLocks/>
          </p:cNvGraphicFramePr>
          <p:nvPr/>
        </p:nvGraphicFramePr>
        <p:xfrm>
          <a:off x="405983" y="392596"/>
          <a:ext cx="6659217" cy="6072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01855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MENA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Title 4">
            <a:extLst>
              <a:ext uri="{FF2B5EF4-FFF2-40B4-BE49-F238E27FC236}">
                <a16:creationId xmlns:a16="http://schemas.microsoft.com/office/drawing/2014/main" id="{2435E758-81A2-9891-94A1-A456ED6A7458}"/>
              </a:ext>
            </a:extLst>
          </p:cNvPr>
          <p:cNvSpPr txBox="1">
            <a:spLocks/>
          </p:cNvSpPr>
          <p:nvPr/>
        </p:nvSpPr>
        <p:spPr>
          <a:xfrm>
            <a:off x="-86495" y="-14906"/>
            <a:ext cx="12331935" cy="556740"/>
          </a:xfrm>
          <a:prstGeom prst="rect">
            <a:avLst/>
          </a:prstGeom>
          <a:solidFill>
            <a:srgbClr val="808080">
              <a:alpha val="50196"/>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a:solidFill>
                  <a:schemeClr val="bg1"/>
                </a:solidFill>
              </a:rPr>
              <a:t>Challenges in achieving strategic priorities</a:t>
            </a:r>
            <a:endParaRPr lang="en-US" sz="3200" b="1">
              <a:solidFill>
                <a:schemeClr val="bg1"/>
              </a:solidFill>
            </a:endParaRPr>
          </a:p>
        </p:txBody>
      </p:sp>
      <p:graphicFrame>
        <p:nvGraphicFramePr>
          <p:cNvPr id="7" name="Content Placeholder 5">
            <a:extLst>
              <a:ext uri="{FF2B5EF4-FFF2-40B4-BE49-F238E27FC236}">
                <a16:creationId xmlns:a16="http://schemas.microsoft.com/office/drawing/2014/main" id="{C37545A5-9C00-FEA7-492B-6BDED0361C43}"/>
              </a:ext>
            </a:extLst>
          </p:cNvPr>
          <p:cNvGraphicFramePr>
            <a:graphicFrameLocks/>
          </p:cNvGraphicFramePr>
          <p:nvPr/>
        </p:nvGraphicFramePr>
        <p:xfrm>
          <a:off x="864973" y="795210"/>
          <a:ext cx="10898656" cy="5409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7776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MENA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3" name="Title 2">
            <a:extLst>
              <a:ext uri="{FF2B5EF4-FFF2-40B4-BE49-F238E27FC236}">
                <a16:creationId xmlns:a16="http://schemas.microsoft.com/office/drawing/2014/main" id="{0F03C31D-C9D5-2CB9-3746-1A5F9086D4AB}"/>
              </a:ext>
            </a:extLst>
          </p:cNvPr>
          <p:cNvSpPr txBox="1">
            <a:spLocks/>
          </p:cNvSpPr>
          <p:nvPr/>
        </p:nvSpPr>
        <p:spPr>
          <a:xfrm>
            <a:off x="406888" y="2834640"/>
            <a:ext cx="2300470" cy="1188720"/>
          </a:xfrm>
          <a:prstGeom prst="rect">
            <a:avLst/>
          </a:prstGeom>
          <a:ln>
            <a:solidFill>
              <a:srgbClr val="808080"/>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808080"/>
                </a:solidFill>
              </a:rPr>
              <a:t>Lessons Learnt </a:t>
            </a:r>
          </a:p>
        </p:txBody>
      </p:sp>
      <p:graphicFrame>
        <p:nvGraphicFramePr>
          <p:cNvPr id="5" name="Content Placeholder 37">
            <a:extLst>
              <a:ext uri="{FF2B5EF4-FFF2-40B4-BE49-F238E27FC236}">
                <a16:creationId xmlns:a16="http://schemas.microsoft.com/office/drawing/2014/main" id="{7B1A2BA9-57A4-CEAD-7D3B-680F3F951D49}"/>
              </a:ext>
            </a:extLst>
          </p:cNvPr>
          <p:cNvGraphicFramePr>
            <a:graphicFrameLocks/>
          </p:cNvGraphicFramePr>
          <p:nvPr/>
        </p:nvGraphicFramePr>
        <p:xfrm>
          <a:off x="2994703" y="400398"/>
          <a:ext cx="8876906" cy="5779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33209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998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MENA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6388"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73178"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6409"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81979" y="6179617"/>
            <a:ext cx="1275893" cy="452120"/>
          </a:xfrm>
          <a:prstGeom prst="rect">
            <a:avLst/>
          </a:prstGeom>
        </p:spPr>
      </p:pic>
      <p:sp>
        <p:nvSpPr>
          <p:cNvPr id="2" name="Title 2">
            <a:extLst>
              <a:ext uri="{FF2B5EF4-FFF2-40B4-BE49-F238E27FC236}">
                <a16:creationId xmlns:a16="http://schemas.microsoft.com/office/drawing/2014/main" id="{33DD4B89-550F-0C92-D6AC-9B0E6ECD8499}"/>
              </a:ext>
            </a:extLst>
          </p:cNvPr>
          <p:cNvSpPr txBox="1">
            <a:spLocks/>
          </p:cNvSpPr>
          <p:nvPr/>
        </p:nvSpPr>
        <p:spPr>
          <a:xfrm>
            <a:off x="809023" y="1233344"/>
            <a:ext cx="2238208" cy="1107428"/>
          </a:xfrm>
          <a:prstGeom prst="rect">
            <a:avLst/>
          </a:prstGeom>
          <a:ln>
            <a:solidFill>
              <a:srgbClr val="80808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808080"/>
                </a:solidFill>
              </a:rPr>
              <a:t>Success Stories </a:t>
            </a:r>
          </a:p>
        </p:txBody>
      </p:sp>
      <p:pic>
        <p:nvPicPr>
          <p:cNvPr id="3" name="Picture 2">
            <a:extLst>
              <a:ext uri="{FF2B5EF4-FFF2-40B4-BE49-F238E27FC236}">
                <a16:creationId xmlns:a16="http://schemas.microsoft.com/office/drawing/2014/main" id="{0D1ABDC0-2511-D946-A893-D0DE771972AC}"/>
              </a:ext>
            </a:extLst>
          </p:cNvPr>
          <p:cNvPicPr>
            <a:picLocks noChangeAspect="1"/>
          </p:cNvPicPr>
          <p:nvPr/>
        </p:nvPicPr>
        <p:blipFill rotWithShape="1">
          <a:blip r:embed="rId4"/>
          <a:srcRect l="10526" t="26668" r="13750" b="17894"/>
          <a:stretch/>
        </p:blipFill>
        <p:spPr>
          <a:xfrm>
            <a:off x="3896009" y="96685"/>
            <a:ext cx="8209494" cy="3380747"/>
          </a:xfrm>
          <a:prstGeom prst="rect">
            <a:avLst/>
          </a:prstGeom>
        </p:spPr>
      </p:pic>
      <p:pic>
        <p:nvPicPr>
          <p:cNvPr id="5" name="Picture 4">
            <a:extLst>
              <a:ext uri="{FF2B5EF4-FFF2-40B4-BE49-F238E27FC236}">
                <a16:creationId xmlns:a16="http://schemas.microsoft.com/office/drawing/2014/main" id="{472351C3-5B17-88D4-525D-B73359C79CB5}"/>
              </a:ext>
            </a:extLst>
          </p:cNvPr>
          <p:cNvPicPr>
            <a:picLocks noChangeAspect="1"/>
          </p:cNvPicPr>
          <p:nvPr/>
        </p:nvPicPr>
        <p:blipFill rotWithShape="1">
          <a:blip r:embed="rId5"/>
          <a:srcRect l="2951" t="27801" r="7448" b="7943"/>
          <a:stretch/>
        </p:blipFill>
        <p:spPr>
          <a:xfrm>
            <a:off x="0" y="3416746"/>
            <a:ext cx="8441637" cy="3405255"/>
          </a:xfrm>
          <a:prstGeom prst="rect">
            <a:avLst/>
          </a:prstGeom>
        </p:spPr>
      </p:pic>
    </p:spTree>
    <p:extLst>
      <p:ext uri="{BB962C8B-B14F-4D97-AF65-F5344CB8AC3E}">
        <p14:creationId xmlns:p14="http://schemas.microsoft.com/office/powerpoint/2010/main" val="29434946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2816" y="1790709"/>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MENA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4"/>
          <a:stretch>
            <a:fillRect/>
          </a:stretch>
        </p:blipFill>
        <p:spPr>
          <a:xfrm>
            <a:off x="682913" y="4770667"/>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5"/>
          <a:stretch>
            <a:fillRect/>
          </a:stretch>
        </p:blipFill>
        <p:spPr>
          <a:xfrm>
            <a:off x="6634832"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82125"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5" name="Picture 4" descr="A green symbol of a person holding a baby&#10;&#10;Description automatically generated">
            <a:extLst>
              <a:ext uri="{FF2B5EF4-FFF2-40B4-BE49-F238E27FC236}">
                <a16:creationId xmlns:a16="http://schemas.microsoft.com/office/drawing/2014/main" id="{C5286192-45F5-9A83-48C2-3F838BBAC69A}"/>
              </a:ext>
            </a:extLst>
          </p:cNvPr>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5161" y1="21359" x2="45161" y2="21359"/>
                      </a14:backgroundRemoval>
                    </a14:imgEffect>
                  </a14:imgLayer>
                </a14:imgProps>
              </a:ext>
              <a:ext uri="{28A0092B-C50C-407E-A947-70E740481C1C}">
                <a14:useLocalDpi xmlns:a14="http://schemas.microsoft.com/office/drawing/2010/main" val="0"/>
              </a:ext>
            </a:extLst>
          </a:blip>
          <a:stretch>
            <a:fillRect/>
          </a:stretch>
        </p:blipFill>
        <p:spPr>
          <a:xfrm>
            <a:off x="6693863" y="2006301"/>
            <a:ext cx="807338" cy="894149"/>
          </a:xfrm>
          <a:prstGeom prst="rect">
            <a:avLst/>
          </a:prstGeom>
        </p:spPr>
      </p:pic>
      <p:graphicFrame>
        <p:nvGraphicFramePr>
          <p:cNvPr id="8" name="Table 7">
            <a:extLst>
              <a:ext uri="{FF2B5EF4-FFF2-40B4-BE49-F238E27FC236}">
                <a16:creationId xmlns:a16="http://schemas.microsoft.com/office/drawing/2014/main" id="{9C5EB5F6-0483-7BAB-63DE-CF94DB72E376}"/>
              </a:ext>
            </a:extLst>
          </p:cNvPr>
          <p:cNvGraphicFramePr/>
          <p:nvPr/>
        </p:nvGraphicFramePr>
        <p:xfrm>
          <a:off x="7193310" y="2111679"/>
          <a:ext cx="1803581" cy="683394"/>
        </p:xfrm>
        <a:graphic>
          <a:graphicData uri="http://schemas.openxmlformats.org/drawingml/2006/table">
            <a:tbl>
              <a:tblPr firstRow="1" firstCol="1" bandRow="1"/>
              <a:tblGrid>
                <a:gridCol w="238929">
                  <a:extLst>
                    <a:ext uri="{9D8B030D-6E8A-4147-A177-3AD203B41FA5}">
                      <a16:colId xmlns:a16="http://schemas.microsoft.com/office/drawing/2014/main" val="3351425173"/>
                    </a:ext>
                  </a:extLst>
                </a:gridCol>
                <a:gridCol w="1564652">
                  <a:extLst>
                    <a:ext uri="{9D8B030D-6E8A-4147-A177-3AD203B41FA5}">
                      <a16:colId xmlns:a16="http://schemas.microsoft.com/office/drawing/2014/main" val="830194897"/>
                    </a:ext>
                  </a:extLst>
                </a:gridCol>
              </a:tblGrid>
              <a:tr h="227798">
                <a:tc rowSpan="3">
                  <a:txBody>
                    <a:bodyPr/>
                    <a:lstStyle/>
                    <a:p>
                      <a:pPr marL="0" marR="0" algn="r">
                        <a:spcBef>
                          <a:spcPts val="0"/>
                        </a:spcBef>
                        <a:spcAft>
                          <a:spcPts val="0"/>
                        </a:spcAft>
                        <a:tabLst>
                          <a:tab pos="2971800" algn="ctr"/>
                          <a:tab pos="5943600" algn="r"/>
                        </a:tabLst>
                      </a:pPr>
                      <a:endParaRPr lang="en-US" sz="100">
                        <a:solidFill>
                          <a:srgbClr val="455F5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GB" sz="110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NW Syria</a:t>
                      </a:r>
                      <a:endParaRPr lang="fr-FR" sz="110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60148732"/>
                  </a:ext>
                </a:extLst>
              </a:tr>
              <a:tr h="227798">
                <a:tc vMerge="1">
                  <a:txBody>
                    <a:bodyPr/>
                    <a:lstStyle/>
                    <a:p>
                      <a:endParaRPr lang="en-US"/>
                    </a:p>
                  </a:txBody>
                  <a:tcPr/>
                </a:tc>
                <a:tc>
                  <a:txBody>
                    <a:bodyPr/>
                    <a:lstStyle/>
                    <a:p>
                      <a:pPr marL="0" marR="0">
                        <a:lnSpc>
                          <a:spcPct val="115000"/>
                        </a:lnSpc>
                        <a:spcBef>
                          <a:spcPts val="0"/>
                        </a:spcBef>
                        <a:spcAft>
                          <a:spcPts val="0"/>
                        </a:spcAft>
                      </a:pPr>
                      <a:r>
                        <a:rPr lang="en-GB" sz="1100" b="1">
                          <a:solidFill>
                            <a:srgbClr val="95C93D"/>
                          </a:solidFill>
                          <a:effectLst/>
                          <a:latin typeface="Arial" panose="020B0604020202020204" pitchFamily="34" charset="0"/>
                          <a:ea typeface="Calibri" panose="020F0502020204030204" pitchFamily="34" charset="0"/>
                          <a:cs typeface="Times New Roman" panose="02020603050405020304" pitchFamily="18" charset="0"/>
                        </a:rPr>
                        <a:t>NUTRITION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34167600"/>
                  </a:ext>
                </a:extLst>
              </a:tr>
              <a:tr h="227798">
                <a:tc vMerge="1">
                  <a:txBody>
                    <a:bodyPr/>
                    <a:lstStyle/>
                    <a:p>
                      <a:endParaRPr lang="en-US"/>
                    </a:p>
                  </a:txBody>
                  <a:tcPr/>
                </a:tc>
                <a:tc>
                  <a:txBody>
                    <a:bodyPr/>
                    <a:lstStyle/>
                    <a:p>
                      <a:pPr marL="0" marR="0">
                        <a:lnSpc>
                          <a:spcPct val="115000"/>
                        </a:lnSpc>
                        <a:spcBef>
                          <a:spcPts val="0"/>
                        </a:spcBef>
                        <a:spcAft>
                          <a:spcPts val="0"/>
                        </a:spcAft>
                      </a:pPr>
                      <a:r>
                        <a:rPr lang="en-GB" sz="110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CLUSTER</a:t>
                      </a:r>
                      <a:endParaRPr lang="fr-FR" sz="1100">
                        <a:solidFill>
                          <a:srgbClr val="80808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5305817"/>
                  </a:ext>
                </a:extLst>
              </a:tr>
            </a:tbl>
          </a:graphicData>
        </a:graphic>
      </p:graphicFrame>
      <p:sp>
        <p:nvSpPr>
          <p:cNvPr id="11" name="Content Placeholder 2">
            <a:extLst>
              <a:ext uri="{FF2B5EF4-FFF2-40B4-BE49-F238E27FC236}">
                <a16:creationId xmlns:a16="http://schemas.microsoft.com/office/drawing/2014/main" id="{EC018701-76FD-D0D2-0EC2-A7EA3A0F5ADE}"/>
              </a:ext>
            </a:extLst>
          </p:cNvPr>
          <p:cNvSpPr txBox="1">
            <a:spLocks/>
          </p:cNvSpPr>
          <p:nvPr/>
        </p:nvSpPr>
        <p:spPr>
          <a:xfrm>
            <a:off x="6727839" y="5069885"/>
            <a:ext cx="2791105" cy="713756"/>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defRPr/>
            </a:pPr>
            <a:r>
              <a:rPr lang="en-US" sz="1400" b="1">
                <a:solidFill>
                  <a:srgbClr val="92D050"/>
                </a:solidFill>
              </a:rPr>
              <a:t>Former Information Management</a:t>
            </a:r>
            <a:endParaRPr lang="id-ID" sz="1400" b="1">
              <a:solidFill>
                <a:srgbClr val="92D050"/>
              </a:solidFill>
            </a:endParaRPr>
          </a:p>
          <a:p>
            <a:pPr algn="l"/>
            <a:r>
              <a:rPr lang="en-US" sz="1400" b="1">
                <a:solidFill>
                  <a:srgbClr val="808080"/>
                </a:solidFill>
                <a:latin typeface="Calibri" panose="020F0502020204030204" pitchFamily="34" charset="0"/>
                <a:ea typeface="Roboto" panose="02000000000000000000" pitchFamily="2" charset="0"/>
              </a:rPr>
              <a:t>Abdulbaset Al Salkini</a:t>
            </a:r>
          </a:p>
        </p:txBody>
      </p:sp>
      <p:sp>
        <p:nvSpPr>
          <p:cNvPr id="13" name="Freeform 6">
            <a:extLst>
              <a:ext uri="{FF2B5EF4-FFF2-40B4-BE49-F238E27FC236}">
                <a16:creationId xmlns:a16="http://schemas.microsoft.com/office/drawing/2014/main" id="{2AA0223E-8801-0371-B842-EB7C7A5B269A}"/>
              </a:ext>
            </a:extLst>
          </p:cNvPr>
          <p:cNvSpPr>
            <a:spLocks noEditPoints="1"/>
          </p:cNvSpPr>
          <p:nvPr/>
        </p:nvSpPr>
        <p:spPr bwMode="auto">
          <a:xfrm>
            <a:off x="8607041" y="5447233"/>
            <a:ext cx="285372" cy="187287"/>
          </a:xfrm>
          <a:custGeom>
            <a:avLst/>
            <a:gdLst>
              <a:gd name="T0" fmla="*/ 284 w 325"/>
              <a:gd name="T1" fmla="*/ 0 h 213"/>
              <a:gd name="T2" fmla="*/ 41 w 325"/>
              <a:gd name="T3" fmla="*/ 0 h 213"/>
              <a:gd name="T4" fmla="*/ 0 w 325"/>
              <a:gd name="T5" fmla="*/ 41 h 213"/>
              <a:gd name="T6" fmla="*/ 0 w 325"/>
              <a:gd name="T7" fmla="*/ 173 h 213"/>
              <a:gd name="T8" fmla="*/ 41 w 325"/>
              <a:gd name="T9" fmla="*/ 213 h 213"/>
              <a:gd name="T10" fmla="*/ 284 w 325"/>
              <a:gd name="T11" fmla="*/ 213 h 213"/>
              <a:gd name="T12" fmla="*/ 325 w 325"/>
              <a:gd name="T13" fmla="*/ 173 h 213"/>
              <a:gd name="T14" fmla="*/ 325 w 325"/>
              <a:gd name="T15" fmla="*/ 41 h 213"/>
              <a:gd name="T16" fmla="*/ 284 w 325"/>
              <a:gd name="T17" fmla="*/ 0 h 213"/>
              <a:gd name="T18" fmla="*/ 20 w 325"/>
              <a:gd name="T19" fmla="*/ 53 h 213"/>
              <a:gd name="T20" fmla="*/ 91 w 325"/>
              <a:gd name="T21" fmla="*/ 107 h 213"/>
              <a:gd name="T22" fmla="*/ 20 w 325"/>
              <a:gd name="T23" fmla="*/ 160 h 213"/>
              <a:gd name="T24" fmla="*/ 20 w 325"/>
              <a:gd name="T25" fmla="*/ 53 h 213"/>
              <a:gd name="T26" fmla="*/ 305 w 325"/>
              <a:gd name="T27" fmla="*/ 173 h 213"/>
              <a:gd name="T28" fmla="*/ 284 w 325"/>
              <a:gd name="T29" fmla="*/ 193 h 213"/>
              <a:gd name="T30" fmla="*/ 41 w 325"/>
              <a:gd name="T31" fmla="*/ 193 h 213"/>
              <a:gd name="T32" fmla="*/ 20 w 325"/>
              <a:gd name="T33" fmla="*/ 173 h 213"/>
              <a:gd name="T34" fmla="*/ 100 w 325"/>
              <a:gd name="T35" fmla="*/ 113 h 213"/>
              <a:gd name="T36" fmla="*/ 144 w 325"/>
              <a:gd name="T37" fmla="*/ 146 h 213"/>
              <a:gd name="T38" fmla="*/ 163 w 325"/>
              <a:gd name="T39" fmla="*/ 152 h 213"/>
              <a:gd name="T40" fmla="*/ 181 w 325"/>
              <a:gd name="T41" fmla="*/ 146 h 213"/>
              <a:gd name="T42" fmla="*/ 225 w 325"/>
              <a:gd name="T43" fmla="*/ 113 h 213"/>
              <a:gd name="T44" fmla="*/ 305 w 325"/>
              <a:gd name="T45" fmla="*/ 173 h 213"/>
              <a:gd name="T46" fmla="*/ 305 w 325"/>
              <a:gd name="T47" fmla="*/ 160 h 213"/>
              <a:gd name="T48" fmla="*/ 234 w 325"/>
              <a:gd name="T49" fmla="*/ 107 h 213"/>
              <a:gd name="T50" fmla="*/ 305 w 325"/>
              <a:gd name="T51" fmla="*/ 53 h 213"/>
              <a:gd name="T52" fmla="*/ 305 w 325"/>
              <a:gd name="T53" fmla="*/ 160 h 213"/>
              <a:gd name="T54" fmla="*/ 175 w 325"/>
              <a:gd name="T55" fmla="*/ 138 h 213"/>
              <a:gd name="T56" fmla="*/ 163 w 325"/>
              <a:gd name="T57" fmla="*/ 142 h 213"/>
              <a:gd name="T58" fmla="*/ 150 w 325"/>
              <a:gd name="T59" fmla="*/ 138 h 213"/>
              <a:gd name="T60" fmla="*/ 108 w 325"/>
              <a:gd name="T61" fmla="*/ 107 h 213"/>
              <a:gd name="T62" fmla="*/ 100 w 325"/>
              <a:gd name="T63" fmla="*/ 100 h 213"/>
              <a:gd name="T64" fmla="*/ 20 w 325"/>
              <a:gd name="T65" fmla="*/ 41 h 213"/>
              <a:gd name="T66" fmla="*/ 20 w 325"/>
              <a:gd name="T67" fmla="*/ 41 h 213"/>
              <a:gd name="T68" fmla="*/ 41 w 325"/>
              <a:gd name="T69" fmla="*/ 20 h 213"/>
              <a:gd name="T70" fmla="*/ 284 w 325"/>
              <a:gd name="T71" fmla="*/ 20 h 213"/>
              <a:gd name="T72" fmla="*/ 305 w 325"/>
              <a:gd name="T73" fmla="*/ 41 h 213"/>
              <a:gd name="T74" fmla="*/ 175 w 325"/>
              <a:gd name="T75"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213">
                <a:moveTo>
                  <a:pt x="284" y="0"/>
                </a:moveTo>
                <a:cubicBezTo>
                  <a:pt x="41" y="0"/>
                  <a:pt x="41" y="0"/>
                  <a:pt x="41" y="0"/>
                </a:cubicBezTo>
                <a:cubicBezTo>
                  <a:pt x="18" y="0"/>
                  <a:pt x="0" y="18"/>
                  <a:pt x="0" y="41"/>
                </a:cubicBezTo>
                <a:cubicBezTo>
                  <a:pt x="0" y="173"/>
                  <a:pt x="0" y="173"/>
                  <a:pt x="0" y="173"/>
                </a:cubicBezTo>
                <a:cubicBezTo>
                  <a:pt x="0" y="195"/>
                  <a:pt x="18" y="213"/>
                  <a:pt x="41" y="213"/>
                </a:cubicBezTo>
                <a:cubicBezTo>
                  <a:pt x="284" y="213"/>
                  <a:pt x="284" y="213"/>
                  <a:pt x="284" y="213"/>
                </a:cubicBezTo>
                <a:cubicBezTo>
                  <a:pt x="307" y="213"/>
                  <a:pt x="325" y="195"/>
                  <a:pt x="325" y="173"/>
                </a:cubicBezTo>
                <a:cubicBezTo>
                  <a:pt x="325" y="41"/>
                  <a:pt x="325" y="41"/>
                  <a:pt x="325" y="41"/>
                </a:cubicBezTo>
                <a:cubicBezTo>
                  <a:pt x="325" y="18"/>
                  <a:pt x="307" y="0"/>
                  <a:pt x="284" y="0"/>
                </a:cubicBezTo>
                <a:close/>
                <a:moveTo>
                  <a:pt x="20" y="53"/>
                </a:moveTo>
                <a:cubicBezTo>
                  <a:pt x="91" y="107"/>
                  <a:pt x="91" y="107"/>
                  <a:pt x="91" y="107"/>
                </a:cubicBezTo>
                <a:cubicBezTo>
                  <a:pt x="20" y="160"/>
                  <a:pt x="20" y="160"/>
                  <a:pt x="20" y="160"/>
                </a:cubicBezTo>
                <a:lnTo>
                  <a:pt x="20" y="53"/>
                </a:lnTo>
                <a:close/>
                <a:moveTo>
                  <a:pt x="305" y="173"/>
                </a:moveTo>
                <a:cubicBezTo>
                  <a:pt x="305" y="184"/>
                  <a:pt x="296" y="193"/>
                  <a:pt x="284" y="193"/>
                </a:cubicBezTo>
                <a:cubicBezTo>
                  <a:pt x="41" y="193"/>
                  <a:pt x="41" y="193"/>
                  <a:pt x="41" y="193"/>
                </a:cubicBezTo>
                <a:cubicBezTo>
                  <a:pt x="30" y="193"/>
                  <a:pt x="20" y="184"/>
                  <a:pt x="20" y="173"/>
                </a:cubicBezTo>
                <a:cubicBezTo>
                  <a:pt x="100" y="113"/>
                  <a:pt x="100" y="113"/>
                  <a:pt x="100" y="113"/>
                </a:cubicBezTo>
                <a:cubicBezTo>
                  <a:pt x="144" y="146"/>
                  <a:pt x="144" y="146"/>
                  <a:pt x="144" y="146"/>
                </a:cubicBezTo>
                <a:cubicBezTo>
                  <a:pt x="150" y="150"/>
                  <a:pt x="156" y="152"/>
                  <a:pt x="163" y="152"/>
                </a:cubicBezTo>
                <a:cubicBezTo>
                  <a:pt x="169" y="152"/>
                  <a:pt x="175" y="150"/>
                  <a:pt x="181" y="146"/>
                </a:cubicBezTo>
                <a:cubicBezTo>
                  <a:pt x="225" y="113"/>
                  <a:pt x="225" y="113"/>
                  <a:pt x="225" y="113"/>
                </a:cubicBezTo>
                <a:cubicBezTo>
                  <a:pt x="305" y="173"/>
                  <a:pt x="305" y="173"/>
                  <a:pt x="305" y="173"/>
                </a:cubicBezTo>
                <a:close/>
                <a:moveTo>
                  <a:pt x="305" y="160"/>
                </a:moveTo>
                <a:cubicBezTo>
                  <a:pt x="234" y="107"/>
                  <a:pt x="234" y="107"/>
                  <a:pt x="234" y="107"/>
                </a:cubicBezTo>
                <a:cubicBezTo>
                  <a:pt x="305" y="53"/>
                  <a:pt x="305" y="53"/>
                  <a:pt x="305" y="53"/>
                </a:cubicBezTo>
                <a:lnTo>
                  <a:pt x="305" y="160"/>
                </a:lnTo>
                <a:close/>
                <a:moveTo>
                  <a:pt x="175" y="138"/>
                </a:moveTo>
                <a:cubicBezTo>
                  <a:pt x="171" y="141"/>
                  <a:pt x="167" y="142"/>
                  <a:pt x="163" y="142"/>
                </a:cubicBezTo>
                <a:cubicBezTo>
                  <a:pt x="158" y="142"/>
                  <a:pt x="154" y="141"/>
                  <a:pt x="150" y="138"/>
                </a:cubicBezTo>
                <a:cubicBezTo>
                  <a:pt x="108" y="107"/>
                  <a:pt x="108" y="107"/>
                  <a:pt x="108" y="107"/>
                </a:cubicBezTo>
                <a:cubicBezTo>
                  <a:pt x="100" y="100"/>
                  <a:pt x="100" y="100"/>
                  <a:pt x="100" y="100"/>
                </a:cubicBezTo>
                <a:cubicBezTo>
                  <a:pt x="20" y="41"/>
                  <a:pt x="20" y="41"/>
                  <a:pt x="20" y="41"/>
                </a:cubicBezTo>
                <a:cubicBezTo>
                  <a:pt x="20" y="41"/>
                  <a:pt x="20" y="41"/>
                  <a:pt x="20" y="41"/>
                </a:cubicBezTo>
                <a:cubicBezTo>
                  <a:pt x="20" y="29"/>
                  <a:pt x="30" y="20"/>
                  <a:pt x="41" y="20"/>
                </a:cubicBezTo>
                <a:cubicBezTo>
                  <a:pt x="284" y="20"/>
                  <a:pt x="284" y="20"/>
                  <a:pt x="284" y="20"/>
                </a:cubicBezTo>
                <a:cubicBezTo>
                  <a:pt x="296" y="20"/>
                  <a:pt x="305" y="29"/>
                  <a:pt x="305" y="41"/>
                </a:cubicBezTo>
                <a:lnTo>
                  <a:pt x="175" y="1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1600">
              <a:solidFill>
                <a:schemeClr val="bg1">
                  <a:lumMod val="65000"/>
                </a:schemeClr>
              </a:solidFill>
              <a:latin typeface="Calibri" panose="020F0502020204030204" pitchFamily="34" charset="0"/>
            </a:endParaRPr>
          </a:p>
        </p:txBody>
      </p:sp>
      <p:sp>
        <p:nvSpPr>
          <p:cNvPr id="17" name="TextBox 16">
            <a:extLst>
              <a:ext uri="{FF2B5EF4-FFF2-40B4-BE49-F238E27FC236}">
                <a16:creationId xmlns:a16="http://schemas.microsoft.com/office/drawing/2014/main" id="{5EE59B80-76F8-50CF-F937-8B660C7A684F}"/>
              </a:ext>
            </a:extLst>
          </p:cNvPr>
          <p:cNvSpPr txBox="1"/>
          <p:nvPr/>
        </p:nvSpPr>
        <p:spPr>
          <a:xfrm>
            <a:off x="8882213" y="5389910"/>
            <a:ext cx="2275140" cy="276999"/>
          </a:xfrm>
          <a:prstGeom prst="rect">
            <a:avLst/>
          </a:prstGeom>
          <a:noFill/>
        </p:spPr>
        <p:txBody>
          <a:bodyPr wrap="square" rtlCol="0">
            <a:spAutoFit/>
          </a:bodyPr>
          <a:lstStyle/>
          <a:p>
            <a:r>
              <a:rPr lang="en-GB" sz="1200" err="1">
                <a:solidFill>
                  <a:srgbClr val="808080"/>
                </a:solidFill>
                <a:latin typeface="Calibri" panose="020F0502020204030204" pitchFamily="34" charset="0"/>
              </a:rPr>
              <a:t>a.alsalkini</a:t>
            </a:r>
            <a:r>
              <a:rPr lang="id-ID" sz="1200">
                <a:solidFill>
                  <a:srgbClr val="808080"/>
                </a:solidFill>
                <a:latin typeface="Calibri" panose="020F0502020204030204" pitchFamily="34" charset="0"/>
              </a:rPr>
              <a:t>@pac-turkey.org</a:t>
            </a:r>
          </a:p>
        </p:txBody>
      </p:sp>
      <p:sp>
        <p:nvSpPr>
          <p:cNvPr id="20" name="Content Placeholder 2">
            <a:extLst>
              <a:ext uri="{FF2B5EF4-FFF2-40B4-BE49-F238E27FC236}">
                <a16:creationId xmlns:a16="http://schemas.microsoft.com/office/drawing/2014/main" id="{0BAEEBBC-320A-C1B1-440F-DE095CFE4193}"/>
              </a:ext>
            </a:extLst>
          </p:cNvPr>
          <p:cNvSpPr txBox="1">
            <a:spLocks/>
          </p:cNvSpPr>
          <p:nvPr/>
        </p:nvSpPr>
        <p:spPr>
          <a:xfrm>
            <a:off x="6727839" y="4165672"/>
            <a:ext cx="2476192" cy="713756"/>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defRPr/>
            </a:pPr>
            <a:r>
              <a:rPr lang="en-US" sz="1400" b="1">
                <a:solidFill>
                  <a:srgbClr val="92D050"/>
                </a:solidFill>
              </a:rPr>
              <a:t>Former Cluster Co-Coordinator</a:t>
            </a:r>
            <a:endParaRPr lang="id-ID" sz="1400" b="1">
              <a:solidFill>
                <a:schemeClr val="bg1">
                  <a:lumMod val="50000"/>
                </a:schemeClr>
              </a:solidFill>
              <a:latin typeface="Calibri" panose="020F0502020204030204" pitchFamily="34" charset="0"/>
            </a:endParaRPr>
          </a:p>
          <a:p>
            <a:pPr algn="l"/>
            <a:r>
              <a:rPr lang="en-US" sz="1400" b="1" err="1">
                <a:solidFill>
                  <a:srgbClr val="808080"/>
                </a:solidFill>
                <a:latin typeface="Calibri" panose="020F0502020204030204" pitchFamily="34" charset="0"/>
                <a:ea typeface="Roboto" panose="02000000000000000000" pitchFamily="2" charset="0"/>
              </a:rPr>
              <a:t>Rewa</a:t>
            </a:r>
            <a:r>
              <a:rPr lang="en-US" sz="1400" b="1">
                <a:solidFill>
                  <a:srgbClr val="808080"/>
                </a:solidFill>
                <a:latin typeface="Calibri" panose="020F0502020204030204" pitchFamily="34" charset="0"/>
                <a:ea typeface="Roboto" panose="02000000000000000000" pitchFamily="2" charset="0"/>
              </a:rPr>
              <a:t> Al </a:t>
            </a:r>
            <a:r>
              <a:rPr lang="en-US" sz="1400" b="1" err="1">
                <a:solidFill>
                  <a:srgbClr val="808080"/>
                </a:solidFill>
                <a:latin typeface="Calibri" panose="020F0502020204030204" pitchFamily="34" charset="0"/>
                <a:ea typeface="Roboto" panose="02000000000000000000" pitchFamily="2" charset="0"/>
              </a:rPr>
              <a:t>Rass</a:t>
            </a:r>
            <a:endParaRPr lang="en-US" sz="1400" b="1">
              <a:solidFill>
                <a:srgbClr val="808080"/>
              </a:solidFill>
              <a:latin typeface="Calibri" panose="020F0502020204030204" pitchFamily="34" charset="0"/>
              <a:ea typeface="Roboto" panose="02000000000000000000" pitchFamily="2" charset="0"/>
            </a:endParaRPr>
          </a:p>
        </p:txBody>
      </p:sp>
      <p:sp>
        <p:nvSpPr>
          <p:cNvPr id="21" name="Freeform 6">
            <a:extLst>
              <a:ext uri="{FF2B5EF4-FFF2-40B4-BE49-F238E27FC236}">
                <a16:creationId xmlns:a16="http://schemas.microsoft.com/office/drawing/2014/main" id="{29B73142-60D0-DC87-6A95-94E0C44B8039}"/>
              </a:ext>
            </a:extLst>
          </p:cNvPr>
          <p:cNvSpPr>
            <a:spLocks noEditPoints="1"/>
          </p:cNvSpPr>
          <p:nvPr/>
        </p:nvSpPr>
        <p:spPr bwMode="auto">
          <a:xfrm>
            <a:off x="7999044" y="4571476"/>
            <a:ext cx="285372" cy="187287"/>
          </a:xfrm>
          <a:custGeom>
            <a:avLst/>
            <a:gdLst>
              <a:gd name="T0" fmla="*/ 284 w 325"/>
              <a:gd name="T1" fmla="*/ 0 h 213"/>
              <a:gd name="T2" fmla="*/ 41 w 325"/>
              <a:gd name="T3" fmla="*/ 0 h 213"/>
              <a:gd name="T4" fmla="*/ 0 w 325"/>
              <a:gd name="T5" fmla="*/ 41 h 213"/>
              <a:gd name="T6" fmla="*/ 0 w 325"/>
              <a:gd name="T7" fmla="*/ 173 h 213"/>
              <a:gd name="T8" fmla="*/ 41 w 325"/>
              <a:gd name="T9" fmla="*/ 213 h 213"/>
              <a:gd name="T10" fmla="*/ 284 w 325"/>
              <a:gd name="T11" fmla="*/ 213 h 213"/>
              <a:gd name="T12" fmla="*/ 325 w 325"/>
              <a:gd name="T13" fmla="*/ 173 h 213"/>
              <a:gd name="T14" fmla="*/ 325 w 325"/>
              <a:gd name="T15" fmla="*/ 41 h 213"/>
              <a:gd name="T16" fmla="*/ 284 w 325"/>
              <a:gd name="T17" fmla="*/ 0 h 213"/>
              <a:gd name="T18" fmla="*/ 20 w 325"/>
              <a:gd name="T19" fmla="*/ 53 h 213"/>
              <a:gd name="T20" fmla="*/ 91 w 325"/>
              <a:gd name="T21" fmla="*/ 107 h 213"/>
              <a:gd name="T22" fmla="*/ 20 w 325"/>
              <a:gd name="T23" fmla="*/ 160 h 213"/>
              <a:gd name="T24" fmla="*/ 20 w 325"/>
              <a:gd name="T25" fmla="*/ 53 h 213"/>
              <a:gd name="T26" fmla="*/ 305 w 325"/>
              <a:gd name="T27" fmla="*/ 173 h 213"/>
              <a:gd name="T28" fmla="*/ 284 w 325"/>
              <a:gd name="T29" fmla="*/ 193 h 213"/>
              <a:gd name="T30" fmla="*/ 41 w 325"/>
              <a:gd name="T31" fmla="*/ 193 h 213"/>
              <a:gd name="T32" fmla="*/ 20 w 325"/>
              <a:gd name="T33" fmla="*/ 173 h 213"/>
              <a:gd name="T34" fmla="*/ 100 w 325"/>
              <a:gd name="T35" fmla="*/ 113 h 213"/>
              <a:gd name="T36" fmla="*/ 144 w 325"/>
              <a:gd name="T37" fmla="*/ 146 h 213"/>
              <a:gd name="T38" fmla="*/ 163 w 325"/>
              <a:gd name="T39" fmla="*/ 152 h 213"/>
              <a:gd name="T40" fmla="*/ 181 w 325"/>
              <a:gd name="T41" fmla="*/ 146 h 213"/>
              <a:gd name="T42" fmla="*/ 225 w 325"/>
              <a:gd name="T43" fmla="*/ 113 h 213"/>
              <a:gd name="T44" fmla="*/ 305 w 325"/>
              <a:gd name="T45" fmla="*/ 173 h 213"/>
              <a:gd name="T46" fmla="*/ 305 w 325"/>
              <a:gd name="T47" fmla="*/ 160 h 213"/>
              <a:gd name="T48" fmla="*/ 234 w 325"/>
              <a:gd name="T49" fmla="*/ 107 h 213"/>
              <a:gd name="T50" fmla="*/ 305 w 325"/>
              <a:gd name="T51" fmla="*/ 53 h 213"/>
              <a:gd name="T52" fmla="*/ 305 w 325"/>
              <a:gd name="T53" fmla="*/ 160 h 213"/>
              <a:gd name="T54" fmla="*/ 175 w 325"/>
              <a:gd name="T55" fmla="*/ 138 h 213"/>
              <a:gd name="T56" fmla="*/ 163 w 325"/>
              <a:gd name="T57" fmla="*/ 142 h 213"/>
              <a:gd name="T58" fmla="*/ 150 w 325"/>
              <a:gd name="T59" fmla="*/ 138 h 213"/>
              <a:gd name="T60" fmla="*/ 108 w 325"/>
              <a:gd name="T61" fmla="*/ 107 h 213"/>
              <a:gd name="T62" fmla="*/ 100 w 325"/>
              <a:gd name="T63" fmla="*/ 100 h 213"/>
              <a:gd name="T64" fmla="*/ 20 w 325"/>
              <a:gd name="T65" fmla="*/ 41 h 213"/>
              <a:gd name="T66" fmla="*/ 20 w 325"/>
              <a:gd name="T67" fmla="*/ 41 h 213"/>
              <a:gd name="T68" fmla="*/ 41 w 325"/>
              <a:gd name="T69" fmla="*/ 20 h 213"/>
              <a:gd name="T70" fmla="*/ 284 w 325"/>
              <a:gd name="T71" fmla="*/ 20 h 213"/>
              <a:gd name="T72" fmla="*/ 305 w 325"/>
              <a:gd name="T73" fmla="*/ 41 h 213"/>
              <a:gd name="T74" fmla="*/ 175 w 325"/>
              <a:gd name="T75"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213">
                <a:moveTo>
                  <a:pt x="284" y="0"/>
                </a:moveTo>
                <a:cubicBezTo>
                  <a:pt x="41" y="0"/>
                  <a:pt x="41" y="0"/>
                  <a:pt x="41" y="0"/>
                </a:cubicBezTo>
                <a:cubicBezTo>
                  <a:pt x="18" y="0"/>
                  <a:pt x="0" y="18"/>
                  <a:pt x="0" y="41"/>
                </a:cubicBezTo>
                <a:cubicBezTo>
                  <a:pt x="0" y="173"/>
                  <a:pt x="0" y="173"/>
                  <a:pt x="0" y="173"/>
                </a:cubicBezTo>
                <a:cubicBezTo>
                  <a:pt x="0" y="195"/>
                  <a:pt x="18" y="213"/>
                  <a:pt x="41" y="213"/>
                </a:cubicBezTo>
                <a:cubicBezTo>
                  <a:pt x="284" y="213"/>
                  <a:pt x="284" y="213"/>
                  <a:pt x="284" y="213"/>
                </a:cubicBezTo>
                <a:cubicBezTo>
                  <a:pt x="307" y="213"/>
                  <a:pt x="325" y="195"/>
                  <a:pt x="325" y="173"/>
                </a:cubicBezTo>
                <a:cubicBezTo>
                  <a:pt x="325" y="41"/>
                  <a:pt x="325" y="41"/>
                  <a:pt x="325" y="41"/>
                </a:cubicBezTo>
                <a:cubicBezTo>
                  <a:pt x="325" y="18"/>
                  <a:pt x="307" y="0"/>
                  <a:pt x="284" y="0"/>
                </a:cubicBezTo>
                <a:close/>
                <a:moveTo>
                  <a:pt x="20" y="53"/>
                </a:moveTo>
                <a:cubicBezTo>
                  <a:pt x="91" y="107"/>
                  <a:pt x="91" y="107"/>
                  <a:pt x="91" y="107"/>
                </a:cubicBezTo>
                <a:cubicBezTo>
                  <a:pt x="20" y="160"/>
                  <a:pt x="20" y="160"/>
                  <a:pt x="20" y="160"/>
                </a:cubicBezTo>
                <a:lnTo>
                  <a:pt x="20" y="53"/>
                </a:lnTo>
                <a:close/>
                <a:moveTo>
                  <a:pt x="305" y="173"/>
                </a:moveTo>
                <a:cubicBezTo>
                  <a:pt x="305" y="184"/>
                  <a:pt x="296" y="193"/>
                  <a:pt x="284" y="193"/>
                </a:cubicBezTo>
                <a:cubicBezTo>
                  <a:pt x="41" y="193"/>
                  <a:pt x="41" y="193"/>
                  <a:pt x="41" y="193"/>
                </a:cubicBezTo>
                <a:cubicBezTo>
                  <a:pt x="30" y="193"/>
                  <a:pt x="20" y="184"/>
                  <a:pt x="20" y="173"/>
                </a:cubicBezTo>
                <a:cubicBezTo>
                  <a:pt x="100" y="113"/>
                  <a:pt x="100" y="113"/>
                  <a:pt x="100" y="113"/>
                </a:cubicBezTo>
                <a:cubicBezTo>
                  <a:pt x="144" y="146"/>
                  <a:pt x="144" y="146"/>
                  <a:pt x="144" y="146"/>
                </a:cubicBezTo>
                <a:cubicBezTo>
                  <a:pt x="150" y="150"/>
                  <a:pt x="156" y="152"/>
                  <a:pt x="163" y="152"/>
                </a:cubicBezTo>
                <a:cubicBezTo>
                  <a:pt x="169" y="152"/>
                  <a:pt x="175" y="150"/>
                  <a:pt x="181" y="146"/>
                </a:cubicBezTo>
                <a:cubicBezTo>
                  <a:pt x="225" y="113"/>
                  <a:pt x="225" y="113"/>
                  <a:pt x="225" y="113"/>
                </a:cubicBezTo>
                <a:cubicBezTo>
                  <a:pt x="305" y="173"/>
                  <a:pt x="305" y="173"/>
                  <a:pt x="305" y="173"/>
                </a:cubicBezTo>
                <a:close/>
                <a:moveTo>
                  <a:pt x="305" y="160"/>
                </a:moveTo>
                <a:cubicBezTo>
                  <a:pt x="234" y="107"/>
                  <a:pt x="234" y="107"/>
                  <a:pt x="234" y="107"/>
                </a:cubicBezTo>
                <a:cubicBezTo>
                  <a:pt x="305" y="53"/>
                  <a:pt x="305" y="53"/>
                  <a:pt x="305" y="53"/>
                </a:cubicBezTo>
                <a:lnTo>
                  <a:pt x="305" y="160"/>
                </a:lnTo>
                <a:close/>
                <a:moveTo>
                  <a:pt x="175" y="138"/>
                </a:moveTo>
                <a:cubicBezTo>
                  <a:pt x="171" y="141"/>
                  <a:pt x="167" y="142"/>
                  <a:pt x="163" y="142"/>
                </a:cubicBezTo>
                <a:cubicBezTo>
                  <a:pt x="158" y="142"/>
                  <a:pt x="154" y="141"/>
                  <a:pt x="150" y="138"/>
                </a:cubicBezTo>
                <a:cubicBezTo>
                  <a:pt x="108" y="107"/>
                  <a:pt x="108" y="107"/>
                  <a:pt x="108" y="107"/>
                </a:cubicBezTo>
                <a:cubicBezTo>
                  <a:pt x="100" y="100"/>
                  <a:pt x="100" y="100"/>
                  <a:pt x="100" y="100"/>
                </a:cubicBezTo>
                <a:cubicBezTo>
                  <a:pt x="20" y="41"/>
                  <a:pt x="20" y="41"/>
                  <a:pt x="20" y="41"/>
                </a:cubicBezTo>
                <a:cubicBezTo>
                  <a:pt x="20" y="41"/>
                  <a:pt x="20" y="41"/>
                  <a:pt x="20" y="41"/>
                </a:cubicBezTo>
                <a:cubicBezTo>
                  <a:pt x="20" y="29"/>
                  <a:pt x="30" y="20"/>
                  <a:pt x="41" y="20"/>
                </a:cubicBezTo>
                <a:cubicBezTo>
                  <a:pt x="284" y="20"/>
                  <a:pt x="284" y="20"/>
                  <a:pt x="284" y="20"/>
                </a:cubicBezTo>
                <a:cubicBezTo>
                  <a:pt x="296" y="20"/>
                  <a:pt x="305" y="29"/>
                  <a:pt x="305" y="41"/>
                </a:cubicBezTo>
                <a:lnTo>
                  <a:pt x="175" y="1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1600">
              <a:solidFill>
                <a:schemeClr val="bg1">
                  <a:lumMod val="65000"/>
                </a:schemeClr>
              </a:solidFill>
              <a:latin typeface="Calibri" panose="020F0502020204030204" pitchFamily="34" charset="0"/>
            </a:endParaRPr>
          </a:p>
        </p:txBody>
      </p:sp>
      <p:sp>
        <p:nvSpPr>
          <p:cNvPr id="25" name="TextBox 24">
            <a:extLst>
              <a:ext uri="{FF2B5EF4-FFF2-40B4-BE49-F238E27FC236}">
                <a16:creationId xmlns:a16="http://schemas.microsoft.com/office/drawing/2014/main" id="{553ACD3F-EEAF-9077-AC8C-D4ADA71B0898}"/>
              </a:ext>
            </a:extLst>
          </p:cNvPr>
          <p:cNvSpPr txBox="1"/>
          <p:nvPr/>
        </p:nvSpPr>
        <p:spPr>
          <a:xfrm>
            <a:off x="8261859" y="4514153"/>
            <a:ext cx="2275140" cy="276999"/>
          </a:xfrm>
          <a:prstGeom prst="rect">
            <a:avLst/>
          </a:prstGeom>
          <a:noFill/>
        </p:spPr>
        <p:txBody>
          <a:bodyPr wrap="square" rtlCol="0">
            <a:spAutoFit/>
          </a:bodyPr>
          <a:lstStyle/>
          <a:p>
            <a:r>
              <a:rPr lang="id-ID" sz="1200">
                <a:solidFill>
                  <a:srgbClr val="808080"/>
                </a:solidFill>
                <a:latin typeface="Calibri" panose="020F0502020204030204" pitchFamily="34" charset="0"/>
              </a:rPr>
              <a:t> </a:t>
            </a:r>
            <a:r>
              <a:rPr lang="en-GB" sz="1200" err="1">
                <a:solidFill>
                  <a:srgbClr val="808080"/>
                </a:solidFill>
                <a:latin typeface="Calibri" panose="020F0502020204030204" pitchFamily="34" charset="0"/>
              </a:rPr>
              <a:t>r.alras</a:t>
            </a:r>
            <a:r>
              <a:rPr lang="id-ID" sz="1200">
                <a:solidFill>
                  <a:srgbClr val="808080"/>
                </a:solidFill>
                <a:latin typeface="Calibri" panose="020F0502020204030204" pitchFamily="34" charset="0"/>
              </a:rPr>
              <a:t>@pac-turkey.org</a:t>
            </a:r>
            <a:endParaRPr lang="en-US" sz="1200">
              <a:solidFill>
                <a:srgbClr val="808080"/>
              </a:solidFill>
              <a:latin typeface="Calibri" panose="020F0502020204030204" pitchFamily="34" charset="0"/>
            </a:endParaRPr>
          </a:p>
        </p:txBody>
      </p:sp>
      <p:sp>
        <p:nvSpPr>
          <p:cNvPr id="27" name="Content Placeholder 2">
            <a:extLst>
              <a:ext uri="{FF2B5EF4-FFF2-40B4-BE49-F238E27FC236}">
                <a16:creationId xmlns:a16="http://schemas.microsoft.com/office/drawing/2014/main" id="{D5E6FABB-B1C1-151E-5751-E660A62E3610}"/>
              </a:ext>
            </a:extLst>
          </p:cNvPr>
          <p:cNvSpPr txBox="1">
            <a:spLocks/>
          </p:cNvSpPr>
          <p:nvPr/>
        </p:nvSpPr>
        <p:spPr>
          <a:xfrm>
            <a:off x="6733884" y="3172676"/>
            <a:ext cx="1773454" cy="713756"/>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defRPr/>
            </a:pPr>
            <a:r>
              <a:rPr lang="en-US" sz="1400" b="1">
                <a:solidFill>
                  <a:srgbClr val="92D050"/>
                </a:solidFill>
              </a:rPr>
              <a:t>Cluster Coordinator</a:t>
            </a:r>
          </a:p>
          <a:p>
            <a:pPr algn="l">
              <a:defRPr/>
            </a:pPr>
            <a:r>
              <a:rPr lang="en-US" sz="1400" b="1">
                <a:solidFill>
                  <a:srgbClr val="808080"/>
                </a:solidFill>
              </a:rPr>
              <a:t>Koki </a:t>
            </a:r>
            <a:r>
              <a:rPr lang="en-US" sz="1400" b="1" err="1">
                <a:solidFill>
                  <a:srgbClr val="808080"/>
                </a:solidFill>
              </a:rPr>
              <a:t>Kyalo</a:t>
            </a:r>
            <a:endParaRPr lang="en-US" sz="1400" b="1">
              <a:solidFill>
                <a:srgbClr val="808080"/>
              </a:solidFill>
            </a:endParaRPr>
          </a:p>
          <a:p>
            <a:pPr algn="l">
              <a:defRPr/>
            </a:pPr>
            <a:endParaRPr lang="id-ID" sz="1400" b="1">
              <a:solidFill>
                <a:schemeClr val="bg1">
                  <a:lumMod val="50000"/>
                </a:schemeClr>
              </a:solidFill>
              <a:latin typeface="Calibri" panose="020F0502020204030204" pitchFamily="34" charset="0"/>
            </a:endParaRPr>
          </a:p>
        </p:txBody>
      </p:sp>
      <p:sp>
        <p:nvSpPr>
          <p:cNvPr id="28" name="Freeform 6">
            <a:extLst>
              <a:ext uri="{FF2B5EF4-FFF2-40B4-BE49-F238E27FC236}">
                <a16:creationId xmlns:a16="http://schemas.microsoft.com/office/drawing/2014/main" id="{E0A83C2A-5ED1-B2AB-6E89-B981C984AAD2}"/>
              </a:ext>
            </a:extLst>
          </p:cNvPr>
          <p:cNvSpPr>
            <a:spLocks noEditPoints="1"/>
          </p:cNvSpPr>
          <p:nvPr/>
        </p:nvSpPr>
        <p:spPr bwMode="auto">
          <a:xfrm>
            <a:off x="7729277" y="3562845"/>
            <a:ext cx="285372" cy="187287"/>
          </a:xfrm>
          <a:custGeom>
            <a:avLst/>
            <a:gdLst>
              <a:gd name="T0" fmla="*/ 284 w 325"/>
              <a:gd name="T1" fmla="*/ 0 h 213"/>
              <a:gd name="T2" fmla="*/ 41 w 325"/>
              <a:gd name="T3" fmla="*/ 0 h 213"/>
              <a:gd name="T4" fmla="*/ 0 w 325"/>
              <a:gd name="T5" fmla="*/ 41 h 213"/>
              <a:gd name="T6" fmla="*/ 0 w 325"/>
              <a:gd name="T7" fmla="*/ 173 h 213"/>
              <a:gd name="T8" fmla="*/ 41 w 325"/>
              <a:gd name="T9" fmla="*/ 213 h 213"/>
              <a:gd name="T10" fmla="*/ 284 w 325"/>
              <a:gd name="T11" fmla="*/ 213 h 213"/>
              <a:gd name="T12" fmla="*/ 325 w 325"/>
              <a:gd name="T13" fmla="*/ 173 h 213"/>
              <a:gd name="T14" fmla="*/ 325 w 325"/>
              <a:gd name="T15" fmla="*/ 41 h 213"/>
              <a:gd name="T16" fmla="*/ 284 w 325"/>
              <a:gd name="T17" fmla="*/ 0 h 213"/>
              <a:gd name="T18" fmla="*/ 20 w 325"/>
              <a:gd name="T19" fmla="*/ 53 h 213"/>
              <a:gd name="T20" fmla="*/ 91 w 325"/>
              <a:gd name="T21" fmla="*/ 107 h 213"/>
              <a:gd name="T22" fmla="*/ 20 w 325"/>
              <a:gd name="T23" fmla="*/ 160 h 213"/>
              <a:gd name="T24" fmla="*/ 20 w 325"/>
              <a:gd name="T25" fmla="*/ 53 h 213"/>
              <a:gd name="T26" fmla="*/ 305 w 325"/>
              <a:gd name="T27" fmla="*/ 173 h 213"/>
              <a:gd name="T28" fmla="*/ 284 w 325"/>
              <a:gd name="T29" fmla="*/ 193 h 213"/>
              <a:gd name="T30" fmla="*/ 41 w 325"/>
              <a:gd name="T31" fmla="*/ 193 h 213"/>
              <a:gd name="T32" fmla="*/ 20 w 325"/>
              <a:gd name="T33" fmla="*/ 173 h 213"/>
              <a:gd name="T34" fmla="*/ 100 w 325"/>
              <a:gd name="T35" fmla="*/ 113 h 213"/>
              <a:gd name="T36" fmla="*/ 144 w 325"/>
              <a:gd name="T37" fmla="*/ 146 h 213"/>
              <a:gd name="T38" fmla="*/ 163 w 325"/>
              <a:gd name="T39" fmla="*/ 152 h 213"/>
              <a:gd name="T40" fmla="*/ 181 w 325"/>
              <a:gd name="T41" fmla="*/ 146 h 213"/>
              <a:gd name="T42" fmla="*/ 225 w 325"/>
              <a:gd name="T43" fmla="*/ 113 h 213"/>
              <a:gd name="T44" fmla="*/ 305 w 325"/>
              <a:gd name="T45" fmla="*/ 173 h 213"/>
              <a:gd name="T46" fmla="*/ 305 w 325"/>
              <a:gd name="T47" fmla="*/ 160 h 213"/>
              <a:gd name="T48" fmla="*/ 234 w 325"/>
              <a:gd name="T49" fmla="*/ 107 h 213"/>
              <a:gd name="T50" fmla="*/ 305 w 325"/>
              <a:gd name="T51" fmla="*/ 53 h 213"/>
              <a:gd name="T52" fmla="*/ 305 w 325"/>
              <a:gd name="T53" fmla="*/ 160 h 213"/>
              <a:gd name="T54" fmla="*/ 175 w 325"/>
              <a:gd name="T55" fmla="*/ 138 h 213"/>
              <a:gd name="T56" fmla="*/ 163 w 325"/>
              <a:gd name="T57" fmla="*/ 142 h 213"/>
              <a:gd name="T58" fmla="*/ 150 w 325"/>
              <a:gd name="T59" fmla="*/ 138 h 213"/>
              <a:gd name="T60" fmla="*/ 108 w 325"/>
              <a:gd name="T61" fmla="*/ 107 h 213"/>
              <a:gd name="T62" fmla="*/ 100 w 325"/>
              <a:gd name="T63" fmla="*/ 100 h 213"/>
              <a:gd name="T64" fmla="*/ 20 w 325"/>
              <a:gd name="T65" fmla="*/ 41 h 213"/>
              <a:gd name="T66" fmla="*/ 20 w 325"/>
              <a:gd name="T67" fmla="*/ 41 h 213"/>
              <a:gd name="T68" fmla="*/ 41 w 325"/>
              <a:gd name="T69" fmla="*/ 20 h 213"/>
              <a:gd name="T70" fmla="*/ 284 w 325"/>
              <a:gd name="T71" fmla="*/ 20 h 213"/>
              <a:gd name="T72" fmla="*/ 305 w 325"/>
              <a:gd name="T73" fmla="*/ 41 h 213"/>
              <a:gd name="T74" fmla="*/ 175 w 325"/>
              <a:gd name="T75"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213">
                <a:moveTo>
                  <a:pt x="284" y="0"/>
                </a:moveTo>
                <a:cubicBezTo>
                  <a:pt x="41" y="0"/>
                  <a:pt x="41" y="0"/>
                  <a:pt x="41" y="0"/>
                </a:cubicBezTo>
                <a:cubicBezTo>
                  <a:pt x="18" y="0"/>
                  <a:pt x="0" y="18"/>
                  <a:pt x="0" y="41"/>
                </a:cubicBezTo>
                <a:cubicBezTo>
                  <a:pt x="0" y="173"/>
                  <a:pt x="0" y="173"/>
                  <a:pt x="0" y="173"/>
                </a:cubicBezTo>
                <a:cubicBezTo>
                  <a:pt x="0" y="195"/>
                  <a:pt x="18" y="213"/>
                  <a:pt x="41" y="213"/>
                </a:cubicBezTo>
                <a:cubicBezTo>
                  <a:pt x="284" y="213"/>
                  <a:pt x="284" y="213"/>
                  <a:pt x="284" y="213"/>
                </a:cubicBezTo>
                <a:cubicBezTo>
                  <a:pt x="307" y="213"/>
                  <a:pt x="325" y="195"/>
                  <a:pt x="325" y="173"/>
                </a:cubicBezTo>
                <a:cubicBezTo>
                  <a:pt x="325" y="41"/>
                  <a:pt x="325" y="41"/>
                  <a:pt x="325" y="41"/>
                </a:cubicBezTo>
                <a:cubicBezTo>
                  <a:pt x="325" y="18"/>
                  <a:pt x="307" y="0"/>
                  <a:pt x="284" y="0"/>
                </a:cubicBezTo>
                <a:close/>
                <a:moveTo>
                  <a:pt x="20" y="53"/>
                </a:moveTo>
                <a:cubicBezTo>
                  <a:pt x="91" y="107"/>
                  <a:pt x="91" y="107"/>
                  <a:pt x="91" y="107"/>
                </a:cubicBezTo>
                <a:cubicBezTo>
                  <a:pt x="20" y="160"/>
                  <a:pt x="20" y="160"/>
                  <a:pt x="20" y="160"/>
                </a:cubicBezTo>
                <a:lnTo>
                  <a:pt x="20" y="53"/>
                </a:lnTo>
                <a:close/>
                <a:moveTo>
                  <a:pt x="305" y="173"/>
                </a:moveTo>
                <a:cubicBezTo>
                  <a:pt x="305" y="184"/>
                  <a:pt x="296" y="193"/>
                  <a:pt x="284" y="193"/>
                </a:cubicBezTo>
                <a:cubicBezTo>
                  <a:pt x="41" y="193"/>
                  <a:pt x="41" y="193"/>
                  <a:pt x="41" y="193"/>
                </a:cubicBezTo>
                <a:cubicBezTo>
                  <a:pt x="30" y="193"/>
                  <a:pt x="20" y="184"/>
                  <a:pt x="20" y="173"/>
                </a:cubicBezTo>
                <a:cubicBezTo>
                  <a:pt x="100" y="113"/>
                  <a:pt x="100" y="113"/>
                  <a:pt x="100" y="113"/>
                </a:cubicBezTo>
                <a:cubicBezTo>
                  <a:pt x="144" y="146"/>
                  <a:pt x="144" y="146"/>
                  <a:pt x="144" y="146"/>
                </a:cubicBezTo>
                <a:cubicBezTo>
                  <a:pt x="150" y="150"/>
                  <a:pt x="156" y="152"/>
                  <a:pt x="163" y="152"/>
                </a:cubicBezTo>
                <a:cubicBezTo>
                  <a:pt x="169" y="152"/>
                  <a:pt x="175" y="150"/>
                  <a:pt x="181" y="146"/>
                </a:cubicBezTo>
                <a:cubicBezTo>
                  <a:pt x="225" y="113"/>
                  <a:pt x="225" y="113"/>
                  <a:pt x="225" y="113"/>
                </a:cubicBezTo>
                <a:cubicBezTo>
                  <a:pt x="305" y="173"/>
                  <a:pt x="305" y="173"/>
                  <a:pt x="305" y="173"/>
                </a:cubicBezTo>
                <a:close/>
                <a:moveTo>
                  <a:pt x="305" y="160"/>
                </a:moveTo>
                <a:cubicBezTo>
                  <a:pt x="234" y="107"/>
                  <a:pt x="234" y="107"/>
                  <a:pt x="234" y="107"/>
                </a:cubicBezTo>
                <a:cubicBezTo>
                  <a:pt x="305" y="53"/>
                  <a:pt x="305" y="53"/>
                  <a:pt x="305" y="53"/>
                </a:cubicBezTo>
                <a:lnTo>
                  <a:pt x="305" y="160"/>
                </a:lnTo>
                <a:close/>
                <a:moveTo>
                  <a:pt x="175" y="138"/>
                </a:moveTo>
                <a:cubicBezTo>
                  <a:pt x="171" y="141"/>
                  <a:pt x="167" y="142"/>
                  <a:pt x="163" y="142"/>
                </a:cubicBezTo>
                <a:cubicBezTo>
                  <a:pt x="158" y="142"/>
                  <a:pt x="154" y="141"/>
                  <a:pt x="150" y="138"/>
                </a:cubicBezTo>
                <a:cubicBezTo>
                  <a:pt x="108" y="107"/>
                  <a:pt x="108" y="107"/>
                  <a:pt x="108" y="107"/>
                </a:cubicBezTo>
                <a:cubicBezTo>
                  <a:pt x="100" y="100"/>
                  <a:pt x="100" y="100"/>
                  <a:pt x="100" y="100"/>
                </a:cubicBezTo>
                <a:cubicBezTo>
                  <a:pt x="20" y="41"/>
                  <a:pt x="20" y="41"/>
                  <a:pt x="20" y="41"/>
                </a:cubicBezTo>
                <a:cubicBezTo>
                  <a:pt x="20" y="41"/>
                  <a:pt x="20" y="41"/>
                  <a:pt x="20" y="41"/>
                </a:cubicBezTo>
                <a:cubicBezTo>
                  <a:pt x="20" y="29"/>
                  <a:pt x="30" y="20"/>
                  <a:pt x="41" y="20"/>
                </a:cubicBezTo>
                <a:cubicBezTo>
                  <a:pt x="284" y="20"/>
                  <a:pt x="284" y="20"/>
                  <a:pt x="284" y="20"/>
                </a:cubicBezTo>
                <a:cubicBezTo>
                  <a:pt x="296" y="20"/>
                  <a:pt x="305" y="29"/>
                  <a:pt x="305" y="41"/>
                </a:cubicBezTo>
                <a:lnTo>
                  <a:pt x="175" y="1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1600">
              <a:solidFill>
                <a:schemeClr val="bg1">
                  <a:lumMod val="65000"/>
                </a:schemeClr>
              </a:solidFill>
              <a:latin typeface="Calibri" panose="020F0502020204030204" pitchFamily="34" charset="0"/>
            </a:endParaRPr>
          </a:p>
        </p:txBody>
      </p:sp>
      <p:sp>
        <p:nvSpPr>
          <p:cNvPr id="29" name="TextBox 28">
            <a:extLst>
              <a:ext uri="{FF2B5EF4-FFF2-40B4-BE49-F238E27FC236}">
                <a16:creationId xmlns:a16="http://schemas.microsoft.com/office/drawing/2014/main" id="{4046BAD4-014E-256F-64FD-E707813F6DDB}"/>
              </a:ext>
            </a:extLst>
          </p:cNvPr>
          <p:cNvSpPr txBox="1"/>
          <p:nvPr/>
        </p:nvSpPr>
        <p:spPr>
          <a:xfrm>
            <a:off x="8016806" y="3517879"/>
            <a:ext cx="2275140" cy="276999"/>
          </a:xfrm>
          <a:prstGeom prst="rect">
            <a:avLst/>
          </a:prstGeom>
          <a:noFill/>
        </p:spPr>
        <p:txBody>
          <a:bodyPr wrap="square" rtlCol="0">
            <a:spAutoFit/>
          </a:bodyPr>
          <a:lstStyle/>
          <a:p>
            <a:r>
              <a:rPr lang="en-GB" sz="1200" err="1">
                <a:solidFill>
                  <a:srgbClr val="808080"/>
                </a:solidFill>
                <a:latin typeface="Calibri" panose="020F0502020204030204" pitchFamily="34" charset="0"/>
              </a:rPr>
              <a:t>kkyalo</a:t>
            </a:r>
            <a:r>
              <a:rPr lang="id-ID" sz="1200">
                <a:solidFill>
                  <a:srgbClr val="808080"/>
                </a:solidFill>
                <a:latin typeface="Calibri" panose="020F0502020204030204" pitchFamily="34" charset="0"/>
              </a:rPr>
              <a:t>@unicef.org</a:t>
            </a:r>
          </a:p>
        </p:txBody>
      </p:sp>
    </p:spTree>
    <p:extLst>
      <p:ext uri="{BB962C8B-B14F-4D97-AF65-F5344CB8AC3E}">
        <p14:creationId xmlns:p14="http://schemas.microsoft.com/office/powerpoint/2010/main" val="32132729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750"/>
                                        <p:tgtEl>
                                          <p:spTgt spid="20"/>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750"/>
                                        <p:tgtEl>
                                          <p:spTgt spid="27"/>
                                        </p:tgtEl>
                                      </p:cBhvr>
                                    </p:animEffect>
                                  </p:childTnLst>
                                </p:cTn>
                              </p:par>
                            </p:childTnLst>
                          </p:cTn>
                        </p:par>
                        <p:par>
                          <p:cTn id="30" fill="hold">
                            <p:stCondLst>
                              <p:cond delay="3250"/>
                            </p:stCondLst>
                            <p:childTnLst>
                              <p:par>
                                <p:cTn id="31" presetID="10"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7" grpId="0"/>
      <p:bldP spid="20" grpId="0"/>
      <p:bldP spid="21" grpId="0" animBg="1"/>
      <p:bldP spid="25" grpId="0"/>
      <p:bldP spid="27" grpId="0"/>
      <p:bldP spid="28" grpId="0" animBg="1"/>
      <p:bldP spid="29"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12F324DF-48E1-6978-8FAD-BD3577C3475C}"/>
              </a:ext>
            </a:extLst>
          </p:cNvPr>
          <p:cNvPicPr>
            <a:picLocks noChangeAspect="1"/>
          </p:cNvPicPr>
          <p:nvPr/>
        </p:nvPicPr>
        <p:blipFill rotWithShape="1">
          <a:blip r:embed="rId2"/>
          <a:srcRect t="21880" b="218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1E00286-A62B-37E9-E7DC-ECBBB39EF21A}"/>
              </a:ext>
            </a:extLst>
          </p:cNvPr>
          <p:cNvSpPr txBox="1"/>
          <p:nvPr/>
        </p:nvSpPr>
        <p:spPr>
          <a:xfrm>
            <a:off x="1524000" y="2551840"/>
            <a:ext cx="9144000" cy="1417665"/>
          </a:xfrm>
          <a:prstGeom prst="rect">
            <a:avLst/>
          </a:prstGeo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fontScale="85000" lnSpcReduction="20000"/>
          </a:bodyPr>
          <a:lstStyle/>
          <a:p>
            <a:pPr algn="ctr">
              <a:lnSpc>
                <a:spcPct val="90000"/>
              </a:lnSpc>
              <a:spcBef>
                <a:spcPct val="0"/>
              </a:spcBef>
              <a:spcAft>
                <a:spcPts val="600"/>
              </a:spcAft>
            </a:pPr>
            <a:endParaRPr lang="en-US" sz="6000">
              <a:solidFill>
                <a:srgbClr val="262626"/>
              </a:solidFill>
              <a:latin typeface="+mj-lt"/>
              <a:ea typeface="+mj-ea"/>
              <a:cs typeface="+mj-cs"/>
            </a:endParaRPr>
          </a:p>
          <a:p>
            <a:pPr algn="ctr">
              <a:lnSpc>
                <a:spcPct val="90000"/>
              </a:lnSpc>
              <a:spcBef>
                <a:spcPct val="0"/>
              </a:spcBef>
              <a:spcAft>
                <a:spcPts val="600"/>
              </a:spcAft>
            </a:pPr>
            <a:r>
              <a:rPr lang="en-US" sz="6000">
                <a:solidFill>
                  <a:srgbClr val="262626"/>
                </a:solidFill>
                <a:latin typeface="+mj-lt"/>
                <a:ea typeface="+mj-ea"/>
                <a:cs typeface="+mj-cs"/>
              </a:rPr>
              <a:t>CLOSING REMARKS</a:t>
            </a:r>
            <a:r>
              <a:rPr lang="en-US" sz="6000" b="1">
                <a:solidFill>
                  <a:srgbClr val="262626"/>
                </a:solidFill>
                <a:latin typeface="+mj-lt"/>
                <a:ea typeface="+mj-ea"/>
                <a:cs typeface="+mj-cs"/>
              </a:rPr>
              <a:t> </a:t>
            </a:r>
            <a:endParaRPr lang="en-US" sz="6000">
              <a:solidFill>
                <a:srgbClr val="262626"/>
              </a:solidFill>
              <a:latin typeface="+mj-lt"/>
              <a:ea typeface="+mj-ea"/>
              <a:cs typeface="Calibri Light"/>
            </a:endParaRPr>
          </a:p>
          <a:p>
            <a:pPr algn="ctr">
              <a:lnSpc>
                <a:spcPct val="90000"/>
              </a:lnSpc>
              <a:spcBef>
                <a:spcPct val="0"/>
              </a:spcBef>
              <a:spcAft>
                <a:spcPts val="600"/>
              </a:spcAft>
            </a:pPr>
            <a:endParaRPr lang="en-US" sz="6000">
              <a:solidFill>
                <a:srgbClr val="262626"/>
              </a:solidFill>
              <a:latin typeface="+mj-lt"/>
              <a:ea typeface="+mj-ea"/>
              <a:cs typeface="+mj-cs"/>
            </a:endParaRPr>
          </a:p>
        </p:txBody>
      </p:sp>
    </p:spTree>
    <p:extLst>
      <p:ext uri="{BB962C8B-B14F-4D97-AF65-F5344CB8AC3E}">
        <p14:creationId xmlns:p14="http://schemas.microsoft.com/office/powerpoint/2010/main" val="1411347534"/>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66" y="1798018"/>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400"/>
          </a:p>
        </p:txBody>
      </p:sp>
      <p:sp>
        <p:nvSpPr>
          <p:cNvPr id="153" name="TextBox 6"/>
          <p:cNvSpPr txBox="1"/>
          <p:nvPr/>
        </p:nvSpPr>
        <p:spPr>
          <a:xfrm>
            <a:off x="682736" y="2459434"/>
            <a:ext cx="12189609"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6000" dirty="0">
                <a:solidFill>
                  <a:srgbClr val="455F51"/>
                </a:solidFill>
              </a:rPr>
              <a:t>Thank you</a:t>
            </a:r>
            <a:endParaRPr lang="en-US" sz="6000" dirty="0">
              <a:solidFill>
                <a:srgbClr val="455F51"/>
              </a:solidFill>
            </a:endParaRPr>
          </a:p>
        </p:txBody>
      </p:sp>
      <p:pic>
        <p:nvPicPr>
          <p:cNvPr id="5" name="Picture 4" descr="A picture containing graphical user interface&#10;&#10;Description automatically generated">
            <a:extLst>
              <a:ext uri="{FF2B5EF4-FFF2-40B4-BE49-F238E27FC236}">
                <a16:creationId xmlns:a16="http://schemas.microsoft.com/office/drawing/2014/main" id="{4718B210-1BF9-3B2F-63F6-262CDAD99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386" y="631837"/>
            <a:ext cx="1494350" cy="525924"/>
          </a:xfrm>
          <a:prstGeom prst="rect">
            <a:avLst/>
          </a:prstGeom>
        </p:spPr>
      </p:pic>
      <p:cxnSp>
        <p:nvCxnSpPr>
          <p:cNvPr id="8" name="Straight Connector 7">
            <a:extLst>
              <a:ext uri="{FF2B5EF4-FFF2-40B4-BE49-F238E27FC236}">
                <a16:creationId xmlns:a16="http://schemas.microsoft.com/office/drawing/2014/main" id="{DA165822-3A3C-014D-18D9-58D11262741E}"/>
              </a:ext>
            </a:extLst>
          </p:cNvPr>
          <p:cNvCxnSpPr/>
          <p:nvPr/>
        </p:nvCxnSpPr>
        <p:spPr>
          <a:xfrm>
            <a:off x="10404129" y="258033"/>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587F8942-3995-6D84-1DD8-F0822C7427EC}"/>
              </a:ext>
            </a:extLst>
          </p:cNvPr>
          <p:cNvSpPr txBox="1"/>
          <p:nvPr/>
        </p:nvSpPr>
        <p:spPr>
          <a:xfrm>
            <a:off x="10559164"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MENA Regional</a:t>
            </a:r>
            <a:endParaRPr lang="en-US" sz="1400">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cxnSp>
        <p:nvCxnSpPr>
          <p:cNvPr id="15" name="Straight Connector 14">
            <a:extLst>
              <a:ext uri="{FF2B5EF4-FFF2-40B4-BE49-F238E27FC236}">
                <a16:creationId xmlns:a16="http://schemas.microsoft.com/office/drawing/2014/main" id="{0C4F2B37-BFC1-C60A-892D-E802230D2881}"/>
              </a:ext>
            </a:extLst>
          </p:cNvPr>
          <p:cNvCxnSpPr>
            <a:cxnSpLocks/>
          </p:cNvCxnSpPr>
          <p:nvPr/>
        </p:nvCxnSpPr>
        <p:spPr>
          <a:xfrm>
            <a:off x="842868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qr code with a baby and a logo&#10;&#10;Description automatically generated">
            <a:extLst>
              <a:ext uri="{FF2B5EF4-FFF2-40B4-BE49-F238E27FC236}">
                <a16:creationId xmlns:a16="http://schemas.microsoft.com/office/drawing/2014/main" id="{2BC73731-24A9-983F-1C92-8791FBBBAD08}"/>
              </a:ext>
            </a:extLst>
          </p:cNvPr>
          <p:cNvPicPr>
            <a:picLocks noChangeAspect="1"/>
          </p:cNvPicPr>
          <p:nvPr/>
        </p:nvPicPr>
        <p:blipFill>
          <a:blip r:embed="rId3"/>
          <a:stretch>
            <a:fillRect/>
          </a:stretch>
        </p:blipFill>
        <p:spPr>
          <a:xfrm>
            <a:off x="741457" y="4610598"/>
            <a:ext cx="1638282" cy="1647825"/>
          </a:xfrm>
          <a:prstGeom prst="rect">
            <a:avLst/>
          </a:prstGeom>
        </p:spPr>
      </p:pic>
      <p:pic>
        <p:nvPicPr>
          <p:cNvPr id="3" name="Picture 2" descr="A logo with text and blue text&#10;&#10;Description automatically generated">
            <a:extLst>
              <a:ext uri="{FF2B5EF4-FFF2-40B4-BE49-F238E27FC236}">
                <a16:creationId xmlns:a16="http://schemas.microsoft.com/office/drawing/2014/main" id="{FD9DA37B-7E25-7B0A-5802-6D17F51B9696}"/>
              </a:ext>
            </a:extLst>
          </p:cNvPr>
          <p:cNvPicPr>
            <a:picLocks noChangeAspect="1"/>
          </p:cNvPicPr>
          <p:nvPr/>
        </p:nvPicPr>
        <p:blipFill rotWithShape="1">
          <a:blip r:embed="rId4"/>
          <a:srcRect r="4265"/>
          <a:stretch/>
        </p:blipFill>
        <p:spPr>
          <a:xfrm>
            <a:off x="6749101" y="424697"/>
            <a:ext cx="1422505" cy="904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haredContentType xmlns="Microsoft.SharePoint.Taxonomy.ContentTypeSync" SourceId="73f51738-d318-4883-9d64-4f0bd0ccc55e" ContentTypeId="0x0101009BA85F8052A6DA4FA3E31FF9F74C6970" PreviousValue="false"/>
</file>

<file path=customXml/item2.xml><?xml version="1.0" encoding="utf-8"?>
<p:properties xmlns:p="http://schemas.microsoft.com/office/2006/metadata/properties" xmlns:xsi="http://www.w3.org/2001/XMLSchema-instance" xmlns:pc="http://schemas.microsoft.com/office/infopath/2007/PartnerControls">
  <documentManagement>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_dlc_DocId xmlns="5858627f-d058-4b92-9b52-677b5fd7d454">EMOPSGCCU-1435067120-60636</_dlc_DocId>
    <TaxCatchAll xmlns="ca283e0b-db31-4043-a2ef-b80661bf084a">
      <Value>3</Value>
    </TaxCatchAll>
    <ContentLanguage xmlns="ca283e0b-db31-4043-a2ef-b80661bf084a">English</ContentLanguage>
    <_dlc_DocIdUrl xmlns="5858627f-d058-4b92-9b52-677b5fd7d454">
      <Url>https://unicef.sharepoint.com/teams/EMOPS-GCCU/_layouts/15/DocIdRedir.aspx?ID=EMOPSGCCU-1435067120-60636</Url>
      <Description>EMOPSGCCU-1435067120-60636</Description>
    </_dlc_DocIdUrl>
    <SemaphoreItemMetadata xmlns="5858627f-d058-4b92-9b52-677b5fd7d454" xsi:nil="true"/>
    <k8c968e8c72a4eda96b7e8fdbe192be2 xmlns="ca283e0b-db31-4043-a2ef-b80661bf084a">
      <Terms xmlns="http://schemas.microsoft.com/office/infopath/2007/PartnerControls"/>
    </k8c968e8c72a4eda96b7e8fdbe192be2>
    <j169e817e0ee4eb8974e6fc4a2762909 xmlns="ca283e0b-db31-4043-a2ef-b80661bf084a">
      <Terms xmlns="http://schemas.microsoft.com/office/infopath/2007/PartnerControls"/>
    </j169e817e0ee4eb8974e6fc4a2762909>
    <DateTransmittedEmail xmlns="ca283e0b-db31-4043-a2ef-b80661bf084a" xsi:nil="true"/>
    <ContentStatus xmlns="ca283e0b-db31-4043-a2ef-b80661bf084a" xsi:nil="true"/>
    <SenderEmail xmlns="ca283e0b-db31-4043-a2ef-b80661bf084a" xsi:nil="true"/>
    <IconOverlay xmlns="http://schemas.microsoft.com/sharepoint/v4" xsi:nil="true"/>
    <j048a4f9aaad4a8990a1d5e5f53cb451 xmlns="ca283e0b-db31-4043-a2ef-b80661bf084a">
      <Terms xmlns="http://schemas.microsoft.com/office/infopath/2007/PartnerControls"/>
    </j048a4f9aaad4a8990a1d5e5f53cb451>
    <h6a71f3e574e4344bc34f3fc9dd20054 xmlns="ca283e0b-db31-4043-a2ef-b80661bf084a">
      <Terms xmlns="http://schemas.microsoft.com/office/infopath/2007/PartnerControls"/>
    </h6a71f3e574e4344bc34f3fc9dd20054>
    <Status xmlns="a438dd15-07ca-4cdc-82a3-f2206b92025e" xsi:nil="true"/>
    <FocalPoint xmlns="a438dd15-07ca-4cdc-82a3-f2206b92025e">
      <UserInfo>
        <DisplayName/>
        <AccountId xsi:nil="true"/>
        <AccountType/>
      </UserInfo>
    </FocalPoint>
    <TaxKeywordTaxHTField xmlns="5858627f-d058-4b92-9b52-677b5fd7d454">
      <Terms xmlns="http://schemas.microsoft.com/office/infopath/2007/PartnerControls"/>
    </TaxKeywordTaxHTField>
    <CategoryDescription xmlns="http://schemas.microsoft.com/sharepoint.v3" xsi:nil="true"/>
    <RecipientsEmail xmlns="ca283e0b-db31-4043-a2ef-b80661bf084a" xsi:nil="true"/>
    <mda26ace941f4791a7314a339fee829c xmlns="ca283e0b-db31-4043-a2ef-b80661bf084a">
      <Terms xmlns="http://schemas.microsoft.com/office/infopath/2007/PartnerControls"/>
    </mda26ace941f4791a7314a339fee829c>
    <lcf76f155ced4ddcb4097134ff3c332f xmlns="a438dd15-07ca-4cdc-82a3-f2206b92025e">
      <Terms xmlns="http://schemas.microsoft.com/office/infopath/2007/PartnerControls"/>
    </lcf76f155ced4ddcb4097134ff3c332f>
    <WrittenBy xmlns="ca283e0b-db31-4043-a2ef-b80661bf084a">
      <UserInfo>
        <DisplayName/>
        <AccountId xsi:nil="true"/>
        <AccountType/>
      </UserInfo>
    </WrittenBy>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customXsn xmlns="http://schemas.microsoft.com/office/2006/metadata/customXsn">
  <xsnLocation/>
  <cached>True</cached>
  <openByDefault>True</openByDefault>
  <xsnScope/>
</customXsn>
</file>

<file path=customXml/item5.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82" ma:contentTypeDescription="" ma:contentTypeScope="" ma:versionID="6c3d448edc1dbbfc8da377c15b53d8a3">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31b0dd133639f26f20ac89ef9ddc1c00"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element ref="ns5:FocalPoint" minOccurs="0"/>
                <xsd:element ref="ns5:Statu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3" nillable="true" ma:displayName="Declared Record" ma:hidden="true" ma:internalName="_vti_ItemDeclaredRecord" ma:readOnly="true">
      <xsd:simpleType>
        <xsd:restriction base="dms:DateTime"/>
      </xsd:simpleType>
    </xsd:element>
    <xsd:element name="_vti_ItemHoldRecordStatus" ma:index="44"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6" nillable="true" ma:displayName="Document ID Value" ma:description="The value of the document ID assigned to this item."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element name="SemaphoreItemMetadata" ma:index="49"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FocalPoint" ma:index="53" nillable="true" ma:displayName="Focal Point" ma:format="Dropdown" ma:list="UserInfo" ma:SharePointGroup="0" ma:internalName="FocalPoin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54" nillable="true" ma:displayName="Status" ma:format="Dropdown" ma:internalName="Status">
      <xsd:simpleType>
        <xsd:restriction base="dms:Choice">
          <xsd:enumeration value="Final"/>
          <xsd:enumeration value="Draft"/>
        </xsd:restriction>
      </xsd:simpleType>
    </xsd:element>
    <xsd:element name="MediaServiceObjectDetectorVersions" ma:index="5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1948A-1B0B-4A0F-AE29-811D248BEE68}">
  <ds:schemaRefs>
    <ds:schemaRef ds:uri="Microsoft.SharePoint.Taxonomy.ContentTypeSync"/>
  </ds:schemaRefs>
</ds:datastoreItem>
</file>

<file path=customXml/itemProps2.xml><?xml version="1.0" encoding="utf-8"?>
<ds:datastoreItem xmlns:ds="http://schemas.openxmlformats.org/officeDocument/2006/customXml" ds:itemID="{9D9AAC28-08EC-4CFA-A64A-0E6F6E357686}">
  <ds:schemaRefs>
    <ds:schemaRef ds:uri="5858627f-d058-4b92-9b52-677b5fd7d454"/>
    <ds:schemaRef ds:uri="a438dd15-07ca-4cdc-82a3-f2206b92025e"/>
    <ds:schemaRef ds:uri="ca283e0b-db31-4043-a2ef-b80661bf084a"/>
    <ds:schemaRef ds:uri="http://schemas.microsoft.com/office/2006/metadata/properties"/>
    <ds:schemaRef ds:uri="http://schemas.microsoft.com/office/infopath/2007/PartnerControls"/>
    <ds:schemaRef ds:uri="http://schemas.microsoft.com/sharepoint.v3"/>
    <ds:schemaRef ds:uri="http://schemas.microsoft.com/sharepoint/v4"/>
  </ds:schemaRefs>
</ds:datastoreItem>
</file>

<file path=customXml/itemProps3.xml><?xml version="1.0" encoding="utf-8"?>
<ds:datastoreItem xmlns:ds="http://schemas.openxmlformats.org/officeDocument/2006/customXml" ds:itemID="{711D3270-3B3B-4366-A9BB-E27069CA80EB}">
  <ds:schemaRefs>
    <ds:schemaRef ds:uri="http://schemas.microsoft.com/sharepoint/events"/>
  </ds:schemaRefs>
</ds:datastoreItem>
</file>

<file path=customXml/itemProps4.xml><?xml version="1.0" encoding="utf-8"?>
<ds:datastoreItem xmlns:ds="http://schemas.openxmlformats.org/officeDocument/2006/customXml" ds:itemID="{8C28483B-BF80-483E-8ED9-B558CE6682BC}">
  <ds:schemaRefs>
    <ds:schemaRef ds:uri="http://schemas.microsoft.com/office/2006/metadata/customXsn"/>
  </ds:schemaRefs>
</ds:datastoreItem>
</file>

<file path=customXml/itemProps5.xml><?xml version="1.0" encoding="utf-8"?>
<ds:datastoreItem xmlns:ds="http://schemas.openxmlformats.org/officeDocument/2006/customXml" ds:itemID="{037D9FF7-0D4B-4585-9C00-E480EC3B1F3D}">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F7C73A3D-FF8F-445C-A550-8891549DBB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99</Slides>
  <Notes>63</Notes>
  <HiddenSlides>6</HiddenSlide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PowerPoint Presentation</vt:lpstr>
      <vt:lpstr>PowerPoint Presentation</vt:lpstr>
      <vt:lpstr>PowerPoint Presentation</vt:lpstr>
      <vt:lpstr>PowerPoint Presentation</vt:lpstr>
      <vt:lpstr>UNICEF and WFP Strategic Approach to   Early Actions to Address Wasting in Children and Women in Humanitarian Context in 15 Priority Countries (2024–2026)</vt:lpstr>
      <vt:lpstr>PowerPoint Presentation</vt:lpstr>
      <vt:lpstr>PowerPoint Presentation</vt:lpstr>
      <vt:lpstr>PowerPoint Presentation</vt:lpstr>
      <vt:lpstr>PowerPoint Presentation</vt:lpstr>
      <vt:lpstr>Global Areas of collaboration between UNICEF and WFP</vt:lpstr>
      <vt:lpstr>PowerPoint Presentation</vt:lpstr>
      <vt:lpstr>Progress in the region</vt:lpstr>
      <vt:lpstr>Q&amp;A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ANTICIPATORY ACTION?</vt:lpstr>
      <vt:lpstr>PowerPoint Presentation</vt:lpstr>
      <vt:lpstr>PowerPoint Presentation</vt:lpstr>
      <vt:lpstr>PowerPoint Presentation</vt:lpstr>
      <vt:lpstr>Anticipatory action – Global overview 2022 </vt:lpstr>
      <vt:lpstr>Anticipatory action – Global overview 2022 </vt:lpstr>
      <vt:lpstr>PowerPoint Presentation</vt:lpstr>
      <vt:lpstr>PowerPoint Presentation</vt:lpstr>
      <vt:lpstr>Integrating NUTRITION into THE ANTICIPATORY ACTION SYSTEM</vt:lpstr>
      <vt:lpstr>Integrating NUTRITION into THE ANTICIPATORY ACTION SYSTEM</vt:lpstr>
      <vt:lpstr>SLOW ONSET AA Timeline - Droughts</vt:lpstr>
      <vt:lpstr>PowerPoint Presentation</vt:lpstr>
      <vt:lpstr>RAPID-ONSET AA TIMELINE - Floods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GNC Climate Crisis Working Group</vt:lpstr>
      <vt:lpstr>2022 Survey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cp:revision>
  <dcterms:created xsi:type="dcterms:W3CDTF">2024-03-04T14:29:20Z</dcterms:created>
  <dcterms:modified xsi:type="dcterms:W3CDTF">2024-03-12T13:38:15Z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iticalForLongTermRetention">
    <vt:lpwstr/>
  </property>
  <property fmtid="{D5CDD505-2E9C-101B-9397-08002B2CF9AE}" pid="3" name="_dlc_DocIdItemGuid">
    <vt:lpwstr>53dc1c77-856d-4e01-b089-c42fbaaeaf2c</vt:lpwstr>
  </property>
  <property fmtid="{D5CDD505-2E9C-101B-9397-08002B2CF9AE}" pid="4" name="OfficeDivision">
    <vt:lpwstr>3;#Office of Emergency Prog.-456F|98de697e-6403-48a0-9bce-654c90399d04</vt:lpwstr>
  </property>
  <property fmtid="{D5CDD505-2E9C-101B-9397-08002B2CF9AE}" pid="5" name="Topic">
    <vt:lpwstr/>
  </property>
  <property fmtid="{D5CDD505-2E9C-101B-9397-08002B2CF9AE}" pid="6" name="SystemDTAC">
    <vt:lpwstr/>
  </property>
  <property fmtid="{D5CDD505-2E9C-101B-9397-08002B2CF9AE}" pid="7" name="TaxKeyword">
    <vt:lpwstr/>
  </property>
  <property fmtid="{D5CDD505-2E9C-101B-9397-08002B2CF9AE}" pid="8" name="MediaServiceImageTags">
    <vt:lpwstr/>
  </property>
  <property fmtid="{D5CDD505-2E9C-101B-9397-08002B2CF9AE}" pid="9" name="GeographicScope">
    <vt:lpwstr/>
  </property>
  <property fmtid="{D5CDD505-2E9C-101B-9397-08002B2CF9AE}" pid="10" name="ContentTypeId">
    <vt:lpwstr>0x0101009BA85F8052A6DA4FA3E31FF9F74C6970006192CA8317E1FF49B6A7FEB870A3A8D6</vt:lpwstr>
  </property>
  <property fmtid="{D5CDD505-2E9C-101B-9397-08002B2CF9AE}" pid="11" name="DocumentType">
    <vt:lpwstr/>
  </property>
</Properties>
</file>