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7"/>
  </p:sldMasterIdLst>
  <p:notesMasterIdLst>
    <p:notesMasterId r:id="rId35"/>
  </p:notesMasterIdLst>
  <p:sldIdLst>
    <p:sldId id="256" r:id="rId8"/>
    <p:sldId id="268" r:id="rId9"/>
    <p:sldId id="271" r:id="rId10"/>
    <p:sldId id="275" r:id="rId11"/>
    <p:sldId id="273" r:id="rId12"/>
    <p:sldId id="272" r:id="rId13"/>
    <p:sldId id="270" r:id="rId14"/>
    <p:sldId id="274" r:id="rId15"/>
    <p:sldId id="262" r:id="rId16"/>
    <p:sldId id="1779" r:id="rId17"/>
    <p:sldId id="257" r:id="rId18"/>
    <p:sldId id="258" r:id="rId19"/>
    <p:sldId id="259" r:id="rId20"/>
    <p:sldId id="1770" r:id="rId21"/>
    <p:sldId id="1771" r:id="rId22"/>
    <p:sldId id="1755" r:id="rId23"/>
    <p:sldId id="1769" r:id="rId24"/>
    <p:sldId id="1768" r:id="rId25"/>
    <p:sldId id="1773" r:id="rId26"/>
    <p:sldId id="1775" r:id="rId27"/>
    <p:sldId id="1778" r:id="rId28"/>
    <p:sldId id="1776" r:id="rId29"/>
    <p:sldId id="261" r:id="rId30"/>
    <p:sldId id="293" r:id="rId31"/>
    <p:sldId id="279" r:id="rId32"/>
    <p:sldId id="2142532033" r:id="rId33"/>
    <p:sldId id="2142532034" r:id="rId34"/>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F51"/>
    <a:srgbClr val="808080"/>
    <a:srgbClr val="9CCB38"/>
    <a:srgbClr val="A4D2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093649-BB7B-F378-57C7-801C81A9617E}" v="123" dt="2024-02-16T21:29:16.94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9296D7-92CF-468D-9660-F427ECAF5F7D}"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4950F496-2CBF-4500-B893-AB92999EC089}">
      <dgm:prSet/>
      <dgm:spPr/>
      <dgm:t>
        <a:bodyPr/>
        <a:lstStyle/>
        <a:p>
          <a:pPr>
            <a:lnSpc>
              <a:spcPct val="100000"/>
            </a:lnSpc>
            <a:defRPr b="1"/>
          </a:pPr>
          <a:r>
            <a:rPr lang="en-CA" dirty="0"/>
            <a:t>Challenges </a:t>
          </a:r>
          <a:endParaRPr lang="en-US" dirty="0"/>
        </a:p>
      </dgm:t>
    </dgm:pt>
    <dgm:pt modelId="{205D4265-F7ED-4310-B961-3B367659427F}" type="parTrans" cxnId="{3D1284C0-D26C-48D8-A74A-FDEC00AC798B}">
      <dgm:prSet/>
      <dgm:spPr/>
      <dgm:t>
        <a:bodyPr/>
        <a:lstStyle/>
        <a:p>
          <a:endParaRPr lang="en-US"/>
        </a:p>
      </dgm:t>
    </dgm:pt>
    <dgm:pt modelId="{4D08A305-4F8E-4259-A153-23241D833EB2}" type="sibTrans" cxnId="{3D1284C0-D26C-48D8-A74A-FDEC00AC798B}">
      <dgm:prSet/>
      <dgm:spPr/>
      <dgm:t>
        <a:bodyPr/>
        <a:lstStyle/>
        <a:p>
          <a:endParaRPr lang="en-US"/>
        </a:p>
      </dgm:t>
    </dgm:pt>
    <dgm:pt modelId="{AF383BFA-5462-481F-B362-4B55DE929A60}">
      <dgm:prSet/>
      <dgm:spPr/>
      <dgm:t>
        <a:bodyPr/>
        <a:lstStyle/>
        <a:p>
          <a:pPr>
            <a:lnSpc>
              <a:spcPct val="100000"/>
            </a:lnSpc>
            <a:defRPr b="1"/>
          </a:pPr>
          <a:r>
            <a:rPr lang="en-CA" dirty="0"/>
            <a:t>Definition IASC du </a:t>
          </a:r>
          <a:r>
            <a:rPr lang="en-CA" dirty="0" err="1"/>
            <a:t>PiN</a:t>
          </a:r>
          <a:r>
            <a:rPr lang="en-CA" dirty="0"/>
            <a:t> , </a:t>
          </a:r>
          <a:r>
            <a:rPr lang="en-CA" dirty="0" err="1"/>
            <a:t>criteres</a:t>
          </a:r>
          <a:r>
            <a:rPr lang="en-CA" dirty="0"/>
            <a:t> </a:t>
          </a:r>
          <a:r>
            <a:rPr lang="en-CA" dirty="0" err="1"/>
            <a:t>d’inclusion</a:t>
          </a:r>
          <a:r>
            <a:rPr lang="en-CA" dirty="0"/>
            <a:t>/</a:t>
          </a:r>
          <a:r>
            <a:rPr lang="en-CA" dirty="0" err="1"/>
            <a:t>d’exclusion</a:t>
          </a:r>
          <a:endParaRPr lang="en-US" dirty="0"/>
        </a:p>
      </dgm:t>
    </dgm:pt>
    <dgm:pt modelId="{87057600-44C4-4E62-B1F3-11A542C2E854}" type="parTrans" cxnId="{29AB2D6B-A3F9-4BB2-95BD-485602DBCE90}">
      <dgm:prSet/>
      <dgm:spPr/>
      <dgm:t>
        <a:bodyPr/>
        <a:lstStyle/>
        <a:p>
          <a:endParaRPr lang="en-US"/>
        </a:p>
      </dgm:t>
    </dgm:pt>
    <dgm:pt modelId="{46591A30-0756-43B7-8B6B-8352838E02FF}" type="sibTrans" cxnId="{29AB2D6B-A3F9-4BB2-95BD-485602DBCE90}">
      <dgm:prSet/>
      <dgm:spPr/>
      <dgm:t>
        <a:bodyPr/>
        <a:lstStyle/>
        <a:p>
          <a:endParaRPr lang="en-US"/>
        </a:p>
      </dgm:t>
    </dgm:pt>
    <dgm:pt modelId="{7A53383E-ABD2-43C3-8A47-6F21160E37BC}">
      <dgm:prSet/>
      <dgm:spPr/>
      <dgm:t>
        <a:bodyPr/>
        <a:lstStyle/>
        <a:p>
          <a:pPr>
            <a:lnSpc>
              <a:spcPct val="100000"/>
            </a:lnSpc>
            <a:defRPr b="1"/>
          </a:pPr>
          <a:r>
            <a:rPr lang="en-CA" dirty="0"/>
            <a:t>Definition </a:t>
          </a:r>
          <a:r>
            <a:rPr lang="en-CA" dirty="0" err="1"/>
            <a:t>en</a:t>
          </a:r>
          <a:r>
            <a:rPr lang="en-CA" dirty="0"/>
            <a:t> urgence,</a:t>
          </a:r>
          <a:r>
            <a:rPr lang="fr-FR" dirty="0"/>
            <a:t> critères d'inclusion/exclusion</a:t>
          </a:r>
          <a:r>
            <a:rPr lang="en-CA" dirty="0"/>
            <a:t>.</a:t>
          </a:r>
          <a:endParaRPr lang="en-US" dirty="0"/>
        </a:p>
      </dgm:t>
    </dgm:pt>
    <dgm:pt modelId="{1E3CFB01-C196-4AB7-A620-04123969B4B5}" type="parTrans" cxnId="{00C0FBA5-2C26-4867-9DC7-F8713D2397BD}">
      <dgm:prSet/>
      <dgm:spPr/>
      <dgm:t>
        <a:bodyPr/>
        <a:lstStyle/>
        <a:p>
          <a:endParaRPr lang="en-US"/>
        </a:p>
      </dgm:t>
    </dgm:pt>
    <dgm:pt modelId="{058731B1-C4EF-497F-BFB9-63521DEBC01E}" type="sibTrans" cxnId="{00C0FBA5-2C26-4867-9DC7-F8713D2397BD}">
      <dgm:prSet/>
      <dgm:spPr/>
      <dgm:t>
        <a:bodyPr/>
        <a:lstStyle/>
        <a:p>
          <a:endParaRPr lang="en-US"/>
        </a:p>
      </dgm:t>
    </dgm:pt>
    <dgm:pt modelId="{2F15FD1B-A7BC-4FC5-B3DC-7AA23E914617}">
      <dgm:prSet/>
      <dgm:spPr/>
      <dgm:t>
        <a:bodyPr/>
        <a:lstStyle/>
        <a:p>
          <a:pPr>
            <a:lnSpc>
              <a:spcPct val="100000"/>
            </a:lnSpc>
            <a:defRPr b="1"/>
          </a:pPr>
          <a:r>
            <a:rPr lang="fr-FR" dirty="0"/>
            <a:t>Méthodes d'estimation </a:t>
          </a:r>
          <a:r>
            <a:rPr lang="fr-FR" dirty="0" err="1"/>
            <a:t>PiN</a:t>
          </a:r>
          <a:r>
            <a:rPr lang="fr-FR" dirty="0"/>
            <a:t> en urgence</a:t>
          </a:r>
          <a:endParaRPr lang="en-US" dirty="0"/>
        </a:p>
      </dgm:t>
    </dgm:pt>
    <dgm:pt modelId="{74DA1FEE-E1A5-430B-867D-68B6095ADD57}" type="parTrans" cxnId="{EC9B2F4D-D6C9-4720-BEC8-A1076C7DC121}">
      <dgm:prSet/>
      <dgm:spPr/>
      <dgm:t>
        <a:bodyPr/>
        <a:lstStyle/>
        <a:p>
          <a:endParaRPr lang="en-US"/>
        </a:p>
      </dgm:t>
    </dgm:pt>
    <dgm:pt modelId="{671A364A-5A21-4A28-8B4C-69C9EED778C3}" type="sibTrans" cxnId="{EC9B2F4D-D6C9-4720-BEC8-A1076C7DC121}">
      <dgm:prSet/>
      <dgm:spPr/>
      <dgm:t>
        <a:bodyPr/>
        <a:lstStyle/>
        <a:p>
          <a:endParaRPr lang="en-US"/>
        </a:p>
      </dgm:t>
    </dgm:pt>
    <dgm:pt modelId="{71B45857-72A0-43E8-9A01-0702E025000E}">
      <dgm:prSet/>
      <dgm:spPr/>
      <dgm:t>
        <a:bodyPr/>
        <a:lstStyle/>
        <a:p>
          <a:pPr>
            <a:lnSpc>
              <a:spcPct val="100000"/>
            </a:lnSpc>
          </a:pPr>
          <a:r>
            <a:rPr lang="en-CA" dirty="0"/>
            <a:t>Paquet de services </a:t>
          </a:r>
          <a:r>
            <a:rPr lang="en-CA" dirty="0" err="1"/>
            <a:t>PiN</a:t>
          </a:r>
          <a:r>
            <a:rPr lang="en-CA" dirty="0"/>
            <a:t> </a:t>
          </a:r>
          <a:r>
            <a:rPr lang="en-CA" dirty="0" err="1"/>
            <a:t>en</a:t>
          </a:r>
          <a:r>
            <a:rPr lang="en-CA" dirty="0"/>
            <a:t> urgence</a:t>
          </a:r>
          <a:endParaRPr lang="en-US" dirty="0"/>
        </a:p>
      </dgm:t>
    </dgm:pt>
    <dgm:pt modelId="{ACA174A0-C1D1-4361-800F-606FFA6ECFB4}" type="parTrans" cxnId="{360D5273-6B1A-47DB-BD02-D2792BB8B211}">
      <dgm:prSet/>
      <dgm:spPr/>
      <dgm:t>
        <a:bodyPr/>
        <a:lstStyle/>
        <a:p>
          <a:endParaRPr lang="en-US"/>
        </a:p>
      </dgm:t>
    </dgm:pt>
    <dgm:pt modelId="{CEC37CC9-F6B8-4E68-897E-A1D2ACCEEE11}" type="sibTrans" cxnId="{360D5273-6B1A-47DB-BD02-D2792BB8B211}">
      <dgm:prSet/>
      <dgm:spPr/>
      <dgm:t>
        <a:bodyPr/>
        <a:lstStyle/>
        <a:p>
          <a:endParaRPr lang="en-US"/>
        </a:p>
      </dgm:t>
    </dgm:pt>
    <dgm:pt modelId="{1866CBA0-23C5-4809-97C5-844B7C9A9CEA}">
      <dgm:prSet/>
      <dgm:spPr/>
      <dgm:t>
        <a:bodyPr/>
        <a:lstStyle/>
        <a:p>
          <a:pPr>
            <a:lnSpc>
              <a:spcPct val="100000"/>
            </a:lnSpc>
          </a:pPr>
          <a:r>
            <a:rPr lang="fr-FR" dirty="0"/>
            <a:t>Méthodes de calcul du </a:t>
          </a:r>
          <a:r>
            <a:rPr lang="en-CA" dirty="0" err="1"/>
            <a:t>PiN</a:t>
          </a:r>
          <a:r>
            <a:rPr lang="en-CA" dirty="0"/>
            <a:t> </a:t>
          </a:r>
          <a:r>
            <a:rPr lang="en-CA" dirty="0" err="1"/>
            <a:t>en</a:t>
          </a:r>
          <a:r>
            <a:rPr lang="en-CA" dirty="0"/>
            <a:t> urgence.</a:t>
          </a:r>
          <a:endParaRPr lang="en-US" dirty="0"/>
        </a:p>
      </dgm:t>
    </dgm:pt>
    <dgm:pt modelId="{9E3FD19E-5717-4152-BCFF-250E8BC64983}" type="parTrans" cxnId="{32B965A7-26FD-4787-8BAC-DBD44EEF17BA}">
      <dgm:prSet/>
      <dgm:spPr/>
      <dgm:t>
        <a:bodyPr/>
        <a:lstStyle/>
        <a:p>
          <a:endParaRPr lang="en-US"/>
        </a:p>
      </dgm:t>
    </dgm:pt>
    <dgm:pt modelId="{F513CC97-6DF9-4C19-B268-CAF846757036}" type="sibTrans" cxnId="{32B965A7-26FD-4787-8BAC-DBD44EEF17BA}">
      <dgm:prSet/>
      <dgm:spPr/>
      <dgm:t>
        <a:bodyPr/>
        <a:lstStyle/>
        <a:p>
          <a:endParaRPr lang="en-US"/>
        </a:p>
      </dgm:t>
    </dgm:pt>
    <dgm:pt modelId="{EFF15997-8231-4075-B3A4-B240C86DC2A4}">
      <dgm:prSet/>
      <dgm:spPr/>
      <dgm:t>
        <a:bodyPr/>
        <a:lstStyle/>
        <a:p>
          <a:pPr>
            <a:lnSpc>
              <a:spcPct val="100000"/>
            </a:lnSpc>
            <a:defRPr b="1"/>
          </a:pPr>
          <a:r>
            <a:rPr lang="en-CA" dirty="0"/>
            <a:t>[</a:t>
          </a:r>
          <a:r>
            <a:rPr lang="fr-FR" dirty="0"/>
            <a:t>Révision des directives HNNA du GNC</a:t>
          </a:r>
          <a:r>
            <a:rPr lang="en-CA" dirty="0"/>
            <a:t>]The GNC HNNA Guidelines revision.</a:t>
          </a:r>
          <a:endParaRPr lang="en-US" dirty="0"/>
        </a:p>
      </dgm:t>
    </dgm:pt>
    <dgm:pt modelId="{528A5773-53ED-426A-93ED-CE104189C907}" type="parTrans" cxnId="{C01B8375-DAC9-4E39-B619-3CB3895D5A52}">
      <dgm:prSet/>
      <dgm:spPr/>
      <dgm:t>
        <a:bodyPr/>
        <a:lstStyle/>
        <a:p>
          <a:endParaRPr lang="en-US"/>
        </a:p>
      </dgm:t>
    </dgm:pt>
    <dgm:pt modelId="{C857FC8F-FB68-4DE6-83A4-44CE9DCB8425}" type="sibTrans" cxnId="{C01B8375-DAC9-4E39-B619-3CB3895D5A52}">
      <dgm:prSet/>
      <dgm:spPr/>
      <dgm:t>
        <a:bodyPr/>
        <a:lstStyle/>
        <a:p>
          <a:endParaRPr lang="en-US"/>
        </a:p>
      </dgm:t>
    </dgm:pt>
    <dgm:pt modelId="{A0224773-06B2-4D9B-8C99-CA3DA48A637C}" type="pres">
      <dgm:prSet presAssocID="{D69296D7-92CF-468D-9660-F427ECAF5F7D}" presName="root" presStyleCnt="0">
        <dgm:presLayoutVars>
          <dgm:dir/>
          <dgm:resizeHandles val="exact"/>
        </dgm:presLayoutVars>
      </dgm:prSet>
      <dgm:spPr/>
    </dgm:pt>
    <dgm:pt modelId="{F77178FB-0BE6-4F95-816D-2C80A286CF82}" type="pres">
      <dgm:prSet presAssocID="{4950F496-2CBF-4500-B893-AB92999EC089}" presName="compNode" presStyleCnt="0"/>
      <dgm:spPr/>
    </dgm:pt>
    <dgm:pt modelId="{1BFE9BC8-EB49-40A8-A1E2-2D79FA7A9600}" type="pres">
      <dgm:prSet presAssocID="{4950F496-2CBF-4500-B893-AB92999EC08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8EBC2A7A-0636-45C6-9E76-99B83833CA97}" type="pres">
      <dgm:prSet presAssocID="{4950F496-2CBF-4500-B893-AB92999EC089}" presName="iconSpace" presStyleCnt="0"/>
      <dgm:spPr/>
    </dgm:pt>
    <dgm:pt modelId="{23585A26-C767-45E6-B10B-EC5A3D9ED345}" type="pres">
      <dgm:prSet presAssocID="{4950F496-2CBF-4500-B893-AB92999EC089}" presName="parTx" presStyleLbl="revTx" presStyleIdx="0" presStyleCnt="10">
        <dgm:presLayoutVars>
          <dgm:chMax val="0"/>
          <dgm:chPref val="0"/>
        </dgm:presLayoutVars>
      </dgm:prSet>
      <dgm:spPr/>
    </dgm:pt>
    <dgm:pt modelId="{252203AC-65ED-46E8-A2AE-31150F7ED8ED}" type="pres">
      <dgm:prSet presAssocID="{4950F496-2CBF-4500-B893-AB92999EC089}" presName="txSpace" presStyleCnt="0"/>
      <dgm:spPr/>
    </dgm:pt>
    <dgm:pt modelId="{DB42EF4C-574F-4858-A1FF-6D30F9C8D8BC}" type="pres">
      <dgm:prSet presAssocID="{4950F496-2CBF-4500-B893-AB92999EC089}" presName="desTx" presStyleLbl="revTx" presStyleIdx="1" presStyleCnt="10">
        <dgm:presLayoutVars/>
      </dgm:prSet>
      <dgm:spPr/>
    </dgm:pt>
    <dgm:pt modelId="{A5FEB17E-0EA9-4A55-B71E-10D6D713DD6C}" type="pres">
      <dgm:prSet presAssocID="{4D08A305-4F8E-4259-A153-23241D833EB2}" presName="sibTrans" presStyleCnt="0"/>
      <dgm:spPr/>
    </dgm:pt>
    <dgm:pt modelId="{5064DA35-D57D-4149-B91C-3FDB048FADE3}" type="pres">
      <dgm:prSet presAssocID="{AF383BFA-5462-481F-B362-4B55DE929A60}" presName="compNode" presStyleCnt="0"/>
      <dgm:spPr/>
    </dgm:pt>
    <dgm:pt modelId="{5DCC59FA-0900-4FC3-977F-F1D675ACF1E3}" type="pres">
      <dgm:prSet presAssocID="{AF383BFA-5462-481F-B362-4B55DE929A6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n"/>
        </a:ext>
      </dgm:extLst>
    </dgm:pt>
    <dgm:pt modelId="{61D64BEA-8A38-4FE0-A6D2-D4F55E8C9CD8}" type="pres">
      <dgm:prSet presAssocID="{AF383BFA-5462-481F-B362-4B55DE929A60}" presName="iconSpace" presStyleCnt="0"/>
      <dgm:spPr/>
    </dgm:pt>
    <dgm:pt modelId="{EF16DC7F-C9C5-48AB-97FC-8317AB780CCF}" type="pres">
      <dgm:prSet presAssocID="{AF383BFA-5462-481F-B362-4B55DE929A60}" presName="parTx" presStyleLbl="revTx" presStyleIdx="2" presStyleCnt="10">
        <dgm:presLayoutVars>
          <dgm:chMax val="0"/>
          <dgm:chPref val="0"/>
        </dgm:presLayoutVars>
      </dgm:prSet>
      <dgm:spPr/>
    </dgm:pt>
    <dgm:pt modelId="{8DD35042-B2ED-44F8-A741-89F7D99ED642}" type="pres">
      <dgm:prSet presAssocID="{AF383BFA-5462-481F-B362-4B55DE929A60}" presName="txSpace" presStyleCnt="0"/>
      <dgm:spPr/>
    </dgm:pt>
    <dgm:pt modelId="{A5E87CE8-911D-4245-86E0-41389D809C79}" type="pres">
      <dgm:prSet presAssocID="{AF383BFA-5462-481F-B362-4B55DE929A60}" presName="desTx" presStyleLbl="revTx" presStyleIdx="3" presStyleCnt="10">
        <dgm:presLayoutVars/>
      </dgm:prSet>
      <dgm:spPr/>
    </dgm:pt>
    <dgm:pt modelId="{1BC8AA2B-64D0-469F-BBFD-6522328B9D80}" type="pres">
      <dgm:prSet presAssocID="{46591A30-0756-43B7-8B6B-8352838E02FF}" presName="sibTrans" presStyleCnt="0"/>
      <dgm:spPr/>
    </dgm:pt>
    <dgm:pt modelId="{2C2CBFB5-3835-4358-849D-5272EF3890C6}" type="pres">
      <dgm:prSet presAssocID="{7A53383E-ABD2-43C3-8A47-6F21160E37BC}" presName="compNode" presStyleCnt="0"/>
      <dgm:spPr/>
    </dgm:pt>
    <dgm:pt modelId="{15158494-A5D3-422C-A4C0-83BD98F08B73}" type="pres">
      <dgm:prSet presAssocID="{7A53383E-ABD2-43C3-8A47-6F21160E37B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r"/>
        </a:ext>
      </dgm:extLst>
    </dgm:pt>
    <dgm:pt modelId="{66CFD64D-EC35-4DE8-93F6-AC0BA3136596}" type="pres">
      <dgm:prSet presAssocID="{7A53383E-ABD2-43C3-8A47-6F21160E37BC}" presName="iconSpace" presStyleCnt="0"/>
      <dgm:spPr/>
    </dgm:pt>
    <dgm:pt modelId="{51A03E67-3E31-4141-AC03-96B8572E947B}" type="pres">
      <dgm:prSet presAssocID="{7A53383E-ABD2-43C3-8A47-6F21160E37BC}" presName="parTx" presStyleLbl="revTx" presStyleIdx="4" presStyleCnt="10">
        <dgm:presLayoutVars>
          <dgm:chMax val="0"/>
          <dgm:chPref val="0"/>
        </dgm:presLayoutVars>
      </dgm:prSet>
      <dgm:spPr/>
    </dgm:pt>
    <dgm:pt modelId="{C04A263A-8FF0-48E8-953E-7D4F064F2AF4}" type="pres">
      <dgm:prSet presAssocID="{7A53383E-ABD2-43C3-8A47-6F21160E37BC}" presName="txSpace" presStyleCnt="0"/>
      <dgm:spPr/>
    </dgm:pt>
    <dgm:pt modelId="{14A69967-BE82-4C58-BD15-FCD70BCBC708}" type="pres">
      <dgm:prSet presAssocID="{7A53383E-ABD2-43C3-8A47-6F21160E37BC}" presName="desTx" presStyleLbl="revTx" presStyleIdx="5" presStyleCnt="10">
        <dgm:presLayoutVars/>
      </dgm:prSet>
      <dgm:spPr/>
    </dgm:pt>
    <dgm:pt modelId="{B403BF67-9C0D-474C-81FD-E9E59D2A180D}" type="pres">
      <dgm:prSet presAssocID="{058731B1-C4EF-497F-BFB9-63521DEBC01E}" presName="sibTrans" presStyleCnt="0"/>
      <dgm:spPr/>
    </dgm:pt>
    <dgm:pt modelId="{64C02506-884B-43AE-92F4-D68EACFDD37A}" type="pres">
      <dgm:prSet presAssocID="{2F15FD1B-A7BC-4FC5-B3DC-7AA23E914617}" presName="compNode" presStyleCnt="0"/>
      <dgm:spPr/>
    </dgm:pt>
    <dgm:pt modelId="{9B995406-CC96-458D-8770-1D38CD6FC422}" type="pres">
      <dgm:prSet presAssocID="{2F15FD1B-A7BC-4FC5-B3DC-7AA23E91461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AAA325C4-F946-4810-BB4A-36806CBC3FF2}" type="pres">
      <dgm:prSet presAssocID="{2F15FD1B-A7BC-4FC5-B3DC-7AA23E914617}" presName="iconSpace" presStyleCnt="0"/>
      <dgm:spPr/>
    </dgm:pt>
    <dgm:pt modelId="{C435C439-BF73-4358-89D5-5565FD8E909A}" type="pres">
      <dgm:prSet presAssocID="{2F15FD1B-A7BC-4FC5-B3DC-7AA23E914617}" presName="parTx" presStyleLbl="revTx" presStyleIdx="6" presStyleCnt="10">
        <dgm:presLayoutVars>
          <dgm:chMax val="0"/>
          <dgm:chPref val="0"/>
        </dgm:presLayoutVars>
      </dgm:prSet>
      <dgm:spPr/>
    </dgm:pt>
    <dgm:pt modelId="{ED3077E4-AB9C-42A4-83D4-6435BCA140FE}" type="pres">
      <dgm:prSet presAssocID="{2F15FD1B-A7BC-4FC5-B3DC-7AA23E914617}" presName="txSpace" presStyleCnt="0"/>
      <dgm:spPr/>
    </dgm:pt>
    <dgm:pt modelId="{B24D9C49-03BE-49AC-997B-867E236E9BB5}" type="pres">
      <dgm:prSet presAssocID="{2F15FD1B-A7BC-4FC5-B3DC-7AA23E914617}" presName="desTx" presStyleLbl="revTx" presStyleIdx="7" presStyleCnt="10">
        <dgm:presLayoutVars/>
      </dgm:prSet>
      <dgm:spPr/>
    </dgm:pt>
    <dgm:pt modelId="{231756DB-899C-43F2-867B-5A8F2A84F7A8}" type="pres">
      <dgm:prSet presAssocID="{671A364A-5A21-4A28-8B4C-69C9EED778C3}" presName="sibTrans" presStyleCnt="0"/>
      <dgm:spPr/>
    </dgm:pt>
    <dgm:pt modelId="{EF565AB7-ED41-41C3-A9B7-28C0E2F5DEC6}" type="pres">
      <dgm:prSet presAssocID="{EFF15997-8231-4075-B3A4-B240C86DC2A4}" presName="compNode" presStyleCnt="0"/>
      <dgm:spPr/>
    </dgm:pt>
    <dgm:pt modelId="{D8CF0B03-C556-4828-8957-A136B6E7BC1E}" type="pres">
      <dgm:prSet presAssocID="{EFF15997-8231-4075-B3A4-B240C86DC2A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601055BF-DD20-4E15-BC56-8E7A99BFD90C}" type="pres">
      <dgm:prSet presAssocID="{EFF15997-8231-4075-B3A4-B240C86DC2A4}" presName="iconSpace" presStyleCnt="0"/>
      <dgm:spPr/>
    </dgm:pt>
    <dgm:pt modelId="{E363EB9B-CC64-4FF5-80A7-A78E30910885}" type="pres">
      <dgm:prSet presAssocID="{EFF15997-8231-4075-B3A4-B240C86DC2A4}" presName="parTx" presStyleLbl="revTx" presStyleIdx="8" presStyleCnt="10">
        <dgm:presLayoutVars>
          <dgm:chMax val="0"/>
          <dgm:chPref val="0"/>
        </dgm:presLayoutVars>
      </dgm:prSet>
      <dgm:spPr/>
    </dgm:pt>
    <dgm:pt modelId="{BBF04985-4975-4D20-B254-C02B25BA9172}" type="pres">
      <dgm:prSet presAssocID="{EFF15997-8231-4075-B3A4-B240C86DC2A4}" presName="txSpace" presStyleCnt="0"/>
      <dgm:spPr/>
    </dgm:pt>
    <dgm:pt modelId="{0D8A9112-D166-4CF2-A4AF-F814EF0E7C1B}" type="pres">
      <dgm:prSet presAssocID="{EFF15997-8231-4075-B3A4-B240C86DC2A4}" presName="desTx" presStyleLbl="revTx" presStyleIdx="9" presStyleCnt="10">
        <dgm:presLayoutVars/>
      </dgm:prSet>
      <dgm:spPr/>
    </dgm:pt>
  </dgm:ptLst>
  <dgm:cxnLst>
    <dgm:cxn modelId="{69A03903-E52F-4468-8CB6-4FEB41CDB5FC}" type="presOf" srcId="{71B45857-72A0-43E8-9A01-0702E025000E}" destId="{B24D9C49-03BE-49AC-997B-867E236E9BB5}" srcOrd="0" destOrd="0" presId="urn:microsoft.com/office/officeart/2018/5/layout/CenteredIconLabelDescriptionList"/>
    <dgm:cxn modelId="{68624924-4B59-4915-ADB6-54E98D7D05CE}" type="presOf" srcId="{2F15FD1B-A7BC-4FC5-B3DC-7AA23E914617}" destId="{C435C439-BF73-4358-89D5-5565FD8E909A}" srcOrd="0" destOrd="0" presId="urn:microsoft.com/office/officeart/2018/5/layout/CenteredIconLabelDescriptionList"/>
    <dgm:cxn modelId="{29AB2D6B-A3F9-4BB2-95BD-485602DBCE90}" srcId="{D69296D7-92CF-468D-9660-F427ECAF5F7D}" destId="{AF383BFA-5462-481F-B362-4B55DE929A60}" srcOrd="1" destOrd="0" parTransId="{87057600-44C4-4E62-B1F3-11A542C2E854}" sibTransId="{46591A30-0756-43B7-8B6B-8352838E02FF}"/>
    <dgm:cxn modelId="{EC9B2F4D-D6C9-4720-BEC8-A1076C7DC121}" srcId="{D69296D7-92CF-468D-9660-F427ECAF5F7D}" destId="{2F15FD1B-A7BC-4FC5-B3DC-7AA23E914617}" srcOrd="3" destOrd="0" parTransId="{74DA1FEE-E1A5-430B-867D-68B6095ADD57}" sibTransId="{671A364A-5A21-4A28-8B4C-69C9EED778C3}"/>
    <dgm:cxn modelId="{360D5273-6B1A-47DB-BD02-D2792BB8B211}" srcId="{2F15FD1B-A7BC-4FC5-B3DC-7AA23E914617}" destId="{71B45857-72A0-43E8-9A01-0702E025000E}" srcOrd="0" destOrd="0" parTransId="{ACA174A0-C1D1-4361-800F-606FFA6ECFB4}" sibTransId="{CEC37CC9-F6B8-4E68-897E-A1D2ACCEEE11}"/>
    <dgm:cxn modelId="{C01B8375-DAC9-4E39-B619-3CB3895D5A52}" srcId="{D69296D7-92CF-468D-9660-F427ECAF5F7D}" destId="{EFF15997-8231-4075-B3A4-B240C86DC2A4}" srcOrd="4" destOrd="0" parTransId="{528A5773-53ED-426A-93ED-CE104189C907}" sibTransId="{C857FC8F-FB68-4DE6-83A4-44CE9DCB8425}"/>
    <dgm:cxn modelId="{00C0FBA5-2C26-4867-9DC7-F8713D2397BD}" srcId="{D69296D7-92CF-468D-9660-F427ECAF5F7D}" destId="{7A53383E-ABD2-43C3-8A47-6F21160E37BC}" srcOrd="2" destOrd="0" parTransId="{1E3CFB01-C196-4AB7-A620-04123969B4B5}" sibTransId="{058731B1-C4EF-497F-BFB9-63521DEBC01E}"/>
    <dgm:cxn modelId="{32B965A7-26FD-4787-8BAC-DBD44EEF17BA}" srcId="{2F15FD1B-A7BC-4FC5-B3DC-7AA23E914617}" destId="{1866CBA0-23C5-4809-97C5-844B7C9A9CEA}" srcOrd="1" destOrd="0" parTransId="{9E3FD19E-5717-4152-BCFF-250E8BC64983}" sibTransId="{F513CC97-6DF9-4C19-B268-CAF846757036}"/>
    <dgm:cxn modelId="{3D1284C0-D26C-48D8-A74A-FDEC00AC798B}" srcId="{D69296D7-92CF-468D-9660-F427ECAF5F7D}" destId="{4950F496-2CBF-4500-B893-AB92999EC089}" srcOrd="0" destOrd="0" parTransId="{205D4265-F7ED-4310-B961-3B367659427F}" sibTransId="{4D08A305-4F8E-4259-A153-23241D833EB2}"/>
    <dgm:cxn modelId="{B813A7D0-25FF-4FCE-B36A-57F8A5CFB9F3}" type="presOf" srcId="{AF383BFA-5462-481F-B362-4B55DE929A60}" destId="{EF16DC7F-C9C5-48AB-97FC-8317AB780CCF}" srcOrd="0" destOrd="0" presId="urn:microsoft.com/office/officeart/2018/5/layout/CenteredIconLabelDescriptionList"/>
    <dgm:cxn modelId="{49703CD4-ED11-413C-92EE-9F0553B85607}" type="presOf" srcId="{7A53383E-ABD2-43C3-8A47-6F21160E37BC}" destId="{51A03E67-3E31-4141-AC03-96B8572E947B}" srcOrd="0" destOrd="0" presId="urn:microsoft.com/office/officeart/2018/5/layout/CenteredIconLabelDescriptionList"/>
    <dgm:cxn modelId="{389B31EA-C70F-43C2-A873-1771D628A933}" type="presOf" srcId="{4950F496-2CBF-4500-B893-AB92999EC089}" destId="{23585A26-C767-45E6-B10B-EC5A3D9ED345}" srcOrd="0" destOrd="0" presId="urn:microsoft.com/office/officeart/2018/5/layout/CenteredIconLabelDescriptionList"/>
    <dgm:cxn modelId="{97DA0CEC-E3E2-49EF-A5A7-E8D34779EF08}" type="presOf" srcId="{D69296D7-92CF-468D-9660-F427ECAF5F7D}" destId="{A0224773-06B2-4D9B-8C99-CA3DA48A637C}" srcOrd="0" destOrd="0" presId="urn:microsoft.com/office/officeart/2018/5/layout/CenteredIconLabelDescriptionList"/>
    <dgm:cxn modelId="{521D0CF1-2D6E-4CED-A641-FFBF341A1207}" type="presOf" srcId="{1866CBA0-23C5-4809-97C5-844B7C9A9CEA}" destId="{B24D9C49-03BE-49AC-997B-867E236E9BB5}" srcOrd="0" destOrd="1" presId="urn:microsoft.com/office/officeart/2018/5/layout/CenteredIconLabelDescriptionList"/>
    <dgm:cxn modelId="{1B1386F4-1C3A-4AC0-8817-18B1A6096B21}" type="presOf" srcId="{EFF15997-8231-4075-B3A4-B240C86DC2A4}" destId="{E363EB9B-CC64-4FF5-80A7-A78E30910885}" srcOrd="0" destOrd="0" presId="urn:microsoft.com/office/officeart/2018/5/layout/CenteredIconLabelDescriptionList"/>
    <dgm:cxn modelId="{166FE8D0-F149-4D37-BD72-AA07B8AB0867}" type="presParOf" srcId="{A0224773-06B2-4D9B-8C99-CA3DA48A637C}" destId="{F77178FB-0BE6-4F95-816D-2C80A286CF82}" srcOrd="0" destOrd="0" presId="urn:microsoft.com/office/officeart/2018/5/layout/CenteredIconLabelDescriptionList"/>
    <dgm:cxn modelId="{269F00D3-0FE2-4EFE-B126-C70D6E8E2990}" type="presParOf" srcId="{F77178FB-0BE6-4F95-816D-2C80A286CF82}" destId="{1BFE9BC8-EB49-40A8-A1E2-2D79FA7A9600}" srcOrd="0" destOrd="0" presId="urn:microsoft.com/office/officeart/2018/5/layout/CenteredIconLabelDescriptionList"/>
    <dgm:cxn modelId="{0A03903D-892B-4286-9B58-92678BD704B5}" type="presParOf" srcId="{F77178FB-0BE6-4F95-816D-2C80A286CF82}" destId="{8EBC2A7A-0636-45C6-9E76-99B83833CA97}" srcOrd="1" destOrd="0" presId="urn:microsoft.com/office/officeart/2018/5/layout/CenteredIconLabelDescriptionList"/>
    <dgm:cxn modelId="{68C76062-9230-475A-AB7A-BAF4B716CE92}" type="presParOf" srcId="{F77178FB-0BE6-4F95-816D-2C80A286CF82}" destId="{23585A26-C767-45E6-B10B-EC5A3D9ED345}" srcOrd="2" destOrd="0" presId="urn:microsoft.com/office/officeart/2018/5/layout/CenteredIconLabelDescriptionList"/>
    <dgm:cxn modelId="{A69DBED8-D25F-4317-8D7D-8FD2102B3996}" type="presParOf" srcId="{F77178FB-0BE6-4F95-816D-2C80A286CF82}" destId="{252203AC-65ED-46E8-A2AE-31150F7ED8ED}" srcOrd="3" destOrd="0" presId="urn:microsoft.com/office/officeart/2018/5/layout/CenteredIconLabelDescriptionList"/>
    <dgm:cxn modelId="{57A187ED-4AEE-45F4-99EE-685B2182A722}" type="presParOf" srcId="{F77178FB-0BE6-4F95-816D-2C80A286CF82}" destId="{DB42EF4C-574F-4858-A1FF-6D30F9C8D8BC}" srcOrd="4" destOrd="0" presId="urn:microsoft.com/office/officeart/2018/5/layout/CenteredIconLabelDescriptionList"/>
    <dgm:cxn modelId="{7F328E55-C2EB-418D-ACAD-B9132AE567DE}" type="presParOf" srcId="{A0224773-06B2-4D9B-8C99-CA3DA48A637C}" destId="{A5FEB17E-0EA9-4A55-B71E-10D6D713DD6C}" srcOrd="1" destOrd="0" presId="urn:microsoft.com/office/officeart/2018/5/layout/CenteredIconLabelDescriptionList"/>
    <dgm:cxn modelId="{FAD6A452-20D5-4D97-A352-FE2FDB589F1B}" type="presParOf" srcId="{A0224773-06B2-4D9B-8C99-CA3DA48A637C}" destId="{5064DA35-D57D-4149-B91C-3FDB048FADE3}" srcOrd="2" destOrd="0" presId="urn:microsoft.com/office/officeart/2018/5/layout/CenteredIconLabelDescriptionList"/>
    <dgm:cxn modelId="{AEDDEAB8-8B2C-47B0-A67E-12F0128934C9}" type="presParOf" srcId="{5064DA35-D57D-4149-B91C-3FDB048FADE3}" destId="{5DCC59FA-0900-4FC3-977F-F1D675ACF1E3}" srcOrd="0" destOrd="0" presId="urn:microsoft.com/office/officeart/2018/5/layout/CenteredIconLabelDescriptionList"/>
    <dgm:cxn modelId="{24FF259A-FBA7-406D-9166-E4B29EDEA25C}" type="presParOf" srcId="{5064DA35-D57D-4149-B91C-3FDB048FADE3}" destId="{61D64BEA-8A38-4FE0-A6D2-D4F55E8C9CD8}" srcOrd="1" destOrd="0" presId="urn:microsoft.com/office/officeart/2018/5/layout/CenteredIconLabelDescriptionList"/>
    <dgm:cxn modelId="{A46E8785-5853-4E22-B0AF-9F09331447D1}" type="presParOf" srcId="{5064DA35-D57D-4149-B91C-3FDB048FADE3}" destId="{EF16DC7F-C9C5-48AB-97FC-8317AB780CCF}" srcOrd="2" destOrd="0" presId="urn:microsoft.com/office/officeart/2018/5/layout/CenteredIconLabelDescriptionList"/>
    <dgm:cxn modelId="{09EB899A-BB93-44AB-AFCC-4FD2B6D8E7AD}" type="presParOf" srcId="{5064DA35-D57D-4149-B91C-3FDB048FADE3}" destId="{8DD35042-B2ED-44F8-A741-89F7D99ED642}" srcOrd="3" destOrd="0" presId="urn:microsoft.com/office/officeart/2018/5/layout/CenteredIconLabelDescriptionList"/>
    <dgm:cxn modelId="{3B533A51-17E3-4EB3-B818-77B3C4A7E200}" type="presParOf" srcId="{5064DA35-D57D-4149-B91C-3FDB048FADE3}" destId="{A5E87CE8-911D-4245-86E0-41389D809C79}" srcOrd="4" destOrd="0" presId="urn:microsoft.com/office/officeart/2018/5/layout/CenteredIconLabelDescriptionList"/>
    <dgm:cxn modelId="{3192BE8D-9C86-46BA-A729-BC6110AB3FB7}" type="presParOf" srcId="{A0224773-06B2-4D9B-8C99-CA3DA48A637C}" destId="{1BC8AA2B-64D0-469F-BBFD-6522328B9D80}" srcOrd="3" destOrd="0" presId="urn:microsoft.com/office/officeart/2018/5/layout/CenteredIconLabelDescriptionList"/>
    <dgm:cxn modelId="{5757D975-5190-4BE2-BCB8-B1D5A6FC70BC}" type="presParOf" srcId="{A0224773-06B2-4D9B-8C99-CA3DA48A637C}" destId="{2C2CBFB5-3835-4358-849D-5272EF3890C6}" srcOrd="4" destOrd="0" presId="urn:microsoft.com/office/officeart/2018/5/layout/CenteredIconLabelDescriptionList"/>
    <dgm:cxn modelId="{84A2270D-FB39-4838-8737-50E80538FEDC}" type="presParOf" srcId="{2C2CBFB5-3835-4358-849D-5272EF3890C6}" destId="{15158494-A5D3-422C-A4C0-83BD98F08B73}" srcOrd="0" destOrd="0" presId="urn:microsoft.com/office/officeart/2018/5/layout/CenteredIconLabelDescriptionList"/>
    <dgm:cxn modelId="{0894FD0E-8B1F-4091-9CF7-495270C4009E}" type="presParOf" srcId="{2C2CBFB5-3835-4358-849D-5272EF3890C6}" destId="{66CFD64D-EC35-4DE8-93F6-AC0BA3136596}" srcOrd="1" destOrd="0" presId="urn:microsoft.com/office/officeart/2018/5/layout/CenteredIconLabelDescriptionList"/>
    <dgm:cxn modelId="{F1898983-818A-4487-A738-277F169DE328}" type="presParOf" srcId="{2C2CBFB5-3835-4358-849D-5272EF3890C6}" destId="{51A03E67-3E31-4141-AC03-96B8572E947B}" srcOrd="2" destOrd="0" presId="urn:microsoft.com/office/officeart/2018/5/layout/CenteredIconLabelDescriptionList"/>
    <dgm:cxn modelId="{0AAD18D2-04D8-4BB4-8171-8D1D916A2B84}" type="presParOf" srcId="{2C2CBFB5-3835-4358-849D-5272EF3890C6}" destId="{C04A263A-8FF0-48E8-953E-7D4F064F2AF4}" srcOrd="3" destOrd="0" presId="urn:microsoft.com/office/officeart/2018/5/layout/CenteredIconLabelDescriptionList"/>
    <dgm:cxn modelId="{AB0A6D17-E755-4608-AF97-1A6D7A775DC3}" type="presParOf" srcId="{2C2CBFB5-3835-4358-849D-5272EF3890C6}" destId="{14A69967-BE82-4C58-BD15-FCD70BCBC708}" srcOrd="4" destOrd="0" presId="urn:microsoft.com/office/officeart/2018/5/layout/CenteredIconLabelDescriptionList"/>
    <dgm:cxn modelId="{D6043C57-F679-41BE-97D1-E2A67674DB7F}" type="presParOf" srcId="{A0224773-06B2-4D9B-8C99-CA3DA48A637C}" destId="{B403BF67-9C0D-474C-81FD-E9E59D2A180D}" srcOrd="5" destOrd="0" presId="urn:microsoft.com/office/officeart/2018/5/layout/CenteredIconLabelDescriptionList"/>
    <dgm:cxn modelId="{BE91FCB7-2FD5-42C4-924B-5015AA712989}" type="presParOf" srcId="{A0224773-06B2-4D9B-8C99-CA3DA48A637C}" destId="{64C02506-884B-43AE-92F4-D68EACFDD37A}" srcOrd="6" destOrd="0" presId="urn:microsoft.com/office/officeart/2018/5/layout/CenteredIconLabelDescriptionList"/>
    <dgm:cxn modelId="{152F0781-B03D-42C7-8D3B-85B0EC78CC1D}" type="presParOf" srcId="{64C02506-884B-43AE-92F4-D68EACFDD37A}" destId="{9B995406-CC96-458D-8770-1D38CD6FC422}" srcOrd="0" destOrd="0" presId="urn:microsoft.com/office/officeart/2018/5/layout/CenteredIconLabelDescriptionList"/>
    <dgm:cxn modelId="{2C72411B-9704-47B2-8A76-5090B8A86235}" type="presParOf" srcId="{64C02506-884B-43AE-92F4-D68EACFDD37A}" destId="{AAA325C4-F946-4810-BB4A-36806CBC3FF2}" srcOrd="1" destOrd="0" presId="urn:microsoft.com/office/officeart/2018/5/layout/CenteredIconLabelDescriptionList"/>
    <dgm:cxn modelId="{BD4C0AE2-E0C9-4240-B1C0-50A77F910584}" type="presParOf" srcId="{64C02506-884B-43AE-92F4-D68EACFDD37A}" destId="{C435C439-BF73-4358-89D5-5565FD8E909A}" srcOrd="2" destOrd="0" presId="urn:microsoft.com/office/officeart/2018/5/layout/CenteredIconLabelDescriptionList"/>
    <dgm:cxn modelId="{51152F6E-42A3-4D63-94D0-1E9D05863038}" type="presParOf" srcId="{64C02506-884B-43AE-92F4-D68EACFDD37A}" destId="{ED3077E4-AB9C-42A4-83D4-6435BCA140FE}" srcOrd="3" destOrd="0" presId="urn:microsoft.com/office/officeart/2018/5/layout/CenteredIconLabelDescriptionList"/>
    <dgm:cxn modelId="{774B8CA2-F98A-4B36-8452-2CBDA9532AB3}" type="presParOf" srcId="{64C02506-884B-43AE-92F4-D68EACFDD37A}" destId="{B24D9C49-03BE-49AC-997B-867E236E9BB5}" srcOrd="4" destOrd="0" presId="urn:microsoft.com/office/officeart/2018/5/layout/CenteredIconLabelDescriptionList"/>
    <dgm:cxn modelId="{E961678F-CF19-4D43-A667-DBB0D415A61C}" type="presParOf" srcId="{A0224773-06B2-4D9B-8C99-CA3DA48A637C}" destId="{231756DB-899C-43F2-867B-5A8F2A84F7A8}" srcOrd="7" destOrd="0" presId="urn:microsoft.com/office/officeart/2018/5/layout/CenteredIconLabelDescriptionList"/>
    <dgm:cxn modelId="{96639464-F05E-4A77-8601-AB3EC718C651}" type="presParOf" srcId="{A0224773-06B2-4D9B-8C99-CA3DA48A637C}" destId="{EF565AB7-ED41-41C3-A9B7-28C0E2F5DEC6}" srcOrd="8" destOrd="0" presId="urn:microsoft.com/office/officeart/2018/5/layout/CenteredIconLabelDescriptionList"/>
    <dgm:cxn modelId="{0C7C8735-7236-4174-BCFE-EF4A70FF098A}" type="presParOf" srcId="{EF565AB7-ED41-41C3-A9B7-28C0E2F5DEC6}" destId="{D8CF0B03-C556-4828-8957-A136B6E7BC1E}" srcOrd="0" destOrd="0" presId="urn:microsoft.com/office/officeart/2018/5/layout/CenteredIconLabelDescriptionList"/>
    <dgm:cxn modelId="{0868ECD6-AFFC-4A04-B003-BD31DCE72DF1}" type="presParOf" srcId="{EF565AB7-ED41-41C3-A9B7-28C0E2F5DEC6}" destId="{601055BF-DD20-4E15-BC56-8E7A99BFD90C}" srcOrd="1" destOrd="0" presId="urn:microsoft.com/office/officeart/2018/5/layout/CenteredIconLabelDescriptionList"/>
    <dgm:cxn modelId="{1BE20808-380D-411D-9747-DA1DA5BE69EF}" type="presParOf" srcId="{EF565AB7-ED41-41C3-A9B7-28C0E2F5DEC6}" destId="{E363EB9B-CC64-4FF5-80A7-A78E30910885}" srcOrd="2" destOrd="0" presId="urn:microsoft.com/office/officeart/2018/5/layout/CenteredIconLabelDescriptionList"/>
    <dgm:cxn modelId="{39514131-7373-40C7-BD43-578C6F65D3EA}" type="presParOf" srcId="{EF565AB7-ED41-41C3-A9B7-28C0E2F5DEC6}" destId="{BBF04985-4975-4D20-B254-C02B25BA9172}" srcOrd="3" destOrd="0" presId="urn:microsoft.com/office/officeart/2018/5/layout/CenteredIconLabelDescriptionList"/>
    <dgm:cxn modelId="{73682E5C-C144-4272-9B97-1A4179F79EE0}" type="presParOf" srcId="{EF565AB7-ED41-41C3-A9B7-28C0E2F5DEC6}" destId="{0D8A9112-D166-4CF2-A4AF-F814EF0E7C1B}"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6DA3760-393E-4398-8FC7-80BD2825D8B1}"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BCD3BA5-D808-4173-A8E3-BFA009E77E61}">
      <dgm:prSet/>
      <dgm:spPr/>
      <dgm:t>
        <a:bodyPr/>
        <a:lstStyle/>
        <a:p>
          <a:r>
            <a:rPr lang="en-CA" dirty="0" err="1"/>
            <a:t>Facteur</a:t>
          </a:r>
          <a:r>
            <a:rPr lang="en-CA" dirty="0"/>
            <a:t> </a:t>
          </a:r>
          <a:r>
            <a:rPr lang="en-CA" dirty="0" err="1"/>
            <a:t>d’incidence</a:t>
          </a:r>
          <a:r>
            <a:rPr lang="en-CA" dirty="0"/>
            <a:t> global</a:t>
          </a:r>
          <a:endParaRPr lang="en-US" dirty="0"/>
        </a:p>
      </dgm:t>
    </dgm:pt>
    <dgm:pt modelId="{C713032E-260C-4E32-BA11-29E2448DAEEA}" type="parTrans" cxnId="{073A97BB-6F05-4146-813B-1765252A6A36}">
      <dgm:prSet/>
      <dgm:spPr/>
      <dgm:t>
        <a:bodyPr/>
        <a:lstStyle/>
        <a:p>
          <a:endParaRPr lang="en-US"/>
        </a:p>
      </dgm:t>
    </dgm:pt>
    <dgm:pt modelId="{761EA799-9118-44AC-90E8-FCBA26B674DB}" type="sibTrans" cxnId="{073A97BB-6F05-4146-813B-1765252A6A36}">
      <dgm:prSet/>
      <dgm:spPr/>
      <dgm:t>
        <a:bodyPr/>
        <a:lstStyle/>
        <a:p>
          <a:endParaRPr lang="en-US"/>
        </a:p>
      </dgm:t>
    </dgm:pt>
    <dgm:pt modelId="{796420F5-C550-4FB6-A106-A50E123A39F3}">
      <dgm:prSet/>
      <dgm:spPr/>
      <dgm:t>
        <a:bodyPr/>
        <a:lstStyle/>
        <a:p>
          <a:r>
            <a:rPr lang="fr-FR" dirty="0"/>
            <a:t>Facteur d'incidence spécifique au pays</a:t>
          </a:r>
          <a:endParaRPr lang="en-US" dirty="0"/>
        </a:p>
      </dgm:t>
    </dgm:pt>
    <dgm:pt modelId="{4BFFDE63-7ABE-476F-B280-CA754F9D6691}" type="parTrans" cxnId="{83190DE2-C544-4DF6-83D3-DF94595485D8}">
      <dgm:prSet/>
      <dgm:spPr/>
      <dgm:t>
        <a:bodyPr/>
        <a:lstStyle/>
        <a:p>
          <a:endParaRPr lang="en-US"/>
        </a:p>
      </dgm:t>
    </dgm:pt>
    <dgm:pt modelId="{49F0EA0C-05CB-4EEC-B0BC-CE12128AAC59}" type="sibTrans" cxnId="{83190DE2-C544-4DF6-83D3-DF94595485D8}">
      <dgm:prSet/>
      <dgm:spPr/>
      <dgm:t>
        <a:bodyPr/>
        <a:lstStyle/>
        <a:p>
          <a:endParaRPr lang="en-US"/>
        </a:p>
      </dgm:t>
    </dgm:pt>
    <dgm:pt modelId="{BB39B4BF-1514-4E88-B386-D2D0B97DC673}">
      <dgm:prSet/>
      <dgm:spPr/>
      <dgm:t>
        <a:bodyPr/>
        <a:lstStyle/>
        <a:p>
          <a:r>
            <a:rPr lang="fr-FR" dirty="0"/>
            <a:t>La couverture des services comme indicateur des besoins non satisfaits</a:t>
          </a:r>
          <a:endParaRPr lang="en-US" dirty="0"/>
        </a:p>
      </dgm:t>
    </dgm:pt>
    <dgm:pt modelId="{822B8A4A-4E87-43D1-8B85-5BFB80A8EFEF}" type="parTrans" cxnId="{17721523-2ACA-4373-96F0-5EF94FC3C5A4}">
      <dgm:prSet/>
      <dgm:spPr/>
      <dgm:t>
        <a:bodyPr/>
        <a:lstStyle/>
        <a:p>
          <a:endParaRPr lang="en-US"/>
        </a:p>
      </dgm:t>
    </dgm:pt>
    <dgm:pt modelId="{445E9CC6-EF39-4046-94F1-2738D9A3A3BD}" type="sibTrans" cxnId="{17721523-2ACA-4373-96F0-5EF94FC3C5A4}">
      <dgm:prSet/>
      <dgm:spPr/>
      <dgm:t>
        <a:bodyPr/>
        <a:lstStyle/>
        <a:p>
          <a:endParaRPr lang="en-US"/>
        </a:p>
      </dgm:t>
    </dgm:pt>
    <dgm:pt modelId="{B04CE5DE-3D85-42C7-980D-DF5D967420A8}" type="pres">
      <dgm:prSet presAssocID="{96DA3760-393E-4398-8FC7-80BD2825D8B1}" presName="hierChild1" presStyleCnt="0">
        <dgm:presLayoutVars>
          <dgm:chPref val="1"/>
          <dgm:dir/>
          <dgm:animOne val="branch"/>
          <dgm:animLvl val="lvl"/>
          <dgm:resizeHandles/>
        </dgm:presLayoutVars>
      </dgm:prSet>
      <dgm:spPr/>
    </dgm:pt>
    <dgm:pt modelId="{FBD5130D-1082-4A3A-B041-A36200B5B47D}" type="pres">
      <dgm:prSet presAssocID="{BBCD3BA5-D808-4173-A8E3-BFA009E77E61}" presName="hierRoot1" presStyleCnt="0"/>
      <dgm:spPr/>
    </dgm:pt>
    <dgm:pt modelId="{060A7F63-F493-49E8-9209-214756E0ED3F}" type="pres">
      <dgm:prSet presAssocID="{BBCD3BA5-D808-4173-A8E3-BFA009E77E61}" presName="composite" presStyleCnt="0"/>
      <dgm:spPr/>
    </dgm:pt>
    <dgm:pt modelId="{F0A35325-261B-43EF-A003-62CDBAF4BE26}" type="pres">
      <dgm:prSet presAssocID="{BBCD3BA5-D808-4173-A8E3-BFA009E77E61}" presName="background" presStyleLbl="node0" presStyleIdx="0" presStyleCnt="3"/>
      <dgm:spPr/>
    </dgm:pt>
    <dgm:pt modelId="{C9735273-3035-4212-91AB-610308FDF761}" type="pres">
      <dgm:prSet presAssocID="{BBCD3BA5-D808-4173-A8E3-BFA009E77E61}" presName="text" presStyleLbl="fgAcc0" presStyleIdx="0" presStyleCnt="3">
        <dgm:presLayoutVars>
          <dgm:chPref val="3"/>
        </dgm:presLayoutVars>
      </dgm:prSet>
      <dgm:spPr/>
    </dgm:pt>
    <dgm:pt modelId="{3B942989-B26F-4A63-9A5A-04246FAEB86C}" type="pres">
      <dgm:prSet presAssocID="{BBCD3BA5-D808-4173-A8E3-BFA009E77E61}" presName="hierChild2" presStyleCnt="0"/>
      <dgm:spPr/>
    </dgm:pt>
    <dgm:pt modelId="{CD14CEBC-E2CB-4D20-A5B3-2F79C14BEDEB}" type="pres">
      <dgm:prSet presAssocID="{796420F5-C550-4FB6-A106-A50E123A39F3}" presName="hierRoot1" presStyleCnt="0"/>
      <dgm:spPr/>
    </dgm:pt>
    <dgm:pt modelId="{5ED98C63-B3AC-4997-BBF8-49350F186492}" type="pres">
      <dgm:prSet presAssocID="{796420F5-C550-4FB6-A106-A50E123A39F3}" presName="composite" presStyleCnt="0"/>
      <dgm:spPr/>
    </dgm:pt>
    <dgm:pt modelId="{3720E7DA-533D-45A3-91AC-8D44D6FF9B47}" type="pres">
      <dgm:prSet presAssocID="{796420F5-C550-4FB6-A106-A50E123A39F3}" presName="background" presStyleLbl="node0" presStyleIdx="1" presStyleCnt="3"/>
      <dgm:spPr/>
    </dgm:pt>
    <dgm:pt modelId="{6187E0B3-7D22-4CB6-838A-A5506C3411BC}" type="pres">
      <dgm:prSet presAssocID="{796420F5-C550-4FB6-A106-A50E123A39F3}" presName="text" presStyleLbl="fgAcc0" presStyleIdx="1" presStyleCnt="3">
        <dgm:presLayoutVars>
          <dgm:chPref val="3"/>
        </dgm:presLayoutVars>
      </dgm:prSet>
      <dgm:spPr/>
    </dgm:pt>
    <dgm:pt modelId="{5340D4B3-A03B-411C-AE43-FB71B5E0B174}" type="pres">
      <dgm:prSet presAssocID="{796420F5-C550-4FB6-A106-A50E123A39F3}" presName="hierChild2" presStyleCnt="0"/>
      <dgm:spPr/>
    </dgm:pt>
    <dgm:pt modelId="{F6AF7A63-EEC2-4699-A656-469094E7BFB8}" type="pres">
      <dgm:prSet presAssocID="{BB39B4BF-1514-4E88-B386-D2D0B97DC673}" presName="hierRoot1" presStyleCnt="0"/>
      <dgm:spPr/>
    </dgm:pt>
    <dgm:pt modelId="{FC3742D5-B5A7-4C58-AAAF-479CCAF5EB20}" type="pres">
      <dgm:prSet presAssocID="{BB39B4BF-1514-4E88-B386-D2D0B97DC673}" presName="composite" presStyleCnt="0"/>
      <dgm:spPr/>
    </dgm:pt>
    <dgm:pt modelId="{B93038CD-43CE-410B-BB35-9B5F670AEDEC}" type="pres">
      <dgm:prSet presAssocID="{BB39B4BF-1514-4E88-B386-D2D0B97DC673}" presName="background" presStyleLbl="node0" presStyleIdx="2" presStyleCnt="3"/>
      <dgm:spPr/>
    </dgm:pt>
    <dgm:pt modelId="{0853DCBB-FC13-43FA-8881-CE310EBF13F0}" type="pres">
      <dgm:prSet presAssocID="{BB39B4BF-1514-4E88-B386-D2D0B97DC673}" presName="text" presStyleLbl="fgAcc0" presStyleIdx="2" presStyleCnt="3">
        <dgm:presLayoutVars>
          <dgm:chPref val="3"/>
        </dgm:presLayoutVars>
      </dgm:prSet>
      <dgm:spPr/>
    </dgm:pt>
    <dgm:pt modelId="{F8888DE2-B9ED-4831-9908-1850113C54CB}" type="pres">
      <dgm:prSet presAssocID="{BB39B4BF-1514-4E88-B386-D2D0B97DC673}" presName="hierChild2" presStyleCnt="0"/>
      <dgm:spPr/>
    </dgm:pt>
  </dgm:ptLst>
  <dgm:cxnLst>
    <dgm:cxn modelId="{655DCE18-9E3C-406B-8D56-588AA01E3F79}" type="presOf" srcId="{96DA3760-393E-4398-8FC7-80BD2825D8B1}" destId="{B04CE5DE-3D85-42C7-980D-DF5D967420A8}" srcOrd="0" destOrd="0" presId="urn:microsoft.com/office/officeart/2005/8/layout/hierarchy1"/>
    <dgm:cxn modelId="{17721523-2ACA-4373-96F0-5EF94FC3C5A4}" srcId="{96DA3760-393E-4398-8FC7-80BD2825D8B1}" destId="{BB39B4BF-1514-4E88-B386-D2D0B97DC673}" srcOrd="2" destOrd="0" parTransId="{822B8A4A-4E87-43D1-8B85-5BFB80A8EFEF}" sibTransId="{445E9CC6-EF39-4046-94F1-2738D9A3A3BD}"/>
    <dgm:cxn modelId="{03C1A933-87BB-4D6A-BAE0-28F8E82D90AA}" type="presOf" srcId="{BBCD3BA5-D808-4173-A8E3-BFA009E77E61}" destId="{C9735273-3035-4212-91AB-610308FDF761}" srcOrd="0" destOrd="0" presId="urn:microsoft.com/office/officeart/2005/8/layout/hierarchy1"/>
    <dgm:cxn modelId="{589D8489-E89C-45EE-AFB8-DF6008B21AD2}" type="presOf" srcId="{796420F5-C550-4FB6-A106-A50E123A39F3}" destId="{6187E0B3-7D22-4CB6-838A-A5506C3411BC}" srcOrd="0" destOrd="0" presId="urn:microsoft.com/office/officeart/2005/8/layout/hierarchy1"/>
    <dgm:cxn modelId="{073A97BB-6F05-4146-813B-1765252A6A36}" srcId="{96DA3760-393E-4398-8FC7-80BD2825D8B1}" destId="{BBCD3BA5-D808-4173-A8E3-BFA009E77E61}" srcOrd="0" destOrd="0" parTransId="{C713032E-260C-4E32-BA11-29E2448DAEEA}" sibTransId="{761EA799-9118-44AC-90E8-FCBA26B674DB}"/>
    <dgm:cxn modelId="{8EE5BED9-C974-44FB-B5BD-421AA586143A}" type="presOf" srcId="{BB39B4BF-1514-4E88-B386-D2D0B97DC673}" destId="{0853DCBB-FC13-43FA-8881-CE310EBF13F0}" srcOrd="0" destOrd="0" presId="urn:microsoft.com/office/officeart/2005/8/layout/hierarchy1"/>
    <dgm:cxn modelId="{83190DE2-C544-4DF6-83D3-DF94595485D8}" srcId="{96DA3760-393E-4398-8FC7-80BD2825D8B1}" destId="{796420F5-C550-4FB6-A106-A50E123A39F3}" srcOrd="1" destOrd="0" parTransId="{4BFFDE63-7ABE-476F-B280-CA754F9D6691}" sibTransId="{49F0EA0C-05CB-4EEC-B0BC-CE12128AAC59}"/>
    <dgm:cxn modelId="{18E95336-8279-441A-A431-3B7B2013E8AB}" type="presParOf" srcId="{B04CE5DE-3D85-42C7-980D-DF5D967420A8}" destId="{FBD5130D-1082-4A3A-B041-A36200B5B47D}" srcOrd="0" destOrd="0" presId="urn:microsoft.com/office/officeart/2005/8/layout/hierarchy1"/>
    <dgm:cxn modelId="{BCCED334-FCBE-4107-9D7D-91269E55C579}" type="presParOf" srcId="{FBD5130D-1082-4A3A-B041-A36200B5B47D}" destId="{060A7F63-F493-49E8-9209-214756E0ED3F}" srcOrd="0" destOrd="0" presId="urn:microsoft.com/office/officeart/2005/8/layout/hierarchy1"/>
    <dgm:cxn modelId="{DDB2EAD5-A697-4C8E-A001-D00C65410C95}" type="presParOf" srcId="{060A7F63-F493-49E8-9209-214756E0ED3F}" destId="{F0A35325-261B-43EF-A003-62CDBAF4BE26}" srcOrd="0" destOrd="0" presId="urn:microsoft.com/office/officeart/2005/8/layout/hierarchy1"/>
    <dgm:cxn modelId="{EC32051E-6DE0-40F0-9E34-6357C81FA4FD}" type="presParOf" srcId="{060A7F63-F493-49E8-9209-214756E0ED3F}" destId="{C9735273-3035-4212-91AB-610308FDF761}" srcOrd="1" destOrd="0" presId="urn:microsoft.com/office/officeart/2005/8/layout/hierarchy1"/>
    <dgm:cxn modelId="{6C783E27-3AB3-43F9-9C63-5A1D637F4938}" type="presParOf" srcId="{FBD5130D-1082-4A3A-B041-A36200B5B47D}" destId="{3B942989-B26F-4A63-9A5A-04246FAEB86C}" srcOrd="1" destOrd="0" presId="urn:microsoft.com/office/officeart/2005/8/layout/hierarchy1"/>
    <dgm:cxn modelId="{95DBB657-3AC6-4648-96EA-1203BCBEE7D3}" type="presParOf" srcId="{B04CE5DE-3D85-42C7-980D-DF5D967420A8}" destId="{CD14CEBC-E2CB-4D20-A5B3-2F79C14BEDEB}" srcOrd="1" destOrd="0" presId="urn:microsoft.com/office/officeart/2005/8/layout/hierarchy1"/>
    <dgm:cxn modelId="{22B4BD3A-1353-4E95-A9BB-2F7A977728D3}" type="presParOf" srcId="{CD14CEBC-E2CB-4D20-A5B3-2F79C14BEDEB}" destId="{5ED98C63-B3AC-4997-BBF8-49350F186492}" srcOrd="0" destOrd="0" presId="urn:microsoft.com/office/officeart/2005/8/layout/hierarchy1"/>
    <dgm:cxn modelId="{0B9424CE-6831-4FC3-A8C7-D2502A6F0149}" type="presParOf" srcId="{5ED98C63-B3AC-4997-BBF8-49350F186492}" destId="{3720E7DA-533D-45A3-91AC-8D44D6FF9B47}" srcOrd="0" destOrd="0" presId="urn:microsoft.com/office/officeart/2005/8/layout/hierarchy1"/>
    <dgm:cxn modelId="{91BA6368-B1E8-49D4-9576-A895FBB5E545}" type="presParOf" srcId="{5ED98C63-B3AC-4997-BBF8-49350F186492}" destId="{6187E0B3-7D22-4CB6-838A-A5506C3411BC}" srcOrd="1" destOrd="0" presId="urn:microsoft.com/office/officeart/2005/8/layout/hierarchy1"/>
    <dgm:cxn modelId="{6A60F2C8-4569-48EC-917E-DA9A3A7C9651}" type="presParOf" srcId="{CD14CEBC-E2CB-4D20-A5B3-2F79C14BEDEB}" destId="{5340D4B3-A03B-411C-AE43-FB71B5E0B174}" srcOrd="1" destOrd="0" presId="urn:microsoft.com/office/officeart/2005/8/layout/hierarchy1"/>
    <dgm:cxn modelId="{64CB4B54-8ABD-4A4F-81FB-D6DC80D5D508}" type="presParOf" srcId="{B04CE5DE-3D85-42C7-980D-DF5D967420A8}" destId="{F6AF7A63-EEC2-4699-A656-469094E7BFB8}" srcOrd="2" destOrd="0" presId="urn:microsoft.com/office/officeart/2005/8/layout/hierarchy1"/>
    <dgm:cxn modelId="{7715A252-D59F-4130-B3E3-792643592174}" type="presParOf" srcId="{F6AF7A63-EEC2-4699-A656-469094E7BFB8}" destId="{FC3742D5-B5A7-4C58-AAAF-479CCAF5EB20}" srcOrd="0" destOrd="0" presId="urn:microsoft.com/office/officeart/2005/8/layout/hierarchy1"/>
    <dgm:cxn modelId="{F6C75AA9-3F2E-4673-B738-6DC45574F94E}" type="presParOf" srcId="{FC3742D5-B5A7-4C58-AAAF-479CCAF5EB20}" destId="{B93038CD-43CE-410B-BB35-9B5F670AEDEC}" srcOrd="0" destOrd="0" presId="urn:microsoft.com/office/officeart/2005/8/layout/hierarchy1"/>
    <dgm:cxn modelId="{BA0775F0-CACE-4147-A231-C284EDF8BA66}" type="presParOf" srcId="{FC3742D5-B5A7-4C58-AAAF-479CCAF5EB20}" destId="{0853DCBB-FC13-43FA-8881-CE310EBF13F0}" srcOrd="1" destOrd="0" presId="urn:microsoft.com/office/officeart/2005/8/layout/hierarchy1"/>
    <dgm:cxn modelId="{E6BA4A41-0312-4C0C-ABB4-DDD015CF32D9}" type="presParOf" srcId="{F6AF7A63-EEC2-4699-A656-469094E7BFB8}" destId="{F8888DE2-B9ED-4831-9908-1850113C54C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BE954A-1BDB-4DAA-AD5C-01A0736D3188}"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6178F30E-E94B-4846-831F-AD8C4A0F7A10}">
      <dgm:prSet/>
      <dgm:spPr/>
      <dgm:t>
        <a:bodyPr/>
        <a:lstStyle/>
        <a:p>
          <a:r>
            <a:rPr lang="fr-FR" dirty="0"/>
            <a:t>La définition de l'urgence humanitaire et de la nutrition en situation d'urgence.</a:t>
          </a:r>
          <a:endParaRPr lang="en-US" dirty="0"/>
        </a:p>
      </dgm:t>
    </dgm:pt>
    <dgm:pt modelId="{8B078967-88FD-407F-B263-38F67E9333C3}" type="parTrans" cxnId="{C74F3B64-4DE3-4173-ACB2-1F935517F3A1}">
      <dgm:prSet/>
      <dgm:spPr/>
      <dgm:t>
        <a:bodyPr/>
        <a:lstStyle/>
        <a:p>
          <a:endParaRPr lang="en-US"/>
        </a:p>
      </dgm:t>
    </dgm:pt>
    <dgm:pt modelId="{7481E7E9-7CAF-420B-BC67-BE8B3BBAB6AE}" type="sibTrans" cxnId="{C74F3B64-4DE3-4173-ACB2-1F935517F3A1}">
      <dgm:prSet/>
      <dgm:spPr/>
      <dgm:t>
        <a:bodyPr/>
        <a:lstStyle/>
        <a:p>
          <a:endParaRPr lang="en-US"/>
        </a:p>
      </dgm:t>
    </dgm:pt>
    <dgm:pt modelId="{C314F412-D629-4D97-ADF3-B77D91610023}">
      <dgm:prSet/>
      <dgm:spPr/>
      <dgm:t>
        <a:bodyPr/>
        <a:lstStyle/>
        <a:p>
          <a:r>
            <a:rPr lang="fr-FR" dirty="0"/>
            <a:t>Définitions </a:t>
          </a:r>
          <a:r>
            <a:rPr lang="en-CA" dirty="0"/>
            <a:t>IASC /JIAF 2.0 du </a:t>
          </a:r>
          <a:r>
            <a:rPr lang="en-CA" dirty="0" err="1"/>
            <a:t>PiN</a:t>
          </a:r>
          <a:r>
            <a:rPr lang="en-CA" dirty="0"/>
            <a:t> et du </a:t>
          </a:r>
          <a:r>
            <a:rPr lang="en-CA" dirty="0" err="1"/>
            <a:t>PiN</a:t>
          </a:r>
          <a:r>
            <a:rPr lang="en-CA" dirty="0"/>
            <a:t> </a:t>
          </a:r>
          <a:r>
            <a:rPr lang="en-CA" dirty="0" err="1"/>
            <a:t>en</a:t>
          </a:r>
          <a:r>
            <a:rPr lang="en-CA" dirty="0"/>
            <a:t> situation </a:t>
          </a:r>
          <a:r>
            <a:rPr lang="en-CA" dirty="0" err="1"/>
            <a:t>d’urgence</a:t>
          </a:r>
          <a:endParaRPr lang="en-US" dirty="0"/>
        </a:p>
      </dgm:t>
    </dgm:pt>
    <dgm:pt modelId="{C327BB2C-17A5-46A4-9CF8-3DA39F6161D0}" type="parTrans" cxnId="{C80EAE57-3A39-4CD8-A389-7467FF7CC7A4}">
      <dgm:prSet/>
      <dgm:spPr/>
      <dgm:t>
        <a:bodyPr/>
        <a:lstStyle/>
        <a:p>
          <a:endParaRPr lang="en-US"/>
        </a:p>
      </dgm:t>
    </dgm:pt>
    <dgm:pt modelId="{416D8E01-1A47-474E-8263-189BFBE01A6C}" type="sibTrans" cxnId="{C80EAE57-3A39-4CD8-A389-7467FF7CC7A4}">
      <dgm:prSet/>
      <dgm:spPr/>
      <dgm:t>
        <a:bodyPr/>
        <a:lstStyle/>
        <a:p>
          <a:endParaRPr lang="en-US"/>
        </a:p>
      </dgm:t>
    </dgm:pt>
    <dgm:pt modelId="{9556A22E-86EA-4572-93E9-425BE83E376F}">
      <dgm:prSet/>
      <dgm:spPr/>
      <dgm:t>
        <a:bodyPr/>
        <a:lstStyle/>
        <a:p>
          <a:r>
            <a:rPr lang="en-CA" dirty="0" err="1"/>
            <a:t>PiN</a:t>
          </a:r>
          <a:r>
            <a:rPr lang="en-CA" dirty="0"/>
            <a:t> vs </a:t>
          </a:r>
          <a:r>
            <a:rPr lang="en-CA" dirty="0" err="1"/>
            <a:t>Fardeau</a:t>
          </a:r>
          <a:r>
            <a:rPr lang="en-CA" dirty="0"/>
            <a:t> de la Malnutrition</a:t>
          </a:r>
          <a:endParaRPr lang="en-US" dirty="0"/>
        </a:p>
      </dgm:t>
    </dgm:pt>
    <dgm:pt modelId="{B1395FE9-E281-4B81-9270-E40E6D15CD8C}" type="parTrans" cxnId="{135FA756-78D8-4DB3-9FA1-B2F5FC17B8E4}">
      <dgm:prSet/>
      <dgm:spPr/>
      <dgm:t>
        <a:bodyPr/>
        <a:lstStyle/>
        <a:p>
          <a:endParaRPr lang="en-US"/>
        </a:p>
      </dgm:t>
    </dgm:pt>
    <dgm:pt modelId="{9CFA5A8E-6E62-4B3A-98C8-6FE2BFEAB431}" type="sibTrans" cxnId="{135FA756-78D8-4DB3-9FA1-B2F5FC17B8E4}">
      <dgm:prSet/>
      <dgm:spPr/>
      <dgm:t>
        <a:bodyPr/>
        <a:lstStyle/>
        <a:p>
          <a:endParaRPr lang="en-US"/>
        </a:p>
      </dgm:t>
    </dgm:pt>
    <dgm:pt modelId="{4E44388B-8DC6-4377-B2A9-27F0F0A6DE08}">
      <dgm:prSet/>
      <dgm:spPr/>
      <dgm:t>
        <a:bodyPr/>
        <a:lstStyle/>
        <a:p>
          <a:r>
            <a:rPr lang="en-CA" dirty="0"/>
            <a:t>Paquet de services Nutrition </a:t>
          </a:r>
          <a:r>
            <a:rPr lang="en-CA" dirty="0" err="1"/>
            <a:t>en</a:t>
          </a:r>
          <a:r>
            <a:rPr lang="en-CA" dirty="0"/>
            <a:t> situation </a:t>
          </a:r>
          <a:r>
            <a:rPr lang="en-CA" dirty="0" err="1"/>
            <a:t>d’urgence</a:t>
          </a:r>
          <a:endParaRPr lang="en-US" dirty="0"/>
        </a:p>
      </dgm:t>
    </dgm:pt>
    <dgm:pt modelId="{A2C7A802-B323-4BFB-986B-13000195CDA8}" type="parTrans" cxnId="{B0F36D8C-9F40-4C9B-9B4D-5D59FC1C7EF4}">
      <dgm:prSet/>
      <dgm:spPr/>
      <dgm:t>
        <a:bodyPr/>
        <a:lstStyle/>
        <a:p>
          <a:endParaRPr lang="en-US"/>
        </a:p>
      </dgm:t>
    </dgm:pt>
    <dgm:pt modelId="{A1AC1590-BADB-4473-B271-8BD093E62409}" type="sibTrans" cxnId="{B0F36D8C-9F40-4C9B-9B4D-5D59FC1C7EF4}">
      <dgm:prSet/>
      <dgm:spPr/>
      <dgm:t>
        <a:bodyPr/>
        <a:lstStyle/>
        <a:p>
          <a:endParaRPr lang="en-US"/>
        </a:p>
      </dgm:t>
    </dgm:pt>
    <dgm:pt modelId="{612EDED6-0E92-4EEA-B37D-7AC121B601AD}" type="pres">
      <dgm:prSet presAssocID="{35BE954A-1BDB-4DAA-AD5C-01A0736D3188}" presName="Name0" presStyleCnt="0">
        <dgm:presLayoutVars>
          <dgm:dir/>
          <dgm:animLvl val="lvl"/>
          <dgm:resizeHandles val="exact"/>
        </dgm:presLayoutVars>
      </dgm:prSet>
      <dgm:spPr/>
    </dgm:pt>
    <dgm:pt modelId="{A5A2E2EE-37D1-40FB-ADE0-9F0CF5C0B089}" type="pres">
      <dgm:prSet presAssocID="{6178F30E-E94B-4846-831F-AD8C4A0F7A10}" presName="linNode" presStyleCnt="0"/>
      <dgm:spPr/>
    </dgm:pt>
    <dgm:pt modelId="{90994EC3-6856-45AE-9C7F-9135A12E6346}" type="pres">
      <dgm:prSet presAssocID="{6178F30E-E94B-4846-831F-AD8C4A0F7A10}" presName="parentText" presStyleLbl="node1" presStyleIdx="0" presStyleCnt="4">
        <dgm:presLayoutVars>
          <dgm:chMax val="1"/>
          <dgm:bulletEnabled val="1"/>
        </dgm:presLayoutVars>
      </dgm:prSet>
      <dgm:spPr/>
    </dgm:pt>
    <dgm:pt modelId="{B1690A72-FEA9-418D-8254-E605C4F65196}" type="pres">
      <dgm:prSet presAssocID="{7481E7E9-7CAF-420B-BC67-BE8B3BBAB6AE}" presName="sp" presStyleCnt="0"/>
      <dgm:spPr/>
    </dgm:pt>
    <dgm:pt modelId="{2172D823-E2F0-4F21-8D2E-837FFDF08546}" type="pres">
      <dgm:prSet presAssocID="{C314F412-D629-4D97-ADF3-B77D91610023}" presName="linNode" presStyleCnt="0"/>
      <dgm:spPr/>
    </dgm:pt>
    <dgm:pt modelId="{4A9F2AAC-49C0-4027-97C7-131FABD143EE}" type="pres">
      <dgm:prSet presAssocID="{C314F412-D629-4D97-ADF3-B77D91610023}" presName="parentText" presStyleLbl="node1" presStyleIdx="1" presStyleCnt="4">
        <dgm:presLayoutVars>
          <dgm:chMax val="1"/>
          <dgm:bulletEnabled val="1"/>
        </dgm:presLayoutVars>
      </dgm:prSet>
      <dgm:spPr/>
    </dgm:pt>
    <dgm:pt modelId="{6C3734E2-F6D5-489C-9292-46DD06AA83DB}" type="pres">
      <dgm:prSet presAssocID="{416D8E01-1A47-474E-8263-189BFBE01A6C}" presName="sp" presStyleCnt="0"/>
      <dgm:spPr/>
    </dgm:pt>
    <dgm:pt modelId="{8CA6E200-7796-44C7-8A79-AB57A868DC50}" type="pres">
      <dgm:prSet presAssocID="{9556A22E-86EA-4572-93E9-425BE83E376F}" presName="linNode" presStyleCnt="0"/>
      <dgm:spPr/>
    </dgm:pt>
    <dgm:pt modelId="{92E05869-FE8C-4536-8E66-B4119FC5C857}" type="pres">
      <dgm:prSet presAssocID="{9556A22E-86EA-4572-93E9-425BE83E376F}" presName="parentText" presStyleLbl="node1" presStyleIdx="2" presStyleCnt="4">
        <dgm:presLayoutVars>
          <dgm:chMax val="1"/>
          <dgm:bulletEnabled val="1"/>
        </dgm:presLayoutVars>
      </dgm:prSet>
      <dgm:spPr/>
    </dgm:pt>
    <dgm:pt modelId="{3AF3CC94-493C-452F-B20E-9A8723AF8DE2}" type="pres">
      <dgm:prSet presAssocID="{9CFA5A8E-6E62-4B3A-98C8-6FE2BFEAB431}" presName="sp" presStyleCnt="0"/>
      <dgm:spPr/>
    </dgm:pt>
    <dgm:pt modelId="{C786BB85-D32D-4ECB-AE3F-004F5D83A57C}" type="pres">
      <dgm:prSet presAssocID="{4E44388B-8DC6-4377-B2A9-27F0F0A6DE08}" presName="linNode" presStyleCnt="0"/>
      <dgm:spPr/>
    </dgm:pt>
    <dgm:pt modelId="{16ED5CF3-19FD-4BE8-A251-8F05C5839251}" type="pres">
      <dgm:prSet presAssocID="{4E44388B-8DC6-4377-B2A9-27F0F0A6DE08}" presName="parentText" presStyleLbl="node1" presStyleIdx="3" presStyleCnt="4">
        <dgm:presLayoutVars>
          <dgm:chMax val="1"/>
          <dgm:bulletEnabled val="1"/>
        </dgm:presLayoutVars>
      </dgm:prSet>
      <dgm:spPr/>
    </dgm:pt>
  </dgm:ptLst>
  <dgm:cxnLst>
    <dgm:cxn modelId="{C74F3B64-4DE3-4173-ACB2-1F935517F3A1}" srcId="{35BE954A-1BDB-4DAA-AD5C-01A0736D3188}" destId="{6178F30E-E94B-4846-831F-AD8C4A0F7A10}" srcOrd="0" destOrd="0" parTransId="{8B078967-88FD-407F-B263-38F67E9333C3}" sibTransId="{7481E7E9-7CAF-420B-BC67-BE8B3BBAB6AE}"/>
    <dgm:cxn modelId="{56AE9476-0778-4A31-99DA-B33F14527831}" type="presOf" srcId="{9556A22E-86EA-4572-93E9-425BE83E376F}" destId="{92E05869-FE8C-4536-8E66-B4119FC5C857}" srcOrd="0" destOrd="0" presId="urn:microsoft.com/office/officeart/2005/8/layout/vList5"/>
    <dgm:cxn modelId="{135FA756-78D8-4DB3-9FA1-B2F5FC17B8E4}" srcId="{35BE954A-1BDB-4DAA-AD5C-01A0736D3188}" destId="{9556A22E-86EA-4572-93E9-425BE83E376F}" srcOrd="2" destOrd="0" parTransId="{B1395FE9-E281-4B81-9270-E40E6D15CD8C}" sibTransId="{9CFA5A8E-6E62-4B3A-98C8-6FE2BFEAB431}"/>
    <dgm:cxn modelId="{C80EAE57-3A39-4CD8-A389-7467FF7CC7A4}" srcId="{35BE954A-1BDB-4DAA-AD5C-01A0736D3188}" destId="{C314F412-D629-4D97-ADF3-B77D91610023}" srcOrd="1" destOrd="0" parTransId="{C327BB2C-17A5-46A4-9CF8-3DA39F6161D0}" sibTransId="{416D8E01-1A47-474E-8263-189BFBE01A6C}"/>
    <dgm:cxn modelId="{B0F36D8C-9F40-4C9B-9B4D-5D59FC1C7EF4}" srcId="{35BE954A-1BDB-4DAA-AD5C-01A0736D3188}" destId="{4E44388B-8DC6-4377-B2A9-27F0F0A6DE08}" srcOrd="3" destOrd="0" parTransId="{A2C7A802-B323-4BFB-986B-13000195CDA8}" sibTransId="{A1AC1590-BADB-4473-B271-8BD093E62409}"/>
    <dgm:cxn modelId="{77BDE09D-86A7-412D-8DA4-4CC274662FC9}" type="presOf" srcId="{6178F30E-E94B-4846-831F-AD8C4A0F7A10}" destId="{90994EC3-6856-45AE-9C7F-9135A12E6346}" srcOrd="0" destOrd="0" presId="urn:microsoft.com/office/officeart/2005/8/layout/vList5"/>
    <dgm:cxn modelId="{6AF40BCD-D73B-48C2-A5D7-629FD08C95DE}" type="presOf" srcId="{C314F412-D629-4D97-ADF3-B77D91610023}" destId="{4A9F2AAC-49C0-4027-97C7-131FABD143EE}" srcOrd="0" destOrd="0" presId="urn:microsoft.com/office/officeart/2005/8/layout/vList5"/>
    <dgm:cxn modelId="{015399D6-8F8F-41A2-86C4-B7365028A9CC}" type="presOf" srcId="{4E44388B-8DC6-4377-B2A9-27F0F0A6DE08}" destId="{16ED5CF3-19FD-4BE8-A251-8F05C5839251}" srcOrd="0" destOrd="0" presId="urn:microsoft.com/office/officeart/2005/8/layout/vList5"/>
    <dgm:cxn modelId="{5B5CFEE1-9C66-47DE-97AD-CD82606CF7AA}" type="presOf" srcId="{35BE954A-1BDB-4DAA-AD5C-01A0736D3188}" destId="{612EDED6-0E92-4EEA-B37D-7AC121B601AD}" srcOrd="0" destOrd="0" presId="urn:microsoft.com/office/officeart/2005/8/layout/vList5"/>
    <dgm:cxn modelId="{522FB2CB-141F-40CE-97C9-697D128DDCEA}" type="presParOf" srcId="{612EDED6-0E92-4EEA-B37D-7AC121B601AD}" destId="{A5A2E2EE-37D1-40FB-ADE0-9F0CF5C0B089}" srcOrd="0" destOrd="0" presId="urn:microsoft.com/office/officeart/2005/8/layout/vList5"/>
    <dgm:cxn modelId="{0DF2BDE0-15C4-402E-A0EC-67A423090ADD}" type="presParOf" srcId="{A5A2E2EE-37D1-40FB-ADE0-9F0CF5C0B089}" destId="{90994EC3-6856-45AE-9C7F-9135A12E6346}" srcOrd="0" destOrd="0" presId="urn:microsoft.com/office/officeart/2005/8/layout/vList5"/>
    <dgm:cxn modelId="{F6747DC3-AB79-4CC3-BAA4-871D64921D82}" type="presParOf" srcId="{612EDED6-0E92-4EEA-B37D-7AC121B601AD}" destId="{B1690A72-FEA9-418D-8254-E605C4F65196}" srcOrd="1" destOrd="0" presId="urn:microsoft.com/office/officeart/2005/8/layout/vList5"/>
    <dgm:cxn modelId="{8E026A5B-A366-4903-9D67-C76CBCCD51FF}" type="presParOf" srcId="{612EDED6-0E92-4EEA-B37D-7AC121B601AD}" destId="{2172D823-E2F0-4F21-8D2E-837FFDF08546}" srcOrd="2" destOrd="0" presId="urn:microsoft.com/office/officeart/2005/8/layout/vList5"/>
    <dgm:cxn modelId="{28918397-F3FF-414A-ADCA-7CE82D3137D4}" type="presParOf" srcId="{2172D823-E2F0-4F21-8D2E-837FFDF08546}" destId="{4A9F2AAC-49C0-4027-97C7-131FABD143EE}" srcOrd="0" destOrd="0" presId="urn:microsoft.com/office/officeart/2005/8/layout/vList5"/>
    <dgm:cxn modelId="{B8106A0F-3E5E-4209-A137-11FCDCD17D23}" type="presParOf" srcId="{612EDED6-0E92-4EEA-B37D-7AC121B601AD}" destId="{6C3734E2-F6D5-489C-9292-46DD06AA83DB}" srcOrd="3" destOrd="0" presId="urn:microsoft.com/office/officeart/2005/8/layout/vList5"/>
    <dgm:cxn modelId="{AD67EE68-D546-4668-95DA-094D1A53A9DB}" type="presParOf" srcId="{612EDED6-0E92-4EEA-B37D-7AC121B601AD}" destId="{8CA6E200-7796-44C7-8A79-AB57A868DC50}" srcOrd="4" destOrd="0" presId="urn:microsoft.com/office/officeart/2005/8/layout/vList5"/>
    <dgm:cxn modelId="{E35A2A72-6799-4C85-BBF7-EA87E2853230}" type="presParOf" srcId="{8CA6E200-7796-44C7-8A79-AB57A868DC50}" destId="{92E05869-FE8C-4536-8E66-B4119FC5C857}" srcOrd="0" destOrd="0" presId="urn:microsoft.com/office/officeart/2005/8/layout/vList5"/>
    <dgm:cxn modelId="{AB7C435E-9FF6-4533-B163-39BC96267381}" type="presParOf" srcId="{612EDED6-0E92-4EEA-B37D-7AC121B601AD}" destId="{3AF3CC94-493C-452F-B20E-9A8723AF8DE2}" srcOrd="5" destOrd="0" presId="urn:microsoft.com/office/officeart/2005/8/layout/vList5"/>
    <dgm:cxn modelId="{A36280A3-70AE-44F7-8ECA-D9E316ECF439}" type="presParOf" srcId="{612EDED6-0E92-4EEA-B37D-7AC121B601AD}" destId="{C786BB85-D32D-4ECB-AE3F-004F5D83A57C}" srcOrd="6" destOrd="0" presId="urn:microsoft.com/office/officeart/2005/8/layout/vList5"/>
    <dgm:cxn modelId="{A4830911-DE20-44D3-9227-CAA85C60986B}" type="presParOf" srcId="{C786BB85-D32D-4ECB-AE3F-004F5D83A57C}" destId="{16ED5CF3-19FD-4BE8-A251-8F05C5839251}"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00833C-F310-4321-A174-D9C910A0CB3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D985AD3-DAFF-436E-8281-2EE06D00F658}">
      <dgm:prSet custT="1"/>
      <dgm:spPr/>
      <dgm:t>
        <a:bodyPr/>
        <a:lstStyle/>
        <a:p>
          <a:r>
            <a:rPr lang="fr-FR" sz="2300" b="1" kern="1200" dirty="0">
              <a:solidFill>
                <a:prstClr val="white">
                  <a:hueOff val="0"/>
                  <a:satOff val="0"/>
                  <a:lumOff val="0"/>
                  <a:alphaOff val="0"/>
                </a:prstClr>
              </a:solidFill>
              <a:latin typeface="Calibri" panose="020F0502020204030204"/>
              <a:ea typeface="+mn-ea"/>
              <a:cs typeface="+mn-cs"/>
            </a:rPr>
            <a:t>Urgence humanitaire </a:t>
          </a:r>
          <a:r>
            <a:rPr lang="fr-FR" sz="2300" kern="1200" dirty="0"/>
            <a:t>: "Un événement ou une série d'événements qui représentent une menace critique pour la santé, la sécurité ou le bien-être d'une communauté ou d'un autre groupe important de personnes, généralement dans une zone étendue".</a:t>
          </a:r>
          <a:endParaRPr lang="en-US" sz="2300" kern="1200" dirty="0"/>
        </a:p>
      </dgm:t>
    </dgm:pt>
    <dgm:pt modelId="{948A13F6-3644-4638-A672-B3A0EE43644F}" type="parTrans" cxnId="{BC120FD6-94D9-46F2-8E38-C96A1332B073}">
      <dgm:prSet/>
      <dgm:spPr/>
      <dgm:t>
        <a:bodyPr/>
        <a:lstStyle/>
        <a:p>
          <a:endParaRPr lang="en-US"/>
        </a:p>
      </dgm:t>
    </dgm:pt>
    <dgm:pt modelId="{C599F396-756E-4B94-93AD-979B68C4AEA0}" type="sibTrans" cxnId="{BC120FD6-94D9-46F2-8E38-C96A1332B073}">
      <dgm:prSet/>
      <dgm:spPr/>
      <dgm:t>
        <a:bodyPr/>
        <a:lstStyle/>
        <a:p>
          <a:endParaRPr lang="en-US"/>
        </a:p>
      </dgm:t>
    </dgm:pt>
    <dgm:pt modelId="{55B5192A-F2A8-4EEB-B7DF-72ADE3E0E4C5}">
      <dgm:prSet/>
      <dgm:spPr/>
      <dgm:t>
        <a:bodyPr/>
        <a:lstStyle/>
        <a:p>
          <a:r>
            <a:rPr lang="fr-FR" b="1" dirty="0"/>
            <a:t>Nutrition en situation d'urgence : </a:t>
          </a:r>
          <a:r>
            <a:rPr lang="fr-FR" b="0" dirty="0"/>
            <a:t>"Un ensemble de services nutritionnels fournis dans le cadre de la préparation, de l'intervention et du rétablissement en situation d'urgence".</a:t>
          </a:r>
          <a:endParaRPr lang="en-US" b="0" dirty="0"/>
        </a:p>
      </dgm:t>
    </dgm:pt>
    <dgm:pt modelId="{3375426F-AFB3-4A6B-9368-07A3EAFD2B8A}" type="parTrans" cxnId="{CA88A4B3-6B9C-4B0D-8246-5065CFD294AB}">
      <dgm:prSet/>
      <dgm:spPr/>
      <dgm:t>
        <a:bodyPr/>
        <a:lstStyle/>
        <a:p>
          <a:endParaRPr lang="en-US"/>
        </a:p>
      </dgm:t>
    </dgm:pt>
    <dgm:pt modelId="{020CC56F-DE7C-4A50-B107-1A005F6F8958}" type="sibTrans" cxnId="{CA88A4B3-6B9C-4B0D-8246-5065CFD294AB}">
      <dgm:prSet/>
      <dgm:spPr/>
      <dgm:t>
        <a:bodyPr/>
        <a:lstStyle/>
        <a:p>
          <a:endParaRPr lang="en-US"/>
        </a:p>
      </dgm:t>
    </dgm:pt>
    <dgm:pt modelId="{16A20F08-3868-4603-BEA9-3318EBE2F641}" type="pres">
      <dgm:prSet presAssocID="{8C00833C-F310-4321-A174-D9C910A0CB3B}" presName="root" presStyleCnt="0">
        <dgm:presLayoutVars>
          <dgm:dir/>
          <dgm:resizeHandles val="exact"/>
        </dgm:presLayoutVars>
      </dgm:prSet>
      <dgm:spPr/>
    </dgm:pt>
    <dgm:pt modelId="{324B68E5-70BE-4786-9E25-C7AE7ABF6F36}" type="pres">
      <dgm:prSet presAssocID="{CD985AD3-DAFF-436E-8281-2EE06D00F658}" presName="compNode" presStyleCnt="0"/>
      <dgm:spPr/>
    </dgm:pt>
    <dgm:pt modelId="{B47FF1D8-D3B8-4914-B99A-5FBC96F72826}" type="pres">
      <dgm:prSet presAssocID="{CD985AD3-DAFF-436E-8281-2EE06D00F658}" presName="bgRect" presStyleLbl="bgShp" presStyleIdx="0" presStyleCnt="2"/>
      <dgm:spPr/>
    </dgm:pt>
    <dgm:pt modelId="{F49E8455-FFDB-467B-A2B0-C61D83E7B19D}" type="pres">
      <dgm:prSet presAssocID="{CD985AD3-DAFF-436E-8281-2EE06D00F65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mbulance"/>
        </a:ext>
      </dgm:extLst>
    </dgm:pt>
    <dgm:pt modelId="{F3D395D9-9987-4013-8511-B303AE54967F}" type="pres">
      <dgm:prSet presAssocID="{CD985AD3-DAFF-436E-8281-2EE06D00F658}" presName="spaceRect" presStyleCnt="0"/>
      <dgm:spPr/>
    </dgm:pt>
    <dgm:pt modelId="{7DCA775E-B843-4D1A-92D9-FEEA7E3016C8}" type="pres">
      <dgm:prSet presAssocID="{CD985AD3-DAFF-436E-8281-2EE06D00F658}" presName="parTx" presStyleLbl="revTx" presStyleIdx="0" presStyleCnt="2">
        <dgm:presLayoutVars>
          <dgm:chMax val="0"/>
          <dgm:chPref val="0"/>
        </dgm:presLayoutVars>
      </dgm:prSet>
      <dgm:spPr/>
    </dgm:pt>
    <dgm:pt modelId="{BA04CE30-5B73-45FB-9148-E27D2A808194}" type="pres">
      <dgm:prSet presAssocID="{C599F396-756E-4B94-93AD-979B68C4AEA0}" presName="sibTrans" presStyleCnt="0"/>
      <dgm:spPr/>
    </dgm:pt>
    <dgm:pt modelId="{9209811B-7CBE-42A1-827F-869972894A11}" type="pres">
      <dgm:prSet presAssocID="{55B5192A-F2A8-4EEB-B7DF-72ADE3E0E4C5}" presName="compNode" presStyleCnt="0"/>
      <dgm:spPr/>
    </dgm:pt>
    <dgm:pt modelId="{8A349FD3-C1E3-41BD-8DD8-C4A2DF4164CD}" type="pres">
      <dgm:prSet presAssocID="{55B5192A-F2A8-4EEB-B7DF-72ADE3E0E4C5}" presName="bgRect" presStyleLbl="bgShp" presStyleIdx="1" presStyleCnt="2"/>
      <dgm:spPr/>
    </dgm:pt>
    <dgm:pt modelId="{C1AB0375-21A8-40A9-88D0-3FE9165105F4}" type="pres">
      <dgm:prSet presAssocID="{55B5192A-F2A8-4EEB-B7DF-72ADE3E0E4C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fighter"/>
        </a:ext>
      </dgm:extLst>
    </dgm:pt>
    <dgm:pt modelId="{F5135BF1-5735-40FA-8C09-1F3FF59E1C92}" type="pres">
      <dgm:prSet presAssocID="{55B5192A-F2A8-4EEB-B7DF-72ADE3E0E4C5}" presName="spaceRect" presStyleCnt="0"/>
      <dgm:spPr/>
    </dgm:pt>
    <dgm:pt modelId="{00551C90-140E-4A33-8A60-4023358ED1CF}" type="pres">
      <dgm:prSet presAssocID="{55B5192A-F2A8-4EEB-B7DF-72ADE3E0E4C5}" presName="parTx" presStyleLbl="revTx" presStyleIdx="1" presStyleCnt="2">
        <dgm:presLayoutVars>
          <dgm:chMax val="0"/>
          <dgm:chPref val="0"/>
        </dgm:presLayoutVars>
      </dgm:prSet>
      <dgm:spPr/>
    </dgm:pt>
  </dgm:ptLst>
  <dgm:cxnLst>
    <dgm:cxn modelId="{FA91C262-8FBA-4E42-B815-D736B1CF097B}" type="presOf" srcId="{55B5192A-F2A8-4EEB-B7DF-72ADE3E0E4C5}" destId="{00551C90-140E-4A33-8A60-4023358ED1CF}" srcOrd="0" destOrd="0" presId="urn:microsoft.com/office/officeart/2018/2/layout/IconVerticalSolidList"/>
    <dgm:cxn modelId="{8BCEA2B2-11C0-4148-8DE9-3E74B498668F}" type="presOf" srcId="{CD985AD3-DAFF-436E-8281-2EE06D00F658}" destId="{7DCA775E-B843-4D1A-92D9-FEEA7E3016C8}" srcOrd="0" destOrd="0" presId="urn:microsoft.com/office/officeart/2018/2/layout/IconVerticalSolidList"/>
    <dgm:cxn modelId="{CA88A4B3-6B9C-4B0D-8246-5065CFD294AB}" srcId="{8C00833C-F310-4321-A174-D9C910A0CB3B}" destId="{55B5192A-F2A8-4EEB-B7DF-72ADE3E0E4C5}" srcOrd="1" destOrd="0" parTransId="{3375426F-AFB3-4A6B-9368-07A3EAFD2B8A}" sibTransId="{020CC56F-DE7C-4A50-B107-1A005F6F8958}"/>
    <dgm:cxn modelId="{BC120FD6-94D9-46F2-8E38-C96A1332B073}" srcId="{8C00833C-F310-4321-A174-D9C910A0CB3B}" destId="{CD985AD3-DAFF-436E-8281-2EE06D00F658}" srcOrd="0" destOrd="0" parTransId="{948A13F6-3644-4638-A672-B3A0EE43644F}" sibTransId="{C599F396-756E-4B94-93AD-979B68C4AEA0}"/>
    <dgm:cxn modelId="{A9AADBEC-2DC3-481A-B401-833CCF43E2FE}" type="presOf" srcId="{8C00833C-F310-4321-A174-D9C910A0CB3B}" destId="{16A20F08-3868-4603-BEA9-3318EBE2F641}" srcOrd="0" destOrd="0" presId="urn:microsoft.com/office/officeart/2018/2/layout/IconVerticalSolidList"/>
    <dgm:cxn modelId="{59959A0A-24AE-4B44-BC4E-F05E92FCB3F7}" type="presParOf" srcId="{16A20F08-3868-4603-BEA9-3318EBE2F641}" destId="{324B68E5-70BE-4786-9E25-C7AE7ABF6F36}" srcOrd="0" destOrd="0" presId="urn:microsoft.com/office/officeart/2018/2/layout/IconVerticalSolidList"/>
    <dgm:cxn modelId="{4FD69AA5-5972-4F7B-AC92-6C829CDE4171}" type="presParOf" srcId="{324B68E5-70BE-4786-9E25-C7AE7ABF6F36}" destId="{B47FF1D8-D3B8-4914-B99A-5FBC96F72826}" srcOrd="0" destOrd="0" presId="urn:microsoft.com/office/officeart/2018/2/layout/IconVerticalSolidList"/>
    <dgm:cxn modelId="{1979F04E-F2E4-4741-BB2A-4933C82B7440}" type="presParOf" srcId="{324B68E5-70BE-4786-9E25-C7AE7ABF6F36}" destId="{F49E8455-FFDB-467B-A2B0-C61D83E7B19D}" srcOrd="1" destOrd="0" presId="urn:microsoft.com/office/officeart/2018/2/layout/IconVerticalSolidList"/>
    <dgm:cxn modelId="{AEB21EC7-403D-4A6E-B02A-533FD5D9B0E8}" type="presParOf" srcId="{324B68E5-70BE-4786-9E25-C7AE7ABF6F36}" destId="{F3D395D9-9987-4013-8511-B303AE54967F}" srcOrd="2" destOrd="0" presId="urn:microsoft.com/office/officeart/2018/2/layout/IconVerticalSolidList"/>
    <dgm:cxn modelId="{3D64629B-29B0-445F-9532-1BC4247C3BF2}" type="presParOf" srcId="{324B68E5-70BE-4786-9E25-C7AE7ABF6F36}" destId="{7DCA775E-B843-4D1A-92D9-FEEA7E3016C8}" srcOrd="3" destOrd="0" presId="urn:microsoft.com/office/officeart/2018/2/layout/IconVerticalSolidList"/>
    <dgm:cxn modelId="{319B9E0E-FC93-45F6-883C-6F7A2C234989}" type="presParOf" srcId="{16A20F08-3868-4603-BEA9-3318EBE2F641}" destId="{BA04CE30-5B73-45FB-9148-E27D2A808194}" srcOrd="1" destOrd="0" presId="urn:microsoft.com/office/officeart/2018/2/layout/IconVerticalSolidList"/>
    <dgm:cxn modelId="{AC641E56-1F9F-4D21-902A-EAE275537105}" type="presParOf" srcId="{16A20F08-3868-4603-BEA9-3318EBE2F641}" destId="{9209811B-7CBE-42A1-827F-869972894A11}" srcOrd="2" destOrd="0" presId="urn:microsoft.com/office/officeart/2018/2/layout/IconVerticalSolidList"/>
    <dgm:cxn modelId="{BDAF5EBA-A2B0-4961-A3C8-D43FB373D26F}" type="presParOf" srcId="{9209811B-7CBE-42A1-827F-869972894A11}" destId="{8A349FD3-C1E3-41BD-8DD8-C4A2DF4164CD}" srcOrd="0" destOrd="0" presId="urn:microsoft.com/office/officeart/2018/2/layout/IconVerticalSolidList"/>
    <dgm:cxn modelId="{ACADA91A-2DF2-4EA7-9A6F-5676517EF9F1}" type="presParOf" srcId="{9209811B-7CBE-42A1-827F-869972894A11}" destId="{C1AB0375-21A8-40A9-88D0-3FE9165105F4}" srcOrd="1" destOrd="0" presId="urn:microsoft.com/office/officeart/2018/2/layout/IconVerticalSolidList"/>
    <dgm:cxn modelId="{BE78F4E3-5E14-4F0D-8F4B-A5564360AFB1}" type="presParOf" srcId="{9209811B-7CBE-42A1-827F-869972894A11}" destId="{F5135BF1-5735-40FA-8C09-1F3FF59E1C92}" srcOrd="2" destOrd="0" presId="urn:microsoft.com/office/officeart/2018/2/layout/IconVerticalSolidList"/>
    <dgm:cxn modelId="{ABE83A43-1D20-4F99-9257-82505AC9BDCC}" type="presParOf" srcId="{9209811B-7CBE-42A1-827F-869972894A11}" destId="{00551C90-140E-4A33-8A60-4023358ED1C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D4762A-2712-4AA0-9E5E-0C24BBA9B560}"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CA"/>
        </a:p>
      </dgm:t>
    </dgm:pt>
    <dgm:pt modelId="{BB5C84B8-6EBB-4CFF-BDB5-0928F652CCC8}">
      <dgm:prSet phldrT="[Text]"/>
      <dgm:spPr/>
      <dgm:t>
        <a:bodyPr/>
        <a:lstStyle/>
        <a:p>
          <a:r>
            <a:rPr lang="en-CA" b="1" dirty="0"/>
            <a:t>Population </a:t>
          </a:r>
          <a:r>
            <a:rPr lang="en-CA" b="1" dirty="0" err="1"/>
            <a:t>totale</a:t>
          </a:r>
          <a:endParaRPr lang="en-CA" b="1" dirty="0"/>
        </a:p>
      </dgm:t>
    </dgm:pt>
    <dgm:pt modelId="{F229DDF9-9ED8-48A9-BDD7-41D2B5555D7F}" type="parTrans" cxnId="{F5243266-75F0-4DBB-B182-EED843670692}">
      <dgm:prSet/>
      <dgm:spPr/>
      <dgm:t>
        <a:bodyPr/>
        <a:lstStyle/>
        <a:p>
          <a:endParaRPr lang="en-CA"/>
        </a:p>
      </dgm:t>
    </dgm:pt>
    <dgm:pt modelId="{39C50FB0-A1CC-4F9C-BFBE-F6DC2AC7FE1A}" type="sibTrans" cxnId="{F5243266-75F0-4DBB-B182-EED843670692}">
      <dgm:prSet/>
      <dgm:spPr/>
      <dgm:t>
        <a:bodyPr/>
        <a:lstStyle/>
        <a:p>
          <a:endParaRPr lang="en-CA"/>
        </a:p>
      </dgm:t>
    </dgm:pt>
    <dgm:pt modelId="{AEEF0043-B6F4-48C9-A48E-A8E08BDDAF1A}">
      <dgm:prSet phldrT="[Text]"/>
      <dgm:spPr/>
      <dgm:t>
        <a:bodyPr/>
        <a:lstStyle/>
        <a:p>
          <a:r>
            <a:rPr lang="en-CA" b="1" dirty="0"/>
            <a:t>Population </a:t>
          </a:r>
          <a:r>
            <a:rPr lang="fr-FR" b="1" dirty="0"/>
            <a:t>affectée</a:t>
          </a:r>
          <a:endParaRPr lang="en-CA" b="1" dirty="0"/>
        </a:p>
      </dgm:t>
    </dgm:pt>
    <dgm:pt modelId="{D7967604-FA9D-4DD3-A3AD-C735559D6507}" type="parTrans" cxnId="{3BF61A37-4608-416A-8A50-7AE702D3133D}">
      <dgm:prSet/>
      <dgm:spPr/>
      <dgm:t>
        <a:bodyPr/>
        <a:lstStyle/>
        <a:p>
          <a:endParaRPr lang="en-CA"/>
        </a:p>
      </dgm:t>
    </dgm:pt>
    <dgm:pt modelId="{5BDBEB93-3F59-4FE7-B514-6C0B4F2B8CEE}" type="sibTrans" cxnId="{3BF61A37-4608-416A-8A50-7AE702D3133D}">
      <dgm:prSet/>
      <dgm:spPr/>
      <dgm:t>
        <a:bodyPr/>
        <a:lstStyle/>
        <a:p>
          <a:endParaRPr lang="en-CA"/>
        </a:p>
      </dgm:t>
    </dgm:pt>
    <dgm:pt modelId="{83349885-440A-457F-B106-7ABD1B007996}">
      <dgm:prSet phldrT="[Text]"/>
      <dgm:spPr/>
      <dgm:t>
        <a:bodyPr/>
        <a:lstStyle/>
        <a:p>
          <a:r>
            <a:rPr lang="en-CA" b="1" dirty="0" err="1"/>
            <a:t>Personnes</a:t>
          </a:r>
          <a:r>
            <a:rPr lang="en-CA" b="1" dirty="0"/>
            <a:t> dans le </a:t>
          </a:r>
          <a:r>
            <a:rPr lang="en-CA" b="1" dirty="0" err="1"/>
            <a:t>besoin</a:t>
          </a:r>
          <a:r>
            <a:rPr lang="en-CA" b="1" dirty="0"/>
            <a:t> (</a:t>
          </a:r>
          <a:r>
            <a:rPr lang="en-CA" b="1" dirty="0" err="1"/>
            <a:t>PiN</a:t>
          </a:r>
          <a:r>
            <a:rPr lang="en-CA" b="1" dirty="0"/>
            <a:t>)</a:t>
          </a:r>
        </a:p>
      </dgm:t>
    </dgm:pt>
    <dgm:pt modelId="{9339D0D0-608A-431D-BA38-632BBCC8F4B7}" type="parTrans" cxnId="{315F8C3E-65DA-4E97-BC22-B32F4FA1EA27}">
      <dgm:prSet/>
      <dgm:spPr/>
      <dgm:t>
        <a:bodyPr/>
        <a:lstStyle/>
        <a:p>
          <a:endParaRPr lang="en-CA"/>
        </a:p>
      </dgm:t>
    </dgm:pt>
    <dgm:pt modelId="{DCF8D450-4F4E-4B3A-A809-417BEE2933BA}" type="sibTrans" cxnId="{315F8C3E-65DA-4E97-BC22-B32F4FA1EA27}">
      <dgm:prSet/>
      <dgm:spPr/>
      <dgm:t>
        <a:bodyPr/>
        <a:lstStyle/>
        <a:p>
          <a:endParaRPr lang="en-CA"/>
        </a:p>
      </dgm:t>
    </dgm:pt>
    <dgm:pt modelId="{4C5F29F2-7E41-478D-943B-3EC6A07559D2}" type="pres">
      <dgm:prSet presAssocID="{CDD4762A-2712-4AA0-9E5E-0C24BBA9B560}" presName="Name0" presStyleCnt="0">
        <dgm:presLayoutVars>
          <dgm:chMax val="7"/>
          <dgm:resizeHandles val="exact"/>
        </dgm:presLayoutVars>
      </dgm:prSet>
      <dgm:spPr/>
    </dgm:pt>
    <dgm:pt modelId="{F7CF23C8-8D5C-4CE4-ABA9-7E738B7209A3}" type="pres">
      <dgm:prSet presAssocID="{CDD4762A-2712-4AA0-9E5E-0C24BBA9B560}" presName="comp1" presStyleCnt="0"/>
      <dgm:spPr/>
    </dgm:pt>
    <dgm:pt modelId="{4165368E-9012-435A-8609-F3CA4C0F9DF8}" type="pres">
      <dgm:prSet presAssocID="{CDD4762A-2712-4AA0-9E5E-0C24BBA9B560}" presName="circle1" presStyleLbl="node1" presStyleIdx="0" presStyleCnt="3"/>
      <dgm:spPr/>
    </dgm:pt>
    <dgm:pt modelId="{963C612A-8E1D-416F-9A03-6B3BFE6742AF}" type="pres">
      <dgm:prSet presAssocID="{CDD4762A-2712-4AA0-9E5E-0C24BBA9B560}" presName="c1text" presStyleLbl="node1" presStyleIdx="0" presStyleCnt="3">
        <dgm:presLayoutVars>
          <dgm:bulletEnabled val="1"/>
        </dgm:presLayoutVars>
      </dgm:prSet>
      <dgm:spPr/>
    </dgm:pt>
    <dgm:pt modelId="{8857CC6A-9587-463B-8FE9-A0E0DF93830F}" type="pres">
      <dgm:prSet presAssocID="{CDD4762A-2712-4AA0-9E5E-0C24BBA9B560}" presName="comp2" presStyleCnt="0"/>
      <dgm:spPr/>
    </dgm:pt>
    <dgm:pt modelId="{CA77A7B5-4DB8-4F5B-BC7C-2FBB64673882}" type="pres">
      <dgm:prSet presAssocID="{CDD4762A-2712-4AA0-9E5E-0C24BBA9B560}" presName="circle2" presStyleLbl="node1" presStyleIdx="1" presStyleCnt="3"/>
      <dgm:spPr/>
    </dgm:pt>
    <dgm:pt modelId="{5C777C83-7F08-482E-8850-BE3C8A89CF47}" type="pres">
      <dgm:prSet presAssocID="{CDD4762A-2712-4AA0-9E5E-0C24BBA9B560}" presName="c2text" presStyleLbl="node1" presStyleIdx="1" presStyleCnt="3">
        <dgm:presLayoutVars>
          <dgm:bulletEnabled val="1"/>
        </dgm:presLayoutVars>
      </dgm:prSet>
      <dgm:spPr/>
    </dgm:pt>
    <dgm:pt modelId="{8088C0DD-CA68-4F15-9691-D439C36CDB26}" type="pres">
      <dgm:prSet presAssocID="{CDD4762A-2712-4AA0-9E5E-0C24BBA9B560}" presName="comp3" presStyleCnt="0"/>
      <dgm:spPr/>
    </dgm:pt>
    <dgm:pt modelId="{0719A499-67A0-47BD-9BE2-1EE4101A5A8F}" type="pres">
      <dgm:prSet presAssocID="{CDD4762A-2712-4AA0-9E5E-0C24BBA9B560}" presName="circle3" presStyleLbl="node1" presStyleIdx="2" presStyleCnt="3"/>
      <dgm:spPr/>
    </dgm:pt>
    <dgm:pt modelId="{C84900D4-E770-40EA-AA8C-7EAD9CEA4E4F}" type="pres">
      <dgm:prSet presAssocID="{CDD4762A-2712-4AA0-9E5E-0C24BBA9B560}" presName="c3text" presStyleLbl="node1" presStyleIdx="2" presStyleCnt="3">
        <dgm:presLayoutVars>
          <dgm:bulletEnabled val="1"/>
        </dgm:presLayoutVars>
      </dgm:prSet>
      <dgm:spPr/>
    </dgm:pt>
  </dgm:ptLst>
  <dgm:cxnLst>
    <dgm:cxn modelId="{3BF61A37-4608-416A-8A50-7AE702D3133D}" srcId="{CDD4762A-2712-4AA0-9E5E-0C24BBA9B560}" destId="{AEEF0043-B6F4-48C9-A48E-A8E08BDDAF1A}" srcOrd="1" destOrd="0" parTransId="{D7967604-FA9D-4DD3-A3AD-C735559D6507}" sibTransId="{5BDBEB93-3F59-4FE7-B514-6C0B4F2B8CEE}"/>
    <dgm:cxn modelId="{315F8C3E-65DA-4E97-BC22-B32F4FA1EA27}" srcId="{CDD4762A-2712-4AA0-9E5E-0C24BBA9B560}" destId="{83349885-440A-457F-B106-7ABD1B007996}" srcOrd="2" destOrd="0" parTransId="{9339D0D0-608A-431D-BA38-632BBCC8F4B7}" sibTransId="{DCF8D450-4F4E-4B3A-A809-417BEE2933BA}"/>
    <dgm:cxn modelId="{F5243266-75F0-4DBB-B182-EED843670692}" srcId="{CDD4762A-2712-4AA0-9E5E-0C24BBA9B560}" destId="{BB5C84B8-6EBB-4CFF-BDB5-0928F652CCC8}" srcOrd="0" destOrd="0" parTransId="{F229DDF9-9ED8-48A9-BDD7-41D2B5555D7F}" sibTransId="{39C50FB0-A1CC-4F9C-BFBE-F6DC2AC7FE1A}"/>
    <dgm:cxn modelId="{97771B50-FC56-46D3-999F-8EF5BA0D4D7E}" type="presOf" srcId="{AEEF0043-B6F4-48C9-A48E-A8E08BDDAF1A}" destId="{5C777C83-7F08-482E-8850-BE3C8A89CF47}" srcOrd="1" destOrd="0" presId="urn:microsoft.com/office/officeart/2005/8/layout/venn2"/>
    <dgm:cxn modelId="{48BD7F96-AD75-4D86-88F2-E6371B5AD85A}" type="presOf" srcId="{CDD4762A-2712-4AA0-9E5E-0C24BBA9B560}" destId="{4C5F29F2-7E41-478D-943B-3EC6A07559D2}" srcOrd="0" destOrd="0" presId="urn:microsoft.com/office/officeart/2005/8/layout/venn2"/>
    <dgm:cxn modelId="{DBEF989D-604B-4EEC-9367-D94E1237564A}" type="presOf" srcId="{BB5C84B8-6EBB-4CFF-BDB5-0928F652CCC8}" destId="{4165368E-9012-435A-8609-F3CA4C0F9DF8}" srcOrd="0" destOrd="0" presId="urn:microsoft.com/office/officeart/2005/8/layout/venn2"/>
    <dgm:cxn modelId="{A154ADBD-DF0C-49C4-9E7E-EDCB41FEFE4F}" type="presOf" srcId="{BB5C84B8-6EBB-4CFF-BDB5-0928F652CCC8}" destId="{963C612A-8E1D-416F-9A03-6B3BFE6742AF}" srcOrd="1" destOrd="0" presId="urn:microsoft.com/office/officeart/2005/8/layout/venn2"/>
    <dgm:cxn modelId="{150BBBC6-00B8-4DA3-8506-7142C9588ED0}" type="presOf" srcId="{83349885-440A-457F-B106-7ABD1B007996}" destId="{C84900D4-E770-40EA-AA8C-7EAD9CEA4E4F}" srcOrd="1" destOrd="0" presId="urn:microsoft.com/office/officeart/2005/8/layout/venn2"/>
    <dgm:cxn modelId="{E71621C8-0068-4B37-8D9A-EC91E09C417A}" type="presOf" srcId="{83349885-440A-457F-B106-7ABD1B007996}" destId="{0719A499-67A0-47BD-9BE2-1EE4101A5A8F}" srcOrd="0" destOrd="0" presId="urn:microsoft.com/office/officeart/2005/8/layout/venn2"/>
    <dgm:cxn modelId="{26C4A8E4-70A2-4C08-B28A-26B99E53D456}" type="presOf" srcId="{AEEF0043-B6F4-48C9-A48E-A8E08BDDAF1A}" destId="{CA77A7B5-4DB8-4F5B-BC7C-2FBB64673882}" srcOrd="0" destOrd="0" presId="urn:microsoft.com/office/officeart/2005/8/layout/venn2"/>
    <dgm:cxn modelId="{C1E10F39-5396-4059-88D1-021238D5C363}" type="presParOf" srcId="{4C5F29F2-7E41-478D-943B-3EC6A07559D2}" destId="{F7CF23C8-8D5C-4CE4-ABA9-7E738B7209A3}" srcOrd="0" destOrd="0" presId="urn:microsoft.com/office/officeart/2005/8/layout/venn2"/>
    <dgm:cxn modelId="{B8266DDA-EF0E-4279-BE5D-909977130856}" type="presParOf" srcId="{F7CF23C8-8D5C-4CE4-ABA9-7E738B7209A3}" destId="{4165368E-9012-435A-8609-F3CA4C0F9DF8}" srcOrd="0" destOrd="0" presId="urn:microsoft.com/office/officeart/2005/8/layout/venn2"/>
    <dgm:cxn modelId="{B7B43B99-F3AE-4C80-9A56-85350D5B7AE8}" type="presParOf" srcId="{F7CF23C8-8D5C-4CE4-ABA9-7E738B7209A3}" destId="{963C612A-8E1D-416F-9A03-6B3BFE6742AF}" srcOrd="1" destOrd="0" presId="urn:microsoft.com/office/officeart/2005/8/layout/venn2"/>
    <dgm:cxn modelId="{5D9D438E-4F9E-4BB7-A308-5A420BC2F307}" type="presParOf" srcId="{4C5F29F2-7E41-478D-943B-3EC6A07559D2}" destId="{8857CC6A-9587-463B-8FE9-A0E0DF93830F}" srcOrd="1" destOrd="0" presId="urn:microsoft.com/office/officeart/2005/8/layout/venn2"/>
    <dgm:cxn modelId="{182CC471-A968-4E1E-B176-1FA88B593BBF}" type="presParOf" srcId="{8857CC6A-9587-463B-8FE9-A0E0DF93830F}" destId="{CA77A7B5-4DB8-4F5B-BC7C-2FBB64673882}" srcOrd="0" destOrd="0" presId="urn:microsoft.com/office/officeart/2005/8/layout/venn2"/>
    <dgm:cxn modelId="{110DFDF3-1A73-45FF-81A2-8359DE544E3D}" type="presParOf" srcId="{8857CC6A-9587-463B-8FE9-A0E0DF93830F}" destId="{5C777C83-7F08-482E-8850-BE3C8A89CF47}" srcOrd="1" destOrd="0" presId="urn:microsoft.com/office/officeart/2005/8/layout/venn2"/>
    <dgm:cxn modelId="{5E3886C7-140D-4F8B-8077-ACA032BCA273}" type="presParOf" srcId="{4C5F29F2-7E41-478D-943B-3EC6A07559D2}" destId="{8088C0DD-CA68-4F15-9691-D439C36CDB26}" srcOrd="2" destOrd="0" presId="urn:microsoft.com/office/officeart/2005/8/layout/venn2"/>
    <dgm:cxn modelId="{A99F7D31-FAC2-4E44-AF51-6E9CA5B845C2}" type="presParOf" srcId="{8088C0DD-CA68-4F15-9691-D439C36CDB26}" destId="{0719A499-67A0-47BD-9BE2-1EE4101A5A8F}" srcOrd="0" destOrd="0" presId="urn:microsoft.com/office/officeart/2005/8/layout/venn2"/>
    <dgm:cxn modelId="{1A099D1A-22BC-41C3-BDDD-B67550930659}" type="presParOf" srcId="{8088C0DD-CA68-4F15-9691-D439C36CDB26}" destId="{C84900D4-E770-40EA-AA8C-7EAD9CEA4E4F}"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34AEBD-2079-4707-B475-6FCB0F776723}"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CA"/>
        </a:p>
      </dgm:t>
    </dgm:pt>
    <dgm:pt modelId="{D8C1421B-1BF9-4CF0-9F76-C4CAF8F54B12}">
      <dgm:prSet phldrT="[Text]"/>
      <dgm:spPr>
        <a:solidFill>
          <a:srgbClr val="FFFF00"/>
        </a:solidFill>
      </dgm:spPr>
      <dgm:t>
        <a:bodyPr/>
        <a:lstStyle/>
        <a:p>
          <a:r>
            <a:rPr lang="fr-FR" b="1" dirty="0">
              <a:solidFill>
                <a:schemeClr val="tx1"/>
              </a:solidFill>
            </a:rPr>
            <a:t>Total FEFA, U5 et autres groupes vulnérables</a:t>
          </a:r>
          <a:endParaRPr lang="en-CA" b="1" dirty="0">
            <a:solidFill>
              <a:schemeClr val="tx1"/>
            </a:solidFill>
          </a:endParaRPr>
        </a:p>
      </dgm:t>
    </dgm:pt>
    <dgm:pt modelId="{7F755783-4908-40CA-9D55-DE70510587AA}" type="parTrans" cxnId="{44C0713C-8FA6-48C7-A043-AC928E2D1ACF}">
      <dgm:prSet/>
      <dgm:spPr/>
      <dgm:t>
        <a:bodyPr/>
        <a:lstStyle/>
        <a:p>
          <a:endParaRPr lang="en-CA"/>
        </a:p>
      </dgm:t>
    </dgm:pt>
    <dgm:pt modelId="{2BFA7C4B-0B03-498F-9648-FA19C26B81DD}" type="sibTrans" cxnId="{44C0713C-8FA6-48C7-A043-AC928E2D1ACF}">
      <dgm:prSet/>
      <dgm:spPr/>
      <dgm:t>
        <a:bodyPr/>
        <a:lstStyle/>
        <a:p>
          <a:endParaRPr lang="en-CA"/>
        </a:p>
      </dgm:t>
    </dgm:pt>
    <dgm:pt modelId="{C0104F41-33F1-4561-9A33-78E030A4649F}">
      <dgm:prSet phldrT="[Text]"/>
      <dgm:spPr>
        <a:solidFill>
          <a:srgbClr val="FFC000"/>
        </a:solidFill>
      </dgm:spPr>
      <dgm:t>
        <a:bodyPr/>
        <a:lstStyle/>
        <a:p>
          <a:r>
            <a:rPr lang="fr-FR" b="1" dirty="0">
              <a:solidFill>
                <a:schemeClr val="tx1"/>
              </a:solidFill>
            </a:rPr>
            <a:t>Total FEFA affectées, U5 et autres groupes vulnérables</a:t>
          </a:r>
          <a:endParaRPr lang="en-CA" b="1" dirty="0">
            <a:solidFill>
              <a:schemeClr val="tx1"/>
            </a:solidFill>
          </a:endParaRPr>
        </a:p>
      </dgm:t>
    </dgm:pt>
    <dgm:pt modelId="{E473FB8D-E708-47A5-92D3-EC49B43E2BEC}" type="parTrans" cxnId="{AFFC1474-5490-4CB5-B4EC-6A22F6B869D9}">
      <dgm:prSet/>
      <dgm:spPr/>
      <dgm:t>
        <a:bodyPr/>
        <a:lstStyle/>
        <a:p>
          <a:endParaRPr lang="en-CA"/>
        </a:p>
      </dgm:t>
    </dgm:pt>
    <dgm:pt modelId="{E213A20C-0BB4-43D2-A7AA-F6C1FD6DFC01}" type="sibTrans" cxnId="{AFFC1474-5490-4CB5-B4EC-6A22F6B869D9}">
      <dgm:prSet/>
      <dgm:spPr/>
      <dgm:t>
        <a:bodyPr/>
        <a:lstStyle/>
        <a:p>
          <a:endParaRPr lang="en-CA"/>
        </a:p>
      </dgm:t>
    </dgm:pt>
    <dgm:pt modelId="{1E101D4B-48CA-4BCD-B986-B8FD657D4C29}">
      <dgm:prSet phldrT="[Text]"/>
      <dgm:spPr>
        <a:solidFill>
          <a:srgbClr val="FF0000"/>
        </a:solidFill>
      </dgm:spPr>
      <dgm:t>
        <a:bodyPr/>
        <a:lstStyle/>
        <a:p>
          <a:r>
            <a:rPr lang="fr-FR" dirty="0"/>
            <a:t>Total FEFA, U5 et autres groupes vulnérables ayant besoin des services </a:t>
          </a:r>
          <a:r>
            <a:rPr lang="fr-FR" dirty="0" err="1"/>
            <a:t>NiE</a:t>
          </a:r>
          <a:endParaRPr lang="en-CA" dirty="0"/>
        </a:p>
      </dgm:t>
    </dgm:pt>
    <dgm:pt modelId="{40588707-BE5B-499A-AFC2-C8D52A8F1141}" type="parTrans" cxnId="{D0E1407F-8D6D-4EF7-BC58-9BE3B58EF921}">
      <dgm:prSet/>
      <dgm:spPr/>
      <dgm:t>
        <a:bodyPr/>
        <a:lstStyle/>
        <a:p>
          <a:endParaRPr lang="en-CA"/>
        </a:p>
      </dgm:t>
    </dgm:pt>
    <dgm:pt modelId="{E0506334-F1BD-48D4-9C9F-44B149C0BD48}" type="sibTrans" cxnId="{D0E1407F-8D6D-4EF7-BC58-9BE3B58EF921}">
      <dgm:prSet/>
      <dgm:spPr/>
      <dgm:t>
        <a:bodyPr/>
        <a:lstStyle/>
        <a:p>
          <a:endParaRPr lang="en-CA"/>
        </a:p>
      </dgm:t>
    </dgm:pt>
    <dgm:pt modelId="{E6913BA8-9641-4CAE-AA7A-82C52D367A98}" type="pres">
      <dgm:prSet presAssocID="{8134AEBD-2079-4707-B475-6FCB0F776723}" presName="Name0" presStyleCnt="0">
        <dgm:presLayoutVars>
          <dgm:chMax val="7"/>
          <dgm:resizeHandles val="exact"/>
        </dgm:presLayoutVars>
      </dgm:prSet>
      <dgm:spPr/>
    </dgm:pt>
    <dgm:pt modelId="{1C650477-1DD2-4FB3-BB15-CE1247C9CF1A}" type="pres">
      <dgm:prSet presAssocID="{8134AEBD-2079-4707-B475-6FCB0F776723}" presName="comp1" presStyleCnt="0"/>
      <dgm:spPr/>
    </dgm:pt>
    <dgm:pt modelId="{215E92D6-C07B-4B8C-B084-685BDD26972E}" type="pres">
      <dgm:prSet presAssocID="{8134AEBD-2079-4707-B475-6FCB0F776723}" presName="circle1" presStyleLbl="node1" presStyleIdx="0" presStyleCnt="3"/>
      <dgm:spPr/>
    </dgm:pt>
    <dgm:pt modelId="{7CCCF5D8-5EED-4D6C-A4F1-11AA8CFA5E65}" type="pres">
      <dgm:prSet presAssocID="{8134AEBD-2079-4707-B475-6FCB0F776723}" presName="c1text" presStyleLbl="node1" presStyleIdx="0" presStyleCnt="3">
        <dgm:presLayoutVars>
          <dgm:bulletEnabled val="1"/>
        </dgm:presLayoutVars>
      </dgm:prSet>
      <dgm:spPr/>
    </dgm:pt>
    <dgm:pt modelId="{493DA6CA-0FBB-4B44-B437-836200DBAA82}" type="pres">
      <dgm:prSet presAssocID="{8134AEBD-2079-4707-B475-6FCB0F776723}" presName="comp2" presStyleCnt="0"/>
      <dgm:spPr/>
    </dgm:pt>
    <dgm:pt modelId="{D15BC26C-0FDD-4D18-AA1B-15B8C4D06447}" type="pres">
      <dgm:prSet presAssocID="{8134AEBD-2079-4707-B475-6FCB0F776723}" presName="circle2" presStyleLbl="node1" presStyleIdx="1" presStyleCnt="3"/>
      <dgm:spPr/>
    </dgm:pt>
    <dgm:pt modelId="{F3518144-587E-42A0-A106-8DDB0C625A52}" type="pres">
      <dgm:prSet presAssocID="{8134AEBD-2079-4707-B475-6FCB0F776723}" presName="c2text" presStyleLbl="node1" presStyleIdx="1" presStyleCnt="3">
        <dgm:presLayoutVars>
          <dgm:bulletEnabled val="1"/>
        </dgm:presLayoutVars>
      </dgm:prSet>
      <dgm:spPr/>
    </dgm:pt>
    <dgm:pt modelId="{40E5FA0B-5C27-4723-887F-48FD874BC19E}" type="pres">
      <dgm:prSet presAssocID="{8134AEBD-2079-4707-B475-6FCB0F776723}" presName="comp3" presStyleCnt="0"/>
      <dgm:spPr/>
    </dgm:pt>
    <dgm:pt modelId="{78A22757-E984-491F-8C25-DDCA0B4F8330}" type="pres">
      <dgm:prSet presAssocID="{8134AEBD-2079-4707-B475-6FCB0F776723}" presName="circle3" presStyleLbl="node1" presStyleIdx="2" presStyleCnt="3"/>
      <dgm:spPr/>
    </dgm:pt>
    <dgm:pt modelId="{957843DF-1113-4E9B-8901-A4ABAE2ACFA2}" type="pres">
      <dgm:prSet presAssocID="{8134AEBD-2079-4707-B475-6FCB0F776723}" presName="c3text" presStyleLbl="node1" presStyleIdx="2" presStyleCnt="3">
        <dgm:presLayoutVars>
          <dgm:bulletEnabled val="1"/>
        </dgm:presLayoutVars>
      </dgm:prSet>
      <dgm:spPr/>
    </dgm:pt>
  </dgm:ptLst>
  <dgm:cxnLst>
    <dgm:cxn modelId="{44C0713C-8FA6-48C7-A043-AC928E2D1ACF}" srcId="{8134AEBD-2079-4707-B475-6FCB0F776723}" destId="{D8C1421B-1BF9-4CF0-9F76-C4CAF8F54B12}" srcOrd="0" destOrd="0" parTransId="{7F755783-4908-40CA-9D55-DE70510587AA}" sibTransId="{2BFA7C4B-0B03-498F-9648-FA19C26B81DD}"/>
    <dgm:cxn modelId="{265CA56D-0086-4456-BAD9-B855BDB14EBF}" type="presOf" srcId="{C0104F41-33F1-4561-9A33-78E030A4649F}" destId="{F3518144-587E-42A0-A106-8DDB0C625A52}" srcOrd="1" destOrd="0" presId="urn:microsoft.com/office/officeart/2005/8/layout/venn2"/>
    <dgm:cxn modelId="{AFFC1474-5490-4CB5-B4EC-6A22F6B869D9}" srcId="{8134AEBD-2079-4707-B475-6FCB0F776723}" destId="{C0104F41-33F1-4561-9A33-78E030A4649F}" srcOrd="1" destOrd="0" parTransId="{E473FB8D-E708-47A5-92D3-EC49B43E2BEC}" sibTransId="{E213A20C-0BB4-43D2-A7AA-F6C1FD6DFC01}"/>
    <dgm:cxn modelId="{D0E1407F-8D6D-4EF7-BC58-9BE3B58EF921}" srcId="{8134AEBD-2079-4707-B475-6FCB0F776723}" destId="{1E101D4B-48CA-4BCD-B986-B8FD657D4C29}" srcOrd="2" destOrd="0" parTransId="{40588707-BE5B-499A-AFC2-C8D52A8F1141}" sibTransId="{E0506334-F1BD-48D4-9C9F-44B149C0BD48}"/>
    <dgm:cxn modelId="{C162908F-22F5-46A1-9E3D-F381EBC8F59F}" type="presOf" srcId="{8134AEBD-2079-4707-B475-6FCB0F776723}" destId="{E6913BA8-9641-4CAE-AA7A-82C52D367A98}" srcOrd="0" destOrd="0" presId="urn:microsoft.com/office/officeart/2005/8/layout/venn2"/>
    <dgm:cxn modelId="{2304928F-261B-4499-BA23-CB6AB5D3D15E}" type="presOf" srcId="{D8C1421B-1BF9-4CF0-9F76-C4CAF8F54B12}" destId="{215E92D6-C07B-4B8C-B084-685BDD26972E}" srcOrd="0" destOrd="0" presId="urn:microsoft.com/office/officeart/2005/8/layout/venn2"/>
    <dgm:cxn modelId="{15CD45AB-3E46-41D2-9C9C-2E867E046474}" type="presOf" srcId="{C0104F41-33F1-4561-9A33-78E030A4649F}" destId="{D15BC26C-0FDD-4D18-AA1B-15B8C4D06447}" srcOrd="0" destOrd="0" presId="urn:microsoft.com/office/officeart/2005/8/layout/venn2"/>
    <dgm:cxn modelId="{D19805C7-23AA-4704-A259-8E8E2DE0DDE8}" type="presOf" srcId="{1E101D4B-48CA-4BCD-B986-B8FD657D4C29}" destId="{78A22757-E984-491F-8C25-DDCA0B4F8330}" srcOrd="0" destOrd="0" presId="urn:microsoft.com/office/officeart/2005/8/layout/venn2"/>
    <dgm:cxn modelId="{015760C8-AA2B-49A2-B8C0-B06CBEFF8EE0}" type="presOf" srcId="{1E101D4B-48CA-4BCD-B986-B8FD657D4C29}" destId="{957843DF-1113-4E9B-8901-A4ABAE2ACFA2}" srcOrd="1" destOrd="0" presId="urn:microsoft.com/office/officeart/2005/8/layout/venn2"/>
    <dgm:cxn modelId="{9D020CD0-AD19-473B-AD6A-6AAB403933F8}" type="presOf" srcId="{D8C1421B-1BF9-4CF0-9F76-C4CAF8F54B12}" destId="{7CCCF5D8-5EED-4D6C-A4F1-11AA8CFA5E65}" srcOrd="1" destOrd="0" presId="urn:microsoft.com/office/officeart/2005/8/layout/venn2"/>
    <dgm:cxn modelId="{2C1BD9AD-E42D-450B-8C35-4457418A90FC}" type="presParOf" srcId="{E6913BA8-9641-4CAE-AA7A-82C52D367A98}" destId="{1C650477-1DD2-4FB3-BB15-CE1247C9CF1A}" srcOrd="0" destOrd="0" presId="urn:microsoft.com/office/officeart/2005/8/layout/venn2"/>
    <dgm:cxn modelId="{9B8A382E-D39A-4AF2-8B14-CC06D7BE4903}" type="presParOf" srcId="{1C650477-1DD2-4FB3-BB15-CE1247C9CF1A}" destId="{215E92D6-C07B-4B8C-B084-685BDD26972E}" srcOrd="0" destOrd="0" presId="urn:microsoft.com/office/officeart/2005/8/layout/venn2"/>
    <dgm:cxn modelId="{948D0B0C-2CB6-4DDF-BCF7-D7CACBD9F7B3}" type="presParOf" srcId="{1C650477-1DD2-4FB3-BB15-CE1247C9CF1A}" destId="{7CCCF5D8-5EED-4D6C-A4F1-11AA8CFA5E65}" srcOrd="1" destOrd="0" presId="urn:microsoft.com/office/officeart/2005/8/layout/venn2"/>
    <dgm:cxn modelId="{3CF28A0A-BAAD-47F5-A41C-C411C7CFBEC8}" type="presParOf" srcId="{E6913BA8-9641-4CAE-AA7A-82C52D367A98}" destId="{493DA6CA-0FBB-4B44-B437-836200DBAA82}" srcOrd="1" destOrd="0" presId="urn:microsoft.com/office/officeart/2005/8/layout/venn2"/>
    <dgm:cxn modelId="{9FB14780-C9B0-47CD-8ECE-78B16FD954B4}" type="presParOf" srcId="{493DA6CA-0FBB-4B44-B437-836200DBAA82}" destId="{D15BC26C-0FDD-4D18-AA1B-15B8C4D06447}" srcOrd="0" destOrd="0" presId="urn:microsoft.com/office/officeart/2005/8/layout/venn2"/>
    <dgm:cxn modelId="{A4D6CA9A-76AF-4033-B45F-2A4AC79637C5}" type="presParOf" srcId="{493DA6CA-0FBB-4B44-B437-836200DBAA82}" destId="{F3518144-587E-42A0-A106-8DDB0C625A52}" srcOrd="1" destOrd="0" presId="urn:microsoft.com/office/officeart/2005/8/layout/venn2"/>
    <dgm:cxn modelId="{A96F47D3-64AF-49F0-86BE-B6AFC7F3DA7E}" type="presParOf" srcId="{E6913BA8-9641-4CAE-AA7A-82C52D367A98}" destId="{40E5FA0B-5C27-4723-887F-48FD874BC19E}" srcOrd="2" destOrd="0" presId="urn:microsoft.com/office/officeart/2005/8/layout/venn2"/>
    <dgm:cxn modelId="{AACD1CF1-E2A2-4519-8E17-C92FFC6E2605}" type="presParOf" srcId="{40E5FA0B-5C27-4723-887F-48FD874BC19E}" destId="{78A22757-E984-491F-8C25-DDCA0B4F8330}" srcOrd="0" destOrd="0" presId="urn:microsoft.com/office/officeart/2005/8/layout/venn2"/>
    <dgm:cxn modelId="{5ABF5B4E-6849-42AE-804B-BCE62EB7BFCE}" type="presParOf" srcId="{40E5FA0B-5C27-4723-887F-48FD874BC19E}" destId="{957843DF-1113-4E9B-8901-A4ABAE2ACFA2}"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34AEBD-2079-4707-B475-6FCB0F776723}"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CA"/>
        </a:p>
      </dgm:t>
    </dgm:pt>
    <dgm:pt modelId="{D8C1421B-1BF9-4CF0-9F76-C4CAF8F54B12}">
      <dgm:prSet phldrT="[Text]"/>
      <dgm:spPr>
        <a:solidFill>
          <a:srgbClr val="92D050"/>
        </a:solidFill>
      </dgm:spPr>
      <dgm:t>
        <a:bodyPr/>
        <a:lstStyle/>
        <a:p>
          <a:r>
            <a:rPr lang="fr-FR" b="1" dirty="0">
              <a:solidFill>
                <a:schemeClr val="tx1"/>
              </a:solidFill>
            </a:rPr>
            <a:t>Total FEFA, U5 et autres groupes vulnérables</a:t>
          </a:r>
          <a:endParaRPr lang="en-CA" b="1" dirty="0">
            <a:solidFill>
              <a:schemeClr val="tx1"/>
            </a:solidFill>
          </a:endParaRPr>
        </a:p>
      </dgm:t>
    </dgm:pt>
    <dgm:pt modelId="{7F755783-4908-40CA-9D55-DE70510587AA}" type="parTrans" cxnId="{44C0713C-8FA6-48C7-A043-AC928E2D1ACF}">
      <dgm:prSet/>
      <dgm:spPr/>
      <dgm:t>
        <a:bodyPr/>
        <a:lstStyle/>
        <a:p>
          <a:endParaRPr lang="en-CA"/>
        </a:p>
      </dgm:t>
    </dgm:pt>
    <dgm:pt modelId="{2BFA7C4B-0B03-498F-9648-FA19C26B81DD}" type="sibTrans" cxnId="{44C0713C-8FA6-48C7-A043-AC928E2D1ACF}">
      <dgm:prSet/>
      <dgm:spPr/>
      <dgm:t>
        <a:bodyPr/>
        <a:lstStyle/>
        <a:p>
          <a:endParaRPr lang="en-CA"/>
        </a:p>
      </dgm:t>
    </dgm:pt>
    <dgm:pt modelId="{C0104F41-33F1-4561-9A33-78E030A4649F}">
      <dgm:prSet phldrT="[Text]"/>
      <dgm:spPr>
        <a:solidFill>
          <a:schemeClr val="accent6">
            <a:lumMod val="40000"/>
            <a:lumOff val="60000"/>
          </a:schemeClr>
        </a:solidFill>
      </dgm:spPr>
      <dgm:t>
        <a:bodyPr/>
        <a:lstStyle/>
        <a:p>
          <a:r>
            <a:rPr lang="fr-FR" b="1" dirty="0">
              <a:solidFill>
                <a:schemeClr val="tx1"/>
              </a:solidFill>
            </a:rPr>
            <a:t>Total FEFA, U5 et autres groupes vulnérables ayant besoin de services de nutrition</a:t>
          </a:r>
          <a:endParaRPr lang="en-CA" b="1" dirty="0">
            <a:solidFill>
              <a:schemeClr val="tx1"/>
            </a:solidFill>
          </a:endParaRPr>
        </a:p>
      </dgm:t>
    </dgm:pt>
    <dgm:pt modelId="{E473FB8D-E708-47A5-92D3-EC49B43E2BEC}" type="parTrans" cxnId="{AFFC1474-5490-4CB5-B4EC-6A22F6B869D9}">
      <dgm:prSet/>
      <dgm:spPr/>
      <dgm:t>
        <a:bodyPr/>
        <a:lstStyle/>
        <a:p>
          <a:endParaRPr lang="en-CA"/>
        </a:p>
      </dgm:t>
    </dgm:pt>
    <dgm:pt modelId="{E213A20C-0BB4-43D2-A7AA-F6C1FD6DFC01}" type="sibTrans" cxnId="{AFFC1474-5490-4CB5-B4EC-6A22F6B869D9}">
      <dgm:prSet/>
      <dgm:spPr/>
      <dgm:t>
        <a:bodyPr/>
        <a:lstStyle/>
        <a:p>
          <a:endParaRPr lang="en-CA"/>
        </a:p>
      </dgm:t>
    </dgm:pt>
    <dgm:pt modelId="{F4F21E85-7C1E-45A9-92A6-CBA48F39A5B2}">
      <dgm:prSet/>
      <dgm:spPr>
        <a:solidFill>
          <a:srgbClr val="FFFF00"/>
        </a:solidFill>
      </dgm:spPr>
      <dgm:t>
        <a:bodyPr/>
        <a:lstStyle/>
        <a:p>
          <a:r>
            <a:rPr lang="fr-FR" b="1" dirty="0">
              <a:solidFill>
                <a:schemeClr val="tx1"/>
              </a:solidFill>
            </a:rPr>
            <a:t>Total FEFA affectées, U5 et autres groupes vulnérables ayant besoin des services </a:t>
          </a:r>
          <a:r>
            <a:rPr lang="fr-FR" b="1" dirty="0" err="1">
              <a:solidFill>
                <a:schemeClr val="tx1"/>
              </a:solidFill>
            </a:rPr>
            <a:t>NiE</a:t>
          </a:r>
          <a:endParaRPr lang="en-CA" b="1" dirty="0">
            <a:solidFill>
              <a:schemeClr val="tx1"/>
            </a:solidFill>
          </a:endParaRPr>
        </a:p>
      </dgm:t>
    </dgm:pt>
    <dgm:pt modelId="{A2A05559-D718-49F8-9265-D82AD7B94125}" type="parTrans" cxnId="{8132D5C9-501B-4EFA-BFDE-4DDD0766BC48}">
      <dgm:prSet/>
      <dgm:spPr/>
      <dgm:t>
        <a:bodyPr/>
        <a:lstStyle/>
        <a:p>
          <a:endParaRPr lang="en-CA"/>
        </a:p>
      </dgm:t>
    </dgm:pt>
    <dgm:pt modelId="{968C917A-8806-407E-A7B7-A521CDBFE834}" type="sibTrans" cxnId="{8132D5C9-501B-4EFA-BFDE-4DDD0766BC48}">
      <dgm:prSet/>
      <dgm:spPr/>
      <dgm:t>
        <a:bodyPr/>
        <a:lstStyle/>
        <a:p>
          <a:endParaRPr lang="en-CA"/>
        </a:p>
      </dgm:t>
    </dgm:pt>
    <dgm:pt modelId="{1E101D4B-48CA-4BCD-B986-B8FD657D4C29}">
      <dgm:prSet phldrT="[Text]"/>
      <dgm:spPr>
        <a:solidFill>
          <a:srgbClr val="FF0000"/>
        </a:solidFill>
      </dgm:spPr>
      <dgm:t>
        <a:bodyPr/>
        <a:lstStyle/>
        <a:p>
          <a:r>
            <a:rPr lang="fr-FR" dirty="0"/>
            <a:t>Total FEFA, U5 et autres groupes vulnérables ayant besoin des services </a:t>
          </a:r>
          <a:r>
            <a:rPr lang="fr-FR" dirty="0" err="1"/>
            <a:t>NiE</a:t>
          </a:r>
          <a:endParaRPr lang="en-CA" dirty="0"/>
        </a:p>
      </dgm:t>
    </dgm:pt>
    <dgm:pt modelId="{E0506334-F1BD-48D4-9C9F-44B149C0BD48}" type="sibTrans" cxnId="{D0E1407F-8D6D-4EF7-BC58-9BE3B58EF921}">
      <dgm:prSet/>
      <dgm:spPr/>
      <dgm:t>
        <a:bodyPr/>
        <a:lstStyle/>
        <a:p>
          <a:endParaRPr lang="en-CA"/>
        </a:p>
      </dgm:t>
    </dgm:pt>
    <dgm:pt modelId="{40588707-BE5B-499A-AFC2-C8D52A8F1141}" type="parTrans" cxnId="{D0E1407F-8D6D-4EF7-BC58-9BE3B58EF921}">
      <dgm:prSet/>
      <dgm:spPr/>
      <dgm:t>
        <a:bodyPr/>
        <a:lstStyle/>
        <a:p>
          <a:endParaRPr lang="en-CA"/>
        </a:p>
      </dgm:t>
    </dgm:pt>
    <dgm:pt modelId="{E6913BA8-9641-4CAE-AA7A-82C52D367A98}" type="pres">
      <dgm:prSet presAssocID="{8134AEBD-2079-4707-B475-6FCB0F776723}" presName="Name0" presStyleCnt="0">
        <dgm:presLayoutVars>
          <dgm:chMax val="7"/>
          <dgm:resizeHandles val="exact"/>
        </dgm:presLayoutVars>
      </dgm:prSet>
      <dgm:spPr/>
    </dgm:pt>
    <dgm:pt modelId="{1C650477-1DD2-4FB3-BB15-CE1247C9CF1A}" type="pres">
      <dgm:prSet presAssocID="{8134AEBD-2079-4707-B475-6FCB0F776723}" presName="comp1" presStyleCnt="0"/>
      <dgm:spPr/>
    </dgm:pt>
    <dgm:pt modelId="{215E92D6-C07B-4B8C-B084-685BDD26972E}" type="pres">
      <dgm:prSet presAssocID="{8134AEBD-2079-4707-B475-6FCB0F776723}" presName="circle1" presStyleLbl="node1" presStyleIdx="0" presStyleCnt="4" custLinFactNeighborX="858"/>
      <dgm:spPr/>
    </dgm:pt>
    <dgm:pt modelId="{7CCCF5D8-5EED-4D6C-A4F1-11AA8CFA5E65}" type="pres">
      <dgm:prSet presAssocID="{8134AEBD-2079-4707-B475-6FCB0F776723}" presName="c1text" presStyleLbl="node1" presStyleIdx="0" presStyleCnt="4">
        <dgm:presLayoutVars>
          <dgm:bulletEnabled val="1"/>
        </dgm:presLayoutVars>
      </dgm:prSet>
      <dgm:spPr/>
    </dgm:pt>
    <dgm:pt modelId="{493DA6CA-0FBB-4B44-B437-836200DBAA82}" type="pres">
      <dgm:prSet presAssocID="{8134AEBD-2079-4707-B475-6FCB0F776723}" presName="comp2" presStyleCnt="0"/>
      <dgm:spPr/>
    </dgm:pt>
    <dgm:pt modelId="{D15BC26C-0FDD-4D18-AA1B-15B8C4D06447}" type="pres">
      <dgm:prSet presAssocID="{8134AEBD-2079-4707-B475-6FCB0F776723}" presName="circle2" presStyleLbl="node1" presStyleIdx="1" presStyleCnt="4"/>
      <dgm:spPr/>
    </dgm:pt>
    <dgm:pt modelId="{F3518144-587E-42A0-A106-8DDB0C625A52}" type="pres">
      <dgm:prSet presAssocID="{8134AEBD-2079-4707-B475-6FCB0F776723}" presName="c2text" presStyleLbl="node1" presStyleIdx="1" presStyleCnt="4">
        <dgm:presLayoutVars>
          <dgm:bulletEnabled val="1"/>
        </dgm:presLayoutVars>
      </dgm:prSet>
      <dgm:spPr/>
    </dgm:pt>
    <dgm:pt modelId="{40E5FA0B-5C27-4723-887F-48FD874BC19E}" type="pres">
      <dgm:prSet presAssocID="{8134AEBD-2079-4707-B475-6FCB0F776723}" presName="comp3" presStyleCnt="0"/>
      <dgm:spPr/>
    </dgm:pt>
    <dgm:pt modelId="{78A22757-E984-491F-8C25-DDCA0B4F8330}" type="pres">
      <dgm:prSet presAssocID="{8134AEBD-2079-4707-B475-6FCB0F776723}" presName="circle3" presStyleLbl="node1" presStyleIdx="2" presStyleCnt="4"/>
      <dgm:spPr/>
    </dgm:pt>
    <dgm:pt modelId="{957843DF-1113-4E9B-8901-A4ABAE2ACFA2}" type="pres">
      <dgm:prSet presAssocID="{8134AEBD-2079-4707-B475-6FCB0F776723}" presName="c3text" presStyleLbl="node1" presStyleIdx="2" presStyleCnt="4">
        <dgm:presLayoutVars>
          <dgm:bulletEnabled val="1"/>
        </dgm:presLayoutVars>
      </dgm:prSet>
      <dgm:spPr/>
    </dgm:pt>
    <dgm:pt modelId="{B77CBE4E-6344-4A44-9F3A-921305986A04}" type="pres">
      <dgm:prSet presAssocID="{8134AEBD-2079-4707-B475-6FCB0F776723}" presName="comp4" presStyleCnt="0"/>
      <dgm:spPr/>
    </dgm:pt>
    <dgm:pt modelId="{0C04F463-A459-479F-86D3-2F21EE4179FF}" type="pres">
      <dgm:prSet presAssocID="{8134AEBD-2079-4707-B475-6FCB0F776723}" presName="circle4" presStyleLbl="node1" presStyleIdx="3" presStyleCnt="4"/>
      <dgm:spPr/>
    </dgm:pt>
    <dgm:pt modelId="{1FE254C8-8050-46B2-A883-E94B66A1BD8C}" type="pres">
      <dgm:prSet presAssocID="{8134AEBD-2079-4707-B475-6FCB0F776723}" presName="c4text" presStyleLbl="node1" presStyleIdx="3" presStyleCnt="4">
        <dgm:presLayoutVars>
          <dgm:bulletEnabled val="1"/>
        </dgm:presLayoutVars>
      </dgm:prSet>
      <dgm:spPr/>
    </dgm:pt>
  </dgm:ptLst>
  <dgm:cxnLst>
    <dgm:cxn modelId="{44C0713C-8FA6-48C7-A043-AC928E2D1ACF}" srcId="{8134AEBD-2079-4707-B475-6FCB0F776723}" destId="{D8C1421B-1BF9-4CF0-9F76-C4CAF8F54B12}" srcOrd="0" destOrd="0" parTransId="{7F755783-4908-40CA-9D55-DE70510587AA}" sibTransId="{2BFA7C4B-0B03-498F-9648-FA19C26B81DD}"/>
    <dgm:cxn modelId="{265CA56D-0086-4456-BAD9-B855BDB14EBF}" type="presOf" srcId="{C0104F41-33F1-4561-9A33-78E030A4649F}" destId="{F3518144-587E-42A0-A106-8DDB0C625A52}" srcOrd="1" destOrd="0" presId="urn:microsoft.com/office/officeart/2005/8/layout/venn2"/>
    <dgm:cxn modelId="{AFFC1474-5490-4CB5-B4EC-6A22F6B869D9}" srcId="{8134AEBD-2079-4707-B475-6FCB0F776723}" destId="{C0104F41-33F1-4561-9A33-78E030A4649F}" srcOrd="1" destOrd="0" parTransId="{E473FB8D-E708-47A5-92D3-EC49B43E2BEC}" sibTransId="{E213A20C-0BB4-43D2-A7AA-F6C1FD6DFC01}"/>
    <dgm:cxn modelId="{D0E1407F-8D6D-4EF7-BC58-9BE3B58EF921}" srcId="{8134AEBD-2079-4707-B475-6FCB0F776723}" destId="{1E101D4B-48CA-4BCD-B986-B8FD657D4C29}" srcOrd="3" destOrd="0" parTransId="{40588707-BE5B-499A-AFC2-C8D52A8F1141}" sibTransId="{E0506334-F1BD-48D4-9C9F-44B149C0BD48}"/>
    <dgm:cxn modelId="{D39B7184-8C72-4D69-ADB9-327A95959503}" type="presOf" srcId="{F4F21E85-7C1E-45A9-92A6-CBA48F39A5B2}" destId="{78A22757-E984-491F-8C25-DDCA0B4F8330}" srcOrd="0" destOrd="0" presId="urn:microsoft.com/office/officeart/2005/8/layout/venn2"/>
    <dgm:cxn modelId="{C162908F-22F5-46A1-9E3D-F381EBC8F59F}" type="presOf" srcId="{8134AEBD-2079-4707-B475-6FCB0F776723}" destId="{E6913BA8-9641-4CAE-AA7A-82C52D367A98}" srcOrd="0" destOrd="0" presId="urn:microsoft.com/office/officeart/2005/8/layout/venn2"/>
    <dgm:cxn modelId="{2304928F-261B-4499-BA23-CB6AB5D3D15E}" type="presOf" srcId="{D8C1421B-1BF9-4CF0-9F76-C4CAF8F54B12}" destId="{215E92D6-C07B-4B8C-B084-685BDD26972E}" srcOrd="0" destOrd="0" presId="urn:microsoft.com/office/officeart/2005/8/layout/venn2"/>
    <dgm:cxn modelId="{F7174293-B7DD-4BA2-AF65-0478D58E768D}" type="presOf" srcId="{F4F21E85-7C1E-45A9-92A6-CBA48F39A5B2}" destId="{957843DF-1113-4E9B-8901-A4ABAE2ACFA2}" srcOrd="1" destOrd="0" presId="urn:microsoft.com/office/officeart/2005/8/layout/venn2"/>
    <dgm:cxn modelId="{15CD45AB-3E46-41D2-9C9C-2E867E046474}" type="presOf" srcId="{C0104F41-33F1-4561-9A33-78E030A4649F}" destId="{D15BC26C-0FDD-4D18-AA1B-15B8C4D06447}" srcOrd="0" destOrd="0" presId="urn:microsoft.com/office/officeart/2005/8/layout/venn2"/>
    <dgm:cxn modelId="{8132D5C9-501B-4EFA-BFDE-4DDD0766BC48}" srcId="{8134AEBD-2079-4707-B475-6FCB0F776723}" destId="{F4F21E85-7C1E-45A9-92A6-CBA48F39A5B2}" srcOrd="2" destOrd="0" parTransId="{A2A05559-D718-49F8-9265-D82AD7B94125}" sibTransId="{968C917A-8806-407E-A7B7-A521CDBFE834}"/>
    <dgm:cxn modelId="{9D020CD0-AD19-473B-AD6A-6AAB403933F8}" type="presOf" srcId="{D8C1421B-1BF9-4CF0-9F76-C4CAF8F54B12}" destId="{7CCCF5D8-5EED-4D6C-A4F1-11AA8CFA5E65}" srcOrd="1" destOrd="0" presId="urn:microsoft.com/office/officeart/2005/8/layout/venn2"/>
    <dgm:cxn modelId="{4281C4E1-37EB-4221-BC8D-0F045DAD0773}" type="presOf" srcId="{1E101D4B-48CA-4BCD-B986-B8FD657D4C29}" destId="{0C04F463-A459-479F-86D3-2F21EE4179FF}" srcOrd="0" destOrd="0" presId="urn:microsoft.com/office/officeart/2005/8/layout/venn2"/>
    <dgm:cxn modelId="{C993BEF1-01CD-4E9F-A4A1-B1941B3C44B1}" type="presOf" srcId="{1E101D4B-48CA-4BCD-B986-B8FD657D4C29}" destId="{1FE254C8-8050-46B2-A883-E94B66A1BD8C}" srcOrd="1" destOrd="0" presId="urn:microsoft.com/office/officeart/2005/8/layout/venn2"/>
    <dgm:cxn modelId="{2C1BD9AD-E42D-450B-8C35-4457418A90FC}" type="presParOf" srcId="{E6913BA8-9641-4CAE-AA7A-82C52D367A98}" destId="{1C650477-1DD2-4FB3-BB15-CE1247C9CF1A}" srcOrd="0" destOrd="0" presId="urn:microsoft.com/office/officeart/2005/8/layout/venn2"/>
    <dgm:cxn modelId="{9B8A382E-D39A-4AF2-8B14-CC06D7BE4903}" type="presParOf" srcId="{1C650477-1DD2-4FB3-BB15-CE1247C9CF1A}" destId="{215E92D6-C07B-4B8C-B084-685BDD26972E}" srcOrd="0" destOrd="0" presId="urn:microsoft.com/office/officeart/2005/8/layout/venn2"/>
    <dgm:cxn modelId="{948D0B0C-2CB6-4DDF-BCF7-D7CACBD9F7B3}" type="presParOf" srcId="{1C650477-1DD2-4FB3-BB15-CE1247C9CF1A}" destId="{7CCCF5D8-5EED-4D6C-A4F1-11AA8CFA5E65}" srcOrd="1" destOrd="0" presId="urn:microsoft.com/office/officeart/2005/8/layout/venn2"/>
    <dgm:cxn modelId="{3CF28A0A-BAAD-47F5-A41C-C411C7CFBEC8}" type="presParOf" srcId="{E6913BA8-9641-4CAE-AA7A-82C52D367A98}" destId="{493DA6CA-0FBB-4B44-B437-836200DBAA82}" srcOrd="1" destOrd="0" presId="urn:microsoft.com/office/officeart/2005/8/layout/venn2"/>
    <dgm:cxn modelId="{9FB14780-C9B0-47CD-8ECE-78B16FD954B4}" type="presParOf" srcId="{493DA6CA-0FBB-4B44-B437-836200DBAA82}" destId="{D15BC26C-0FDD-4D18-AA1B-15B8C4D06447}" srcOrd="0" destOrd="0" presId="urn:microsoft.com/office/officeart/2005/8/layout/venn2"/>
    <dgm:cxn modelId="{A4D6CA9A-76AF-4033-B45F-2A4AC79637C5}" type="presParOf" srcId="{493DA6CA-0FBB-4B44-B437-836200DBAA82}" destId="{F3518144-587E-42A0-A106-8DDB0C625A52}" srcOrd="1" destOrd="0" presId="urn:microsoft.com/office/officeart/2005/8/layout/venn2"/>
    <dgm:cxn modelId="{A96F47D3-64AF-49F0-86BE-B6AFC7F3DA7E}" type="presParOf" srcId="{E6913BA8-9641-4CAE-AA7A-82C52D367A98}" destId="{40E5FA0B-5C27-4723-887F-48FD874BC19E}" srcOrd="2" destOrd="0" presId="urn:microsoft.com/office/officeart/2005/8/layout/venn2"/>
    <dgm:cxn modelId="{AACD1CF1-E2A2-4519-8E17-C92FFC6E2605}" type="presParOf" srcId="{40E5FA0B-5C27-4723-887F-48FD874BC19E}" destId="{78A22757-E984-491F-8C25-DDCA0B4F8330}" srcOrd="0" destOrd="0" presId="urn:microsoft.com/office/officeart/2005/8/layout/venn2"/>
    <dgm:cxn modelId="{5ABF5B4E-6849-42AE-804B-BCE62EB7BFCE}" type="presParOf" srcId="{40E5FA0B-5C27-4723-887F-48FD874BC19E}" destId="{957843DF-1113-4E9B-8901-A4ABAE2ACFA2}" srcOrd="1" destOrd="0" presId="urn:microsoft.com/office/officeart/2005/8/layout/venn2"/>
    <dgm:cxn modelId="{07DD01B2-7A9C-412E-8BAD-392121851457}" type="presParOf" srcId="{E6913BA8-9641-4CAE-AA7A-82C52D367A98}" destId="{B77CBE4E-6344-4A44-9F3A-921305986A04}" srcOrd="3" destOrd="0" presId="urn:microsoft.com/office/officeart/2005/8/layout/venn2"/>
    <dgm:cxn modelId="{2E55BD13-847A-4D6A-BD1C-B8982EB45D6F}" type="presParOf" srcId="{B77CBE4E-6344-4A44-9F3A-921305986A04}" destId="{0C04F463-A459-479F-86D3-2F21EE4179FF}" srcOrd="0" destOrd="0" presId="urn:microsoft.com/office/officeart/2005/8/layout/venn2"/>
    <dgm:cxn modelId="{61C23075-E3E1-475A-8C26-19232D2E130A}" type="presParOf" srcId="{B77CBE4E-6344-4A44-9F3A-921305986A04}" destId="{1FE254C8-8050-46B2-A883-E94B66A1BD8C}" srcOrd="1"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728521-96F7-4791-8A1C-6DFB7C06003C}" type="doc">
      <dgm:prSet loTypeId="urn:microsoft.com/office/officeart/2005/8/layout/hierarchy4" loCatId="list" qsTypeId="urn:microsoft.com/office/officeart/2005/8/quickstyle/simple2" qsCatId="simple" csTypeId="urn:microsoft.com/office/officeart/2005/8/colors/accent0_2" csCatId="mainScheme" phldr="1"/>
      <dgm:spPr/>
      <dgm:t>
        <a:bodyPr/>
        <a:lstStyle/>
        <a:p>
          <a:endParaRPr lang="en-US"/>
        </a:p>
      </dgm:t>
    </dgm:pt>
    <dgm:pt modelId="{A38878A3-D8C8-4BB7-8E21-93F08DC2F90A}">
      <dgm:prSet phldrT="[Text]" custT="1"/>
      <dgm:spPr/>
      <dgm:t>
        <a:bodyPr/>
        <a:lstStyle/>
        <a:p>
          <a:pPr>
            <a:buFont typeface="Symbol" panose="05050102010706020507" pitchFamily="18" charset="2"/>
            <a:buChar char=""/>
          </a:pPr>
          <a:r>
            <a:rPr lang="fr-FR" sz="1300" b="1" dirty="0">
              <a:effectLst/>
              <a:latin typeface="Roboto Condensed" panose="02000000000000000000" pitchFamily="2" charset="0"/>
              <a:ea typeface="Roboto Condensed" panose="02000000000000000000" pitchFamily="2" charset="0"/>
              <a:cs typeface="Roboto Condensed" panose="02000000000000000000" pitchFamily="2" charset="0"/>
            </a:rPr>
            <a:t>Les personnes dans le besoin </a:t>
          </a:r>
          <a:r>
            <a:rPr lang="fr-FR" sz="1300" b="0" dirty="0">
              <a:effectLst/>
              <a:latin typeface="Roboto Condensed" panose="02000000000000000000" pitchFamily="2" charset="0"/>
              <a:ea typeface="Roboto Condensed" panose="02000000000000000000" pitchFamily="2" charset="0"/>
              <a:cs typeface="Roboto Condensed" panose="02000000000000000000" pitchFamily="2" charset="0"/>
            </a:rPr>
            <a:t>constituent un sous-ensemble de la population touchée et comprennent les membres :</a:t>
          </a:r>
          <a:endParaRPr lang="en-US" sz="1300" b="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B12A66FA-A76E-44FE-AC6E-BFAC0CC9BB9B}" type="parTrans" cxnId="{2867C396-6C65-48E3-92F5-A2BF7E813BE2}">
      <dgm:prSet/>
      <dgm:spPr/>
      <dgm:t>
        <a:bodyPr/>
        <a:lstStyle/>
        <a:p>
          <a:endParaRPr lang="en-US" sz="1300"/>
        </a:p>
      </dgm:t>
    </dgm:pt>
    <dgm:pt modelId="{39BD939A-500D-45AA-A755-CB955A5AEBD8}" type="sibTrans" cxnId="{2867C396-6C65-48E3-92F5-A2BF7E813BE2}">
      <dgm:prSet/>
      <dgm:spPr/>
      <dgm:t>
        <a:bodyPr/>
        <a:lstStyle/>
        <a:p>
          <a:endParaRPr lang="en-US" sz="1300"/>
        </a:p>
      </dgm:t>
    </dgm:pt>
    <dgm:pt modelId="{C1A61508-1B54-4BD3-B2CA-E77A60DAD042}">
      <dgm:prSet phldrT="[Text]" custT="1"/>
      <dgm:spPr/>
      <dgm:t>
        <a:bodyPr/>
        <a:lstStyle/>
        <a:p>
          <a:pPr>
            <a:buFont typeface="Symbol" panose="05050102010706020507" pitchFamily="18" charset="2"/>
            <a:buChar char=""/>
          </a:pPr>
          <a:r>
            <a:rPr lang="fr-FR" sz="1300" dirty="0">
              <a:effectLst/>
              <a:latin typeface="Roboto Condensed" panose="02000000000000000000" pitchFamily="2" charset="0"/>
              <a:ea typeface="Roboto Condensed" panose="02000000000000000000" pitchFamily="2" charset="0"/>
              <a:cs typeface="Roboto Condensed" panose="02000000000000000000" pitchFamily="2" charset="0"/>
            </a:rPr>
            <a:t>dont la sécurité physique, les droits fondamentaux, la dignité, les conditions de vie ou les moyens de subsistance sont </a:t>
          </a:r>
          <a:r>
            <a:rPr lang="fr-FR" sz="1300" u="sng" dirty="0">
              <a:effectLst/>
              <a:latin typeface="Roboto Condensed" panose="02000000000000000000" pitchFamily="2" charset="0"/>
              <a:ea typeface="Roboto Condensed" panose="02000000000000000000" pitchFamily="2" charset="0"/>
              <a:cs typeface="Roboto Condensed" panose="02000000000000000000" pitchFamily="2" charset="0"/>
            </a:rPr>
            <a:t>menacés</a:t>
          </a:r>
          <a:r>
            <a:rPr lang="fr-FR" sz="1300" dirty="0">
              <a:effectLst/>
              <a:latin typeface="Roboto Condensed" panose="02000000000000000000" pitchFamily="2" charset="0"/>
              <a:ea typeface="Roboto Condensed" panose="02000000000000000000" pitchFamily="2" charset="0"/>
              <a:cs typeface="Roboto Condensed" panose="02000000000000000000" pitchFamily="2" charset="0"/>
            </a:rPr>
            <a:t> ou </a:t>
          </a:r>
          <a:r>
            <a:rPr lang="fr-FR" sz="1300" u="sng" dirty="0">
              <a:effectLst/>
              <a:latin typeface="Roboto Condensed" panose="02000000000000000000" pitchFamily="2" charset="0"/>
              <a:ea typeface="Roboto Condensed" panose="02000000000000000000" pitchFamily="2" charset="0"/>
              <a:cs typeface="Roboto Condensed" panose="02000000000000000000" pitchFamily="2" charset="0"/>
            </a:rPr>
            <a:t>perturbés</a:t>
          </a:r>
          <a:r>
            <a:rPr lang="fr-FR" sz="1300" dirty="0">
              <a:effectLst/>
              <a:latin typeface="Roboto Condensed" panose="02000000000000000000" pitchFamily="2" charset="0"/>
              <a:ea typeface="Roboto Condensed" panose="02000000000000000000" pitchFamily="2" charset="0"/>
              <a:cs typeface="Roboto Condensed" panose="02000000000000000000" pitchFamily="2" charset="0"/>
            </a:rPr>
            <a:t>,</a:t>
          </a:r>
          <a:endParaRPr lang="en-US" sz="13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7E205218-A3F3-4EE1-B3E6-6E5B32EF730F}" type="parTrans" cxnId="{38735112-8219-4DE6-98B7-A2C6C10D7AD0}">
      <dgm:prSet/>
      <dgm:spPr/>
      <dgm:t>
        <a:bodyPr/>
        <a:lstStyle/>
        <a:p>
          <a:endParaRPr lang="en-US" sz="1300"/>
        </a:p>
      </dgm:t>
    </dgm:pt>
    <dgm:pt modelId="{5A9E3DB7-A659-49E1-9FDA-77AF4C4CE745}" type="sibTrans" cxnId="{38735112-8219-4DE6-98B7-A2C6C10D7AD0}">
      <dgm:prSet/>
      <dgm:spPr/>
      <dgm:t>
        <a:bodyPr/>
        <a:lstStyle/>
        <a:p>
          <a:endParaRPr lang="en-US" sz="1300"/>
        </a:p>
      </dgm:t>
    </dgm:pt>
    <dgm:pt modelId="{03867985-BE21-422B-933A-2D5F0747604B}">
      <dgm:prSet phldrT="[Text]" custT="1"/>
      <dgm:spPr/>
      <dgm:t>
        <a:bodyPr/>
        <a:lstStyle/>
        <a:p>
          <a:pPr>
            <a:buFont typeface="Symbol" panose="05050102010706020507" pitchFamily="18" charset="2"/>
            <a:buChar char=""/>
          </a:pPr>
          <a:r>
            <a:rPr lang="fr-FR" sz="1300" b="1" u="sng" dirty="0">
              <a:effectLst/>
              <a:latin typeface="Roboto Condensed" panose="02000000000000000000" pitchFamily="2" charset="0"/>
              <a:ea typeface="Roboto Condensed" panose="02000000000000000000" pitchFamily="2" charset="0"/>
              <a:cs typeface="Roboto Condensed" panose="02000000000000000000" pitchFamily="2" charset="0"/>
            </a:rPr>
            <a:t>ET</a:t>
          </a:r>
          <a:r>
            <a:rPr lang="fr-FR" sz="1300" b="0" u="none" dirty="0">
              <a:effectLst/>
              <a:latin typeface="Roboto Condensed" panose="02000000000000000000" pitchFamily="2" charset="0"/>
              <a:ea typeface="Roboto Condensed" panose="02000000000000000000" pitchFamily="2" charset="0"/>
              <a:cs typeface="Roboto Condensed" panose="02000000000000000000" pitchFamily="2" charset="0"/>
            </a:rPr>
            <a:t> dont le niveau actuel </a:t>
          </a:r>
          <a:r>
            <a:rPr lang="fr-FR" sz="1300" b="0" u="sng" dirty="0">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d'accès</a:t>
          </a:r>
          <a:r>
            <a:rPr lang="fr-FR" sz="1300" b="0" u="none" dirty="0">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 aux services de base, aux biens et à la protection sociale est </a:t>
          </a:r>
          <a:r>
            <a:rPr lang="fr-FR" sz="1300" b="0" u="sng" dirty="0">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inadéquat</a:t>
          </a:r>
          <a:r>
            <a:rPr lang="fr-FR" sz="1300" b="0" u="none" dirty="0">
              <a:effectLst/>
              <a:latin typeface="Roboto Condensed" panose="02000000000000000000" pitchFamily="2" charset="0"/>
              <a:ea typeface="Roboto Condensed" panose="02000000000000000000" pitchFamily="2" charset="0"/>
              <a:cs typeface="Roboto Condensed" panose="02000000000000000000" pitchFamily="2" charset="0"/>
            </a:rPr>
            <a:t> pour rétablir des conditions de vie normales avec leurs moyens habituels dans un délai raisonnable sans </a:t>
          </a:r>
          <a:r>
            <a:rPr lang="fr-FR" sz="1300" b="0" u="sng" dirty="0">
              <a:effectLst/>
              <a:latin typeface="Roboto Condensed" panose="02000000000000000000" pitchFamily="2" charset="0"/>
              <a:ea typeface="Roboto Condensed" panose="02000000000000000000" pitchFamily="2" charset="0"/>
              <a:cs typeface="Roboto Condensed" panose="02000000000000000000" pitchFamily="2" charset="0"/>
            </a:rPr>
            <a:t>assistance supplémentaire</a:t>
          </a:r>
          <a:r>
            <a:rPr lang="fr-FR" sz="1300" b="0" u="none" dirty="0">
              <a:effectLst/>
              <a:latin typeface="Roboto Condensed" panose="02000000000000000000" pitchFamily="2" charset="0"/>
              <a:ea typeface="Roboto Condensed" panose="02000000000000000000" pitchFamily="2" charset="0"/>
              <a:cs typeface="Roboto Condensed" panose="02000000000000000000" pitchFamily="2" charset="0"/>
            </a:rPr>
            <a:t>.</a:t>
          </a:r>
          <a:endParaRPr lang="en-US" sz="1300" b="0" u="none"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06FFDD15-E60A-4798-BEDA-20E3DFF92FC5}" type="parTrans" cxnId="{F8EC62C3-A902-4CD0-A40F-1137D2BD589F}">
      <dgm:prSet/>
      <dgm:spPr/>
      <dgm:t>
        <a:bodyPr/>
        <a:lstStyle/>
        <a:p>
          <a:endParaRPr lang="en-US" sz="1300"/>
        </a:p>
      </dgm:t>
    </dgm:pt>
    <dgm:pt modelId="{DE87FEB4-99DD-436A-9148-99EDDC2BA757}" type="sibTrans" cxnId="{F8EC62C3-A902-4CD0-A40F-1137D2BD589F}">
      <dgm:prSet/>
      <dgm:spPr/>
      <dgm:t>
        <a:bodyPr/>
        <a:lstStyle/>
        <a:p>
          <a:endParaRPr lang="en-US" sz="1300"/>
        </a:p>
      </dgm:t>
    </dgm:pt>
    <dgm:pt modelId="{8FE4D2BC-EC8E-49D8-8419-C2E4414EC879}" type="pres">
      <dgm:prSet presAssocID="{28728521-96F7-4791-8A1C-6DFB7C06003C}" presName="Name0" presStyleCnt="0">
        <dgm:presLayoutVars>
          <dgm:chPref val="1"/>
          <dgm:dir/>
          <dgm:animOne val="branch"/>
          <dgm:animLvl val="lvl"/>
          <dgm:resizeHandles/>
        </dgm:presLayoutVars>
      </dgm:prSet>
      <dgm:spPr/>
    </dgm:pt>
    <dgm:pt modelId="{401A48EA-5545-4F12-AD73-23038103F280}" type="pres">
      <dgm:prSet presAssocID="{A38878A3-D8C8-4BB7-8E21-93F08DC2F90A}" presName="vertOne" presStyleCnt="0"/>
      <dgm:spPr/>
    </dgm:pt>
    <dgm:pt modelId="{561CF10E-7286-48CE-8D69-3AE30C616AD9}" type="pres">
      <dgm:prSet presAssocID="{A38878A3-D8C8-4BB7-8E21-93F08DC2F90A}" presName="txOne" presStyleLbl="node0" presStyleIdx="0" presStyleCnt="1" custScaleY="29323" custLinFactNeighborX="-37" custLinFactNeighborY="-10209">
        <dgm:presLayoutVars>
          <dgm:chPref val="3"/>
        </dgm:presLayoutVars>
      </dgm:prSet>
      <dgm:spPr/>
    </dgm:pt>
    <dgm:pt modelId="{8C41A2C0-2085-473A-8797-27401080AC13}" type="pres">
      <dgm:prSet presAssocID="{A38878A3-D8C8-4BB7-8E21-93F08DC2F90A}" presName="parTransOne" presStyleCnt="0"/>
      <dgm:spPr/>
    </dgm:pt>
    <dgm:pt modelId="{46083EBE-5E4A-4A95-9EEF-EB3317818082}" type="pres">
      <dgm:prSet presAssocID="{A38878A3-D8C8-4BB7-8E21-93F08DC2F90A}" presName="horzOne" presStyleCnt="0"/>
      <dgm:spPr/>
    </dgm:pt>
    <dgm:pt modelId="{5782389B-927A-4BAE-AF3A-73BFEBD76792}" type="pres">
      <dgm:prSet presAssocID="{C1A61508-1B54-4BD3-B2CA-E77A60DAD042}" presName="vertTwo" presStyleCnt="0"/>
      <dgm:spPr/>
    </dgm:pt>
    <dgm:pt modelId="{FDFB135F-BD9D-4530-BEF4-B136E3936DFE}" type="pres">
      <dgm:prSet presAssocID="{C1A61508-1B54-4BD3-B2CA-E77A60DAD042}" presName="txTwo" presStyleLbl="node2" presStyleIdx="0" presStyleCnt="2">
        <dgm:presLayoutVars>
          <dgm:chPref val="3"/>
        </dgm:presLayoutVars>
      </dgm:prSet>
      <dgm:spPr/>
    </dgm:pt>
    <dgm:pt modelId="{9D120E7D-6192-4D0F-9E4B-4A9F8AF9CEBA}" type="pres">
      <dgm:prSet presAssocID="{C1A61508-1B54-4BD3-B2CA-E77A60DAD042}" presName="horzTwo" presStyleCnt="0"/>
      <dgm:spPr/>
    </dgm:pt>
    <dgm:pt modelId="{8D533190-123A-4194-B5CD-DF2C3BE99F4E}" type="pres">
      <dgm:prSet presAssocID="{5A9E3DB7-A659-49E1-9FDA-77AF4C4CE745}" presName="sibSpaceTwo" presStyleCnt="0"/>
      <dgm:spPr/>
    </dgm:pt>
    <dgm:pt modelId="{FD1B2BB6-E50A-4BE3-9180-BDB14E287CC2}" type="pres">
      <dgm:prSet presAssocID="{03867985-BE21-422B-933A-2D5F0747604B}" presName="vertTwo" presStyleCnt="0"/>
      <dgm:spPr/>
    </dgm:pt>
    <dgm:pt modelId="{36ACCA2C-73F0-4BBC-BAA4-8A2F0ED3AE8E}" type="pres">
      <dgm:prSet presAssocID="{03867985-BE21-422B-933A-2D5F0747604B}" presName="txTwo" presStyleLbl="node2" presStyleIdx="1" presStyleCnt="2">
        <dgm:presLayoutVars>
          <dgm:chPref val="3"/>
        </dgm:presLayoutVars>
      </dgm:prSet>
      <dgm:spPr/>
    </dgm:pt>
    <dgm:pt modelId="{79B5D4E6-429F-4F6F-ABB2-F6886EBFE3D5}" type="pres">
      <dgm:prSet presAssocID="{03867985-BE21-422B-933A-2D5F0747604B}" presName="horzTwo" presStyleCnt="0"/>
      <dgm:spPr/>
    </dgm:pt>
  </dgm:ptLst>
  <dgm:cxnLst>
    <dgm:cxn modelId="{38735112-8219-4DE6-98B7-A2C6C10D7AD0}" srcId="{A38878A3-D8C8-4BB7-8E21-93F08DC2F90A}" destId="{C1A61508-1B54-4BD3-B2CA-E77A60DAD042}" srcOrd="0" destOrd="0" parTransId="{7E205218-A3F3-4EE1-B3E6-6E5B32EF730F}" sibTransId="{5A9E3DB7-A659-49E1-9FDA-77AF4C4CE745}"/>
    <dgm:cxn modelId="{6B152B43-0D3A-4B6E-9830-1D3B7691EA73}" type="presOf" srcId="{A38878A3-D8C8-4BB7-8E21-93F08DC2F90A}" destId="{561CF10E-7286-48CE-8D69-3AE30C616AD9}" srcOrd="0" destOrd="0" presId="urn:microsoft.com/office/officeart/2005/8/layout/hierarchy4"/>
    <dgm:cxn modelId="{9D536292-A735-4303-AF43-097E54910984}" type="presOf" srcId="{03867985-BE21-422B-933A-2D5F0747604B}" destId="{36ACCA2C-73F0-4BBC-BAA4-8A2F0ED3AE8E}" srcOrd="0" destOrd="0" presId="urn:microsoft.com/office/officeart/2005/8/layout/hierarchy4"/>
    <dgm:cxn modelId="{2867C396-6C65-48E3-92F5-A2BF7E813BE2}" srcId="{28728521-96F7-4791-8A1C-6DFB7C06003C}" destId="{A38878A3-D8C8-4BB7-8E21-93F08DC2F90A}" srcOrd="0" destOrd="0" parTransId="{B12A66FA-A76E-44FE-AC6E-BFAC0CC9BB9B}" sibTransId="{39BD939A-500D-45AA-A755-CB955A5AEBD8}"/>
    <dgm:cxn modelId="{484B019A-3768-49F6-842B-9A97B858EC4C}" type="presOf" srcId="{C1A61508-1B54-4BD3-B2CA-E77A60DAD042}" destId="{FDFB135F-BD9D-4530-BEF4-B136E3936DFE}" srcOrd="0" destOrd="0" presId="urn:microsoft.com/office/officeart/2005/8/layout/hierarchy4"/>
    <dgm:cxn modelId="{D3806FC2-2A40-4024-81FC-BD3AE85B3BFF}" type="presOf" srcId="{28728521-96F7-4791-8A1C-6DFB7C06003C}" destId="{8FE4D2BC-EC8E-49D8-8419-C2E4414EC879}" srcOrd="0" destOrd="0" presId="urn:microsoft.com/office/officeart/2005/8/layout/hierarchy4"/>
    <dgm:cxn modelId="{F8EC62C3-A902-4CD0-A40F-1137D2BD589F}" srcId="{A38878A3-D8C8-4BB7-8E21-93F08DC2F90A}" destId="{03867985-BE21-422B-933A-2D5F0747604B}" srcOrd="1" destOrd="0" parTransId="{06FFDD15-E60A-4798-BEDA-20E3DFF92FC5}" sibTransId="{DE87FEB4-99DD-436A-9148-99EDDC2BA757}"/>
    <dgm:cxn modelId="{050C8124-A166-42D5-A048-9B60EB777F9A}" type="presParOf" srcId="{8FE4D2BC-EC8E-49D8-8419-C2E4414EC879}" destId="{401A48EA-5545-4F12-AD73-23038103F280}" srcOrd="0" destOrd="0" presId="urn:microsoft.com/office/officeart/2005/8/layout/hierarchy4"/>
    <dgm:cxn modelId="{DCEFAA48-AA96-4875-90F9-470AA4A5172C}" type="presParOf" srcId="{401A48EA-5545-4F12-AD73-23038103F280}" destId="{561CF10E-7286-48CE-8D69-3AE30C616AD9}" srcOrd="0" destOrd="0" presId="urn:microsoft.com/office/officeart/2005/8/layout/hierarchy4"/>
    <dgm:cxn modelId="{3ECE45CA-EC8A-4A44-8B3D-4C26C76DBCC9}" type="presParOf" srcId="{401A48EA-5545-4F12-AD73-23038103F280}" destId="{8C41A2C0-2085-473A-8797-27401080AC13}" srcOrd="1" destOrd="0" presId="urn:microsoft.com/office/officeart/2005/8/layout/hierarchy4"/>
    <dgm:cxn modelId="{B740212B-37D6-438A-A991-90A838B57F4C}" type="presParOf" srcId="{401A48EA-5545-4F12-AD73-23038103F280}" destId="{46083EBE-5E4A-4A95-9EEF-EB3317818082}" srcOrd="2" destOrd="0" presId="urn:microsoft.com/office/officeart/2005/8/layout/hierarchy4"/>
    <dgm:cxn modelId="{6CB50561-0404-4F46-92DD-EFB19647F441}" type="presParOf" srcId="{46083EBE-5E4A-4A95-9EEF-EB3317818082}" destId="{5782389B-927A-4BAE-AF3A-73BFEBD76792}" srcOrd="0" destOrd="0" presId="urn:microsoft.com/office/officeart/2005/8/layout/hierarchy4"/>
    <dgm:cxn modelId="{E4342C2E-5071-4A3B-9C35-81623CBDD0EC}" type="presParOf" srcId="{5782389B-927A-4BAE-AF3A-73BFEBD76792}" destId="{FDFB135F-BD9D-4530-BEF4-B136E3936DFE}" srcOrd="0" destOrd="0" presId="urn:microsoft.com/office/officeart/2005/8/layout/hierarchy4"/>
    <dgm:cxn modelId="{B51449DE-0798-4BDD-9937-27E47BE1356B}" type="presParOf" srcId="{5782389B-927A-4BAE-AF3A-73BFEBD76792}" destId="{9D120E7D-6192-4D0F-9E4B-4A9F8AF9CEBA}" srcOrd="1" destOrd="0" presId="urn:microsoft.com/office/officeart/2005/8/layout/hierarchy4"/>
    <dgm:cxn modelId="{2BAAD688-63B5-4211-A837-212337E2F0F2}" type="presParOf" srcId="{46083EBE-5E4A-4A95-9EEF-EB3317818082}" destId="{8D533190-123A-4194-B5CD-DF2C3BE99F4E}" srcOrd="1" destOrd="0" presId="urn:microsoft.com/office/officeart/2005/8/layout/hierarchy4"/>
    <dgm:cxn modelId="{B66B2D4E-9F0A-465C-8556-0EFB1FE3A793}" type="presParOf" srcId="{46083EBE-5E4A-4A95-9EEF-EB3317818082}" destId="{FD1B2BB6-E50A-4BE3-9180-BDB14E287CC2}" srcOrd="2" destOrd="0" presId="urn:microsoft.com/office/officeart/2005/8/layout/hierarchy4"/>
    <dgm:cxn modelId="{E13FF9A2-B879-4EF4-B997-9C3F45DD8774}" type="presParOf" srcId="{FD1B2BB6-E50A-4BE3-9180-BDB14E287CC2}" destId="{36ACCA2C-73F0-4BBC-BAA4-8A2F0ED3AE8E}" srcOrd="0" destOrd="0" presId="urn:microsoft.com/office/officeart/2005/8/layout/hierarchy4"/>
    <dgm:cxn modelId="{9894DCED-AD24-4DE7-BFC5-3F107E7B001C}" type="presParOf" srcId="{FD1B2BB6-E50A-4BE3-9180-BDB14E287CC2}" destId="{79B5D4E6-429F-4F6F-ABB2-F6886EBFE3D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92A480-F8F2-42FD-AA3F-F5148731A984}" type="doc">
      <dgm:prSet loTypeId="urn:microsoft.com/office/officeart/2005/8/layout/vList5" loCatId="list" qsTypeId="urn:microsoft.com/office/officeart/2005/8/quickstyle/simple2" qsCatId="simple" csTypeId="urn:microsoft.com/office/officeart/2005/8/colors/colorful1" csCatId="colorful" phldr="1"/>
      <dgm:spPr/>
      <dgm:t>
        <a:bodyPr/>
        <a:lstStyle/>
        <a:p>
          <a:endParaRPr lang="en-US"/>
        </a:p>
      </dgm:t>
    </dgm:pt>
    <dgm:pt modelId="{B5C68E51-BB0A-44F0-B18A-E4020C4848D7}">
      <dgm:prSet/>
      <dgm:spPr/>
      <dgm:t>
        <a:bodyPr/>
        <a:lstStyle/>
        <a:p>
          <a:r>
            <a:rPr lang="fr-FR" dirty="0"/>
            <a:t>Dépistage et orientation nutritionnels</a:t>
          </a:r>
          <a:endParaRPr lang="en-US" dirty="0"/>
        </a:p>
      </dgm:t>
    </dgm:pt>
    <dgm:pt modelId="{8C8FF183-92F0-49A4-BC33-D183654FF3AA}" type="parTrans" cxnId="{1669BE9C-E981-40A5-8C02-D6F15A5678C4}">
      <dgm:prSet/>
      <dgm:spPr/>
      <dgm:t>
        <a:bodyPr/>
        <a:lstStyle/>
        <a:p>
          <a:endParaRPr lang="en-US"/>
        </a:p>
      </dgm:t>
    </dgm:pt>
    <dgm:pt modelId="{7CB3F25F-84C6-49C9-9092-A2DBDE0C164C}" type="sibTrans" cxnId="{1669BE9C-E981-40A5-8C02-D6F15A5678C4}">
      <dgm:prSet/>
      <dgm:spPr/>
      <dgm:t>
        <a:bodyPr/>
        <a:lstStyle/>
        <a:p>
          <a:endParaRPr lang="en-US"/>
        </a:p>
      </dgm:t>
    </dgm:pt>
    <dgm:pt modelId="{A29AC308-02E2-41DA-9FA5-88876138793C}">
      <dgm:prSet/>
      <dgm:spPr/>
      <dgm:t>
        <a:bodyPr/>
        <a:lstStyle/>
        <a:p>
          <a:r>
            <a:rPr lang="fr-FR" dirty="0"/>
            <a:t>Prise en charge hospitalière de la malnutrition aiguë sévère</a:t>
          </a:r>
          <a:endParaRPr lang="en-US" dirty="0"/>
        </a:p>
      </dgm:t>
    </dgm:pt>
    <dgm:pt modelId="{51AAE684-506E-4002-9A2D-2F389695F623}" type="parTrans" cxnId="{7B3CB019-8EBA-4E5A-B0E2-B16D7A6B5DF4}">
      <dgm:prSet/>
      <dgm:spPr/>
      <dgm:t>
        <a:bodyPr/>
        <a:lstStyle/>
        <a:p>
          <a:endParaRPr lang="en-US"/>
        </a:p>
      </dgm:t>
    </dgm:pt>
    <dgm:pt modelId="{B6832CBD-2ED8-4BF6-9D23-9311454118F7}" type="sibTrans" cxnId="{7B3CB019-8EBA-4E5A-B0E2-B16D7A6B5DF4}">
      <dgm:prSet/>
      <dgm:spPr/>
      <dgm:t>
        <a:bodyPr/>
        <a:lstStyle/>
        <a:p>
          <a:endParaRPr lang="en-US"/>
        </a:p>
      </dgm:t>
    </dgm:pt>
    <dgm:pt modelId="{528F50D2-4BD3-4A18-A419-3A3C295F0850}">
      <dgm:prSet/>
      <dgm:spPr/>
      <dgm:t>
        <a:bodyPr/>
        <a:lstStyle/>
        <a:p>
          <a:r>
            <a:rPr lang="fr-FR" dirty="0"/>
            <a:t>Prise en charge ambulatoire de la malnutrition aiguë sévère</a:t>
          </a:r>
          <a:endParaRPr lang="en-US" dirty="0"/>
        </a:p>
      </dgm:t>
    </dgm:pt>
    <dgm:pt modelId="{2B752D31-D0A8-4FCA-8F28-79094FE0F47A}" type="parTrans" cxnId="{2DAEF68B-2AF7-46A8-B718-C1E8C539DBA9}">
      <dgm:prSet/>
      <dgm:spPr/>
      <dgm:t>
        <a:bodyPr/>
        <a:lstStyle/>
        <a:p>
          <a:endParaRPr lang="en-US"/>
        </a:p>
      </dgm:t>
    </dgm:pt>
    <dgm:pt modelId="{48A19363-06AE-4EB2-8D94-B0869456A988}" type="sibTrans" cxnId="{2DAEF68B-2AF7-46A8-B718-C1E8C539DBA9}">
      <dgm:prSet/>
      <dgm:spPr/>
      <dgm:t>
        <a:bodyPr/>
        <a:lstStyle/>
        <a:p>
          <a:endParaRPr lang="en-US"/>
        </a:p>
      </dgm:t>
    </dgm:pt>
    <dgm:pt modelId="{A5CA4AD6-9ABB-4A5B-A209-3DDCD496031C}">
      <dgm:prSet/>
      <dgm:spPr/>
      <dgm:t>
        <a:bodyPr/>
        <a:lstStyle/>
        <a:p>
          <a:r>
            <a:rPr lang="fr-FR" dirty="0"/>
            <a:t>Gestion de la malnutrition aiguë modérée (MAM) dans les programmes ciblés d'alimentation complémentaire </a:t>
          </a:r>
          <a:endParaRPr lang="en-US" dirty="0"/>
        </a:p>
      </dgm:t>
    </dgm:pt>
    <dgm:pt modelId="{4F8A79BE-6EE0-4FB3-9B39-DF60ED5D3EC4}" type="parTrans" cxnId="{7A61D18B-CC54-495B-A7F3-805192C3DE1E}">
      <dgm:prSet/>
      <dgm:spPr/>
      <dgm:t>
        <a:bodyPr/>
        <a:lstStyle/>
        <a:p>
          <a:endParaRPr lang="en-US"/>
        </a:p>
      </dgm:t>
    </dgm:pt>
    <dgm:pt modelId="{97EA0750-97F1-4C94-9329-05922E36CD62}" type="sibTrans" cxnId="{7A61D18B-CC54-495B-A7F3-805192C3DE1E}">
      <dgm:prSet/>
      <dgm:spPr/>
      <dgm:t>
        <a:bodyPr/>
        <a:lstStyle/>
        <a:p>
          <a:endParaRPr lang="en-US"/>
        </a:p>
      </dgm:t>
    </dgm:pt>
    <dgm:pt modelId="{C6331FBB-F6AA-4A54-9060-4FEFE2C480D1}">
      <dgm:prSet/>
      <dgm:spPr/>
      <dgm:t>
        <a:bodyPr/>
        <a:lstStyle/>
        <a:p>
          <a:r>
            <a:rPr lang="fr-FR" dirty="0"/>
            <a:t>Prévention de la malnutrition aiguë modérée - Programmes d'alimentation complémentaire (BSFP) Alimentation du nourrisson et du jeune enfant dans les situations d'urgence (ANJE)</a:t>
          </a:r>
          <a:endParaRPr lang="en-US" dirty="0"/>
        </a:p>
      </dgm:t>
    </dgm:pt>
    <dgm:pt modelId="{20C0D607-3BE2-4E92-A3D8-C0E7B014E2EB}" type="parTrans" cxnId="{0928CDE7-55F7-4735-A5BA-7B626FB91402}">
      <dgm:prSet/>
      <dgm:spPr/>
      <dgm:t>
        <a:bodyPr/>
        <a:lstStyle/>
        <a:p>
          <a:endParaRPr lang="en-US"/>
        </a:p>
      </dgm:t>
    </dgm:pt>
    <dgm:pt modelId="{54858724-4C5D-4157-AFCF-D2B4A21E25DD}" type="sibTrans" cxnId="{0928CDE7-55F7-4735-A5BA-7B626FB91402}">
      <dgm:prSet/>
      <dgm:spPr/>
      <dgm:t>
        <a:bodyPr/>
        <a:lstStyle/>
        <a:p>
          <a:endParaRPr lang="en-US"/>
        </a:p>
      </dgm:t>
    </dgm:pt>
    <dgm:pt modelId="{F588F763-AA17-43F8-890B-32E714898E6C}">
      <dgm:prSet/>
      <dgm:spPr/>
      <dgm:t>
        <a:bodyPr/>
        <a:lstStyle/>
        <a:p>
          <a:r>
            <a:rPr lang="fr-FR" dirty="0"/>
            <a:t>Prise en charge de la malnutrition des personnes âgées</a:t>
          </a:r>
          <a:endParaRPr lang="en-US" dirty="0"/>
        </a:p>
      </dgm:t>
    </dgm:pt>
    <dgm:pt modelId="{2B0F835A-7850-4556-A109-D2CE4D19F6F0}" type="parTrans" cxnId="{53180BC9-BB0A-48F0-A813-88A948E8FBB3}">
      <dgm:prSet/>
      <dgm:spPr/>
      <dgm:t>
        <a:bodyPr/>
        <a:lstStyle/>
        <a:p>
          <a:endParaRPr lang="en-US"/>
        </a:p>
      </dgm:t>
    </dgm:pt>
    <dgm:pt modelId="{96BBA2C0-0C9F-41BF-A468-1152EDB50EA4}" type="sibTrans" cxnId="{53180BC9-BB0A-48F0-A813-88A948E8FBB3}">
      <dgm:prSet/>
      <dgm:spPr/>
      <dgm:t>
        <a:bodyPr/>
        <a:lstStyle/>
        <a:p>
          <a:endParaRPr lang="en-US"/>
        </a:p>
      </dgm:t>
    </dgm:pt>
    <dgm:pt modelId="{9CDC3758-292A-4622-90D2-F049F0D960D5}" type="pres">
      <dgm:prSet presAssocID="{5B92A480-F8F2-42FD-AA3F-F5148731A984}" presName="Name0" presStyleCnt="0">
        <dgm:presLayoutVars>
          <dgm:dir/>
          <dgm:animLvl val="lvl"/>
          <dgm:resizeHandles val="exact"/>
        </dgm:presLayoutVars>
      </dgm:prSet>
      <dgm:spPr/>
    </dgm:pt>
    <dgm:pt modelId="{B86D7A29-04E6-4231-B3F6-65977C0F9FE7}" type="pres">
      <dgm:prSet presAssocID="{B5C68E51-BB0A-44F0-B18A-E4020C4848D7}" presName="linNode" presStyleCnt="0"/>
      <dgm:spPr/>
    </dgm:pt>
    <dgm:pt modelId="{B4BC7686-FDEE-4CF1-A277-01C4DA787E6A}" type="pres">
      <dgm:prSet presAssocID="{B5C68E51-BB0A-44F0-B18A-E4020C4848D7}" presName="parentText" presStyleLbl="node1" presStyleIdx="0" presStyleCnt="6">
        <dgm:presLayoutVars>
          <dgm:chMax val="1"/>
          <dgm:bulletEnabled val="1"/>
        </dgm:presLayoutVars>
      </dgm:prSet>
      <dgm:spPr/>
    </dgm:pt>
    <dgm:pt modelId="{1543520B-5143-47A2-85B7-71238C873B83}" type="pres">
      <dgm:prSet presAssocID="{7CB3F25F-84C6-49C9-9092-A2DBDE0C164C}" presName="sp" presStyleCnt="0"/>
      <dgm:spPr/>
    </dgm:pt>
    <dgm:pt modelId="{E1D4367D-2BBA-47D5-9E3C-9BCCBA28DB94}" type="pres">
      <dgm:prSet presAssocID="{A29AC308-02E2-41DA-9FA5-88876138793C}" presName="linNode" presStyleCnt="0"/>
      <dgm:spPr/>
    </dgm:pt>
    <dgm:pt modelId="{CE91CA9B-58B4-4AD0-9E16-D8865F8255C0}" type="pres">
      <dgm:prSet presAssocID="{A29AC308-02E2-41DA-9FA5-88876138793C}" presName="parentText" presStyleLbl="node1" presStyleIdx="1" presStyleCnt="6">
        <dgm:presLayoutVars>
          <dgm:chMax val="1"/>
          <dgm:bulletEnabled val="1"/>
        </dgm:presLayoutVars>
      </dgm:prSet>
      <dgm:spPr/>
    </dgm:pt>
    <dgm:pt modelId="{577D38F7-CF58-4E42-B7E4-CC7B841E22C1}" type="pres">
      <dgm:prSet presAssocID="{B6832CBD-2ED8-4BF6-9D23-9311454118F7}" presName="sp" presStyleCnt="0"/>
      <dgm:spPr/>
    </dgm:pt>
    <dgm:pt modelId="{96ABE249-20A4-4B91-B8D9-2B9B51C03366}" type="pres">
      <dgm:prSet presAssocID="{528F50D2-4BD3-4A18-A419-3A3C295F0850}" presName="linNode" presStyleCnt="0"/>
      <dgm:spPr/>
    </dgm:pt>
    <dgm:pt modelId="{23F7C423-0512-4D3A-BBC2-07F75CA94F1F}" type="pres">
      <dgm:prSet presAssocID="{528F50D2-4BD3-4A18-A419-3A3C295F0850}" presName="parentText" presStyleLbl="node1" presStyleIdx="2" presStyleCnt="6">
        <dgm:presLayoutVars>
          <dgm:chMax val="1"/>
          <dgm:bulletEnabled val="1"/>
        </dgm:presLayoutVars>
      </dgm:prSet>
      <dgm:spPr/>
    </dgm:pt>
    <dgm:pt modelId="{AD44CD53-68B5-4852-85AA-3867E01782AA}" type="pres">
      <dgm:prSet presAssocID="{48A19363-06AE-4EB2-8D94-B0869456A988}" presName="sp" presStyleCnt="0"/>
      <dgm:spPr/>
    </dgm:pt>
    <dgm:pt modelId="{5B5A77AC-6038-433D-8A02-167386CA97EE}" type="pres">
      <dgm:prSet presAssocID="{A5CA4AD6-9ABB-4A5B-A209-3DDCD496031C}" presName="linNode" presStyleCnt="0"/>
      <dgm:spPr/>
    </dgm:pt>
    <dgm:pt modelId="{C928F1AC-97EA-46BF-BFEB-042FF18B2995}" type="pres">
      <dgm:prSet presAssocID="{A5CA4AD6-9ABB-4A5B-A209-3DDCD496031C}" presName="parentText" presStyleLbl="node1" presStyleIdx="3" presStyleCnt="6">
        <dgm:presLayoutVars>
          <dgm:chMax val="1"/>
          <dgm:bulletEnabled val="1"/>
        </dgm:presLayoutVars>
      </dgm:prSet>
      <dgm:spPr/>
    </dgm:pt>
    <dgm:pt modelId="{311D8F98-E019-442C-8990-BBDA721FA1B4}" type="pres">
      <dgm:prSet presAssocID="{97EA0750-97F1-4C94-9329-05922E36CD62}" presName="sp" presStyleCnt="0"/>
      <dgm:spPr/>
    </dgm:pt>
    <dgm:pt modelId="{21191635-392F-46B9-8B8A-574888EEC60F}" type="pres">
      <dgm:prSet presAssocID="{C6331FBB-F6AA-4A54-9060-4FEFE2C480D1}" presName="linNode" presStyleCnt="0"/>
      <dgm:spPr/>
    </dgm:pt>
    <dgm:pt modelId="{ABF5BEB4-6D65-4634-BCAA-9631B7CB30F3}" type="pres">
      <dgm:prSet presAssocID="{C6331FBB-F6AA-4A54-9060-4FEFE2C480D1}" presName="parentText" presStyleLbl="node1" presStyleIdx="4" presStyleCnt="6">
        <dgm:presLayoutVars>
          <dgm:chMax val="1"/>
          <dgm:bulletEnabled val="1"/>
        </dgm:presLayoutVars>
      </dgm:prSet>
      <dgm:spPr/>
    </dgm:pt>
    <dgm:pt modelId="{B48F2C6D-E7F3-4C2E-B715-150F9F26DCAA}" type="pres">
      <dgm:prSet presAssocID="{54858724-4C5D-4157-AFCF-D2B4A21E25DD}" presName="sp" presStyleCnt="0"/>
      <dgm:spPr/>
    </dgm:pt>
    <dgm:pt modelId="{55CA7157-4562-4F9E-80AB-437F27037B70}" type="pres">
      <dgm:prSet presAssocID="{F588F763-AA17-43F8-890B-32E714898E6C}" presName="linNode" presStyleCnt="0"/>
      <dgm:spPr/>
    </dgm:pt>
    <dgm:pt modelId="{03F53F3B-97B9-41EB-B657-E2438A2A90A9}" type="pres">
      <dgm:prSet presAssocID="{F588F763-AA17-43F8-890B-32E714898E6C}" presName="parentText" presStyleLbl="node1" presStyleIdx="5" presStyleCnt="6">
        <dgm:presLayoutVars>
          <dgm:chMax val="1"/>
          <dgm:bulletEnabled val="1"/>
        </dgm:presLayoutVars>
      </dgm:prSet>
      <dgm:spPr/>
    </dgm:pt>
  </dgm:ptLst>
  <dgm:cxnLst>
    <dgm:cxn modelId="{8B1DAE02-D220-4C74-A798-84ADED21804B}" type="presOf" srcId="{C6331FBB-F6AA-4A54-9060-4FEFE2C480D1}" destId="{ABF5BEB4-6D65-4634-BCAA-9631B7CB30F3}" srcOrd="0" destOrd="0" presId="urn:microsoft.com/office/officeart/2005/8/layout/vList5"/>
    <dgm:cxn modelId="{7B3CB019-8EBA-4E5A-B0E2-B16D7A6B5DF4}" srcId="{5B92A480-F8F2-42FD-AA3F-F5148731A984}" destId="{A29AC308-02E2-41DA-9FA5-88876138793C}" srcOrd="1" destOrd="0" parTransId="{51AAE684-506E-4002-9A2D-2F389695F623}" sibTransId="{B6832CBD-2ED8-4BF6-9D23-9311454118F7}"/>
    <dgm:cxn modelId="{65961344-B915-4D69-922B-E6B18EB43CE1}" type="presOf" srcId="{A29AC308-02E2-41DA-9FA5-88876138793C}" destId="{CE91CA9B-58B4-4AD0-9E16-D8865F8255C0}" srcOrd="0" destOrd="0" presId="urn:microsoft.com/office/officeart/2005/8/layout/vList5"/>
    <dgm:cxn modelId="{6379687C-7FCA-4BBC-8A46-74EF61D4B409}" type="presOf" srcId="{528F50D2-4BD3-4A18-A419-3A3C295F0850}" destId="{23F7C423-0512-4D3A-BBC2-07F75CA94F1F}" srcOrd="0" destOrd="0" presId="urn:microsoft.com/office/officeart/2005/8/layout/vList5"/>
    <dgm:cxn modelId="{7A61D18B-CC54-495B-A7F3-805192C3DE1E}" srcId="{5B92A480-F8F2-42FD-AA3F-F5148731A984}" destId="{A5CA4AD6-9ABB-4A5B-A209-3DDCD496031C}" srcOrd="3" destOrd="0" parTransId="{4F8A79BE-6EE0-4FB3-9B39-DF60ED5D3EC4}" sibTransId="{97EA0750-97F1-4C94-9329-05922E36CD62}"/>
    <dgm:cxn modelId="{2DAEF68B-2AF7-46A8-B718-C1E8C539DBA9}" srcId="{5B92A480-F8F2-42FD-AA3F-F5148731A984}" destId="{528F50D2-4BD3-4A18-A419-3A3C295F0850}" srcOrd="2" destOrd="0" parTransId="{2B752D31-D0A8-4FCA-8F28-79094FE0F47A}" sibTransId="{48A19363-06AE-4EB2-8D94-B0869456A988}"/>
    <dgm:cxn modelId="{C743E998-A3E0-40C4-8F95-23CBF00FA101}" type="presOf" srcId="{B5C68E51-BB0A-44F0-B18A-E4020C4848D7}" destId="{B4BC7686-FDEE-4CF1-A277-01C4DA787E6A}" srcOrd="0" destOrd="0" presId="urn:microsoft.com/office/officeart/2005/8/layout/vList5"/>
    <dgm:cxn modelId="{1669BE9C-E981-40A5-8C02-D6F15A5678C4}" srcId="{5B92A480-F8F2-42FD-AA3F-F5148731A984}" destId="{B5C68E51-BB0A-44F0-B18A-E4020C4848D7}" srcOrd="0" destOrd="0" parTransId="{8C8FF183-92F0-49A4-BC33-D183654FF3AA}" sibTransId="{7CB3F25F-84C6-49C9-9092-A2DBDE0C164C}"/>
    <dgm:cxn modelId="{AF6946AF-F3B2-472C-9952-624C44FBBE0B}" type="presOf" srcId="{A5CA4AD6-9ABB-4A5B-A209-3DDCD496031C}" destId="{C928F1AC-97EA-46BF-BFEB-042FF18B2995}" srcOrd="0" destOrd="0" presId="urn:microsoft.com/office/officeart/2005/8/layout/vList5"/>
    <dgm:cxn modelId="{5C1722B0-0E07-45C0-BEB2-B4D931A1FB20}" type="presOf" srcId="{5B92A480-F8F2-42FD-AA3F-F5148731A984}" destId="{9CDC3758-292A-4622-90D2-F049F0D960D5}" srcOrd="0" destOrd="0" presId="urn:microsoft.com/office/officeart/2005/8/layout/vList5"/>
    <dgm:cxn modelId="{53180BC9-BB0A-48F0-A813-88A948E8FBB3}" srcId="{5B92A480-F8F2-42FD-AA3F-F5148731A984}" destId="{F588F763-AA17-43F8-890B-32E714898E6C}" srcOrd="5" destOrd="0" parTransId="{2B0F835A-7850-4556-A109-D2CE4D19F6F0}" sibTransId="{96BBA2C0-0C9F-41BF-A468-1152EDB50EA4}"/>
    <dgm:cxn modelId="{113DE8D7-9225-45A1-8082-AD92DDE4F081}" type="presOf" srcId="{F588F763-AA17-43F8-890B-32E714898E6C}" destId="{03F53F3B-97B9-41EB-B657-E2438A2A90A9}" srcOrd="0" destOrd="0" presId="urn:microsoft.com/office/officeart/2005/8/layout/vList5"/>
    <dgm:cxn modelId="{0928CDE7-55F7-4735-A5BA-7B626FB91402}" srcId="{5B92A480-F8F2-42FD-AA3F-F5148731A984}" destId="{C6331FBB-F6AA-4A54-9060-4FEFE2C480D1}" srcOrd="4" destOrd="0" parTransId="{20C0D607-3BE2-4E92-A3D8-C0E7B014E2EB}" sibTransId="{54858724-4C5D-4157-AFCF-D2B4A21E25DD}"/>
    <dgm:cxn modelId="{37A2DCF1-0E08-4082-9D37-6EDD86193ADD}" type="presParOf" srcId="{9CDC3758-292A-4622-90D2-F049F0D960D5}" destId="{B86D7A29-04E6-4231-B3F6-65977C0F9FE7}" srcOrd="0" destOrd="0" presId="urn:microsoft.com/office/officeart/2005/8/layout/vList5"/>
    <dgm:cxn modelId="{2EBC4656-AC90-43BD-BB7A-43544474AAE6}" type="presParOf" srcId="{B86D7A29-04E6-4231-B3F6-65977C0F9FE7}" destId="{B4BC7686-FDEE-4CF1-A277-01C4DA787E6A}" srcOrd="0" destOrd="0" presId="urn:microsoft.com/office/officeart/2005/8/layout/vList5"/>
    <dgm:cxn modelId="{5ADE9E61-183E-46ED-B668-9EFC6EA1C698}" type="presParOf" srcId="{9CDC3758-292A-4622-90D2-F049F0D960D5}" destId="{1543520B-5143-47A2-85B7-71238C873B83}" srcOrd="1" destOrd="0" presId="urn:microsoft.com/office/officeart/2005/8/layout/vList5"/>
    <dgm:cxn modelId="{9D2A1927-653C-40CD-983E-A6D4DB447353}" type="presParOf" srcId="{9CDC3758-292A-4622-90D2-F049F0D960D5}" destId="{E1D4367D-2BBA-47D5-9E3C-9BCCBA28DB94}" srcOrd="2" destOrd="0" presId="urn:microsoft.com/office/officeart/2005/8/layout/vList5"/>
    <dgm:cxn modelId="{D4E59087-0B0E-41FF-8FD9-6E95308D1575}" type="presParOf" srcId="{E1D4367D-2BBA-47D5-9E3C-9BCCBA28DB94}" destId="{CE91CA9B-58B4-4AD0-9E16-D8865F8255C0}" srcOrd="0" destOrd="0" presId="urn:microsoft.com/office/officeart/2005/8/layout/vList5"/>
    <dgm:cxn modelId="{BDA90339-508A-4599-B625-94BB7406874C}" type="presParOf" srcId="{9CDC3758-292A-4622-90D2-F049F0D960D5}" destId="{577D38F7-CF58-4E42-B7E4-CC7B841E22C1}" srcOrd="3" destOrd="0" presId="urn:microsoft.com/office/officeart/2005/8/layout/vList5"/>
    <dgm:cxn modelId="{04DA7B0A-836F-487E-BE55-31A9C2C91E0A}" type="presParOf" srcId="{9CDC3758-292A-4622-90D2-F049F0D960D5}" destId="{96ABE249-20A4-4B91-B8D9-2B9B51C03366}" srcOrd="4" destOrd="0" presId="urn:microsoft.com/office/officeart/2005/8/layout/vList5"/>
    <dgm:cxn modelId="{7157A5A4-D9FB-4FAD-B1CE-8A88A826AAAC}" type="presParOf" srcId="{96ABE249-20A4-4B91-B8D9-2B9B51C03366}" destId="{23F7C423-0512-4D3A-BBC2-07F75CA94F1F}" srcOrd="0" destOrd="0" presId="urn:microsoft.com/office/officeart/2005/8/layout/vList5"/>
    <dgm:cxn modelId="{5DCE140F-A2EE-4B34-AD76-36632729F429}" type="presParOf" srcId="{9CDC3758-292A-4622-90D2-F049F0D960D5}" destId="{AD44CD53-68B5-4852-85AA-3867E01782AA}" srcOrd="5" destOrd="0" presId="urn:microsoft.com/office/officeart/2005/8/layout/vList5"/>
    <dgm:cxn modelId="{9FA9FC01-B04A-4FCB-B600-50568304EA0D}" type="presParOf" srcId="{9CDC3758-292A-4622-90D2-F049F0D960D5}" destId="{5B5A77AC-6038-433D-8A02-167386CA97EE}" srcOrd="6" destOrd="0" presId="urn:microsoft.com/office/officeart/2005/8/layout/vList5"/>
    <dgm:cxn modelId="{EB1A663C-3F7C-43AB-BE3D-D951A384DB08}" type="presParOf" srcId="{5B5A77AC-6038-433D-8A02-167386CA97EE}" destId="{C928F1AC-97EA-46BF-BFEB-042FF18B2995}" srcOrd="0" destOrd="0" presId="urn:microsoft.com/office/officeart/2005/8/layout/vList5"/>
    <dgm:cxn modelId="{CFBD7946-889C-4160-9A34-CA7CD103B02D}" type="presParOf" srcId="{9CDC3758-292A-4622-90D2-F049F0D960D5}" destId="{311D8F98-E019-442C-8990-BBDA721FA1B4}" srcOrd="7" destOrd="0" presId="urn:microsoft.com/office/officeart/2005/8/layout/vList5"/>
    <dgm:cxn modelId="{6EC548B7-5B33-44AB-ADED-0215C293DA4C}" type="presParOf" srcId="{9CDC3758-292A-4622-90D2-F049F0D960D5}" destId="{21191635-392F-46B9-8B8A-574888EEC60F}" srcOrd="8" destOrd="0" presId="urn:microsoft.com/office/officeart/2005/8/layout/vList5"/>
    <dgm:cxn modelId="{4FE67F1D-CFA6-4390-992F-15EAA2ACFCE8}" type="presParOf" srcId="{21191635-392F-46B9-8B8A-574888EEC60F}" destId="{ABF5BEB4-6D65-4634-BCAA-9631B7CB30F3}" srcOrd="0" destOrd="0" presId="urn:microsoft.com/office/officeart/2005/8/layout/vList5"/>
    <dgm:cxn modelId="{286D20D6-4506-41DE-8A7C-1483BB4D7A30}" type="presParOf" srcId="{9CDC3758-292A-4622-90D2-F049F0D960D5}" destId="{B48F2C6D-E7F3-4C2E-B715-150F9F26DCAA}" srcOrd="9" destOrd="0" presId="urn:microsoft.com/office/officeart/2005/8/layout/vList5"/>
    <dgm:cxn modelId="{499E7AC2-5F20-4A3C-BB07-994A6CE1A43E}" type="presParOf" srcId="{9CDC3758-292A-4622-90D2-F049F0D960D5}" destId="{55CA7157-4562-4F9E-80AB-437F27037B70}" srcOrd="10" destOrd="0" presId="urn:microsoft.com/office/officeart/2005/8/layout/vList5"/>
    <dgm:cxn modelId="{426828D2-E13A-43B6-854F-1E52B443CF0B}" type="presParOf" srcId="{55CA7157-4562-4F9E-80AB-437F27037B70}" destId="{03F53F3B-97B9-41EB-B657-E2438A2A90A9}"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C7160C-CCC9-470E-B296-8EA02A59493F}" type="doc">
      <dgm:prSet loTypeId="urn:microsoft.com/office/officeart/2005/8/layout/vList5" loCatId="list" qsTypeId="urn:microsoft.com/office/officeart/2005/8/quickstyle/simple2" qsCatId="simple" csTypeId="urn:microsoft.com/office/officeart/2005/8/colors/colorful2" csCatId="colorful" phldr="1"/>
      <dgm:spPr/>
      <dgm:t>
        <a:bodyPr/>
        <a:lstStyle/>
        <a:p>
          <a:endParaRPr lang="en-US"/>
        </a:p>
      </dgm:t>
    </dgm:pt>
    <dgm:pt modelId="{4E378CD2-C62A-4FB8-8896-E7D4AF391EB3}">
      <dgm:prSet/>
      <dgm:spPr/>
      <dgm:t>
        <a:bodyPr/>
        <a:lstStyle/>
        <a:p>
          <a:r>
            <a:rPr lang="fr-FR" dirty="0"/>
            <a:t>Programmes d'aide financière ou de bons pour la prévention de la malnutrition</a:t>
          </a:r>
          <a:endParaRPr lang="en-US" dirty="0"/>
        </a:p>
      </dgm:t>
    </dgm:pt>
    <dgm:pt modelId="{33460354-812A-4298-B44E-72D1A2A8643D}" type="parTrans" cxnId="{D673B790-D50F-4C84-92D9-1A01EA8FE2B4}">
      <dgm:prSet/>
      <dgm:spPr/>
      <dgm:t>
        <a:bodyPr/>
        <a:lstStyle/>
        <a:p>
          <a:endParaRPr lang="en-US"/>
        </a:p>
      </dgm:t>
    </dgm:pt>
    <dgm:pt modelId="{C1EDBBDE-718A-4B16-8D3C-C7B4C4771BAB}" type="sibTrans" cxnId="{D673B790-D50F-4C84-92D9-1A01EA8FE2B4}">
      <dgm:prSet/>
      <dgm:spPr/>
      <dgm:t>
        <a:bodyPr/>
        <a:lstStyle/>
        <a:p>
          <a:endParaRPr lang="en-US"/>
        </a:p>
      </dgm:t>
    </dgm:pt>
    <dgm:pt modelId="{FB3C6EF5-89AA-4B47-89E4-2D4108A2DCAB}">
      <dgm:prSet/>
      <dgm:spPr/>
      <dgm:t>
        <a:bodyPr/>
        <a:lstStyle/>
        <a:p>
          <a:r>
            <a:rPr lang="fr-FR" dirty="0"/>
            <a:t>Supplémentation en micronutriments</a:t>
          </a:r>
          <a:endParaRPr lang="en-US" dirty="0"/>
        </a:p>
      </dgm:t>
    </dgm:pt>
    <dgm:pt modelId="{2C8D16DC-99FC-434D-A3C1-13AF2A7FF603}" type="parTrans" cxnId="{8F32BBBA-E84A-4CE0-B072-DC30DC43E841}">
      <dgm:prSet/>
      <dgm:spPr/>
      <dgm:t>
        <a:bodyPr/>
        <a:lstStyle/>
        <a:p>
          <a:endParaRPr lang="en-US"/>
        </a:p>
      </dgm:t>
    </dgm:pt>
    <dgm:pt modelId="{7A3C100C-6049-46C0-B90E-727DDE9F7875}" type="sibTrans" cxnId="{8F32BBBA-E84A-4CE0-B072-DC30DC43E841}">
      <dgm:prSet/>
      <dgm:spPr/>
      <dgm:t>
        <a:bodyPr/>
        <a:lstStyle/>
        <a:p>
          <a:endParaRPr lang="en-US"/>
        </a:p>
      </dgm:t>
    </dgm:pt>
    <dgm:pt modelId="{90AD3885-DDB8-48EA-89A8-835AAFCA1194}">
      <dgm:prSet/>
      <dgm:spPr/>
      <dgm:t>
        <a:bodyPr/>
        <a:lstStyle/>
        <a:p>
          <a:r>
            <a:rPr lang="fr-FR" dirty="0"/>
            <a:t>Supplémentation en fer ou en fer/acide folique 69 </a:t>
          </a:r>
        </a:p>
        <a:p>
          <a:r>
            <a:rPr lang="fr-FR" dirty="0"/>
            <a:t>Supplémentation en vitamine A</a:t>
          </a:r>
          <a:endParaRPr lang="en-US" dirty="0"/>
        </a:p>
      </dgm:t>
    </dgm:pt>
    <dgm:pt modelId="{F2902BA7-CE7B-4223-8422-7FAAC20A02B3}" type="parTrans" cxnId="{1095644A-97D7-4326-8455-9F71E5D6993D}">
      <dgm:prSet/>
      <dgm:spPr/>
      <dgm:t>
        <a:bodyPr/>
        <a:lstStyle/>
        <a:p>
          <a:endParaRPr lang="en-US"/>
        </a:p>
      </dgm:t>
    </dgm:pt>
    <dgm:pt modelId="{8CDC92FE-5842-4EFB-9C81-AB12FA626669}" type="sibTrans" cxnId="{1095644A-97D7-4326-8455-9F71E5D6993D}">
      <dgm:prSet/>
      <dgm:spPr/>
      <dgm:t>
        <a:bodyPr/>
        <a:lstStyle/>
        <a:p>
          <a:endParaRPr lang="en-US"/>
        </a:p>
      </dgm:t>
    </dgm:pt>
    <dgm:pt modelId="{4C630486-3025-4F04-9E60-3E1E99C8759E}">
      <dgm:prSet/>
      <dgm:spPr/>
      <dgm:t>
        <a:bodyPr/>
        <a:lstStyle/>
        <a:p>
          <a:r>
            <a:rPr lang="en-CA" dirty="0"/>
            <a:t>D</a:t>
          </a:r>
          <a:r>
            <a:rPr lang="fr-FR" dirty="0" err="1"/>
            <a:t>éparasitage</a:t>
          </a:r>
          <a:r>
            <a:rPr lang="en-CA" dirty="0"/>
            <a:t> </a:t>
          </a:r>
          <a:endParaRPr lang="en-US" dirty="0"/>
        </a:p>
      </dgm:t>
    </dgm:pt>
    <dgm:pt modelId="{6684EB20-E7EE-40C9-AED7-CC202901BD18}" type="parTrans" cxnId="{E9536D5B-3526-4007-A191-0CCF32260295}">
      <dgm:prSet/>
      <dgm:spPr/>
      <dgm:t>
        <a:bodyPr/>
        <a:lstStyle/>
        <a:p>
          <a:endParaRPr lang="en-US"/>
        </a:p>
      </dgm:t>
    </dgm:pt>
    <dgm:pt modelId="{16D09884-E751-4426-A1E4-F83E9021DE04}" type="sibTrans" cxnId="{E9536D5B-3526-4007-A191-0CCF32260295}">
      <dgm:prSet/>
      <dgm:spPr/>
      <dgm:t>
        <a:bodyPr/>
        <a:lstStyle/>
        <a:p>
          <a:endParaRPr lang="en-US"/>
        </a:p>
      </dgm:t>
    </dgm:pt>
    <dgm:pt modelId="{9381F133-D6C3-44EE-A38F-30FF3B87CF22}">
      <dgm:prSet/>
      <dgm:spPr/>
      <dgm:t>
        <a:bodyPr/>
        <a:lstStyle/>
        <a:p>
          <a:r>
            <a:rPr lang="fr-FR" dirty="0"/>
            <a:t>Supplémentation en zinc pour la prise en charge de la diarrhée 
Supplémentation en iode et iodation du sel</a:t>
          </a:r>
          <a:endParaRPr lang="en-US" dirty="0"/>
        </a:p>
      </dgm:t>
    </dgm:pt>
    <dgm:pt modelId="{52CB147F-2898-4E61-91E7-0A7A31609F35}" type="parTrans" cxnId="{DFE103BC-2E21-4FE6-8E53-D6B587A3FE11}">
      <dgm:prSet/>
      <dgm:spPr/>
      <dgm:t>
        <a:bodyPr/>
        <a:lstStyle/>
        <a:p>
          <a:endParaRPr lang="en-US"/>
        </a:p>
      </dgm:t>
    </dgm:pt>
    <dgm:pt modelId="{203E3553-05A6-4779-8781-4E3FDC72E946}" type="sibTrans" cxnId="{DFE103BC-2E21-4FE6-8E53-D6B587A3FE11}">
      <dgm:prSet/>
      <dgm:spPr/>
      <dgm:t>
        <a:bodyPr/>
        <a:lstStyle/>
        <a:p>
          <a:endParaRPr lang="en-US"/>
        </a:p>
      </dgm:t>
    </dgm:pt>
    <dgm:pt modelId="{C6C9AB0B-B868-426B-9FC6-04B17F7763D7}">
      <dgm:prSet/>
      <dgm:spPr/>
      <dgm:t>
        <a:bodyPr/>
        <a:lstStyle/>
        <a:p>
          <a:r>
            <a:rPr lang="fr-FR" dirty="0"/>
            <a:t>Supplémentation en </a:t>
          </a:r>
          <a:r>
            <a:rPr lang="en-CA" dirty="0"/>
            <a:t>Calcium</a:t>
          </a:r>
          <a:endParaRPr lang="en-US" dirty="0"/>
        </a:p>
      </dgm:t>
    </dgm:pt>
    <dgm:pt modelId="{6D1087F9-17BD-45E6-8F15-3E7E64A86003}" type="parTrans" cxnId="{34EE51B4-64FD-4AE9-BF2A-EC4C64FCD399}">
      <dgm:prSet/>
      <dgm:spPr/>
      <dgm:t>
        <a:bodyPr/>
        <a:lstStyle/>
        <a:p>
          <a:endParaRPr lang="en-US"/>
        </a:p>
      </dgm:t>
    </dgm:pt>
    <dgm:pt modelId="{3B959499-7572-445F-A0DF-72B2666274C4}" type="sibTrans" cxnId="{34EE51B4-64FD-4AE9-BF2A-EC4C64FCD399}">
      <dgm:prSet/>
      <dgm:spPr/>
      <dgm:t>
        <a:bodyPr/>
        <a:lstStyle/>
        <a:p>
          <a:endParaRPr lang="en-US"/>
        </a:p>
      </dgm:t>
    </dgm:pt>
    <dgm:pt modelId="{129F601C-8C26-4807-A4BF-D1C58BD3D1CF}">
      <dgm:prSet/>
      <dgm:spPr/>
      <dgm:t>
        <a:bodyPr/>
        <a:lstStyle/>
        <a:p>
          <a:r>
            <a:rPr lang="fr-FR" dirty="0"/>
            <a:t>Soins nutritionnels et soutien aux enfants infectés par le VIH</a:t>
          </a:r>
          <a:endParaRPr lang="en-US" dirty="0"/>
        </a:p>
      </dgm:t>
    </dgm:pt>
    <dgm:pt modelId="{98BE3AED-4A8A-47F5-B931-4A8FD134502F}" type="parTrans" cxnId="{3E161F57-7C4D-46AF-B0A1-075912D668EF}">
      <dgm:prSet/>
      <dgm:spPr/>
      <dgm:t>
        <a:bodyPr/>
        <a:lstStyle/>
        <a:p>
          <a:endParaRPr lang="en-US"/>
        </a:p>
      </dgm:t>
    </dgm:pt>
    <dgm:pt modelId="{921920A8-F098-4A50-B6BB-E821CCE3E02E}" type="sibTrans" cxnId="{3E161F57-7C4D-46AF-B0A1-075912D668EF}">
      <dgm:prSet/>
      <dgm:spPr/>
      <dgm:t>
        <a:bodyPr/>
        <a:lstStyle/>
        <a:p>
          <a:endParaRPr lang="en-US"/>
        </a:p>
      </dgm:t>
    </dgm:pt>
    <dgm:pt modelId="{88098259-2EC2-4A02-89AB-6B396B3A1072}" type="pres">
      <dgm:prSet presAssocID="{3CC7160C-CCC9-470E-B296-8EA02A59493F}" presName="Name0" presStyleCnt="0">
        <dgm:presLayoutVars>
          <dgm:dir/>
          <dgm:animLvl val="lvl"/>
          <dgm:resizeHandles val="exact"/>
        </dgm:presLayoutVars>
      </dgm:prSet>
      <dgm:spPr/>
    </dgm:pt>
    <dgm:pt modelId="{A22304F7-89F0-47EF-8822-10F897972F8C}" type="pres">
      <dgm:prSet presAssocID="{4E378CD2-C62A-4FB8-8896-E7D4AF391EB3}" presName="linNode" presStyleCnt="0"/>
      <dgm:spPr/>
    </dgm:pt>
    <dgm:pt modelId="{F92B0CA4-C90F-463B-B513-25658AF483B9}" type="pres">
      <dgm:prSet presAssocID="{4E378CD2-C62A-4FB8-8896-E7D4AF391EB3}" presName="parentText" presStyleLbl="node1" presStyleIdx="0" presStyleCnt="7">
        <dgm:presLayoutVars>
          <dgm:chMax val="1"/>
          <dgm:bulletEnabled val="1"/>
        </dgm:presLayoutVars>
      </dgm:prSet>
      <dgm:spPr/>
    </dgm:pt>
    <dgm:pt modelId="{AF4D0505-89B7-4BDE-B2C1-1ECC4712D269}" type="pres">
      <dgm:prSet presAssocID="{C1EDBBDE-718A-4B16-8D3C-C7B4C4771BAB}" presName="sp" presStyleCnt="0"/>
      <dgm:spPr/>
    </dgm:pt>
    <dgm:pt modelId="{F820AB44-ED18-4B44-B9AA-D097A1316A6F}" type="pres">
      <dgm:prSet presAssocID="{FB3C6EF5-89AA-4B47-89E4-2D4108A2DCAB}" presName="linNode" presStyleCnt="0"/>
      <dgm:spPr/>
    </dgm:pt>
    <dgm:pt modelId="{E89D0870-419C-4F93-86B2-67332D30DFF4}" type="pres">
      <dgm:prSet presAssocID="{FB3C6EF5-89AA-4B47-89E4-2D4108A2DCAB}" presName="parentText" presStyleLbl="node1" presStyleIdx="1" presStyleCnt="7">
        <dgm:presLayoutVars>
          <dgm:chMax val="1"/>
          <dgm:bulletEnabled val="1"/>
        </dgm:presLayoutVars>
      </dgm:prSet>
      <dgm:spPr/>
    </dgm:pt>
    <dgm:pt modelId="{E4E01005-9F56-4260-AC2D-58073069AFB2}" type="pres">
      <dgm:prSet presAssocID="{7A3C100C-6049-46C0-B90E-727DDE9F7875}" presName="sp" presStyleCnt="0"/>
      <dgm:spPr/>
    </dgm:pt>
    <dgm:pt modelId="{B01139D0-1497-4EC4-AA0B-DD6A82D17318}" type="pres">
      <dgm:prSet presAssocID="{90AD3885-DDB8-48EA-89A8-835AAFCA1194}" presName="linNode" presStyleCnt="0"/>
      <dgm:spPr/>
    </dgm:pt>
    <dgm:pt modelId="{CCEA9E19-CA56-4920-B2F0-D73C56E8D566}" type="pres">
      <dgm:prSet presAssocID="{90AD3885-DDB8-48EA-89A8-835AAFCA1194}" presName="parentText" presStyleLbl="node1" presStyleIdx="2" presStyleCnt="7">
        <dgm:presLayoutVars>
          <dgm:chMax val="1"/>
          <dgm:bulletEnabled val="1"/>
        </dgm:presLayoutVars>
      </dgm:prSet>
      <dgm:spPr/>
    </dgm:pt>
    <dgm:pt modelId="{D4F94403-D4DC-4D38-A048-EC9D9BE4397B}" type="pres">
      <dgm:prSet presAssocID="{8CDC92FE-5842-4EFB-9C81-AB12FA626669}" presName="sp" presStyleCnt="0"/>
      <dgm:spPr/>
    </dgm:pt>
    <dgm:pt modelId="{4A345B90-452F-4A7F-BE76-D6E1B67944DF}" type="pres">
      <dgm:prSet presAssocID="{4C630486-3025-4F04-9E60-3E1E99C8759E}" presName="linNode" presStyleCnt="0"/>
      <dgm:spPr/>
    </dgm:pt>
    <dgm:pt modelId="{41E98A11-8B6F-4F36-B3BA-32636EB0DEA3}" type="pres">
      <dgm:prSet presAssocID="{4C630486-3025-4F04-9E60-3E1E99C8759E}" presName="parentText" presStyleLbl="node1" presStyleIdx="3" presStyleCnt="7">
        <dgm:presLayoutVars>
          <dgm:chMax val="1"/>
          <dgm:bulletEnabled val="1"/>
        </dgm:presLayoutVars>
      </dgm:prSet>
      <dgm:spPr/>
    </dgm:pt>
    <dgm:pt modelId="{1176C806-1244-431D-A1A5-8E664DB6F0CA}" type="pres">
      <dgm:prSet presAssocID="{16D09884-E751-4426-A1E4-F83E9021DE04}" presName="sp" presStyleCnt="0"/>
      <dgm:spPr/>
    </dgm:pt>
    <dgm:pt modelId="{E46A5704-74C3-4CDD-B31D-D3767B9F5805}" type="pres">
      <dgm:prSet presAssocID="{9381F133-D6C3-44EE-A38F-30FF3B87CF22}" presName="linNode" presStyleCnt="0"/>
      <dgm:spPr/>
    </dgm:pt>
    <dgm:pt modelId="{6A89A897-3CB3-43B5-97A1-DB3750ED04F2}" type="pres">
      <dgm:prSet presAssocID="{9381F133-D6C3-44EE-A38F-30FF3B87CF22}" presName="parentText" presStyleLbl="node1" presStyleIdx="4" presStyleCnt="7">
        <dgm:presLayoutVars>
          <dgm:chMax val="1"/>
          <dgm:bulletEnabled val="1"/>
        </dgm:presLayoutVars>
      </dgm:prSet>
      <dgm:spPr/>
    </dgm:pt>
    <dgm:pt modelId="{257D5522-EC3D-469C-881D-8826321690D6}" type="pres">
      <dgm:prSet presAssocID="{203E3553-05A6-4779-8781-4E3FDC72E946}" presName="sp" presStyleCnt="0"/>
      <dgm:spPr/>
    </dgm:pt>
    <dgm:pt modelId="{D83313E3-67FA-470F-BEA4-701510C846A1}" type="pres">
      <dgm:prSet presAssocID="{C6C9AB0B-B868-426B-9FC6-04B17F7763D7}" presName="linNode" presStyleCnt="0"/>
      <dgm:spPr/>
    </dgm:pt>
    <dgm:pt modelId="{6912095E-E029-4182-805E-A24C42D6D149}" type="pres">
      <dgm:prSet presAssocID="{C6C9AB0B-B868-426B-9FC6-04B17F7763D7}" presName="parentText" presStyleLbl="node1" presStyleIdx="5" presStyleCnt="7">
        <dgm:presLayoutVars>
          <dgm:chMax val="1"/>
          <dgm:bulletEnabled val="1"/>
        </dgm:presLayoutVars>
      </dgm:prSet>
      <dgm:spPr/>
    </dgm:pt>
    <dgm:pt modelId="{B7B617EC-1742-4B37-8C58-6AEFBDDF0F93}" type="pres">
      <dgm:prSet presAssocID="{3B959499-7572-445F-A0DF-72B2666274C4}" presName="sp" presStyleCnt="0"/>
      <dgm:spPr/>
    </dgm:pt>
    <dgm:pt modelId="{F6DECD37-D6DE-426B-A64A-1C6A88EAF51E}" type="pres">
      <dgm:prSet presAssocID="{129F601C-8C26-4807-A4BF-D1C58BD3D1CF}" presName="linNode" presStyleCnt="0"/>
      <dgm:spPr/>
    </dgm:pt>
    <dgm:pt modelId="{CA21F3B8-7036-4A4D-9626-602DED20ABB2}" type="pres">
      <dgm:prSet presAssocID="{129F601C-8C26-4807-A4BF-D1C58BD3D1CF}" presName="parentText" presStyleLbl="node1" presStyleIdx="6" presStyleCnt="7">
        <dgm:presLayoutVars>
          <dgm:chMax val="1"/>
          <dgm:bulletEnabled val="1"/>
        </dgm:presLayoutVars>
      </dgm:prSet>
      <dgm:spPr/>
    </dgm:pt>
  </dgm:ptLst>
  <dgm:cxnLst>
    <dgm:cxn modelId="{536C0419-2C9E-4B54-B6A0-3E54C05436F7}" type="presOf" srcId="{4C630486-3025-4F04-9E60-3E1E99C8759E}" destId="{41E98A11-8B6F-4F36-B3BA-32636EB0DEA3}" srcOrd="0" destOrd="0" presId="urn:microsoft.com/office/officeart/2005/8/layout/vList5"/>
    <dgm:cxn modelId="{4DA1B421-69AC-48D4-BA49-6A837EC598FC}" type="presOf" srcId="{4E378CD2-C62A-4FB8-8896-E7D4AF391EB3}" destId="{F92B0CA4-C90F-463B-B513-25658AF483B9}" srcOrd="0" destOrd="0" presId="urn:microsoft.com/office/officeart/2005/8/layout/vList5"/>
    <dgm:cxn modelId="{52A57F27-FDDF-40D9-A35C-548F99BB785F}" type="presOf" srcId="{3CC7160C-CCC9-470E-B296-8EA02A59493F}" destId="{88098259-2EC2-4A02-89AB-6B396B3A1072}" srcOrd="0" destOrd="0" presId="urn:microsoft.com/office/officeart/2005/8/layout/vList5"/>
    <dgm:cxn modelId="{43AB7728-FCB1-403D-BF06-EC43B53FDCBF}" type="presOf" srcId="{90AD3885-DDB8-48EA-89A8-835AAFCA1194}" destId="{CCEA9E19-CA56-4920-B2F0-D73C56E8D566}" srcOrd="0" destOrd="0" presId="urn:microsoft.com/office/officeart/2005/8/layout/vList5"/>
    <dgm:cxn modelId="{E9536D5B-3526-4007-A191-0CCF32260295}" srcId="{3CC7160C-CCC9-470E-B296-8EA02A59493F}" destId="{4C630486-3025-4F04-9E60-3E1E99C8759E}" srcOrd="3" destOrd="0" parTransId="{6684EB20-E7EE-40C9-AED7-CC202901BD18}" sibTransId="{16D09884-E751-4426-A1E4-F83E9021DE04}"/>
    <dgm:cxn modelId="{1095644A-97D7-4326-8455-9F71E5D6993D}" srcId="{3CC7160C-CCC9-470E-B296-8EA02A59493F}" destId="{90AD3885-DDB8-48EA-89A8-835AAFCA1194}" srcOrd="2" destOrd="0" parTransId="{F2902BA7-CE7B-4223-8422-7FAAC20A02B3}" sibTransId="{8CDC92FE-5842-4EFB-9C81-AB12FA626669}"/>
    <dgm:cxn modelId="{3E161F57-7C4D-46AF-B0A1-075912D668EF}" srcId="{3CC7160C-CCC9-470E-B296-8EA02A59493F}" destId="{129F601C-8C26-4807-A4BF-D1C58BD3D1CF}" srcOrd="6" destOrd="0" parTransId="{98BE3AED-4A8A-47F5-B931-4A8FD134502F}" sibTransId="{921920A8-F098-4A50-B6BB-E821CCE3E02E}"/>
    <dgm:cxn modelId="{61B70F86-5B36-423A-817A-755BC5F6D998}" type="presOf" srcId="{129F601C-8C26-4807-A4BF-D1C58BD3D1CF}" destId="{CA21F3B8-7036-4A4D-9626-602DED20ABB2}" srcOrd="0" destOrd="0" presId="urn:microsoft.com/office/officeart/2005/8/layout/vList5"/>
    <dgm:cxn modelId="{43133F86-8693-4AB9-A20B-7D37AE7930C3}" type="presOf" srcId="{C6C9AB0B-B868-426B-9FC6-04B17F7763D7}" destId="{6912095E-E029-4182-805E-A24C42D6D149}" srcOrd="0" destOrd="0" presId="urn:microsoft.com/office/officeart/2005/8/layout/vList5"/>
    <dgm:cxn modelId="{D673B790-D50F-4C84-92D9-1A01EA8FE2B4}" srcId="{3CC7160C-CCC9-470E-B296-8EA02A59493F}" destId="{4E378CD2-C62A-4FB8-8896-E7D4AF391EB3}" srcOrd="0" destOrd="0" parTransId="{33460354-812A-4298-B44E-72D1A2A8643D}" sibTransId="{C1EDBBDE-718A-4B16-8D3C-C7B4C4771BAB}"/>
    <dgm:cxn modelId="{16F5E29E-C199-40E8-BF40-FAC84780EA3A}" type="presOf" srcId="{FB3C6EF5-89AA-4B47-89E4-2D4108A2DCAB}" destId="{E89D0870-419C-4F93-86B2-67332D30DFF4}" srcOrd="0" destOrd="0" presId="urn:microsoft.com/office/officeart/2005/8/layout/vList5"/>
    <dgm:cxn modelId="{6CDF86AD-AF1D-4F16-AB76-8E8AFE8C7377}" type="presOf" srcId="{9381F133-D6C3-44EE-A38F-30FF3B87CF22}" destId="{6A89A897-3CB3-43B5-97A1-DB3750ED04F2}" srcOrd="0" destOrd="0" presId="urn:microsoft.com/office/officeart/2005/8/layout/vList5"/>
    <dgm:cxn modelId="{34EE51B4-64FD-4AE9-BF2A-EC4C64FCD399}" srcId="{3CC7160C-CCC9-470E-B296-8EA02A59493F}" destId="{C6C9AB0B-B868-426B-9FC6-04B17F7763D7}" srcOrd="5" destOrd="0" parTransId="{6D1087F9-17BD-45E6-8F15-3E7E64A86003}" sibTransId="{3B959499-7572-445F-A0DF-72B2666274C4}"/>
    <dgm:cxn modelId="{8F32BBBA-E84A-4CE0-B072-DC30DC43E841}" srcId="{3CC7160C-CCC9-470E-B296-8EA02A59493F}" destId="{FB3C6EF5-89AA-4B47-89E4-2D4108A2DCAB}" srcOrd="1" destOrd="0" parTransId="{2C8D16DC-99FC-434D-A3C1-13AF2A7FF603}" sibTransId="{7A3C100C-6049-46C0-B90E-727DDE9F7875}"/>
    <dgm:cxn modelId="{DFE103BC-2E21-4FE6-8E53-D6B587A3FE11}" srcId="{3CC7160C-CCC9-470E-B296-8EA02A59493F}" destId="{9381F133-D6C3-44EE-A38F-30FF3B87CF22}" srcOrd="4" destOrd="0" parTransId="{52CB147F-2898-4E61-91E7-0A7A31609F35}" sibTransId="{203E3553-05A6-4779-8781-4E3FDC72E946}"/>
    <dgm:cxn modelId="{6FF36DE5-4A0A-4A09-A6D6-18138EFC304B}" type="presParOf" srcId="{88098259-2EC2-4A02-89AB-6B396B3A1072}" destId="{A22304F7-89F0-47EF-8822-10F897972F8C}" srcOrd="0" destOrd="0" presId="urn:microsoft.com/office/officeart/2005/8/layout/vList5"/>
    <dgm:cxn modelId="{38227F17-9396-488A-B19D-2DEA653C816E}" type="presParOf" srcId="{A22304F7-89F0-47EF-8822-10F897972F8C}" destId="{F92B0CA4-C90F-463B-B513-25658AF483B9}" srcOrd="0" destOrd="0" presId="urn:microsoft.com/office/officeart/2005/8/layout/vList5"/>
    <dgm:cxn modelId="{F92C06FF-31DD-4AEC-A998-868FE5E3440D}" type="presParOf" srcId="{88098259-2EC2-4A02-89AB-6B396B3A1072}" destId="{AF4D0505-89B7-4BDE-B2C1-1ECC4712D269}" srcOrd="1" destOrd="0" presId="urn:microsoft.com/office/officeart/2005/8/layout/vList5"/>
    <dgm:cxn modelId="{CB2EBC5A-0D9D-4102-BB64-C08B96AC0DAE}" type="presParOf" srcId="{88098259-2EC2-4A02-89AB-6B396B3A1072}" destId="{F820AB44-ED18-4B44-B9AA-D097A1316A6F}" srcOrd="2" destOrd="0" presId="urn:microsoft.com/office/officeart/2005/8/layout/vList5"/>
    <dgm:cxn modelId="{1ED14E19-094A-40E0-8FC5-034C68824334}" type="presParOf" srcId="{F820AB44-ED18-4B44-B9AA-D097A1316A6F}" destId="{E89D0870-419C-4F93-86B2-67332D30DFF4}" srcOrd="0" destOrd="0" presId="urn:microsoft.com/office/officeart/2005/8/layout/vList5"/>
    <dgm:cxn modelId="{91C593BD-FC91-4872-9A8B-6397264F5462}" type="presParOf" srcId="{88098259-2EC2-4A02-89AB-6B396B3A1072}" destId="{E4E01005-9F56-4260-AC2D-58073069AFB2}" srcOrd="3" destOrd="0" presId="urn:microsoft.com/office/officeart/2005/8/layout/vList5"/>
    <dgm:cxn modelId="{02832C22-2F90-452E-90FC-9FBD90F3AB4F}" type="presParOf" srcId="{88098259-2EC2-4A02-89AB-6B396B3A1072}" destId="{B01139D0-1497-4EC4-AA0B-DD6A82D17318}" srcOrd="4" destOrd="0" presId="urn:microsoft.com/office/officeart/2005/8/layout/vList5"/>
    <dgm:cxn modelId="{7EB706AB-E66E-4CAE-AE46-0E73E1C8AB9E}" type="presParOf" srcId="{B01139D0-1497-4EC4-AA0B-DD6A82D17318}" destId="{CCEA9E19-CA56-4920-B2F0-D73C56E8D566}" srcOrd="0" destOrd="0" presId="urn:microsoft.com/office/officeart/2005/8/layout/vList5"/>
    <dgm:cxn modelId="{63110839-7A5D-4659-A0FC-0EC124DC917D}" type="presParOf" srcId="{88098259-2EC2-4A02-89AB-6B396B3A1072}" destId="{D4F94403-D4DC-4D38-A048-EC9D9BE4397B}" srcOrd="5" destOrd="0" presId="urn:microsoft.com/office/officeart/2005/8/layout/vList5"/>
    <dgm:cxn modelId="{2FCCBBD8-601F-432D-B961-814E5D5E752C}" type="presParOf" srcId="{88098259-2EC2-4A02-89AB-6B396B3A1072}" destId="{4A345B90-452F-4A7F-BE76-D6E1B67944DF}" srcOrd="6" destOrd="0" presId="urn:microsoft.com/office/officeart/2005/8/layout/vList5"/>
    <dgm:cxn modelId="{706973BF-1579-400D-AAED-FF6883485DEA}" type="presParOf" srcId="{4A345B90-452F-4A7F-BE76-D6E1B67944DF}" destId="{41E98A11-8B6F-4F36-B3BA-32636EB0DEA3}" srcOrd="0" destOrd="0" presId="urn:microsoft.com/office/officeart/2005/8/layout/vList5"/>
    <dgm:cxn modelId="{C914162E-47FE-453F-A058-B911E847F065}" type="presParOf" srcId="{88098259-2EC2-4A02-89AB-6B396B3A1072}" destId="{1176C806-1244-431D-A1A5-8E664DB6F0CA}" srcOrd="7" destOrd="0" presId="urn:microsoft.com/office/officeart/2005/8/layout/vList5"/>
    <dgm:cxn modelId="{CABC7770-F749-425C-B42F-B05608FB1EBD}" type="presParOf" srcId="{88098259-2EC2-4A02-89AB-6B396B3A1072}" destId="{E46A5704-74C3-4CDD-B31D-D3767B9F5805}" srcOrd="8" destOrd="0" presId="urn:microsoft.com/office/officeart/2005/8/layout/vList5"/>
    <dgm:cxn modelId="{F561E921-3689-47BE-95E4-51CB78A90A63}" type="presParOf" srcId="{E46A5704-74C3-4CDD-B31D-D3767B9F5805}" destId="{6A89A897-3CB3-43B5-97A1-DB3750ED04F2}" srcOrd="0" destOrd="0" presId="urn:microsoft.com/office/officeart/2005/8/layout/vList5"/>
    <dgm:cxn modelId="{2523B506-5E82-4A91-87F3-0DB95B63D470}" type="presParOf" srcId="{88098259-2EC2-4A02-89AB-6B396B3A1072}" destId="{257D5522-EC3D-469C-881D-8826321690D6}" srcOrd="9" destOrd="0" presId="urn:microsoft.com/office/officeart/2005/8/layout/vList5"/>
    <dgm:cxn modelId="{3AAD9C4C-AB3F-403C-B2A2-5955D8F9C5B4}" type="presParOf" srcId="{88098259-2EC2-4A02-89AB-6B396B3A1072}" destId="{D83313E3-67FA-470F-BEA4-701510C846A1}" srcOrd="10" destOrd="0" presId="urn:microsoft.com/office/officeart/2005/8/layout/vList5"/>
    <dgm:cxn modelId="{42E4DB9C-391A-4477-B0AB-806E29B19C7D}" type="presParOf" srcId="{D83313E3-67FA-470F-BEA4-701510C846A1}" destId="{6912095E-E029-4182-805E-A24C42D6D149}" srcOrd="0" destOrd="0" presId="urn:microsoft.com/office/officeart/2005/8/layout/vList5"/>
    <dgm:cxn modelId="{D8A47EB9-5021-4AB9-820D-102A055A235A}" type="presParOf" srcId="{88098259-2EC2-4A02-89AB-6B396B3A1072}" destId="{B7B617EC-1742-4B37-8C58-6AEFBDDF0F93}" srcOrd="11" destOrd="0" presId="urn:microsoft.com/office/officeart/2005/8/layout/vList5"/>
    <dgm:cxn modelId="{5E183870-C0F5-4C18-8197-9A907B624786}" type="presParOf" srcId="{88098259-2EC2-4A02-89AB-6B396B3A1072}" destId="{F6DECD37-D6DE-426B-A64A-1C6A88EAF51E}" srcOrd="12" destOrd="0" presId="urn:microsoft.com/office/officeart/2005/8/layout/vList5"/>
    <dgm:cxn modelId="{4E139A5A-6FA0-4DB3-83F5-8A2ADE0E61C1}" type="presParOf" srcId="{F6DECD37-D6DE-426B-A64A-1C6A88EAF51E}" destId="{CA21F3B8-7036-4A4D-9626-602DED20ABB2}"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FE9BC8-EB49-40A8-A1E2-2D79FA7A9600}">
      <dsp:nvSpPr>
        <dsp:cNvPr id="0" name=""/>
        <dsp:cNvSpPr/>
      </dsp:nvSpPr>
      <dsp:spPr>
        <a:xfrm>
          <a:off x="645118" y="892114"/>
          <a:ext cx="678629" cy="6786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585A26-C767-45E6-B10B-EC5A3D9ED345}">
      <dsp:nvSpPr>
        <dsp:cNvPr id="0" name=""/>
        <dsp:cNvSpPr/>
      </dsp:nvSpPr>
      <dsp:spPr>
        <a:xfrm>
          <a:off x="14962" y="1672615"/>
          <a:ext cx="1938941" cy="818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CA" sz="1400" kern="1200" dirty="0"/>
            <a:t>Challenges </a:t>
          </a:r>
          <a:endParaRPr lang="en-US" sz="1400" kern="1200" dirty="0"/>
        </a:p>
      </dsp:txBody>
      <dsp:txXfrm>
        <a:off x="14962" y="1672615"/>
        <a:ext cx="1938941" cy="818790"/>
      </dsp:txXfrm>
    </dsp:sp>
    <dsp:sp modelId="{DB42EF4C-574F-4858-A1FF-6D30F9C8D8BC}">
      <dsp:nvSpPr>
        <dsp:cNvPr id="0" name=""/>
        <dsp:cNvSpPr/>
      </dsp:nvSpPr>
      <dsp:spPr>
        <a:xfrm>
          <a:off x="14962" y="2538788"/>
          <a:ext cx="1938941" cy="722429"/>
        </a:xfrm>
        <a:prstGeom prst="rect">
          <a:avLst/>
        </a:prstGeom>
        <a:noFill/>
        <a:ln>
          <a:noFill/>
        </a:ln>
        <a:effectLst/>
      </dsp:spPr>
      <dsp:style>
        <a:lnRef idx="0">
          <a:scrgbClr r="0" g="0" b="0"/>
        </a:lnRef>
        <a:fillRef idx="0">
          <a:scrgbClr r="0" g="0" b="0"/>
        </a:fillRef>
        <a:effectRef idx="0">
          <a:scrgbClr r="0" g="0" b="0"/>
        </a:effectRef>
        <a:fontRef idx="minor"/>
      </dsp:style>
    </dsp:sp>
    <dsp:sp modelId="{5DCC59FA-0900-4FC3-977F-F1D675ACF1E3}">
      <dsp:nvSpPr>
        <dsp:cNvPr id="0" name=""/>
        <dsp:cNvSpPr/>
      </dsp:nvSpPr>
      <dsp:spPr>
        <a:xfrm>
          <a:off x="2923375" y="892114"/>
          <a:ext cx="678629" cy="6786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16DC7F-C9C5-48AB-97FC-8317AB780CCF}">
      <dsp:nvSpPr>
        <dsp:cNvPr id="0" name=""/>
        <dsp:cNvSpPr/>
      </dsp:nvSpPr>
      <dsp:spPr>
        <a:xfrm>
          <a:off x="2293219" y="1672615"/>
          <a:ext cx="1938941" cy="818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CA" sz="1400" kern="1200" dirty="0"/>
            <a:t>Definition IASC du </a:t>
          </a:r>
          <a:r>
            <a:rPr lang="en-CA" sz="1400" kern="1200" dirty="0" err="1"/>
            <a:t>PiN</a:t>
          </a:r>
          <a:r>
            <a:rPr lang="en-CA" sz="1400" kern="1200" dirty="0"/>
            <a:t> , </a:t>
          </a:r>
          <a:r>
            <a:rPr lang="en-CA" sz="1400" kern="1200" dirty="0" err="1"/>
            <a:t>criteres</a:t>
          </a:r>
          <a:r>
            <a:rPr lang="en-CA" sz="1400" kern="1200" dirty="0"/>
            <a:t> </a:t>
          </a:r>
          <a:r>
            <a:rPr lang="en-CA" sz="1400" kern="1200" dirty="0" err="1"/>
            <a:t>d’inclusion</a:t>
          </a:r>
          <a:r>
            <a:rPr lang="en-CA" sz="1400" kern="1200" dirty="0"/>
            <a:t>/</a:t>
          </a:r>
          <a:r>
            <a:rPr lang="en-CA" sz="1400" kern="1200" dirty="0" err="1"/>
            <a:t>d’exclusion</a:t>
          </a:r>
          <a:endParaRPr lang="en-US" sz="1400" kern="1200" dirty="0"/>
        </a:p>
      </dsp:txBody>
      <dsp:txXfrm>
        <a:off x="2293219" y="1672615"/>
        <a:ext cx="1938941" cy="818790"/>
      </dsp:txXfrm>
    </dsp:sp>
    <dsp:sp modelId="{A5E87CE8-911D-4245-86E0-41389D809C79}">
      <dsp:nvSpPr>
        <dsp:cNvPr id="0" name=""/>
        <dsp:cNvSpPr/>
      </dsp:nvSpPr>
      <dsp:spPr>
        <a:xfrm>
          <a:off x="2293219" y="2538788"/>
          <a:ext cx="1938941" cy="722429"/>
        </a:xfrm>
        <a:prstGeom prst="rect">
          <a:avLst/>
        </a:prstGeom>
        <a:noFill/>
        <a:ln>
          <a:noFill/>
        </a:ln>
        <a:effectLst/>
      </dsp:spPr>
      <dsp:style>
        <a:lnRef idx="0">
          <a:scrgbClr r="0" g="0" b="0"/>
        </a:lnRef>
        <a:fillRef idx="0">
          <a:scrgbClr r="0" g="0" b="0"/>
        </a:fillRef>
        <a:effectRef idx="0">
          <a:scrgbClr r="0" g="0" b="0"/>
        </a:effectRef>
        <a:fontRef idx="minor"/>
      </dsp:style>
    </dsp:sp>
    <dsp:sp modelId="{15158494-A5D3-422C-A4C0-83BD98F08B73}">
      <dsp:nvSpPr>
        <dsp:cNvPr id="0" name=""/>
        <dsp:cNvSpPr/>
      </dsp:nvSpPr>
      <dsp:spPr>
        <a:xfrm>
          <a:off x="5201632" y="892114"/>
          <a:ext cx="678629" cy="6786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A03E67-3E31-4141-AC03-96B8572E947B}">
      <dsp:nvSpPr>
        <dsp:cNvPr id="0" name=""/>
        <dsp:cNvSpPr/>
      </dsp:nvSpPr>
      <dsp:spPr>
        <a:xfrm>
          <a:off x="4571476" y="1672615"/>
          <a:ext cx="1938941" cy="818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CA" sz="1400" kern="1200" dirty="0"/>
            <a:t>Definition </a:t>
          </a:r>
          <a:r>
            <a:rPr lang="en-CA" sz="1400" kern="1200" dirty="0" err="1"/>
            <a:t>en</a:t>
          </a:r>
          <a:r>
            <a:rPr lang="en-CA" sz="1400" kern="1200" dirty="0"/>
            <a:t> urgence,</a:t>
          </a:r>
          <a:r>
            <a:rPr lang="fr-FR" sz="1400" kern="1200" dirty="0"/>
            <a:t> critères d'inclusion/exclusion</a:t>
          </a:r>
          <a:r>
            <a:rPr lang="en-CA" sz="1400" kern="1200" dirty="0"/>
            <a:t>.</a:t>
          </a:r>
          <a:endParaRPr lang="en-US" sz="1400" kern="1200" dirty="0"/>
        </a:p>
      </dsp:txBody>
      <dsp:txXfrm>
        <a:off x="4571476" y="1672615"/>
        <a:ext cx="1938941" cy="818790"/>
      </dsp:txXfrm>
    </dsp:sp>
    <dsp:sp modelId="{14A69967-BE82-4C58-BD15-FCD70BCBC708}">
      <dsp:nvSpPr>
        <dsp:cNvPr id="0" name=""/>
        <dsp:cNvSpPr/>
      </dsp:nvSpPr>
      <dsp:spPr>
        <a:xfrm>
          <a:off x="4571476" y="2538788"/>
          <a:ext cx="1938941" cy="722429"/>
        </a:xfrm>
        <a:prstGeom prst="rect">
          <a:avLst/>
        </a:prstGeom>
        <a:noFill/>
        <a:ln>
          <a:noFill/>
        </a:ln>
        <a:effectLst/>
      </dsp:spPr>
      <dsp:style>
        <a:lnRef idx="0">
          <a:scrgbClr r="0" g="0" b="0"/>
        </a:lnRef>
        <a:fillRef idx="0">
          <a:scrgbClr r="0" g="0" b="0"/>
        </a:fillRef>
        <a:effectRef idx="0">
          <a:scrgbClr r="0" g="0" b="0"/>
        </a:effectRef>
        <a:fontRef idx="minor"/>
      </dsp:style>
    </dsp:sp>
    <dsp:sp modelId="{9B995406-CC96-458D-8770-1D38CD6FC422}">
      <dsp:nvSpPr>
        <dsp:cNvPr id="0" name=""/>
        <dsp:cNvSpPr/>
      </dsp:nvSpPr>
      <dsp:spPr>
        <a:xfrm>
          <a:off x="7479888" y="892114"/>
          <a:ext cx="678629" cy="6786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35C439-BF73-4358-89D5-5565FD8E909A}">
      <dsp:nvSpPr>
        <dsp:cNvPr id="0" name=""/>
        <dsp:cNvSpPr/>
      </dsp:nvSpPr>
      <dsp:spPr>
        <a:xfrm>
          <a:off x="6849732" y="1672615"/>
          <a:ext cx="1938941" cy="818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fr-FR" sz="1400" kern="1200" dirty="0"/>
            <a:t>Méthodes d'estimation </a:t>
          </a:r>
          <a:r>
            <a:rPr lang="fr-FR" sz="1400" kern="1200" dirty="0" err="1"/>
            <a:t>PiN</a:t>
          </a:r>
          <a:r>
            <a:rPr lang="fr-FR" sz="1400" kern="1200" dirty="0"/>
            <a:t> en urgence</a:t>
          </a:r>
          <a:endParaRPr lang="en-US" sz="1400" kern="1200" dirty="0"/>
        </a:p>
      </dsp:txBody>
      <dsp:txXfrm>
        <a:off x="6849732" y="1672615"/>
        <a:ext cx="1938941" cy="818790"/>
      </dsp:txXfrm>
    </dsp:sp>
    <dsp:sp modelId="{B24D9C49-03BE-49AC-997B-867E236E9BB5}">
      <dsp:nvSpPr>
        <dsp:cNvPr id="0" name=""/>
        <dsp:cNvSpPr/>
      </dsp:nvSpPr>
      <dsp:spPr>
        <a:xfrm>
          <a:off x="6849732" y="2538788"/>
          <a:ext cx="1938941" cy="722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CA" sz="1100" kern="1200" dirty="0"/>
            <a:t>Paquet de services </a:t>
          </a:r>
          <a:r>
            <a:rPr lang="en-CA" sz="1100" kern="1200" dirty="0" err="1"/>
            <a:t>PiN</a:t>
          </a:r>
          <a:r>
            <a:rPr lang="en-CA" sz="1100" kern="1200" dirty="0"/>
            <a:t> </a:t>
          </a:r>
          <a:r>
            <a:rPr lang="en-CA" sz="1100" kern="1200" dirty="0" err="1"/>
            <a:t>en</a:t>
          </a:r>
          <a:r>
            <a:rPr lang="en-CA" sz="1100" kern="1200" dirty="0"/>
            <a:t> urgence</a:t>
          </a:r>
          <a:endParaRPr lang="en-US" sz="1100" kern="1200" dirty="0"/>
        </a:p>
        <a:p>
          <a:pPr marL="0" lvl="0" indent="0" algn="ctr" defTabSz="488950">
            <a:lnSpc>
              <a:spcPct val="100000"/>
            </a:lnSpc>
            <a:spcBef>
              <a:spcPct val="0"/>
            </a:spcBef>
            <a:spcAft>
              <a:spcPct val="35000"/>
            </a:spcAft>
            <a:buNone/>
          </a:pPr>
          <a:r>
            <a:rPr lang="fr-FR" sz="1100" kern="1200" dirty="0"/>
            <a:t>Méthodes de calcul du </a:t>
          </a:r>
          <a:r>
            <a:rPr lang="en-CA" sz="1100" kern="1200" dirty="0" err="1"/>
            <a:t>PiN</a:t>
          </a:r>
          <a:r>
            <a:rPr lang="en-CA" sz="1100" kern="1200" dirty="0"/>
            <a:t> </a:t>
          </a:r>
          <a:r>
            <a:rPr lang="en-CA" sz="1100" kern="1200" dirty="0" err="1"/>
            <a:t>en</a:t>
          </a:r>
          <a:r>
            <a:rPr lang="en-CA" sz="1100" kern="1200" dirty="0"/>
            <a:t> urgence.</a:t>
          </a:r>
          <a:endParaRPr lang="en-US" sz="1100" kern="1200" dirty="0"/>
        </a:p>
      </dsp:txBody>
      <dsp:txXfrm>
        <a:off x="6849732" y="2538788"/>
        <a:ext cx="1938941" cy="722429"/>
      </dsp:txXfrm>
    </dsp:sp>
    <dsp:sp modelId="{D8CF0B03-C556-4828-8957-A136B6E7BC1E}">
      <dsp:nvSpPr>
        <dsp:cNvPr id="0" name=""/>
        <dsp:cNvSpPr/>
      </dsp:nvSpPr>
      <dsp:spPr>
        <a:xfrm>
          <a:off x="9758145" y="892114"/>
          <a:ext cx="678629" cy="67862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63EB9B-CC64-4FF5-80A7-A78E30910885}">
      <dsp:nvSpPr>
        <dsp:cNvPr id="0" name=""/>
        <dsp:cNvSpPr/>
      </dsp:nvSpPr>
      <dsp:spPr>
        <a:xfrm>
          <a:off x="9127989" y="1672615"/>
          <a:ext cx="1938941" cy="818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CA" sz="1400" kern="1200" dirty="0"/>
            <a:t>[</a:t>
          </a:r>
          <a:r>
            <a:rPr lang="fr-FR" sz="1400" kern="1200" dirty="0"/>
            <a:t>Révision des directives HNNA du GNC</a:t>
          </a:r>
          <a:r>
            <a:rPr lang="en-CA" sz="1400" kern="1200" dirty="0"/>
            <a:t>]The GNC HNNA Guidelines revision.</a:t>
          </a:r>
          <a:endParaRPr lang="en-US" sz="1400" kern="1200" dirty="0"/>
        </a:p>
      </dsp:txBody>
      <dsp:txXfrm>
        <a:off x="9127989" y="1672615"/>
        <a:ext cx="1938941" cy="818790"/>
      </dsp:txXfrm>
    </dsp:sp>
    <dsp:sp modelId="{0D8A9112-D166-4CF2-A4AF-F814EF0E7C1B}">
      <dsp:nvSpPr>
        <dsp:cNvPr id="0" name=""/>
        <dsp:cNvSpPr/>
      </dsp:nvSpPr>
      <dsp:spPr>
        <a:xfrm>
          <a:off x="9127989" y="2538788"/>
          <a:ext cx="1938941" cy="72242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35325-261B-43EF-A003-62CDBAF4BE26}">
      <dsp:nvSpPr>
        <dsp:cNvPr id="0" name=""/>
        <dsp:cNvSpPr/>
      </dsp:nvSpPr>
      <dsp:spPr>
        <a:xfrm>
          <a:off x="0" y="523587"/>
          <a:ext cx="2915895" cy="18515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735273-3035-4212-91AB-610308FDF761}">
      <dsp:nvSpPr>
        <dsp:cNvPr id="0" name=""/>
        <dsp:cNvSpPr/>
      </dsp:nvSpPr>
      <dsp:spPr>
        <a:xfrm>
          <a:off x="323988" y="831376"/>
          <a:ext cx="2915895" cy="185159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CA" sz="2300" kern="1200" dirty="0" err="1"/>
            <a:t>Facteur</a:t>
          </a:r>
          <a:r>
            <a:rPr lang="en-CA" sz="2300" kern="1200" dirty="0"/>
            <a:t> </a:t>
          </a:r>
          <a:r>
            <a:rPr lang="en-CA" sz="2300" kern="1200" dirty="0" err="1"/>
            <a:t>d’incidence</a:t>
          </a:r>
          <a:r>
            <a:rPr lang="en-CA" sz="2300" kern="1200" dirty="0"/>
            <a:t> global</a:t>
          </a:r>
          <a:endParaRPr lang="en-US" sz="2300" kern="1200" dirty="0"/>
        </a:p>
      </dsp:txBody>
      <dsp:txXfrm>
        <a:off x="378219" y="885607"/>
        <a:ext cx="2807433" cy="1743131"/>
      </dsp:txXfrm>
    </dsp:sp>
    <dsp:sp modelId="{3720E7DA-533D-45A3-91AC-8D44D6FF9B47}">
      <dsp:nvSpPr>
        <dsp:cNvPr id="0" name=""/>
        <dsp:cNvSpPr/>
      </dsp:nvSpPr>
      <dsp:spPr>
        <a:xfrm>
          <a:off x="3563872" y="523587"/>
          <a:ext cx="2915895" cy="18515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87E0B3-7D22-4CB6-838A-A5506C3411BC}">
      <dsp:nvSpPr>
        <dsp:cNvPr id="0" name=""/>
        <dsp:cNvSpPr/>
      </dsp:nvSpPr>
      <dsp:spPr>
        <a:xfrm>
          <a:off x="3887860" y="831376"/>
          <a:ext cx="2915895" cy="185159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Facteur d'incidence spécifique au pays</a:t>
          </a:r>
          <a:endParaRPr lang="en-US" sz="2300" kern="1200" dirty="0"/>
        </a:p>
      </dsp:txBody>
      <dsp:txXfrm>
        <a:off x="3942091" y="885607"/>
        <a:ext cx="2807433" cy="1743131"/>
      </dsp:txXfrm>
    </dsp:sp>
    <dsp:sp modelId="{B93038CD-43CE-410B-BB35-9B5F670AEDEC}">
      <dsp:nvSpPr>
        <dsp:cNvPr id="0" name=""/>
        <dsp:cNvSpPr/>
      </dsp:nvSpPr>
      <dsp:spPr>
        <a:xfrm>
          <a:off x="7127744" y="523587"/>
          <a:ext cx="2915895" cy="18515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53DCBB-FC13-43FA-8881-CE310EBF13F0}">
      <dsp:nvSpPr>
        <dsp:cNvPr id="0" name=""/>
        <dsp:cNvSpPr/>
      </dsp:nvSpPr>
      <dsp:spPr>
        <a:xfrm>
          <a:off x="7451733" y="831376"/>
          <a:ext cx="2915895" cy="185159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La couverture des services comme indicateur des besoins non satisfaits</a:t>
          </a:r>
          <a:endParaRPr lang="en-US" sz="2300" kern="1200" dirty="0"/>
        </a:p>
      </dsp:txBody>
      <dsp:txXfrm>
        <a:off x="7505964" y="885607"/>
        <a:ext cx="2807433" cy="17431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94EC3-6856-45AE-9C7F-9135A12E6346}">
      <dsp:nvSpPr>
        <dsp:cNvPr id="0" name=""/>
        <dsp:cNvSpPr/>
      </dsp:nvSpPr>
      <dsp:spPr>
        <a:xfrm>
          <a:off x="3546206" y="2078"/>
          <a:ext cx="3989481" cy="99980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dirty="0"/>
            <a:t>La définition de l'urgence humanitaire et de la nutrition en situation d'urgence.</a:t>
          </a:r>
          <a:endParaRPr lang="en-US" sz="2000" kern="1200" dirty="0"/>
        </a:p>
      </dsp:txBody>
      <dsp:txXfrm>
        <a:off x="3595012" y="50884"/>
        <a:ext cx="3891869" cy="902189"/>
      </dsp:txXfrm>
    </dsp:sp>
    <dsp:sp modelId="{4A9F2AAC-49C0-4027-97C7-131FABD143EE}">
      <dsp:nvSpPr>
        <dsp:cNvPr id="0" name=""/>
        <dsp:cNvSpPr/>
      </dsp:nvSpPr>
      <dsp:spPr>
        <a:xfrm>
          <a:off x="3546206" y="1051870"/>
          <a:ext cx="3989481" cy="99980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dirty="0"/>
            <a:t>Définitions </a:t>
          </a:r>
          <a:r>
            <a:rPr lang="en-CA" sz="2000" kern="1200" dirty="0"/>
            <a:t>IASC /JIAF 2.0 du </a:t>
          </a:r>
          <a:r>
            <a:rPr lang="en-CA" sz="2000" kern="1200" dirty="0" err="1"/>
            <a:t>PiN</a:t>
          </a:r>
          <a:r>
            <a:rPr lang="en-CA" sz="2000" kern="1200" dirty="0"/>
            <a:t> et du </a:t>
          </a:r>
          <a:r>
            <a:rPr lang="en-CA" sz="2000" kern="1200" dirty="0" err="1"/>
            <a:t>PiN</a:t>
          </a:r>
          <a:r>
            <a:rPr lang="en-CA" sz="2000" kern="1200" dirty="0"/>
            <a:t> </a:t>
          </a:r>
          <a:r>
            <a:rPr lang="en-CA" sz="2000" kern="1200" dirty="0" err="1"/>
            <a:t>en</a:t>
          </a:r>
          <a:r>
            <a:rPr lang="en-CA" sz="2000" kern="1200" dirty="0"/>
            <a:t> situation </a:t>
          </a:r>
          <a:r>
            <a:rPr lang="en-CA" sz="2000" kern="1200" dirty="0" err="1"/>
            <a:t>d’urgence</a:t>
          </a:r>
          <a:endParaRPr lang="en-US" sz="2000" kern="1200" dirty="0"/>
        </a:p>
      </dsp:txBody>
      <dsp:txXfrm>
        <a:off x="3595012" y="1100676"/>
        <a:ext cx="3891869" cy="902189"/>
      </dsp:txXfrm>
    </dsp:sp>
    <dsp:sp modelId="{92E05869-FE8C-4536-8E66-B4119FC5C857}">
      <dsp:nvSpPr>
        <dsp:cNvPr id="0" name=""/>
        <dsp:cNvSpPr/>
      </dsp:nvSpPr>
      <dsp:spPr>
        <a:xfrm>
          <a:off x="3546206" y="2101661"/>
          <a:ext cx="3989481" cy="99980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CA" sz="2000" kern="1200" dirty="0" err="1"/>
            <a:t>PiN</a:t>
          </a:r>
          <a:r>
            <a:rPr lang="en-CA" sz="2000" kern="1200" dirty="0"/>
            <a:t> vs </a:t>
          </a:r>
          <a:r>
            <a:rPr lang="en-CA" sz="2000" kern="1200" dirty="0" err="1"/>
            <a:t>Fardeau</a:t>
          </a:r>
          <a:r>
            <a:rPr lang="en-CA" sz="2000" kern="1200" dirty="0"/>
            <a:t> de la Malnutrition</a:t>
          </a:r>
          <a:endParaRPr lang="en-US" sz="2000" kern="1200" dirty="0"/>
        </a:p>
      </dsp:txBody>
      <dsp:txXfrm>
        <a:off x="3595012" y="2150467"/>
        <a:ext cx="3891869" cy="902189"/>
      </dsp:txXfrm>
    </dsp:sp>
    <dsp:sp modelId="{16ED5CF3-19FD-4BE8-A251-8F05C5839251}">
      <dsp:nvSpPr>
        <dsp:cNvPr id="0" name=""/>
        <dsp:cNvSpPr/>
      </dsp:nvSpPr>
      <dsp:spPr>
        <a:xfrm>
          <a:off x="3546206" y="3151452"/>
          <a:ext cx="3989481" cy="99980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CA" sz="2000" kern="1200" dirty="0"/>
            <a:t>Paquet de services Nutrition </a:t>
          </a:r>
          <a:r>
            <a:rPr lang="en-CA" sz="2000" kern="1200" dirty="0" err="1"/>
            <a:t>en</a:t>
          </a:r>
          <a:r>
            <a:rPr lang="en-CA" sz="2000" kern="1200" dirty="0"/>
            <a:t> situation </a:t>
          </a:r>
          <a:r>
            <a:rPr lang="en-CA" sz="2000" kern="1200" dirty="0" err="1"/>
            <a:t>d’urgence</a:t>
          </a:r>
          <a:endParaRPr lang="en-US" sz="2000" kern="1200" dirty="0"/>
        </a:p>
      </dsp:txBody>
      <dsp:txXfrm>
        <a:off x="3595012" y="3200258"/>
        <a:ext cx="3891869" cy="9021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FF1D8-D3B8-4914-B99A-5FBC96F72826}">
      <dsp:nvSpPr>
        <dsp:cNvPr id="0" name=""/>
        <dsp:cNvSpPr/>
      </dsp:nvSpPr>
      <dsp:spPr>
        <a:xfrm>
          <a:off x="0" y="423409"/>
          <a:ext cx="10504645" cy="127200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9E8455-FFDB-467B-A2B0-C61D83E7B19D}">
      <dsp:nvSpPr>
        <dsp:cNvPr id="0" name=""/>
        <dsp:cNvSpPr/>
      </dsp:nvSpPr>
      <dsp:spPr>
        <a:xfrm>
          <a:off x="384781" y="709610"/>
          <a:ext cx="699602" cy="6996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CA775E-B843-4D1A-92D9-FEEA7E3016C8}">
      <dsp:nvSpPr>
        <dsp:cNvPr id="0" name=""/>
        <dsp:cNvSpPr/>
      </dsp:nvSpPr>
      <dsp:spPr>
        <a:xfrm>
          <a:off x="1469165" y="423409"/>
          <a:ext cx="8859725" cy="1590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276" tIns="168276" rIns="168276" bIns="168276" numCol="1" spcCol="1270" anchor="ctr" anchorCtr="0">
          <a:noAutofit/>
        </a:bodyPr>
        <a:lstStyle/>
        <a:p>
          <a:pPr marL="0" lvl="0" indent="0" algn="l" defTabSz="1022350">
            <a:lnSpc>
              <a:spcPct val="90000"/>
            </a:lnSpc>
            <a:spcBef>
              <a:spcPct val="0"/>
            </a:spcBef>
            <a:spcAft>
              <a:spcPct val="35000"/>
            </a:spcAft>
            <a:buNone/>
          </a:pPr>
          <a:r>
            <a:rPr lang="fr-FR" sz="2300" b="1" kern="1200" dirty="0">
              <a:solidFill>
                <a:prstClr val="white">
                  <a:hueOff val="0"/>
                  <a:satOff val="0"/>
                  <a:lumOff val="0"/>
                  <a:alphaOff val="0"/>
                </a:prstClr>
              </a:solidFill>
              <a:latin typeface="Calibri" panose="020F0502020204030204"/>
              <a:ea typeface="+mn-ea"/>
              <a:cs typeface="+mn-cs"/>
            </a:rPr>
            <a:t>Urgence humanitaire </a:t>
          </a:r>
          <a:r>
            <a:rPr lang="fr-FR" sz="2300" kern="1200" dirty="0"/>
            <a:t>: "Un événement ou une série d'événements qui représentent une menace critique pour la santé, la sécurité ou le bien-être d'une communauté ou d'un autre groupe important de personnes, généralement dans une zone étendue".</a:t>
          </a:r>
          <a:endParaRPr lang="en-US" sz="2300" kern="1200" dirty="0"/>
        </a:p>
      </dsp:txBody>
      <dsp:txXfrm>
        <a:off x="1469165" y="423409"/>
        <a:ext cx="8859725" cy="1590005"/>
      </dsp:txXfrm>
    </dsp:sp>
    <dsp:sp modelId="{8A349FD3-C1E3-41BD-8DD8-C4A2DF4164CD}">
      <dsp:nvSpPr>
        <dsp:cNvPr id="0" name=""/>
        <dsp:cNvSpPr/>
      </dsp:nvSpPr>
      <dsp:spPr>
        <a:xfrm>
          <a:off x="0" y="2339570"/>
          <a:ext cx="10504645" cy="127200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AB0375-21A8-40A9-88D0-3FE9165105F4}">
      <dsp:nvSpPr>
        <dsp:cNvPr id="0" name=""/>
        <dsp:cNvSpPr/>
      </dsp:nvSpPr>
      <dsp:spPr>
        <a:xfrm>
          <a:off x="384781" y="2625771"/>
          <a:ext cx="699602" cy="6996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551C90-140E-4A33-8A60-4023358ED1CF}">
      <dsp:nvSpPr>
        <dsp:cNvPr id="0" name=""/>
        <dsp:cNvSpPr/>
      </dsp:nvSpPr>
      <dsp:spPr>
        <a:xfrm>
          <a:off x="1469165" y="2339570"/>
          <a:ext cx="8859725" cy="1590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276" tIns="168276" rIns="168276" bIns="168276" numCol="1" spcCol="1270" anchor="ctr" anchorCtr="0">
          <a:noAutofit/>
        </a:bodyPr>
        <a:lstStyle/>
        <a:p>
          <a:pPr marL="0" lvl="0" indent="0" algn="l" defTabSz="1066800">
            <a:lnSpc>
              <a:spcPct val="90000"/>
            </a:lnSpc>
            <a:spcBef>
              <a:spcPct val="0"/>
            </a:spcBef>
            <a:spcAft>
              <a:spcPct val="35000"/>
            </a:spcAft>
            <a:buNone/>
          </a:pPr>
          <a:r>
            <a:rPr lang="fr-FR" sz="2400" b="1" kern="1200" dirty="0"/>
            <a:t>Nutrition en situation d'urgence : </a:t>
          </a:r>
          <a:r>
            <a:rPr lang="fr-FR" sz="2400" b="0" kern="1200" dirty="0"/>
            <a:t>"Un ensemble de services nutritionnels fournis dans le cadre de la préparation, de l'intervention et du rétablissement en situation d'urgence".</a:t>
          </a:r>
          <a:endParaRPr lang="en-US" sz="2400" b="0" kern="1200" dirty="0"/>
        </a:p>
      </dsp:txBody>
      <dsp:txXfrm>
        <a:off x="1469165" y="2339570"/>
        <a:ext cx="8859725" cy="15900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5368E-9012-435A-8609-F3CA4C0F9DF8}">
      <dsp:nvSpPr>
        <dsp:cNvPr id="0" name=""/>
        <dsp:cNvSpPr/>
      </dsp:nvSpPr>
      <dsp:spPr>
        <a:xfrm>
          <a:off x="3078920" y="0"/>
          <a:ext cx="4346805" cy="434680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CA" sz="1500" b="1" kern="1200" dirty="0"/>
            <a:t>Population </a:t>
          </a:r>
          <a:r>
            <a:rPr lang="en-CA" sz="1500" b="1" kern="1200" dirty="0" err="1"/>
            <a:t>totale</a:t>
          </a:r>
          <a:endParaRPr lang="en-CA" sz="1500" b="1" kern="1200" dirty="0"/>
        </a:p>
      </dsp:txBody>
      <dsp:txXfrm>
        <a:off x="4492718" y="217340"/>
        <a:ext cx="1519208" cy="652020"/>
      </dsp:txXfrm>
    </dsp:sp>
    <dsp:sp modelId="{CA77A7B5-4DB8-4F5B-BC7C-2FBB64673882}">
      <dsp:nvSpPr>
        <dsp:cNvPr id="0" name=""/>
        <dsp:cNvSpPr/>
      </dsp:nvSpPr>
      <dsp:spPr>
        <a:xfrm>
          <a:off x="3622271" y="1086701"/>
          <a:ext cx="3260103" cy="326010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CA" sz="1500" b="1" kern="1200" dirty="0"/>
            <a:t>Population </a:t>
          </a:r>
          <a:r>
            <a:rPr lang="fr-FR" sz="1500" b="1" kern="1200" dirty="0"/>
            <a:t>affectée</a:t>
          </a:r>
          <a:endParaRPr lang="en-CA" sz="1500" b="1" kern="1200" dirty="0"/>
        </a:p>
      </dsp:txBody>
      <dsp:txXfrm>
        <a:off x="4492718" y="1290457"/>
        <a:ext cx="1519208" cy="611269"/>
      </dsp:txXfrm>
    </dsp:sp>
    <dsp:sp modelId="{0719A499-67A0-47BD-9BE2-1EE4101A5A8F}">
      <dsp:nvSpPr>
        <dsp:cNvPr id="0" name=""/>
        <dsp:cNvSpPr/>
      </dsp:nvSpPr>
      <dsp:spPr>
        <a:xfrm>
          <a:off x="4165621" y="2173402"/>
          <a:ext cx="2173402" cy="217340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CA" sz="1500" b="1" kern="1200" dirty="0" err="1"/>
            <a:t>Personnes</a:t>
          </a:r>
          <a:r>
            <a:rPr lang="en-CA" sz="1500" b="1" kern="1200" dirty="0"/>
            <a:t> dans le </a:t>
          </a:r>
          <a:r>
            <a:rPr lang="en-CA" sz="1500" b="1" kern="1200" dirty="0" err="1"/>
            <a:t>besoin</a:t>
          </a:r>
          <a:r>
            <a:rPr lang="en-CA" sz="1500" b="1" kern="1200" dirty="0"/>
            <a:t> (</a:t>
          </a:r>
          <a:r>
            <a:rPr lang="en-CA" sz="1500" b="1" kern="1200" dirty="0" err="1"/>
            <a:t>PiN</a:t>
          </a:r>
          <a:r>
            <a:rPr lang="en-CA" sz="1500" b="1" kern="1200" dirty="0"/>
            <a:t>)</a:t>
          </a:r>
        </a:p>
      </dsp:txBody>
      <dsp:txXfrm>
        <a:off x="4483909" y="2716753"/>
        <a:ext cx="1536827" cy="10867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E92D6-C07B-4B8C-B084-685BDD26972E}">
      <dsp:nvSpPr>
        <dsp:cNvPr id="0" name=""/>
        <dsp:cNvSpPr/>
      </dsp:nvSpPr>
      <dsp:spPr>
        <a:xfrm>
          <a:off x="516451" y="0"/>
          <a:ext cx="4346805" cy="4346805"/>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solidFill>
                <a:schemeClr val="tx1"/>
              </a:solidFill>
            </a:rPr>
            <a:t>Total FEFA, U5 et autres groupes vulnérables</a:t>
          </a:r>
          <a:endParaRPr lang="en-CA" sz="1000" b="1" kern="1200" dirty="0">
            <a:solidFill>
              <a:schemeClr val="tx1"/>
            </a:solidFill>
          </a:endParaRPr>
        </a:p>
      </dsp:txBody>
      <dsp:txXfrm>
        <a:off x="1930249" y="217340"/>
        <a:ext cx="1519208" cy="652020"/>
      </dsp:txXfrm>
    </dsp:sp>
    <dsp:sp modelId="{D15BC26C-0FDD-4D18-AA1B-15B8C4D06447}">
      <dsp:nvSpPr>
        <dsp:cNvPr id="0" name=""/>
        <dsp:cNvSpPr/>
      </dsp:nvSpPr>
      <dsp:spPr>
        <a:xfrm>
          <a:off x="1059802" y="1086701"/>
          <a:ext cx="3260103" cy="3260103"/>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solidFill>
                <a:schemeClr val="tx1"/>
              </a:solidFill>
            </a:rPr>
            <a:t>Total FEFA affectées, U5 et autres groupes vulnérables</a:t>
          </a:r>
          <a:endParaRPr lang="en-CA" sz="1000" b="1" kern="1200" dirty="0">
            <a:solidFill>
              <a:schemeClr val="tx1"/>
            </a:solidFill>
          </a:endParaRPr>
        </a:p>
      </dsp:txBody>
      <dsp:txXfrm>
        <a:off x="1930249" y="1290457"/>
        <a:ext cx="1519208" cy="611269"/>
      </dsp:txXfrm>
    </dsp:sp>
    <dsp:sp modelId="{78A22757-E984-491F-8C25-DDCA0B4F8330}">
      <dsp:nvSpPr>
        <dsp:cNvPr id="0" name=""/>
        <dsp:cNvSpPr/>
      </dsp:nvSpPr>
      <dsp:spPr>
        <a:xfrm>
          <a:off x="1603152" y="2173402"/>
          <a:ext cx="2173402" cy="2173402"/>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kern="1200" dirty="0"/>
            <a:t>Total FEFA, U5 et autres groupes vulnérables ayant besoin des services </a:t>
          </a:r>
          <a:r>
            <a:rPr lang="fr-FR" sz="1000" kern="1200" dirty="0" err="1"/>
            <a:t>NiE</a:t>
          </a:r>
          <a:endParaRPr lang="en-CA" sz="1000" kern="1200" dirty="0"/>
        </a:p>
      </dsp:txBody>
      <dsp:txXfrm>
        <a:off x="1921440" y="2716753"/>
        <a:ext cx="1536827" cy="10867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E92D6-C07B-4B8C-B084-685BDD26972E}">
      <dsp:nvSpPr>
        <dsp:cNvPr id="0" name=""/>
        <dsp:cNvSpPr/>
      </dsp:nvSpPr>
      <dsp:spPr>
        <a:xfrm>
          <a:off x="553747" y="0"/>
          <a:ext cx="4346805" cy="4346805"/>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fr-FR" sz="700" b="1" kern="1200" dirty="0">
              <a:solidFill>
                <a:schemeClr val="tx1"/>
              </a:solidFill>
            </a:rPr>
            <a:t>Total FEFA, U5 et autres groupes vulnérables</a:t>
          </a:r>
          <a:endParaRPr lang="en-CA" sz="700" b="1" kern="1200" dirty="0">
            <a:solidFill>
              <a:schemeClr val="tx1"/>
            </a:solidFill>
          </a:endParaRPr>
        </a:p>
      </dsp:txBody>
      <dsp:txXfrm>
        <a:off x="2119466" y="217340"/>
        <a:ext cx="1215366" cy="652020"/>
      </dsp:txXfrm>
    </dsp:sp>
    <dsp:sp modelId="{D15BC26C-0FDD-4D18-AA1B-15B8C4D06447}">
      <dsp:nvSpPr>
        <dsp:cNvPr id="0" name=""/>
        <dsp:cNvSpPr/>
      </dsp:nvSpPr>
      <dsp:spPr>
        <a:xfrm>
          <a:off x="951131" y="869361"/>
          <a:ext cx="3477444" cy="3477444"/>
        </a:xfrm>
        <a:prstGeom prst="ellips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fr-FR" sz="700" b="1" kern="1200" dirty="0">
              <a:solidFill>
                <a:schemeClr val="tx1"/>
              </a:solidFill>
            </a:rPr>
            <a:t>Total FEFA, U5 et autres groupes vulnérables ayant besoin de services de nutrition</a:t>
          </a:r>
          <a:endParaRPr lang="en-CA" sz="700" b="1" kern="1200" dirty="0">
            <a:solidFill>
              <a:schemeClr val="tx1"/>
            </a:solidFill>
          </a:endParaRPr>
        </a:p>
      </dsp:txBody>
      <dsp:txXfrm>
        <a:off x="2082170" y="1078007"/>
        <a:ext cx="1215366" cy="625939"/>
      </dsp:txXfrm>
    </dsp:sp>
    <dsp:sp modelId="{78A22757-E984-491F-8C25-DDCA0B4F8330}">
      <dsp:nvSpPr>
        <dsp:cNvPr id="0" name=""/>
        <dsp:cNvSpPr/>
      </dsp:nvSpPr>
      <dsp:spPr>
        <a:xfrm>
          <a:off x="1385812" y="1738722"/>
          <a:ext cx="2608083" cy="2608083"/>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fr-FR" sz="700" b="1" kern="1200" dirty="0">
              <a:solidFill>
                <a:schemeClr val="tx1"/>
              </a:solidFill>
            </a:rPr>
            <a:t>Total FEFA affectées, U5 et autres groupes vulnérables ayant besoin des services </a:t>
          </a:r>
          <a:r>
            <a:rPr lang="fr-FR" sz="700" b="1" kern="1200" dirty="0" err="1">
              <a:solidFill>
                <a:schemeClr val="tx1"/>
              </a:solidFill>
            </a:rPr>
            <a:t>NiE</a:t>
          </a:r>
          <a:endParaRPr lang="en-CA" sz="700" b="1" kern="1200" dirty="0">
            <a:solidFill>
              <a:schemeClr val="tx1"/>
            </a:solidFill>
          </a:endParaRPr>
        </a:p>
      </dsp:txBody>
      <dsp:txXfrm>
        <a:off x="2082170" y="1934328"/>
        <a:ext cx="1215366" cy="586818"/>
      </dsp:txXfrm>
    </dsp:sp>
    <dsp:sp modelId="{0C04F463-A459-479F-86D3-2F21EE4179FF}">
      <dsp:nvSpPr>
        <dsp:cNvPr id="0" name=""/>
        <dsp:cNvSpPr/>
      </dsp:nvSpPr>
      <dsp:spPr>
        <a:xfrm>
          <a:off x="1820493" y="2608083"/>
          <a:ext cx="1738722" cy="1738722"/>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fr-FR" sz="700" kern="1200" dirty="0"/>
            <a:t>Total FEFA, U5 et autres groupes vulnérables ayant besoin des services </a:t>
          </a:r>
          <a:r>
            <a:rPr lang="fr-FR" sz="700" kern="1200" dirty="0" err="1"/>
            <a:t>NiE</a:t>
          </a:r>
          <a:endParaRPr lang="en-CA" sz="700" kern="1200" dirty="0"/>
        </a:p>
      </dsp:txBody>
      <dsp:txXfrm>
        <a:off x="2075122" y="3042763"/>
        <a:ext cx="1229462" cy="8693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CF10E-7286-48CE-8D69-3AE30C616AD9}">
      <dsp:nvSpPr>
        <dsp:cNvPr id="0" name=""/>
        <dsp:cNvSpPr/>
      </dsp:nvSpPr>
      <dsp:spPr>
        <a:xfrm>
          <a:off x="0" y="0"/>
          <a:ext cx="2527656" cy="1094502"/>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Symbol" panose="05050102010706020507" pitchFamily="18" charset="2"/>
            <a:buNone/>
          </a:pPr>
          <a:r>
            <a:rPr lang="fr-FR" sz="1300" b="1" kern="1200" dirty="0">
              <a:effectLst/>
              <a:latin typeface="Roboto Condensed" panose="02000000000000000000" pitchFamily="2" charset="0"/>
              <a:ea typeface="Roboto Condensed" panose="02000000000000000000" pitchFamily="2" charset="0"/>
              <a:cs typeface="Roboto Condensed" panose="02000000000000000000" pitchFamily="2" charset="0"/>
            </a:rPr>
            <a:t>Les personnes dans le besoin </a:t>
          </a:r>
          <a:r>
            <a:rPr lang="fr-FR" sz="1300" b="0" kern="1200" dirty="0">
              <a:effectLst/>
              <a:latin typeface="Roboto Condensed" panose="02000000000000000000" pitchFamily="2" charset="0"/>
              <a:ea typeface="Roboto Condensed" panose="02000000000000000000" pitchFamily="2" charset="0"/>
              <a:cs typeface="Roboto Condensed" panose="02000000000000000000" pitchFamily="2" charset="0"/>
            </a:rPr>
            <a:t>constituent un sous-ensemble de la population touchée et comprennent les membres :</a:t>
          </a:r>
          <a:endParaRPr lang="en-US" sz="1300" b="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32057" y="32057"/>
        <a:ext cx="2463542" cy="1030388"/>
      </dsp:txXfrm>
    </dsp:sp>
    <dsp:sp modelId="{FDFB135F-BD9D-4530-BEF4-B136E3936DFE}">
      <dsp:nvSpPr>
        <dsp:cNvPr id="0" name=""/>
        <dsp:cNvSpPr/>
      </dsp:nvSpPr>
      <dsp:spPr>
        <a:xfrm>
          <a:off x="933" y="1203592"/>
          <a:ext cx="1212886" cy="3732574"/>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Symbol" panose="05050102010706020507" pitchFamily="18" charset="2"/>
            <a:buNone/>
          </a:pPr>
          <a:r>
            <a:rPr lang="fr-FR" sz="1300" kern="1200" dirty="0">
              <a:effectLst/>
              <a:latin typeface="Roboto Condensed" panose="02000000000000000000" pitchFamily="2" charset="0"/>
              <a:ea typeface="Roboto Condensed" panose="02000000000000000000" pitchFamily="2" charset="0"/>
              <a:cs typeface="Roboto Condensed" panose="02000000000000000000" pitchFamily="2" charset="0"/>
            </a:rPr>
            <a:t>dont la sécurité physique, les droits fondamentaux, la dignité, les conditions de vie ou les moyens de subsistance sont </a:t>
          </a:r>
          <a:r>
            <a:rPr lang="fr-FR" sz="1300" u="sng" kern="1200" dirty="0">
              <a:effectLst/>
              <a:latin typeface="Roboto Condensed" panose="02000000000000000000" pitchFamily="2" charset="0"/>
              <a:ea typeface="Roboto Condensed" panose="02000000000000000000" pitchFamily="2" charset="0"/>
              <a:cs typeface="Roboto Condensed" panose="02000000000000000000" pitchFamily="2" charset="0"/>
            </a:rPr>
            <a:t>menacés</a:t>
          </a:r>
          <a:r>
            <a:rPr lang="fr-FR" sz="1300" kern="1200" dirty="0">
              <a:effectLst/>
              <a:latin typeface="Roboto Condensed" panose="02000000000000000000" pitchFamily="2" charset="0"/>
              <a:ea typeface="Roboto Condensed" panose="02000000000000000000" pitchFamily="2" charset="0"/>
              <a:cs typeface="Roboto Condensed" panose="02000000000000000000" pitchFamily="2" charset="0"/>
            </a:rPr>
            <a:t> ou </a:t>
          </a:r>
          <a:r>
            <a:rPr lang="fr-FR" sz="1300" u="sng" kern="1200" dirty="0">
              <a:effectLst/>
              <a:latin typeface="Roboto Condensed" panose="02000000000000000000" pitchFamily="2" charset="0"/>
              <a:ea typeface="Roboto Condensed" panose="02000000000000000000" pitchFamily="2" charset="0"/>
              <a:cs typeface="Roboto Condensed" panose="02000000000000000000" pitchFamily="2" charset="0"/>
            </a:rPr>
            <a:t>perturbés</a:t>
          </a:r>
          <a:r>
            <a:rPr lang="fr-FR" sz="1300" kern="1200" dirty="0">
              <a:effectLst/>
              <a:latin typeface="Roboto Condensed" panose="02000000000000000000" pitchFamily="2" charset="0"/>
              <a:ea typeface="Roboto Condensed" panose="02000000000000000000" pitchFamily="2" charset="0"/>
              <a:cs typeface="Roboto Condensed" panose="02000000000000000000" pitchFamily="2" charset="0"/>
            </a:rPr>
            <a:t>,</a:t>
          </a:r>
          <a:endParaRPr lang="en-US" sz="13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36457" y="1239116"/>
        <a:ext cx="1141838" cy="3661526"/>
      </dsp:txXfrm>
    </dsp:sp>
    <dsp:sp modelId="{36ACCA2C-73F0-4BBC-BAA4-8A2F0ED3AE8E}">
      <dsp:nvSpPr>
        <dsp:cNvPr id="0" name=""/>
        <dsp:cNvSpPr/>
      </dsp:nvSpPr>
      <dsp:spPr>
        <a:xfrm>
          <a:off x="1315703" y="1203592"/>
          <a:ext cx="1212886" cy="3732574"/>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Symbol" panose="05050102010706020507" pitchFamily="18" charset="2"/>
            <a:buNone/>
          </a:pPr>
          <a:r>
            <a:rPr lang="fr-FR" sz="1300" b="1" u="sng" kern="1200" dirty="0">
              <a:effectLst/>
              <a:latin typeface="Roboto Condensed" panose="02000000000000000000" pitchFamily="2" charset="0"/>
              <a:ea typeface="Roboto Condensed" panose="02000000000000000000" pitchFamily="2" charset="0"/>
              <a:cs typeface="Roboto Condensed" panose="02000000000000000000" pitchFamily="2" charset="0"/>
            </a:rPr>
            <a:t>ET</a:t>
          </a:r>
          <a:r>
            <a:rPr lang="fr-FR" sz="1300" b="0" u="none" kern="1200" dirty="0">
              <a:effectLst/>
              <a:latin typeface="Roboto Condensed" panose="02000000000000000000" pitchFamily="2" charset="0"/>
              <a:ea typeface="Roboto Condensed" panose="02000000000000000000" pitchFamily="2" charset="0"/>
              <a:cs typeface="Roboto Condensed" panose="02000000000000000000" pitchFamily="2" charset="0"/>
            </a:rPr>
            <a:t> dont le niveau actuel </a:t>
          </a:r>
          <a:r>
            <a:rPr lang="fr-FR" sz="1300" b="0" u="sng" kern="1200" dirty="0">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d'accès</a:t>
          </a:r>
          <a:r>
            <a:rPr lang="fr-FR" sz="1300" b="0" u="none" kern="1200" dirty="0">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 aux services de base, aux biens et à la protection sociale est </a:t>
          </a:r>
          <a:r>
            <a:rPr lang="fr-FR" sz="1300" b="0" u="sng" kern="1200" dirty="0">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inadéquat</a:t>
          </a:r>
          <a:r>
            <a:rPr lang="fr-FR" sz="1300" b="0" u="none" kern="1200" dirty="0">
              <a:effectLst/>
              <a:latin typeface="Roboto Condensed" panose="02000000000000000000" pitchFamily="2" charset="0"/>
              <a:ea typeface="Roboto Condensed" panose="02000000000000000000" pitchFamily="2" charset="0"/>
              <a:cs typeface="Roboto Condensed" panose="02000000000000000000" pitchFamily="2" charset="0"/>
            </a:rPr>
            <a:t> pour rétablir des conditions de vie normales avec leurs moyens habituels dans un délai raisonnable sans </a:t>
          </a:r>
          <a:r>
            <a:rPr lang="fr-FR" sz="1300" b="0" u="sng" kern="1200" dirty="0">
              <a:effectLst/>
              <a:latin typeface="Roboto Condensed" panose="02000000000000000000" pitchFamily="2" charset="0"/>
              <a:ea typeface="Roboto Condensed" panose="02000000000000000000" pitchFamily="2" charset="0"/>
              <a:cs typeface="Roboto Condensed" panose="02000000000000000000" pitchFamily="2" charset="0"/>
            </a:rPr>
            <a:t>assistance supplémentaire</a:t>
          </a:r>
          <a:r>
            <a:rPr lang="fr-FR" sz="1300" b="0" u="none" kern="1200" dirty="0">
              <a:effectLst/>
              <a:latin typeface="Roboto Condensed" panose="02000000000000000000" pitchFamily="2" charset="0"/>
              <a:ea typeface="Roboto Condensed" panose="02000000000000000000" pitchFamily="2" charset="0"/>
              <a:cs typeface="Roboto Condensed" panose="02000000000000000000" pitchFamily="2" charset="0"/>
            </a:rPr>
            <a:t>.</a:t>
          </a:r>
          <a:endParaRPr lang="en-US" sz="1300" b="0" u="none"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351227" y="1239116"/>
        <a:ext cx="1141838" cy="36615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C7686-FDEE-4CF1-A277-01C4DA787E6A}">
      <dsp:nvSpPr>
        <dsp:cNvPr id="0" name=""/>
        <dsp:cNvSpPr/>
      </dsp:nvSpPr>
      <dsp:spPr>
        <a:xfrm>
          <a:off x="1918674" y="1023"/>
          <a:ext cx="2158508" cy="595696"/>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fr-FR" sz="700" kern="1200" dirty="0"/>
            <a:t>Dépistage et orientation nutritionnels</a:t>
          </a:r>
          <a:endParaRPr lang="en-US" sz="700" kern="1200" dirty="0"/>
        </a:p>
      </dsp:txBody>
      <dsp:txXfrm>
        <a:off x="1947753" y="30102"/>
        <a:ext cx="2100350" cy="537538"/>
      </dsp:txXfrm>
    </dsp:sp>
    <dsp:sp modelId="{CE91CA9B-58B4-4AD0-9E16-D8865F8255C0}">
      <dsp:nvSpPr>
        <dsp:cNvPr id="0" name=""/>
        <dsp:cNvSpPr/>
      </dsp:nvSpPr>
      <dsp:spPr>
        <a:xfrm>
          <a:off x="1918674" y="626504"/>
          <a:ext cx="2158508" cy="595696"/>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fr-FR" sz="700" kern="1200" dirty="0"/>
            <a:t>Prise en charge hospitalière de la malnutrition aiguë sévère</a:t>
          </a:r>
          <a:endParaRPr lang="en-US" sz="700" kern="1200" dirty="0"/>
        </a:p>
      </dsp:txBody>
      <dsp:txXfrm>
        <a:off x="1947753" y="655583"/>
        <a:ext cx="2100350" cy="537538"/>
      </dsp:txXfrm>
    </dsp:sp>
    <dsp:sp modelId="{23F7C423-0512-4D3A-BBC2-07F75CA94F1F}">
      <dsp:nvSpPr>
        <dsp:cNvPr id="0" name=""/>
        <dsp:cNvSpPr/>
      </dsp:nvSpPr>
      <dsp:spPr>
        <a:xfrm>
          <a:off x="1918674" y="1251985"/>
          <a:ext cx="2158508" cy="595696"/>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fr-FR" sz="700" kern="1200" dirty="0"/>
            <a:t>Prise en charge ambulatoire de la malnutrition aiguë sévère</a:t>
          </a:r>
          <a:endParaRPr lang="en-US" sz="700" kern="1200" dirty="0"/>
        </a:p>
      </dsp:txBody>
      <dsp:txXfrm>
        <a:off x="1947753" y="1281064"/>
        <a:ext cx="2100350" cy="537538"/>
      </dsp:txXfrm>
    </dsp:sp>
    <dsp:sp modelId="{C928F1AC-97EA-46BF-BFEB-042FF18B2995}">
      <dsp:nvSpPr>
        <dsp:cNvPr id="0" name=""/>
        <dsp:cNvSpPr/>
      </dsp:nvSpPr>
      <dsp:spPr>
        <a:xfrm>
          <a:off x="1918674" y="1877467"/>
          <a:ext cx="2158508" cy="595696"/>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fr-FR" sz="700" kern="1200" dirty="0"/>
            <a:t>Gestion de la malnutrition aiguë modérée (MAM) dans les programmes ciblés d'alimentation complémentaire </a:t>
          </a:r>
          <a:endParaRPr lang="en-US" sz="700" kern="1200" dirty="0"/>
        </a:p>
      </dsp:txBody>
      <dsp:txXfrm>
        <a:off x="1947753" y="1906546"/>
        <a:ext cx="2100350" cy="537538"/>
      </dsp:txXfrm>
    </dsp:sp>
    <dsp:sp modelId="{ABF5BEB4-6D65-4634-BCAA-9631B7CB30F3}">
      <dsp:nvSpPr>
        <dsp:cNvPr id="0" name=""/>
        <dsp:cNvSpPr/>
      </dsp:nvSpPr>
      <dsp:spPr>
        <a:xfrm>
          <a:off x="1918674" y="2502948"/>
          <a:ext cx="2158508" cy="595696"/>
        </a:xfrm>
        <a:prstGeom prst="round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fr-FR" sz="700" kern="1200" dirty="0"/>
            <a:t>Prévention de la malnutrition aiguë modérée - Programmes d'alimentation complémentaire (BSFP) Alimentation du nourrisson et du jeune enfant dans les situations d'urgence (ANJE)</a:t>
          </a:r>
          <a:endParaRPr lang="en-US" sz="700" kern="1200" dirty="0"/>
        </a:p>
      </dsp:txBody>
      <dsp:txXfrm>
        <a:off x="1947753" y="2532027"/>
        <a:ext cx="2100350" cy="537538"/>
      </dsp:txXfrm>
    </dsp:sp>
    <dsp:sp modelId="{03F53F3B-97B9-41EB-B657-E2438A2A90A9}">
      <dsp:nvSpPr>
        <dsp:cNvPr id="0" name=""/>
        <dsp:cNvSpPr/>
      </dsp:nvSpPr>
      <dsp:spPr>
        <a:xfrm>
          <a:off x="1918674" y="3128430"/>
          <a:ext cx="2158508" cy="595696"/>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3335" rIns="26670" bIns="13335" numCol="1" spcCol="1270" anchor="ctr" anchorCtr="0">
          <a:noAutofit/>
        </a:bodyPr>
        <a:lstStyle/>
        <a:p>
          <a:pPr marL="0" lvl="0" indent="0" algn="ctr" defTabSz="311150">
            <a:lnSpc>
              <a:spcPct val="90000"/>
            </a:lnSpc>
            <a:spcBef>
              <a:spcPct val="0"/>
            </a:spcBef>
            <a:spcAft>
              <a:spcPct val="35000"/>
            </a:spcAft>
            <a:buNone/>
          </a:pPr>
          <a:r>
            <a:rPr lang="fr-FR" sz="700" kern="1200" dirty="0"/>
            <a:t>Prise en charge de la malnutrition des personnes âgées</a:t>
          </a:r>
          <a:endParaRPr lang="en-US" sz="700" kern="1200" dirty="0"/>
        </a:p>
      </dsp:txBody>
      <dsp:txXfrm>
        <a:off x="1947753" y="3157509"/>
        <a:ext cx="2100350" cy="5375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B0CA4-C90F-463B-B513-25658AF483B9}">
      <dsp:nvSpPr>
        <dsp:cNvPr id="0" name=""/>
        <dsp:cNvSpPr/>
      </dsp:nvSpPr>
      <dsp:spPr>
        <a:xfrm>
          <a:off x="2860395" y="505"/>
          <a:ext cx="3217944" cy="810494"/>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fr-FR" sz="1200" kern="1200" dirty="0"/>
            <a:t>Programmes d'aide financière ou de bons pour la prévention de la malnutrition</a:t>
          </a:r>
          <a:endParaRPr lang="en-US" sz="1200" kern="1200" dirty="0"/>
        </a:p>
      </dsp:txBody>
      <dsp:txXfrm>
        <a:off x="2899960" y="40070"/>
        <a:ext cx="3138814" cy="731364"/>
      </dsp:txXfrm>
    </dsp:sp>
    <dsp:sp modelId="{E89D0870-419C-4F93-86B2-67332D30DFF4}">
      <dsp:nvSpPr>
        <dsp:cNvPr id="0" name=""/>
        <dsp:cNvSpPr/>
      </dsp:nvSpPr>
      <dsp:spPr>
        <a:xfrm>
          <a:off x="2860395" y="851525"/>
          <a:ext cx="3217944" cy="810494"/>
        </a:xfrm>
        <a:prstGeom prst="roundRect">
          <a:avLst/>
        </a:prstGeom>
        <a:solidFill>
          <a:schemeClr val="accent2">
            <a:hueOff val="-690363"/>
            <a:satOff val="-2519"/>
            <a:lumOff val="556"/>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fr-FR" sz="1200" kern="1200" dirty="0"/>
            <a:t>Supplémentation en micronutriments</a:t>
          </a:r>
          <a:endParaRPr lang="en-US" sz="1200" kern="1200" dirty="0"/>
        </a:p>
      </dsp:txBody>
      <dsp:txXfrm>
        <a:off x="2899960" y="891090"/>
        <a:ext cx="3138814" cy="731364"/>
      </dsp:txXfrm>
    </dsp:sp>
    <dsp:sp modelId="{CCEA9E19-CA56-4920-B2F0-D73C56E8D566}">
      <dsp:nvSpPr>
        <dsp:cNvPr id="0" name=""/>
        <dsp:cNvSpPr/>
      </dsp:nvSpPr>
      <dsp:spPr>
        <a:xfrm>
          <a:off x="2860395" y="1702544"/>
          <a:ext cx="3217944" cy="810494"/>
        </a:xfrm>
        <a:prstGeom prst="roundRect">
          <a:avLst/>
        </a:prstGeom>
        <a:solidFill>
          <a:schemeClr val="accent2">
            <a:hueOff val="-1380726"/>
            <a:satOff val="-5038"/>
            <a:lumOff val="1111"/>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fr-FR" sz="1200" kern="1200" dirty="0"/>
            <a:t>Supplémentation en fer ou en fer/acide folique 69 </a:t>
          </a:r>
        </a:p>
        <a:p>
          <a:pPr marL="0" lvl="0" indent="0" algn="ctr" defTabSz="533400">
            <a:lnSpc>
              <a:spcPct val="90000"/>
            </a:lnSpc>
            <a:spcBef>
              <a:spcPct val="0"/>
            </a:spcBef>
            <a:spcAft>
              <a:spcPct val="35000"/>
            </a:spcAft>
            <a:buNone/>
          </a:pPr>
          <a:r>
            <a:rPr lang="fr-FR" sz="1200" kern="1200" dirty="0"/>
            <a:t>Supplémentation en vitamine A</a:t>
          </a:r>
          <a:endParaRPr lang="en-US" sz="1200" kern="1200" dirty="0"/>
        </a:p>
      </dsp:txBody>
      <dsp:txXfrm>
        <a:off x="2899960" y="1742109"/>
        <a:ext cx="3138814" cy="731364"/>
      </dsp:txXfrm>
    </dsp:sp>
    <dsp:sp modelId="{41E98A11-8B6F-4F36-B3BA-32636EB0DEA3}">
      <dsp:nvSpPr>
        <dsp:cNvPr id="0" name=""/>
        <dsp:cNvSpPr/>
      </dsp:nvSpPr>
      <dsp:spPr>
        <a:xfrm>
          <a:off x="2860395" y="2553564"/>
          <a:ext cx="3217944" cy="810494"/>
        </a:xfrm>
        <a:prstGeom prst="roundRect">
          <a:avLst/>
        </a:prstGeom>
        <a:solidFill>
          <a:schemeClr val="accent2">
            <a:hueOff val="-2071089"/>
            <a:satOff val="-7556"/>
            <a:lumOff val="1667"/>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CA" sz="1200" kern="1200" dirty="0"/>
            <a:t>D</a:t>
          </a:r>
          <a:r>
            <a:rPr lang="fr-FR" sz="1200" kern="1200" dirty="0" err="1"/>
            <a:t>éparasitage</a:t>
          </a:r>
          <a:r>
            <a:rPr lang="en-CA" sz="1200" kern="1200" dirty="0"/>
            <a:t> </a:t>
          </a:r>
          <a:endParaRPr lang="en-US" sz="1200" kern="1200" dirty="0"/>
        </a:p>
      </dsp:txBody>
      <dsp:txXfrm>
        <a:off x="2899960" y="2593129"/>
        <a:ext cx="3138814" cy="731364"/>
      </dsp:txXfrm>
    </dsp:sp>
    <dsp:sp modelId="{6A89A897-3CB3-43B5-97A1-DB3750ED04F2}">
      <dsp:nvSpPr>
        <dsp:cNvPr id="0" name=""/>
        <dsp:cNvSpPr/>
      </dsp:nvSpPr>
      <dsp:spPr>
        <a:xfrm>
          <a:off x="2860395" y="3404583"/>
          <a:ext cx="3217944" cy="810494"/>
        </a:xfrm>
        <a:prstGeom prst="roundRect">
          <a:avLst/>
        </a:prstGeom>
        <a:solidFill>
          <a:schemeClr val="accent2">
            <a:hueOff val="-2761452"/>
            <a:satOff val="-10075"/>
            <a:lumOff val="2223"/>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fr-FR" sz="1200" kern="1200" dirty="0"/>
            <a:t>Supplémentation en zinc pour la prise en charge de la diarrhée 
Supplémentation en iode et iodation du sel</a:t>
          </a:r>
          <a:endParaRPr lang="en-US" sz="1200" kern="1200" dirty="0"/>
        </a:p>
      </dsp:txBody>
      <dsp:txXfrm>
        <a:off x="2899960" y="3444148"/>
        <a:ext cx="3138814" cy="731364"/>
      </dsp:txXfrm>
    </dsp:sp>
    <dsp:sp modelId="{6912095E-E029-4182-805E-A24C42D6D149}">
      <dsp:nvSpPr>
        <dsp:cNvPr id="0" name=""/>
        <dsp:cNvSpPr/>
      </dsp:nvSpPr>
      <dsp:spPr>
        <a:xfrm>
          <a:off x="2860395" y="4255603"/>
          <a:ext cx="3217944" cy="810494"/>
        </a:xfrm>
        <a:prstGeom prst="roundRect">
          <a:avLst/>
        </a:prstGeom>
        <a:solidFill>
          <a:schemeClr val="accent2">
            <a:hueOff val="-3451815"/>
            <a:satOff val="-12594"/>
            <a:lumOff val="277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fr-FR" sz="1200" kern="1200" dirty="0"/>
            <a:t>Supplémentation en </a:t>
          </a:r>
          <a:r>
            <a:rPr lang="en-CA" sz="1200" kern="1200" dirty="0"/>
            <a:t>Calcium</a:t>
          </a:r>
          <a:endParaRPr lang="en-US" sz="1200" kern="1200" dirty="0"/>
        </a:p>
      </dsp:txBody>
      <dsp:txXfrm>
        <a:off x="2899960" y="4295168"/>
        <a:ext cx="3138814" cy="731364"/>
      </dsp:txXfrm>
    </dsp:sp>
    <dsp:sp modelId="{CA21F3B8-7036-4A4D-9626-602DED20ABB2}">
      <dsp:nvSpPr>
        <dsp:cNvPr id="0" name=""/>
        <dsp:cNvSpPr/>
      </dsp:nvSpPr>
      <dsp:spPr>
        <a:xfrm>
          <a:off x="2860395" y="5106622"/>
          <a:ext cx="3217944" cy="810494"/>
        </a:xfrm>
        <a:prstGeom prst="roundRect">
          <a:avLst/>
        </a:prstGeom>
        <a:solidFill>
          <a:schemeClr val="accent2">
            <a:hueOff val="-4142178"/>
            <a:satOff val="-15113"/>
            <a:lumOff val="3334"/>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fr-FR" sz="1200" kern="1200" dirty="0"/>
            <a:t>Soins nutritionnels et soutien aux enfants infectés par le VIH</a:t>
          </a:r>
          <a:endParaRPr lang="en-US" sz="1200" kern="1200" dirty="0"/>
        </a:p>
      </dsp:txBody>
      <dsp:txXfrm>
        <a:off x="2899960" y="5146187"/>
        <a:ext cx="3138814" cy="731364"/>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latin typeface="Calibri"/>
                <a:cs typeface="Calibri"/>
              </a:rPr>
              <a:t>The first question you may have is, what is </a:t>
            </a:r>
            <a:r>
              <a:rPr lang="en-US" err="1">
                <a:latin typeface="Calibri"/>
                <a:cs typeface="Calibri"/>
              </a:rPr>
              <a:t>localisation</a:t>
            </a:r>
            <a:r>
              <a:rPr lang="en-US">
                <a:latin typeface="Calibri"/>
                <a:cs typeface="Calibri"/>
              </a:rPr>
              <a:t>?</a:t>
            </a:r>
            <a:endParaRPr lang="en-US"/>
          </a:p>
          <a:p>
            <a:endParaRPr lang="en-US">
              <a:latin typeface="Calibri"/>
              <a:cs typeface="Calibri"/>
            </a:endParaRPr>
          </a:p>
          <a:p>
            <a:r>
              <a:rPr lang="en-US">
                <a:latin typeface="Calibri"/>
                <a:cs typeface="Calibri"/>
              </a:rPr>
              <a:t>There is no globally agreed upon definition of the term "</a:t>
            </a:r>
            <a:r>
              <a:rPr lang="en-US" err="1">
                <a:latin typeface="Calibri"/>
                <a:cs typeface="Calibri"/>
              </a:rPr>
              <a:t>Localisation</a:t>
            </a:r>
            <a:r>
              <a:rPr lang="en-US">
                <a:latin typeface="Calibri"/>
                <a:cs typeface="Calibri"/>
              </a:rPr>
              <a:t>"</a:t>
            </a:r>
            <a:endParaRPr lang="en-US"/>
          </a:p>
          <a:p>
            <a:endParaRPr lang="en-US">
              <a:latin typeface="Calibri"/>
              <a:cs typeface="Calibri"/>
            </a:endParaRPr>
          </a:p>
          <a:p>
            <a:r>
              <a:rPr lang="en-US">
                <a:latin typeface="Calibri"/>
                <a:cs typeface="Calibri"/>
              </a:rPr>
              <a:t>The Grand Bargain focused on some characteristics but did not issue a clear definition</a:t>
            </a:r>
          </a:p>
          <a:p>
            <a:endParaRPr lang="en-US">
              <a:latin typeface="Calibri"/>
              <a:cs typeface="Calibri"/>
            </a:endParaRPr>
          </a:p>
          <a:p>
            <a:r>
              <a:rPr lang="en-US">
                <a:latin typeface="Calibri"/>
                <a:cs typeface="Calibri"/>
              </a:rPr>
              <a:t>To help the GNC understand </a:t>
            </a:r>
            <a:r>
              <a:rPr lang="en-US" err="1">
                <a:latin typeface="Calibri"/>
                <a:cs typeface="Calibri"/>
              </a:rPr>
              <a:t>localisation</a:t>
            </a:r>
            <a:r>
              <a:rPr lang="en-US">
                <a:latin typeface="Calibri"/>
                <a:cs typeface="Calibri"/>
              </a:rPr>
              <a:t> for our work, the Anti-racism &amp; </a:t>
            </a:r>
            <a:r>
              <a:rPr lang="en-US" err="1">
                <a:latin typeface="Calibri"/>
                <a:cs typeface="Calibri"/>
              </a:rPr>
              <a:t>Localisation</a:t>
            </a:r>
            <a:r>
              <a:rPr lang="en-US">
                <a:latin typeface="Calibri"/>
                <a:cs typeface="Calibri"/>
              </a:rPr>
              <a:t> Working Group developed the following understanding of </a:t>
            </a:r>
            <a:r>
              <a:rPr lang="en-US" err="1">
                <a:latin typeface="Calibri"/>
                <a:cs typeface="Calibri"/>
              </a:rPr>
              <a:t>localisation</a:t>
            </a:r>
            <a:r>
              <a:rPr lang="en-US">
                <a:latin typeface="Calibri"/>
                <a:cs typeface="Calibri"/>
              </a:rPr>
              <a:t>.</a:t>
            </a:r>
          </a:p>
          <a:p>
            <a:endParaRPr lang="en-US">
              <a:latin typeface="Calibri"/>
              <a:cs typeface="Calibri"/>
            </a:endParaRPr>
          </a:p>
          <a:p>
            <a:r>
              <a:rPr lang="en-US">
                <a:latin typeface="Calibri"/>
                <a:cs typeface="Calibri"/>
              </a:rPr>
              <a:t>However, we also acknowledge that the term </a:t>
            </a:r>
            <a:r>
              <a:rPr lang="en-US" err="1">
                <a:latin typeface="Calibri"/>
                <a:cs typeface="Calibri"/>
              </a:rPr>
              <a:t>localisation</a:t>
            </a:r>
            <a:r>
              <a:rPr lang="en-US">
                <a:latin typeface="Calibri"/>
                <a:cs typeface="Calibri"/>
              </a:rPr>
              <a:t> is top-down in nature and will likely be replaced in the future. </a:t>
            </a:r>
          </a:p>
        </p:txBody>
      </p:sp>
    </p:spTree>
    <p:extLst>
      <p:ext uri="{BB962C8B-B14F-4D97-AF65-F5344CB8AC3E}">
        <p14:creationId xmlns:p14="http://schemas.microsoft.com/office/powerpoint/2010/main" val="2202500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latin typeface="Calibri"/>
                <a:cs typeface="Calibri"/>
              </a:rPr>
              <a:t>The first question you may have is, what is </a:t>
            </a:r>
            <a:r>
              <a:rPr lang="en-US" err="1">
                <a:latin typeface="Calibri"/>
                <a:cs typeface="Calibri"/>
              </a:rPr>
              <a:t>localisation</a:t>
            </a:r>
            <a:r>
              <a:rPr lang="en-US">
                <a:latin typeface="Calibri"/>
                <a:cs typeface="Calibri"/>
              </a:rPr>
              <a:t>?</a:t>
            </a:r>
            <a:endParaRPr lang="en-US"/>
          </a:p>
          <a:p>
            <a:endParaRPr lang="en-US">
              <a:latin typeface="Calibri"/>
              <a:cs typeface="Calibri"/>
            </a:endParaRPr>
          </a:p>
          <a:p>
            <a:r>
              <a:rPr lang="en-US">
                <a:latin typeface="Calibri"/>
                <a:cs typeface="Calibri"/>
              </a:rPr>
              <a:t>There is no globally agreed upon definition of the term "</a:t>
            </a:r>
            <a:r>
              <a:rPr lang="en-US" err="1">
                <a:latin typeface="Calibri"/>
                <a:cs typeface="Calibri"/>
              </a:rPr>
              <a:t>Localisation</a:t>
            </a:r>
            <a:r>
              <a:rPr lang="en-US">
                <a:latin typeface="Calibri"/>
                <a:cs typeface="Calibri"/>
              </a:rPr>
              <a:t>"</a:t>
            </a:r>
            <a:endParaRPr lang="en-US"/>
          </a:p>
          <a:p>
            <a:endParaRPr lang="en-US">
              <a:latin typeface="Calibri"/>
              <a:cs typeface="Calibri"/>
            </a:endParaRPr>
          </a:p>
          <a:p>
            <a:r>
              <a:rPr lang="en-US">
                <a:latin typeface="Calibri"/>
                <a:cs typeface="Calibri"/>
              </a:rPr>
              <a:t>The Grand Bargain focused on some characteristics but did not issue a clear definition</a:t>
            </a:r>
          </a:p>
          <a:p>
            <a:endParaRPr lang="en-US">
              <a:latin typeface="Calibri"/>
              <a:cs typeface="Calibri"/>
            </a:endParaRPr>
          </a:p>
          <a:p>
            <a:r>
              <a:rPr lang="en-US">
                <a:latin typeface="Calibri"/>
                <a:cs typeface="Calibri"/>
              </a:rPr>
              <a:t>To help the GNC understand </a:t>
            </a:r>
            <a:r>
              <a:rPr lang="en-US" err="1">
                <a:latin typeface="Calibri"/>
                <a:cs typeface="Calibri"/>
              </a:rPr>
              <a:t>localisation</a:t>
            </a:r>
            <a:r>
              <a:rPr lang="en-US">
                <a:latin typeface="Calibri"/>
                <a:cs typeface="Calibri"/>
              </a:rPr>
              <a:t> for our work, the Anti-racism &amp; </a:t>
            </a:r>
            <a:r>
              <a:rPr lang="en-US" err="1">
                <a:latin typeface="Calibri"/>
                <a:cs typeface="Calibri"/>
              </a:rPr>
              <a:t>Localisation</a:t>
            </a:r>
            <a:r>
              <a:rPr lang="en-US">
                <a:latin typeface="Calibri"/>
                <a:cs typeface="Calibri"/>
              </a:rPr>
              <a:t> Working Group developed the following understanding of </a:t>
            </a:r>
            <a:r>
              <a:rPr lang="en-US" err="1">
                <a:latin typeface="Calibri"/>
                <a:cs typeface="Calibri"/>
              </a:rPr>
              <a:t>localisation</a:t>
            </a:r>
            <a:r>
              <a:rPr lang="en-US">
                <a:latin typeface="Calibri"/>
                <a:cs typeface="Calibri"/>
              </a:rPr>
              <a:t>.</a:t>
            </a:r>
          </a:p>
          <a:p>
            <a:endParaRPr lang="en-US">
              <a:latin typeface="Calibri"/>
              <a:cs typeface="Calibri"/>
            </a:endParaRPr>
          </a:p>
          <a:p>
            <a:r>
              <a:rPr lang="en-US">
                <a:latin typeface="Calibri"/>
                <a:cs typeface="Calibri"/>
              </a:rPr>
              <a:t>However, we also acknowledge that the term </a:t>
            </a:r>
            <a:r>
              <a:rPr lang="en-US" err="1">
                <a:latin typeface="Calibri"/>
                <a:cs typeface="Calibri"/>
              </a:rPr>
              <a:t>localisation</a:t>
            </a:r>
            <a:r>
              <a:rPr lang="en-US">
                <a:latin typeface="Calibri"/>
                <a:cs typeface="Calibri"/>
              </a:rPr>
              <a:t> is top-down in nature and will likely be replaced in the future. </a:t>
            </a:r>
          </a:p>
        </p:txBody>
      </p:sp>
    </p:spTree>
    <p:extLst>
      <p:ext uri="{BB962C8B-B14F-4D97-AF65-F5344CB8AC3E}">
        <p14:creationId xmlns:p14="http://schemas.microsoft.com/office/powerpoint/2010/main" val="263340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800">
                <a:solidFill>
                  <a:srgbClr val="000000"/>
                </a:solidFill>
                <a:latin typeface="Open Sans"/>
                <a:cs typeface="Open Sans"/>
              </a:rPr>
              <a:t>Further, this</a:t>
            </a:r>
            <a:r>
              <a:rPr lang="en-US" sz="1800" b="0" i="0">
                <a:solidFill>
                  <a:srgbClr val="000000"/>
                </a:solidFill>
                <a:effectLst/>
                <a:latin typeface="Open Sans"/>
                <a:cs typeface="Open Sans"/>
              </a:rPr>
              <a:t> working group believes that when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is implemented as a restorative process, it contributes to anti-racism efforts and the ultimate vision of racial equity in the humanitarian sector. Furthermore, the working group acknowledges that critiques of the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Agenda highlight that racism in the sector has not been sufficiently addressed. Therefore,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contributes to anti-racism efforts, but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alone is not sufficient for transformative change. Combining anti-racism with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provides a more comprehensive manner to meet our main objective while meaningfully confronting racism and power imbalances as manifested in our work.   </a:t>
            </a:r>
            <a:endParaRPr lang="fr-FR">
              <a:latin typeface="Open Sans"/>
              <a:cs typeface="Open Sans"/>
            </a:endParaRPr>
          </a:p>
        </p:txBody>
      </p:sp>
    </p:spTree>
    <p:extLst>
      <p:ext uri="{BB962C8B-B14F-4D97-AF65-F5344CB8AC3E}">
        <p14:creationId xmlns:p14="http://schemas.microsoft.com/office/powerpoint/2010/main" val="4031872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gn="l"/>
            <a:r>
              <a:rPr lang="fr-FR" sz="1800">
                <a:solidFill>
                  <a:srgbClr val="000000"/>
                </a:solidFill>
                <a:latin typeface="Capitana"/>
              </a:rPr>
              <a:t>The second question </a:t>
            </a:r>
            <a:r>
              <a:rPr lang="fr-FR" sz="1800" err="1">
                <a:solidFill>
                  <a:srgbClr val="000000"/>
                </a:solidFill>
                <a:latin typeface="Capitana"/>
              </a:rPr>
              <a:t>you</a:t>
            </a:r>
            <a:r>
              <a:rPr lang="fr-FR" sz="1800">
                <a:solidFill>
                  <a:srgbClr val="000000"/>
                </a:solidFill>
                <a:latin typeface="Capitana"/>
              </a:rPr>
              <a:t> </a:t>
            </a:r>
            <a:r>
              <a:rPr lang="fr-FR" sz="1800" err="1">
                <a:solidFill>
                  <a:srgbClr val="000000"/>
                </a:solidFill>
                <a:latin typeface="Capitana"/>
              </a:rPr>
              <a:t>may</a:t>
            </a:r>
            <a:r>
              <a:rPr lang="fr-FR" sz="1800">
                <a:solidFill>
                  <a:srgbClr val="000000"/>
                </a:solidFill>
                <a:latin typeface="Capitana"/>
              </a:rPr>
              <a:t> have </a:t>
            </a:r>
            <a:r>
              <a:rPr lang="fr-FR" sz="1800" err="1">
                <a:solidFill>
                  <a:srgbClr val="000000"/>
                </a:solidFill>
                <a:latin typeface="Capitana"/>
              </a:rPr>
              <a:t>is</a:t>
            </a:r>
            <a:r>
              <a:rPr lang="fr-FR" sz="1800">
                <a:solidFill>
                  <a:srgbClr val="000000"/>
                </a:solidFill>
                <a:latin typeface="Capitana"/>
              </a:rPr>
              <a:t>, </a:t>
            </a:r>
            <a:r>
              <a:rPr lang="fr-FR" sz="1800" err="1">
                <a:solidFill>
                  <a:srgbClr val="000000"/>
                </a:solidFill>
                <a:latin typeface="Capitana"/>
              </a:rPr>
              <a:t>who</a:t>
            </a:r>
            <a:r>
              <a:rPr lang="fr-FR" sz="1800">
                <a:solidFill>
                  <a:srgbClr val="000000"/>
                </a:solidFill>
                <a:latin typeface="Capitana"/>
              </a:rPr>
              <a:t> </a:t>
            </a:r>
            <a:r>
              <a:rPr lang="fr-FR" sz="1800" err="1">
                <a:solidFill>
                  <a:srgbClr val="000000"/>
                </a:solidFill>
                <a:latin typeface="Capitana"/>
              </a:rPr>
              <a:t>is</a:t>
            </a:r>
            <a:r>
              <a:rPr lang="fr-FR" sz="1800">
                <a:solidFill>
                  <a:srgbClr val="000000"/>
                </a:solidFill>
                <a:latin typeface="Capitana"/>
              </a:rPr>
              <a:t> a local or national </a:t>
            </a:r>
            <a:r>
              <a:rPr lang="fr-FR" sz="1800" err="1">
                <a:solidFill>
                  <a:srgbClr val="000000"/>
                </a:solidFill>
                <a:latin typeface="Capitana"/>
              </a:rPr>
              <a:t>actor</a:t>
            </a:r>
            <a:r>
              <a:rPr lang="fr-FR" sz="1800">
                <a:solidFill>
                  <a:srgbClr val="000000"/>
                </a:solidFill>
                <a:latin typeface="Capitana"/>
              </a:rPr>
              <a:t>? </a:t>
            </a:r>
            <a:endParaRPr lang="fr-FR" sz="1800" b="0" i="0" u="none" strike="noStrike" baseline="0">
              <a:solidFill>
                <a:srgbClr val="000000"/>
              </a:solidFill>
              <a:latin typeface="Capitana"/>
            </a:endParaRPr>
          </a:p>
          <a:p>
            <a:pPr algn="l"/>
            <a:endParaRPr lang="fr-FR" sz="1800">
              <a:solidFill>
                <a:srgbClr val="000000"/>
              </a:solidFill>
              <a:latin typeface="Capitana"/>
            </a:endParaRPr>
          </a:p>
          <a:p>
            <a:r>
              <a:rPr lang="en-US" sz="1800" b="0" i="0" u="none" strike="noStrike" baseline="0">
                <a:solidFill>
                  <a:srgbClr val="000000"/>
                </a:solidFill>
                <a:latin typeface="Capitana"/>
              </a:rPr>
              <a:t>The question of who is ‘local’ is debated within the sector, and the official Inter-Agency Standing </a:t>
            </a:r>
            <a:r>
              <a:rPr lang="en-US" sz="1800">
                <a:solidFill>
                  <a:srgbClr val="000000"/>
                </a:solidFill>
                <a:latin typeface="Capitana"/>
              </a:rPr>
              <a:t>Committee</a:t>
            </a:r>
            <a:r>
              <a:rPr lang="en-US" sz="1800" b="0" i="0" u="none" strike="noStrike" baseline="0">
                <a:solidFill>
                  <a:srgbClr val="000000"/>
                </a:solidFill>
                <a:latin typeface="Capitana"/>
              </a:rPr>
              <a:t> (IASC) definition is highly contested by many home-grown </a:t>
            </a:r>
            <a:r>
              <a:rPr lang="en-US" sz="1800" b="0" i="0" u="none" strike="noStrike" baseline="0" err="1">
                <a:solidFill>
                  <a:srgbClr val="000000"/>
                </a:solidFill>
                <a:latin typeface="Capitana"/>
              </a:rPr>
              <a:t>organisations</a:t>
            </a:r>
            <a:r>
              <a:rPr lang="en-US" sz="1800" b="0" i="0" u="none" strike="noStrike" baseline="0">
                <a:solidFill>
                  <a:srgbClr val="000000"/>
                </a:solidFill>
                <a:latin typeface="Capitana"/>
              </a:rPr>
              <a:t> across the Global South because it allows for international actors to “localize” their operations. Generally speaking, and without getting lost in definitions, these are the types of actors that are considered local or national in our sector, however, these are context specific and should always be discussed with in-country actors.</a:t>
            </a:r>
            <a:r>
              <a:rPr lang="en-US" sz="1800">
                <a:solidFill>
                  <a:srgbClr val="000000"/>
                </a:solidFill>
                <a:latin typeface="Capitana"/>
              </a:rPr>
              <a:t> </a:t>
            </a:r>
            <a:endParaRPr lang="en-US" sz="1800">
              <a:latin typeface="Capitana"/>
            </a:endParaRPr>
          </a:p>
        </p:txBody>
      </p:sp>
    </p:spTree>
    <p:extLst>
      <p:ext uri="{BB962C8B-B14F-4D97-AF65-F5344CB8AC3E}">
        <p14:creationId xmlns:p14="http://schemas.microsoft.com/office/powerpoint/2010/main" val="2653796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lvl="0">
              <a:buFont typeface="Symbol" panose="05050102010706020507" pitchFamily="18" charset="2"/>
              <a:buNone/>
            </a:pPr>
            <a:r>
              <a:rPr lang="en-US" dirty="0"/>
              <a:t>Another important change is clarity on the WHAT IS CONSIDERED HUMANTERAIN NEED.</a:t>
            </a:r>
          </a:p>
          <a:p>
            <a:pPr lvl="0">
              <a:buFont typeface="Symbol" panose="05050102010706020507" pitchFamily="18" charset="2"/>
              <a:buChar char=""/>
            </a:pPr>
            <a:r>
              <a:rPr lang="en-US" dirty="0"/>
              <a:t>IASC definition </a:t>
            </a:r>
            <a:r>
              <a:rPr lang="en-US" sz="1300" b="1" dirty="0">
                <a:effectLst/>
                <a:latin typeface="Roboto" panose="02000000000000000000" pitchFamily="2" charset="0"/>
                <a:ea typeface="Roboto" panose="02000000000000000000" pitchFamily="2" charset="0"/>
                <a:cs typeface="Roboto" panose="02000000000000000000" pitchFamily="2" charset="0"/>
              </a:rPr>
              <a:t>People in Need</a:t>
            </a:r>
            <a:r>
              <a:rPr lang="en-US" sz="1300" dirty="0">
                <a:effectLst/>
                <a:latin typeface="Roboto" panose="02000000000000000000" pitchFamily="2" charset="0"/>
                <a:ea typeface="Roboto" panose="02000000000000000000" pitchFamily="2" charset="0"/>
                <a:cs typeface="Roboto" panose="02000000000000000000" pitchFamily="2" charset="0"/>
              </a:rPr>
              <a:t>  are a subset of the population affected</a:t>
            </a:r>
            <a:r>
              <a:rPr lang="en-US" sz="1300" baseline="30000" dirty="0">
                <a:effectLst/>
                <a:latin typeface="Roboto" panose="02000000000000000000" pitchFamily="2" charset="0"/>
                <a:ea typeface="Roboto" panose="02000000000000000000" pitchFamily="2" charset="0"/>
                <a:cs typeface="Roboto" panose="02000000000000000000" pitchFamily="2" charset="0"/>
              </a:rPr>
              <a:t>1</a:t>
            </a:r>
            <a:r>
              <a:rPr lang="en-US" sz="1300" dirty="0">
                <a:effectLst/>
                <a:latin typeface="Roboto" panose="02000000000000000000" pitchFamily="2" charset="0"/>
                <a:ea typeface="Roboto" panose="02000000000000000000" pitchFamily="2" charset="0"/>
                <a:cs typeface="Roboto" panose="02000000000000000000" pitchFamily="2" charset="0"/>
              </a:rPr>
              <a:t> and include those members:</a:t>
            </a:r>
            <a:endParaRPr lang="en-US" sz="1300" dirty="0"/>
          </a:p>
          <a:p>
            <a:pPr lvl="1">
              <a:buFont typeface="Symbol" panose="05050102010706020507" pitchFamily="18" charset="2"/>
              <a:buChar char=""/>
            </a:pPr>
            <a:r>
              <a:rPr lang="en-US" sz="1300" dirty="0">
                <a:effectLst/>
                <a:latin typeface="Roboto" panose="02000000000000000000" pitchFamily="2" charset="0"/>
                <a:ea typeface="Roboto" panose="02000000000000000000" pitchFamily="2" charset="0"/>
                <a:cs typeface="Roboto" panose="02000000000000000000" pitchFamily="2" charset="0"/>
              </a:rPr>
              <a:t>whose physical security, basic rights, dignity, living conditions or livelihoods are </a:t>
            </a:r>
            <a:r>
              <a:rPr lang="en-US" sz="1300" u="sng" dirty="0">
                <a:effectLst/>
                <a:latin typeface="Roboto" panose="02000000000000000000" pitchFamily="2" charset="0"/>
                <a:ea typeface="Roboto" panose="02000000000000000000" pitchFamily="2" charset="0"/>
                <a:cs typeface="Roboto" panose="02000000000000000000" pitchFamily="2" charset="0"/>
              </a:rPr>
              <a:t>threatened</a:t>
            </a:r>
            <a:r>
              <a:rPr lang="en-US" sz="1300" dirty="0">
                <a:effectLst/>
                <a:latin typeface="Roboto" panose="02000000000000000000" pitchFamily="2" charset="0"/>
                <a:ea typeface="Roboto" panose="02000000000000000000" pitchFamily="2" charset="0"/>
                <a:cs typeface="Roboto" panose="02000000000000000000" pitchFamily="2" charset="0"/>
              </a:rPr>
              <a:t> or have been </a:t>
            </a:r>
            <a:r>
              <a:rPr lang="en-US" sz="1300" u="sng" dirty="0">
                <a:effectLst/>
                <a:latin typeface="Roboto" panose="02000000000000000000" pitchFamily="2" charset="0"/>
                <a:ea typeface="Roboto" panose="02000000000000000000" pitchFamily="2" charset="0"/>
                <a:cs typeface="Roboto" panose="02000000000000000000" pitchFamily="2" charset="0"/>
              </a:rPr>
              <a:t>disrupted,</a:t>
            </a:r>
            <a:endParaRPr lang="en-US" sz="1300" dirty="0"/>
          </a:p>
          <a:p>
            <a:pPr lvl="1">
              <a:buFont typeface="Symbol" panose="05050102010706020507" pitchFamily="18" charset="2"/>
              <a:buChar char=""/>
            </a:pPr>
            <a:r>
              <a:rPr lang="en-US" sz="1300" b="1" u="sng" dirty="0">
                <a:effectLst/>
                <a:latin typeface="Roboto" panose="02000000000000000000" pitchFamily="2" charset="0"/>
                <a:ea typeface="Roboto" panose="02000000000000000000" pitchFamily="2" charset="0"/>
                <a:cs typeface="Roboto" panose="02000000000000000000" pitchFamily="2" charset="0"/>
              </a:rPr>
              <a:t>AND</a:t>
            </a:r>
            <a:r>
              <a:rPr lang="en-US" sz="1300" dirty="0">
                <a:effectLst/>
                <a:latin typeface="Roboto" panose="02000000000000000000" pitchFamily="2" charset="0"/>
                <a:ea typeface="Roboto" panose="02000000000000000000" pitchFamily="2" charset="0"/>
                <a:cs typeface="Roboto" panose="02000000000000000000" pitchFamily="2" charset="0"/>
              </a:rPr>
              <a:t> whose current level of </a:t>
            </a:r>
            <a:r>
              <a:rPr lang="en-US" sz="1300" u="sng" dirty="0">
                <a:effectLst/>
                <a:latin typeface="Roboto" panose="02000000000000000000" pitchFamily="2" charset="0"/>
                <a:ea typeface="Roboto" panose="02000000000000000000" pitchFamily="2" charset="0"/>
                <a:cs typeface="Roboto" panose="02000000000000000000" pitchFamily="2" charset="0"/>
              </a:rPr>
              <a:t>access</a:t>
            </a:r>
            <a:r>
              <a:rPr lang="en-US" sz="1300" dirty="0">
                <a:effectLst/>
                <a:latin typeface="Roboto" panose="02000000000000000000" pitchFamily="2" charset="0"/>
                <a:ea typeface="Roboto" panose="02000000000000000000" pitchFamily="2" charset="0"/>
                <a:cs typeface="Roboto" panose="02000000000000000000" pitchFamily="2" charset="0"/>
              </a:rPr>
              <a:t> to basic services, goods and social protection is </a:t>
            </a:r>
            <a:r>
              <a:rPr lang="en-US" sz="1300" u="sng" dirty="0">
                <a:effectLst/>
                <a:latin typeface="Roboto" panose="02000000000000000000" pitchFamily="2" charset="0"/>
                <a:ea typeface="Roboto" panose="02000000000000000000" pitchFamily="2" charset="0"/>
                <a:cs typeface="Roboto" panose="02000000000000000000" pitchFamily="2" charset="0"/>
              </a:rPr>
              <a:t>inadequate</a:t>
            </a:r>
            <a:r>
              <a:rPr lang="en-US" sz="1300" dirty="0">
                <a:effectLst/>
                <a:latin typeface="Roboto" panose="02000000000000000000" pitchFamily="2" charset="0"/>
                <a:ea typeface="Roboto" panose="02000000000000000000" pitchFamily="2" charset="0"/>
                <a:cs typeface="Roboto" panose="02000000000000000000" pitchFamily="2" charset="0"/>
              </a:rPr>
              <a:t> to re-establish normal living conditions with their accustomed means in a timely manner without </a:t>
            </a:r>
            <a:r>
              <a:rPr lang="en-US" sz="1300" u="sng" dirty="0">
                <a:effectLst/>
                <a:latin typeface="Roboto" panose="02000000000000000000" pitchFamily="2" charset="0"/>
                <a:ea typeface="Roboto" panose="02000000000000000000" pitchFamily="2" charset="0"/>
                <a:cs typeface="Roboto" panose="02000000000000000000" pitchFamily="2" charset="0"/>
              </a:rPr>
              <a:t>additional assistance</a:t>
            </a:r>
            <a:r>
              <a:rPr lang="en-US" sz="1300" dirty="0">
                <a:effectLst/>
                <a:latin typeface="Roboto" panose="02000000000000000000" pitchFamily="2" charset="0"/>
                <a:ea typeface="Roboto" panose="02000000000000000000" pitchFamily="2" charset="0"/>
                <a:cs typeface="Roboto" panose="02000000000000000000" pitchFamily="2" charset="0"/>
              </a:rPr>
              <a:t>.</a:t>
            </a: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34373"/>
                </a:solidFill>
                <a:latin typeface="Roboto" panose="02000000000000000000" pitchFamily="2" charset="0"/>
                <a:ea typeface="Roboto" panose="02000000000000000000" pitchFamily="2" charset="0"/>
                <a:cs typeface="Roboto" panose="02000000000000000000" pitchFamily="2" charset="0"/>
              </a:rPr>
              <a:t>Scope of analysis: </a:t>
            </a:r>
            <a:r>
              <a:rPr lang="en-US" sz="1200" dirty="0">
                <a:solidFill>
                  <a:srgbClr val="134373"/>
                </a:solidFill>
                <a:latin typeface="Roboto" panose="02000000000000000000" pitchFamily="2" charset="0"/>
                <a:ea typeface="Roboto" panose="02000000000000000000" pitchFamily="2" charset="0"/>
                <a:cs typeface="Roboto" panose="02000000000000000000" pitchFamily="2" charset="0"/>
              </a:rPr>
              <a:t>The Overall PiN is limited to the scope of analysis of the Humanitarian Needs Overview, which identifies populations directly or indirectly affected by the crisis.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34373"/>
                </a:solidFill>
                <a:latin typeface="Roboto" panose="02000000000000000000" pitchFamily="2" charset="0"/>
                <a:ea typeface="Roboto" panose="02000000000000000000" pitchFamily="2" charset="0"/>
                <a:cs typeface="Roboto" panose="02000000000000000000" pitchFamily="2" charset="0"/>
              </a:rPr>
              <a:t>Deprivations: </a:t>
            </a:r>
            <a:r>
              <a:rPr lang="en-US" sz="1200" dirty="0">
                <a:solidFill>
                  <a:srgbClr val="134373"/>
                </a:solidFill>
                <a:latin typeface="Roboto" panose="02000000000000000000" pitchFamily="2" charset="0"/>
                <a:ea typeface="Roboto" panose="02000000000000000000" pitchFamily="2" charset="0"/>
                <a:cs typeface="Roboto" panose="02000000000000000000" pitchFamily="2" charset="0"/>
              </a:rPr>
              <a:t>Includes people experiencing humanitarian deprivation, including protection risk within the affected 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34373"/>
                </a:solidFill>
                <a:latin typeface="Roboto" panose="02000000000000000000" pitchFamily="2" charset="0"/>
                <a:ea typeface="Roboto" panose="02000000000000000000" pitchFamily="2" charset="0"/>
                <a:cs typeface="Roboto" panose="02000000000000000000" pitchFamily="2" charset="0"/>
              </a:rPr>
              <a:t>Humanitarian assistance: </a:t>
            </a:r>
            <a:r>
              <a:rPr lang="en-US" sz="1200" dirty="0">
                <a:solidFill>
                  <a:srgbClr val="134373"/>
                </a:solidFill>
                <a:latin typeface="Roboto" panose="02000000000000000000" pitchFamily="2" charset="0"/>
                <a:ea typeface="Roboto" panose="02000000000000000000" pitchFamily="2" charset="0"/>
                <a:cs typeface="Roboto" panose="02000000000000000000" pitchFamily="2" charset="0"/>
              </a:rPr>
              <a:t>It typically includes those who are already receiving assistance and continued to need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34373"/>
                </a:solidFill>
                <a:latin typeface="Roboto" panose="02000000000000000000" pitchFamily="2" charset="0"/>
                <a:ea typeface="Roboto" panose="02000000000000000000" pitchFamily="2" charset="0"/>
                <a:cs typeface="Roboto" panose="02000000000000000000" pitchFamily="2" charset="0"/>
              </a:rPr>
              <a:t>Capacity to respond: </a:t>
            </a:r>
            <a:r>
              <a:rPr lang="en-US" sz="1200" dirty="0">
                <a:solidFill>
                  <a:srgbClr val="134373"/>
                </a:solidFill>
                <a:latin typeface="Roboto" panose="02000000000000000000" pitchFamily="2" charset="0"/>
                <a:ea typeface="Roboto" panose="02000000000000000000" pitchFamily="2" charset="0"/>
                <a:cs typeface="Roboto" panose="02000000000000000000" pitchFamily="2" charset="0"/>
              </a:rPr>
              <a:t>Encompasses all individuals who require assistance regardless of the capacity of response by national governments, civil society, or other actors.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34373"/>
                </a:solidFill>
                <a:latin typeface="Roboto" panose="02000000000000000000" pitchFamily="2" charset="0"/>
                <a:ea typeface="Roboto" panose="02000000000000000000" pitchFamily="2" charset="0"/>
                <a:cs typeface="Roboto" panose="02000000000000000000" pitchFamily="2" charset="0"/>
              </a:rPr>
              <a:t>Current needs: </a:t>
            </a:r>
            <a:r>
              <a:rPr lang="en-US" sz="1200" dirty="0">
                <a:solidFill>
                  <a:srgbClr val="134373"/>
                </a:solidFill>
                <a:latin typeface="Roboto" panose="02000000000000000000" pitchFamily="2" charset="0"/>
                <a:ea typeface="Roboto" panose="02000000000000000000" pitchFamily="2" charset="0"/>
                <a:cs typeface="Roboto" panose="02000000000000000000" pitchFamily="2" charset="0"/>
              </a:rPr>
              <a:t>Current needs and projections based on known trends and seasonal patterns are included.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34373"/>
              </a:solidFill>
              <a:latin typeface="Roboto" panose="02000000000000000000" pitchFamily="2" charset="0"/>
              <a:ea typeface="Roboto" panose="02000000000000000000" pitchFamily="2" charset="0"/>
              <a:cs typeface="Roboto" panose="02000000000000000000" pitchFamily="2" charset="0"/>
            </a:endParaRPr>
          </a:p>
          <a:p>
            <a:pPr algn="ctr">
              <a:lnSpc>
                <a:spcPct val="150000"/>
              </a:lnSpc>
            </a:pPr>
            <a:r>
              <a:rPr lang="en-US" sz="1200" dirty="0">
                <a:solidFill>
                  <a:srgbClr val="134373"/>
                </a:solidFill>
                <a:latin typeface="Roboto" panose="02000000000000000000" pitchFamily="2" charset="0"/>
                <a:ea typeface="Roboto" panose="02000000000000000000" pitchFamily="2" charset="0"/>
                <a:cs typeface="Roboto" panose="02000000000000000000" pitchFamily="2" charset="0"/>
              </a:rPr>
              <a:t>Overall operational GUIDANCE: </a:t>
            </a:r>
            <a:r>
              <a:rPr lang="en-US" sz="1200" dirty="0">
                <a:solidFill>
                  <a:srgbClr val="002060"/>
                </a:solidFill>
                <a:latin typeface="Roboto" panose="02000000000000000000" pitchFamily="2" charset="0"/>
                <a:ea typeface="Roboto" panose="02000000000000000000" pitchFamily="2" charset="0"/>
                <a:cs typeface="Roboto" panose="02000000000000000000" pitchFamily="2" charset="0"/>
              </a:rPr>
              <a:t>The People in Need (PiN) in the Joint Inter-Sectoral Analysis Framework (JIAF) refers to individuals impacted by a crisis who experience or are at risk of disruptions and extreme or total deprivation of basic needs and services in any sector. The PiN typically includes populations identified </a:t>
            </a:r>
            <a:r>
              <a:rPr lang="en-US" sz="1200" b="1" dirty="0">
                <a:solidFill>
                  <a:srgbClr val="002060"/>
                </a:solidFill>
                <a:latin typeface="Roboto" panose="02000000000000000000" pitchFamily="2" charset="0"/>
                <a:ea typeface="Roboto" panose="02000000000000000000" pitchFamily="2" charset="0"/>
                <a:cs typeface="Roboto" panose="02000000000000000000" pitchFamily="2" charset="0"/>
              </a:rPr>
              <a:t>in the scope of analysis</a:t>
            </a:r>
            <a:r>
              <a:rPr lang="en-US" sz="1200" dirty="0">
                <a:solidFill>
                  <a:srgbClr val="002060"/>
                </a:solidFill>
                <a:latin typeface="Roboto" panose="02000000000000000000" pitchFamily="2" charset="0"/>
                <a:ea typeface="Roboto" panose="02000000000000000000" pitchFamily="2" charset="0"/>
                <a:cs typeface="Roboto" panose="02000000000000000000" pitchFamily="2" charset="0"/>
              </a:rPr>
              <a:t> of the Humanitarian Needs Overview and</a:t>
            </a:r>
            <a:r>
              <a:rPr lang="en-US" sz="1200" b="1" dirty="0">
                <a:solidFill>
                  <a:srgbClr val="002060"/>
                </a:solidFill>
                <a:latin typeface="Roboto" panose="02000000000000000000" pitchFamily="2" charset="0"/>
                <a:ea typeface="Roboto" panose="02000000000000000000" pitchFamily="2" charset="0"/>
                <a:cs typeface="Roboto" panose="02000000000000000000" pitchFamily="2" charset="0"/>
              </a:rPr>
              <a:t> experiencing humanitarian deprivation or protection risks</a:t>
            </a:r>
            <a:r>
              <a:rPr lang="en-US" sz="1200" dirty="0">
                <a:solidFill>
                  <a:srgbClr val="002060"/>
                </a:solidFill>
                <a:latin typeface="Roboto" panose="02000000000000000000" pitchFamily="2" charset="0"/>
                <a:ea typeface="Roboto" panose="02000000000000000000" pitchFamily="2" charset="0"/>
                <a:cs typeface="Roboto" panose="02000000000000000000" pitchFamily="2" charset="0"/>
              </a:rPr>
              <a:t>. It typically includes those who are </a:t>
            </a:r>
            <a:r>
              <a:rPr lang="en-US" sz="1200" b="1" dirty="0">
                <a:solidFill>
                  <a:srgbClr val="002060"/>
                </a:solidFill>
                <a:latin typeface="Roboto" panose="02000000000000000000" pitchFamily="2" charset="0"/>
                <a:ea typeface="Roboto" panose="02000000000000000000" pitchFamily="2" charset="0"/>
                <a:cs typeface="Roboto" panose="02000000000000000000" pitchFamily="2" charset="0"/>
              </a:rPr>
              <a:t>already receiving assistance and need continued aid</a:t>
            </a:r>
            <a:r>
              <a:rPr lang="en-US" sz="1200" dirty="0">
                <a:solidFill>
                  <a:srgbClr val="002060"/>
                </a:solidFill>
                <a:latin typeface="Roboto" panose="02000000000000000000" pitchFamily="2" charset="0"/>
                <a:ea typeface="Roboto" panose="02000000000000000000" pitchFamily="2" charset="0"/>
                <a:cs typeface="Roboto" panose="02000000000000000000" pitchFamily="2" charset="0"/>
              </a:rPr>
              <a:t>. The PiN encompasses all </a:t>
            </a:r>
            <a:r>
              <a:rPr lang="en-US" sz="1200" b="1" dirty="0">
                <a:solidFill>
                  <a:srgbClr val="002060"/>
                </a:solidFill>
                <a:latin typeface="Roboto" panose="02000000000000000000" pitchFamily="2" charset="0"/>
                <a:ea typeface="Roboto" panose="02000000000000000000" pitchFamily="2" charset="0"/>
                <a:cs typeface="Roboto" panose="02000000000000000000" pitchFamily="2" charset="0"/>
              </a:rPr>
              <a:t>individuals who require assistance regardless of the capacity of response </a:t>
            </a:r>
            <a:r>
              <a:rPr lang="en-US" sz="1200" dirty="0">
                <a:solidFill>
                  <a:srgbClr val="002060"/>
                </a:solidFill>
                <a:latin typeface="Roboto" panose="02000000000000000000" pitchFamily="2" charset="0"/>
                <a:ea typeface="Roboto" panose="02000000000000000000" pitchFamily="2" charset="0"/>
                <a:cs typeface="Roboto" panose="02000000000000000000" pitchFamily="2" charset="0"/>
              </a:rPr>
              <a:t>by national governments, civil society, or other actors. </a:t>
            </a:r>
            <a:r>
              <a:rPr lang="en-US" sz="1200" b="1" dirty="0">
                <a:solidFill>
                  <a:srgbClr val="002060"/>
                </a:solidFill>
                <a:latin typeface="Roboto" panose="02000000000000000000" pitchFamily="2" charset="0"/>
                <a:ea typeface="Roboto" panose="02000000000000000000" pitchFamily="2" charset="0"/>
                <a:cs typeface="Roboto" panose="02000000000000000000" pitchFamily="2" charset="0"/>
              </a:rPr>
              <a:t>Current needs and projections based on known trends and seasonal patterns</a:t>
            </a:r>
            <a:r>
              <a:rPr lang="en-US" sz="1200" dirty="0">
                <a:solidFill>
                  <a:srgbClr val="002060"/>
                </a:solidFill>
                <a:latin typeface="Roboto" panose="02000000000000000000" pitchFamily="2" charset="0"/>
                <a:ea typeface="Roboto" panose="02000000000000000000" pitchFamily="2" charset="0"/>
                <a:cs typeface="Roboto" panose="02000000000000000000" pitchFamily="2" charset="0"/>
              </a:rPr>
              <a:t> are included.  </a:t>
            </a:r>
          </a:p>
          <a:p>
            <a:pPr algn="ctr">
              <a:lnSpc>
                <a:spcPct val="150000"/>
              </a:lnSpc>
            </a:pPr>
            <a:r>
              <a:rPr lang="en-US" sz="1200" b="1" dirty="0">
                <a:solidFill>
                  <a:srgbClr val="C00000"/>
                </a:solidFill>
                <a:latin typeface="Roboto" panose="02000000000000000000" pitchFamily="2" charset="0"/>
                <a:ea typeface="Roboto" panose="02000000000000000000" pitchFamily="2" charset="0"/>
                <a:cs typeface="Roboto" panose="02000000000000000000" pitchFamily="2" charset="0"/>
              </a:rPr>
              <a:t>All exceptions must be flagged. </a:t>
            </a:r>
          </a:p>
          <a:p>
            <a:pPr algn="ctr">
              <a:lnSpc>
                <a:spcPct val="150000"/>
              </a:lnSpc>
            </a:pPr>
            <a:r>
              <a:rPr lang="en-US" sz="1200" b="1" dirty="0">
                <a:latin typeface="Roboto" panose="02000000000000000000" pitchFamily="2" charset="0"/>
                <a:ea typeface="Roboto" panose="02000000000000000000" pitchFamily="2" charset="0"/>
                <a:cs typeface="Roboto" panose="02000000000000000000" pitchFamily="2" charset="0"/>
              </a:rPr>
              <a:t> </a:t>
            </a:r>
            <a:endParaRPr lang="en-US" sz="1200" dirty="0">
              <a:solidFill>
                <a:srgbClr val="134373"/>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34373"/>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45B34E3-3D89-4BEC-BF26-0ED9D6838BA5}" type="slidenum">
              <a:rPr lang="en-US" smtClean="0"/>
              <a:t>16</a:t>
            </a:fld>
            <a:endParaRPr lang="en-US"/>
          </a:p>
        </p:txBody>
      </p:sp>
    </p:spTree>
    <p:extLst>
      <p:ext uri="{BB962C8B-B14F-4D97-AF65-F5344CB8AC3E}">
        <p14:creationId xmlns:p14="http://schemas.microsoft.com/office/powerpoint/2010/main" val="2017117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219107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412999" y="4214812"/>
            <a:ext cx="7358064" cy="236323"/>
          </a:xfrm>
          <a:prstGeom prst="rect">
            <a:avLst/>
          </a:prstGeom>
        </p:spPr>
        <p:txBody>
          <a:bodyPr>
            <a:spAutoFit/>
          </a:bodyPr>
          <a:lstStyle>
            <a:lvl1pPr>
              <a:defRPr sz="1400" i="1"/>
            </a:lvl1pPr>
          </a:lstStyle>
          <a:p>
            <a:r>
              <a:t>–Johnny Appleseed</a:t>
            </a:r>
          </a:p>
        </p:txBody>
      </p:sp>
      <p:sp>
        <p:nvSpPr>
          <p:cNvPr id="94" name="“Type a quote here.”"/>
          <p:cNvSpPr txBox="1">
            <a:spLocks noGrp="1"/>
          </p:cNvSpPr>
          <p:nvPr>
            <p:ph type="body" sz="quarter" idx="22"/>
          </p:nvPr>
        </p:nvSpPr>
        <p:spPr>
          <a:xfrm>
            <a:off x="2412999" y="3106737"/>
            <a:ext cx="7358064" cy="368301"/>
          </a:xfrm>
          <a:prstGeom prst="rect">
            <a:avLst/>
          </a:prstGeom>
        </p:spPr>
        <p:txBody>
          <a:bodyPr anchor="ctr">
            <a:spAutoFit/>
          </a:bodyPr>
          <a:lstStyle>
            <a:lvl1pPr>
              <a:defRPr sz="22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1498599" y="380999"/>
            <a:ext cx="9182102" cy="6121402"/>
          </a:xfrm>
          <a:prstGeom prst="rect">
            <a:avLst/>
          </a:prstGeom>
        </p:spPr>
        <p:txBody>
          <a:bodyPr lIns="91439" tIns="45719" rIns="91439" bIns="45719">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292D7-2979-627F-5C8A-7E0E01C1533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5AA978-61D0-6F6E-B319-F73E11A151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90A96E-77C8-C61D-4977-84F6E76EA778}"/>
              </a:ext>
            </a:extLst>
          </p:cNvPr>
          <p:cNvSpPr>
            <a:spLocks noGrp="1"/>
          </p:cNvSpPr>
          <p:nvPr>
            <p:ph type="dt" sz="half" idx="10"/>
          </p:nvPr>
        </p:nvSpPr>
        <p:spPr/>
        <p:txBody>
          <a:bodyPr/>
          <a:lstStyle/>
          <a:p>
            <a:fld id="{AF145654-AFFE-4E41-80BA-DF7C9033B2A5}" type="datetimeFigureOut">
              <a:rPr lang="en-CA" smtClean="0"/>
              <a:t>2024-03-04</a:t>
            </a:fld>
            <a:endParaRPr lang="en-CA"/>
          </a:p>
        </p:txBody>
      </p:sp>
      <p:sp>
        <p:nvSpPr>
          <p:cNvPr id="5" name="Footer Placeholder 4">
            <a:extLst>
              <a:ext uri="{FF2B5EF4-FFF2-40B4-BE49-F238E27FC236}">
                <a16:creationId xmlns:a16="http://schemas.microsoft.com/office/drawing/2014/main" id="{8CA24BD5-99E7-FE21-99EB-D26D0D6E580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6A69959-E5BB-B232-0850-7FEB1BAB2B4F}"/>
              </a:ext>
            </a:extLst>
          </p:cNvPr>
          <p:cNvSpPr>
            <a:spLocks noGrp="1"/>
          </p:cNvSpPr>
          <p:nvPr>
            <p:ph type="sldNum" sz="quarter" idx="12"/>
          </p:nvPr>
        </p:nvSpPr>
        <p:spPr/>
        <p:txBody>
          <a:bodyPr/>
          <a:lstStyle/>
          <a:p>
            <a:fld id="{3066FE38-C94A-4387-9269-A7A91A91DC67}" type="slidenum">
              <a:rPr lang="en-CA" smtClean="0"/>
              <a:t>‹#›</a:t>
            </a:fld>
            <a:endParaRPr lang="en-CA"/>
          </a:p>
        </p:txBody>
      </p:sp>
    </p:spTree>
    <p:extLst>
      <p:ext uri="{BB962C8B-B14F-4D97-AF65-F5344CB8AC3E}">
        <p14:creationId xmlns:p14="http://schemas.microsoft.com/office/powerpoint/2010/main" val="3153053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93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2822" y="2367093"/>
            <a:ext cx="1035303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4390692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532241774_2880x1920.jpg"/>
          <p:cNvSpPr>
            <a:spLocks noGrp="1"/>
          </p:cNvSpPr>
          <p:nvPr>
            <p:ph type="pic" sz="half" idx="21"/>
          </p:nvPr>
        </p:nvSpPr>
        <p:spPr>
          <a:xfrm>
            <a:off x="2689888" y="709612"/>
            <a:ext cx="6800851" cy="4533901"/>
          </a:xfrm>
          <a:prstGeom prst="rect">
            <a:avLst/>
          </a:prstGeom>
        </p:spPr>
        <p:txBody>
          <a:bodyPr lIns="91439" tIns="45719" rIns="91439" bIns="45719">
            <a:noAutofit/>
          </a:bodyPr>
          <a:lstStyle/>
          <a:p>
            <a:endParaRPr/>
          </a:p>
        </p:txBody>
      </p:sp>
      <p:sp>
        <p:nvSpPr>
          <p:cNvPr id="21" name="Title Text"/>
          <p:cNvSpPr txBox="1">
            <a:spLocks noGrp="1"/>
          </p:cNvSpPr>
          <p:nvPr>
            <p:ph type="title"/>
          </p:nvPr>
        </p:nvSpPr>
        <p:spPr>
          <a:xfrm>
            <a:off x="1755774" y="4424362"/>
            <a:ext cx="8667752" cy="752476"/>
          </a:xfrm>
          <a:prstGeom prst="rect">
            <a:avLst/>
          </a:prstGeom>
        </p:spPr>
        <p:txBody>
          <a:bodyPr/>
          <a:lstStyle/>
          <a:p>
            <a:r>
              <a:t>Title Text</a:t>
            </a:r>
          </a:p>
        </p:txBody>
      </p:sp>
      <p:sp>
        <p:nvSpPr>
          <p:cNvPr id="22" name="Body Level One…"/>
          <p:cNvSpPr txBox="1">
            <a:spLocks noGrp="1"/>
          </p:cNvSpPr>
          <p:nvPr>
            <p:ph type="body" sz="quarter" idx="1"/>
          </p:nvPr>
        </p:nvSpPr>
        <p:spPr>
          <a:xfrm>
            <a:off x="1755774" y="5148262"/>
            <a:ext cx="8667752" cy="5953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184399" y="2557462"/>
            <a:ext cx="7810502" cy="1743076"/>
          </a:xfrm>
          <a:prstGeom prst="rect">
            <a:avLst/>
          </a:prstGeom>
        </p:spPr>
        <p:txBody>
          <a:bodyPr anchor="ct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6327775" y="1214437"/>
            <a:ext cx="4300538" cy="4300539"/>
          </a:xfrm>
          <a:prstGeom prst="rect">
            <a:avLst/>
          </a:prstGeom>
        </p:spPr>
        <p:txBody>
          <a:bodyPr lIns="91439" tIns="45719" rIns="91439" bIns="45719">
            <a:noAutofit/>
          </a:bodyPr>
          <a:lstStyle/>
          <a:p>
            <a:endParaRPr/>
          </a:p>
        </p:txBody>
      </p:sp>
      <p:sp>
        <p:nvSpPr>
          <p:cNvPr id="39" name="Title Text"/>
          <p:cNvSpPr txBox="1">
            <a:spLocks noGrp="1"/>
          </p:cNvSpPr>
          <p:nvPr>
            <p:ph type="title"/>
          </p:nvPr>
        </p:nvSpPr>
        <p:spPr>
          <a:xfrm>
            <a:off x="2136774" y="1214437"/>
            <a:ext cx="3833814" cy="2081214"/>
          </a:xfrm>
          <a:prstGeom prst="rect">
            <a:avLst/>
          </a:prstGeom>
        </p:spPr>
        <p:txBody>
          <a:bodyPr/>
          <a:lstStyle>
            <a:lvl1pPr>
              <a:defRPr sz="4000"/>
            </a:lvl1pPr>
          </a:lstStyle>
          <a:p>
            <a:r>
              <a:t>Title Text</a:t>
            </a:r>
          </a:p>
        </p:txBody>
      </p:sp>
      <p:sp>
        <p:nvSpPr>
          <p:cNvPr id="40" name="Body Level One…"/>
          <p:cNvSpPr txBox="1">
            <a:spLocks noGrp="1"/>
          </p:cNvSpPr>
          <p:nvPr>
            <p:ph type="body" sz="quarter" idx="1"/>
          </p:nvPr>
        </p:nvSpPr>
        <p:spPr>
          <a:xfrm>
            <a:off x="2136774" y="3305175"/>
            <a:ext cx="3833814" cy="21478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57" name="Body Level One…"/>
          <p:cNvSpPr txBox="1">
            <a:spLocks noGrp="1"/>
          </p:cNvSpPr>
          <p:nvPr>
            <p:ph type="body" sz="half" idx="1"/>
          </p:nvPr>
        </p:nvSpPr>
        <p:spPr>
          <a:xfrm>
            <a:off x="2151062" y="2038350"/>
            <a:ext cx="7877177" cy="3486150"/>
          </a:xfrm>
          <a:prstGeom prst="rect">
            <a:avLst/>
          </a:prstGeom>
        </p:spPr>
        <p:txBody>
          <a:bodyPr anchor="ctr"/>
          <a:lstStyle>
            <a:lvl1pPr marL="291041" indent="-291041" algn="l">
              <a:spcBef>
                <a:spcPts val="2900"/>
              </a:spcBef>
              <a:buSzPct val="125000"/>
              <a:buChar char="•"/>
              <a:defRPr sz="2200"/>
            </a:lvl1pPr>
            <a:lvl2pPr marL="926041" indent="-291041" algn="l">
              <a:spcBef>
                <a:spcPts val="2900"/>
              </a:spcBef>
              <a:buSzPct val="125000"/>
              <a:buChar char="•"/>
              <a:defRPr sz="2200"/>
            </a:lvl2pPr>
            <a:lvl3pPr marL="1561041" indent="-291041" algn="l">
              <a:spcBef>
                <a:spcPts val="2900"/>
              </a:spcBef>
              <a:buSzPct val="125000"/>
              <a:buChar char="•"/>
              <a:defRPr sz="2200"/>
            </a:lvl3pPr>
            <a:lvl4pPr marL="2196041" indent="-291041" algn="l">
              <a:spcBef>
                <a:spcPts val="2900"/>
              </a:spcBef>
              <a:buSzPct val="125000"/>
              <a:buChar char="•"/>
              <a:defRPr sz="2200"/>
            </a:lvl4pPr>
            <a:lvl5pPr marL="2831041" indent="-291041" algn="l">
              <a:spcBef>
                <a:spcPts val="2900"/>
              </a:spcBef>
              <a:buSzPct val="125000"/>
              <a:buChar char="•"/>
              <a:defRPr sz="22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5627687" y="2038350"/>
            <a:ext cx="5229226" cy="3486150"/>
          </a:xfrm>
          <a:prstGeom prst="rect">
            <a:avLst/>
          </a:prstGeom>
        </p:spPr>
        <p:txBody>
          <a:bodyPr lIns="91439" tIns="45719" rIns="91439" bIns="45719">
            <a:noAutofit/>
          </a:bodyPr>
          <a:lstStyle/>
          <a:p>
            <a:endParaRPr/>
          </a:p>
        </p:txBody>
      </p:sp>
      <p:sp>
        <p:nvSpPr>
          <p:cNvPr id="66"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67" name="Body Level One…"/>
          <p:cNvSpPr txBox="1">
            <a:spLocks noGrp="1"/>
          </p:cNvSpPr>
          <p:nvPr>
            <p:ph type="body" sz="quarter" idx="1"/>
          </p:nvPr>
        </p:nvSpPr>
        <p:spPr>
          <a:xfrm>
            <a:off x="2151062" y="2038350"/>
            <a:ext cx="3833814" cy="3486150"/>
          </a:xfrm>
          <a:prstGeom prst="rect">
            <a:avLst/>
          </a:prstGeom>
        </p:spPr>
        <p:txBody>
          <a:bodyPr anchor="ctr"/>
          <a:lstStyle>
            <a:lvl1pPr marL="264694" indent="-264694" algn="l">
              <a:spcBef>
                <a:spcPts val="2200"/>
              </a:spcBef>
              <a:buSzPct val="125000"/>
              <a:buChar char="•"/>
              <a:defRPr sz="1800"/>
            </a:lvl1pPr>
            <a:lvl2pPr marL="823494" indent="-264694" algn="l">
              <a:spcBef>
                <a:spcPts val="2200"/>
              </a:spcBef>
              <a:buSzPct val="125000"/>
              <a:buChar char="•"/>
              <a:defRPr sz="1800"/>
            </a:lvl2pPr>
            <a:lvl3pPr marL="1382294" indent="-264694" algn="l">
              <a:spcBef>
                <a:spcPts val="2200"/>
              </a:spcBef>
              <a:buSzPct val="125000"/>
              <a:buChar char="•"/>
              <a:defRPr sz="1800"/>
            </a:lvl3pPr>
            <a:lvl4pPr marL="1941094" indent="-264694" algn="l">
              <a:spcBef>
                <a:spcPts val="2200"/>
              </a:spcBef>
              <a:buSzPct val="125000"/>
              <a:buChar char="•"/>
              <a:defRPr sz="1800"/>
            </a:lvl4pPr>
            <a:lvl5pPr marL="2499894" indent="-264694" algn="l">
              <a:spcBef>
                <a:spcPts val="2200"/>
              </a:spcBef>
              <a:buSzPct val="125000"/>
              <a:buChar char="•"/>
              <a:defRPr sz="1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sz="half" idx="1"/>
          </p:nvPr>
        </p:nvSpPr>
        <p:spPr>
          <a:xfrm>
            <a:off x="2151062" y="1523999"/>
            <a:ext cx="7877177" cy="3810002"/>
          </a:xfrm>
          <a:prstGeom prst="rect">
            <a:avLst/>
          </a:prstGeom>
        </p:spPr>
        <p:txBody>
          <a:bodyPr anchor="ctr"/>
          <a:lstStyle>
            <a:lvl1pPr marL="291041" indent="-291041" algn="l">
              <a:spcBef>
                <a:spcPts val="2900"/>
              </a:spcBef>
              <a:buSzPct val="125000"/>
              <a:buChar char="•"/>
              <a:defRPr sz="2200"/>
            </a:lvl1pPr>
            <a:lvl2pPr marL="926041" indent="-291041" algn="l">
              <a:spcBef>
                <a:spcPts val="2900"/>
              </a:spcBef>
              <a:buSzPct val="125000"/>
              <a:buChar char="•"/>
              <a:defRPr sz="2200"/>
            </a:lvl2pPr>
            <a:lvl3pPr marL="1561041" indent="-291041" algn="l">
              <a:spcBef>
                <a:spcPts val="2900"/>
              </a:spcBef>
              <a:buSzPct val="125000"/>
              <a:buChar char="•"/>
              <a:defRPr sz="2200"/>
            </a:lvl3pPr>
            <a:lvl4pPr marL="2196041" indent="-291041" algn="l">
              <a:spcBef>
                <a:spcPts val="2900"/>
              </a:spcBef>
              <a:buSzPct val="125000"/>
              <a:buChar char="•"/>
              <a:defRPr sz="2200"/>
            </a:lvl4pPr>
            <a:lvl5pPr marL="2831041" indent="-291041" algn="l">
              <a:spcBef>
                <a:spcPts val="2900"/>
              </a:spcBef>
              <a:buSzPct val="125000"/>
              <a:buChar char="•"/>
              <a:defRPr sz="22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7255271" y="3500437"/>
            <a:ext cx="3121820" cy="2081214"/>
          </a:xfrm>
          <a:prstGeom prst="rect">
            <a:avLst/>
          </a:prstGeom>
        </p:spPr>
        <p:txBody>
          <a:bodyPr lIns="91439" tIns="45719" rIns="91439" bIns="45719">
            <a:noAutofit/>
          </a:bodyPr>
          <a:lstStyle/>
          <a:p>
            <a:endParaRPr/>
          </a:p>
        </p:txBody>
      </p:sp>
      <p:sp>
        <p:nvSpPr>
          <p:cNvPr id="84" name="532204087_1355x1355.jpg"/>
          <p:cNvSpPr>
            <a:spLocks noGrp="1"/>
          </p:cNvSpPr>
          <p:nvPr>
            <p:ph type="pic" sz="quarter" idx="22"/>
          </p:nvPr>
        </p:nvSpPr>
        <p:spPr>
          <a:xfrm>
            <a:off x="7427912" y="1181099"/>
            <a:ext cx="2776539" cy="2776539"/>
          </a:xfrm>
          <a:prstGeom prst="rect">
            <a:avLst/>
          </a:prstGeom>
        </p:spPr>
        <p:txBody>
          <a:bodyPr lIns="91439" tIns="45719" rIns="91439" bIns="45719">
            <a:noAutofit/>
          </a:bodyPr>
          <a:lstStyle/>
          <a:p>
            <a:endParaRPr/>
          </a:p>
        </p:txBody>
      </p:sp>
      <p:sp>
        <p:nvSpPr>
          <p:cNvPr id="85" name="532241774_2880x1920.jpg"/>
          <p:cNvSpPr>
            <a:spLocks noGrp="1"/>
          </p:cNvSpPr>
          <p:nvPr>
            <p:ph type="pic" sz="half" idx="23"/>
          </p:nvPr>
        </p:nvSpPr>
        <p:spPr>
          <a:xfrm>
            <a:off x="1146174" y="1281112"/>
            <a:ext cx="6450808" cy="4300539"/>
          </a:xfrm>
          <a:prstGeom prst="rect">
            <a:avLst/>
          </a:prstGeom>
        </p:spPr>
        <p:txBody>
          <a:bodyPr lIns="91439" tIns="45719" rIns="91439" bIns="45719">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84399" y="1719262"/>
            <a:ext cx="7810502" cy="17430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normAutofit/>
          </a:bodyPr>
          <a:lstStyle/>
          <a:p>
            <a:r>
              <a:t>Title Text</a:t>
            </a:r>
          </a:p>
        </p:txBody>
      </p:sp>
      <p:sp>
        <p:nvSpPr>
          <p:cNvPr id="3" name="Body Level One…"/>
          <p:cNvSpPr txBox="1">
            <a:spLocks noGrp="1"/>
          </p:cNvSpPr>
          <p:nvPr>
            <p:ph type="body" idx="1"/>
          </p:nvPr>
        </p:nvSpPr>
        <p:spPr>
          <a:xfrm>
            <a:off x="2184399" y="3509962"/>
            <a:ext cx="7810502" cy="5953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84195" y="5762625"/>
            <a:ext cx="206147" cy="199148"/>
          </a:xfrm>
          <a:prstGeom prst="rect">
            <a:avLst/>
          </a:prstGeom>
          <a:ln w="3175">
            <a:miter lim="400000"/>
          </a:ln>
        </p:spPr>
        <p:txBody>
          <a:bodyPr wrap="none" lIns="19050" tIns="19050" rIns="19050" bIns="19050">
            <a:spAutoFit/>
          </a:bodyPr>
          <a:lstStyle>
            <a:lvl1pPr>
              <a:defRPr sz="11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p:titleStyle>
    <p:body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hyperlink" Target="mailto:ahumphreys@actionagainsthunger.ca" TargetMode="External"/><Relationship Id="rId5" Type="http://schemas.openxmlformats.org/officeDocument/2006/relationships/hyperlink" Target="mailto:dmatheka@unicef.org" TargetMode="Externa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21" name="Text Placeholder 2"/>
          <p:cNvSpPr txBox="1"/>
          <p:nvPr/>
        </p:nvSpPr>
        <p:spPr>
          <a:xfrm>
            <a:off x="4288414" y="5796952"/>
            <a:ext cx="4168311" cy="5259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lvl1pPr algn="l" defTabSz="609492">
              <a:lnSpc>
                <a:spcPct val="80000"/>
              </a:lnSpc>
              <a:spcBef>
                <a:spcPts val="700"/>
              </a:spcBef>
              <a:defRPr sz="3000" b="0">
                <a:solidFill>
                  <a:srgbClr val="FFFFFF"/>
                </a:solidFill>
                <a:latin typeface="Arial"/>
                <a:ea typeface="Arial"/>
                <a:cs typeface="Arial"/>
                <a:sym typeface="Arial"/>
              </a:defRPr>
            </a:lvl1pPr>
          </a:lstStyle>
          <a:p>
            <a:pPr algn="ctr"/>
            <a:r>
              <a:rPr lang="en-US" sz="2000">
                <a:latin typeface="Calibri"/>
              </a:rPr>
              <a:t>ONOMO Hotel, DOUALA</a:t>
            </a:r>
            <a:endParaRPr lang="en-US"/>
          </a:p>
          <a:p>
            <a:pPr algn="ctr"/>
            <a:r>
              <a:rPr lang="fi-FI" sz="2000">
                <a:latin typeface="Calibri"/>
              </a:rPr>
              <a:t>19-20 </a:t>
            </a:r>
            <a:r>
              <a:rPr lang="fi-FI" sz="2000" err="1">
                <a:latin typeface="Calibri"/>
              </a:rPr>
              <a:t>February</a:t>
            </a:r>
            <a:r>
              <a:rPr lang="fi-FI" sz="2000">
                <a:latin typeface="Calibri"/>
              </a:rPr>
              <a:t> 2024</a:t>
            </a:r>
            <a:r>
              <a:rPr lang="fi-FI" sz="2400" b="1">
                <a:latin typeface="Calibri"/>
              </a:rPr>
              <a:t> </a:t>
            </a:r>
            <a:r>
              <a:rPr lang="fi-FI" sz="2400">
                <a:latin typeface="Calibri"/>
                <a:ea typeface="Calibri"/>
                <a:cs typeface="Calibri"/>
              </a:rPr>
              <a:t> </a:t>
            </a:r>
            <a:endParaRPr sz="4800"/>
          </a:p>
        </p:txBody>
      </p:sp>
      <p:sp>
        <p:nvSpPr>
          <p:cNvPr id="122" name="TextBox 6"/>
          <p:cNvSpPr txBox="1"/>
          <p:nvPr/>
        </p:nvSpPr>
        <p:spPr>
          <a:xfrm>
            <a:off x="782598" y="835518"/>
            <a:ext cx="2156503" cy="52592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609492">
              <a:defRPr sz="1800" b="0">
                <a:solidFill>
                  <a:srgbClr val="ACCF51"/>
                </a:solidFill>
                <a:latin typeface="Arial"/>
                <a:ea typeface="Arial"/>
                <a:cs typeface="Arial"/>
                <a:sym typeface="Arial"/>
              </a:defRPr>
            </a:lvl1pPr>
          </a:lstStyle>
          <a:p>
            <a:r>
              <a:t>nutritioncluster.net</a:t>
            </a:r>
          </a:p>
        </p:txBody>
      </p:sp>
      <p:sp>
        <p:nvSpPr>
          <p:cNvPr id="124" name="Text Placeholder 2"/>
          <p:cNvSpPr txBox="1"/>
          <p:nvPr/>
        </p:nvSpPr>
        <p:spPr>
          <a:xfrm>
            <a:off x="1240622" y="3249321"/>
            <a:ext cx="9697325" cy="94585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lvl1pPr algn="l" defTabSz="609492">
              <a:lnSpc>
                <a:spcPct val="80000"/>
              </a:lnSpc>
              <a:spcBef>
                <a:spcPts val="700"/>
              </a:spcBef>
              <a:defRPr sz="5000" b="0">
                <a:solidFill>
                  <a:srgbClr val="FFFFFF"/>
                </a:solidFill>
                <a:latin typeface="Arial"/>
                <a:ea typeface="Arial"/>
                <a:cs typeface="Arial"/>
                <a:sym typeface="Arial"/>
              </a:defRPr>
            </a:lvl1pPr>
          </a:lstStyle>
          <a:p>
            <a:r>
              <a:rPr lang="fr-FR" sz="4400">
                <a:solidFill>
                  <a:srgbClr val="455F51"/>
                </a:solidFill>
              </a:rPr>
              <a:t>REUNION DE CONSULTATION REGIONALE SUR LA NUTRITION</a:t>
            </a:r>
            <a:endParaRPr lang="en-US" sz="4400">
              <a:solidFill>
                <a:srgbClr val="455F51"/>
              </a:solidFill>
            </a:endParaRPr>
          </a:p>
          <a:p>
            <a:r>
              <a:rPr lang="en-US" sz="3600" dirty="0">
                <a:solidFill>
                  <a:srgbClr val="455F51"/>
                </a:solidFill>
              </a:rPr>
              <a:t>Day 2</a:t>
            </a:r>
            <a:endParaRPr lang="en-US" dirty="0">
              <a:solidFill>
                <a:srgbClr val="455F51"/>
              </a:solidFill>
            </a:endParaRPr>
          </a:p>
        </p:txBody>
      </p:sp>
      <p:pic>
        <p:nvPicPr>
          <p:cNvPr id="2" name="Picture 1" descr="A picture containing graphical user interface&#10;&#10;Description automatically generated">
            <a:extLst>
              <a:ext uri="{FF2B5EF4-FFF2-40B4-BE49-F238E27FC236}">
                <a16:creationId xmlns:a16="http://schemas.microsoft.com/office/drawing/2014/main" id="{68AA8710-DC80-C694-8DDA-14DD5DAA1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3" name="Straight Connector 2">
            <a:extLst>
              <a:ext uri="{FF2B5EF4-FFF2-40B4-BE49-F238E27FC236}">
                <a16:creationId xmlns:a16="http://schemas.microsoft.com/office/drawing/2014/main" id="{19289D05-0995-D0C5-702E-E6FF3CC45EF2}"/>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C268C904-2A4D-7ED0-E292-EA75CBF3AD8D}"/>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WCA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5" name="Picture 4" descr="A logo with text and blue text&#10;&#10;Description automatically generated">
            <a:extLst>
              <a:ext uri="{FF2B5EF4-FFF2-40B4-BE49-F238E27FC236}">
                <a16:creationId xmlns:a16="http://schemas.microsoft.com/office/drawing/2014/main" id="{23E5E545-CC7D-D31D-856F-B910B6D20C19}"/>
              </a:ext>
            </a:extLst>
          </p:cNvPr>
          <p:cNvPicPr>
            <a:picLocks noChangeAspect="1"/>
          </p:cNvPicPr>
          <p:nvPr/>
        </p:nvPicPr>
        <p:blipFill>
          <a:blip r:embed="rId3"/>
          <a:stretch>
            <a:fillRect/>
          </a:stretch>
        </p:blipFill>
        <p:spPr>
          <a:xfrm>
            <a:off x="6700417" y="382363"/>
            <a:ext cx="1485883" cy="904875"/>
          </a:xfrm>
          <a:prstGeom prst="rect">
            <a:avLst/>
          </a:prstGeom>
        </p:spPr>
      </p:pic>
      <p:cxnSp>
        <p:nvCxnSpPr>
          <p:cNvPr id="6" name="Straight Connector 5">
            <a:extLst>
              <a:ext uri="{FF2B5EF4-FFF2-40B4-BE49-F238E27FC236}">
                <a16:creationId xmlns:a16="http://schemas.microsoft.com/office/drawing/2014/main" id="{821588DA-B543-7847-B383-082BCAF4567C}"/>
              </a:ext>
            </a:extLst>
          </p:cNvPr>
          <p:cNvCxnSpPr>
            <a:cxnSpLocks/>
          </p:cNvCxnSpPr>
          <p:nvPr/>
        </p:nvCxnSpPr>
        <p:spPr>
          <a:xfrm>
            <a:off x="8422335" y="258031"/>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DF0D9-01F5-1BD7-8F1B-3CAEAB5356F8}"/>
              </a:ext>
            </a:extLst>
          </p:cNvPr>
          <p:cNvSpPr>
            <a:spLocks noGrp="1"/>
          </p:cNvSpPr>
          <p:nvPr>
            <p:ph type="ctrTitle"/>
          </p:nvPr>
        </p:nvSpPr>
        <p:spPr>
          <a:xfrm>
            <a:off x="3212379" y="2006233"/>
            <a:ext cx="5754845" cy="2307905"/>
          </a:xfrm>
        </p:spPr>
        <p:txBody>
          <a:bodyPr>
            <a:normAutofit fontScale="90000"/>
          </a:bodyPr>
          <a:lstStyle/>
          <a:p>
            <a:r>
              <a:rPr lang="en-CA" sz="5195" dirty="0" err="1">
                <a:solidFill>
                  <a:schemeClr val="tx2"/>
                </a:solidFill>
              </a:rPr>
              <a:t>NiE</a:t>
            </a:r>
            <a:r>
              <a:rPr lang="en-CA" sz="5195" dirty="0">
                <a:solidFill>
                  <a:schemeClr val="tx2"/>
                </a:solidFill>
              </a:rPr>
              <a:t> Estimation de </a:t>
            </a:r>
            <a:r>
              <a:rPr lang="en-CA" sz="5195" dirty="0" err="1">
                <a:solidFill>
                  <a:schemeClr val="tx2"/>
                </a:solidFill>
              </a:rPr>
              <a:t>Personnes</a:t>
            </a:r>
            <a:r>
              <a:rPr lang="en-CA" sz="5195" dirty="0">
                <a:solidFill>
                  <a:schemeClr val="tx2"/>
                </a:solidFill>
              </a:rPr>
              <a:t> dans le </a:t>
            </a:r>
            <a:r>
              <a:rPr lang="en-CA" sz="5195" dirty="0" err="1">
                <a:solidFill>
                  <a:schemeClr val="tx2"/>
                </a:solidFill>
              </a:rPr>
              <a:t>Besoin</a:t>
            </a:r>
            <a:r>
              <a:rPr lang="en-CA" sz="5195" dirty="0">
                <a:solidFill>
                  <a:schemeClr val="tx2"/>
                </a:solidFill>
              </a:rPr>
              <a:t> / </a:t>
            </a:r>
            <a:r>
              <a:rPr lang="en-CA" sz="5195" dirty="0" err="1">
                <a:solidFill>
                  <a:schemeClr val="tx2"/>
                </a:solidFill>
              </a:rPr>
              <a:t>Anlyse</a:t>
            </a:r>
            <a:r>
              <a:rPr lang="en-CA" sz="5195" dirty="0">
                <a:solidFill>
                  <a:schemeClr val="tx2"/>
                </a:solidFill>
              </a:rPr>
              <a:t> </a:t>
            </a:r>
            <a:r>
              <a:rPr lang="en-CA" sz="5195" dirty="0" err="1">
                <a:solidFill>
                  <a:schemeClr val="tx2"/>
                </a:solidFill>
              </a:rPr>
              <a:t>d’ampleur</a:t>
            </a:r>
            <a:r>
              <a:rPr lang="en-CA" sz="5195" dirty="0">
                <a:solidFill>
                  <a:schemeClr val="tx2"/>
                </a:solidFill>
              </a:rPr>
              <a:t> </a:t>
            </a:r>
            <a:r>
              <a:rPr lang="en-CA" sz="5195" dirty="0" err="1">
                <a:solidFill>
                  <a:schemeClr val="tx2"/>
                </a:solidFill>
              </a:rPr>
              <a:t>NiE</a:t>
            </a:r>
            <a:endParaRPr lang="en-CA" sz="5195" dirty="0">
              <a:solidFill>
                <a:schemeClr val="tx2"/>
              </a:solidFill>
            </a:endParaRPr>
          </a:p>
        </p:txBody>
      </p:sp>
    </p:spTree>
    <p:extLst>
      <p:ext uri="{BB962C8B-B14F-4D97-AF65-F5344CB8AC3E}">
        <p14:creationId xmlns:p14="http://schemas.microsoft.com/office/powerpoint/2010/main" val="2768604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2C34-8A67-B92C-E90E-36E37EE022A2}"/>
              </a:ext>
            </a:extLst>
          </p:cNvPr>
          <p:cNvSpPr>
            <a:spLocks noGrp="1"/>
          </p:cNvSpPr>
          <p:nvPr>
            <p:ph type="title"/>
          </p:nvPr>
        </p:nvSpPr>
        <p:spPr>
          <a:xfrm>
            <a:off x="550289" y="368317"/>
            <a:ext cx="11078722" cy="1324182"/>
          </a:xfrm>
        </p:spPr>
        <p:txBody>
          <a:bodyPr>
            <a:normAutofit/>
          </a:bodyPr>
          <a:lstStyle/>
          <a:p>
            <a:r>
              <a:rPr lang="en-CA" sz="3996" b="1" dirty="0" err="1"/>
              <a:t>Contenu</a:t>
            </a:r>
            <a:endParaRPr lang="en-CA" sz="3996" b="1" dirty="0"/>
          </a:p>
        </p:txBody>
      </p:sp>
      <p:graphicFrame>
        <p:nvGraphicFramePr>
          <p:cNvPr id="5" name="Content Placeholder 2">
            <a:extLst>
              <a:ext uri="{FF2B5EF4-FFF2-40B4-BE49-F238E27FC236}">
                <a16:creationId xmlns:a16="http://schemas.microsoft.com/office/drawing/2014/main" id="{C8116192-1F41-9416-DEB4-4C32A5FBC7BC}"/>
              </a:ext>
            </a:extLst>
          </p:cNvPr>
          <p:cNvGraphicFramePr>
            <a:graphicFrameLocks noGrp="1"/>
          </p:cNvGraphicFramePr>
          <p:nvPr>
            <p:ph idx="1"/>
          </p:nvPr>
        </p:nvGraphicFramePr>
        <p:xfrm>
          <a:off x="547118" y="2134949"/>
          <a:ext cx="11081894" cy="4153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7454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5A197-06EA-A460-4C3C-C52E92A56FBA}"/>
              </a:ext>
            </a:extLst>
          </p:cNvPr>
          <p:cNvSpPr>
            <a:spLocks noGrp="1"/>
          </p:cNvSpPr>
          <p:nvPr>
            <p:ph type="title"/>
          </p:nvPr>
        </p:nvSpPr>
        <p:spPr>
          <a:xfrm>
            <a:off x="550289" y="368317"/>
            <a:ext cx="11078722" cy="1324182"/>
          </a:xfrm>
        </p:spPr>
        <p:txBody>
          <a:bodyPr>
            <a:normAutofit/>
          </a:bodyPr>
          <a:lstStyle/>
          <a:p>
            <a:r>
              <a:rPr lang="en-CA" sz="3996" b="1" dirty="0" err="1"/>
              <a:t>Défis</a:t>
            </a:r>
            <a:r>
              <a:rPr lang="en-CA" sz="3996" b="1" dirty="0"/>
              <a:t> </a:t>
            </a:r>
            <a:r>
              <a:rPr lang="en-CA" sz="3996" b="1" dirty="0" err="1"/>
              <a:t>communs</a:t>
            </a:r>
            <a:r>
              <a:rPr lang="en-CA" sz="3996" b="1" dirty="0"/>
              <a:t> sur le </a:t>
            </a:r>
            <a:r>
              <a:rPr lang="en-CA" sz="3996" b="1" dirty="0" err="1"/>
              <a:t>PiN</a:t>
            </a:r>
            <a:r>
              <a:rPr lang="en-CA" sz="3996" b="1" dirty="0"/>
              <a:t> </a:t>
            </a:r>
            <a:r>
              <a:rPr lang="en-CA" sz="3996" b="1" dirty="0" err="1"/>
              <a:t>en</a:t>
            </a:r>
            <a:r>
              <a:rPr lang="en-CA" sz="3996" b="1" dirty="0"/>
              <a:t> situation </a:t>
            </a:r>
            <a:r>
              <a:rPr lang="en-CA" sz="3996" b="1" dirty="0" err="1"/>
              <a:t>d’urgence</a:t>
            </a:r>
            <a:endParaRPr lang="en-CA" sz="3996" b="1" dirty="0"/>
          </a:p>
        </p:txBody>
      </p:sp>
      <p:graphicFrame>
        <p:nvGraphicFramePr>
          <p:cNvPr id="5" name="Content Placeholder 2">
            <a:extLst>
              <a:ext uri="{FF2B5EF4-FFF2-40B4-BE49-F238E27FC236}">
                <a16:creationId xmlns:a16="http://schemas.microsoft.com/office/drawing/2014/main" id="{51E53D30-D8A8-AD6C-83B3-E2A405807874}"/>
              </a:ext>
            </a:extLst>
          </p:cNvPr>
          <p:cNvGraphicFramePr>
            <a:graphicFrameLocks noGrp="1"/>
          </p:cNvGraphicFramePr>
          <p:nvPr>
            <p:ph idx="1"/>
          </p:nvPr>
        </p:nvGraphicFramePr>
        <p:xfrm>
          <a:off x="547118" y="2134949"/>
          <a:ext cx="11081894" cy="4153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8100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43B05-E317-D95D-C7F0-EA06A965A275}"/>
              </a:ext>
            </a:extLst>
          </p:cNvPr>
          <p:cNvSpPr>
            <a:spLocks noGrp="1"/>
          </p:cNvSpPr>
          <p:nvPr>
            <p:ph type="title"/>
          </p:nvPr>
        </p:nvSpPr>
        <p:spPr>
          <a:xfrm>
            <a:off x="840372" y="259337"/>
            <a:ext cx="10495512" cy="1013927"/>
          </a:xfrm>
        </p:spPr>
        <p:txBody>
          <a:bodyPr anchor="b">
            <a:normAutofit/>
          </a:bodyPr>
          <a:lstStyle/>
          <a:p>
            <a:br>
              <a:rPr lang="en-CA" sz="2098" dirty="0"/>
            </a:br>
            <a:r>
              <a:rPr lang="fr-FR" sz="2098" b="1" dirty="0"/>
              <a:t>La définition de l'urgence humanitaire et de la nutrition en situation d'urgence.</a:t>
            </a:r>
            <a:br>
              <a:rPr lang="en-CA" sz="2098" dirty="0"/>
            </a:br>
            <a:endParaRPr lang="en-CA" sz="2098" dirty="0"/>
          </a:p>
        </p:txBody>
      </p:sp>
      <p:graphicFrame>
        <p:nvGraphicFramePr>
          <p:cNvPr id="5" name="Content Placeholder 2">
            <a:extLst>
              <a:ext uri="{FF2B5EF4-FFF2-40B4-BE49-F238E27FC236}">
                <a16:creationId xmlns:a16="http://schemas.microsoft.com/office/drawing/2014/main" id="{7FB50ED5-350E-9E53-8B36-598E8BC76934}"/>
              </a:ext>
            </a:extLst>
          </p:cNvPr>
          <p:cNvGraphicFramePr>
            <a:graphicFrameLocks noGrp="1"/>
          </p:cNvGraphicFramePr>
          <p:nvPr>
            <p:ph idx="1"/>
          </p:nvPr>
        </p:nvGraphicFramePr>
        <p:xfrm>
          <a:off x="837327" y="1927831"/>
          <a:ext cx="10504646" cy="4352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6699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AE18C-5683-C3C4-5791-E2EE95EE8C69}"/>
              </a:ext>
            </a:extLst>
          </p:cNvPr>
          <p:cNvSpPr>
            <a:spLocks noGrp="1"/>
          </p:cNvSpPr>
          <p:nvPr>
            <p:ph type="title"/>
          </p:nvPr>
        </p:nvSpPr>
        <p:spPr>
          <a:xfrm>
            <a:off x="837327" y="559987"/>
            <a:ext cx="10504646" cy="1132512"/>
          </a:xfrm>
        </p:spPr>
        <p:txBody>
          <a:bodyPr>
            <a:normAutofit fontScale="90000"/>
          </a:bodyPr>
          <a:lstStyle/>
          <a:p>
            <a:r>
              <a:rPr lang="fr-FR" sz="4795" dirty="0"/>
              <a:t>Les personnes dans le besoin dans un contexte humanitaire</a:t>
            </a:r>
            <a:endParaRPr lang="en-CA" sz="4795" dirty="0"/>
          </a:p>
        </p:txBody>
      </p:sp>
      <p:graphicFrame>
        <p:nvGraphicFramePr>
          <p:cNvPr id="4" name="Content Placeholder 3">
            <a:extLst>
              <a:ext uri="{FF2B5EF4-FFF2-40B4-BE49-F238E27FC236}">
                <a16:creationId xmlns:a16="http://schemas.microsoft.com/office/drawing/2014/main" id="{FC122986-0B31-203E-539F-D0C5328BBAE8}"/>
              </a:ext>
            </a:extLst>
          </p:cNvPr>
          <p:cNvGraphicFramePr>
            <a:graphicFrameLocks noGrp="1"/>
          </p:cNvGraphicFramePr>
          <p:nvPr>
            <p:ph idx="1"/>
          </p:nvPr>
        </p:nvGraphicFramePr>
        <p:xfrm>
          <a:off x="837327" y="1827295"/>
          <a:ext cx="10504646" cy="4346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2404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7A7A-586D-5213-50BE-50DC09A38009}"/>
              </a:ext>
            </a:extLst>
          </p:cNvPr>
          <p:cNvSpPr>
            <a:spLocks noGrp="1"/>
          </p:cNvSpPr>
          <p:nvPr>
            <p:ph type="title"/>
          </p:nvPr>
        </p:nvSpPr>
        <p:spPr>
          <a:xfrm>
            <a:off x="837327" y="560180"/>
            <a:ext cx="10504646" cy="1132318"/>
          </a:xfrm>
        </p:spPr>
        <p:txBody>
          <a:bodyPr>
            <a:normAutofit/>
          </a:bodyPr>
          <a:lstStyle/>
          <a:p>
            <a:pPr algn="ctr"/>
            <a:r>
              <a:rPr lang="fr-FR" sz="3596" dirty="0"/>
              <a:t>Qu'est-ce que le </a:t>
            </a:r>
            <a:r>
              <a:rPr lang="fr-FR" sz="3596" dirty="0" err="1"/>
              <a:t>PiN</a:t>
            </a:r>
            <a:r>
              <a:rPr lang="fr-FR" sz="3596" dirty="0"/>
              <a:t> du secteur de la nutrition dans le contexte humanitaire ?</a:t>
            </a:r>
            <a:endParaRPr lang="en-CA" sz="3596" dirty="0"/>
          </a:p>
        </p:txBody>
      </p:sp>
      <p:graphicFrame>
        <p:nvGraphicFramePr>
          <p:cNvPr id="4" name="Content Placeholder 3">
            <a:extLst>
              <a:ext uri="{FF2B5EF4-FFF2-40B4-BE49-F238E27FC236}">
                <a16:creationId xmlns:a16="http://schemas.microsoft.com/office/drawing/2014/main" id="{B048D8F8-6380-8275-AB52-BE9E85801C17}"/>
              </a:ext>
            </a:extLst>
          </p:cNvPr>
          <p:cNvGraphicFramePr>
            <a:graphicFrameLocks/>
          </p:cNvGraphicFramePr>
          <p:nvPr/>
        </p:nvGraphicFramePr>
        <p:xfrm>
          <a:off x="837327" y="1831069"/>
          <a:ext cx="5379708" cy="4346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a:extLst>
              <a:ext uri="{FF2B5EF4-FFF2-40B4-BE49-F238E27FC236}">
                <a16:creationId xmlns:a16="http://schemas.microsoft.com/office/drawing/2014/main" id="{C2C27EA0-711F-BD51-6983-75152D695DE4}"/>
              </a:ext>
            </a:extLst>
          </p:cNvPr>
          <p:cNvGraphicFramePr>
            <a:graphicFrameLocks/>
          </p:cNvGraphicFramePr>
          <p:nvPr/>
        </p:nvGraphicFramePr>
        <p:xfrm>
          <a:off x="5962265" y="1831069"/>
          <a:ext cx="5379708" cy="43468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76485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B3A271-D4C2-8A25-1248-55C7AE17F0FE}"/>
              </a:ext>
            </a:extLst>
          </p:cNvPr>
          <p:cNvGraphicFramePr>
            <a:graphicFrameLocks noGrp="1"/>
          </p:cNvGraphicFramePr>
          <p:nvPr>
            <p:extLst>
              <p:ext uri="{D42A27DB-BD31-4B8C-83A1-F6EECF244321}">
                <p14:modId xmlns:p14="http://schemas.microsoft.com/office/powerpoint/2010/main" val="3110991405"/>
              </p:ext>
            </p:extLst>
          </p:nvPr>
        </p:nvGraphicFramePr>
        <p:xfrm>
          <a:off x="3192575" y="3559280"/>
          <a:ext cx="8669125" cy="2552533"/>
        </p:xfrm>
        <a:graphic>
          <a:graphicData uri="http://schemas.openxmlformats.org/drawingml/2006/table">
            <a:tbl>
              <a:tblPr>
                <a:tableStyleId>{0E3FDE45-AF77-4B5C-9715-49D594BDF05E}</a:tableStyleId>
              </a:tblPr>
              <a:tblGrid>
                <a:gridCol w="1792758">
                  <a:extLst>
                    <a:ext uri="{9D8B030D-6E8A-4147-A177-3AD203B41FA5}">
                      <a16:colId xmlns:a16="http://schemas.microsoft.com/office/drawing/2014/main" val="1797242142"/>
                    </a:ext>
                  </a:extLst>
                </a:gridCol>
                <a:gridCol w="1973407">
                  <a:extLst>
                    <a:ext uri="{9D8B030D-6E8A-4147-A177-3AD203B41FA5}">
                      <a16:colId xmlns:a16="http://schemas.microsoft.com/office/drawing/2014/main" val="2661492069"/>
                    </a:ext>
                  </a:extLst>
                </a:gridCol>
                <a:gridCol w="1875107">
                  <a:extLst>
                    <a:ext uri="{9D8B030D-6E8A-4147-A177-3AD203B41FA5}">
                      <a16:colId xmlns:a16="http://schemas.microsoft.com/office/drawing/2014/main" val="1689841323"/>
                    </a:ext>
                  </a:extLst>
                </a:gridCol>
                <a:gridCol w="1601837">
                  <a:extLst>
                    <a:ext uri="{9D8B030D-6E8A-4147-A177-3AD203B41FA5}">
                      <a16:colId xmlns:a16="http://schemas.microsoft.com/office/drawing/2014/main" val="3805072223"/>
                    </a:ext>
                  </a:extLst>
                </a:gridCol>
                <a:gridCol w="1426016">
                  <a:extLst>
                    <a:ext uri="{9D8B030D-6E8A-4147-A177-3AD203B41FA5}">
                      <a16:colId xmlns:a16="http://schemas.microsoft.com/office/drawing/2014/main" val="3152329990"/>
                    </a:ext>
                  </a:extLst>
                </a:gridCol>
              </a:tblGrid>
              <a:tr h="2552533">
                <a:tc>
                  <a:txBody>
                    <a:bodyPr/>
                    <a:lstStyle/>
                    <a:p>
                      <a:pPr algn="l" rtl="0" fontAlgn="base"/>
                      <a:r>
                        <a:rPr lang="en-US" sz="2800" b="1" dirty="0" err="1">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Incluant</a:t>
                      </a:r>
                      <a:r>
                        <a:rPr lang="en-US"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fr-FR"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uniquement les </a:t>
                      </a:r>
                      <a:r>
                        <a:rPr lang="fr-FR" sz="12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populations touchées par la crise</a:t>
                      </a:r>
                      <a:r>
                        <a:rPr lang="fr-FR"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telles qu'identifiées dans le champ d'analyse de l'aperçu des besoins humanitaires.</a:t>
                      </a:r>
                      <a:endParaRPr lang="en-US" sz="1600" b="1" i="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1250" marR="91250" marT="45624" marB="45624" anchor="ctr"/>
                </a:tc>
                <a:tc>
                  <a:txBody>
                    <a:bodyPr/>
                    <a:lstStyle/>
                    <a:p>
                      <a:pPr algn="l" rtl="0" fontAlgn="base"/>
                      <a:endParaRPr lang="en-US"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l" rtl="0" fontAlgn="base"/>
                      <a:r>
                        <a:rPr lang="fr-FR"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Inclut uniquement </a:t>
                      </a:r>
                      <a:r>
                        <a:rPr lang="fr-FR" sz="12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les personnes qui sont en situation de privation humanitaire ou de risque de protection. </a:t>
                      </a:r>
                      <a:endParaRPr lang="en-US" sz="1600" b="1" i="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1250" marR="91250" marT="45624" marB="45624" anchor="ctr"/>
                </a:tc>
                <a:tc>
                  <a:txBody>
                    <a:bodyPr/>
                    <a:lstStyle/>
                    <a:p>
                      <a:pPr algn="l" rtl="0" fontAlgn="base"/>
                      <a:endParaRPr lang="en-US"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l" rtl="0" fontAlgn="base"/>
                      <a:endParaRPr lang="en-US"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l" rtl="0" fontAlgn="base"/>
                      <a:endParaRPr lang="en-US"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l" rtl="0" fontAlgn="base"/>
                      <a:r>
                        <a:rPr lang="fr-FR"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Il s'agit également des personnes qui </a:t>
                      </a:r>
                      <a:r>
                        <a:rPr lang="fr-FR" sz="12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bénéficient déjà d'une assistance </a:t>
                      </a:r>
                      <a:r>
                        <a:rPr lang="fr-FR"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et qui ont </a:t>
                      </a:r>
                      <a:r>
                        <a:rPr lang="fr-FR" sz="12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besoin d'une aide humanitaire continue</a:t>
                      </a:r>
                      <a:r>
                        <a:rPr lang="fr-FR"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pour répondre à leurs besoins fondamentaux.</a:t>
                      </a:r>
                      <a:endParaRPr lang="en-US" sz="1600" b="1" i="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1250" marR="91250" marT="45624" marB="45624" anchor="ctr"/>
                </a:tc>
                <a:tc>
                  <a:txBody>
                    <a:bodyPr/>
                    <a:lstStyle/>
                    <a:p>
                      <a:pPr algn="l" rtl="0" fontAlgn="base"/>
                      <a:endParaRPr lang="en-US"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l" rtl="0" fontAlgn="base"/>
                      <a:endParaRPr lang="en-US"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l" rtl="0" fontAlgn="base"/>
                      <a:endParaRPr lang="en-US"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l" rtl="0" fontAlgn="base"/>
                      <a:endParaRPr lang="en-US"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l" rtl="0" fontAlgn="base"/>
                      <a:r>
                        <a:rPr lang="fr-FR"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Comprend </a:t>
                      </a:r>
                      <a:r>
                        <a:rPr lang="fr-FR" sz="12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toutes les personnes qui sont dans le besoin, que la réponse soit ou sera apportée</a:t>
                      </a:r>
                      <a:r>
                        <a:rPr lang="fr-FR" sz="1200" b="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par les gouvernements nationaux, la société civile ou tout autre acteur. </a:t>
                      </a:r>
                      <a:endParaRPr lang="en-US" sz="1600" b="1" i="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1250" marR="91250" marT="45624" marB="45624" anchor="ctr"/>
                </a:tc>
                <a:tc>
                  <a:txBody>
                    <a:bodyPr/>
                    <a:lstStyle/>
                    <a:p>
                      <a:pPr algn="l" rtl="0" fontAlgn="base"/>
                      <a:endParaRPr lang="en-US" sz="12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l" rtl="0" fontAlgn="base"/>
                      <a:endParaRPr lang="en-US" sz="12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l" rtl="0" fontAlgn="base"/>
                      <a:r>
                        <a:rPr lang="fr-FR" sz="1200" b="1"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Comprend les besoins actuels et les projections basées sur la base des tendances connues et tendances saisonnières. </a:t>
                      </a:r>
                      <a:endParaRPr lang="en-US" sz="1600" b="1" i="0" dirty="0">
                        <a:solidFill>
                          <a:schemeClr val="bg2">
                            <a:lumMod val="2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1250" marR="91250" marT="45624" marB="45624" anchor="ctr"/>
                </a:tc>
                <a:extLst>
                  <a:ext uri="{0D108BD9-81ED-4DB2-BD59-A6C34878D82A}">
                    <a16:rowId xmlns:a16="http://schemas.microsoft.com/office/drawing/2014/main" val="671100092"/>
                  </a:ext>
                </a:extLst>
              </a:tr>
            </a:tbl>
          </a:graphicData>
        </a:graphic>
      </p:graphicFrame>
      <p:sp>
        <p:nvSpPr>
          <p:cNvPr id="20" name="TextBox 19">
            <a:extLst>
              <a:ext uri="{FF2B5EF4-FFF2-40B4-BE49-F238E27FC236}">
                <a16:creationId xmlns:a16="http://schemas.microsoft.com/office/drawing/2014/main" id="{FFE9DDD5-1EBD-B0A6-39BC-126F65FDA8B3}"/>
              </a:ext>
            </a:extLst>
          </p:cNvPr>
          <p:cNvSpPr txBox="1"/>
          <p:nvPr/>
        </p:nvSpPr>
        <p:spPr>
          <a:xfrm>
            <a:off x="319128" y="1609106"/>
            <a:ext cx="2391032" cy="307136"/>
          </a:xfrm>
          <a:prstGeom prst="rect">
            <a:avLst/>
          </a:prstGeom>
          <a:noFill/>
        </p:spPr>
        <p:txBody>
          <a:bodyPr wrap="square">
            <a:spAutoFit/>
          </a:bodyPr>
          <a:lstStyle/>
          <a:p>
            <a:pPr defTabSz="912573">
              <a:defRPr/>
            </a:pPr>
            <a:r>
              <a:rPr lang="en-US" sz="1398" b="1" dirty="0" err="1">
                <a:solidFill>
                  <a:schemeClr val="bg2">
                    <a:lumMod val="25000"/>
                  </a:schemeClr>
                </a:solidFill>
                <a:latin typeface="Roboto" pitchFamily="2" charset="0"/>
              </a:rPr>
              <a:t>Définition</a:t>
            </a:r>
            <a:r>
              <a:rPr lang="en-US" sz="1398" b="1" dirty="0">
                <a:solidFill>
                  <a:schemeClr val="bg2">
                    <a:lumMod val="25000"/>
                  </a:schemeClr>
                </a:solidFill>
                <a:latin typeface="Roboto" pitchFamily="2" charset="0"/>
              </a:rPr>
              <a:t> IASC</a:t>
            </a:r>
          </a:p>
        </p:txBody>
      </p:sp>
      <p:graphicFrame>
        <p:nvGraphicFramePr>
          <p:cNvPr id="22" name="Diagram 21">
            <a:extLst>
              <a:ext uri="{FF2B5EF4-FFF2-40B4-BE49-F238E27FC236}">
                <a16:creationId xmlns:a16="http://schemas.microsoft.com/office/drawing/2014/main" id="{6333AFA1-7813-4298-4BD0-1CDEA949C004}"/>
              </a:ext>
            </a:extLst>
          </p:cNvPr>
          <p:cNvGraphicFramePr/>
          <p:nvPr/>
        </p:nvGraphicFramePr>
        <p:xfrm>
          <a:off x="319127" y="1916241"/>
          <a:ext cx="2529524" cy="4938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3" name="Connector: Elbow 32">
            <a:extLst>
              <a:ext uri="{FF2B5EF4-FFF2-40B4-BE49-F238E27FC236}">
                <a16:creationId xmlns:a16="http://schemas.microsoft.com/office/drawing/2014/main" id="{7A258B17-B777-2103-2434-14E06F23E320}"/>
              </a:ext>
            </a:extLst>
          </p:cNvPr>
          <p:cNvCxnSpPr>
            <a:cxnSpLocks/>
          </p:cNvCxnSpPr>
          <p:nvPr/>
        </p:nvCxnSpPr>
        <p:spPr>
          <a:xfrm>
            <a:off x="2025068" y="143283"/>
            <a:ext cx="9841696" cy="1421184"/>
          </a:xfrm>
          <a:prstGeom prst="bentConnector3">
            <a:avLst>
              <a:gd name="adj1" fmla="val -17800"/>
            </a:avLst>
          </a:prstGeom>
          <a:ln>
            <a:tailEnd type="triangle"/>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32D6ED0E-A28A-7BA4-40C4-5707EBE37474}"/>
              </a:ext>
            </a:extLst>
          </p:cNvPr>
          <p:cNvSpPr txBox="1"/>
          <p:nvPr/>
        </p:nvSpPr>
        <p:spPr>
          <a:xfrm>
            <a:off x="3183581" y="250305"/>
            <a:ext cx="7049175" cy="645658"/>
          </a:xfrm>
          <a:prstGeom prst="rect">
            <a:avLst/>
          </a:prstGeom>
          <a:noFill/>
        </p:spPr>
        <p:txBody>
          <a:bodyPr wrap="square" rtlCol="0">
            <a:spAutoFit/>
          </a:bodyPr>
          <a:lstStyle/>
          <a:p>
            <a:pPr algn="l"/>
            <a:r>
              <a:rPr lang="en-US" sz="3596" dirty="0">
                <a:latin typeface="Roboto" pitchFamily="2" charset="0"/>
                <a:ea typeface="Roboto" pitchFamily="2" charset="0"/>
              </a:rPr>
              <a:t>DEFINITION PIN (IASC &amp;JIAF 2.0)</a:t>
            </a:r>
            <a:endParaRPr lang="en-US" sz="2797" dirty="0">
              <a:latin typeface="Roboto" pitchFamily="2" charset="0"/>
              <a:ea typeface="Roboto" pitchFamily="2" charset="0"/>
            </a:endParaRPr>
          </a:p>
        </p:txBody>
      </p:sp>
      <p:sp>
        <p:nvSpPr>
          <p:cNvPr id="4" name="TextBox 3">
            <a:extLst>
              <a:ext uri="{FF2B5EF4-FFF2-40B4-BE49-F238E27FC236}">
                <a16:creationId xmlns:a16="http://schemas.microsoft.com/office/drawing/2014/main" id="{4B2E4781-CF97-A134-5D5D-56E6C95B22F5}"/>
              </a:ext>
            </a:extLst>
          </p:cNvPr>
          <p:cNvSpPr txBox="1"/>
          <p:nvPr/>
        </p:nvSpPr>
        <p:spPr>
          <a:xfrm>
            <a:off x="3093168" y="1057907"/>
            <a:ext cx="7832550" cy="25365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30" tIns="19030" rIns="19030" bIns="19030" numCol="1" spcCol="38100" rtlCol="0" anchor="ctr">
            <a:spAutoFit/>
          </a:bodyPr>
          <a:lstStyle/>
          <a:p>
            <a:pPr algn="ctr" defTabSz="412337" hangingPunct="0"/>
            <a:r>
              <a:rPr lang="en-GB" sz="1399" b="1" dirty="0">
                <a:solidFill>
                  <a:srgbClr val="00B050"/>
                </a:solidFill>
                <a:latin typeface="Helvetica Neue"/>
                <a:ea typeface="Helvetica Neue"/>
                <a:cs typeface="Helvetica Neue"/>
                <a:sym typeface="Helvetica Neue"/>
              </a:rPr>
              <a:t>DEFINITION IASC ET CLUSTERS GLOBAUX DU PIN </a:t>
            </a:r>
            <a:endParaRPr lang="en-US" sz="1399" b="1" dirty="0">
              <a:solidFill>
                <a:srgbClr val="00B050"/>
              </a:solidFill>
              <a:latin typeface="Helvetica Neue"/>
              <a:ea typeface="Helvetica Neue"/>
              <a:cs typeface="Helvetica Neue"/>
              <a:sym typeface="Helvetica Neue"/>
            </a:endParaRPr>
          </a:p>
        </p:txBody>
      </p:sp>
      <p:sp>
        <p:nvSpPr>
          <p:cNvPr id="10" name="TextBox 9">
            <a:extLst>
              <a:ext uri="{FF2B5EF4-FFF2-40B4-BE49-F238E27FC236}">
                <a16:creationId xmlns:a16="http://schemas.microsoft.com/office/drawing/2014/main" id="{B6CE5D87-EFE2-3445-6FB8-6750BD581074}"/>
              </a:ext>
            </a:extLst>
          </p:cNvPr>
          <p:cNvSpPr txBox="1"/>
          <p:nvPr/>
        </p:nvSpPr>
        <p:spPr>
          <a:xfrm>
            <a:off x="3093167" y="1565892"/>
            <a:ext cx="8669124" cy="16986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30" tIns="19030" rIns="19030" bIns="19030" numCol="1" spcCol="38100" rtlCol="0" anchor="ctr">
            <a:spAutoFit/>
          </a:bodyPr>
          <a:lstStyle/>
          <a:p>
            <a:pPr algn="ctr" defTabSz="412337" hangingPunct="0"/>
            <a:r>
              <a:rPr lang="fr-FR" sz="1798" dirty="0">
                <a:solidFill>
                  <a:srgbClr val="FF0000"/>
                </a:solidFill>
              </a:rPr>
              <a:t>Les Clusters et OCHA au niveau national doivent s'assurer que la population dans le besoin est estimée en se conformant à la définition globale des personnes dans le besoin.</a:t>
            </a:r>
          </a:p>
          <a:p>
            <a:pPr algn="ctr" defTabSz="412337" hangingPunct="0"/>
            <a:endParaRPr lang="fr-FR" sz="1798" dirty="0">
              <a:solidFill>
                <a:srgbClr val="FF0000"/>
              </a:solidFill>
            </a:endParaRPr>
          </a:p>
          <a:p>
            <a:pPr algn="ctr" defTabSz="412337" hangingPunct="0"/>
            <a:r>
              <a:rPr lang="fr-FR" sz="1798" dirty="0">
                <a:solidFill>
                  <a:srgbClr val="FF0000"/>
                </a:solidFill>
              </a:rPr>
              <a:t>Les définitions décrivent la distinction entre ce qui est considéré comme une urgence/un besoin humanitaire et ce qui est considéré comme un besoin de "développement"/à long terme.</a:t>
            </a:r>
            <a:endParaRPr lang="en-US" sz="1399" b="1" dirty="0">
              <a:solidFill>
                <a:srgbClr val="FF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088992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Title 2">
            <a:extLst>
              <a:ext uri="{FF2B5EF4-FFF2-40B4-BE49-F238E27FC236}">
                <a16:creationId xmlns:a16="http://schemas.microsoft.com/office/drawing/2014/main" id="{A9F1AA2E-548F-DC22-F4B1-88DBAC1575CE}"/>
              </a:ext>
            </a:extLst>
          </p:cNvPr>
          <p:cNvSpPr>
            <a:spLocks noGrp="1"/>
          </p:cNvSpPr>
          <p:nvPr>
            <p:ph type="title"/>
          </p:nvPr>
        </p:nvSpPr>
        <p:spPr>
          <a:xfrm>
            <a:off x="370707" y="1163650"/>
            <a:ext cx="3434563" cy="1237721"/>
          </a:xfrm>
        </p:spPr>
        <p:txBody>
          <a:bodyPr vert="horz" lIns="91345" tIns="45672" rIns="91345" bIns="45672" rtlCol="0" anchor="ctr">
            <a:normAutofit fontScale="90000"/>
          </a:bodyPr>
          <a:lstStyle/>
          <a:p>
            <a:r>
              <a:rPr lang="fr-FR" sz="2198" kern="1200" dirty="0">
                <a:solidFill>
                  <a:schemeClr val="tx1"/>
                </a:solidFill>
                <a:latin typeface="+mj-lt"/>
                <a:ea typeface="+mj-ea"/>
                <a:cs typeface="+mj-cs"/>
              </a:rPr>
              <a:t>Définition du </a:t>
            </a:r>
            <a:r>
              <a:rPr lang="fr-FR" sz="2198" kern="1200" dirty="0" err="1">
                <a:solidFill>
                  <a:schemeClr val="tx1"/>
                </a:solidFill>
                <a:latin typeface="+mj-lt"/>
                <a:ea typeface="+mj-ea"/>
                <a:cs typeface="+mj-cs"/>
              </a:rPr>
              <a:t>PiN</a:t>
            </a:r>
            <a:r>
              <a:rPr lang="fr-FR" sz="2198" kern="1200" dirty="0">
                <a:solidFill>
                  <a:schemeClr val="tx1"/>
                </a:solidFill>
                <a:latin typeface="+mj-lt"/>
                <a:ea typeface="+mj-ea"/>
                <a:cs typeface="+mj-cs"/>
              </a:rPr>
              <a:t> proposée par le secteur de la nutrition : Critères d'inclusion et d'exclusion</a:t>
            </a:r>
            <a:endParaRPr lang="en-US" sz="2198" kern="1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FE26D5AD-48B9-812D-C739-332B59E4252E}"/>
              </a:ext>
            </a:extLst>
          </p:cNvPr>
          <p:cNvSpPr txBox="1"/>
          <p:nvPr/>
        </p:nvSpPr>
        <p:spPr>
          <a:xfrm>
            <a:off x="370707" y="2718795"/>
            <a:ext cx="3435324" cy="3203917"/>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345" tIns="45672" rIns="91345" bIns="45672" numCol="1" spcCol="38100" rtlCol="0" anchor="t">
            <a:normAutofit/>
          </a:bodyPr>
          <a:lstStyle/>
          <a:p>
            <a:pPr indent="-228371">
              <a:lnSpc>
                <a:spcPct val="90000"/>
              </a:lnSpc>
              <a:spcAft>
                <a:spcPts val="599"/>
              </a:spcAft>
              <a:buFont typeface="Arial" panose="020B0604020202020204" pitchFamily="34" charset="0"/>
              <a:buChar char="•"/>
            </a:pPr>
            <a:r>
              <a:rPr lang="fr-FR" sz="1698" b="1" dirty="0">
                <a:sym typeface="Helvetica Neue"/>
              </a:rPr>
              <a:t>Note : Les besoins en </a:t>
            </a:r>
            <a:r>
              <a:rPr lang="fr-FR" sz="1698" b="1" dirty="0" err="1">
                <a:sym typeface="Helvetica Neue"/>
              </a:rPr>
              <a:t>NiE</a:t>
            </a:r>
            <a:r>
              <a:rPr lang="fr-FR" sz="1698" b="1" dirty="0">
                <a:sym typeface="Helvetica Neue"/>
              </a:rPr>
              <a:t> comprennent à la fois l'état de malnutrition aiguë et le risque de malnutrition aiguë.</a:t>
            </a:r>
            <a:endParaRPr lang="en-US" sz="1698" b="1" dirty="0">
              <a:sym typeface="Helvetica Neue"/>
            </a:endParaRPr>
          </a:p>
        </p:txBody>
      </p:sp>
      <p:graphicFrame>
        <p:nvGraphicFramePr>
          <p:cNvPr id="5" name="Table 4">
            <a:extLst>
              <a:ext uri="{FF2B5EF4-FFF2-40B4-BE49-F238E27FC236}">
                <a16:creationId xmlns:a16="http://schemas.microsoft.com/office/drawing/2014/main" id="{98AA2AD1-B9D4-AAFD-8118-F83E60A78601}"/>
              </a:ext>
            </a:extLst>
          </p:cNvPr>
          <p:cNvGraphicFramePr>
            <a:graphicFrameLocks noGrp="1"/>
          </p:cNvGraphicFramePr>
          <p:nvPr/>
        </p:nvGraphicFramePr>
        <p:xfrm>
          <a:off x="4869022" y="371993"/>
          <a:ext cx="6914797" cy="6117110"/>
        </p:xfrm>
        <a:graphic>
          <a:graphicData uri="http://schemas.openxmlformats.org/drawingml/2006/table">
            <a:tbl>
              <a:tblPr>
                <a:solidFill>
                  <a:srgbClr val="F7F7F7"/>
                </a:solidFill>
              </a:tblPr>
              <a:tblGrid>
                <a:gridCol w="1262884">
                  <a:extLst>
                    <a:ext uri="{9D8B030D-6E8A-4147-A177-3AD203B41FA5}">
                      <a16:colId xmlns:a16="http://schemas.microsoft.com/office/drawing/2014/main" val="1525564249"/>
                    </a:ext>
                  </a:extLst>
                </a:gridCol>
                <a:gridCol w="5651913">
                  <a:extLst>
                    <a:ext uri="{9D8B030D-6E8A-4147-A177-3AD203B41FA5}">
                      <a16:colId xmlns:a16="http://schemas.microsoft.com/office/drawing/2014/main" val="2745478408"/>
                    </a:ext>
                  </a:extLst>
                </a:gridCol>
              </a:tblGrid>
              <a:tr h="814917">
                <a:tc rowSpan="7">
                  <a:txBody>
                    <a:bodyPr/>
                    <a:lstStyle/>
                    <a:p>
                      <a:pPr algn="l" fontAlgn="ctr">
                        <a:spcBef>
                          <a:spcPts val="0"/>
                        </a:spcBef>
                        <a:spcAft>
                          <a:spcPts val="0"/>
                        </a:spcAft>
                      </a:pPr>
                      <a:r>
                        <a:rPr lang="en-CA" sz="1500" b="1" i="0" u="none" strike="noStrike" cap="none" spc="0">
                          <a:solidFill>
                            <a:schemeClr val="tx1"/>
                          </a:solidFill>
                          <a:effectLst/>
                          <a:latin typeface="Roboto Condensed" panose="02000000000000000000" pitchFamily="2" charset="0"/>
                        </a:rPr>
                        <a:t>Nutrition </a:t>
                      </a:r>
                      <a:r>
                        <a:rPr lang="en-CA" sz="1500" b="0" i="0" u="none" strike="noStrike" cap="none" spc="0">
                          <a:solidFill>
                            <a:schemeClr val="tx1"/>
                          </a:solidFill>
                          <a:effectLst/>
                          <a:latin typeface="Roboto Condensed" panose="02000000000000000000" pitchFamily="2" charset="0"/>
                        </a:rPr>
                        <a:t> </a:t>
                      </a:r>
                      <a:endParaRPr lang="en-CA" sz="1500" b="0" i="0" u="none" strike="noStrike" cap="none" spc="0">
                        <a:solidFill>
                          <a:schemeClr val="tx1"/>
                        </a:solidFill>
                        <a:effectLst/>
                        <a:latin typeface="Arial" panose="020B0604020202020204" pitchFamily="34" charset="0"/>
                      </a:endParaRPr>
                    </a:p>
                  </a:txBody>
                  <a:tcPr marL="91345" marR="91345" marT="45672" marB="45672">
                    <a:lnL w="12700" cmpd="sng">
                      <a:noFill/>
                      <a:prstDash val="solid"/>
                    </a:lnL>
                    <a:lnR w="12700" cmpd="sng">
                      <a:noFill/>
                      <a:prstDash val="solid"/>
                    </a:lnR>
                    <a:lnT w="12700" cap="flat" cmpd="sng" algn="ctr">
                      <a:solidFill>
                        <a:schemeClr val="tx1">
                          <a:lumMod val="50000"/>
                          <a:lumOff val="50000"/>
                        </a:schemeClr>
                      </a:solidFill>
                      <a:prstDash val="solid"/>
                    </a:lnT>
                    <a:lnB w="12700" cap="flat" cmpd="sng" algn="ctr">
                      <a:solidFill>
                        <a:schemeClr val="tx1">
                          <a:lumMod val="50000"/>
                          <a:lumOff val="50000"/>
                        </a:schemeClr>
                      </a:solidFill>
                      <a:prstDash val="solid"/>
                    </a:lnB>
                    <a:solidFill>
                      <a:srgbClr val="F7F7F7"/>
                    </a:solidFill>
                  </a:tcPr>
                </a:tc>
                <a:tc>
                  <a:txBody>
                    <a:bodyPr/>
                    <a:lstStyle/>
                    <a:p>
                      <a:pPr algn="l" fontAlgn="ctr">
                        <a:spcBef>
                          <a:spcPts val="0"/>
                        </a:spcBef>
                        <a:spcAft>
                          <a:spcPts val="0"/>
                        </a:spcAft>
                      </a:pPr>
                      <a:r>
                        <a:rPr lang="fr-FR" sz="1500" b="0" i="0" u="none" strike="noStrike" cap="none" spc="0" dirty="0">
                          <a:solidFill>
                            <a:schemeClr val="tx1"/>
                          </a:solidFill>
                          <a:effectLst/>
                          <a:latin typeface="Roboto Condensed" panose="02000000000000000000" pitchFamily="2" charset="0"/>
                        </a:rPr>
                        <a:t>Enfants de 0 à 59 mois, femmes enceintes et allaitantes, et autres groupes hautement vulnérables souffrant de malnutrition aiguë ou risquant de souffrir de malnutrition aiguë :</a:t>
                      </a:r>
                      <a:endParaRPr lang="en-US" sz="1500" b="0" i="0" u="none" strike="noStrike" cap="none" spc="0" dirty="0">
                        <a:solidFill>
                          <a:schemeClr val="tx1"/>
                        </a:solidFill>
                        <a:effectLst/>
                        <a:latin typeface="Arial" panose="020B0604020202020204" pitchFamily="34" charset="0"/>
                      </a:endParaRPr>
                    </a:p>
                  </a:txBody>
                  <a:tcPr marL="15824" marR="15824" marT="15824" marB="80747" anchor="ctr">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extLst>
                  <a:ext uri="{0D108BD9-81ED-4DB2-BD59-A6C34878D82A}">
                    <a16:rowId xmlns:a16="http://schemas.microsoft.com/office/drawing/2014/main" val="2445360757"/>
                  </a:ext>
                </a:extLst>
              </a:tr>
              <a:tr h="365950">
                <a:tc vMerge="1">
                  <a:txBody>
                    <a:bodyPr/>
                    <a:lstStyle/>
                    <a:p>
                      <a:endParaRPr lang="en-CA"/>
                    </a:p>
                  </a:txBody>
                  <a:tcPr/>
                </a:tc>
                <a:tc>
                  <a:txBody>
                    <a:bodyPr/>
                    <a:lstStyle/>
                    <a:p>
                      <a:pPr algn="l" fontAlgn="ctr">
                        <a:spcBef>
                          <a:spcPts val="0"/>
                        </a:spcBef>
                        <a:spcAft>
                          <a:spcPts val="0"/>
                        </a:spcAft>
                      </a:pPr>
                      <a:r>
                        <a:rPr lang="en-US" sz="1500" b="0" i="0" u="none" strike="noStrike" cap="none" spc="0" dirty="0">
                          <a:solidFill>
                            <a:schemeClr val="tx1"/>
                          </a:solidFill>
                          <a:effectLst/>
                          <a:latin typeface="Roboto" panose="02000000000000000000" pitchFamily="2" charset="0"/>
                        </a:rPr>
                        <a:t>1. </a:t>
                      </a:r>
                      <a:r>
                        <a:rPr lang="fr-FR" sz="1500" b="0" i="0" u="none" strike="noStrike" cap="none" spc="0" dirty="0">
                          <a:solidFill>
                            <a:schemeClr val="tx1"/>
                          </a:solidFill>
                          <a:effectLst/>
                          <a:latin typeface="Roboto" panose="02000000000000000000" pitchFamily="2" charset="0"/>
                        </a:rPr>
                        <a:t>dans les zones touchées par la crise OU</a:t>
                      </a:r>
                      <a:endParaRPr lang="en-US" sz="1500" b="0" i="0" u="none" strike="noStrike" cap="none" spc="0" dirty="0">
                        <a:solidFill>
                          <a:schemeClr val="tx1"/>
                        </a:solidFill>
                        <a:effectLst/>
                        <a:latin typeface="Arial" panose="020B0604020202020204" pitchFamily="34" charset="0"/>
                      </a:endParaRPr>
                    </a:p>
                  </a:txBody>
                  <a:tcPr marL="15824" marR="15824" marT="15824" marB="80747"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1217858961"/>
                  </a:ext>
                </a:extLst>
              </a:tr>
              <a:tr h="814917">
                <a:tc vMerge="1">
                  <a:txBody>
                    <a:bodyPr/>
                    <a:lstStyle/>
                    <a:p>
                      <a:endParaRPr lang="en-CA"/>
                    </a:p>
                  </a:txBody>
                  <a:tcPr/>
                </a:tc>
                <a:tc>
                  <a:txBody>
                    <a:bodyPr/>
                    <a:lstStyle/>
                    <a:p>
                      <a:pPr algn="l" fontAlgn="ctr">
                        <a:spcBef>
                          <a:spcPts val="0"/>
                        </a:spcBef>
                        <a:spcAft>
                          <a:spcPts val="0"/>
                        </a:spcAft>
                      </a:pPr>
                      <a:r>
                        <a:rPr lang="en-US" sz="1500" b="0" i="0" u="none" strike="noStrike" cap="none" spc="0" dirty="0">
                          <a:solidFill>
                            <a:schemeClr val="tx1"/>
                          </a:solidFill>
                          <a:effectLst/>
                          <a:latin typeface="Roboto" panose="02000000000000000000" pitchFamily="2" charset="0"/>
                        </a:rPr>
                        <a:t>2. </a:t>
                      </a:r>
                      <a:r>
                        <a:rPr lang="fr-FR" sz="1500" b="0" i="0" u="none" strike="noStrike" cap="none" spc="0" dirty="0">
                          <a:solidFill>
                            <a:schemeClr val="tx1"/>
                          </a:solidFill>
                          <a:effectLst/>
                          <a:latin typeface="Roboto" panose="02000000000000000000" pitchFamily="2" charset="0"/>
                        </a:rPr>
                        <a:t>dans les zones où le taux de malnutrition aiguë est supérieur au niveau d'urgence </a:t>
                      </a:r>
                      <a:r>
                        <a:rPr lang="fr-FR" sz="1500" b="1" i="0" u="none" strike="noStrike" cap="none" spc="0" dirty="0">
                          <a:solidFill>
                            <a:schemeClr val="tx1"/>
                          </a:solidFill>
                          <a:effectLst/>
                          <a:latin typeface="Roboto" panose="02000000000000000000" pitchFamily="2" charset="0"/>
                        </a:rPr>
                        <a:t>en dehors des zones touchées par la crise telles que définies par le champ d'analyse</a:t>
                      </a:r>
                      <a:endParaRPr lang="en-US" sz="1500" b="1" i="0" u="none" strike="noStrike" cap="none" spc="0" dirty="0">
                        <a:solidFill>
                          <a:schemeClr val="tx1"/>
                        </a:solidFill>
                        <a:effectLst/>
                        <a:latin typeface="Arial" panose="020B0604020202020204" pitchFamily="34" charset="0"/>
                      </a:endParaRPr>
                    </a:p>
                  </a:txBody>
                  <a:tcPr marL="15824" marR="15824" marT="15824" marB="80747"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1854491413"/>
                  </a:ext>
                </a:extLst>
              </a:tr>
              <a:tr h="365950">
                <a:tc vMerge="1">
                  <a:txBody>
                    <a:bodyPr/>
                    <a:lstStyle/>
                    <a:p>
                      <a:endParaRPr lang="en-CA"/>
                    </a:p>
                  </a:txBody>
                  <a:tcPr/>
                </a:tc>
                <a:tc>
                  <a:txBody>
                    <a:bodyPr/>
                    <a:lstStyle/>
                    <a:p>
                      <a:pPr algn="l" fontAlgn="ctr">
                        <a:spcBef>
                          <a:spcPts val="0"/>
                        </a:spcBef>
                        <a:spcAft>
                          <a:spcPts val="0"/>
                        </a:spcAft>
                      </a:pPr>
                      <a:endParaRPr lang="en-CA" sz="1500" b="0" i="0" u="none" strike="noStrike" cap="none" spc="0" dirty="0">
                        <a:solidFill>
                          <a:schemeClr val="tx1"/>
                        </a:solidFill>
                        <a:effectLst/>
                        <a:latin typeface="Arial" panose="020B0604020202020204" pitchFamily="34" charset="0"/>
                      </a:endParaRPr>
                    </a:p>
                  </a:txBody>
                  <a:tcPr marL="15824" marR="15824" marT="15824" marB="80747"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3161250747"/>
                  </a:ext>
                </a:extLst>
              </a:tr>
              <a:tr h="1010018">
                <a:tc vMerge="1">
                  <a:txBody>
                    <a:bodyPr/>
                    <a:lstStyle/>
                    <a:p>
                      <a:endParaRPr lang="en-CA"/>
                    </a:p>
                  </a:txBody>
                  <a:tcPr/>
                </a:tc>
                <a:tc>
                  <a:txBody>
                    <a:bodyPr/>
                    <a:lstStyle/>
                    <a:p>
                      <a:pPr algn="l" fontAlgn="ctr">
                        <a:spcBef>
                          <a:spcPts val="0"/>
                        </a:spcBef>
                        <a:spcAft>
                          <a:spcPts val="0"/>
                        </a:spcAft>
                      </a:pPr>
                      <a:r>
                        <a:rPr lang="en-US" sz="1500" b="0" i="0" u="none" strike="noStrike" cap="none" spc="0" dirty="0">
                          <a:solidFill>
                            <a:schemeClr val="tx1"/>
                          </a:solidFill>
                          <a:effectLst/>
                          <a:latin typeface="Roboto Condensed" panose="02000000000000000000" pitchFamily="2" charset="0"/>
                        </a:rPr>
                        <a:t>1 - </a:t>
                      </a:r>
                      <a:r>
                        <a:rPr lang="fr-FR" sz="1500" b="0" i="0" u="none" strike="noStrike" cap="none" spc="0" dirty="0">
                          <a:solidFill>
                            <a:schemeClr val="tx1"/>
                          </a:solidFill>
                          <a:effectLst/>
                          <a:latin typeface="Roboto Condensed" panose="02000000000000000000" pitchFamily="2" charset="0"/>
                        </a:rPr>
                        <a:t>Les groupes très vulnérables sont exceptionnellement pris en compte et peuvent inclure : les personnes dans un contexte de forte prévalence VIH ou dans des contextes où il y a beaucoup de familles et où les adultes et les personnes âgées peuvent également être touchés.</a:t>
                      </a:r>
                      <a:endParaRPr lang="en-US" sz="1500" b="0" i="0" u="none" strike="noStrike" cap="none" spc="0" dirty="0">
                        <a:solidFill>
                          <a:schemeClr val="tx1"/>
                        </a:solidFill>
                        <a:effectLst/>
                        <a:latin typeface="Arial" panose="020B0604020202020204" pitchFamily="34" charset="0"/>
                      </a:endParaRPr>
                    </a:p>
                  </a:txBody>
                  <a:tcPr marL="15824" marR="15824" marT="15824" marB="80747"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3891425215"/>
                  </a:ext>
                </a:extLst>
              </a:tr>
              <a:tr h="2151827">
                <a:tc vMerge="1">
                  <a:txBody>
                    <a:bodyPr/>
                    <a:lstStyle/>
                    <a:p>
                      <a:endParaRPr lang="en-CA"/>
                    </a:p>
                  </a:txBody>
                  <a:tcPr/>
                </a:tc>
                <a:tc>
                  <a:txBody>
                    <a:bodyPr/>
                    <a:lstStyle/>
                    <a:p>
                      <a:pPr algn="l" fontAlgn="ctr">
                        <a:spcBef>
                          <a:spcPts val="0"/>
                        </a:spcBef>
                        <a:spcAft>
                          <a:spcPts val="0"/>
                        </a:spcAft>
                      </a:pPr>
                      <a:r>
                        <a:rPr lang="en-US" sz="1500" b="0" i="0" u="none" strike="noStrike" cap="none" spc="0" dirty="0">
                          <a:solidFill>
                            <a:schemeClr val="tx1"/>
                          </a:solidFill>
                          <a:effectLst/>
                          <a:latin typeface="Roboto Condensed" panose="02000000000000000000" pitchFamily="2" charset="0"/>
                        </a:rPr>
                        <a:t>2 - </a:t>
                      </a:r>
                      <a:r>
                        <a:rPr lang="fr-FR" sz="1500" b="0" i="0" u="none" strike="noStrike" cap="none" spc="0" dirty="0">
                          <a:solidFill>
                            <a:schemeClr val="tx1"/>
                          </a:solidFill>
                          <a:effectLst/>
                          <a:latin typeface="Roboto Condensed" panose="02000000000000000000" pitchFamily="2" charset="0"/>
                        </a:rPr>
                        <a:t>Les personnes exposées à un risque accru de malnutrition aiguë comprennent 1) toutes les personnes vivant dans des camps ou dans des environnements similaires, les personnes déplacées, les migrants vulnérables et les réfugiés 2) un sous-ensemble de la population qui connaît de mauvaises pratiques d'alimentation des nourrissons et des enfants, des carences en micronutriments, une morbidité élevée, et qui n'est pas couvert par les programmes nutritionnels réguliers (supplémentation semestrielle en vitamine A, suivi et promotion de la croissance, programmes de nutrition communautaires).</a:t>
                      </a:r>
                      <a:endParaRPr lang="en-US" sz="1500" b="0" i="0" u="none" strike="noStrike" cap="none" spc="0" dirty="0">
                        <a:solidFill>
                          <a:schemeClr val="tx1"/>
                        </a:solidFill>
                        <a:effectLst/>
                        <a:latin typeface="Arial" panose="020B0604020202020204" pitchFamily="34" charset="0"/>
                      </a:endParaRPr>
                    </a:p>
                  </a:txBody>
                  <a:tcPr marL="15824" marR="15824" marT="15824" marB="80747"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606534488"/>
                  </a:ext>
                </a:extLst>
              </a:tr>
              <a:tr h="590434">
                <a:tc vMerge="1">
                  <a:txBody>
                    <a:bodyPr/>
                    <a:lstStyle/>
                    <a:p>
                      <a:endParaRPr lang="en-CA"/>
                    </a:p>
                  </a:txBody>
                  <a:tcPr/>
                </a:tc>
                <a:tc>
                  <a:txBody>
                    <a:bodyPr/>
                    <a:lstStyle/>
                    <a:p>
                      <a:pPr algn="l" fontAlgn="ctr">
                        <a:spcBef>
                          <a:spcPts val="0"/>
                        </a:spcBef>
                        <a:spcAft>
                          <a:spcPts val="0"/>
                        </a:spcAft>
                      </a:pPr>
                      <a:r>
                        <a:rPr lang="en-US" sz="1500" b="0" i="0" u="none" strike="noStrike" cap="none" spc="0" dirty="0">
                          <a:solidFill>
                            <a:schemeClr val="tx1"/>
                          </a:solidFill>
                          <a:effectLst/>
                          <a:latin typeface="Roboto Condensed" panose="02000000000000000000" pitchFamily="2" charset="0"/>
                        </a:rPr>
                        <a:t>3 - </a:t>
                      </a:r>
                      <a:r>
                        <a:rPr lang="fr-FR" sz="1500" b="0" i="0" u="none" strike="noStrike" cap="none" spc="0" dirty="0">
                          <a:solidFill>
                            <a:schemeClr val="tx1"/>
                          </a:solidFill>
                          <a:effectLst/>
                          <a:latin typeface="Roboto Condensed" panose="02000000000000000000" pitchFamily="2" charset="0"/>
                        </a:rPr>
                        <a:t>Le niveau d'urgence correspond généralement à un MAG&gt;15% ou à un MAG 10-14,99% avec des facteurs aggravants.</a:t>
                      </a:r>
                      <a:endParaRPr lang="en-US" sz="1500" b="0" i="0" u="none" strike="noStrike" cap="none" spc="0" dirty="0">
                        <a:solidFill>
                          <a:schemeClr val="tx1"/>
                        </a:solidFill>
                        <a:effectLst/>
                        <a:latin typeface="Arial" panose="020B0604020202020204" pitchFamily="34" charset="0"/>
                      </a:endParaRPr>
                    </a:p>
                  </a:txBody>
                  <a:tcPr marL="15824" marR="15824" marT="15824" marB="80747" anchor="ctr">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extLst>
                  <a:ext uri="{0D108BD9-81ED-4DB2-BD59-A6C34878D82A}">
                    <a16:rowId xmlns:a16="http://schemas.microsoft.com/office/drawing/2014/main" val="3274539635"/>
                  </a:ext>
                </a:extLst>
              </a:tr>
            </a:tbl>
          </a:graphicData>
        </a:graphic>
      </p:graphicFrame>
    </p:spTree>
    <p:extLst>
      <p:ext uri="{BB962C8B-B14F-4D97-AF65-F5344CB8AC3E}">
        <p14:creationId xmlns:p14="http://schemas.microsoft.com/office/powerpoint/2010/main" val="170386379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835807" y="726716"/>
            <a:ext cx="5995858" cy="1493867"/>
          </a:xfrm>
        </p:spPr>
        <p:txBody>
          <a:bodyPr>
            <a:normAutofit/>
          </a:bodyPr>
          <a:lstStyle/>
          <a:p>
            <a:r>
              <a:rPr lang="en-CA" sz="3996" dirty="0"/>
              <a:t>Paquet de services </a:t>
            </a:r>
            <a:r>
              <a:rPr lang="en-CA" sz="3996" dirty="0" err="1"/>
              <a:t>NiE</a:t>
            </a:r>
            <a:endParaRPr lang="en-CA" sz="3996" dirty="0"/>
          </a:p>
        </p:txBody>
      </p:sp>
      <p:pic>
        <p:nvPicPr>
          <p:cNvPr id="4" name="Picture 3" descr="A child holding a packet&#10;&#10;Description automatically generated">
            <a:extLst>
              <a:ext uri="{FF2B5EF4-FFF2-40B4-BE49-F238E27FC236}">
                <a16:creationId xmlns:a16="http://schemas.microsoft.com/office/drawing/2014/main" id="{3B31E362-2213-B25F-F6B4-D7AB5BA447BC}"/>
              </a:ext>
            </a:extLst>
          </p:cNvPr>
          <p:cNvPicPr>
            <a:picLocks noChangeAspect="1"/>
          </p:cNvPicPr>
          <p:nvPr/>
        </p:nvPicPr>
        <p:blipFill rotWithShape="1">
          <a:blip r:embed="rId2"/>
          <a:srcRect t="19298"/>
          <a:stretch/>
        </p:blipFill>
        <p:spPr>
          <a:xfrm>
            <a:off x="7486386" y="207901"/>
            <a:ext cx="4689868" cy="6442198"/>
          </a:xfrm>
          <a:prstGeom prst="rect">
            <a:avLst/>
          </a:prstGeom>
          <a:effectLst/>
          <a:scene3d>
            <a:camera prst="orthographicFront"/>
            <a:lightRig rig="threePt" dir="t">
              <a:rot lat="0" lon="0" rev="2700000"/>
            </a:lightRig>
          </a:scene3d>
          <a:sp3d contourW="6350">
            <a:bevelT h="38100"/>
            <a:contourClr>
              <a:srgbClr val="C0C0C0"/>
            </a:contourClr>
          </a:sp3d>
        </p:spPr>
      </p:pic>
      <p:graphicFrame>
        <p:nvGraphicFramePr>
          <p:cNvPr id="23" name="Content Placeholder 2">
            <a:extLst>
              <a:ext uri="{FF2B5EF4-FFF2-40B4-BE49-F238E27FC236}">
                <a16:creationId xmlns:a16="http://schemas.microsoft.com/office/drawing/2014/main" id="{09172110-DDAF-95D7-11CF-4BA004332C18}"/>
              </a:ext>
            </a:extLst>
          </p:cNvPr>
          <p:cNvGraphicFramePr>
            <a:graphicFrameLocks noGrp="1"/>
          </p:cNvGraphicFramePr>
          <p:nvPr>
            <p:ph sz="quarter" idx="13"/>
          </p:nvPr>
        </p:nvGraphicFramePr>
        <p:xfrm>
          <a:off x="835808" y="2406133"/>
          <a:ext cx="5995858" cy="3725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3613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B35F8-DC36-7D94-8373-3291441D39F4}"/>
              </a:ext>
            </a:extLst>
          </p:cNvPr>
          <p:cNvPicPr>
            <a:picLocks noChangeAspect="1"/>
          </p:cNvPicPr>
          <p:nvPr/>
        </p:nvPicPr>
        <p:blipFill rotWithShape="1">
          <a:blip r:embed="rId2"/>
          <a:srcRect r="108"/>
          <a:stretch/>
        </p:blipFill>
        <p:spPr>
          <a:xfrm>
            <a:off x="20" y="3582"/>
            <a:ext cx="4020549" cy="6850846"/>
          </a:xfrm>
          <a:prstGeom prst="rect">
            <a:avLst/>
          </a:prstGeom>
        </p:spPr>
      </p:pic>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4236755" y="527308"/>
            <a:ext cx="6665935" cy="273826"/>
          </a:xfrm>
        </p:spPr>
        <p:txBody>
          <a:bodyPr>
            <a:normAutofit fontScale="90000"/>
          </a:bodyPr>
          <a:lstStyle/>
          <a:p>
            <a:r>
              <a:rPr lang="en-CA" dirty="0"/>
              <a:t>Services </a:t>
            </a:r>
            <a:r>
              <a:rPr lang="en-CA" dirty="0" err="1"/>
              <a:t>NiE</a:t>
            </a:r>
            <a:endParaRPr lang="en-CA" dirty="0"/>
          </a:p>
        </p:txBody>
      </p:sp>
      <p:graphicFrame>
        <p:nvGraphicFramePr>
          <p:cNvPr id="5" name="Content Placeholder 2">
            <a:extLst>
              <a:ext uri="{FF2B5EF4-FFF2-40B4-BE49-F238E27FC236}">
                <a16:creationId xmlns:a16="http://schemas.microsoft.com/office/drawing/2014/main" id="{EBEB759B-255B-8761-3F35-107FD822DF61}"/>
              </a:ext>
            </a:extLst>
          </p:cNvPr>
          <p:cNvGraphicFramePr>
            <a:graphicFrameLocks noGrp="1"/>
          </p:cNvGraphicFramePr>
          <p:nvPr>
            <p:ph sz="quarter" idx="13"/>
          </p:nvPr>
        </p:nvGraphicFramePr>
        <p:xfrm>
          <a:off x="3099198" y="795438"/>
          <a:ext cx="8938735" cy="5917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3191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5" name="Picture 4" descr="A group of circles with different colors&#10;&#10;Description automatically generated">
            <a:extLst>
              <a:ext uri="{FF2B5EF4-FFF2-40B4-BE49-F238E27FC236}">
                <a16:creationId xmlns:a16="http://schemas.microsoft.com/office/drawing/2014/main" id="{2A221957-5CEE-E49D-DE2E-327F08FA5DD0}"/>
              </a:ext>
            </a:extLst>
          </p:cNvPr>
          <p:cNvPicPr>
            <a:picLocks noChangeAspect="1"/>
          </p:cNvPicPr>
          <p:nvPr/>
        </p:nvPicPr>
        <p:blipFill rotWithShape="1">
          <a:blip r:embed="rId3"/>
          <a:srcRect l="213" t="5383" r="252" b="16181"/>
          <a:stretch/>
        </p:blipFill>
        <p:spPr>
          <a:xfrm>
            <a:off x="-1602" y="2852"/>
            <a:ext cx="8638998" cy="6849822"/>
          </a:xfrm>
          <a:prstGeom prst="rect">
            <a:avLst/>
          </a:prstGeom>
        </p:spPr>
      </p:pic>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7542066" y="1522503"/>
            <a:ext cx="4283787" cy="25014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5500" kern="1200" err="1">
                <a:solidFill>
                  <a:srgbClr val="455F51"/>
                </a:solidFill>
                <a:latin typeface="Open Sans"/>
                <a:ea typeface="Open Sans"/>
                <a:cs typeface="Open Sans"/>
              </a:rPr>
              <a:t>Localisation</a:t>
            </a:r>
          </a:p>
        </p:txBody>
      </p:sp>
      <p:sp>
        <p:nvSpPr>
          <p:cNvPr id="7" name="TextBox 6">
            <a:extLst>
              <a:ext uri="{FF2B5EF4-FFF2-40B4-BE49-F238E27FC236}">
                <a16:creationId xmlns:a16="http://schemas.microsoft.com/office/drawing/2014/main" id="{46F15353-574B-9729-C113-68EDE3D0273D}"/>
              </a:ext>
            </a:extLst>
          </p:cNvPr>
          <p:cNvSpPr txBox="1"/>
          <p:nvPr/>
        </p:nvSpPr>
        <p:spPr>
          <a:xfrm>
            <a:off x="8265598" y="4157000"/>
            <a:ext cx="2874898" cy="106178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400" b="0" kern="1200">
                <a:solidFill>
                  <a:srgbClr val="455F51"/>
                </a:solidFill>
                <a:latin typeface="Calibri"/>
                <a:ea typeface="+mj-ea"/>
                <a:cs typeface="Calibri"/>
              </a:rPr>
              <a:t>Denis Kioko Matheka</a:t>
            </a:r>
          </a:p>
          <a:p>
            <a:pPr defTabSz="914400">
              <a:lnSpc>
                <a:spcPct val="90000"/>
              </a:lnSpc>
              <a:spcBef>
                <a:spcPct val="0"/>
              </a:spcBef>
              <a:spcAft>
                <a:spcPts val="600"/>
              </a:spcAft>
              <a:defRPr sz="2400" b="0">
                <a:latin typeface="Arial"/>
                <a:ea typeface="Arial"/>
                <a:cs typeface="Arial"/>
                <a:sym typeface="Arial"/>
              </a:defRPr>
            </a:pPr>
            <a:r>
              <a:rPr lang="en-US" sz="2400" b="0" kern="1200">
                <a:solidFill>
                  <a:srgbClr val="455F51"/>
                </a:solidFill>
                <a:latin typeface="Calibri"/>
                <a:ea typeface="+mj-ea"/>
                <a:cs typeface="Calibri"/>
              </a:rPr>
              <a:t>Alexa Humphreys</a:t>
            </a:r>
            <a:endParaRPr lang="en-US" sz="2400"/>
          </a:p>
        </p:txBody>
      </p:sp>
    </p:spTree>
    <p:extLst>
      <p:ext uri="{BB962C8B-B14F-4D97-AF65-F5344CB8AC3E}">
        <p14:creationId xmlns:p14="http://schemas.microsoft.com/office/powerpoint/2010/main" val="2207195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9F258-2302-3706-CAF8-51143B26E565}"/>
              </a:ext>
            </a:extLst>
          </p:cNvPr>
          <p:cNvSpPr>
            <a:spLocks noGrp="1"/>
          </p:cNvSpPr>
          <p:nvPr>
            <p:ph type="title"/>
          </p:nvPr>
        </p:nvSpPr>
        <p:spPr>
          <a:xfrm>
            <a:off x="837327" y="368317"/>
            <a:ext cx="10504646" cy="1324182"/>
          </a:xfrm>
        </p:spPr>
        <p:txBody>
          <a:bodyPr>
            <a:normAutofit fontScale="90000"/>
          </a:bodyPr>
          <a:lstStyle/>
          <a:p>
            <a:r>
              <a:rPr lang="fr-FR" sz="5395" dirty="0"/>
              <a:t>Couverture du paquet de services </a:t>
            </a:r>
            <a:r>
              <a:rPr lang="fr-FR" sz="5395" dirty="0" err="1"/>
              <a:t>NiE</a:t>
            </a:r>
            <a:r>
              <a:rPr lang="fr-FR" sz="5395" dirty="0"/>
              <a:t> ?</a:t>
            </a:r>
            <a:endParaRPr lang="en-CA" sz="5395" dirty="0"/>
          </a:p>
        </p:txBody>
      </p:sp>
      <p:sp>
        <p:nvSpPr>
          <p:cNvPr id="3" name="Content Placeholder 2">
            <a:extLst>
              <a:ext uri="{FF2B5EF4-FFF2-40B4-BE49-F238E27FC236}">
                <a16:creationId xmlns:a16="http://schemas.microsoft.com/office/drawing/2014/main" id="{7442DDEB-B4F7-A1BF-87C1-E474C9931413}"/>
              </a:ext>
            </a:extLst>
          </p:cNvPr>
          <p:cNvSpPr>
            <a:spLocks noGrp="1"/>
          </p:cNvSpPr>
          <p:nvPr>
            <p:ph idx="1"/>
          </p:nvPr>
        </p:nvSpPr>
        <p:spPr>
          <a:xfrm>
            <a:off x="837327" y="1930946"/>
            <a:ext cx="10504646" cy="4247531"/>
          </a:xfrm>
        </p:spPr>
        <p:txBody>
          <a:bodyPr>
            <a:normAutofit/>
          </a:bodyPr>
          <a:lstStyle/>
          <a:p>
            <a:r>
              <a:rPr lang="fr-FR" sz="2198" dirty="0"/>
              <a:t>Le paquet de services inclut-il des personnes dont le niveau d'accès à certains services nutritionnels est déjà assuré/serait assuré par le système de santé ?</a:t>
            </a:r>
          </a:p>
          <a:p>
            <a:pPr lvl="1"/>
            <a:r>
              <a:rPr lang="fr-FR" sz="1798" dirty="0"/>
              <a:t>Supplémentation </a:t>
            </a:r>
            <a:r>
              <a:rPr lang="fr-FR" sz="1798" dirty="0" err="1"/>
              <a:t>bi-annuelle</a:t>
            </a:r>
            <a:r>
              <a:rPr lang="fr-FR" sz="1798" dirty="0"/>
              <a:t> en vitamine A et déparasitage.</a:t>
            </a:r>
          </a:p>
          <a:p>
            <a:pPr lvl="1"/>
            <a:r>
              <a:rPr lang="fr-FR" sz="1798" dirty="0"/>
              <a:t>Services ANJE fournis par les établissements de santé et les agents de proximité.</a:t>
            </a:r>
            <a:endParaRPr lang="en-CA" sz="1798" dirty="0"/>
          </a:p>
        </p:txBody>
      </p:sp>
    </p:spTree>
    <p:extLst>
      <p:ext uri="{BB962C8B-B14F-4D97-AF65-F5344CB8AC3E}">
        <p14:creationId xmlns:p14="http://schemas.microsoft.com/office/powerpoint/2010/main" val="2228980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159E-31F2-8FFE-444E-D23D7C760567}"/>
              </a:ext>
            </a:extLst>
          </p:cNvPr>
          <p:cNvSpPr>
            <a:spLocks noGrp="1"/>
          </p:cNvSpPr>
          <p:nvPr>
            <p:ph type="ctrTitle"/>
          </p:nvPr>
        </p:nvSpPr>
        <p:spPr>
          <a:xfrm>
            <a:off x="1522415" y="2001104"/>
            <a:ext cx="9134475" cy="2761149"/>
          </a:xfrm>
        </p:spPr>
        <p:txBody>
          <a:bodyPr anchor="ctr">
            <a:normAutofit/>
          </a:bodyPr>
          <a:lstStyle/>
          <a:p>
            <a:r>
              <a:rPr lang="en-CA" sz="6094" b="1" dirty="0"/>
              <a:t>Emaciation / </a:t>
            </a:r>
            <a:r>
              <a:rPr lang="en-CA" sz="6094" b="1" dirty="0" err="1"/>
              <a:t>PiN</a:t>
            </a:r>
            <a:r>
              <a:rPr lang="en-CA" sz="6094" b="1" dirty="0"/>
              <a:t> Malnutrition </a:t>
            </a:r>
            <a:r>
              <a:rPr lang="en-CA" sz="6094" b="1" dirty="0" err="1"/>
              <a:t>aiguë</a:t>
            </a:r>
            <a:r>
              <a:rPr lang="en-CA" sz="6094" b="1" dirty="0"/>
              <a:t> </a:t>
            </a:r>
            <a:r>
              <a:rPr lang="en-CA" sz="6094" b="1" dirty="0" err="1"/>
              <a:t>PiN</a:t>
            </a:r>
            <a:r>
              <a:rPr lang="en-CA" sz="6094" b="1" dirty="0"/>
              <a:t> Vs Cas </a:t>
            </a:r>
            <a:r>
              <a:rPr lang="en-CA" sz="6094" b="1" dirty="0" err="1"/>
              <a:t>attendus</a:t>
            </a:r>
            <a:r>
              <a:rPr lang="en-CA" sz="6094" b="1" dirty="0"/>
              <a:t> ?</a:t>
            </a:r>
          </a:p>
        </p:txBody>
      </p:sp>
    </p:spTree>
    <p:extLst>
      <p:ext uri="{BB962C8B-B14F-4D97-AF65-F5344CB8AC3E}">
        <p14:creationId xmlns:p14="http://schemas.microsoft.com/office/powerpoint/2010/main" val="202221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6878-2196-39F7-71C6-D73D290ADBEC}"/>
              </a:ext>
            </a:extLst>
          </p:cNvPr>
          <p:cNvSpPr>
            <a:spLocks noGrp="1"/>
          </p:cNvSpPr>
          <p:nvPr>
            <p:ph type="title"/>
          </p:nvPr>
        </p:nvSpPr>
        <p:spPr>
          <a:xfrm>
            <a:off x="1042544" y="812626"/>
            <a:ext cx="10162413" cy="1552861"/>
          </a:xfrm>
        </p:spPr>
        <p:txBody>
          <a:bodyPr anchor="ctr">
            <a:normAutofit/>
          </a:bodyPr>
          <a:lstStyle/>
          <a:p>
            <a:r>
              <a:rPr lang="fr-FR" sz="4795" b="1" dirty="0"/>
              <a:t>Méthodes de calcul du </a:t>
            </a:r>
            <a:r>
              <a:rPr lang="fr-FR" sz="4795" b="1" dirty="0" err="1"/>
              <a:t>PiN</a:t>
            </a:r>
            <a:r>
              <a:rPr lang="fr-FR" sz="4795" b="1" dirty="0"/>
              <a:t> en urgence pour l’émaciation</a:t>
            </a:r>
            <a:endParaRPr lang="en-CA" sz="4795" b="1" dirty="0"/>
          </a:p>
        </p:txBody>
      </p:sp>
      <p:graphicFrame>
        <p:nvGraphicFramePr>
          <p:cNvPr id="5" name="Content Placeholder 2">
            <a:extLst>
              <a:ext uri="{FF2B5EF4-FFF2-40B4-BE49-F238E27FC236}">
                <a16:creationId xmlns:a16="http://schemas.microsoft.com/office/drawing/2014/main" id="{96AF26CD-C5A4-A79C-B3CC-00D334808F7D}"/>
              </a:ext>
            </a:extLst>
          </p:cNvPr>
          <p:cNvGraphicFramePr>
            <a:graphicFrameLocks noGrp="1"/>
          </p:cNvGraphicFramePr>
          <p:nvPr>
            <p:ph idx="1"/>
          </p:nvPr>
        </p:nvGraphicFramePr>
        <p:xfrm>
          <a:off x="903660" y="3017948"/>
          <a:ext cx="10367629" cy="3206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2753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lang="en-US" dirty="0">
                <a:solidFill>
                  <a:srgbClr val="455F51"/>
                </a:solidFill>
              </a:rPr>
              <a:t>merci</a:t>
            </a:r>
          </a:p>
        </p:txBody>
      </p:sp>
      <p:pic>
        <p:nvPicPr>
          <p:cNvPr id="5" name="Picture 4" descr="A picture containing graphical user interface&#10;&#10;Description automatically generated">
            <a:extLst>
              <a:ext uri="{FF2B5EF4-FFF2-40B4-BE49-F238E27FC236}">
                <a16:creationId xmlns:a16="http://schemas.microsoft.com/office/drawing/2014/main" id="{4718B210-1BF9-3B2F-63F6-262CDAD99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8" name="Straight Connector 7">
            <a:extLst>
              <a:ext uri="{FF2B5EF4-FFF2-40B4-BE49-F238E27FC236}">
                <a16:creationId xmlns:a16="http://schemas.microsoft.com/office/drawing/2014/main" id="{DA165822-3A3C-014D-18D9-58D11262741E}"/>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587F8942-3995-6D84-1DD8-F0822C7427EC}"/>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WCA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13" name="Picture 12" descr="A logo with text and blue text&#10;&#10;Description automatically generated">
            <a:extLst>
              <a:ext uri="{FF2B5EF4-FFF2-40B4-BE49-F238E27FC236}">
                <a16:creationId xmlns:a16="http://schemas.microsoft.com/office/drawing/2014/main" id="{93A8FF6B-3249-7D09-EE5F-2FC461E3EDE8}"/>
              </a:ext>
            </a:extLst>
          </p:cNvPr>
          <p:cNvPicPr>
            <a:picLocks noChangeAspect="1"/>
          </p:cNvPicPr>
          <p:nvPr/>
        </p:nvPicPr>
        <p:blipFill>
          <a:blip r:embed="rId3"/>
          <a:stretch>
            <a:fillRect/>
          </a:stretch>
        </p:blipFill>
        <p:spPr>
          <a:xfrm>
            <a:off x="6700417" y="382363"/>
            <a:ext cx="1485883" cy="904875"/>
          </a:xfrm>
          <a:prstGeom prst="rect">
            <a:avLst/>
          </a:prstGeom>
        </p:spPr>
      </p:pic>
      <p:cxnSp>
        <p:nvCxnSpPr>
          <p:cNvPr id="15" name="Straight Connector 14">
            <a:extLst>
              <a:ext uri="{FF2B5EF4-FFF2-40B4-BE49-F238E27FC236}">
                <a16:creationId xmlns:a16="http://schemas.microsoft.com/office/drawing/2014/main" id="{0C4F2B37-BFC1-C60A-892D-E802230D2881}"/>
              </a:ext>
            </a:extLst>
          </p:cNvPr>
          <p:cNvCxnSpPr>
            <a:cxnSpLocks/>
          </p:cNvCxnSpPr>
          <p:nvPr/>
        </p:nvCxnSpPr>
        <p:spPr>
          <a:xfrm>
            <a:off x="8422335" y="258031"/>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16" name="Picture 15" descr="A qr code with a baby and a logo&#10;&#10;Description automatically generated">
            <a:extLst>
              <a:ext uri="{FF2B5EF4-FFF2-40B4-BE49-F238E27FC236}">
                <a16:creationId xmlns:a16="http://schemas.microsoft.com/office/drawing/2014/main" id="{2BC73731-24A9-983F-1C92-8791FBBBAD08}"/>
              </a:ext>
            </a:extLst>
          </p:cNvPr>
          <p:cNvPicPr>
            <a:picLocks noChangeAspect="1"/>
          </p:cNvPicPr>
          <p:nvPr/>
        </p:nvPicPr>
        <p:blipFill>
          <a:blip r:embed="rId4"/>
          <a:stretch>
            <a:fillRect/>
          </a:stretch>
        </p:blipFill>
        <p:spPr>
          <a:xfrm>
            <a:off x="735107" y="4610597"/>
            <a:ext cx="1638282" cy="1647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cup of coffee with steam and coffee beans&#10;&#10;Description automatically generated">
            <a:extLst>
              <a:ext uri="{FF2B5EF4-FFF2-40B4-BE49-F238E27FC236}">
                <a16:creationId xmlns:a16="http://schemas.microsoft.com/office/drawing/2014/main" id="{B7CBECD3-2388-EF5D-D518-0826A0E0CB25}"/>
              </a:ext>
            </a:extLst>
          </p:cNvPr>
          <p:cNvPicPr>
            <a:picLocks noChangeAspect="1" noChangeArrowheads="1"/>
          </p:cNvPicPr>
          <p:nvPr/>
        </p:nvPicPr>
        <p:blipFill rotWithShape="1">
          <a:blip r:embed="rId2"/>
          <a:srcRect t="9906" r="-1" b="-1"/>
          <a:stretch/>
        </p:blipFill>
        <p:spPr bwMode="auto">
          <a:xfrm>
            <a:off x="20" y="10"/>
            <a:ext cx="121792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222CAC-A6AE-E11B-3591-9110E298736F}"/>
              </a:ext>
            </a:extLst>
          </p:cNvPr>
          <p:cNvSpPr>
            <a:spLocks noGrp="1"/>
          </p:cNvSpPr>
          <p:nvPr>
            <p:ph type="ctrTitle"/>
          </p:nvPr>
        </p:nvSpPr>
        <p:spPr>
          <a:xfrm>
            <a:off x="639413" y="640080"/>
            <a:ext cx="3143559" cy="2709275"/>
          </a:xfrm>
          <a:prstGeom prst="ellipse">
            <a:avLst/>
          </a:prstGeom>
          <a:solidFill>
            <a:srgbClr val="FFFFFF"/>
          </a:solidFill>
          <a:ln w="174625" cmpd="thinThick">
            <a:solidFill>
              <a:srgbClr val="FFFFFF"/>
            </a:solidFill>
          </a:ln>
        </p:spPr>
        <p:txBody>
          <a:bodyPr vert="horz" lIns="91440" tIns="45720" rIns="91440" bIns="45720" rtlCol="0" anchor="ctr">
            <a:normAutofit fontScale="90000"/>
          </a:bodyPr>
          <a:lstStyle/>
          <a:p>
            <a:pPr defTabSz="914400">
              <a:lnSpc>
                <a:spcPct val="90000"/>
              </a:lnSpc>
              <a:spcBef>
                <a:spcPct val="0"/>
              </a:spcBef>
            </a:pPr>
            <a:r>
              <a:rPr lang="en-US" sz="4000" kern="1200" dirty="0">
                <a:solidFill>
                  <a:srgbClr val="262626"/>
                </a:solidFill>
                <a:ea typeface="+mn-lt"/>
                <a:cs typeface="+mn-lt"/>
              </a:rPr>
              <a:t>pause-café / coffee break</a:t>
            </a:r>
            <a:endParaRPr lang="en-US" sz="4000" dirty="0"/>
          </a:p>
        </p:txBody>
      </p:sp>
    </p:spTree>
    <p:extLst>
      <p:ext uri="{BB962C8B-B14F-4D97-AF65-F5344CB8AC3E}">
        <p14:creationId xmlns:p14="http://schemas.microsoft.com/office/powerpoint/2010/main" val="28138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standing on a dirt road&#10;&#10;Description automatically generated">
            <a:extLst>
              <a:ext uri="{FF2B5EF4-FFF2-40B4-BE49-F238E27FC236}">
                <a16:creationId xmlns:a16="http://schemas.microsoft.com/office/drawing/2014/main" id="{CD1565A9-9BB7-A14A-E4C7-BCAB151AEB9E}"/>
              </a:ext>
            </a:extLst>
          </p:cNvPr>
          <p:cNvPicPr>
            <a:picLocks noChangeAspect="1"/>
          </p:cNvPicPr>
          <p:nvPr/>
        </p:nvPicPr>
        <p:blipFill rotWithShape="1">
          <a:blip r:embed="rId3"/>
          <a:srcRect l="1582" r="1582"/>
          <a:stretch/>
        </p:blipFill>
        <p:spPr>
          <a:xfrm>
            <a:off x="-269169" y="10"/>
            <a:ext cx="8854633" cy="6857990"/>
          </a:xfrm>
          <a:prstGeom prst="rect">
            <a:avLst/>
          </a:prstGeom>
        </p:spPr>
      </p:pic>
      <p:sp>
        <p:nvSpPr>
          <p:cNvPr id="151" name="Rectangle 15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6"/>
          <p:cNvSpPr txBox="1"/>
          <p:nvPr/>
        </p:nvSpPr>
        <p:spPr>
          <a:xfrm>
            <a:off x="7917877" y="1892893"/>
            <a:ext cx="3796306" cy="2432253"/>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rmAutofit/>
          </a:bodyPr>
          <a:lstStyle/>
          <a:p>
            <a:pPr defTabSz="914400">
              <a:lnSpc>
                <a:spcPct val="90000"/>
              </a:lnSpc>
              <a:spcBef>
                <a:spcPct val="0"/>
              </a:spcBef>
              <a:spcAft>
                <a:spcPts val="600"/>
              </a:spcAft>
              <a:defRPr sz="2400" b="0">
                <a:latin typeface="Arial"/>
                <a:ea typeface="Arial"/>
                <a:cs typeface="Arial"/>
                <a:sym typeface="Arial"/>
              </a:defRPr>
            </a:pPr>
            <a:r>
              <a:rPr lang="fr-FR" sz="2400" kern="1200" dirty="0">
                <a:solidFill>
                  <a:srgbClr val="455F51"/>
                </a:solidFill>
                <a:latin typeface="Roboto"/>
                <a:ea typeface="+mj-ea"/>
                <a:cs typeface="Calibri"/>
              </a:rPr>
              <a:t>Les partenaires partagent leur travail pour améliorer la Nutrition dans les Situation d’Urgence dans la région et dans le monde</a:t>
            </a:r>
            <a:endParaRPr lang="en-US" sz="2400" kern="1200">
              <a:solidFill>
                <a:srgbClr val="455F51"/>
              </a:solidFill>
              <a:latin typeface="Roboto"/>
            </a:endParaRPr>
          </a:p>
        </p:txBody>
      </p:sp>
      <p:pic>
        <p:nvPicPr>
          <p:cNvPr id="8" name="Picture 7" descr="A picture containing graphical user interface&#10;&#10;Description automatically generated">
            <a:extLst>
              <a:ext uri="{FF2B5EF4-FFF2-40B4-BE49-F238E27FC236}">
                <a16:creationId xmlns:a16="http://schemas.microsoft.com/office/drawing/2014/main" id="{85DCCE61-A137-225C-71FA-49F43D200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9552" y="6260091"/>
            <a:ext cx="1076098" cy="378724"/>
          </a:xfrm>
          <a:prstGeom prst="rect">
            <a:avLst/>
          </a:prstGeom>
        </p:spPr>
      </p:pic>
      <p:sp>
        <p:nvSpPr>
          <p:cNvPr id="10" name="TextBox 3">
            <a:extLst>
              <a:ext uri="{FF2B5EF4-FFF2-40B4-BE49-F238E27FC236}">
                <a16:creationId xmlns:a16="http://schemas.microsoft.com/office/drawing/2014/main" id="{09D2BC61-589A-07A9-7C03-FE27CB4C9582}"/>
              </a:ext>
            </a:extLst>
          </p:cNvPr>
          <p:cNvSpPr txBox="1"/>
          <p:nvPr/>
        </p:nvSpPr>
        <p:spPr>
          <a:xfrm>
            <a:off x="11166934" y="6244864"/>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808080"/>
                </a:solidFill>
                <a:latin typeface="Calibri"/>
                <a:cs typeface="Calibri"/>
              </a:rPr>
              <a:t>WCA Regional</a:t>
            </a:r>
            <a:endParaRPr lang="en-US" dirty="0">
              <a:cs typeface="Calibri"/>
            </a:endParaRPr>
          </a:p>
          <a:p>
            <a:pPr algn="l"/>
            <a:r>
              <a:rPr lang="en-US" sz="1200" b="0" spc="-100" dirty="0">
                <a:solidFill>
                  <a:srgbClr val="808080"/>
                </a:solidFill>
                <a:latin typeface="Calibri"/>
                <a:cs typeface="Calibri"/>
              </a:rPr>
              <a:t>Meeting</a:t>
            </a:r>
          </a:p>
        </p:txBody>
      </p:sp>
      <p:cxnSp>
        <p:nvCxnSpPr>
          <p:cNvPr id="12" name="Straight Connector 11">
            <a:extLst>
              <a:ext uri="{FF2B5EF4-FFF2-40B4-BE49-F238E27FC236}">
                <a16:creationId xmlns:a16="http://schemas.microsoft.com/office/drawing/2014/main" id="{7EA9D5C5-85E4-0559-E63E-CF100D3C03CB}"/>
              </a:ext>
            </a:extLst>
          </p:cNvPr>
          <p:cNvCxnSpPr>
            <a:cxnSpLocks/>
          </p:cNvCxnSpPr>
          <p:nvPr/>
        </p:nvCxnSpPr>
        <p:spPr>
          <a:xfrm flipH="1">
            <a:off x="11050037" y="6083723"/>
            <a:ext cx="1" cy="677592"/>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4" name="Picture 3" descr="A logo with text and blue text&#10;&#10;Description automatically generated">
            <a:extLst>
              <a:ext uri="{FF2B5EF4-FFF2-40B4-BE49-F238E27FC236}">
                <a16:creationId xmlns:a16="http://schemas.microsoft.com/office/drawing/2014/main" id="{2331B4C8-49E2-BD7A-8719-C080D19946D2}"/>
              </a:ext>
            </a:extLst>
          </p:cNvPr>
          <p:cNvPicPr>
            <a:picLocks noChangeAspect="1"/>
          </p:cNvPicPr>
          <p:nvPr/>
        </p:nvPicPr>
        <p:blipFill>
          <a:blip r:embed="rId5"/>
          <a:stretch>
            <a:fillRect/>
          </a:stretch>
        </p:blipFill>
        <p:spPr>
          <a:xfrm>
            <a:off x="8742495" y="6182727"/>
            <a:ext cx="880577" cy="532375"/>
          </a:xfrm>
          <a:prstGeom prst="rect">
            <a:avLst/>
          </a:prstGeom>
        </p:spPr>
      </p:pic>
      <p:cxnSp>
        <p:nvCxnSpPr>
          <p:cNvPr id="5" name="Straight Connector 4">
            <a:extLst>
              <a:ext uri="{FF2B5EF4-FFF2-40B4-BE49-F238E27FC236}">
                <a16:creationId xmlns:a16="http://schemas.microsoft.com/office/drawing/2014/main" id="{A7F45EE9-223D-F912-372A-E4E53EFF512D}"/>
              </a:ext>
            </a:extLst>
          </p:cNvPr>
          <p:cNvCxnSpPr>
            <a:cxnSpLocks/>
          </p:cNvCxnSpPr>
          <p:nvPr/>
        </p:nvCxnSpPr>
        <p:spPr>
          <a:xfrm flipH="1">
            <a:off x="9739772" y="6116981"/>
            <a:ext cx="1" cy="677592"/>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396966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ADB4EAD-CDAC-5176-FF3D-528356BAC0B6}"/>
            </a:ext>
          </a:extLst>
        </p:cNvPr>
        <p:cNvGrpSpPr/>
        <p:nvPr/>
      </p:nvGrpSpPr>
      <p:grpSpPr>
        <a:xfrm>
          <a:off x="0" y="0"/>
          <a:ext cx="0" cy="0"/>
          <a:chOff x="0" y="0"/>
          <a:chExt cx="0" cy="0"/>
        </a:xfrm>
      </p:grpSpPr>
      <p:pic>
        <p:nvPicPr>
          <p:cNvPr id="4" name="Picture 3" descr="Aerial view of a large group of tents&#10;&#10;Description automatically generated">
            <a:extLst>
              <a:ext uri="{FF2B5EF4-FFF2-40B4-BE49-F238E27FC236}">
                <a16:creationId xmlns:a16="http://schemas.microsoft.com/office/drawing/2014/main" id="{43A33331-5443-A9E6-3A68-58055DD4DBD0}"/>
              </a:ext>
            </a:extLst>
          </p:cNvPr>
          <p:cNvPicPr>
            <a:picLocks noChangeAspect="1"/>
          </p:cNvPicPr>
          <p:nvPr/>
        </p:nvPicPr>
        <p:blipFill>
          <a:blip r:embed="rId2"/>
          <a:srcRect t="7821" b="7821"/>
          <a:stretch/>
        </p:blipFill>
        <p:spPr>
          <a:xfrm>
            <a:off x="0" y="-149437"/>
            <a:ext cx="13295474" cy="7478705"/>
          </a:xfrm>
          <a:prstGeom prst="rect">
            <a:avLst/>
          </a:prstGeom>
        </p:spPr>
      </p:pic>
      <p:sp>
        <p:nvSpPr>
          <p:cNvPr id="2" name="TextBox 1">
            <a:extLst>
              <a:ext uri="{FF2B5EF4-FFF2-40B4-BE49-F238E27FC236}">
                <a16:creationId xmlns:a16="http://schemas.microsoft.com/office/drawing/2014/main" id="{58849553-A5C5-BF46-6C2A-5ED0928B2B57}"/>
              </a:ext>
            </a:extLst>
          </p:cNvPr>
          <p:cNvSpPr txBox="1"/>
          <p:nvPr/>
        </p:nvSpPr>
        <p:spPr>
          <a:xfrm>
            <a:off x="2746453" y="2400499"/>
            <a:ext cx="7804744" cy="2050757"/>
          </a:xfrm>
          <a:prstGeom prst="rect">
            <a:avLst/>
          </a:prstGeom>
          <a:solidFill>
            <a:srgbClr val="FFFFFF">
              <a:alpha val="80000"/>
            </a:srgbClr>
          </a:solidFill>
          <a:ln w="38100" cap="sq">
            <a:solidFill>
              <a:srgbClr val="404040"/>
            </a:solidFill>
            <a:miter lim="800000"/>
          </a:ln>
        </p:spPr>
        <p:txBody>
          <a:bodyPr vert="horz" wrap="square" lIns="91345" tIns="45672" rIns="91345" bIns="45672" rtlCol="0" anchor="ctr">
            <a:normAutofit/>
          </a:bodyPr>
          <a:lstStyle/>
          <a:p>
            <a:pPr defTabSz="913486">
              <a:lnSpc>
                <a:spcPct val="90000"/>
              </a:lnSpc>
              <a:spcBef>
                <a:spcPct val="0"/>
              </a:spcBef>
              <a:spcAft>
                <a:spcPts val="599"/>
              </a:spcAft>
            </a:pPr>
            <a:r>
              <a:rPr lang="fr-FR" sz="4750" dirty="0">
                <a:solidFill>
                  <a:srgbClr val="455F51"/>
                </a:solidFill>
                <a:latin typeface="Helvetica Neue Medium"/>
              </a:rPr>
              <a:t>Marché /Affiches</a:t>
            </a:r>
            <a:endParaRPr lang="en-US" sz="4750" dirty="0">
              <a:solidFill>
                <a:srgbClr val="455F51"/>
              </a:solidFill>
              <a:latin typeface="Helvetica Neue Medium"/>
            </a:endParaRPr>
          </a:p>
        </p:txBody>
      </p:sp>
    </p:spTree>
    <p:extLst>
      <p:ext uri="{BB962C8B-B14F-4D97-AF65-F5344CB8AC3E}">
        <p14:creationId xmlns:p14="http://schemas.microsoft.com/office/powerpoint/2010/main" val="235657915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cup of coffee with steam and coffee beans&#10;&#10;Description automatically generated">
            <a:extLst>
              <a:ext uri="{FF2B5EF4-FFF2-40B4-BE49-F238E27FC236}">
                <a16:creationId xmlns:a16="http://schemas.microsoft.com/office/drawing/2014/main" id="{B7CBECD3-2388-EF5D-D518-0826A0E0CB25}"/>
              </a:ext>
            </a:extLst>
          </p:cNvPr>
          <p:cNvPicPr>
            <a:picLocks noChangeAspect="1" noChangeArrowheads="1"/>
          </p:cNvPicPr>
          <p:nvPr/>
        </p:nvPicPr>
        <p:blipFill rotWithShape="1">
          <a:blip r:embed="rId2"/>
          <a:srcRect t="9906" r="-1" b="-1"/>
          <a:stretch/>
        </p:blipFill>
        <p:spPr bwMode="auto">
          <a:xfrm>
            <a:off x="20" y="10"/>
            <a:ext cx="121792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222CAC-A6AE-E11B-3591-9110E298736F}"/>
              </a:ext>
            </a:extLst>
          </p:cNvPr>
          <p:cNvSpPr>
            <a:spLocks noGrp="1"/>
          </p:cNvSpPr>
          <p:nvPr>
            <p:ph type="ctrTitle"/>
          </p:nvPr>
        </p:nvSpPr>
        <p:spPr>
          <a:xfrm>
            <a:off x="639413" y="640080"/>
            <a:ext cx="3125087" cy="2709275"/>
          </a:xfrm>
          <a:prstGeom prst="ellipse">
            <a:avLst/>
          </a:prstGeom>
          <a:solidFill>
            <a:srgbClr val="FFFFFF"/>
          </a:solidFill>
          <a:ln w="174625" cmpd="thinThick">
            <a:solidFill>
              <a:srgbClr val="FFFFFF"/>
            </a:solidFill>
          </a:ln>
        </p:spPr>
        <p:txBody>
          <a:bodyPr vert="horz" lIns="91440" tIns="45720" rIns="91440" bIns="45720" rtlCol="0" anchor="ctr">
            <a:normAutofit fontScale="90000"/>
          </a:bodyPr>
          <a:lstStyle/>
          <a:p>
            <a:pPr defTabSz="914400">
              <a:lnSpc>
                <a:spcPct val="90000"/>
              </a:lnSpc>
              <a:spcBef>
                <a:spcPct val="0"/>
              </a:spcBef>
            </a:pPr>
            <a:r>
              <a:rPr lang="en-US" sz="4000" kern="1200" dirty="0">
                <a:solidFill>
                  <a:srgbClr val="262626"/>
                </a:solidFill>
                <a:ea typeface="+mn-lt"/>
                <a:cs typeface="+mn-lt"/>
              </a:rPr>
              <a:t>pause-café / coffee break</a:t>
            </a:r>
            <a:endParaRPr lang="en-US" sz="4000" dirty="0"/>
          </a:p>
        </p:txBody>
      </p:sp>
    </p:spTree>
    <p:extLst>
      <p:ext uri="{BB962C8B-B14F-4D97-AF65-F5344CB8AC3E}">
        <p14:creationId xmlns:p14="http://schemas.microsoft.com/office/powerpoint/2010/main" val="58688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5B2481-C553-98E1-0718-88CFB9EC454A}"/>
              </a:ext>
            </a:extLst>
          </p:cNvPr>
          <p:cNvSpPr/>
          <p:nvPr/>
        </p:nvSpPr>
        <p:spPr>
          <a:xfrm>
            <a:off x="343109" y="2481401"/>
            <a:ext cx="5340484" cy="3168000"/>
          </a:xfrm>
          <a:prstGeom prst="rect">
            <a:avLst/>
          </a:prstGeom>
          <a:solidFill>
            <a:schemeClr val="bg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Box 17">
            <a:extLst>
              <a:ext uri="{FF2B5EF4-FFF2-40B4-BE49-F238E27FC236}">
                <a16:creationId xmlns:a16="http://schemas.microsoft.com/office/drawing/2014/main" id="{E009B7F7-F2BC-E558-3F5F-49DB83915097}"/>
              </a:ext>
            </a:extLst>
          </p:cNvPr>
          <p:cNvSpPr txBox="1"/>
          <p:nvPr/>
        </p:nvSpPr>
        <p:spPr>
          <a:xfrm>
            <a:off x="343640" y="6079928"/>
            <a:ext cx="417783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a:solidFill>
                  <a:srgbClr val="808080"/>
                </a:solidFill>
              </a:rPr>
              <a:t>Session</a:t>
            </a:r>
            <a:r>
              <a:rPr lang="en-US">
                <a:solidFill>
                  <a:srgbClr val="808080"/>
                </a:solidFill>
              </a:rPr>
              <a:t>: </a:t>
            </a:r>
            <a:r>
              <a:rPr lang="en-GB">
                <a:solidFill>
                  <a:srgbClr val="808080"/>
                </a:solidFill>
              </a:rPr>
              <a:t>Localisation</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21 Février / February 2024</a:t>
            </a:r>
            <a:endParaRPr lang="en-US"/>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WCA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5"/>
          <a:stretch>
            <a:fillRect/>
          </a:stretch>
        </p:blipFill>
        <p:spPr>
          <a:xfrm>
            <a:off x="9675628" y="6179617"/>
            <a:ext cx="1275893" cy="452120"/>
          </a:xfrm>
          <a:prstGeom prst="rect">
            <a:avLst/>
          </a:prstGeom>
        </p:spPr>
      </p:pic>
      <p:sp>
        <p:nvSpPr>
          <p:cNvPr id="2" name="TextBox 6">
            <a:extLst>
              <a:ext uri="{FF2B5EF4-FFF2-40B4-BE49-F238E27FC236}">
                <a16:creationId xmlns:a16="http://schemas.microsoft.com/office/drawing/2014/main" id="{9EFCB7DE-8514-F97C-5612-AED2C4DE8176}"/>
              </a:ext>
            </a:extLst>
          </p:cNvPr>
          <p:cNvSpPr txBox="1"/>
          <p:nvPr/>
        </p:nvSpPr>
        <p:spPr>
          <a:xfrm>
            <a:off x="3821" y="250257"/>
            <a:ext cx="6000954" cy="92882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fr-FR" sz="3300" b="0" kern="1200">
                <a:solidFill>
                  <a:srgbClr val="455F51"/>
                </a:solidFill>
                <a:ea typeface="Open Sans"/>
                <a:cs typeface="Open Sans"/>
              </a:rPr>
              <a:t>Qu'est-ce que la localisation ?</a:t>
            </a:r>
            <a:endParaRPr lang="fr-FR" sz="3300"/>
          </a:p>
        </p:txBody>
      </p:sp>
      <p:sp>
        <p:nvSpPr>
          <p:cNvPr id="13" name="TextBox 12">
            <a:extLst>
              <a:ext uri="{FF2B5EF4-FFF2-40B4-BE49-F238E27FC236}">
                <a16:creationId xmlns:a16="http://schemas.microsoft.com/office/drawing/2014/main" id="{3B3DF78B-8B4C-F5CF-E75A-E6B156532C51}"/>
              </a:ext>
            </a:extLst>
          </p:cNvPr>
          <p:cNvSpPr txBox="1"/>
          <p:nvPr/>
        </p:nvSpPr>
        <p:spPr>
          <a:xfrm>
            <a:off x="438658" y="2640762"/>
            <a:ext cx="5159246" cy="28546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lang="en-US" sz="1500" b="0">
              <a:solidFill>
                <a:sysClr val="windowText" lastClr="000000"/>
              </a:solidFill>
              <a:latin typeface="Open Sans"/>
              <a:ea typeface="+mn-ea"/>
              <a:cs typeface="+mn-cs"/>
            </a:endParaRPr>
          </a:p>
          <a:p>
            <a:pPr algn="l"/>
            <a:r>
              <a:rPr lang="fr-FR" sz="1500" b="0">
                <a:solidFill>
                  <a:sysClr val="windowText" lastClr="000000"/>
                </a:solidFill>
                <a:latin typeface="Open Sans"/>
                <a:ea typeface="+mn-ea"/>
                <a:cs typeface="+mn-cs"/>
                <a:sym typeface="Helvetica Neue Medium"/>
              </a:rPr>
              <a:t>Le </a:t>
            </a:r>
            <a:r>
              <a:rPr lang="fr-FR" sz="1500" b="0" i="1">
                <a:solidFill>
                  <a:sysClr val="windowText" lastClr="000000"/>
                </a:solidFill>
                <a:latin typeface="Open Sans"/>
                <a:ea typeface="+mn-ea"/>
                <a:cs typeface="+mn-cs"/>
                <a:sym typeface="Helvetica Neue Medium"/>
              </a:rPr>
              <a:t>Grand </a:t>
            </a:r>
            <a:r>
              <a:rPr lang="fr-FR" sz="1500" b="0" i="1" err="1">
                <a:solidFill>
                  <a:sysClr val="windowText" lastClr="000000"/>
                </a:solidFill>
                <a:latin typeface="Open Sans"/>
                <a:ea typeface="+mn-ea"/>
                <a:cs typeface="+mn-cs"/>
                <a:sym typeface="Helvetica Neue Medium"/>
              </a:rPr>
              <a:t>Bargain</a:t>
            </a:r>
            <a:r>
              <a:rPr lang="fr-FR" sz="1500" b="0">
                <a:solidFill>
                  <a:sysClr val="windowText" lastClr="000000"/>
                </a:solidFill>
                <a:latin typeface="Open Sans"/>
                <a:ea typeface="+mn-ea"/>
                <a:cs typeface="+mn-cs"/>
                <a:sym typeface="Helvetica Neue Medium"/>
              </a:rPr>
              <a:t> définit la localisation comme étant :</a:t>
            </a:r>
            <a:endParaRPr lang="fr-FR" sz="15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fr-FR" sz="1600" b="0">
              <a:solidFill>
                <a:sysClr val="windowText" lastClr="000000"/>
              </a:solidFill>
              <a:latin typeface="Open Sans"/>
              <a:ea typeface="+mn-ea"/>
              <a:cs typeface="+mn-cs"/>
            </a:endParaRPr>
          </a:p>
          <a:p>
            <a:r>
              <a:rPr lang="fr-FR" sz="1600">
                <a:solidFill>
                  <a:sysClr val="windowText" lastClr="000000"/>
                </a:solidFill>
                <a:latin typeface="Open Sans"/>
                <a:ea typeface="+mn-ea"/>
                <a:cs typeface="+mn-cs"/>
                <a:sym typeface="Helvetica Neue Medium"/>
              </a:rPr>
              <a:t>"aussi local que possible, aussi international que nécessaire"</a:t>
            </a:r>
            <a:endParaRPr lang="fr-FR">
              <a:solidFill>
                <a:sysClr val="windowText" lastClr="000000"/>
              </a:solidFill>
              <a:latin typeface="Open Sans"/>
            </a:endParaRPr>
          </a:p>
          <a:p>
            <a:pPr marL="0" marR="0" indent="0" algn="ctr" defTabSz="412750" rtl="0" fontAlgn="auto" latinLnBrk="0" hangingPunct="0">
              <a:lnSpc>
                <a:spcPct val="100000"/>
              </a:lnSpc>
              <a:spcBef>
                <a:spcPts val="0"/>
              </a:spcBef>
              <a:spcAft>
                <a:spcPts val="0"/>
              </a:spcAft>
              <a:buClrTx/>
              <a:buSzTx/>
              <a:buFontTx/>
              <a:buNone/>
              <a:tabLst/>
            </a:pPr>
            <a:endParaRPr lang="fr-FR" sz="1500" b="0">
              <a:solidFill>
                <a:sysClr val="windowText" lastClr="000000"/>
              </a:solidFill>
              <a:latin typeface="Open Sans"/>
              <a:ea typeface="+mn-ea"/>
              <a:cs typeface="+mn-cs"/>
            </a:endParaRPr>
          </a:p>
          <a:p>
            <a:r>
              <a:rPr lang="fr-FR" sz="1500" b="0">
                <a:solidFill>
                  <a:sysClr val="windowText" lastClr="000000"/>
                </a:solidFill>
                <a:latin typeface="Open Sans"/>
                <a:ea typeface="+mn-ea"/>
                <a:cs typeface="+mn-cs"/>
                <a:sym typeface="Helvetica Neue Medium"/>
              </a:rPr>
              <a:t>Les signataires se sont engagés à augmenter la programmation en espèces monétaires, à renforcer le lien entre l'aide humanitaire et le développement, à promouvoir une plus grande participation des personnes touchées par les  prises de décision et à apporter un soutien accru aux intervenants nationaux et locaux.</a:t>
            </a:r>
            <a:endParaRPr lang="en-US">
              <a:solidFill>
                <a:sysClr val="windowText" lastClr="000000"/>
              </a:solidFill>
              <a:latin typeface="Open Sans"/>
            </a:endParaRPr>
          </a:p>
        </p:txBody>
      </p:sp>
      <p:sp>
        <p:nvSpPr>
          <p:cNvPr id="15" name="TextBox 14">
            <a:extLst>
              <a:ext uri="{FF2B5EF4-FFF2-40B4-BE49-F238E27FC236}">
                <a16:creationId xmlns:a16="http://schemas.microsoft.com/office/drawing/2014/main" id="{7269C838-00AA-E4E4-DC98-FC9A75A1E039}"/>
              </a:ext>
            </a:extLst>
          </p:cNvPr>
          <p:cNvSpPr txBox="1"/>
          <p:nvPr/>
        </p:nvSpPr>
        <p:spPr>
          <a:xfrm>
            <a:off x="447918" y="1335378"/>
            <a:ext cx="5042217" cy="83099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fr-FR" sz="1600" b="0">
                <a:latin typeface="Open Sans"/>
              </a:rPr>
              <a:t>Il n'existe pas de définition unique et les interprétations du terme "localisation" varient selon les parties prenantes et les contextes.</a:t>
            </a:r>
            <a:endParaRPr lang="fr-FR" sz="1600">
              <a:latin typeface="Open Sans"/>
            </a:endParaRPr>
          </a:p>
        </p:txBody>
      </p:sp>
      <p:sp>
        <p:nvSpPr>
          <p:cNvPr id="5" name="Rectangle 4">
            <a:extLst>
              <a:ext uri="{FF2B5EF4-FFF2-40B4-BE49-F238E27FC236}">
                <a16:creationId xmlns:a16="http://schemas.microsoft.com/office/drawing/2014/main" id="{A87262DE-1299-1730-BA32-17DE5807497C}"/>
              </a:ext>
            </a:extLst>
          </p:cNvPr>
          <p:cNvSpPr/>
          <p:nvPr/>
        </p:nvSpPr>
        <p:spPr>
          <a:xfrm>
            <a:off x="6512271" y="2449700"/>
            <a:ext cx="5340484" cy="3168000"/>
          </a:xfrm>
          <a:prstGeom prst="rect">
            <a:avLst/>
          </a:prstGeom>
          <a:solidFill>
            <a:schemeClr val="bg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4FED3D4B-857C-FBC7-EEA7-9D30A086198B}"/>
              </a:ext>
            </a:extLst>
          </p:cNvPr>
          <p:cNvSpPr txBox="1"/>
          <p:nvPr/>
        </p:nvSpPr>
        <p:spPr>
          <a:xfrm>
            <a:off x="6172913" y="250257"/>
            <a:ext cx="6011517" cy="949960"/>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3300" b="0" kern="1200">
                <a:solidFill>
                  <a:srgbClr val="455F51"/>
                </a:solidFill>
                <a:latin typeface="Open Sans"/>
                <a:ea typeface="Open Sans"/>
                <a:cs typeface="Open Sans"/>
              </a:rPr>
              <a:t>What is </a:t>
            </a:r>
            <a:r>
              <a:rPr lang="en-GB" sz="3300" b="0" kern="1200">
                <a:solidFill>
                  <a:srgbClr val="455F51"/>
                </a:solidFill>
                <a:latin typeface="Open Sans"/>
                <a:ea typeface="Open Sans"/>
                <a:cs typeface="Open Sans"/>
              </a:rPr>
              <a:t>localisation</a:t>
            </a:r>
            <a:r>
              <a:rPr lang="en-US" sz="3300" b="0" kern="1200">
                <a:solidFill>
                  <a:srgbClr val="455F51"/>
                </a:solidFill>
                <a:latin typeface="Open Sans"/>
                <a:ea typeface="Open Sans"/>
                <a:cs typeface="Open Sans"/>
              </a:rPr>
              <a:t>?</a:t>
            </a:r>
          </a:p>
        </p:txBody>
      </p:sp>
      <p:sp>
        <p:nvSpPr>
          <p:cNvPr id="12" name="TextBox 11">
            <a:extLst>
              <a:ext uri="{FF2B5EF4-FFF2-40B4-BE49-F238E27FC236}">
                <a16:creationId xmlns:a16="http://schemas.microsoft.com/office/drawing/2014/main" id="{18CD4C30-EF35-B871-BC86-529D873CBB87}"/>
              </a:ext>
            </a:extLst>
          </p:cNvPr>
          <p:cNvSpPr txBox="1"/>
          <p:nvPr/>
        </p:nvSpPr>
        <p:spPr>
          <a:xfrm>
            <a:off x="6798061" y="2609061"/>
            <a:ext cx="4683906" cy="28546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lang="en-GB" sz="1500" b="0">
              <a:solidFill>
                <a:sysClr val="windowText" lastClr="000000"/>
              </a:solidFill>
              <a:latin typeface="Open Sans"/>
              <a:ea typeface="+mn-ea"/>
              <a:cs typeface="+mn-cs"/>
            </a:endParaRPr>
          </a:p>
          <a:p>
            <a:pPr marL="0" marR="0" indent="0" algn="l" defTabSz="412750" rtl="0" fontAlgn="auto" latinLnBrk="0" hangingPunct="0">
              <a:lnSpc>
                <a:spcPct val="100000"/>
              </a:lnSpc>
              <a:spcBef>
                <a:spcPts val="0"/>
              </a:spcBef>
              <a:spcAft>
                <a:spcPts val="0"/>
              </a:spcAft>
              <a:buClrTx/>
              <a:buSzTx/>
              <a:buFontTx/>
              <a:buNone/>
              <a:tabLst/>
            </a:pPr>
            <a:r>
              <a:rPr lang="en-GB" sz="1500" b="0">
                <a:solidFill>
                  <a:sysClr val="windowText" lastClr="000000"/>
                </a:solidFill>
                <a:latin typeface="Open Sans"/>
                <a:ea typeface="+mn-ea"/>
                <a:cs typeface="+mn-cs"/>
                <a:sym typeface="Helvetica Neue Medium"/>
              </a:rPr>
              <a:t>The Grand Bargain frames localisation as being:</a:t>
            </a:r>
            <a:endParaRPr lang="en-GB" sz="15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GB" sz="16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r>
              <a:rPr lang="en-GB" sz="1600" b="0">
                <a:solidFill>
                  <a:sysClr val="windowText" lastClr="000000"/>
                </a:solidFill>
                <a:latin typeface="Open Sans"/>
                <a:ea typeface="+mn-ea"/>
                <a:cs typeface="+mn-cs"/>
                <a:sym typeface="Helvetica Neue Medium"/>
              </a:rPr>
              <a:t>“</a:t>
            </a:r>
            <a:r>
              <a:rPr lang="en-GB" sz="1600">
                <a:solidFill>
                  <a:sysClr val="windowText" lastClr="000000"/>
                </a:solidFill>
                <a:latin typeface="Open Sans"/>
                <a:ea typeface="+mn-ea"/>
                <a:cs typeface="+mn-cs"/>
                <a:sym typeface="Helvetica Neue Medium"/>
              </a:rPr>
              <a:t>as local as possible, as international as necessary</a:t>
            </a:r>
            <a:r>
              <a:rPr lang="en-GB" sz="1600" b="0">
                <a:solidFill>
                  <a:sysClr val="windowText" lastClr="000000"/>
                </a:solidFill>
                <a:latin typeface="Open Sans"/>
                <a:ea typeface="+mn-ea"/>
                <a:cs typeface="+mn-cs"/>
                <a:sym typeface="Helvetica Neue Medium"/>
              </a:rPr>
              <a:t>”</a:t>
            </a:r>
            <a:endParaRPr lang="en-GB" sz="16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GB" sz="1500" b="0">
              <a:solidFill>
                <a:sysClr val="windowText" lastClr="000000"/>
              </a:solidFill>
              <a:latin typeface="Open Sans"/>
              <a:ea typeface="+mn-ea"/>
              <a:cs typeface="+mn-cs"/>
            </a:endParaRPr>
          </a:p>
          <a:p>
            <a:r>
              <a:rPr lang="en-GB" sz="1500" b="0">
                <a:solidFill>
                  <a:sysClr val="windowText" lastClr="000000"/>
                </a:solidFill>
                <a:latin typeface="Open Sans"/>
                <a:ea typeface="+mn-ea"/>
                <a:cs typeface="+mn-cs"/>
                <a:sym typeface="Helvetica Neue Medium"/>
              </a:rPr>
              <a:t>Signatories have pledged to increase cash programming, strengthen the humanitarian-development nexus, promote greater participation of affected persons in decision-making, and provide more support to national and local responders. </a:t>
            </a:r>
            <a:endParaRPr lang="en-GB" sz="15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GB" sz="1500" b="0">
              <a:solidFill>
                <a:sysClr val="windowText" lastClr="000000"/>
              </a:solidFill>
              <a:latin typeface="Open Sans"/>
              <a:ea typeface="+mn-ea"/>
              <a:cs typeface="+mn-cs"/>
            </a:endParaRPr>
          </a:p>
        </p:txBody>
      </p:sp>
      <p:sp>
        <p:nvSpPr>
          <p:cNvPr id="14" name="TextBox 13">
            <a:extLst>
              <a:ext uri="{FF2B5EF4-FFF2-40B4-BE49-F238E27FC236}">
                <a16:creationId xmlns:a16="http://schemas.microsoft.com/office/drawing/2014/main" id="{FC66DBFA-7348-4A6A-D249-475B3483E03B}"/>
              </a:ext>
            </a:extLst>
          </p:cNvPr>
          <p:cNvSpPr txBox="1"/>
          <p:nvPr/>
        </p:nvSpPr>
        <p:spPr>
          <a:xfrm>
            <a:off x="6617119" y="1303677"/>
            <a:ext cx="5042217" cy="83099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GB" sz="1600" b="0">
                <a:latin typeface="Open Sans"/>
              </a:rPr>
              <a:t>There is no single definition and interpretations of the term “localisation” vary across stakeholders and contexts</a:t>
            </a:r>
          </a:p>
        </p:txBody>
      </p:sp>
    </p:spTree>
    <p:extLst>
      <p:ext uri="{BB962C8B-B14F-4D97-AF65-F5344CB8AC3E}">
        <p14:creationId xmlns:p14="http://schemas.microsoft.com/office/powerpoint/2010/main" val="11601864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1DEB9-DF16-CA76-FACF-303B5C4B9E8E}"/>
              </a:ext>
            </a:extLst>
          </p:cNvPr>
          <p:cNvSpPr/>
          <p:nvPr/>
        </p:nvSpPr>
        <p:spPr>
          <a:xfrm>
            <a:off x="6503712" y="1357117"/>
            <a:ext cx="5340484" cy="4248000"/>
          </a:xfrm>
          <a:prstGeom prst="rect">
            <a:avLst/>
          </a:prstGeom>
          <a:solidFill>
            <a:srgbClr val="9CCB38">
              <a:alpha val="69804"/>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WCA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5"/>
          <a:stretch>
            <a:fillRect/>
          </a:stretch>
        </p:blipFill>
        <p:spPr>
          <a:xfrm>
            <a:off x="9675628" y="6179617"/>
            <a:ext cx="1275893" cy="452120"/>
          </a:xfrm>
          <a:prstGeom prst="rect">
            <a:avLst/>
          </a:prstGeom>
        </p:spPr>
      </p:pic>
      <p:sp>
        <p:nvSpPr>
          <p:cNvPr id="9" name="TextBox 8">
            <a:extLst>
              <a:ext uri="{FF2B5EF4-FFF2-40B4-BE49-F238E27FC236}">
                <a16:creationId xmlns:a16="http://schemas.microsoft.com/office/drawing/2014/main" id="{C82C2A68-0D0A-8623-FF54-BC38B8873968}"/>
              </a:ext>
            </a:extLst>
          </p:cNvPr>
          <p:cNvSpPr txBox="1"/>
          <p:nvPr/>
        </p:nvSpPr>
        <p:spPr>
          <a:xfrm>
            <a:off x="6774410" y="1596854"/>
            <a:ext cx="4683906" cy="387029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500" b="0">
                <a:solidFill>
                  <a:sysClr val="windowText" lastClr="000000"/>
                </a:solidFill>
                <a:latin typeface="Open Sans"/>
                <a:ea typeface="+mn-ea"/>
                <a:cs typeface="+mn-cs"/>
                <a:sym typeface="Helvetica Neue Medium"/>
              </a:rPr>
              <a:t>GNC Anti-racism &amp; Localisation Working Group: </a:t>
            </a:r>
            <a:endParaRPr lang="en-US" sz="15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b="0">
              <a:solidFill>
                <a:sysClr val="windowText" lastClr="000000"/>
              </a:solidFill>
              <a:latin typeface="Open Sans"/>
              <a:ea typeface="+mn-ea"/>
              <a:cs typeface="+mn-cs"/>
            </a:endParaRPr>
          </a:p>
          <a:p>
            <a:r>
              <a:rPr lang="en-US" sz="1600" b="0">
                <a:solidFill>
                  <a:sysClr val="windowText" lastClr="000000"/>
                </a:solidFill>
                <a:latin typeface="Open Sans"/>
                <a:ea typeface="+mn-ea"/>
                <a:cs typeface="+mn-cs"/>
                <a:sym typeface="Helvetica Neue Medium"/>
              </a:rPr>
              <a:t>“</a:t>
            </a:r>
            <a:r>
              <a:rPr lang="en-US" sz="1600">
                <a:solidFill>
                  <a:sysClr val="windowText" lastClr="000000"/>
                </a:solidFill>
                <a:latin typeface="Open Sans"/>
                <a:ea typeface="+mn-ea"/>
                <a:cs typeface="+mn-cs"/>
                <a:sym typeface="Helvetica Neue Medium"/>
              </a:rPr>
              <a:t>Localisation is based on the recognition of an imbalance of power between international actors and the communities that they serve. Localisation is a restorative process involving recognition, respect, appreciation, and investment in local and national humanitarian capacities, leadership, and local and national resources. The aim is to replace this imbalance with locally-driven, locally-led, and locally-owned response to better and more sustainably meet the needs of affected populations</a:t>
            </a:r>
            <a:r>
              <a:rPr lang="en-US" sz="1600" b="0">
                <a:solidFill>
                  <a:sysClr val="windowText" lastClr="000000"/>
                </a:solidFill>
                <a:latin typeface="Open Sans"/>
                <a:ea typeface="+mn-ea"/>
                <a:cs typeface="+mn-cs"/>
                <a:sym typeface="Helvetica Neue Medium"/>
              </a:rPr>
              <a:t>" </a:t>
            </a:r>
            <a:endParaRPr lang="en-US" sz="16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r>
              <a:rPr lang="en-US" b="0" i="1">
                <a:solidFill>
                  <a:sysClr val="windowText" lastClr="000000"/>
                </a:solidFill>
                <a:latin typeface="Open Sans"/>
                <a:ea typeface="+mn-ea"/>
                <a:cs typeface="+mn-cs"/>
                <a:sym typeface="Helvetica Neue Medium"/>
              </a:rPr>
              <a:t>- Inspired by The Grand Bargain, Arbie </a:t>
            </a:r>
            <a:r>
              <a:rPr lang="en-US" b="0" i="1" err="1">
                <a:solidFill>
                  <a:sysClr val="windowText" lastClr="000000"/>
                </a:solidFill>
                <a:latin typeface="Open Sans"/>
                <a:ea typeface="+mn-ea"/>
                <a:cs typeface="+mn-cs"/>
                <a:sym typeface="Helvetica Neue Medium"/>
              </a:rPr>
              <a:t>Baguios</a:t>
            </a:r>
            <a:r>
              <a:rPr lang="en-US" b="0" i="1">
                <a:solidFill>
                  <a:sysClr val="windowText" lastClr="000000"/>
                </a:solidFill>
                <a:latin typeface="Open Sans"/>
                <a:ea typeface="+mn-ea"/>
                <a:cs typeface="+mn-cs"/>
                <a:sym typeface="Helvetica Neue Medium"/>
              </a:rPr>
              <a:t>, and Oxfam</a:t>
            </a:r>
            <a:endParaRPr lang="en-US" b="0" i="1">
              <a:solidFill>
                <a:sysClr val="windowText" lastClr="000000"/>
              </a:solidFill>
              <a:latin typeface="Open Sans"/>
              <a:ea typeface="+mn-ea"/>
              <a:cs typeface="+mn-cs"/>
            </a:endParaRPr>
          </a:p>
        </p:txBody>
      </p:sp>
      <p:sp>
        <p:nvSpPr>
          <p:cNvPr id="7" name="TextBox 6">
            <a:extLst>
              <a:ext uri="{FF2B5EF4-FFF2-40B4-BE49-F238E27FC236}">
                <a16:creationId xmlns:a16="http://schemas.microsoft.com/office/drawing/2014/main" id="{B3E87788-25F7-CECB-FFAB-65F9C73F535B}"/>
              </a:ext>
            </a:extLst>
          </p:cNvPr>
          <p:cNvSpPr txBox="1"/>
          <p:nvPr/>
        </p:nvSpPr>
        <p:spPr>
          <a:xfrm>
            <a:off x="3821" y="250257"/>
            <a:ext cx="6000954" cy="92882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fr-FR" sz="3300" b="0" kern="1200">
                <a:solidFill>
                  <a:srgbClr val="455F51"/>
                </a:solidFill>
                <a:ea typeface="Open Sans"/>
                <a:cs typeface="Open Sans"/>
              </a:rPr>
              <a:t>Qu'est-ce que la localisation ?</a:t>
            </a:r>
            <a:endParaRPr lang="fr-FR" sz="3300"/>
          </a:p>
        </p:txBody>
      </p:sp>
      <p:sp>
        <p:nvSpPr>
          <p:cNvPr id="14" name="TextBox 13">
            <a:extLst>
              <a:ext uri="{FF2B5EF4-FFF2-40B4-BE49-F238E27FC236}">
                <a16:creationId xmlns:a16="http://schemas.microsoft.com/office/drawing/2014/main" id="{AB08C217-F6BB-B4EE-3A62-7D947A6288BE}"/>
              </a:ext>
            </a:extLst>
          </p:cNvPr>
          <p:cNvSpPr txBox="1"/>
          <p:nvPr/>
        </p:nvSpPr>
        <p:spPr>
          <a:xfrm>
            <a:off x="6172913" y="250257"/>
            <a:ext cx="6011517" cy="94996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3300" b="0" kern="1200">
                <a:solidFill>
                  <a:srgbClr val="455F51"/>
                </a:solidFill>
                <a:latin typeface="Open Sans"/>
                <a:ea typeface="Open Sans"/>
                <a:cs typeface="Open Sans"/>
              </a:rPr>
              <a:t>What is </a:t>
            </a:r>
            <a:r>
              <a:rPr lang="en-GB" sz="3300" b="0" kern="1200">
                <a:solidFill>
                  <a:srgbClr val="455F51"/>
                </a:solidFill>
                <a:latin typeface="Open Sans"/>
                <a:ea typeface="Open Sans"/>
                <a:cs typeface="Open Sans"/>
              </a:rPr>
              <a:t>localisation</a:t>
            </a:r>
            <a:r>
              <a:rPr lang="en-US" sz="3300" b="0" kern="1200">
                <a:solidFill>
                  <a:srgbClr val="455F51"/>
                </a:solidFill>
                <a:latin typeface="Open Sans"/>
                <a:ea typeface="Open Sans"/>
                <a:cs typeface="Open Sans"/>
              </a:rPr>
              <a:t>?</a:t>
            </a:r>
          </a:p>
        </p:txBody>
      </p:sp>
      <p:sp>
        <p:nvSpPr>
          <p:cNvPr id="19" name="TextBox 17">
            <a:extLst>
              <a:ext uri="{FF2B5EF4-FFF2-40B4-BE49-F238E27FC236}">
                <a16:creationId xmlns:a16="http://schemas.microsoft.com/office/drawing/2014/main" id="{0A5C5D7E-7E64-39A6-4341-E02897A81298}"/>
              </a:ext>
            </a:extLst>
          </p:cNvPr>
          <p:cNvSpPr txBox="1"/>
          <p:nvPr/>
        </p:nvSpPr>
        <p:spPr>
          <a:xfrm>
            <a:off x="343640" y="6079928"/>
            <a:ext cx="4177837"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defTabSz="609492">
              <a:defRPr sz="1800">
                <a:latin typeface="Arial"/>
                <a:ea typeface="Arial"/>
                <a:cs typeface="Arial"/>
                <a:sym typeface="Arial"/>
              </a:defRPr>
            </a:pPr>
            <a:r>
              <a:rPr>
                <a:solidFill>
                  <a:srgbClr val="808080"/>
                </a:solidFill>
              </a:rPr>
              <a:t>Session</a:t>
            </a:r>
            <a:r>
              <a:rPr lang="en-US">
                <a:solidFill>
                  <a:srgbClr val="808080"/>
                </a:solidFill>
              </a:rPr>
              <a:t>: </a:t>
            </a:r>
            <a:r>
              <a:rPr lang="en-GB">
                <a:solidFill>
                  <a:srgbClr val="808080"/>
                </a:solidFill>
              </a:rPr>
              <a:t>Localisation</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21 Février / February 2024</a:t>
            </a:r>
            <a:endParaRPr lang="en-US"/>
          </a:p>
        </p:txBody>
      </p:sp>
      <p:sp>
        <p:nvSpPr>
          <p:cNvPr id="20" name="Rectangle 19">
            <a:extLst>
              <a:ext uri="{FF2B5EF4-FFF2-40B4-BE49-F238E27FC236}">
                <a16:creationId xmlns:a16="http://schemas.microsoft.com/office/drawing/2014/main" id="{0BA6642D-BE91-B71D-1498-B11FCE5D24B7}"/>
              </a:ext>
            </a:extLst>
          </p:cNvPr>
          <p:cNvSpPr/>
          <p:nvPr/>
        </p:nvSpPr>
        <p:spPr>
          <a:xfrm>
            <a:off x="364251" y="1357116"/>
            <a:ext cx="5340484" cy="4248000"/>
          </a:xfrm>
          <a:prstGeom prst="rect">
            <a:avLst/>
          </a:prstGeom>
          <a:solidFill>
            <a:srgbClr val="9CCB38">
              <a:alpha val="69804"/>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TextBox 20">
            <a:extLst>
              <a:ext uri="{FF2B5EF4-FFF2-40B4-BE49-F238E27FC236}">
                <a16:creationId xmlns:a16="http://schemas.microsoft.com/office/drawing/2014/main" id="{FD919DC4-92A1-96EE-4811-EC71EECA8558}"/>
              </a:ext>
            </a:extLst>
          </p:cNvPr>
          <p:cNvSpPr txBox="1"/>
          <p:nvPr/>
        </p:nvSpPr>
        <p:spPr>
          <a:xfrm>
            <a:off x="577416" y="1504582"/>
            <a:ext cx="4891311" cy="3962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fr-FR" sz="1500" b="0">
                <a:solidFill>
                  <a:sysClr val="windowText" lastClr="000000"/>
                </a:solidFill>
                <a:latin typeface="Open Sans"/>
                <a:ea typeface="+mn-ea"/>
                <a:cs typeface="+mn-cs"/>
                <a:sym typeface="Helvetica Neue Medium"/>
              </a:rPr>
              <a:t>Groupe de travail </a:t>
            </a:r>
            <a:r>
              <a:rPr lang="fr-FR" sz="1500" b="0" err="1">
                <a:solidFill>
                  <a:sysClr val="windowText" lastClr="000000"/>
                </a:solidFill>
                <a:latin typeface="Open Sans"/>
                <a:ea typeface="+mn-ea"/>
                <a:cs typeface="+mn-cs"/>
                <a:sym typeface="Helvetica Neue Medium"/>
              </a:rPr>
              <a:t>anti-racisme</a:t>
            </a:r>
            <a:r>
              <a:rPr lang="fr-FR" sz="1500" b="0">
                <a:solidFill>
                  <a:sysClr val="windowText" lastClr="000000"/>
                </a:solidFill>
                <a:latin typeface="Open Sans"/>
                <a:ea typeface="+mn-ea"/>
                <a:cs typeface="+mn-cs"/>
                <a:sym typeface="Helvetica Neue Medium"/>
              </a:rPr>
              <a:t> et localisation du GNC: </a:t>
            </a:r>
            <a:endParaRPr lang="fr-FR" sz="15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fr-FR" sz="1500" b="0">
              <a:solidFill>
                <a:sysClr val="windowText" lastClr="000000"/>
              </a:solidFill>
              <a:latin typeface="Open Sans"/>
              <a:ea typeface="+mn-ea"/>
              <a:cs typeface="+mn-cs"/>
            </a:endParaRPr>
          </a:p>
          <a:p>
            <a:r>
              <a:rPr lang="fr-FR" sz="1500" b="0">
                <a:solidFill>
                  <a:srgbClr val="202124"/>
                </a:solidFill>
                <a:ea typeface="+mn-ea"/>
                <a:cs typeface="+mn-cs"/>
                <a:sym typeface="Helvetica Neue Medium"/>
              </a:rPr>
              <a:t>« </a:t>
            </a:r>
            <a:r>
              <a:rPr lang="fr-FR" sz="1500">
                <a:solidFill>
                  <a:sysClr val="windowText" lastClr="000000"/>
                </a:solidFill>
                <a:latin typeface="Open Sans"/>
                <a:ea typeface="+mn-ea"/>
                <a:cs typeface="+mn-cs"/>
                <a:sym typeface="Helvetica Neue Medium"/>
              </a:rPr>
              <a:t>La localisation est basée sur la reconnaissance d'un déséquilibre de pouvoir entre les acteurs internationaux et les communautés qu'ils servent. La localisa</a:t>
            </a:r>
            <a:r>
              <a:rPr lang="fr-FR" sz="1500">
                <a:solidFill>
                  <a:schemeClr val="tx1"/>
                </a:solidFill>
                <a:latin typeface="Open Sans"/>
                <a:ea typeface="+mn-ea"/>
                <a:cs typeface="+mn-cs"/>
                <a:sym typeface="Helvetica Neue Medium"/>
              </a:rPr>
              <a:t>tion est un processus de restauration impliquant la reconnaissance,</a:t>
            </a:r>
            <a:r>
              <a:rPr lang="fr-FR" sz="1500">
                <a:solidFill>
                  <a:sysClr val="windowText" lastClr="000000"/>
                </a:solidFill>
                <a:latin typeface="Open Sans"/>
                <a:ea typeface="+mn-ea"/>
                <a:cs typeface="+mn-cs"/>
                <a:sym typeface="Helvetica Neue Medium"/>
              </a:rPr>
              <a:t> le respect, l'appréciation et l'investissement dans les capacités humanitaires locales et nationales, le leadership et les ressources locales et nationales. L'objectif est de remplacer ce déséquilibre par une réponse pilotée, dirigée et prise en charge localement, afin de répondre mieux et plus durablement aux besoins des populations touchées </a:t>
            </a:r>
            <a:r>
              <a:rPr lang="fr-FR" sz="1500" b="0">
                <a:solidFill>
                  <a:srgbClr val="202124"/>
                </a:solidFill>
                <a:ea typeface="+mn-ea"/>
                <a:cs typeface="+mn-cs"/>
                <a:sym typeface="Helvetica Neue Medium"/>
              </a:rPr>
              <a:t>»</a:t>
            </a:r>
            <a:endParaRPr lang="fr-FR" sz="150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fr-FR" sz="1500" b="0">
              <a:solidFill>
                <a:sysClr val="windowText" lastClr="000000"/>
              </a:solidFill>
              <a:latin typeface="Open Sans"/>
              <a:ea typeface="+mn-ea"/>
              <a:cs typeface="+mn-cs"/>
            </a:endParaRPr>
          </a:p>
          <a:p>
            <a:r>
              <a:rPr lang="fr-FR" sz="1500" b="0" i="1">
                <a:solidFill>
                  <a:sysClr val="windowText" lastClr="000000"/>
                </a:solidFill>
                <a:latin typeface="Open Sans"/>
                <a:ea typeface="+mn-ea"/>
                <a:cs typeface="+mn-cs"/>
                <a:sym typeface="Helvetica Neue Medium"/>
              </a:rPr>
              <a:t>- Inspiré par The Grand </a:t>
            </a:r>
            <a:r>
              <a:rPr lang="fr-FR" sz="1500" b="0" i="1" err="1">
                <a:solidFill>
                  <a:sysClr val="windowText" lastClr="000000"/>
                </a:solidFill>
                <a:latin typeface="Open Sans"/>
                <a:ea typeface="+mn-ea"/>
                <a:cs typeface="+mn-cs"/>
                <a:sym typeface="Helvetica Neue Medium"/>
              </a:rPr>
              <a:t>Bargain</a:t>
            </a:r>
            <a:r>
              <a:rPr lang="fr-FR" sz="1500" b="0" i="1">
                <a:solidFill>
                  <a:sysClr val="windowText" lastClr="000000"/>
                </a:solidFill>
                <a:latin typeface="Open Sans"/>
                <a:ea typeface="+mn-ea"/>
                <a:cs typeface="+mn-cs"/>
                <a:sym typeface="Helvetica Neue Medium"/>
              </a:rPr>
              <a:t>, </a:t>
            </a:r>
            <a:r>
              <a:rPr lang="fr-FR" sz="1500" b="0" i="1" err="1">
                <a:solidFill>
                  <a:sysClr val="windowText" lastClr="000000"/>
                </a:solidFill>
                <a:latin typeface="Open Sans"/>
                <a:ea typeface="+mn-ea"/>
                <a:cs typeface="+mn-cs"/>
                <a:sym typeface="Helvetica Neue Medium"/>
              </a:rPr>
              <a:t>Arbie</a:t>
            </a:r>
            <a:r>
              <a:rPr lang="fr-FR" sz="1500" b="0" i="1">
                <a:solidFill>
                  <a:sysClr val="windowText" lastClr="000000"/>
                </a:solidFill>
                <a:latin typeface="Open Sans"/>
                <a:ea typeface="+mn-ea"/>
                <a:cs typeface="+mn-cs"/>
                <a:sym typeface="Helvetica Neue Medium"/>
              </a:rPr>
              <a:t> Baguios, et Oxfam</a:t>
            </a:r>
            <a:endParaRPr lang="fr-FR" sz="1500" b="0" i="1">
              <a:solidFill>
                <a:sysClr val="windowText" lastClr="000000"/>
              </a:solidFill>
              <a:latin typeface="Open Sans"/>
              <a:ea typeface="+mn-ea"/>
              <a:cs typeface="+mn-cs"/>
            </a:endParaRPr>
          </a:p>
        </p:txBody>
      </p:sp>
    </p:spTree>
    <p:extLst>
      <p:ext uri="{BB962C8B-B14F-4D97-AF65-F5344CB8AC3E}">
        <p14:creationId xmlns:p14="http://schemas.microsoft.com/office/powerpoint/2010/main" val="26857914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WCA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5"/>
          <a:stretch>
            <a:fillRect/>
          </a:stretch>
        </p:blipFill>
        <p:spPr>
          <a:xfrm>
            <a:off x="9675628" y="6179617"/>
            <a:ext cx="1275893" cy="452120"/>
          </a:xfrm>
          <a:prstGeom prst="rect">
            <a:avLst/>
          </a:prstGeom>
        </p:spPr>
      </p:pic>
      <p:pic>
        <p:nvPicPr>
          <p:cNvPr id="7" name="Picture 6" descr="A close-up of a diagram&#10;&#10;Description automatically generated">
            <a:extLst>
              <a:ext uri="{FF2B5EF4-FFF2-40B4-BE49-F238E27FC236}">
                <a16:creationId xmlns:a16="http://schemas.microsoft.com/office/drawing/2014/main" id="{74D37CB4-7970-D8ED-F0CC-53544820FB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3096" y="1067735"/>
            <a:ext cx="8167018" cy="3915706"/>
          </a:xfrm>
          <a:prstGeom prst="rect">
            <a:avLst/>
          </a:prstGeom>
        </p:spPr>
      </p:pic>
      <p:sp>
        <p:nvSpPr>
          <p:cNvPr id="5" name="TextBox 6">
            <a:extLst>
              <a:ext uri="{FF2B5EF4-FFF2-40B4-BE49-F238E27FC236}">
                <a16:creationId xmlns:a16="http://schemas.microsoft.com/office/drawing/2014/main" id="{399FA51C-5F56-02DA-FCD1-C83284D3464A}"/>
              </a:ext>
            </a:extLst>
          </p:cNvPr>
          <p:cNvSpPr txBox="1"/>
          <p:nvPr/>
        </p:nvSpPr>
        <p:spPr>
          <a:xfrm>
            <a:off x="6323956" y="250257"/>
            <a:ext cx="5436783" cy="100567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2500" b="0" kern="1200">
                <a:solidFill>
                  <a:srgbClr val="455F51"/>
                </a:solidFill>
                <a:latin typeface="Open Sans"/>
                <a:ea typeface="Open Sans"/>
                <a:cs typeface="Open Sans"/>
              </a:rPr>
              <a:t>How the GNC connects Anti-racism and </a:t>
            </a:r>
            <a:r>
              <a:rPr lang="en-US" sz="2500" b="0" kern="1200" err="1">
                <a:solidFill>
                  <a:srgbClr val="455F51"/>
                </a:solidFill>
                <a:latin typeface="Open Sans"/>
                <a:ea typeface="Open Sans"/>
                <a:cs typeface="Open Sans"/>
              </a:rPr>
              <a:t>Localisation</a:t>
            </a:r>
            <a:endParaRPr lang="en-US" sz="2500" b="0" kern="1200">
              <a:solidFill>
                <a:srgbClr val="455F51"/>
              </a:solidFill>
              <a:latin typeface="Open Sans"/>
              <a:ea typeface="Open Sans"/>
              <a:cs typeface="Open Sans"/>
            </a:endParaRPr>
          </a:p>
        </p:txBody>
      </p:sp>
      <p:sp>
        <p:nvSpPr>
          <p:cNvPr id="9" name="TextBox 17">
            <a:extLst>
              <a:ext uri="{FF2B5EF4-FFF2-40B4-BE49-F238E27FC236}">
                <a16:creationId xmlns:a16="http://schemas.microsoft.com/office/drawing/2014/main" id="{770B39F9-A4D5-3CA2-E2DB-3FAB0FD1098C}"/>
              </a:ext>
            </a:extLst>
          </p:cNvPr>
          <p:cNvSpPr txBox="1"/>
          <p:nvPr/>
        </p:nvSpPr>
        <p:spPr>
          <a:xfrm>
            <a:off x="343640" y="6079928"/>
            <a:ext cx="4177837"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defTabSz="609492">
              <a:defRPr sz="1800">
                <a:latin typeface="Arial"/>
                <a:ea typeface="Arial"/>
                <a:cs typeface="Arial"/>
                <a:sym typeface="Arial"/>
              </a:defRPr>
            </a:pPr>
            <a:r>
              <a:rPr>
                <a:solidFill>
                  <a:srgbClr val="808080"/>
                </a:solidFill>
              </a:rPr>
              <a:t>Session</a:t>
            </a:r>
            <a:r>
              <a:rPr lang="en-US">
                <a:solidFill>
                  <a:srgbClr val="808080"/>
                </a:solidFill>
              </a:rPr>
              <a:t>: </a:t>
            </a:r>
            <a:r>
              <a:rPr lang="en-GB">
                <a:solidFill>
                  <a:srgbClr val="808080"/>
                </a:solidFill>
              </a:rPr>
              <a:t>Localisation</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21 Février / February 2024</a:t>
            </a:r>
            <a:endParaRPr lang="en-US"/>
          </a:p>
        </p:txBody>
      </p:sp>
      <p:sp>
        <p:nvSpPr>
          <p:cNvPr id="10" name="TextBox 6">
            <a:extLst>
              <a:ext uri="{FF2B5EF4-FFF2-40B4-BE49-F238E27FC236}">
                <a16:creationId xmlns:a16="http://schemas.microsoft.com/office/drawing/2014/main" id="{BD8A0F24-8122-8D24-B9FD-1D1AF74F3767}"/>
              </a:ext>
            </a:extLst>
          </p:cNvPr>
          <p:cNvSpPr txBox="1"/>
          <p:nvPr/>
        </p:nvSpPr>
        <p:spPr>
          <a:xfrm>
            <a:off x="322707" y="296360"/>
            <a:ext cx="5436783" cy="10056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2500" b="0" kern="1200">
                <a:solidFill>
                  <a:srgbClr val="455F51"/>
                </a:solidFill>
                <a:ea typeface="Open Sans"/>
                <a:cs typeface="Open Sans"/>
              </a:rPr>
              <a:t>Comment le GNC </a:t>
            </a:r>
            <a:r>
              <a:rPr lang="en-US" sz="2500" b="0" kern="1200" err="1">
                <a:solidFill>
                  <a:srgbClr val="455F51"/>
                </a:solidFill>
                <a:ea typeface="Open Sans"/>
                <a:cs typeface="Open Sans"/>
              </a:rPr>
              <a:t>relie</a:t>
            </a:r>
            <a:r>
              <a:rPr lang="en-US" sz="2500" b="0" kern="1200">
                <a:solidFill>
                  <a:srgbClr val="455F51"/>
                </a:solidFill>
                <a:ea typeface="Open Sans"/>
                <a:cs typeface="Open Sans"/>
              </a:rPr>
              <a:t> </a:t>
            </a:r>
            <a:r>
              <a:rPr lang="en-US" sz="2500" b="0" kern="1200" err="1">
                <a:solidFill>
                  <a:srgbClr val="455F51"/>
                </a:solidFill>
                <a:ea typeface="Open Sans"/>
                <a:cs typeface="Open Sans"/>
              </a:rPr>
              <a:t>l'anti-racisme</a:t>
            </a:r>
            <a:r>
              <a:rPr lang="en-US" sz="2500" b="0" kern="1200">
                <a:solidFill>
                  <a:srgbClr val="455F51"/>
                </a:solidFill>
                <a:ea typeface="Open Sans"/>
                <a:cs typeface="Open Sans"/>
              </a:rPr>
              <a:t> et la </a:t>
            </a:r>
            <a:r>
              <a:rPr lang="en-US" sz="2500" b="0" kern="1200" err="1">
                <a:solidFill>
                  <a:srgbClr val="455F51"/>
                </a:solidFill>
                <a:ea typeface="Open Sans"/>
                <a:cs typeface="Open Sans"/>
              </a:rPr>
              <a:t>localisation</a:t>
            </a:r>
            <a:r>
              <a:rPr lang="en-US" sz="2500" b="0" kern="1200">
                <a:solidFill>
                  <a:srgbClr val="455F51"/>
                </a:solidFill>
                <a:ea typeface="Open Sans"/>
                <a:cs typeface="Open Sans"/>
              </a:rPr>
              <a:t> </a:t>
            </a:r>
            <a:endParaRPr lang="en-US"/>
          </a:p>
        </p:txBody>
      </p:sp>
      <p:sp>
        <p:nvSpPr>
          <p:cNvPr id="12" name="TextBox 11">
            <a:extLst>
              <a:ext uri="{FF2B5EF4-FFF2-40B4-BE49-F238E27FC236}">
                <a16:creationId xmlns:a16="http://schemas.microsoft.com/office/drawing/2014/main" id="{FA225F39-9FAC-037F-15B2-6CA466297D40}"/>
              </a:ext>
            </a:extLst>
          </p:cNvPr>
          <p:cNvSpPr txBox="1"/>
          <p:nvPr/>
        </p:nvSpPr>
        <p:spPr>
          <a:xfrm>
            <a:off x="458949" y="1602068"/>
            <a:ext cx="1537399" cy="142346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algn="l"/>
            <a:r>
              <a:rPr lang="en-US" sz="1500" err="1">
                <a:latin typeface="Open Sans"/>
              </a:rPr>
              <a:t>Localisation</a:t>
            </a:r>
            <a:r>
              <a:rPr lang="en-US" sz="1500" b="0">
                <a:latin typeface="Open Sans"/>
              </a:rPr>
              <a:t> -passer à u</a:t>
            </a:r>
            <a:r>
              <a:rPr lang="fr-FR" sz="1500" b="0">
                <a:latin typeface="Open Sans"/>
              </a:rPr>
              <a:t>ne réponse pilotée, dirigée et prise en charge localement</a:t>
            </a:r>
            <a:r>
              <a:rPr lang="en-US" sz="1500" b="0">
                <a:latin typeface="Open Sans"/>
              </a:rPr>
              <a:t> </a:t>
            </a:r>
            <a:endParaRPr lang="en-US" sz="1500" b="0" i="0" u="none" strike="noStrike" cap="none" spc="0" normalizeH="0" baseline="0">
              <a:ln>
                <a:noFill/>
              </a:ln>
              <a:solidFill>
                <a:srgbClr val="000000"/>
              </a:solidFill>
              <a:effectLst/>
              <a:uFillTx/>
              <a:latin typeface="Open Sans"/>
              <a:ea typeface="Helvetica Neue"/>
              <a:cs typeface="Helvetica Neue"/>
            </a:endParaRPr>
          </a:p>
        </p:txBody>
      </p:sp>
      <p:sp>
        <p:nvSpPr>
          <p:cNvPr id="13" name="TextBox 12">
            <a:extLst>
              <a:ext uri="{FF2B5EF4-FFF2-40B4-BE49-F238E27FC236}">
                <a16:creationId xmlns:a16="http://schemas.microsoft.com/office/drawing/2014/main" id="{04EC7858-986B-51BA-6507-27D47AB061EB}"/>
              </a:ext>
            </a:extLst>
          </p:cNvPr>
          <p:cNvSpPr txBox="1"/>
          <p:nvPr/>
        </p:nvSpPr>
        <p:spPr>
          <a:xfrm>
            <a:off x="454371" y="3329822"/>
            <a:ext cx="1637297" cy="16542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algn="l"/>
            <a:r>
              <a:rPr lang="en-US" sz="1500" err="1">
                <a:latin typeface="Open Sans"/>
              </a:rPr>
              <a:t>Décolonialité</a:t>
            </a:r>
            <a:r>
              <a:rPr lang="en-US" sz="1500" b="0">
                <a:latin typeface="Open Sans"/>
              </a:rPr>
              <a:t> - </a:t>
            </a:r>
            <a:endParaRPr lang="en-US" sz="1500"/>
          </a:p>
          <a:p>
            <a:pPr algn="l"/>
            <a:r>
              <a:rPr lang="en-US" sz="1500" b="0">
                <a:latin typeface="Open Sans"/>
              </a:rPr>
              <a:t>reconstitution des modes de pensée, des </a:t>
            </a:r>
            <a:r>
              <a:rPr lang="en-US" sz="1500" b="0" err="1">
                <a:latin typeface="Open Sans"/>
              </a:rPr>
              <a:t>langues</a:t>
            </a:r>
            <a:r>
              <a:rPr lang="en-US" sz="1500" b="0">
                <a:latin typeface="Open Sans"/>
              </a:rPr>
              <a:t>, des modes de vie et d'être </a:t>
            </a:r>
            <a:endParaRPr lang="en-US" sz="1500"/>
          </a:p>
        </p:txBody>
      </p:sp>
      <p:sp>
        <p:nvSpPr>
          <p:cNvPr id="14" name="TextBox 13">
            <a:extLst>
              <a:ext uri="{FF2B5EF4-FFF2-40B4-BE49-F238E27FC236}">
                <a16:creationId xmlns:a16="http://schemas.microsoft.com/office/drawing/2014/main" id="{D29C9433-C1C2-F284-B71D-ACD8DED47A61}"/>
              </a:ext>
            </a:extLst>
          </p:cNvPr>
          <p:cNvSpPr txBox="1"/>
          <p:nvPr/>
        </p:nvSpPr>
        <p:spPr>
          <a:xfrm>
            <a:off x="2058413" y="4973507"/>
            <a:ext cx="3359805" cy="9618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algn="l"/>
            <a:r>
              <a:rPr lang="en-US" sz="1500" err="1">
                <a:latin typeface="Open Sans"/>
              </a:rPr>
              <a:t>Démanteler</a:t>
            </a:r>
            <a:r>
              <a:rPr lang="en-US" sz="1500">
                <a:latin typeface="Open Sans"/>
              </a:rPr>
              <a:t> la </a:t>
            </a:r>
            <a:r>
              <a:rPr lang="en-US" sz="1500" err="1">
                <a:latin typeface="Open Sans"/>
              </a:rPr>
              <a:t>suprématie</a:t>
            </a:r>
            <a:r>
              <a:rPr lang="en-US" sz="1500">
                <a:latin typeface="Open Sans"/>
              </a:rPr>
              <a:t> blanche</a:t>
            </a:r>
            <a:r>
              <a:rPr lang="en-US" sz="1500" b="0">
                <a:latin typeface="Open Sans"/>
              </a:rPr>
              <a:t> - </a:t>
            </a:r>
            <a:r>
              <a:rPr lang="en-US" sz="1500" b="0" err="1">
                <a:latin typeface="Open Sans"/>
              </a:rPr>
              <a:t>en</a:t>
            </a:r>
            <a:r>
              <a:rPr lang="en-US" sz="1500" b="0">
                <a:latin typeface="Open Sans"/>
              </a:rPr>
              <a:t> </a:t>
            </a:r>
            <a:r>
              <a:rPr lang="en-US" sz="1500" b="0" err="1">
                <a:latin typeface="Open Sans"/>
              </a:rPr>
              <a:t>décentrant</a:t>
            </a:r>
            <a:r>
              <a:rPr lang="en-US" sz="1500" b="0">
                <a:latin typeface="Open Sans"/>
              </a:rPr>
              <a:t> la </a:t>
            </a:r>
            <a:r>
              <a:rPr lang="en-US" sz="1500" b="0" err="1">
                <a:latin typeface="Open Sans"/>
              </a:rPr>
              <a:t>blancheur</a:t>
            </a:r>
            <a:r>
              <a:rPr lang="en-US" sz="1500" b="0">
                <a:latin typeface="Open Sans"/>
              </a:rPr>
              <a:t> et </a:t>
            </a:r>
            <a:r>
              <a:rPr lang="en-US" sz="1500" b="0" err="1">
                <a:latin typeface="Open Sans"/>
              </a:rPr>
              <a:t>en</a:t>
            </a:r>
            <a:r>
              <a:rPr lang="en-US" sz="1500" b="0">
                <a:latin typeface="Open Sans"/>
              </a:rPr>
              <a:t> </a:t>
            </a:r>
            <a:r>
              <a:rPr lang="en-US" sz="1500" b="0" err="1">
                <a:latin typeface="Open Sans"/>
              </a:rPr>
              <a:t>remettant</a:t>
            </a:r>
            <a:r>
              <a:rPr lang="en-US" sz="1500" b="0">
                <a:latin typeface="Open Sans"/>
              </a:rPr>
              <a:t> </a:t>
            </a:r>
            <a:r>
              <a:rPr lang="en-US" sz="1500" b="0" err="1">
                <a:latin typeface="Open Sans"/>
              </a:rPr>
              <a:t>en</a:t>
            </a:r>
            <a:r>
              <a:rPr lang="en-US" sz="1500" b="0">
                <a:latin typeface="Open Sans"/>
              </a:rPr>
              <a:t> question les </a:t>
            </a:r>
            <a:r>
              <a:rPr lang="en-US" sz="1500" b="0" err="1">
                <a:latin typeface="Open Sans"/>
              </a:rPr>
              <a:t>hypothèses</a:t>
            </a:r>
            <a:r>
              <a:rPr lang="en-US" sz="1500" b="0">
                <a:latin typeface="Open Sans"/>
              </a:rPr>
              <a:t> de </a:t>
            </a:r>
            <a:r>
              <a:rPr lang="en-US" sz="1500" b="0" err="1">
                <a:latin typeface="Open Sans"/>
              </a:rPr>
              <a:t>neutralité</a:t>
            </a:r>
            <a:r>
              <a:rPr lang="en-US" sz="1500" b="0">
                <a:latin typeface="Open Sans"/>
              </a:rPr>
              <a:t> </a:t>
            </a:r>
            <a:endParaRPr lang="en-US" sz="1500">
              <a:latin typeface="Open Sans"/>
            </a:endParaRPr>
          </a:p>
        </p:txBody>
      </p:sp>
      <p:sp>
        <p:nvSpPr>
          <p:cNvPr id="15" name="TextBox 14">
            <a:extLst>
              <a:ext uri="{FF2B5EF4-FFF2-40B4-BE49-F238E27FC236}">
                <a16:creationId xmlns:a16="http://schemas.microsoft.com/office/drawing/2014/main" id="{6186DF10-96F5-208F-F300-08A70990668C}"/>
              </a:ext>
            </a:extLst>
          </p:cNvPr>
          <p:cNvSpPr txBox="1"/>
          <p:nvPr/>
        </p:nvSpPr>
        <p:spPr>
          <a:xfrm>
            <a:off x="10101052" y="2029177"/>
            <a:ext cx="1676567" cy="9618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a:latin typeface="Open Sans"/>
              </a:rPr>
              <a:t>Une </a:t>
            </a:r>
            <a:r>
              <a:rPr lang="en-US" sz="1500" err="1">
                <a:latin typeface="Open Sans"/>
              </a:rPr>
              <a:t>réponse</a:t>
            </a:r>
            <a:r>
              <a:rPr lang="en-US" sz="1500">
                <a:latin typeface="Open Sans"/>
              </a:rPr>
              <a:t> </a:t>
            </a:r>
            <a:r>
              <a:rPr lang="en-US" sz="1500" err="1">
                <a:latin typeface="Open Sans"/>
              </a:rPr>
              <a:t>humanitaire</a:t>
            </a:r>
            <a:r>
              <a:rPr lang="en-US" sz="1500">
                <a:latin typeface="Open Sans"/>
              </a:rPr>
              <a:t> </a:t>
            </a:r>
            <a:r>
              <a:rPr lang="en-US" sz="1500" err="1">
                <a:latin typeface="Open Sans"/>
              </a:rPr>
              <a:t>pilotée</a:t>
            </a:r>
            <a:r>
              <a:rPr lang="en-US" sz="1500">
                <a:latin typeface="Open Sans"/>
              </a:rPr>
              <a:t> </a:t>
            </a:r>
            <a:r>
              <a:rPr lang="en-US" sz="1500" err="1">
                <a:latin typeface="Open Sans"/>
              </a:rPr>
              <a:t>localement</a:t>
            </a:r>
            <a:r>
              <a:rPr lang="en-US" sz="1500">
                <a:latin typeface="Open Sans"/>
              </a:rPr>
              <a:t> </a:t>
            </a:r>
          </a:p>
        </p:txBody>
      </p:sp>
      <p:sp>
        <p:nvSpPr>
          <p:cNvPr id="17" name="TextBox 16">
            <a:extLst>
              <a:ext uri="{FF2B5EF4-FFF2-40B4-BE49-F238E27FC236}">
                <a16:creationId xmlns:a16="http://schemas.microsoft.com/office/drawing/2014/main" id="{EAB68994-065F-40F9-4F52-61F142DFF1E9}"/>
              </a:ext>
            </a:extLst>
          </p:cNvPr>
          <p:cNvSpPr txBox="1"/>
          <p:nvPr/>
        </p:nvSpPr>
        <p:spPr>
          <a:xfrm>
            <a:off x="10297741" y="3232914"/>
            <a:ext cx="1273279" cy="9618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err="1">
                <a:latin typeface="Open Sans"/>
              </a:rPr>
              <a:t>L'équité</a:t>
            </a:r>
            <a:r>
              <a:rPr lang="en-US" sz="1500">
                <a:latin typeface="Open Sans"/>
              </a:rPr>
              <a:t> </a:t>
            </a:r>
            <a:r>
              <a:rPr lang="en-US" sz="1500" err="1">
                <a:latin typeface="Open Sans"/>
              </a:rPr>
              <a:t>raciale</a:t>
            </a:r>
            <a:r>
              <a:rPr lang="en-US" sz="1500">
                <a:latin typeface="Open Sans"/>
              </a:rPr>
              <a:t> dans le </a:t>
            </a:r>
            <a:r>
              <a:rPr lang="en-US" sz="1500" err="1">
                <a:latin typeface="Open Sans"/>
              </a:rPr>
              <a:t>secteur</a:t>
            </a:r>
            <a:r>
              <a:rPr lang="en-US" sz="1500">
                <a:latin typeface="Open Sans"/>
              </a:rPr>
              <a:t> </a:t>
            </a:r>
            <a:r>
              <a:rPr lang="en-US" sz="1500" err="1">
                <a:latin typeface="Open Sans"/>
              </a:rPr>
              <a:t>humanitaire</a:t>
            </a:r>
          </a:p>
        </p:txBody>
      </p:sp>
    </p:spTree>
    <p:extLst>
      <p:ext uri="{BB962C8B-B14F-4D97-AF65-F5344CB8AC3E}">
        <p14:creationId xmlns:p14="http://schemas.microsoft.com/office/powerpoint/2010/main" val="2268200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WCA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5"/>
          <a:stretch>
            <a:fillRect/>
          </a:stretch>
        </p:blipFill>
        <p:spPr>
          <a:xfrm>
            <a:off x="9675628" y="6179617"/>
            <a:ext cx="1275893" cy="452120"/>
          </a:xfrm>
          <a:prstGeom prst="rect">
            <a:avLst/>
          </a:prstGeom>
        </p:spPr>
      </p:pic>
      <p:sp>
        <p:nvSpPr>
          <p:cNvPr id="5" name="TextBox 6">
            <a:extLst>
              <a:ext uri="{FF2B5EF4-FFF2-40B4-BE49-F238E27FC236}">
                <a16:creationId xmlns:a16="http://schemas.microsoft.com/office/drawing/2014/main" id="{399FA51C-5F56-02DA-FCD1-C83284D3464A}"/>
              </a:ext>
            </a:extLst>
          </p:cNvPr>
          <p:cNvSpPr txBox="1"/>
          <p:nvPr/>
        </p:nvSpPr>
        <p:spPr>
          <a:xfrm>
            <a:off x="6404614" y="250257"/>
            <a:ext cx="5115815" cy="92882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2500" kern="1200">
                <a:solidFill>
                  <a:srgbClr val="455F51"/>
                </a:solidFill>
                <a:latin typeface="Open Sans"/>
                <a:ea typeface="Open Sans"/>
                <a:cs typeface="Open Sans"/>
              </a:rPr>
              <a:t>Who is a local or national actor?</a:t>
            </a:r>
          </a:p>
        </p:txBody>
      </p:sp>
      <p:sp>
        <p:nvSpPr>
          <p:cNvPr id="19" name="TextBox 18">
            <a:extLst>
              <a:ext uri="{FF2B5EF4-FFF2-40B4-BE49-F238E27FC236}">
                <a16:creationId xmlns:a16="http://schemas.microsoft.com/office/drawing/2014/main" id="{C0F46448-A99C-3724-28AF-D9365484D5EC}"/>
              </a:ext>
            </a:extLst>
          </p:cNvPr>
          <p:cNvSpPr txBox="1"/>
          <p:nvPr/>
        </p:nvSpPr>
        <p:spPr>
          <a:xfrm>
            <a:off x="10080014" y="1517155"/>
            <a:ext cx="1613808" cy="347787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r>
              <a:rPr lang="en-US" sz="2000" b="0">
                <a:latin typeface="Open Sans"/>
              </a:rPr>
              <a:t>These are generally the types of actors that are considered local or national, depending on the context</a:t>
            </a:r>
            <a:endParaRPr lang="fr-FR" sz="2000" b="0">
              <a:latin typeface="Open Sans"/>
            </a:endParaRPr>
          </a:p>
        </p:txBody>
      </p:sp>
      <p:sp>
        <p:nvSpPr>
          <p:cNvPr id="7" name="TextBox 17">
            <a:extLst>
              <a:ext uri="{FF2B5EF4-FFF2-40B4-BE49-F238E27FC236}">
                <a16:creationId xmlns:a16="http://schemas.microsoft.com/office/drawing/2014/main" id="{EB72EFF8-0871-69C0-7DF0-2E9655CD0728}"/>
              </a:ext>
            </a:extLst>
          </p:cNvPr>
          <p:cNvSpPr txBox="1"/>
          <p:nvPr/>
        </p:nvSpPr>
        <p:spPr>
          <a:xfrm>
            <a:off x="343640" y="6079928"/>
            <a:ext cx="4177837"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defTabSz="609492">
              <a:defRPr sz="1800">
                <a:latin typeface="Arial"/>
                <a:ea typeface="Arial"/>
                <a:cs typeface="Arial"/>
                <a:sym typeface="Arial"/>
              </a:defRPr>
            </a:pPr>
            <a:r>
              <a:rPr>
                <a:solidFill>
                  <a:srgbClr val="808080"/>
                </a:solidFill>
              </a:rPr>
              <a:t>Session</a:t>
            </a:r>
            <a:r>
              <a:rPr lang="en-US">
                <a:solidFill>
                  <a:srgbClr val="808080"/>
                </a:solidFill>
              </a:rPr>
              <a:t>: </a:t>
            </a:r>
            <a:r>
              <a:rPr lang="en-GB">
                <a:solidFill>
                  <a:srgbClr val="808080"/>
                </a:solidFill>
              </a:rPr>
              <a:t>Localisation</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21 Février / February 2024</a:t>
            </a:r>
            <a:endParaRPr lang="en-US"/>
          </a:p>
        </p:txBody>
      </p:sp>
      <p:sp>
        <p:nvSpPr>
          <p:cNvPr id="9" name="TextBox 6">
            <a:extLst>
              <a:ext uri="{FF2B5EF4-FFF2-40B4-BE49-F238E27FC236}">
                <a16:creationId xmlns:a16="http://schemas.microsoft.com/office/drawing/2014/main" id="{D84C930E-BCB5-225D-894D-A3FC5E1732EC}"/>
              </a:ext>
            </a:extLst>
          </p:cNvPr>
          <p:cNvSpPr txBox="1"/>
          <p:nvPr/>
        </p:nvSpPr>
        <p:spPr>
          <a:xfrm>
            <a:off x="449479" y="250256"/>
            <a:ext cx="5461489" cy="92882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2500" b="0" kern="1200">
                <a:solidFill>
                  <a:srgbClr val="455F51"/>
                </a:solidFill>
                <a:ea typeface="Open Sans"/>
                <a:cs typeface="Open Sans"/>
              </a:rPr>
              <a:t>Qui </a:t>
            </a:r>
            <a:r>
              <a:rPr lang="en-US" sz="2500" b="0" kern="1200" err="1">
                <a:solidFill>
                  <a:srgbClr val="455F51"/>
                </a:solidFill>
                <a:ea typeface="Open Sans"/>
                <a:cs typeface="Open Sans"/>
              </a:rPr>
              <a:t>est</a:t>
            </a:r>
            <a:r>
              <a:rPr lang="en-US" sz="2500" b="0" kern="1200">
                <a:solidFill>
                  <a:srgbClr val="455F51"/>
                </a:solidFill>
                <a:ea typeface="Open Sans"/>
                <a:cs typeface="Open Sans"/>
              </a:rPr>
              <a:t> un </a:t>
            </a:r>
            <a:r>
              <a:rPr lang="en-US" sz="2500" b="0" kern="1200" err="1">
                <a:solidFill>
                  <a:srgbClr val="455F51"/>
                </a:solidFill>
                <a:ea typeface="Open Sans"/>
                <a:cs typeface="Open Sans"/>
              </a:rPr>
              <a:t>acteur</a:t>
            </a:r>
            <a:r>
              <a:rPr lang="en-US" sz="2500" b="0" kern="1200">
                <a:solidFill>
                  <a:srgbClr val="455F51"/>
                </a:solidFill>
                <a:ea typeface="Open Sans"/>
                <a:cs typeface="Open Sans"/>
              </a:rPr>
              <a:t> local </a:t>
            </a:r>
            <a:r>
              <a:rPr lang="en-US" sz="2500" b="0" kern="1200" err="1">
                <a:solidFill>
                  <a:srgbClr val="455F51"/>
                </a:solidFill>
                <a:ea typeface="Open Sans"/>
                <a:cs typeface="Open Sans"/>
              </a:rPr>
              <a:t>ou</a:t>
            </a:r>
            <a:r>
              <a:rPr lang="en-US" sz="2500" b="0" kern="1200">
                <a:solidFill>
                  <a:srgbClr val="455F51"/>
                </a:solidFill>
                <a:ea typeface="Open Sans"/>
                <a:cs typeface="Open Sans"/>
              </a:rPr>
              <a:t> national ? </a:t>
            </a:r>
            <a:endParaRPr lang="en-US"/>
          </a:p>
        </p:txBody>
      </p:sp>
      <p:sp>
        <p:nvSpPr>
          <p:cNvPr id="10" name="TextBox 9">
            <a:extLst>
              <a:ext uri="{FF2B5EF4-FFF2-40B4-BE49-F238E27FC236}">
                <a16:creationId xmlns:a16="http://schemas.microsoft.com/office/drawing/2014/main" id="{7EBA4547-19E0-2962-429E-1FD68F94D984}"/>
              </a:ext>
            </a:extLst>
          </p:cNvPr>
          <p:cNvSpPr txBox="1"/>
          <p:nvPr/>
        </p:nvSpPr>
        <p:spPr>
          <a:xfrm>
            <a:off x="242950" y="1713097"/>
            <a:ext cx="1901870" cy="31700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r"/>
            <a:r>
              <a:rPr lang="fr-FR" sz="2000" b="0">
                <a:latin typeface="Open Sans"/>
              </a:rPr>
              <a:t>Il s'agit généralement des types d'acteurs considérés comme locaux ou nationaux, selon le contexte</a:t>
            </a:r>
            <a:endParaRPr lang="fr-FR" sz="2000">
              <a:latin typeface="Open Sans"/>
            </a:endParaRPr>
          </a:p>
        </p:txBody>
      </p:sp>
      <p:pic>
        <p:nvPicPr>
          <p:cNvPr id="2" name="Picture 1" descr="A multicolored chart with text&#10;&#10;Description automatically generated">
            <a:extLst>
              <a:ext uri="{FF2B5EF4-FFF2-40B4-BE49-F238E27FC236}">
                <a16:creationId xmlns:a16="http://schemas.microsoft.com/office/drawing/2014/main" id="{5D28CBE2-5E8A-921E-1B67-F4AEB7D4B68B}"/>
              </a:ext>
            </a:extLst>
          </p:cNvPr>
          <p:cNvPicPr>
            <a:picLocks noChangeAspect="1"/>
          </p:cNvPicPr>
          <p:nvPr/>
        </p:nvPicPr>
        <p:blipFill>
          <a:blip r:embed="rId6"/>
          <a:stretch>
            <a:fillRect/>
          </a:stretch>
        </p:blipFill>
        <p:spPr>
          <a:xfrm>
            <a:off x="2165444" y="1529535"/>
            <a:ext cx="7922091" cy="3481920"/>
          </a:xfrm>
          <a:prstGeom prst="rect">
            <a:avLst/>
          </a:prstGeom>
        </p:spPr>
      </p:pic>
    </p:spTree>
    <p:extLst>
      <p:ext uri="{BB962C8B-B14F-4D97-AF65-F5344CB8AC3E}">
        <p14:creationId xmlns:p14="http://schemas.microsoft.com/office/powerpoint/2010/main" val="10787550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at the camera&#10;&#10;Description automatically generated">
            <a:extLst>
              <a:ext uri="{FF2B5EF4-FFF2-40B4-BE49-F238E27FC236}">
                <a16:creationId xmlns:a16="http://schemas.microsoft.com/office/drawing/2014/main" id="{40EBB3D4-1C8A-3368-9A94-2A2CFA5B47FA}"/>
              </a:ext>
            </a:extLst>
          </p:cNvPr>
          <p:cNvPicPr>
            <a:picLocks noChangeAspect="1"/>
          </p:cNvPicPr>
          <p:nvPr/>
        </p:nvPicPr>
        <p:blipFill rotWithShape="1">
          <a:blip r:embed="rId2"/>
          <a:srcRect l="-425" t="4706" r="637" b="16361"/>
          <a:stretch/>
        </p:blipFill>
        <p:spPr>
          <a:xfrm>
            <a:off x="4379456" y="1154044"/>
            <a:ext cx="1552150" cy="1550498"/>
          </a:xfrm>
          <a:prstGeom prst="ellipse">
            <a:avLst/>
          </a:prstGeom>
        </p:spPr>
      </p:pic>
      <p:sp>
        <p:nvSpPr>
          <p:cNvPr id="5" name="TextBox 6">
            <a:extLst>
              <a:ext uri="{FF2B5EF4-FFF2-40B4-BE49-F238E27FC236}">
                <a16:creationId xmlns:a16="http://schemas.microsoft.com/office/drawing/2014/main" id="{DC933286-C156-C473-5153-B7E8E97AE32B}"/>
              </a:ext>
            </a:extLst>
          </p:cNvPr>
          <p:cNvSpPr txBox="1"/>
          <p:nvPr/>
        </p:nvSpPr>
        <p:spPr>
          <a:xfrm>
            <a:off x="447473" y="169575"/>
            <a:ext cx="11313266" cy="936518"/>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fr-FR" sz="3500" kern="1200" dirty="0">
                <a:solidFill>
                  <a:srgbClr val="455F51"/>
                </a:solidFill>
                <a:latin typeface="Open Sans"/>
                <a:ea typeface="Open Sans"/>
                <a:cs typeface="Open Sans"/>
              </a:rPr>
              <a:t>Discussion de groupe</a:t>
            </a:r>
            <a:r>
              <a:rPr lang="en-US" sz="3500" kern="1200" dirty="0">
                <a:solidFill>
                  <a:srgbClr val="455F51"/>
                </a:solidFill>
                <a:latin typeface="Open Sans"/>
                <a:ea typeface="Open Sans"/>
                <a:cs typeface="Open Sans"/>
              </a:rPr>
              <a:t> | Panel Discussion </a:t>
            </a:r>
            <a:endParaRPr lang="en-US" sz="3500" dirty="0">
              <a:latin typeface="Open Sans"/>
            </a:endParaRPr>
          </a:p>
        </p:txBody>
      </p:sp>
      <p:sp>
        <p:nvSpPr>
          <p:cNvPr id="14" name="TextBox 13">
            <a:extLst>
              <a:ext uri="{FF2B5EF4-FFF2-40B4-BE49-F238E27FC236}">
                <a16:creationId xmlns:a16="http://schemas.microsoft.com/office/drawing/2014/main" id="{57740AB8-6129-AE1A-5F27-A6203486DBF7}"/>
              </a:ext>
            </a:extLst>
          </p:cNvPr>
          <p:cNvSpPr txBox="1"/>
          <p:nvPr/>
        </p:nvSpPr>
        <p:spPr>
          <a:xfrm>
            <a:off x="170943" y="2950669"/>
            <a:ext cx="1826549" cy="111569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dirty="0">
                <a:latin typeface="Open Sans"/>
                <a:ea typeface="Calibri"/>
                <a:cs typeface="Calibri"/>
              </a:rPr>
              <a:t>TRAORE </a:t>
            </a:r>
            <a:r>
              <a:rPr lang="en-US" dirty="0" err="1">
                <a:latin typeface="Open Sans"/>
                <a:ea typeface="Calibri"/>
                <a:cs typeface="Calibri"/>
              </a:rPr>
              <a:t>Sourabiet</a:t>
            </a:r>
            <a:r>
              <a:rPr lang="en-US" dirty="0">
                <a:latin typeface="Open Sans"/>
                <a:ea typeface="Calibri"/>
                <a:cs typeface="Calibri"/>
              </a:rPr>
              <a:t> Maimouna </a:t>
            </a:r>
            <a:endParaRPr lang="en-US">
              <a:latin typeface="Open Sans"/>
            </a:endParaRPr>
          </a:p>
          <a:p>
            <a:r>
              <a:rPr lang="fr-FR" dirty="0">
                <a:solidFill>
                  <a:schemeClr val="tx1">
                    <a:lumMod val="50000"/>
                    <a:lumOff val="50000"/>
                  </a:schemeClr>
                </a:solidFill>
                <a:latin typeface="Open Sans"/>
              </a:rPr>
              <a:t>Nutritionniste</a:t>
            </a:r>
            <a:endParaRPr lang="fr-FR">
              <a:solidFill>
                <a:schemeClr val="tx1">
                  <a:lumMod val="50000"/>
                  <a:lumOff val="50000"/>
                </a:schemeClr>
              </a:solidFill>
            </a:endParaRPr>
          </a:p>
          <a:p>
            <a:r>
              <a:rPr lang="fr-FR" dirty="0">
                <a:latin typeface="Open Sans"/>
                <a:cs typeface="Calibri"/>
              </a:rPr>
              <a:t>Ministère de la Santé Burkina Faso</a:t>
            </a:r>
            <a:endParaRPr lang="fr-FR">
              <a:latin typeface="Open Sans"/>
            </a:endParaRPr>
          </a:p>
        </p:txBody>
      </p:sp>
      <p:sp>
        <p:nvSpPr>
          <p:cNvPr id="15" name="TextBox 14">
            <a:extLst>
              <a:ext uri="{FF2B5EF4-FFF2-40B4-BE49-F238E27FC236}">
                <a16:creationId xmlns:a16="http://schemas.microsoft.com/office/drawing/2014/main" id="{1B9C4F7A-A0C5-DDF7-8398-0ED8A539BA56}"/>
              </a:ext>
            </a:extLst>
          </p:cNvPr>
          <p:cNvSpPr txBox="1"/>
          <p:nvPr/>
        </p:nvSpPr>
        <p:spPr>
          <a:xfrm>
            <a:off x="2173966" y="2950669"/>
            <a:ext cx="1832831" cy="111569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dirty="0">
                <a:latin typeface="Open Sans"/>
              </a:rPr>
              <a:t>Amadou Tila Kebe</a:t>
            </a:r>
          </a:p>
          <a:p>
            <a:r>
              <a:rPr lang="en-US" dirty="0">
                <a:solidFill>
                  <a:schemeClr val="tx1">
                    <a:lumMod val="50000"/>
                    <a:lumOff val="50000"/>
                  </a:schemeClr>
                </a:solidFill>
                <a:latin typeface="Open Sans"/>
              </a:rPr>
              <a:t>Co-</a:t>
            </a:r>
            <a:r>
              <a:rPr lang="en-US" err="1">
                <a:solidFill>
                  <a:schemeClr val="tx1">
                    <a:lumMod val="50000"/>
                    <a:lumOff val="50000"/>
                  </a:schemeClr>
                </a:solidFill>
                <a:latin typeface="Open Sans"/>
              </a:rPr>
              <a:t>Facilitateur</a:t>
            </a:r>
            <a:r>
              <a:rPr lang="en-US" dirty="0">
                <a:solidFill>
                  <a:schemeClr val="tx1">
                    <a:lumMod val="50000"/>
                    <a:lumOff val="50000"/>
                  </a:schemeClr>
                </a:solidFill>
                <a:latin typeface="Open Sans"/>
              </a:rPr>
              <a:t> du Cluster Nutrition</a:t>
            </a:r>
          </a:p>
          <a:p>
            <a:r>
              <a:rPr lang="en-US" dirty="0">
                <a:latin typeface="Open Sans"/>
              </a:rPr>
              <a:t> Action </a:t>
            </a:r>
            <a:r>
              <a:rPr lang="en-US" err="1">
                <a:latin typeface="Open Sans"/>
              </a:rPr>
              <a:t>contre</a:t>
            </a:r>
            <a:r>
              <a:rPr lang="en-US" dirty="0">
                <a:latin typeface="Open Sans"/>
              </a:rPr>
              <a:t> la </a:t>
            </a:r>
            <a:r>
              <a:rPr lang="en-US" err="1">
                <a:latin typeface="Open Sans"/>
              </a:rPr>
              <a:t>faim</a:t>
            </a:r>
            <a:r>
              <a:rPr lang="en-US" dirty="0">
                <a:latin typeface="Open Sans"/>
              </a:rPr>
              <a:t> Mali</a:t>
            </a:r>
            <a:endParaRPr lang="en-US" sz="1400" b="1" u="none" strike="noStrike" cap="none" spc="0" normalizeH="0" baseline="0" dirty="0">
              <a:ln>
                <a:noFill/>
              </a:ln>
              <a:solidFill>
                <a:srgbClr val="000000"/>
              </a:solidFill>
              <a:effectLst/>
              <a:uFillTx/>
              <a:latin typeface="Open Sans"/>
              <a:ea typeface="Helvetica Neue"/>
              <a:cs typeface="Helvetica Neue"/>
            </a:endParaRPr>
          </a:p>
        </p:txBody>
      </p:sp>
      <p:sp>
        <p:nvSpPr>
          <p:cNvPr id="17" name="TextBox 16">
            <a:extLst>
              <a:ext uri="{FF2B5EF4-FFF2-40B4-BE49-F238E27FC236}">
                <a16:creationId xmlns:a16="http://schemas.microsoft.com/office/drawing/2014/main" id="{78BA4A79-2BBD-F46E-9EEA-B0C254354CC2}"/>
              </a:ext>
            </a:extLst>
          </p:cNvPr>
          <p:cNvSpPr txBox="1"/>
          <p:nvPr/>
        </p:nvSpPr>
        <p:spPr>
          <a:xfrm>
            <a:off x="4176989" y="2950669"/>
            <a:ext cx="1826852" cy="154657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dirty="0">
                <a:solidFill>
                  <a:schemeClr val="tx1"/>
                </a:solidFill>
                <a:latin typeface="Open Sans Bold"/>
                <a:ea typeface="Open Sans Bold"/>
                <a:cs typeface="Open Sans Bold"/>
              </a:rPr>
              <a:t>Sama </a:t>
            </a:r>
            <a:r>
              <a:rPr lang="en-US" dirty="0" err="1">
                <a:solidFill>
                  <a:schemeClr val="tx1"/>
                </a:solidFill>
                <a:latin typeface="Open Sans Bold"/>
                <a:ea typeface="Open Sans Bold"/>
                <a:cs typeface="Open Sans Bold"/>
              </a:rPr>
              <a:t>Epse</a:t>
            </a:r>
            <a:r>
              <a:rPr lang="en-US" dirty="0">
                <a:solidFill>
                  <a:schemeClr val="tx1"/>
                </a:solidFill>
                <a:latin typeface="Open Sans Bold"/>
                <a:ea typeface="Open Sans Bold"/>
                <a:cs typeface="Open Sans Bold"/>
              </a:rPr>
              <a:t> </a:t>
            </a:r>
            <a:r>
              <a:rPr lang="en-US" dirty="0" err="1">
                <a:solidFill>
                  <a:schemeClr val="tx1"/>
                </a:solidFill>
                <a:latin typeface="Open Sans Bold"/>
                <a:ea typeface="Open Sans Bold"/>
                <a:cs typeface="Open Sans Bold"/>
              </a:rPr>
              <a:t>Ndzenyuy</a:t>
            </a:r>
            <a:r>
              <a:rPr lang="en-US" dirty="0">
                <a:solidFill>
                  <a:schemeClr val="tx1"/>
                </a:solidFill>
                <a:latin typeface="Open Sans Bold"/>
                <a:ea typeface="Open Sans Bold"/>
                <a:cs typeface="Open Sans Bold"/>
              </a:rPr>
              <a:t> Paltiel Yeti</a:t>
            </a:r>
          </a:p>
          <a:p>
            <a:r>
              <a:rPr lang="en-US" dirty="0">
                <a:solidFill>
                  <a:schemeClr val="bg2">
                    <a:lumMod val="50000"/>
                  </a:schemeClr>
                </a:solidFill>
                <a:latin typeface="Open Sans"/>
                <a:ea typeface="Open Sans Bold"/>
                <a:cs typeface="Open Sans Bold"/>
              </a:rPr>
              <a:t>Public Health Nurse</a:t>
            </a:r>
          </a:p>
          <a:p>
            <a:r>
              <a:rPr lang="en-US" dirty="0">
                <a:solidFill>
                  <a:schemeClr val="tx1"/>
                </a:solidFill>
                <a:latin typeface="Open Sans Bold"/>
                <a:ea typeface="Open Sans Bold"/>
                <a:cs typeface="Open Sans Bold"/>
              </a:rPr>
              <a:t>Strategic Humanitarian Services Cameroon</a:t>
            </a:r>
          </a:p>
        </p:txBody>
      </p:sp>
      <p:sp>
        <p:nvSpPr>
          <p:cNvPr id="18" name="TextBox 17">
            <a:extLst>
              <a:ext uri="{FF2B5EF4-FFF2-40B4-BE49-F238E27FC236}">
                <a16:creationId xmlns:a16="http://schemas.microsoft.com/office/drawing/2014/main" id="{D3277F66-E062-AB89-EF7F-D1BA033DBE6A}"/>
              </a:ext>
            </a:extLst>
          </p:cNvPr>
          <p:cNvSpPr txBox="1"/>
          <p:nvPr/>
        </p:nvSpPr>
        <p:spPr>
          <a:xfrm>
            <a:off x="6180011" y="2950669"/>
            <a:ext cx="2021737" cy="154657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dirty="0">
                <a:latin typeface="Open Sans"/>
                <a:ea typeface="Open Sans"/>
                <a:cs typeface="Open Sans"/>
              </a:rPr>
              <a:t>Fati Ali</a:t>
            </a:r>
          </a:p>
          <a:p>
            <a:r>
              <a:rPr lang="en-US" dirty="0">
                <a:solidFill>
                  <a:schemeClr val="tx1">
                    <a:lumMod val="50000"/>
                    <a:lumOff val="50000"/>
                  </a:schemeClr>
                </a:solidFill>
                <a:latin typeface="Open Sans"/>
                <a:ea typeface="Open Sans"/>
                <a:cs typeface="Open Sans"/>
              </a:rPr>
              <a:t>Director Community and Family Health Services</a:t>
            </a:r>
          </a:p>
          <a:p>
            <a:r>
              <a:rPr lang="en-US" dirty="0">
                <a:latin typeface="Open Sans"/>
              </a:rPr>
              <a:t>Borno State Primary Health Care Development Agency</a:t>
            </a:r>
            <a:endParaRPr lang="fr-FR" sz="1400" b="1" i="0" u="none" strike="noStrike" cap="none" spc="0" normalizeH="0" baseline="0" dirty="0" err="1">
              <a:ln>
                <a:noFill/>
              </a:ln>
              <a:solidFill>
                <a:srgbClr val="000000"/>
              </a:solidFill>
              <a:effectLst/>
              <a:uFillTx/>
              <a:latin typeface="Open Sans"/>
              <a:ea typeface="Helvetica Neue"/>
              <a:cs typeface="Helvetica Neue"/>
            </a:endParaRPr>
          </a:p>
        </p:txBody>
      </p:sp>
      <p:sp>
        <p:nvSpPr>
          <p:cNvPr id="19" name="TextBox 18">
            <a:extLst>
              <a:ext uri="{FF2B5EF4-FFF2-40B4-BE49-F238E27FC236}">
                <a16:creationId xmlns:a16="http://schemas.microsoft.com/office/drawing/2014/main" id="{53B4A6DF-40B8-4739-1FBE-AD474C20A497}"/>
              </a:ext>
            </a:extLst>
          </p:cNvPr>
          <p:cNvSpPr txBox="1"/>
          <p:nvPr/>
        </p:nvSpPr>
        <p:spPr>
          <a:xfrm>
            <a:off x="8263692" y="2950669"/>
            <a:ext cx="1730903" cy="176202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dirty="0">
                <a:latin typeface="Open Sans"/>
              </a:rPr>
              <a:t>Dr. Oka Rene Kouame</a:t>
            </a:r>
            <a:endParaRPr lang="en-US" b="1" i="0" u="none" strike="noStrike" cap="none" spc="0" normalizeH="0" baseline="0" dirty="0">
              <a:ln>
                <a:noFill/>
              </a:ln>
              <a:solidFill>
                <a:srgbClr val="000000"/>
              </a:solidFill>
              <a:effectLst/>
              <a:uFillTx/>
              <a:latin typeface="Open Sans"/>
              <a:ea typeface="Helvetica Neue"/>
              <a:cs typeface="Helvetica Neue"/>
            </a:endParaRPr>
          </a:p>
          <a:p>
            <a:r>
              <a:rPr lang="fr-FR">
                <a:solidFill>
                  <a:schemeClr val="tx1">
                    <a:lumMod val="50000"/>
                    <a:lumOff val="50000"/>
                  </a:schemeClr>
                </a:solidFill>
                <a:latin typeface="Open Sans"/>
                <a:ea typeface="Open Sans"/>
                <a:cs typeface="Open Sans"/>
              </a:rPr>
              <a:t>Directeur du programme national</a:t>
            </a:r>
          </a:p>
          <a:p>
            <a:r>
              <a:rPr lang="fr-FR" dirty="0">
                <a:latin typeface="Open Sans"/>
              </a:rPr>
              <a:t>Ministère de la Santé </a:t>
            </a:r>
            <a:r>
              <a:rPr lang="fr-FR" dirty="0">
                <a:latin typeface="Open Sans"/>
                <a:cs typeface="Calibri"/>
              </a:rPr>
              <a:t>Côte d’ivoire </a:t>
            </a:r>
            <a:endParaRPr lang="fr-FR" dirty="0">
              <a:latin typeface="Open Sans"/>
            </a:endParaRPr>
          </a:p>
        </p:txBody>
      </p:sp>
      <p:sp>
        <p:nvSpPr>
          <p:cNvPr id="21" name="TextBox 20">
            <a:extLst>
              <a:ext uri="{FF2B5EF4-FFF2-40B4-BE49-F238E27FC236}">
                <a16:creationId xmlns:a16="http://schemas.microsoft.com/office/drawing/2014/main" id="{BBAED948-C00D-659B-F9E1-1B4E0409400E}"/>
              </a:ext>
            </a:extLst>
          </p:cNvPr>
          <p:cNvSpPr txBox="1"/>
          <p:nvPr/>
        </p:nvSpPr>
        <p:spPr>
          <a:xfrm>
            <a:off x="10197580" y="2950669"/>
            <a:ext cx="1834606" cy="900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dirty="0">
                <a:latin typeface="Open Sans Bold"/>
                <a:ea typeface="Open Sans"/>
                <a:cs typeface="Open Sans"/>
              </a:rPr>
              <a:t>Djibo Salifou</a:t>
            </a:r>
            <a:endParaRPr lang="en-US">
              <a:latin typeface="Open Sans Bold"/>
            </a:endParaRPr>
          </a:p>
          <a:p>
            <a:r>
              <a:rPr lang="fr-FR" dirty="0">
                <a:solidFill>
                  <a:schemeClr val="bg2">
                    <a:lumMod val="50000"/>
                  </a:schemeClr>
                </a:solidFill>
                <a:latin typeface="Open Sans Bold"/>
                <a:ea typeface="Open Sans"/>
                <a:cs typeface="Open Sans"/>
              </a:rPr>
              <a:t>Coordinateur Nutrition</a:t>
            </a:r>
            <a:endParaRPr lang="fr-FR" dirty="0">
              <a:solidFill>
                <a:schemeClr val="bg2">
                  <a:lumMod val="50000"/>
                </a:schemeClr>
              </a:solidFill>
              <a:latin typeface="Open Sans Bold"/>
            </a:endParaRPr>
          </a:p>
          <a:p>
            <a:r>
              <a:rPr lang="en-US" dirty="0">
                <a:latin typeface="Open Sans Bold"/>
                <a:ea typeface="Open Sans"/>
                <a:cs typeface="Open Sans"/>
              </a:rPr>
              <a:t>ONG COOPI Niger</a:t>
            </a:r>
            <a:endParaRPr lang="fr-FR" b="1" i="0" u="none" strike="noStrike" cap="none" spc="0" normalizeH="0" baseline="0">
              <a:ln>
                <a:noFill/>
              </a:ln>
              <a:solidFill>
                <a:srgbClr val="000000"/>
              </a:solidFill>
              <a:effectLst/>
              <a:uFillTx/>
              <a:latin typeface="Open Sans Bold"/>
              <a:ea typeface="Helvetica Neue"/>
              <a:cs typeface="Helvetica Neue"/>
            </a:endParaRPr>
          </a:p>
        </p:txBody>
      </p:sp>
      <p:sp>
        <p:nvSpPr>
          <p:cNvPr id="13" name="TextBox 17">
            <a:extLst>
              <a:ext uri="{FF2B5EF4-FFF2-40B4-BE49-F238E27FC236}">
                <a16:creationId xmlns:a16="http://schemas.microsoft.com/office/drawing/2014/main" id="{9CA53645-D348-E205-FDD6-26ABE9D8EC1D}"/>
              </a:ext>
            </a:extLst>
          </p:cNvPr>
          <p:cNvSpPr txBox="1"/>
          <p:nvPr/>
        </p:nvSpPr>
        <p:spPr>
          <a:xfrm>
            <a:off x="343640" y="6345214"/>
            <a:ext cx="4177837" cy="276999"/>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a:solidFill>
                  <a:srgbClr val="808080"/>
                </a:solidFill>
              </a:rPr>
              <a:t>Session</a:t>
            </a:r>
            <a:r>
              <a:rPr lang="en-US">
                <a:solidFill>
                  <a:srgbClr val="808080"/>
                </a:solidFill>
              </a:rPr>
              <a:t>: </a:t>
            </a:r>
            <a:r>
              <a:rPr lang="en-GB">
                <a:solidFill>
                  <a:srgbClr val="808080"/>
                </a:solidFill>
              </a:rPr>
              <a:t>Localisation</a:t>
            </a:r>
            <a:r>
              <a:rPr lang="en-US">
                <a:solidFill>
                  <a:srgbClr val="808080"/>
                </a:solidFill>
              </a:rPr>
              <a:t>  </a:t>
            </a:r>
            <a:endParaRPr lang="en-US"/>
          </a:p>
        </p:txBody>
      </p:sp>
      <p:sp>
        <p:nvSpPr>
          <p:cNvPr id="22" name="TextBox 17">
            <a:extLst>
              <a:ext uri="{FF2B5EF4-FFF2-40B4-BE49-F238E27FC236}">
                <a16:creationId xmlns:a16="http://schemas.microsoft.com/office/drawing/2014/main" id="{288756F0-577A-5D88-7E43-59F8DB730DCF}"/>
              </a:ext>
            </a:extLst>
          </p:cNvPr>
          <p:cNvSpPr txBox="1"/>
          <p:nvPr/>
        </p:nvSpPr>
        <p:spPr>
          <a:xfrm>
            <a:off x="7616955" y="6347775"/>
            <a:ext cx="4177837" cy="276999"/>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defTabSz="609492">
              <a:defRPr sz="1800">
                <a:latin typeface="Arial"/>
                <a:ea typeface="Arial"/>
                <a:cs typeface="Arial"/>
                <a:sym typeface="Arial"/>
              </a:defRPr>
            </a:pPr>
            <a:r>
              <a:rPr lang="en-US">
                <a:solidFill>
                  <a:srgbClr val="808080"/>
                </a:solidFill>
              </a:rPr>
              <a:t>Date</a:t>
            </a:r>
            <a:r>
              <a:rPr>
                <a:solidFill>
                  <a:srgbClr val="808080"/>
                </a:solidFill>
              </a:rPr>
              <a:t>:</a:t>
            </a:r>
            <a:r>
              <a:rPr lang="en-US">
                <a:solidFill>
                  <a:srgbClr val="808080"/>
                </a:solidFill>
              </a:rPr>
              <a:t> 21 Février / February 2024</a:t>
            </a:r>
            <a:endParaRPr lang="en-US"/>
          </a:p>
        </p:txBody>
      </p:sp>
      <p:pic>
        <p:nvPicPr>
          <p:cNvPr id="30" name="Picture 29" descr="A group of blue and green logos&#10;&#10;Description automatically generated">
            <a:extLst>
              <a:ext uri="{FF2B5EF4-FFF2-40B4-BE49-F238E27FC236}">
                <a16:creationId xmlns:a16="http://schemas.microsoft.com/office/drawing/2014/main" id="{57DC91E4-DC3E-632F-6EFC-D21B78E48DA0}"/>
              </a:ext>
            </a:extLst>
          </p:cNvPr>
          <p:cNvPicPr>
            <a:picLocks noChangeAspect="1"/>
          </p:cNvPicPr>
          <p:nvPr/>
        </p:nvPicPr>
        <p:blipFill>
          <a:blip r:embed="rId3"/>
          <a:stretch>
            <a:fillRect/>
          </a:stretch>
        </p:blipFill>
        <p:spPr>
          <a:xfrm>
            <a:off x="9966977" y="5021604"/>
            <a:ext cx="1833520" cy="722123"/>
          </a:xfrm>
          <a:prstGeom prst="rect">
            <a:avLst/>
          </a:prstGeom>
        </p:spPr>
      </p:pic>
      <p:pic>
        <p:nvPicPr>
          <p:cNvPr id="38" name="Picture 37" descr="A person with a beard&#10;&#10;Description automatically generated">
            <a:extLst>
              <a:ext uri="{FF2B5EF4-FFF2-40B4-BE49-F238E27FC236}">
                <a16:creationId xmlns:a16="http://schemas.microsoft.com/office/drawing/2014/main" id="{FC3CC0CD-CADA-CFE3-0AF7-74749C881E23}"/>
              </a:ext>
            </a:extLst>
          </p:cNvPr>
          <p:cNvPicPr>
            <a:picLocks noChangeAspect="1"/>
          </p:cNvPicPr>
          <p:nvPr/>
        </p:nvPicPr>
        <p:blipFill rotWithShape="1">
          <a:blip r:embed="rId4"/>
          <a:srcRect r="8970" b="7018"/>
          <a:stretch/>
        </p:blipFill>
        <p:spPr>
          <a:xfrm>
            <a:off x="10302928" y="1154044"/>
            <a:ext cx="1456933" cy="1571984"/>
          </a:xfrm>
          <a:prstGeom prst="ellipse">
            <a:avLst/>
          </a:prstGeom>
        </p:spPr>
      </p:pic>
      <p:pic>
        <p:nvPicPr>
          <p:cNvPr id="40" name="Picture 39" descr="Ministère de la Santé et de l’Hygiène Publique logo">
            <a:extLst>
              <a:ext uri="{FF2B5EF4-FFF2-40B4-BE49-F238E27FC236}">
                <a16:creationId xmlns:a16="http://schemas.microsoft.com/office/drawing/2014/main" id="{BD0B412B-C19B-AFC4-2804-064536EDE1BD}"/>
              </a:ext>
            </a:extLst>
          </p:cNvPr>
          <p:cNvPicPr>
            <a:picLocks noChangeAspect="1"/>
          </p:cNvPicPr>
          <p:nvPr/>
        </p:nvPicPr>
        <p:blipFill>
          <a:blip r:embed="rId5"/>
          <a:stretch>
            <a:fillRect/>
          </a:stretch>
        </p:blipFill>
        <p:spPr>
          <a:xfrm>
            <a:off x="558421" y="4635922"/>
            <a:ext cx="1314409" cy="1585698"/>
          </a:xfrm>
          <a:prstGeom prst="rect">
            <a:avLst/>
          </a:prstGeom>
        </p:spPr>
      </p:pic>
      <p:pic>
        <p:nvPicPr>
          <p:cNvPr id="41" name="Picture 40" descr="SHUMAS Cameroon - Strategic Humanitarian Services">
            <a:extLst>
              <a:ext uri="{FF2B5EF4-FFF2-40B4-BE49-F238E27FC236}">
                <a16:creationId xmlns:a16="http://schemas.microsoft.com/office/drawing/2014/main" id="{7436C748-EC8C-54B1-E7F8-B2DB6D9E9945}"/>
              </a:ext>
            </a:extLst>
          </p:cNvPr>
          <p:cNvPicPr>
            <a:picLocks noChangeAspect="1"/>
          </p:cNvPicPr>
          <p:nvPr/>
        </p:nvPicPr>
        <p:blipFill rotWithShape="1">
          <a:blip r:embed="rId6"/>
          <a:srcRect t="14996" r="-1022"/>
          <a:stretch/>
        </p:blipFill>
        <p:spPr>
          <a:xfrm>
            <a:off x="4074126" y="4674907"/>
            <a:ext cx="2113368" cy="1859784"/>
          </a:xfrm>
          <a:prstGeom prst="rect">
            <a:avLst/>
          </a:prstGeom>
        </p:spPr>
      </p:pic>
      <p:pic>
        <p:nvPicPr>
          <p:cNvPr id="43" name="Picture 42" descr="Ministère de la Santé et de l'Hygiène Publique | Abidjan Abidjan">
            <a:extLst>
              <a:ext uri="{FF2B5EF4-FFF2-40B4-BE49-F238E27FC236}">
                <a16:creationId xmlns:a16="http://schemas.microsoft.com/office/drawing/2014/main" id="{62312D3A-9F34-731C-2620-33E164C59DCE}"/>
              </a:ext>
            </a:extLst>
          </p:cNvPr>
          <p:cNvPicPr>
            <a:picLocks noChangeAspect="1"/>
          </p:cNvPicPr>
          <p:nvPr/>
        </p:nvPicPr>
        <p:blipFill>
          <a:blip r:embed="rId7"/>
          <a:stretch>
            <a:fillRect/>
          </a:stretch>
        </p:blipFill>
        <p:spPr>
          <a:xfrm>
            <a:off x="8382710" y="4720278"/>
            <a:ext cx="1499208" cy="1520718"/>
          </a:xfrm>
          <a:prstGeom prst="rect">
            <a:avLst/>
          </a:prstGeom>
        </p:spPr>
      </p:pic>
      <p:pic>
        <p:nvPicPr>
          <p:cNvPr id="2" name="Picture 1" descr="A person wearing glasses and a head scarf&#10;&#10;Description automatically generated">
            <a:extLst>
              <a:ext uri="{FF2B5EF4-FFF2-40B4-BE49-F238E27FC236}">
                <a16:creationId xmlns:a16="http://schemas.microsoft.com/office/drawing/2014/main" id="{06C3E660-3A5B-3480-39D7-083A8B0093EB}"/>
              </a:ext>
            </a:extLst>
          </p:cNvPr>
          <p:cNvPicPr>
            <a:picLocks noChangeAspect="1"/>
          </p:cNvPicPr>
          <p:nvPr/>
        </p:nvPicPr>
        <p:blipFill rotWithShape="1">
          <a:blip r:embed="rId8"/>
          <a:srcRect r="192" b="3315"/>
          <a:stretch/>
        </p:blipFill>
        <p:spPr>
          <a:xfrm>
            <a:off x="422792" y="1154044"/>
            <a:ext cx="1554597" cy="1573963"/>
          </a:xfrm>
          <a:prstGeom prst="ellipse">
            <a:avLst/>
          </a:prstGeom>
        </p:spPr>
      </p:pic>
      <p:pic>
        <p:nvPicPr>
          <p:cNvPr id="4" name="Picture 3" descr="A logo with a map and text&#10;&#10;Description automatically generated">
            <a:extLst>
              <a:ext uri="{FF2B5EF4-FFF2-40B4-BE49-F238E27FC236}">
                <a16:creationId xmlns:a16="http://schemas.microsoft.com/office/drawing/2014/main" id="{1CA12496-B710-ABA8-9E7A-042E18193490}"/>
              </a:ext>
            </a:extLst>
          </p:cNvPr>
          <p:cNvPicPr>
            <a:picLocks noChangeAspect="1"/>
          </p:cNvPicPr>
          <p:nvPr/>
        </p:nvPicPr>
        <p:blipFill>
          <a:blip r:embed="rId9"/>
          <a:stretch>
            <a:fillRect/>
          </a:stretch>
        </p:blipFill>
        <p:spPr>
          <a:xfrm>
            <a:off x="6412241" y="4935631"/>
            <a:ext cx="1418790" cy="1504950"/>
          </a:xfrm>
          <a:prstGeom prst="rect">
            <a:avLst/>
          </a:prstGeom>
        </p:spPr>
      </p:pic>
      <p:pic>
        <p:nvPicPr>
          <p:cNvPr id="6" name="Picture 5" descr="A person smiling at the camera&#10;&#10;Description automatically generated">
            <a:extLst>
              <a:ext uri="{FF2B5EF4-FFF2-40B4-BE49-F238E27FC236}">
                <a16:creationId xmlns:a16="http://schemas.microsoft.com/office/drawing/2014/main" id="{9DF7A94B-9130-642F-7A29-222FFCA4F40B}"/>
              </a:ext>
            </a:extLst>
          </p:cNvPr>
          <p:cNvPicPr>
            <a:picLocks noChangeAspect="1"/>
          </p:cNvPicPr>
          <p:nvPr/>
        </p:nvPicPr>
        <p:blipFill rotWithShape="1">
          <a:blip r:embed="rId10"/>
          <a:srcRect l="11648" t="-340" r="4511"/>
          <a:stretch/>
        </p:blipFill>
        <p:spPr>
          <a:xfrm>
            <a:off x="6346265" y="1154044"/>
            <a:ext cx="1555794" cy="1546742"/>
          </a:xfrm>
          <a:prstGeom prst="ellipse">
            <a:avLst/>
          </a:prstGeom>
        </p:spPr>
      </p:pic>
      <p:pic>
        <p:nvPicPr>
          <p:cNvPr id="8" name="Picture 7" descr="Oka René Kouame">
            <a:extLst>
              <a:ext uri="{FF2B5EF4-FFF2-40B4-BE49-F238E27FC236}">
                <a16:creationId xmlns:a16="http://schemas.microsoft.com/office/drawing/2014/main" id="{10D1B8A1-C709-6B26-32F8-BCA7687DBBC8}"/>
              </a:ext>
            </a:extLst>
          </p:cNvPr>
          <p:cNvPicPr>
            <a:picLocks noChangeAspect="1"/>
          </p:cNvPicPr>
          <p:nvPr/>
        </p:nvPicPr>
        <p:blipFill rotWithShape="1">
          <a:blip r:embed="rId11"/>
          <a:srcRect l="11344" t="16807" r="13866" b="8527"/>
          <a:stretch/>
        </p:blipFill>
        <p:spPr>
          <a:xfrm>
            <a:off x="8324597" y="1146843"/>
            <a:ext cx="1554636" cy="1552642"/>
          </a:xfrm>
          <a:prstGeom prst="ellipse">
            <a:avLst/>
          </a:prstGeom>
        </p:spPr>
      </p:pic>
      <p:pic>
        <p:nvPicPr>
          <p:cNvPr id="7" name="Picture 6" descr="Action contre la faim — Wikipédia">
            <a:extLst>
              <a:ext uri="{FF2B5EF4-FFF2-40B4-BE49-F238E27FC236}">
                <a16:creationId xmlns:a16="http://schemas.microsoft.com/office/drawing/2014/main" id="{CB9CA663-47A7-6A74-4AFC-EAD594699A2B}"/>
              </a:ext>
            </a:extLst>
          </p:cNvPr>
          <p:cNvPicPr>
            <a:picLocks noChangeAspect="1"/>
          </p:cNvPicPr>
          <p:nvPr/>
        </p:nvPicPr>
        <p:blipFill>
          <a:blip r:embed="rId12"/>
          <a:stretch>
            <a:fillRect/>
          </a:stretch>
        </p:blipFill>
        <p:spPr>
          <a:xfrm>
            <a:off x="2286799" y="4856290"/>
            <a:ext cx="1510291" cy="960543"/>
          </a:xfrm>
          <a:prstGeom prst="rect">
            <a:avLst/>
          </a:prstGeom>
        </p:spPr>
      </p:pic>
      <p:pic>
        <p:nvPicPr>
          <p:cNvPr id="9" name="Picture 8" descr="Profile photo of Dr Amadou Tila KEBE">
            <a:extLst>
              <a:ext uri="{FF2B5EF4-FFF2-40B4-BE49-F238E27FC236}">
                <a16:creationId xmlns:a16="http://schemas.microsoft.com/office/drawing/2014/main" id="{AA0D988D-1CA7-2DD2-B8B0-C79BCCFE0F2C}"/>
              </a:ext>
            </a:extLst>
          </p:cNvPr>
          <p:cNvPicPr>
            <a:picLocks noChangeAspect="1"/>
          </p:cNvPicPr>
          <p:nvPr/>
        </p:nvPicPr>
        <p:blipFill rotWithShape="1">
          <a:blip r:embed="rId13"/>
          <a:srcRect l="23529" t="420" r="16807" b="39913"/>
          <a:stretch/>
        </p:blipFill>
        <p:spPr>
          <a:xfrm>
            <a:off x="2401124" y="1158368"/>
            <a:ext cx="1554501" cy="1556087"/>
          </a:xfrm>
          <a:prstGeom prst="ellipse">
            <a:avLst/>
          </a:prstGeom>
        </p:spPr>
      </p:pic>
    </p:spTree>
    <p:extLst>
      <p:ext uri="{BB962C8B-B14F-4D97-AF65-F5344CB8AC3E}">
        <p14:creationId xmlns:p14="http://schemas.microsoft.com/office/powerpoint/2010/main" val="16820967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01A9F64-C296-C088-1274-C7D55D01B3F7}"/>
              </a:ext>
            </a:extLst>
          </p:cNvPr>
          <p:cNvSpPr/>
          <p:nvPr/>
        </p:nvSpPr>
        <p:spPr>
          <a:xfrm>
            <a:off x="6358369" y="1392922"/>
            <a:ext cx="4497901" cy="914399"/>
          </a:xfrm>
          <a:prstGeom prst="rect">
            <a:avLst/>
          </a:prstGeom>
          <a:solidFill>
            <a:srgbClr val="E1EFC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Rectangle 25">
            <a:extLst>
              <a:ext uri="{FF2B5EF4-FFF2-40B4-BE49-F238E27FC236}">
                <a16:creationId xmlns:a16="http://schemas.microsoft.com/office/drawing/2014/main" id="{8AD511E8-C06F-A202-DD16-36BD850A8832}"/>
              </a:ext>
            </a:extLst>
          </p:cNvPr>
          <p:cNvSpPr/>
          <p:nvPr/>
        </p:nvSpPr>
        <p:spPr>
          <a:xfrm>
            <a:off x="6360361" y="2440063"/>
            <a:ext cx="4497901" cy="914399"/>
          </a:xfrm>
          <a:prstGeom prst="rect">
            <a:avLst/>
          </a:prstGeom>
          <a:solidFill>
            <a:srgbClr val="E1EFC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7" name="Rectangle 26">
            <a:extLst>
              <a:ext uri="{FF2B5EF4-FFF2-40B4-BE49-F238E27FC236}">
                <a16:creationId xmlns:a16="http://schemas.microsoft.com/office/drawing/2014/main" id="{14FAA678-F9DB-F9CC-BFFF-F833814B6110}"/>
              </a:ext>
            </a:extLst>
          </p:cNvPr>
          <p:cNvSpPr/>
          <p:nvPr/>
        </p:nvSpPr>
        <p:spPr>
          <a:xfrm>
            <a:off x="6350831" y="3752303"/>
            <a:ext cx="4497901" cy="914399"/>
          </a:xfrm>
          <a:prstGeom prst="rect">
            <a:avLst/>
          </a:prstGeom>
          <a:solidFill>
            <a:srgbClr val="E1EFC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8" name="Rectangle 27">
            <a:extLst>
              <a:ext uri="{FF2B5EF4-FFF2-40B4-BE49-F238E27FC236}">
                <a16:creationId xmlns:a16="http://schemas.microsoft.com/office/drawing/2014/main" id="{49607B3D-7273-9644-7E65-D4DE16D2728E}"/>
              </a:ext>
            </a:extLst>
          </p:cNvPr>
          <p:cNvSpPr/>
          <p:nvPr/>
        </p:nvSpPr>
        <p:spPr>
          <a:xfrm>
            <a:off x="6350874" y="4822496"/>
            <a:ext cx="4497901" cy="914399"/>
          </a:xfrm>
          <a:prstGeom prst="rect">
            <a:avLst/>
          </a:prstGeom>
          <a:solidFill>
            <a:srgbClr val="E1EFC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WCA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3" name="TextBox 6">
            <a:extLst>
              <a:ext uri="{FF2B5EF4-FFF2-40B4-BE49-F238E27FC236}">
                <a16:creationId xmlns:a16="http://schemas.microsoft.com/office/drawing/2014/main" id="{4C20D24D-72EF-53B7-C086-FABB3503E60F}"/>
              </a:ext>
            </a:extLst>
          </p:cNvPr>
          <p:cNvSpPr txBox="1"/>
          <p:nvPr/>
        </p:nvSpPr>
        <p:spPr>
          <a:xfrm>
            <a:off x="6163241" y="317963"/>
            <a:ext cx="6016033" cy="9518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500" b="0" kern="1200" dirty="0">
                <a:solidFill>
                  <a:srgbClr val="455F51"/>
                </a:solidFill>
                <a:latin typeface="Open Sans"/>
                <a:ea typeface="Open Sans"/>
                <a:cs typeface="Open Sans"/>
              </a:rPr>
              <a:t>Support and resources for </a:t>
            </a:r>
            <a:r>
              <a:rPr lang="en-US" sz="2500" b="0" kern="1200" dirty="0" err="1">
                <a:solidFill>
                  <a:srgbClr val="455F51"/>
                </a:solidFill>
                <a:latin typeface="Open Sans"/>
                <a:ea typeface="Open Sans"/>
                <a:cs typeface="Open Sans"/>
              </a:rPr>
              <a:t>localisation</a:t>
            </a:r>
            <a:endParaRPr lang="en-US" sz="2500" b="0" kern="1200" dirty="0">
              <a:solidFill>
                <a:srgbClr val="455F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E838ECA-A81A-AA58-F00A-612BB9EBA364}"/>
              </a:ext>
            </a:extLst>
          </p:cNvPr>
          <p:cNvSpPr txBox="1"/>
          <p:nvPr/>
        </p:nvSpPr>
        <p:spPr>
          <a:xfrm>
            <a:off x="7368566" y="3849637"/>
            <a:ext cx="2472597"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a:solidFill>
                  <a:schemeClr val="tx1"/>
                </a:solidFill>
              </a:rPr>
              <a:t>Inter-Agency </a:t>
            </a:r>
            <a:r>
              <a:rPr lang="en-US" sz="1500">
                <a:solidFill>
                  <a:schemeClr val="tx1"/>
                </a:solidFill>
              </a:rPr>
              <a:t>Toolkit on </a:t>
            </a:r>
            <a:r>
              <a:rPr lang="en-US" sz="1500" err="1">
                <a:solidFill>
                  <a:schemeClr val="tx1"/>
                </a:solidFill>
              </a:rPr>
              <a:t>Localisation</a:t>
            </a:r>
            <a:r>
              <a:rPr lang="en-US" sz="1500" b="0">
                <a:solidFill>
                  <a:schemeClr val="tx1"/>
                </a:solidFill>
              </a:rPr>
              <a:t> in Humanitarian Coordination</a:t>
            </a:r>
            <a:endParaRPr lang="en-US" sz="1500">
              <a:solidFill>
                <a:schemeClr val="tx1"/>
              </a:solidFill>
            </a:endParaRPr>
          </a:p>
        </p:txBody>
      </p:sp>
      <p:sp>
        <p:nvSpPr>
          <p:cNvPr id="17" name="TextBox 16">
            <a:extLst>
              <a:ext uri="{FF2B5EF4-FFF2-40B4-BE49-F238E27FC236}">
                <a16:creationId xmlns:a16="http://schemas.microsoft.com/office/drawing/2014/main" id="{8A7AF1BF-2F0C-1252-FD93-DF9D3E14DBC4}"/>
              </a:ext>
            </a:extLst>
          </p:cNvPr>
          <p:cNvSpPr txBox="1"/>
          <p:nvPr/>
        </p:nvSpPr>
        <p:spPr>
          <a:xfrm>
            <a:off x="7257733" y="1594251"/>
            <a:ext cx="2686519" cy="5001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a:solidFill>
                  <a:schemeClr val="tx1"/>
                </a:solidFill>
              </a:rPr>
              <a:t>Newly established </a:t>
            </a:r>
            <a:r>
              <a:rPr lang="en-US" sz="1500" err="1">
                <a:solidFill>
                  <a:schemeClr val="tx1"/>
                </a:solidFill>
              </a:rPr>
              <a:t>Localisation</a:t>
            </a:r>
            <a:r>
              <a:rPr lang="en-US" sz="1500">
                <a:solidFill>
                  <a:schemeClr val="tx1"/>
                </a:solidFill>
              </a:rPr>
              <a:t> Helpdesk</a:t>
            </a:r>
            <a:endParaRPr lang="en-US" sz="1500" b="0">
              <a:solidFill>
                <a:schemeClr val="tx1"/>
              </a:solidFill>
            </a:endParaRPr>
          </a:p>
        </p:txBody>
      </p:sp>
      <p:sp>
        <p:nvSpPr>
          <p:cNvPr id="22" name="TextBox 21">
            <a:extLst>
              <a:ext uri="{FF2B5EF4-FFF2-40B4-BE49-F238E27FC236}">
                <a16:creationId xmlns:a16="http://schemas.microsoft.com/office/drawing/2014/main" id="{D847DE6E-F5F3-3A8B-76F4-13CCFAC498FC}"/>
              </a:ext>
            </a:extLst>
          </p:cNvPr>
          <p:cNvSpPr txBox="1"/>
          <p:nvPr/>
        </p:nvSpPr>
        <p:spPr>
          <a:xfrm>
            <a:off x="7132287" y="2500412"/>
            <a:ext cx="2943225"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a:solidFill>
                  <a:schemeClr val="tx1"/>
                </a:solidFill>
              </a:rPr>
              <a:t>Organizational capacity strengthening</a:t>
            </a:r>
            <a:r>
              <a:rPr lang="en-US" sz="1500" b="0">
                <a:solidFill>
                  <a:schemeClr val="tx1"/>
                </a:solidFill>
              </a:rPr>
              <a:t> opportunities for LNAs </a:t>
            </a:r>
            <a:r>
              <a:rPr lang="en-US" sz="1500" b="0" i="1">
                <a:solidFill>
                  <a:schemeClr val="tx1"/>
                </a:solidFill>
              </a:rPr>
              <a:t>(funding dependent)</a:t>
            </a:r>
            <a:endParaRPr lang="en-US" i="1">
              <a:solidFill>
                <a:schemeClr val="tx1"/>
              </a:solidFill>
            </a:endParaRPr>
          </a:p>
        </p:txBody>
      </p:sp>
      <p:sp>
        <p:nvSpPr>
          <p:cNvPr id="24" name="TextBox 23">
            <a:extLst>
              <a:ext uri="{FF2B5EF4-FFF2-40B4-BE49-F238E27FC236}">
                <a16:creationId xmlns:a16="http://schemas.microsoft.com/office/drawing/2014/main" id="{71C9F557-C837-43D9-5831-E5B3443B9874}"/>
              </a:ext>
            </a:extLst>
          </p:cNvPr>
          <p:cNvSpPr txBox="1"/>
          <p:nvPr/>
        </p:nvSpPr>
        <p:spPr>
          <a:xfrm>
            <a:off x="7266390" y="4917254"/>
            <a:ext cx="2686519"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i="1">
                <a:solidFill>
                  <a:schemeClr val="tx1"/>
                </a:solidFill>
              </a:rPr>
              <a:t>Coming soon</a:t>
            </a:r>
            <a:r>
              <a:rPr lang="en-US" sz="1500" b="0">
                <a:solidFill>
                  <a:schemeClr val="tx1"/>
                </a:solidFill>
              </a:rPr>
              <a:t> </a:t>
            </a:r>
            <a:r>
              <a:rPr lang="en-US" sz="1500" err="1">
                <a:solidFill>
                  <a:schemeClr val="tx1"/>
                </a:solidFill>
              </a:rPr>
              <a:t>Localisation</a:t>
            </a:r>
            <a:r>
              <a:rPr lang="en-US" sz="1500">
                <a:solidFill>
                  <a:schemeClr val="tx1"/>
                </a:solidFill>
              </a:rPr>
              <a:t> </a:t>
            </a:r>
            <a:endParaRPr lang="en-US">
              <a:solidFill>
                <a:schemeClr val="tx1"/>
              </a:solidFill>
            </a:endParaRPr>
          </a:p>
          <a:p>
            <a:r>
              <a:rPr lang="en-US" sz="1500">
                <a:solidFill>
                  <a:schemeClr val="tx1"/>
                </a:solidFill>
              </a:rPr>
              <a:t>e-learning module</a:t>
            </a:r>
            <a:r>
              <a:rPr lang="en-US" sz="1500" b="0">
                <a:solidFill>
                  <a:schemeClr val="tx1"/>
                </a:solidFill>
              </a:rPr>
              <a:t> targeting cluster coordination groups</a:t>
            </a:r>
            <a:endParaRPr lang="en-US">
              <a:solidFill>
                <a:schemeClr val="tx1"/>
              </a:solidFill>
            </a:endParaRPr>
          </a:p>
        </p:txBody>
      </p:sp>
      <p:pic>
        <p:nvPicPr>
          <p:cNvPr id="7" name="Picture 6" descr="A green rectangle with white text&#10;&#10;Description automatically generated">
            <a:extLst>
              <a:ext uri="{FF2B5EF4-FFF2-40B4-BE49-F238E27FC236}">
                <a16:creationId xmlns:a16="http://schemas.microsoft.com/office/drawing/2014/main" id="{A128C9C0-8B71-362B-8A7C-D876C5DD642F}"/>
              </a:ext>
            </a:extLst>
          </p:cNvPr>
          <p:cNvPicPr>
            <a:picLocks noChangeAspect="1"/>
          </p:cNvPicPr>
          <p:nvPr/>
        </p:nvPicPr>
        <p:blipFill>
          <a:blip r:embed="rId5"/>
          <a:stretch>
            <a:fillRect/>
          </a:stretch>
        </p:blipFill>
        <p:spPr>
          <a:xfrm>
            <a:off x="10066401" y="2103153"/>
            <a:ext cx="1753052" cy="619125"/>
          </a:xfrm>
          <a:prstGeom prst="rect">
            <a:avLst/>
          </a:prstGeom>
        </p:spPr>
      </p:pic>
      <p:pic>
        <p:nvPicPr>
          <p:cNvPr id="13" name="Picture 12" descr="A collage of people&amp;#39;s faces&#10;&#10;Description automatically generated">
            <a:extLst>
              <a:ext uri="{FF2B5EF4-FFF2-40B4-BE49-F238E27FC236}">
                <a16:creationId xmlns:a16="http://schemas.microsoft.com/office/drawing/2014/main" id="{81C4B8C4-8B73-7ECD-0439-7E28F5AB8870}"/>
              </a:ext>
            </a:extLst>
          </p:cNvPr>
          <p:cNvPicPr>
            <a:picLocks noChangeAspect="1"/>
          </p:cNvPicPr>
          <p:nvPr/>
        </p:nvPicPr>
        <p:blipFill>
          <a:blip r:embed="rId6"/>
          <a:stretch>
            <a:fillRect/>
          </a:stretch>
        </p:blipFill>
        <p:spPr>
          <a:xfrm>
            <a:off x="10161694" y="3509946"/>
            <a:ext cx="1158984" cy="1557655"/>
          </a:xfrm>
          <a:prstGeom prst="rect">
            <a:avLst/>
          </a:prstGeom>
          <a:ln>
            <a:solidFill>
              <a:schemeClr val="tx1"/>
            </a:solidFill>
          </a:ln>
        </p:spPr>
      </p:pic>
      <p:pic>
        <p:nvPicPr>
          <p:cNvPr id="20" name="Picture 19" descr="A hand holding a megaphone&#10;&#10;Description automatically generated">
            <a:extLst>
              <a:ext uri="{FF2B5EF4-FFF2-40B4-BE49-F238E27FC236}">
                <a16:creationId xmlns:a16="http://schemas.microsoft.com/office/drawing/2014/main" id="{B928D113-7577-C022-1EA8-770C62B9ABFF}"/>
              </a:ext>
            </a:extLst>
          </p:cNvPr>
          <p:cNvPicPr>
            <a:picLocks noChangeAspect="1"/>
          </p:cNvPicPr>
          <p:nvPr/>
        </p:nvPicPr>
        <p:blipFill>
          <a:blip r:embed="rId7"/>
          <a:stretch>
            <a:fillRect/>
          </a:stretch>
        </p:blipFill>
        <p:spPr>
          <a:xfrm flipH="1">
            <a:off x="10231339" y="5233395"/>
            <a:ext cx="809977" cy="824702"/>
          </a:xfrm>
          <a:prstGeom prst="rect">
            <a:avLst/>
          </a:prstGeom>
        </p:spPr>
      </p:pic>
      <p:sp>
        <p:nvSpPr>
          <p:cNvPr id="10" name="TextBox 17">
            <a:extLst>
              <a:ext uri="{FF2B5EF4-FFF2-40B4-BE49-F238E27FC236}">
                <a16:creationId xmlns:a16="http://schemas.microsoft.com/office/drawing/2014/main" id="{2761D5A0-F423-65B9-2FA3-5014883126A0}"/>
              </a:ext>
            </a:extLst>
          </p:cNvPr>
          <p:cNvSpPr txBox="1"/>
          <p:nvPr/>
        </p:nvSpPr>
        <p:spPr>
          <a:xfrm>
            <a:off x="343640" y="6079928"/>
            <a:ext cx="4177837"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defTabSz="609492">
              <a:defRPr sz="1800">
                <a:latin typeface="Arial"/>
                <a:ea typeface="Arial"/>
                <a:cs typeface="Arial"/>
                <a:sym typeface="Arial"/>
              </a:defRPr>
            </a:pPr>
            <a:r>
              <a:rPr>
                <a:solidFill>
                  <a:srgbClr val="808080"/>
                </a:solidFill>
              </a:rPr>
              <a:t>Session</a:t>
            </a:r>
            <a:r>
              <a:rPr lang="en-US">
                <a:solidFill>
                  <a:srgbClr val="808080"/>
                </a:solidFill>
              </a:rPr>
              <a:t>: </a:t>
            </a:r>
            <a:r>
              <a:rPr lang="en-GB">
                <a:solidFill>
                  <a:srgbClr val="808080"/>
                </a:solidFill>
              </a:rPr>
              <a:t>Localisation</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21 Février / February 2024</a:t>
            </a:r>
            <a:endParaRPr lang="en-US"/>
          </a:p>
        </p:txBody>
      </p:sp>
      <p:sp>
        <p:nvSpPr>
          <p:cNvPr id="21" name="TextBox 6">
            <a:extLst>
              <a:ext uri="{FF2B5EF4-FFF2-40B4-BE49-F238E27FC236}">
                <a16:creationId xmlns:a16="http://schemas.microsoft.com/office/drawing/2014/main" id="{4650FB4A-5838-7CBA-E9F0-F813F6526993}"/>
              </a:ext>
            </a:extLst>
          </p:cNvPr>
          <p:cNvSpPr txBox="1"/>
          <p:nvPr/>
        </p:nvSpPr>
        <p:spPr>
          <a:xfrm>
            <a:off x="26" y="307887"/>
            <a:ext cx="6016033" cy="951878"/>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400" b="0" kern="1200" dirty="0" err="1">
                <a:solidFill>
                  <a:srgbClr val="455F51"/>
                </a:solidFill>
                <a:ea typeface="Open Sans"/>
                <a:cs typeface="Open Sans"/>
              </a:rPr>
              <a:t>Soutien</a:t>
            </a:r>
            <a:r>
              <a:rPr lang="en-US" sz="2400" b="0" kern="1200" dirty="0">
                <a:solidFill>
                  <a:srgbClr val="455F51"/>
                </a:solidFill>
                <a:ea typeface="Open Sans"/>
                <a:cs typeface="Open Sans"/>
              </a:rPr>
              <a:t> et </a:t>
            </a:r>
            <a:r>
              <a:rPr lang="en-US" sz="2400" b="0" kern="1200" dirty="0" err="1">
                <a:solidFill>
                  <a:srgbClr val="455F51"/>
                </a:solidFill>
                <a:ea typeface="Open Sans"/>
                <a:cs typeface="Open Sans"/>
              </a:rPr>
              <a:t>ressources</a:t>
            </a:r>
            <a:r>
              <a:rPr lang="en-US" sz="2400" b="0" kern="1200" dirty="0">
                <a:solidFill>
                  <a:srgbClr val="455F51"/>
                </a:solidFill>
                <a:ea typeface="Open Sans"/>
                <a:cs typeface="Open Sans"/>
              </a:rPr>
              <a:t> pour la </a:t>
            </a:r>
            <a:r>
              <a:rPr lang="en-US" sz="2400" b="0" kern="1200" dirty="0" err="1">
                <a:solidFill>
                  <a:srgbClr val="455F51"/>
                </a:solidFill>
                <a:ea typeface="Open Sans"/>
                <a:cs typeface="Open Sans"/>
              </a:rPr>
              <a:t>localisation</a:t>
            </a:r>
            <a:r>
              <a:rPr lang="en-US" sz="2400" b="0" kern="1200" dirty="0">
                <a:solidFill>
                  <a:srgbClr val="455F51"/>
                </a:solidFill>
                <a:ea typeface="Open Sans"/>
                <a:cs typeface="Open Sans"/>
              </a:rPr>
              <a:t> </a:t>
            </a:r>
            <a:endParaRPr lang="en-US" sz="2400" dirty="0"/>
          </a:p>
        </p:txBody>
      </p:sp>
      <p:sp>
        <p:nvSpPr>
          <p:cNvPr id="29" name="Rectangle 28">
            <a:extLst>
              <a:ext uri="{FF2B5EF4-FFF2-40B4-BE49-F238E27FC236}">
                <a16:creationId xmlns:a16="http://schemas.microsoft.com/office/drawing/2014/main" id="{A71FB9D7-A71E-6809-D2D0-A677A87C56D5}"/>
              </a:ext>
            </a:extLst>
          </p:cNvPr>
          <p:cNvSpPr/>
          <p:nvPr/>
        </p:nvSpPr>
        <p:spPr>
          <a:xfrm>
            <a:off x="1348066" y="1427500"/>
            <a:ext cx="4497901" cy="914399"/>
          </a:xfrm>
          <a:prstGeom prst="rect">
            <a:avLst/>
          </a:prstGeom>
          <a:solidFill>
            <a:srgbClr val="E1EFC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Rectangle 29">
            <a:extLst>
              <a:ext uri="{FF2B5EF4-FFF2-40B4-BE49-F238E27FC236}">
                <a16:creationId xmlns:a16="http://schemas.microsoft.com/office/drawing/2014/main" id="{30C33770-C75F-075F-DD8F-00A6AD3B5F97}"/>
              </a:ext>
            </a:extLst>
          </p:cNvPr>
          <p:cNvSpPr/>
          <p:nvPr/>
        </p:nvSpPr>
        <p:spPr>
          <a:xfrm>
            <a:off x="1350059" y="2474640"/>
            <a:ext cx="4497901" cy="914399"/>
          </a:xfrm>
          <a:prstGeom prst="rect">
            <a:avLst/>
          </a:prstGeom>
          <a:solidFill>
            <a:srgbClr val="E1EFC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1" name="Rectangle 30">
            <a:extLst>
              <a:ext uri="{FF2B5EF4-FFF2-40B4-BE49-F238E27FC236}">
                <a16:creationId xmlns:a16="http://schemas.microsoft.com/office/drawing/2014/main" id="{2557391C-64E9-50C9-9896-C05EC2084AE8}"/>
              </a:ext>
            </a:extLst>
          </p:cNvPr>
          <p:cNvSpPr/>
          <p:nvPr/>
        </p:nvSpPr>
        <p:spPr>
          <a:xfrm>
            <a:off x="1340526" y="3786881"/>
            <a:ext cx="4497901" cy="914399"/>
          </a:xfrm>
          <a:prstGeom prst="rect">
            <a:avLst/>
          </a:prstGeom>
          <a:solidFill>
            <a:srgbClr val="E1EFC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2" name="Rectangle 31">
            <a:extLst>
              <a:ext uri="{FF2B5EF4-FFF2-40B4-BE49-F238E27FC236}">
                <a16:creationId xmlns:a16="http://schemas.microsoft.com/office/drawing/2014/main" id="{A1E71873-5292-3EC1-C702-67D846D509B6}"/>
              </a:ext>
            </a:extLst>
          </p:cNvPr>
          <p:cNvSpPr/>
          <p:nvPr/>
        </p:nvSpPr>
        <p:spPr>
          <a:xfrm>
            <a:off x="1340569" y="4857073"/>
            <a:ext cx="4497901" cy="914399"/>
          </a:xfrm>
          <a:prstGeom prst="rect">
            <a:avLst/>
          </a:prstGeom>
          <a:solidFill>
            <a:srgbClr val="E1EFC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3" name="TextBox 32">
            <a:extLst>
              <a:ext uri="{FF2B5EF4-FFF2-40B4-BE49-F238E27FC236}">
                <a16:creationId xmlns:a16="http://schemas.microsoft.com/office/drawing/2014/main" id="{8093BED2-50E3-CEED-E01B-9205F02188DC}"/>
              </a:ext>
            </a:extLst>
          </p:cNvPr>
          <p:cNvSpPr txBox="1"/>
          <p:nvPr/>
        </p:nvSpPr>
        <p:spPr>
          <a:xfrm>
            <a:off x="2358573" y="3884215"/>
            <a:ext cx="2472597"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err="1">
                <a:solidFill>
                  <a:schemeClr val="tx1"/>
                </a:solidFill>
              </a:rPr>
              <a:t>Boîte</a:t>
            </a:r>
            <a:r>
              <a:rPr lang="en-US" sz="1500">
                <a:solidFill>
                  <a:schemeClr val="tx1"/>
                </a:solidFill>
              </a:rPr>
              <a:t> à </a:t>
            </a:r>
            <a:r>
              <a:rPr lang="en-US" sz="1500" err="1">
                <a:solidFill>
                  <a:schemeClr val="tx1"/>
                </a:solidFill>
              </a:rPr>
              <a:t>outils</a:t>
            </a:r>
            <a:r>
              <a:rPr lang="en-US" sz="1500">
                <a:solidFill>
                  <a:schemeClr val="tx1"/>
                </a:solidFill>
              </a:rPr>
              <a:t> sur la </a:t>
            </a:r>
            <a:r>
              <a:rPr lang="en-US" sz="1500" err="1">
                <a:solidFill>
                  <a:schemeClr val="tx1"/>
                </a:solidFill>
              </a:rPr>
              <a:t>localisation</a:t>
            </a:r>
            <a:r>
              <a:rPr lang="en-US" sz="1500" b="0">
                <a:solidFill>
                  <a:schemeClr val="tx1"/>
                </a:solidFill>
              </a:rPr>
              <a:t> dans la coordination </a:t>
            </a:r>
            <a:r>
              <a:rPr lang="en-US" sz="1500" b="0" err="1">
                <a:solidFill>
                  <a:schemeClr val="tx1"/>
                </a:solidFill>
              </a:rPr>
              <a:t>humanitaire</a:t>
            </a:r>
            <a:endParaRPr lang="en-US" err="1">
              <a:solidFill>
                <a:schemeClr val="tx1"/>
              </a:solidFill>
            </a:endParaRPr>
          </a:p>
        </p:txBody>
      </p:sp>
      <p:sp>
        <p:nvSpPr>
          <p:cNvPr id="34" name="TextBox 33">
            <a:extLst>
              <a:ext uri="{FF2B5EF4-FFF2-40B4-BE49-F238E27FC236}">
                <a16:creationId xmlns:a16="http://schemas.microsoft.com/office/drawing/2014/main" id="{0C2E9496-A61E-CDB9-A1FC-8F73BA6FBC07}"/>
              </a:ext>
            </a:extLst>
          </p:cNvPr>
          <p:cNvSpPr txBox="1"/>
          <p:nvPr/>
        </p:nvSpPr>
        <p:spPr>
          <a:xfrm>
            <a:off x="2247706" y="1628829"/>
            <a:ext cx="2686519" cy="5001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err="1">
                <a:solidFill>
                  <a:schemeClr val="tx1"/>
                </a:solidFill>
                <a:latin typeface="Open Sans"/>
              </a:rPr>
              <a:t>Nouvellement</a:t>
            </a:r>
            <a:r>
              <a:rPr lang="en-US" sz="1500" b="0">
                <a:solidFill>
                  <a:schemeClr val="tx1"/>
                </a:solidFill>
                <a:latin typeface="Open Sans"/>
              </a:rPr>
              <a:t> </a:t>
            </a:r>
            <a:r>
              <a:rPr lang="en-US" sz="1500" b="0" err="1">
                <a:solidFill>
                  <a:schemeClr val="tx1"/>
                </a:solidFill>
                <a:latin typeface="Open Sans"/>
              </a:rPr>
              <a:t>établi</a:t>
            </a:r>
            <a:endParaRPr lang="en-US" sz="1500" b="0">
              <a:solidFill>
                <a:schemeClr val="tx1"/>
              </a:solidFill>
              <a:latin typeface="Open Sans"/>
            </a:endParaRPr>
          </a:p>
          <a:p>
            <a:r>
              <a:rPr lang="en-US" sz="1500">
                <a:solidFill>
                  <a:schemeClr val="tx1"/>
                </a:solidFill>
                <a:latin typeface="Open Sans"/>
              </a:rPr>
              <a:t>Helpdesk </a:t>
            </a:r>
            <a:r>
              <a:rPr lang="en-US" sz="1500" err="1">
                <a:solidFill>
                  <a:schemeClr val="tx1"/>
                </a:solidFill>
                <a:latin typeface="Open Sans"/>
              </a:rPr>
              <a:t>Localisation</a:t>
            </a:r>
            <a:endParaRPr lang="en-US" sz="1500" b="0">
              <a:solidFill>
                <a:schemeClr val="tx1"/>
              </a:solidFill>
              <a:latin typeface="Open Sans"/>
            </a:endParaRPr>
          </a:p>
        </p:txBody>
      </p:sp>
      <p:sp>
        <p:nvSpPr>
          <p:cNvPr id="35" name="TextBox 34">
            <a:extLst>
              <a:ext uri="{FF2B5EF4-FFF2-40B4-BE49-F238E27FC236}">
                <a16:creationId xmlns:a16="http://schemas.microsoft.com/office/drawing/2014/main" id="{A3DD0551-8402-D236-6957-4419AB18D71E}"/>
              </a:ext>
            </a:extLst>
          </p:cNvPr>
          <p:cNvSpPr txBox="1"/>
          <p:nvPr/>
        </p:nvSpPr>
        <p:spPr>
          <a:xfrm>
            <a:off x="1822637" y="2563805"/>
            <a:ext cx="3530872"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err="1">
                <a:solidFill>
                  <a:schemeClr val="tx1"/>
                </a:solidFill>
                <a:latin typeface="Open Sans"/>
              </a:rPr>
              <a:t>Possibilités</a:t>
            </a:r>
            <a:r>
              <a:rPr lang="en-US" sz="1500" b="0">
                <a:solidFill>
                  <a:schemeClr val="tx1"/>
                </a:solidFill>
                <a:latin typeface="Open Sans"/>
              </a:rPr>
              <a:t> de </a:t>
            </a:r>
            <a:r>
              <a:rPr lang="en-US" sz="1500" err="1">
                <a:solidFill>
                  <a:schemeClr val="tx1"/>
                </a:solidFill>
                <a:latin typeface="Open Sans"/>
              </a:rPr>
              <a:t>renforcement</a:t>
            </a:r>
            <a:r>
              <a:rPr lang="en-US" sz="1500">
                <a:solidFill>
                  <a:schemeClr val="tx1"/>
                </a:solidFill>
                <a:latin typeface="Open Sans"/>
              </a:rPr>
              <a:t> des </a:t>
            </a:r>
            <a:r>
              <a:rPr lang="en-US" sz="1500" err="1">
                <a:solidFill>
                  <a:schemeClr val="tx1"/>
                </a:solidFill>
                <a:latin typeface="Open Sans"/>
              </a:rPr>
              <a:t>capacités</a:t>
            </a:r>
            <a:r>
              <a:rPr lang="en-US" sz="1500">
                <a:solidFill>
                  <a:schemeClr val="tx1"/>
                </a:solidFill>
                <a:latin typeface="Open Sans"/>
              </a:rPr>
              <a:t> </a:t>
            </a:r>
            <a:r>
              <a:rPr lang="en-US" sz="1500" err="1">
                <a:solidFill>
                  <a:schemeClr val="tx1"/>
                </a:solidFill>
                <a:latin typeface="Open Sans"/>
              </a:rPr>
              <a:t>organisationnelles</a:t>
            </a:r>
            <a:r>
              <a:rPr lang="en-US" sz="1500" b="0">
                <a:solidFill>
                  <a:schemeClr val="tx1"/>
                </a:solidFill>
                <a:latin typeface="Open Sans"/>
              </a:rPr>
              <a:t> pour les ALN </a:t>
            </a:r>
            <a:r>
              <a:rPr lang="en-US" sz="1500" b="0" i="1">
                <a:solidFill>
                  <a:schemeClr val="tx1"/>
                </a:solidFill>
                <a:latin typeface="Open Sans"/>
              </a:rPr>
              <a:t>(</a:t>
            </a:r>
            <a:r>
              <a:rPr lang="en-US" sz="1500" b="0" i="1" err="1">
                <a:solidFill>
                  <a:schemeClr val="tx1"/>
                </a:solidFill>
                <a:latin typeface="Open Sans"/>
              </a:rPr>
              <a:t>en</a:t>
            </a:r>
            <a:r>
              <a:rPr lang="en-US" sz="1500" b="0" i="1">
                <a:solidFill>
                  <a:schemeClr val="tx1"/>
                </a:solidFill>
                <a:latin typeface="Open Sans"/>
              </a:rPr>
              <a:t> </a:t>
            </a:r>
            <a:r>
              <a:rPr lang="en-US" sz="1500" b="0" i="1" err="1">
                <a:solidFill>
                  <a:schemeClr val="tx1"/>
                </a:solidFill>
                <a:latin typeface="Open Sans"/>
              </a:rPr>
              <a:t>fonction</a:t>
            </a:r>
            <a:r>
              <a:rPr lang="en-US" sz="1500" b="0" i="1">
                <a:solidFill>
                  <a:schemeClr val="tx1"/>
                </a:solidFill>
                <a:latin typeface="Open Sans"/>
              </a:rPr>
              <a:t> du </a:t>
            </a:r>
            <a:r>
              <a:rPr lang="en-US" sz="1500" b="0" i="1" err="1">
                <a:solidFill>
                  <a:schemeClr val="tx1"/>
                </a:solidFill>
                <a:latin typeface="Open Sans"/>
              </a:rPr>
              <a:t>financement</a:t>
            </a:r>
            <a:r>
              <a:rPr lang="en-US" sz="1500" b="0" i="1">
                <a:solidFill>
                  <a:schemeClr val="tx1"/>
                </a:solidFill>
                <a:latin typeface="Open Sans"/>
              </a:rPr>
              <a:t>)</a:t>
            </a:r>
            <a:endParaRPr lang="en-US" i="1">
              <a:solidFill>
                <a:schemeClr val="tx1"/>
              </a:solidFill>
              <a:latin typeface="Open Sans"/>
            </a:endParaRPr>
          </a:p>
        </p:txBody>
      </p:sp>
      <p:sp>
        <p:nvSpPr>
          <p:cNvPr id="36" name="TextBox 35">
            <a:extLst>
              <a:ext uri="{FF2B5EF4-FFF2-40B4-BE49-F238E27FC236}">
                <a16:creationId xmlns:a16="http://schemas.microsoft.com/office/drawing/2014/main" id="{5664D510-47E8-D4FD-5775-0B967B2D0122}"/>
              </a:ext>
            </a:extLst>
          </p:cNvPr>
          <p:cNvSpPr txBox="1"/>
          <p:nvPr/>
        </p:nvSpPr>
        <p:spPr>
          <a:xfrm>
            <a:off x="1887647" y="4940306"/>
            <a:ext cx="3550705"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i="1" err="1">
                <a:solidFill>
                  <a:schemeClr val="tx1"/>
                </a:solidFill>
                <a:latin typeface="Open Sans"/>
              </a:rPr>
              <a:t>Prochainement</a:t>
            </a:r>
            <a:r>
              <a:rPr lang="en-US" sz="1500" b="0">
                <a:solidFill>
                  <a:schemeClr val="tx1"/>
                </a:solidFill>
                <a:latin typeface="Open Sans"/>
              </a:rPr>
              <a:t> </a:t>
            </a:r>
            <a:r>
              <a:rPr lang="en-US" sz="1500" err="1">
                <a:solidFill>
                  <a:schemeClr val="tx1"/>
                </a:solidFill>
                <a:latin typeface="Open Sans"/>
              </a:rPr>
              <a:t>Localisation</a:t>
            </a:r>
            <a:r>
              <a:rPr lang="en-US" sz="1500">
                <a:solidFill>
                  <a:schemeClr val="tx1"/>
                </a:solidFill>
                <a:latin typeface="Open Sans"/>
              </a:rPr>
              <a:t> Module </a:t>
            </a:r>
            <a:r>
              <a:rPr lang="en-US" sz="1500" err="1">
                <a:solidFill>
                  <a:schemeClr val="tx1"/>
                </a:solidFill>
                <a:latin typeface="Open Sans"/>
              </a:rPr>
              <a:t>d'apprentissage</a:t>
            </a:r>
            <a:r>
              <a:rPr lang="en-US" sz="1500">
                <a:solidFill>
                  <a:schemeClr val="tx1"/>
                </a:solidFill>
                <a:latin typeface="Open Sans"/>
              </a:rPr>
              <a:t> </a:t>
            </a:r>
            <a:r>
              <a:rPr lang="en-US" sz="1500" err="1">
                <a:solidFill>
                  <a:schemeClr val="tx1"/>
                </a:solidFill>
                <a:latin typeface="Open Sans"/>
              </a:rPr>
              <a:t>en</a:t>
            </a:r>
            <a:r>
              <a:rPr lang="en-US" sz="1500">
                <a:solidFill>
                  <a:schemeClr val="tx1"/>
                </a:solidFill>
                <a:latin typeface="Open Sans"/>
              </a:rPr>
              <a:t> </a:t>
            </a:r>
            <a:r>
              <a:rPr lang="en-US" sz="1500" err="1">
                <a:solidFill>
                  <a:schemeClr val="tx1"/>
                </a:solidFill>
                <a:latin typeface="Open Sans"/>
              </a:rPr>
              <a:t>ligne</a:t>
            </a:r>
            <a:r>
              <a:rPr lang="en-US" sz="1500" b="0">
                <a:solidFill>
                  <a:schemeClr val="tx1"/>
                </a:solidFill>
                <a:latin typeface="Open Sans"/>
              </a:rPr>
              <a:t> </a:t>
            </a:r>
            <a:r>
              <a:rPr lang="en-US" sz="1500" b="0" err="1">
                <a:solidFill>
                  <a:schemeClr val="tx1"/>
                </a:solidFill>
                <a:latin typeface="Open Sans"/>
              </a:rPr>
              <a:t>destiné</a:t>
            </a:r>
            <a:r>
              <a:rPr lang="en-US" sz="1500" b="0">
                <a:solidFill>
                  <a:schemeClr val="tx1"/>
                </a:solidFill>
                <a:latin typeface="Open Sans"/>
              </a:rPr>
              <a:t> aux </a:t>
            </a:r>
            <a:r>
              <a:rPr lang="en-US" sz="1500" b="0" err="1">
                <a:solidFill>
                  <a:schemeClr val="tx1"/>
                </a:solidFill>
                <a:latin typeface="Open Sans"/>
              </a:rPr>
              <a:t>groupes</a:t>
            </a:r>
            <a:r>
              <a:rPr lang="en-US" sz="1500" b="0">
                <a:solidFill>
                  <a:schemeClr val="tx1"/>
                </a:solidFill>
                <a:latin typeface="Open Sans"/>
              </a:rPr>
              <a:t> de coordination des clusters</a:t>
            </a:r>
            <a:endParaRPr lang="en-US">
              <a:solidFill>
                <a:schemeClr val="tx1"/>
              </a:solidFill>
              <a:latin typeface="Open Sans"/>
            </a:endParaRPr>
          </a:p>
        </p:txBody>
      </p:sp>
      <p:pic>
        <p:nvPicPr>
          <p:cNvPr id="39" name="Picture 38" descr="A hand holding a megaphone&#10;&#10;Description automatically generated">
            <a:extLst>
              <a:ext uri="{FF2B5EF4-FFF2-40B4-BE49-F238E27FC236}">
                <a16:creationId xmlns:a16="http://schemas.microsoft.com/office/drawing/2014/main" id="{91E3DB81-F963-719B-4B62-8A19E6EB4410}"/>
              </a:ext>
            </a:extLst>
          </p:cNvPr>
          <p:cNvPicPr>
            <a:picLocks noChangeAspect="1"/>
          </p:cNvPicPr>
          <p:nvPr/>
        </p:nvPicPr>
        <p:blipFill>
          <a:blip r:embed="rId7"/>
          <a:stretch>
            <a:fillRect/>
          </a:stretch>
        </p:blipFill>
        <p:spPr>
          <a:xfrm>
            <a:off x="682352" y="5256447"/>
            <a:ext cx="870008" cy="824700"/>
          </a:xfrm>
          <a:prstGeom prst="rect">
            <a:avLst/>
          </a:prstGeom>
        </p:spPr>
      </p:pic>
      <p:pic>
        <p:nvPicPr>
          <p:cNvPr id="40" name="Picture 39" descr="A collage of people smiling&#10;&#10;Description automatically generated">
            <a:extLst>
              <a:ext uri="{FF2B5EF4-FFF2-40B4-BE49-F238E27FC236}">
                <a16:creationId xmlns:a16="http://schemas.microsoft.com/office/drawing/2014/main" id="{885F9177-2485-EA51-048A-25850CFA2781}"/>
              </a:ext>
            </a:extLst>
          </p:cNvPr>
          <p:cNvPicPr>
            <a:picLocks noChangeAspect="1"/>
          </p:cNvPicPr>
          <p:nvPr/>
        </p:nvPicPr>
        <p:blipFill>
          <a:blip r:embed="rId8"/>
          <a:stretch>
            <a:fillRect/>
          </a:stretch>
        </p:blipFill>
        <p:spPr>
          <a:xfrm>
            <a:off x="530655" y="3515445"/>
            <a:ext cx="1071797" cy="1554481"/>
          </a:xfrm>
          <a:prstGeom prst="rect">
            <a:avLst/>
          </a:prstGeom>
          <a:ln>
            <a:solidFill>
              <a:schemeClr val="tx1"/>
            </a:solidFill>
          </a:ln>
        </p:spPr>
      </p:pic>
      <p:pic>
        <p:nvPicPr>
          <p:cNvPr id="41" name="Picture 40" descr="A green rectangle with white text&#10;&#10;Description automatically generated">
            <a:extLst>
              <a:ext uri="{FF2B5EF4-FFF2-40B4-BE49-F238E27FC236}">
                <a16:creationId xmlns:a16="http://schemas.microsoft.com/office/drawing/2014/main" id="{B27E5C1B-997A-5D2C-AD49-BC64A1DCB2D0}"/>
              </a:ext>
            </a:extLst>
          </p:cNvPr>
          <p:cNvPicPr>
            <a:picLocks noChangeAspect="1"/>
          </p:cNvPicPr>
          <p:nvPr/>
        </p:nvPicPr>
        <p:blipFill>
          <a:blip r:embed="rId9"/>
          <a:stretch>
            <a:fillRect/>
          </a:stretch>
        </p:blipFill>
        <p:spPr>
          <a:xfrm>
            <a:off x="234013" y="1945782"/>
            <a:ext cx="2229687" cy="626649"/>
          </a:xfrm>
          <a:prstGeom prst="rect">
            <a:avLst/>
          </a:prstGeom>
        </p:spPr>
      </p:pic>
    </p:spTree>
    <p:extLst>
      <p:ext uri="{BB962C8B-B14F-4D97-AF65-F5344CB8AC3E}">
        <p14:creationId xmlns:p14="http://schemas.microsoft.com/office/powerpoint/2010/main" val="14678334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7"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354699" y="2011474"/>
            <a:ext cx="4200255" cy="4785926"/>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algn="ctr"/>
            <a:r>
              <a:rPr lang="fr-FR" sz="5000" err="1">
                <a:solidFill>
                  <a:srgbClr val="455F51"/>
                </a:solidFill>
              </a:rPr>
              <a:t>Nagode</a:t>
            </a:r>
            <a:endParaRPr lang="en-US" err="1"/>
          </a:p>
          <a:p>
            <a:pPr algn="ctr"/>
            <a:r>
              <a:rPr lang="fr-FR" sz="5000" err="1">
                <a:solidFill>
                  <a:srgbClr val="455F51"/>
                </a:solidFill>
              </a:rPr>
              <a:t>Bark</a:t>
            </a:r>
            <a:r>
              <a:rPr lang="fr-FR" sz="5000" dirty="0">
                <a:solidFill>
                  <a:srgbClr val="455F51"/>
                </a:solidFill>
              </a:rPr>
              <a:t> </a:t>
            </a:r>
            <a:r>
              <a:rPr lang="fr-FR" sz="5000" err="1">
                <a:solidFill>
                  <a:srgbClr val="455F51"/>
                </a:solidFill>
              </a:rPr>
              <a:t>wousgo</a:t>
            </a:r>
            <a:endParaRPr lang="fr-FR" sz="5000">
              <a:solidFill>
                <a:srgbClr val="455F51"/>
              </a:solidFill>
            </a:endParaRPr>
          </a:p>
          <a:p>
            <a:pPr algn="ctr"/>
            <a:r>
              <a:rPr lang="fr-FR" sz="5000" err="1">
                <a:solidFill>
                  <a:srgbClr val="455F51"/>
                </a:solidFill>
              </a:rPr>
              <a:t>Aw</a:t>
            </a:r>
            <a:r>
              <a:rPr lang="fr-FR" sz="5000" dirty="0">
                <a:solidFill>
                  <a:srgbClr val="455F51"/>
                </a:solidFill>
              </a:rPr>
              <a:t> ni ce</a:t>
            </a:r>
            <a:endParaRPr lang="fr-FR" dirty="0"/>
          </a:p>
          <a:p>
            <a:pPr algn="ctr"/>
            <a:r>
              <a:rPr lang="fr-FR" sz="5000" dirty="0" err="1">
                <a:solidFill>
                  <a:srgbClr val="455F51"/>
                </a:solidFill>
              </a:rPr>
              <a:t>useko</a:t>
            </a:r>
            <a:endParaRPr lang="fr-FR" sz="1100" dirty="0" err="1">
              <a:solidFill>
                <a:srgbClr val="202122"/>
              </a:solidFill>
              <a:highlight>
                <a:srgbClr val="FFFF00"/>
              </a:highlight>
            </a:endParaRPr>
          </a:p>
          <a:p>
            <a:pPr algn="ctr"/>
            <a:r>
              <a:rPr lang="en-US" sz="5000" dirty="0">
                <a:solidFill>
                  <a:srgbClr val="455F51"/>
                </a:solidFill>
              </a:rPr>
              <a:t>Merci</a:t>
            </a:r>
          </a:p>
          <a:p>
            <a:pPr algn="ctr"/>
            <a:r>
              <a:rPr sz="5000" dirty="0">
                <a:solidFill>
                  <a:srgbClr val="455F51"/>
                </a:solidFill>
              </a:rPr>
              <a:t>Thank you</a:t>
            </a:r>
            <a:endParaRPr lang="en-US" sz="5000" dirty="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WCA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10209669" y="2015551"/>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C191CD8F-6BA1-052F-999B-32C1E2B5A564}"/>
              </a:ext>
            </a:extLst>
          </p:cNvPr>
          <p:cNvSpPr txBox="1"/>
          <p:nvPr/>
        </p:nvSpPr>
        <p:spPr>
          <a:xfrm>
            <a:off x="5274882" y="3769902"/>
            <a:ext cx="5495120" cy="22319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1800" kern="1200">
                <a:solidFill>
                  <a:schemeClr val="tx1"/>
                </a:solidFill>
                <a:latin typeface="Open Sans"/>
                <a:ea typeface="+mj-ea"/>
                <a:cs typeface="Calibri"/>
              </a:rPr>
              <a:t>Denis Kioko Matheka</a:t>
            </a:r>
            <a:r>
              <a:rPr lang="en-US" sz="1800" b="0" kern="1200">
                <a:solidFill>
                  <a:schemeClr val="tx1"/>
                </a:solidFill>
                <a:latin typeface="Open Sans"/>
                <a:ea typeface="+mj-ea"/>
                <a:cs typeface="Calibri"/>
              </a:rPr>
              <a:t> </a:t>
            </a:r>
            <a:endParaRPr lang="en-US">
              <a:solidFill>
                <a:schemeClr val="tx1"/>
              </a:solidFill>
            </a:endParaRPr>
          </a:p>
          <a:p>
            <a:pPr algn="l" defTabSz="914400">
              <a:lnSpc>
                <a:spcPct val="90000"/>
              </a:lnSpc>
              <a:spcBef>
                <a:spcPct val="0"/>
              </a:spcBef>
              <a:spcAft>
                <a:spcPts val="600"/>
              </a:spcAft>
              <a:defRPr sz="2400" b="0">
                <a:latin typeface="Arial"/>
                <a:ea typeface="Arial"/>
                <a:cs typeface="Arial"/>
                <a:sym typeface="Arial"/>
              </a:defRPr>
            </a:pPr>
            <a:r>
              <a:rPr lang="en-US" sz="1800" b="0" kern="1200">
                <a:solidFill>
                  <a:schemeClr val="tx1"/>
                </a:solidFill>
                <a:latin typeface="Open Sans"/>
                <a:ea typeface="+mj-ea"/>
                <a:cs typeface="Calibri"/>
                <a:hlinkClick r:id="rId5">
                  <a:extLst>
                    <a:ext uri="{A12FA001-AC4F-418D-AE19-62706E023703}">
                      <ahyp:hlinkClr xmlns:ahyp="http://schemas.microsoft.com/office/drawing/2018/hyperlinkcolor" val="tx"/>
                    </a:ext>
                  </a:extLst>
                </a:hlinkClick>
              </a:rPr>
              <a:t>dmatheka@unicef.org</a:t>
            </a:r>
            <a:r>
              <a:rPr lang="en-US" sz="1800" b="0" kern="1200">
                <a:solidFill>
                  <a:schemeClr val="tx1"/>
                </a:solidFill>
                <a:latin typeface="Open Sans"/>
                <a:ea typeface="+mj-ea"/>
                <a:cs typeface="Calibri"/>
              </a:rPr>
              <a:t> </a:t>
            </a:r>
            <a:endParaRPr lang="en-US">
              <a:solidFill>
                <a:schemeClr val="tx1"/>
              </a:solidFill>
            </a:endParaRPr>
          </a:p>
          <a:p>
            <a:pPr algn="l" defTabSz="914400">
              <a:lnSpc>
                <a:spcPct val="90000"/>
              </a:lnSpc>
              <a:spcBef>
                <a:spcPct val="0"/>
              </a:spcBef>
              <a:spcAft>
                <a:spcPts val="600"/>
              </a:spcAft>
              <a:defRPr sz="2400" b="0">
                <a:latin typeface="Arial"/>
                <a:ea typeface="Arial"/>
                <a:cs typeface="Arial"/>
                <a:sym typeface="Arial"/>
              </a:defRPr>
            </a:pPr>
            <a:endParaRPr lang="en-US" sz="1800" kern="1200">
              <a:solidFill>
                <a:schemeClr val="tx1"/>
              </a:solidFill>
              <a:latin typeface="Open Sans"/>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r>
              <a:rPr lang="en-US" sz="1800" kern="1200">
                <a:solidFill>
                  <a:schemeClr val="tx1"/>
                </a:solidFill>
                <a:latin typeface="Open Sans"/>
                <a:ea typeface="+mj-ea"/>
                <a:cs typeface="Calibri"/>
              </a:rPr>
              <a:t>Alexa Humphreys</a:t>
            </a:r>
            <a:r>
              <a:rPr lang="en-US" sz="1800" b="0" kern="1200">
                <a:solidFill>
                  <a:schemeClr val="tx1"/>
                </a:solidFill>
                <a:latin typeface="Open Sans"/>
                <a:ea typeface="+mj-ea"/>
                <a:cs typeface="Calibri"/>
              </a:rPr>
              <a:t> </a:t>
            </a:r>
            <a:endParaRPr lang="en-US" sz="1800" b="0">
              <a:solidFill>
                <a:schemeClr val="tx1"/>
              </a:solidFill>
              <a:latin typeface="Open Sans"/>
              <a:ea typeface="+mj-ea"/>
              <a:cs typeface="Arial"/>
            </a:endParaRPr>
          </a:p>
          <a:p>
            <a:pPr algn="l" defTabSz="914400">
              <a:lnSpc>
                <a:spcPct val="90000"/>
              </a:lnSpc>
              <a:spcBef>
                <a:spcPct val="0"/>
              </a:spcBef>
              <a:spcAft>
                <a:spcPts val="600"/>
              </a:spcAft>
              <a:defRPr sz="2400" b="0">
                <a:latin typeface="Arial"/>
                <a:ea typeface="Arial"/>
                <a:cs typeface="Arial"/>
                <a:sym typeface="Arial"/>
              </a:defRPr>
            </a:pPr>
            <a:r>
              <a:rPr lang="en-US" sz="1800" b="0" kern="1200">
                <a:solidFill>
                  <a:schemeClr val="tx1"/>
                </a:solidFill>
                <a:latin typeface="Open Sans"/>
                <a:ea typeface="+mj-ea"/>
                <a:cs typeface="Calibri"/>
                <a:hlinkClick r:id="rId6">
                  <a:extLst>
                    <a:ext uri="{A12FA001-AC4F-418D-AE19-62706E023703}">
                      <ahyp:hlinkClr xmlns:ahyp="http://schemas.microsoft.com/office/drawing/2018/hyperlinkcolor" val="tx"/>
                    </a:ext>
                  </a:extLst>
                </a:hlinkClick>
              </a:rPr>
              <a:t>ahumphreys@actionagainsthunger.ca</a:t>
            </a:r>
            <a:r>
              <a:rPr lang="en-US" sz="1800" b="0" kern="1200">
                <a:solidFill>
                  <a:schemeClr val="tx1"/>
                </a:solidFill>
                <a:latin typeface="Open Sans"/>
                <a:ea typeface="+mj-ea"/>
                <a:cs typeface="Calibri"/>
              </a:rPr>
              <a:t> </a:t>
            </a:r>
            <a:endParaRPr lang="en-US" sz="1800">
              <a:solidFill>
                <a:schemeClr val="tx1"/>
              </a:solidFill>
              <a:latin typeface="Open Sans"/>
            </a:endParaRPr>
          </a:p>
        </p:txBody>
      </p:sp>
    </p:spTree>
    <p:extLst>
      <p:ext uri="{BB962C8B-B14F-4D97-AF65-F5344CB8AC3E}">
        <p14:creationId xmlns:p14="http://schemas.microsoft.com/office/powerpoint/2010/main" val="14820564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6192CA8317E1FF49B6A7FEB870A3A8D6" ma:contentTypeVersion="282" ma:contentTypeDescription="" ma:contentTypeScope="" ma:versionID="6c3d448edc1dbbfc8da377c15b53d8a3">
  <xsd:schema xmlns:xsd="http://www.w3.org/2001/XMLSchema" xmlns:xs="http://www.w3.org/2001/XMLSchema" xmlns:p="http://schemas.microsoft.com/office/2006/metadata/properties" xmlns:ns1="http://schemas.microsoft.com/sharepoint/v3" xmlns:ns2="ca283e0b-db31-4043-a2ef-b80661bf084a" xmlns:ns3="http://schemas.microsoft.com/sharepoint.v3" xmlns:ns4="5858627f-d058-4b92-9b52-677b5fd7d454" xmlns:ns5="a438dd15-07ca-4cdc-82a3-f2206b92025e" xmlns:ns6="http://schemas.microsoft.com/sharepoint/v4" targetNamespace="http://schemas.microsoft.com/office/2006/metadata/properties" ma:root="true" ma:fieldsID="31b0dd133639f26f20ac89ef9ddc1c00" ns1:_="" ns2:_="" ns3:_="" ns4:_="" ns5:_="" ns6:_="">
    <xsd:import namespace="http://schemas.microsoft.com/sharepoint/v3"/>
    <xsd:import namespace="ca283e0b-db31-4043-a2ef-b80661bf084a"/>
    <xsd:import namespace="http://schemas.microsoft.com/sharepoint.v3"/>
    <xsd:import namespace="5858627f-d058-4b92-9b52-677b5fd7d454"/>
    <xsd:import namespace="a438dd15-07ca-4cdc-82a3-f2206b92025e"/>
    <xsd:import namespace="http://schemas.microsoft.com/sharepoint/v4"/>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2:j169e817e0ee4eb8974e6fc4a2762909" minOccurs="0"/>
                <xsd:element ref="ns2:j048a4f9aaad4a8990a1d5e5f53cb451" minOccurs="0"/>
                <xsd:element ref="ns5:MediaServiceMetadata" minOccurs="0"/>
                <xsd:element ref="ns5:MediaServiceFastMetadata" minOccurs="0"/>
                <xsd:element ref="ns5:MediaServiceDateTaken" minOccurs="0"/>
                <xsd:element ref="ns5:MediaServiceGenerationTime" minOccurs="0"/>
                <xsd:element ref="ns5:MediaServiceEventHashCode" minOccurs="0"/>
                <xsd:element ref="ns5:MediaServiceOCR" minOccurs="0"/>
                <xsd:element ref="ns4:SharedWithUsers" minOccurs="0"/>
                <xsd:element ref="ns4:SharedWithDetails" minOccurs="0"/>
                <xsd:element ref="ns5:MediaServiceLocation" minOccurs="0"/>
                <xsd:element ref="ns5:MediaServiceAutoKeyPoints" minOccurs="0"/>
                <xsd:element ref="ns5:MediaServiceKeyPoints" minOccurs="0"/>
                <xsd:element ref="ns6:IconOverlay" minOccurs="0"/>
                <xsd:element ref="ns1:_vti_ItemDeclaredRecord" minOccurs="0"/>
                <xsd:element ref="ns1:_vti_ItemHoldRecordStatus" minOccurs="0"/>
                <xsd:element ref="ns4:TaxKeywordTaxHTField" minOccurs="0"/>
                <xsd:element ref="ns4:_dlc_DocId" minOccurs="0"/>
                <xsd:element ref="ns4:_dlc_DocIdUrl" minOccurs="0"/>
                <xsd:element ref="ns4:_dlc_DocIdPersistId" minOccurs="0"/>
                <xsd:element ref="ns4:SemaphoreItemMetadata" minOccurs="0"/>
                <xsd:element ref="ns5:MediaLengthInSeconds" minOccurs="0"/>
                <xsd:element ref="ns5:lcf76f155ced4ddcb4097134ff3c332f" minOccurs="0"/>
                <xsd:element ref="ns5:FocalPoint" minOccurs="0"/>
                <xsd:element ref="ns5:Status"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3" nillable="true" ma:displayName="Declared Record" ma:hidden="true" ma:internalName="_vti_ItemDeclaredRecord" ma:readOnly="true">
      <xsd:simpleType>
        <xsd:restriction base="dms:DateTime"/>
      </xsd:simpleType>
    </xsd:element>
    <xsd:element name="_vti_ItemHoldRecordStatus" ma:index="44"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default="32;#Office of Emergency Prog.-456F|98de697e-6403-48a0-9bce-654c90399d04"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e129f4a5-dc42-4d6e-b210-548907d0accc}" ma:internalName="TaxCatchAllLabel" ma:readOnly="true" ma:showField="CatchAllDataLabel"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e129f4a5-dc42-4d6e-b210-548907d0accc}" ma:internalName="TaxCatchAll" ma:showField="CatchAllData"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element name="j169e817e0ee4eb8974e6fc4a2762909" ma:index="26"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58627f-d058-4b92-9b52-677b5fd7d454" elementFormDefault="qualified">
    <xsd:import namespace="http://schemas.microsoft.com/office/2006/documentManagement/types"/>
    <xsd:import namespace="http://schemas.microsoft.com/office/infopath/2007/PartnerControls"/>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element name="TaxKeywordTaxHTField" ma:index="45"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_dlc_DocId" ma:index="46" nillable="true" ma:displayName="Document ID Value" ma:description="The value of the document ID assigned to this item." ma:internalName="_dlc_DocId" ma:readOnly="true">
      <xsd:simpleType>
        <xsd:restriction base="dms:Text"/>
      </xsd:simpleType>
    </xsd:element>
    <xsd:element name="_dlc_DocIdUrl" ma:index="4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8" nillable="true" ma:displayName="Persist ID" ma:description="Keep ID on add." ma:hidden="true" ma:internalName="_dlc_DocIdPersistId" ma:readOnly="true">
      <xsd:simpleType>
        <xsd:restriction base="dms:Boolean"/>
      </xsd:simpleType>
    </xsd:element>
    <xsd:element name="SemaphoreItemMetadata" ma:index="49" nillable="true" ma:displayName="Semaphore Status" ma:hidden="true" ma:internalName="SemaphoreItemMeta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38dd15-07ca-4cdc-82a3-f2206b92025e"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DateTaken" ma:index="33" nillable="true" ma:displayName="MediaServiceDateTaken" ma:hidden="true" ma:internalName="MediaServiceDateTaken"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Location" ma:index="39" nillable="true" ma:displayName="Location" ma:internalName="MediaServiceLocation"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element name="lcf76f155ced4ddcb4097134ff3c332f" ma:index="52"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
        </xsd:sequence>
      </xsd:complexType>
    </xsd:element>
    <xsd:element name="FocalPoint" ma:index="53" nillable="true" ma:displayName="Focal Point" ma:format="Dropdown" ma:list="UserInfo" ma:SharePointGroup="0" ma:internalName="FocalPoint">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54" nillable="true" ma:displayName="Status" ma:format="Dropdown" ma:internalName="Status">
      <xsd:simpleType>
        <xsd:restriction base="dms:Choice">
          <xsd:enumeration value="Final"/>
          <xsd:enumeration value="Draft"/>
        </xsd:restriction>
      </xsd:simpleType>
    </xsd:element>
    <xsd:element name="MediaServiceObjectDetectorVersions" ma:index="5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mda26ace941f4791a7314a339fee829c xmlns="ca283e0b-db31-4043-a2ef-b80661bf084a">
      <Terms xmlns="http://schemas.microsoft.com/office/infopath/2007/PartnerControls"/>
    </mda26ace941f4791a7314a339fee829c>
    <h6a71f3e574e4344bc34f3fc9dd20054 xmlns="ca283e0b-db31-4043-a2ef-b80661bf084a">
      <Terms xmlns="http://schemas.microsoft.com/office/infopath/2007/PartnerControls"/>
    </h6a71f3e574e4344bc34f3fc9dd20054>
    <CategoryDescription xmlns="http://schemas.microsoft.com/sharepoint.v3" xsi:nil="true"/>
    <ga975397408f43e4b84ec8e5a598e523 xmlns="ca283e0b-db31-4043-a2ef-b80661bf084a">
      <Terms xmlns="http://schemas.microsoft.com/office/infopath/2007/PartnerControls">
        <TermInfo xmlns="http://schemas.microsoft.com/office/infopath/2007/PartnerControls">
          <TermName xmlns="http://schemas.microsoft.com/office/infopath/2007/PartnerControls">Office of Emergency Prog.-456F</TermName>
          <TermId xmlns="http://schemas.microsoft.com/office/infopath/2007/PartnerControls">98de697e-6403-48a0-9bce-654c90399d04</TermId>
        </TermInfo>
      </Terms>
    </ga975397408f43e4b84ec8e5a598e523>
    <_dlc_DocId xmlns="5858627f-d058-4b92-9b52-677b5fd7d454">EMOPSGCCU-1435067120-60248</_dlc_DocId>
    <TaxCatchAll xmlns="ca283e0b-db31-4043-a2ef-b80661bf084a">
      <Value>3</Value>
    </TaxCatchAll>
    <SemaphoreItemMetadata xmlns="5858627f-d058-4b92-9b52-677b5fd7d454" xsi:nil="true"/>
    <j169e817e0ee4eb8974e6fc4a2762909 xmlns="ca283e0b-db31-4043-a2ef-b80661bf084a">
      <Terms xmlns="http://schemas.microsoft.com/office/infopath/2007/PartnerControls"/>
    </j169e817e0ee4eb8974e6fc4a2762909>
    <WrittenBy xmlns="ca283e0b-db31-4043-a2ef-b80661bf084a">
      <UserInfo>
        <DisplayName/>
        <AccountId xsi:nil="true"/>
        <AccountType/>
      </UserInfo>
    </WrittenBy>
    <k8c968e8c72a4eda96b7e8fdbe192be2 xmlns="ca283e0b-db31-4043-a2ef-b80661bf084a">
      <Terms xmlns="http://schemas.microsoft.com/office/infopath/2007/PartnerControls"/>
    </k8c968e8c72a4eda96b7e8fdbe192be2>
    <ContentLanguage xmlns="ca283e0b-db31-4043-a2ef-b80661bf084a">English</ContentLanguage>
    <TaxKeywordTaxHTField xmlns="5858627f-d058-4b92-9b52-677b5fd7d454">
      <Terms xmlns="http://schemas.microsoft.com/office/infopath/2007/PartnerControls"/>
    </TaxKeywordTaxHTField>
    <DateTransmittedEmail xmlns="ca283e0b-db31-4043-a2ef-b80661bf084a" xsi:nil="true"/>
    <j048a4f9aaad4a8990a1d5e5f53cb451 xmlns="ca283e0b-db31-4043-a2ef-b80661bf084a">
      <Terms xmlns="http://schemas.microsoft.com/office/infopath/2007/PartnerControls"/>
    </j048a4f9aaad4a8990a1d5e5f53cb451>
    <IconOverlay xmlns="http://schemas.microsoft.com/sharepoint/v4" xsi:nil="true"/>
    <ContentStatus xmlns="ca283e0b-db31-4043-a2ef-b80661bf084a" xsi:nil="true"/>
    <_dlc_DocIdUrl xmlns="5858627f-d058-4b92-9b52-677b5fd7d454">
      <Url>https://unicef.sharepoint.com/teams/EMOPS-GCCU/_layouts/15/DocIdRedir.aspx?ID=EMOPSGCCU-1435067120-60248</Url>
      <Description>EMOPSGCCU-1435067120-60248</Description>
    </_dlc_DocIdUrl>
    <SenderEmail xmlns="ca283e0b-db31-4043-a2ef-b80661bf084a" xsi:nil="true"/>
    <RecipientsEmail xmlns="ca283e0b-db31-4043-a2ef-b80661bf084a" xsi:nil="true"/>
    <lcf76f155ced4ddcb4097134ff3c332f xmlns="a438dd15-07ca-4cdc-82a3-f2206b92025e">
      <Terms xmlns="http://schemas.microsoft.com/office/infopath/2007/PartnerControls"/>
    </lcf76f155ced4ddcb4097134ff3c332f>
    <FocalPoint xmlns="a438dd15-07ca-4cdc-82a3-f2206b92025e">
      <UserInfo>
        <DisplayName/>
        <AccountId xsi:nil="true"/>
        <AccountType/>
      </UserInfo>
    </FocalPoint>
    <Status xmlns="a438dd15-07ca-4cdc-82a3-f2206b92025e" xsi:nil="true"/>
  </documentManagement>
</p:properties>
</file>

<file path=customXml/item5.xml><?xml version="1.0" encoding="utf-8"?>
<?mso-contentType ?>
<customXsn xmlns="http://schemas.microsoft.com/office/2006/metadata/customXsn">
  <xsnLocation/>
  <cached>True</cached>
  <openByDefault>True</openByDefault>
  <xsnScope/>
</customXsn>
</file>

<file path=customXml/item6.xml><?xml version="1.0" encoding="utf-8"?>
<?mso-contentType ?>
<SharedContentType xmlns="Microsoft.SharePoint.Taxonomy.ContentTypeSync" SourceId="73f51738-d318-4883-9d64-4f0bd0ccc55e" ContentTypeId="0x0101009BA85F8052A6DA4FA3E31FF9F74C6970" PreviousValue="false"/>
</file>

<file path=customXml/itemProps1.xml><?xml version="1.0" encoding="utf-8"?>
<ds:datastoreItem xmlns:ds="http://schemas.openxmlformats.org/officeDocument/2006/customXml" ds:itemID="{39CD847D-4A29-4F3F-BDE9-811EDDAB0929}">
  <ds:schemaRefs>
    <ds:schemaRef ds:uri="http://schemas.microsoft.com/sharepoint/v3/contenttype/forms"/>
  </ds:schemaRefs>
</ds:datastoreItem>
</file>

<file path=customXml/itemProps2.xml><?xml version="1.0" encoding="utf-8"?>
<ds:datastoreItem xmlns:ds="http://schemas.openxmlformats.org/officeDocument/2006/customXml" ds:itemID="{06DB9B27-9242-4733-9CAD-FC200B59201C}">
  <ds:schemaRefs>
    <ds:schemaRef ds:uri="http://schemas.microsoft.com/sharepoint/events"/>
  </ds:schemaRefs>
</ds:datastoreItem>
</file>

<file path=customXml/itemProps3.xml><?xml version="1.0" encoding="utf-8"?>
<ds:datastoreItem xmlns:ds="http://schemas.openxmlformats.org/officeDocument/2006/customXml" ds:itemID="{ABD9503A-C8CD-4365-8C69-BC475EA25AB8}">
  <ds:schemaRefs>
    <ds:schemaRef ds:uri="5858627f-d058-4b92-9b52-677b5fd7d454"/>
    <ds:schemaRef ds:uri="a438dd15-07ca-4cdc-82a3-f2206b92025e"/>
    <ds:schemaRef ds:uri="ca283e0b-db31-4043-a2ef-b80661bf08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4"/>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A9623AFE-FA6E-45A2-AE38-76EFE0ECD2CA}">
  <ds:schemaRefs>
    <ds:schemaRef ds:uri="5858627f-d058-4b92-9b52-677b5fd7d454"/>
    <ds:schemaRef ds:uri="a438dd15-07ca-4cdc-82a3-f2206b92025e"/>
    <ds:schemaRef ds:uri="ca283e0b-db31-4043-a2ef-b80661bf084a"/>
    <ds:schemaRef ds:uri="http://schemas.microsoft.com/office/2006/metadata/properties"/>
    <ds:schemaRef ds:uri="http://schemas.microsoft.com/office/infopath/2007/PartnerControls"/>
    <ds:schemaRef ds:uri="http://schemas.microsoft.com/sharepoint.v3"/>
    <ds:schemaRef ds:uri="http://schemas.microsoft.com/sharepoint/v4"/>
  </ds:schemaRefs>
</ds:datastoreItem>
</file>

<file path=customXml/itemProps5.xml><?xml version="1.0" encoding="utf-8"?>
<ds:datastoreItem xmlns:ds="http://schemas.openxmlformats.org/officeDocument/2006/customXml" ds:itemID="{A62E7584-64C7-4FB7-BF91-0FB65DFFDCBA}">
  <ds:schemaRefs>
    <ds:schemaRef ds:uri="http://schemas.microsoft.com/office/2006/metadata/customXsn"/>
  </ds:schemaRefs>
</ds:datastoreItem>
</file>

<file path=customXml/itemProps6.xml><?xml version="1.0" encoding="utf-8"?>
<ds:datastoreItem xmlns:ds="http://schemas.openxmlformats.org/officeDocument/2006/customXml" ds:itemID="{7A54866B-6A1A-42CE-ABB8-2180409629A8}">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27</Slides>
  <Notes>7</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NiE Estimation de Personnes dans le Besoin / Anlyse d’ampleur NiE</vt:lpstr>
      <vt:lpstr>Contenu</vt:lpstr>
      <vt:lpstr>Défis communs sur le PiN en situation d’urgence</vt:lpstr>
      <vt:lpstr> La définition de l'urgence humanitaire et de la nutrition en situation d'urgence. </vt:lpstr>
      <vt:lpstr>Les personnes dans le besoin dans un contexte humanitaire</vt:lpstr>
      <vt:lpstr>Qu'est-ce que le PiN du secteur de la nutrition dans le contexte humanitaire ?</vt:lpstr>
      <vt:lpstr>PowerPoint Presentation</vt:lpstr>
      <vt:lpstr>Définition du PiN proposée par le secteur de la nutrition : Critères d'inclusion et d'exclusion</vt:lpstr>
      <vt:lpstr>Paquet de services NiE</vt:lpstr>
      <vt:lpstr>Services NiE</vt:lpstr>
      <vt:lpstr>Couverture du paquet de services NiE ?</vt:lpstr>
      <vt:lpstr>Emaciation / PiN Malnutrition aiguë PiN Vs Cas attendus ?</vt:lpstr>
      <vt:lpstr>Méthodes de calcul du PiN en urgence pour l’émaciation</vt:lpstr>
      <vt:lpstr>PowerPoint Presentation</vt:lpstr>
      <vt:lpstr>pause-café / coffee break</vt:lpstr>
      <vt:lpstr>PowerPoint Presentation</vt:lpstr>
      <vt:lpstr>PowerPoint Presentation</vt:lpstr>
      <vt:lpstr>pause-café / coffee break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57</cp:revision>
  <dcterms:modified xsi:type="dcterms:W3CDTF">2024-03-04T09:36:58Z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0x0101009BA85F8052A6DA4FA3E31FF9F74C6970006192CA8317E1FF49B6A7FEB870A3A8D6</vt:lpwstr>
  </property>
  <property fmtid="{D5CDD505-2E9C-101B-9397-08002B2CF9AE}" pid="3" name="OfficeDivision">
    <vt:lpwstr>3;#Office of Emergency Prog.-456F|98de697e-6403-48a0-9bce-654c90399d04</vt:lpwstr>
  </property>
  <property fmtid="{D5CDD505-2E9C-101B-9397-08002B2CF9AE}" pid="4" name="_dlc_DocIdItemGuid">
    <vt:lpwstr>b30033fe-d29d-44bf-9a49-0c2e22908173</vt:lpwstr>
  </property>
  <property fmtid="{D5CDD505-2E9C-101B-9397-08002B2CF9AE}" pid="5" name="TaxKeyword">
    <vt:lpwstr/>
  </property>
  <property fmtid="{D5CDD505-2E9C-101B-9397-08002B2CF9AE}" pid="6" name="SystemDTAC">
    <vt:lpwstr/>
  </property>
  <property fmtid="{D5CDD505-2E9C-101B-9397-08002B2CF9AE}" pid="7" name="Topic">
    <vt:lpwstr/>
  </property>
  <property fmtid="{D5CDD505-2E9C-101B-9397-08002B2CF9AE}" pid="8" name="MediaServiceImageTags">
    <vt:lpwstr/>
  </property>
  <property fmtid="{D5CDD505-2E9C-101B-9397-08002B2CF9AE}" pid="9" name="CriticalForLongTermRetention">
    <vt:lpwstr/>
  </property>
  <property fmtid="{D5CDD505-2E9C-101B-9397-08002B2CF9AE}" pid="10" name="DocumentType">
    <vt:lpwstr/>
  </property>
  <property fmtid="{D5CDD505-2E9C-101B-9397-08002B2CF9AE}" pid="11" name="GeographicScope">
    <vt:lpwstr/>
  </property>
</Properties>
</file>