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91" r:id="rId4"/>
    <p:sldMasterId id="2147483654" r:id="rId5"/>
    <p:sldMasterId id="2147483652" r:id="rId6"/>
    <p:sldMasterId id="2147483658" r:id="rId7"/>
    <p:sldMasterId id="2147483674" r:id="rId8"/>
  </p:sldMasterIdLst>
  <p:notesMasterIdLst>
    <p:notesMasterId r:id="rId32"/>
  </p:notesMasterIdLst>
  <p:handoutMasterIdLst>
    <p:handoutMasterId r:id="rId33"/>
  </p:handoutMasterIdLst>
  <p:sldIdLst>
    <p:sldId id="272" r:id="rId9"/>
    <p:sldId id="292" r:id="rId10"/>
    <p:sldId id="519" r:id="rId11"/>
    <p:sldId id="520" r:id="rId12"/>
    <p:sldId id="521" r:id="rId13"/>
    <p:sldId id="532" r:id="rId14"/>
    <p:sldId id="492" r:id="rId15"/>
    <p:sldId id="512" r:id="rId16"/>
    <p:sldId id="516" r:id="rId17"/>
    <p:sldId id="511" r:id="rId18"/>
    <p:sldId id="533" r:id="rId19"/>
    <p:sldId id="726" r:id="rId20"/>
    <p:sldId id="725" r:id="rId21"/>
    <p:sldId id="727" r:id="rId22"/>
    <p:sldId id="517" r:id="rId23"/>
    <p:sldId id="729" r:id="rId24"/>
    <p:sldId id="730" r:id="rId25"/>
    <p:sldId id="345" r:id="rId26"/>
    <p:sldId id="328" r:id="rId27"/>
    <p:sldId id="731" r:id="rId28"/>
    <p:sldId id="515" r:id="rId29"/>
    <p:sldId id="732" r:id="rId30"/>
    <p:sldId id="266"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49F"/>
    <a:srgbClr val="24EDCF"/>
    <a:srgbClr val="55CAED"/>
    <a:srgbClr val="EE633D"/>
    <a:srgbClr val="E7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1242" autoAdjust="0"/>
  </p:normalViewPr>
  <p:slideViewPr>
    <p:cSldViewPr snapToGrid="0">
      <p:cViewPr varScale="1">
        <p:scale>
          <a:sx n="54" d="100"/>
          <a:sy n="54" d="100"/>
        </p:scale>
        <p:origin x="1456"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034B0-8B18-44A9-B1E8-A0D05EB54614}" type="doc">
      <dgm:prSet loTypeId="urn:microsoft.com/office/officeart/2005/8/layout/process1" loCatId="process" qsTypeId="urn:microsoft.com/office/officeart/2005/8/quickstyle/simple1" qsCatId="simple" csTypeId="urn:microsoft.com/office/officeart/2005/8/colors/colorful1" csCatId="colorful" phldr="1"/>
      <dgm:spPr/>
    </dgm:pt>
    <dgm:pt modelId="{C3F5C352-A305-4140-91D2-809384DAED06}">
      <dgm:prSet phldrT="[Text]" custT="1"/>
      <dgm:spPr/>
      <dgm:t>
        <a:bodyPr/>
        <a:lstStyle/>
        <a:p>
          <a:pPr algn="ctr"/>
          <a:r>
            <a:rPr lang="fr-FR" sz="2800" b="1"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Évaluer</a:t>
          </a:r>
          <a:r>
            <a:rPr lang="fr-FR" sz="2800" noProof="0" dirty="0">
              <a:latin typeface="Tw Cen MT" panose="020B0602020104020603" pitchFamily="34" charset="0"/>
              <a:ea typeface="Open Sans" panose="020B0606030504020204" pitchFamily="34" charset="0"/>
              <a:cs typeface="Open Sans" panose="020B0606030504020204" pitchFamily="34" charset="0"/>
            </a:rPr>
            <a:t> les stratégies d’ANJE, ressources, capacités et priorités en place</a:t>
          </a:r>
          <a:endParaRPr lang="en-US" sz="2800" dirty="0">
            <a:latin typeface="Tw Cen MT" panose="020B0602020104020603" pitchFamily="34" charset="0"/>
            <a:ea typeface="Open Sans" panose="020B0606030504020204" pitchFamily="34" charset="0"/>
            <a:cs typeface="Open Sans" panose="020B0606030504020204" pitchFamily="34" charset="0"/>
          </a:endParaRPr>
        </a:p>
      </dgm:t>
    </dgm:pt>
    <dgm:pt modelId="{00102743-FE08-4F2A-A730-CBCCE63C00BC}" type="parTrans" cxnId="{4252D325-4A5E-4956-A3A2-741D8C573777}">
      <dgm:prSet/>
      <dgm:spPr/>
      <dgm:t>
        <a:bodyPr/>
        <a:lstStyle/>
        <a:p>
          <a:endParaRPr lang="en-US"/>
        </a:p>
      </dgm:t>
    </dgm:pt>
    <dgm:pt modelId="{43B18463-8425-4D45-8CE9-6EE3E773C5FE}" type="sibTrans" cxnId="{4252D325-4A5E-4956-A3A2-741D8C573777}">
      <dgm:prSet/>
      <dgm:spPr/>
      <dgm:t>
        <a:bodyPr/>
        <a:lstStyle/>
        <a:p>
          <a:endParaRPr lang="en-US" dirty="0"/>
        </a:p>
      </dgm:t>
    </dgm:pt>
    <dgm:pt modelId="{8B1E0A20-5DBD-4B76-A44B-C35FCEE50981}">
      <dgm:prSet phldrT="[Text]" custT="1"/>
      <dgm:spPr/>
      <dgm:t>
        <a:bodyPr/>
        <a:lstStyle/>
        <a:p>
          <a:r>
            <a:rPr lang="fr-FR" sz="2000" b="1"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fr-FR" sz="2400" b="1"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nalyser</a:t>
          </a:r>
          <a:r>
            <a:rPr lang="fr-FR" sz="2400" noProof="0" dirty="0">
              <a:latin typeface="Tw Cen MT" panose="020B0602020104020603" pitchFamily="34" charset="0"/>
              <a:ea typeface="Open Sans" panose="020B0606030504020204" pitchFamily="34" charset="0"/>
              <a:cs typeface="Open Sans" panose="020B0606030504020204" pitchFamily="34" charset="0"/>
            </a:rPr>
            <a:t> les lacunes et les besoins supplémentaires pendant la situation de crise.</a:t>
          </a:r>
        </a:p>
        <a:p>
          <a:r>
            <a:rPr lang="fr-FR" sz="2400" noProof="0" dirty="0">
              <a:latin typeface="Tw Cen MT" panose="020B0602020104020603" pitchFamily="34" charset="0"/>
              <a:ea typeface="Open Sans" panose="020B0606030504020204" pitchFamily="34" charset="0"/>
              <a:cs typeface="Open Sans" panose="020B0606030504020204" pitchFamily="34" charset="0"/>
            </a:rPr>
            <a:t>Apporter des outils, ressources et interventions spécifiques de l’ANJE-U pour répondre aux besoins</a:t>
          </a:r>
          <a:endParaRPr lang="en-US" sz="2400" dirty="0">
            <a:latin typeface="Tw Cen MT" panose="020B0602020104020603" pitchFamily="34" charset="0"/>
            <a:ea typeface="Open Sans" panose="020B0606030504020204" pitchFamily="34" charset="0"/>
            <a:cs typeface="Open Sans" panose="020B0606030504020204" pitchFamily="34" charset="0"/>
          </a:endParaRPr>
        </a:p>
      </dgm:t>
    </dgm:pt>
    <dgm:pt modelId="{CBB9783E-F2CF-4BAE-9F00-0A748C6F530E}" type="parTrans" cxnId="{E254B2AC-43EF-40F1-B2A7-9A0F10BF6F06}">
      <dgm:prSet/>
      <dgm:spPr/>
      <dgm:t>
        <a:bodyPr/>
        <a:lstStyle/>
        <a:p>
          <a:endParaRPr lang="en-US"/>
        </a:p>
      </dgm:t>
    </dgm:pt>
    <dgm:pt modelId="{DF971A93-547C-4B30-84EA-91F24E9D6C6B}" type="sibTrans" cxnId="{E254B2AC-43EF-40F1-B2A7-9A0F10BF6F06}">
      <dgm:prSet/>
      <dgm:spPr/>
      <dgm:t>
        <a:bodyPr/>
        <a:lstStyle/>
        <a:p>
          <a:endParaRPr lang="en-US" dirty="0"/>
        </a:p>
      </dgm:t>
    </dgm:pt>
    <dgm:pt modelId="{DF12A0F2-98FD-456A-AE26-B39FAC97CFD1}">
      <dgm:prSet phldrT="[Text]" custT="1"/>
      <dgm:spPr/>
      <dgm:t>
        <a:bodyPr/>
        <a:lstStyle/>
        <a:p>
          <a:r>
            <a:rPr lang="fr-FR" sz="2400" b="1"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Agir</a:t>
          </a:r>
          <a:r>
            <a:rPr lang="fr-FR" sz="2400"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 </a:t>
          </a:r>
          <a:r>
            <a:rPr lang="fr-FR" sz="2400" noProof="0" dirty="0">
              <a:latin typeface="Tw Cen MT" panose="020B0602020104020603" pitchFamily="34" charset="0"/>
              <a:ea typeface="Open Sans" panose="020B0606030504020204" pitchFamily="34" charset="0"/>
              <a:cs typeface="Open Sans" panose="020B0606030504020204" pitchFamily="34" charset="0"/>
            </a:rPr>
            <a:t>pour combler les manques, planifier des programmes et mettre en place des interventions pour sauver des vies RAPIDEMENT</a:t>
          </a:r>
          <a:endParaRPr lang="en-US" sz="2400" dirty="0">
            <a:latin typeface="Tw Cen MT" panose="020B0602020104020603" pitchFamily="34" charset="0"/>
            <a:ea typeface="Open Sans" panose="020B0606030504020204" pitchFamily="34" charset="0"/>
            <a:cs typeface="Open Sans" panose="020B0606030504020204" pitchFamily="34" charset="0"/>
          </a:endParaRPr>
        </a:p>
      </dgm:t>
    </dgm:pt>
    <dgm:pt modelId="{3D01C505-735B-4995-B00A-1D0FC644FFE4}" type="parTrans" cxnId="{240053D4-062B-4296-BA98-E92375749C40}">
      <dgm:prSet/>
      <dgm:spPr/>
      <dgm:t>
        <a:bodyPr/>
        <a:lstStyle/>
        <a:p>
          <a:endParaRPr lang="en-US"/>
        </a:p>
      </dgm:t>
    </dgm:pt>
    <dgm:pt modelId="{3340C727-76C6-4AF4-A54B-D0B51E069C9A}" type="sibTrans" cxnId="{240053D4-062B-4296-BA98-E92375749C40}">
      <dgm:prSet/>
      <dgm:spPr/>
      <dgm:t>
        <a:bodyPr/>
        <a:lstStyle/>
        <a:p>
          <a:endParaRPr lang="en-US"/>
        </a:p>
      </dgm:t>
    </dgm:pt>
    <dgm:pt modelId="{5E8AF38A-CA07-4BC8-9DB4-8575808C2E37}" type="pres">
      <dgm:prSet presAssocID="{392034B0-8B18-44A9-B1E8-A0D05EB54614}" presName="Name0" presStyleCnt="0">
        <dgm:presLayoutVars>
          <dgm:dir/>
          <dgm:resizeHandles val="exact"/>
        </dgm:presLayoutVars>
      </dgm:prSet>
      <dgm:spPr/>
    </dgm:pt>
    <dgm:pt modelId="{23AA9C85-B6C2-4A44-863C-8928C2FF82AD}" type="pres">
      <dgm:prSet presAssocID="{C3F5C352-A305-4140-91D2-809384DAED06}" presName="node" presStyleLbl="node1" presStyleIdx="0" presStyleCnt="3" custScaleX="123777" custScaleY="203108">
        <dgm:presLayoutVars>
          <dgm:bulletEnabled val="1"/>
        </dgm:presLayoutVars>
      </dgm:prSet>
      <dgm:spPr/>
    </dgm:pt>
    <dgm:pt modelId="{BC7BC73B-C8C7-42A3-A48F-67E72140546C}" type="pres">
      <dgm:prSet presAssocID="{43B18463-8425-4D45-8CE9-6EE3E773C5FE}" presName="sibTrans" presStyleLbl="sibTrans2D1" presStyleIdx="0" presStyleCnt="2"/>
      <dgm:spPr/>
    </dgm:pt>
    <dgm:pt modelId="{7DC96474-300F-4574-AE69-FB1A753C9E5B}" type="pres">
      <dgm:prSet presAssocID="{43B18463-8425-4D45-8CE9-6EE3E773C5FE}" presName="connectorText" presStyleLbl="sibTrans2D1" presStyleIdx="0" presStyleCnt="2"/>
      <dgm:spPr/>
    </dgm:pt>
    <dgm:pt modelId="{34E6DE8F-E615-4A90-BF8A-5A4F7F98114C}" type="pres">
      <dgm:prSet presAssocID="{8B1E0A20-5DBD-4B76-A44B-C35FCEE50981}" presName="node" presStyleLbl="node1" presStyleIdx="1" presStyleCnt="3" custScaleX="125619" custScaleY="204492">
        <dgm:presLayoutVars>
          <dgm:bulletEnabled val="1"/>
        </dgm:presLayoutVars>
      </dgm:prSet>
      <dgm:spPr/>
    </dgm:pt>
    <dgm:pt modelId="{86DDF97B-31F6-4A47-8CB2-E4D7E1B773F0}" type="pres">
      <dgm:prSet presAssocID="{DF971A93-547C-4B30-84EA-91F24E9D6C6B}" presName="sibTrans" presStyleLbl="sibTrans2D1" presStyleIdx="1" presStyleCnt="2"/>
      <dgm:spPr/>
    </dgm:pt>
    <dgm:pt modelId="{26D38EAE-7FA1-4C32-ADE3-91304B1C5CBF}" type="pres">
      <dgm:prSet presAssocID="{DF971A93-547C-4B30-84EA-91F24E9D6C6B}" presName="connectorText" presStyleLbl="sibTrans2D1" presStyleIdx="1" presStyleCnt="2"/>
      <dgm:spPr/>
    </dgm:pt>
    <dgm:pt modelId="{EA02F085-F421-462B-8A9E-2911B2570E0D}" type="pres">
      <dgm:prSet presAssocID="{DF12A0F2-98FD-456A-AE26-B39FAC97CFD1}" presName="node" presStyleLbl="node1" presStyleIdx="2" presStyleCnt="3" custScaleX="122083" custScaleY="201830">
        <dgm:presLayoutVars>
          <dgm:bulletEnabled val="1"/>
        </dgm:presLayoutVars>
      </dgm:prSet>
      <dgm:spPr/>
    </dgm:pt>
  </dgm:ptLst>
  <dgm:cxnLst>
    <dgm:cxn modelId="{C403E219-F532-49B1-83B2-EE1E1265B9E0}" type="presOf" srcId="{392034B0-8B18-44A9-B1E8-A0D05EB54614}" destId="{5E8AF38A-CA07-4BC8-9DB4-8575808C2E37}" srcOrd="0" destOrd="0" presId="urn:microsoft.com/office/officeart/2005/8/layout/process1"/>
    <dgm:cxn modelId="{4252D325-4A5E-4956-A3A2-741D8C573777}" srcId="{392034B0-8B18-44A9-B1E8-A0D05EB54614}" destId="{C3F5C352-A305-4140-91D2-809384DAED06}" srcOrd="0" destOrd="0" parTransId="{00102743-FE08-4F2A-A730-CBCCE63C00BC}" sibTransId="{43B18463-8425-4D45-8CE9-6EE3E773C5FE}"/>
    <dgm:cxn modelId="{DD8EEB60-C69D-4D8D-BBA0-CBB19D8F461F}" type="presOf" srcId="{8B1E0A20-5DBD-4B76-A44B-C35FCEE50981}" destId="{34E6DE8F-E615-4A90-BF8A-5A4F7F98114C}" srcOrd="0" destOrd="0" presId="urn:microsoft.com/office/officeart/2005/8/layout/process1"/>
    <dgm:cxn modelId="{FBBAF482-E587-4C08-A99D-FAE1752902F8}" type="presOf" srcId="{DF12A0F2-98FD-456A-AE26-B39FAC97CFD1}" destId="{EA02F085-F421-462B-8A9E-2911B2570E0D}" srcOrd="0" destOrd="0" presId="urn:microsoft.com/office/officeart/2005/8/layout/process1"/>
    <dgm:cxn modelId="{E254B2AC-43EF-40F1-B2A7-9A0F10BF6F06}" srcId="{392034B0-8B18-44A9-B1E8-A0D05EB54614}" destId="{8B1E0A20-5DBD-4B76-A44B-C35FCEE50981}" srcOrd="1" destOrd="0" parTransId="{CBB9783E-F2CF-4BAE-9F00-0A748C6F530E}" sibTransId="{DF971A93-547C-4B30-84EA-91F24E9D6C6B}"/>
    <dgm:cxn modelId="{4182E3B0-C6AC-4C72-AB48-3DE3F9AB2333}" type="presOf" srcId="{43B18463-8425-4D45-8CE9-6EE3E773C5FE}" destId="{7DC96474-300F-4574-AE69-FB1A753C9E5B}" srcOrd="1" destOrd="0" presId="urn:microsoft.com/office/officeart/2005/8/layout/process1"/>
    <dgm:cxn modelId="{CC7BCDB1-657C-41E3-BA17-BA9183F869B1}" type="presOf" srcId="{DF971A93-547C-4B30-84EA-91F24E9D6C6B}" destId="{26D38EAE-7FA1-4C32-ADE3-91304B1C5CBF}" srcOrd="1" destOrd="0" presId="urn:microsoft.com/office/officeart/2005/8/layout/process1"/>
    <dgm:cxn modelId="{240053D4-062B-4296-BA98-E92375749C40}" srcId="{392034B0-8B18-44A9-B1E8-A0D05EB54614}" destId="{DF12A0F2-98FD-456A-AE26-B39FAC97CFD1}" srcOrd="2" destOrd="0" parTransId="{3D01C505-735B-4995-B00A-1D0FC644FFE4}" sibTransId="{3340C727-76C6-4AF4-A54B-D0B51E069C9A}"/>
    <dgm:cxn modelId="{6B5F38E9-925E-4FD3-A9FF-A0B5011A7EAC}" type="presOf" srcId="{C3F5C352-A305-4140-91D2-809384DAED06}" destId="{23AA9C85-B6C2-4A44-863C-8928C2FF82AD}" srcOrd="0" destOrd="0" presId="urn:microsoft.com/office/officeart/2005/8/layout/process1"/>
    <dgm:cxn modelId="{C6A5FFE9-2A95-4FE8-9B0C-DD0C58DF4F6E}" type="presOf" srcId="{43B18463-8425-4D45-8CE9-6EE3E773C5FE}" destId="{BC7BC73B-C8C7-42A3-A48F-67E72140546C}" srcOrd="0" destOrd="0" presId="urn:microsoft.com/office/officeart/2005/8/layout/process1"/>
    <dgm:cxn modelId="{0FC307F7-9D38-4FFC-9626-7772F3B1249E}" type="presOf" srcId="{DF971A93-547C-4B30-84EA-91F24E9D6C6B}" destId="{86DDF97B-31F6-4A47-8CB2-E4D7E1B773F0}" srcOrd="0" destOrd="0" presId="urn:microsoft.com/office/officeart/2005/8/layout/process1"/>
    <dgm:cxn modelId="{F2092A2A-74A0-49D7-820E-A9648BFEC85B}" type="presParOf" srcId="{5E8AF38A-CA07-4BC8-9DB4-8575808C2E37}" destId="{23AA9C85-B6C2-4A44-863C-8928C2FF82AD}" srcOrd="0" destOrd="0" presId="urn:microsoft.com/office/officeart/2005/8/layout/process1"/>
    <dgm:cxn modelId="{0EC27953-0DBD-4FBD-9FCF-ABFCC4B9BB87}" type="presParOf" srcId="{5E8AF38A-CA07-4BC8-9DB4-8575808C2E37}" destId="{BC7BC73B-C8C7-42A3-A48F-67E72140546C}" srcOrd="1" destOrd="0" presId="urn:microsoft.com/office/officeart/2005/8/layout/process1"/>
    <dgm:cxn modelId="{B8B74C55-35E0-4571-8B4B-352C67CE9442}" type="presParOf" srcId="{BC7BC73B-C8C7-42A3-A48F-67E72140546C}" destId="{7DC96474-300F-4574-AE69-FB1A753C9E5B}" srcOrd="0" destOrd="0" presId="urn:microsoft.com/office/officeart/2005/8/layout/process1"/>
    <dgm:cxn modelId="{8B6522D2-173D-4808-BBB0-AD9C24C82DC8}" type="presParOf" srcId="{5E8AF38A-CA07-4BC8-9DB4-8575808C2E37}" destId="{34E6DE8F-E615-4A90-BF8A-5A4F7F98114C}" srcOrd="2" destOrd="0" presId="urn:microsoft.com/office/officeart/2005/8/layout/process1"/>
    <dgm:cxn modelId="{9483BB05-D090-460B-B23A-DE38A0798F5E}" type="presParOf" srcId="{5E8AF38A-CA07-4BC8-9DB4-8575808C2E37}" destId="{86DDF97B-31F6-4A47-8CB2-E4D7E1B773F0}" srcOrd="3" destOrd="0" presId="urn:microsoft.com/office/officeart/2005/8/layout/process1"/>
    <dgm:cxn modelId="{691554D4-5F9B-4A8F-9647-D6BD5216D7B6}" type="presParOf" srcId="{86DDF97B-31F6-4A47-8CB2-E4D7E1B773F0}" destId="{26D38EAE-7FA1-4C32-ADE3-91304B1C5CBF}" srcOrd="0" destOrd="0" presId="urn:microsoft.com/office/officeart/2005/8/layout/process1"/>
    <dgm:cxn modelId="{C540B2D9-1336-44EC-A186-71A5672601C0}" type="presParOf" srcId="{5E8AF38A-CA07-4BC8-9DB4-8575808C2E37}" destId="{EA02F085-F421-462B-8A9E-2911B2570E0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A9C85-B6C2-4A44-863C-8928C2FF82AD}">
      <dsp:nvSpPr>
        <dsp:cNvPr id="0" name=""/>
        <dsp:cNvSpPr/>
      </dsp:nvSpPr>
      <dsp:spPr>
        <a:xfrm>
          <a:off x="5444" y="0"/>
          <a:ext cx="2401790" cy="49275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Évaluer</a:t>
          </a:r>
          <a:r>
            <a:rPr lang="fr-FR" sz="2800" kern="1200" noProof="0" dirty="0">
              <a:latin typeface="Tw Cen MT" panose="020B0602020104020603" pitchFamily="34" charset="0"/>
              <a:ea typeface="Open Sans" panose="020B0606030504020204" pitchFamily="34" charset="0"/>
              <a:cs typeface="Open Sans" panose="020B0606030504020204" pitchFamily="34" charset="0"/>
            </a:rPr>
            <a:t> les stratégies d’ANJE, ressources, capacités et priorités en place</a:t>
          </a:r>
          <a:endParaRPr lang="en-US" sz="2800" kern="1200" dirty="0">
            <a:latin typeface="Tw Cen MT" panose="020B0602020104020603" pitchFamily="34" charset="0"/>
            <a:ea typeface="Open Sans" panose="020B0606030504020204" pitchFamily="34" charset="0"/>
            <a:cs typeface="Open Sans" panose="020B0606030504020204" pitchFamily="34" charset="0"/>
          </a:endParaRPr>
        </a:p>
      </dsp:txBody>
      <dsp:txXfrm>
        <a:off x="75790" y="70346"/>
        <a:ext cx="2261098" cy="4786907"/>
      </dsp:txXfrm>
    </dsp:sp>
    <dsp:sp modelId="{BC7BC73B-C8C7-42A3-A48F-67E72140546C}">
      <dsp:nvSpPr>
        <dsp:cNvPr id="0" name=""/>
        <dsp:cNvSpPr/>
      </dsp:nvSpPr>
      <dsp:spPr>
        <a:xfrm>
          <a:off x="2601276" y="2223187"/>
          <a:ext cx="411368" cy="48122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2601276" y="2319432"/>
        <a:ext cx="287958" cy="288733"/>
      </dsp:txXfrm>
    </dsp:sp>
    <dsp:sp modelId="{34E6DE8F-E615-4A90-BF8A-5A4F7F98114C}">
      <dsp:nvSpPr>
        <dsp:cNvPr id="0" name=""/>
        <dsp:cNvSpPr/>
      </dsp:nvSpPr>
      <dsp:spPr>
        <a:xfrm>
          <a:off x="3183402" y="-16788"/>
          <a:ext cx="2437533" cy="496117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noProof="0" dirty="0">
              <a:solidFill>
                <a:schemeClr val="tx1"/>
              </a:solidFill>
              <a:latin typeface="Open Sans" panose="020B0606030504020204" pitchFamily="34" charset="0"/>
              <a:ea typeface="Open Sans" panose="020B0606030504020204" pitchFamily="34" charset="0"/>
              <a:cs typeface="Open Sans" panose="020B0606030504020204" pitchFamily="34" charset="0"/>
            </a:rPr>
            <a:t>A</a:t>
          </a:r>
          <a:r>
            <a:rPr lang="fr-FR" sz="2400" b="1" kern="1200"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nalyser</a:t>
          </a:r>
          <a:r>
            <a:rPr lang="fr-FR" sz="2400" kern="1200" noProof="0" dirty="0">
              <a:latin typeface="Tw Cen MT" panose="020B0602020104020603" pitchFamily="34" charset="0"/>
              <a:ea typeface="Open Sans" panose="020B0606030504020204" pitchFamily="34" charset="0"/>
              <a:cs typeface="Open Sans" panose="020B0606030504020204" pitchFamily="34" charset="0"/>
            </a:rPr>
            <a:t> les lacunes et les besoins supplémentaires pendant la situation de crise.</a:t>
          </a:r>
        </a:p>
        <a:p>
          <a:pPr marL="0" lvl="0" indent="0" algn="ctr" defTabSz="889000">
            <a:lnSpc>
              <a:spcPct val="90000"/>
            </a:lnSpc>
            <a:spcBef>
              <a:spcPct val="0"/>
            </a:spcBef>
            <a:spcAft>
              <a:spcPct val="35000"/>
            </a:spcAft>
            <a:buNone/>
          </a:pPr>
          <a:r>
            <a:rPr lang="fr-FR" sz="2400" kern="1200" noProof="0" dirty="0">
              <a:latin typeface="Tw Cen MT" panose="020B0602020104020603" pitchFamily="34" charset="0"/>
              <a:ea typeface="Open Sans" panose="020B0606030504020204" pitchFamily="34" charset="0"/>
              <a:cs typeface="Open Sans" panose="020B0606030504020204" pitchFamily="34" charset="0"/>
            </a:rPr>
            <a:t>Apporter des outils, ressources et interventions spécifiques de l’ANJE-U pour répondre aux besoins</a:t>
          </a:r>
          <a:endParaRPr lang="en-US" sz="2400" kern="1200" dirty="0">
            <a:latin typeface="Tw Cen MT" panose="020B0602020104020603" pitchFamily="34" charset="0"/>
            <a:ea typeface="Open Sans" panose="020B0606030504020204" pitchFamily="34" charset="0"/>
            <a:cs typeface="Open Sans" panose="020B0606030504020204" pitchFamily="34" charset="0"/>
          </a:endParaRPr>
        </a:p>
      </dsp:txBody>
      <dsp:txXfrm>
        <a:off x="3254795" y="54605"/>
        <a:ext cx="2294747" cy="4818390"/>
      </dsp:txXfrm>
    </dsp:sp>
    <dsp:sp modelId="{86DDF97B-31F6-4A47-8CB2-E4D7E1B773F0}">
      <dsp:nvSpPr>
        <dsp:cNvPr id="0" name=""/>
        <dsp:cNvSpPr/>
      </dsp:nvSpPr>
      <dsp:spPr>
        <a:xfrm>
          <a:off x="5814977" y="2223187"/>
          <a:ext cx="411368" cy="48122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5814977" y="2319432"/>
        <a:ext cx="287958" cy="288733"/>
      </dsp:txXfrm>
    </dsp:sp>
    <dsp:sp modelId="{EA02F085-F421-462B-8A9E-2911B2570E0D}">
      <dsp:nvSpPr>
        <dsp:cNvPr id="0" name=""/>
        <dsp:cNvSpPr/>
      </dsp:nvSpPr>
      <dsp:spPr>
        <a:xfrm>
          <a:off x="6397102" y="15502"/>
          <a:ext cx="2368920" cy="48965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FR" sz="2400" b="1" kern="1200"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Agir</a:t>
          </a:r>
          <a:r>
            <a:rPr lang="fr-FR" sz="2400" kern="1200" noProof="0" dirty="0">
              <a:solidFill>
                <a:schemeClr val="tx1"/>
              </a:solidFill>
              <a:latin typeface="Tw Cen MT" panose="020B0602020104020603" pitchFamily="34" charset="0"/>
              <a:ea typeface="Open Sans" panose="020B0606030504020204" pitchFamily="34" charset="0"/>
              <a:cs typeface="Open Sans" panose="020B0606030504020204" pitchFamily="34" charset="0"/>
            </a:rPr>
            <a:t> </a:t>
          </a:r>
          <a:r>
            <a:rPr lang="fr-FR" sz="2400" kern="1200" noProof="0" dirty="0">
              <a:latin typeface="Tw Cen MT" panose="020B0602020104020603" pitchFamily="34" charset="0"/>
              <a:ea typeface="Open Sans" panose="020B0606030504020204" pitchFamily="34" charset="0"/>
              <a:cs typeface="Open Sans" panose="020B0606030504020204" pitchFamily="34" charset="0"/>
            </a:rPr>
            <a:t>pour combler les manques, planifier des programmes et mettre en place des interventions pour sauver des vies RAPIDEMENT</a:t>
          </a:r>
          <a:endParaRPr lang="en-US" sz="2400" kern="1200" dirty="0">
            <a:latin typeface="Tw Cen MT" panose="020B0602020104020603" pitchFamily="34" charset="0"/>
            <a:ea typeface="Open Sans" panose="020B0606030504020204" pitchFamily="34" charset="0"/>
            <a:cs typeface="Open Sans" panose="020B0606030504020204" pitchFamily="34" charset="0"/>
          </a:endParaRPr>
        </a:p>
      </dsp:txBody>
      <dsp:txXfrm>
        <a:off x="6466485" y="84885"/>
        <a:ext cx="2230154" cy="475782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Open Sans" panose="020B0606030504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D2C2D-A291-A447-8ECF-D661A2ECCEF6}" type="datetime1">
              <a:rPr lang="en-US" smtClean="0">
                <a:latin typeface="Open Sans" panose="020B0606030504020204" pitchFamily="34" charset="0"/>
              </a:rPr>
              <a:t>10/18/2022</a:t>
            </a:fld>
            <a:endParaRPr lang="en-US" dirty="0">
              <a:latin typeface="Open Sans" panose="020B0606030504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Open Sans" panose="020B0606030504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DE00EE-9817-164B-B558-2953FA777913}" type="slidenum">
              <a:rPr lang="en-US" smtClean="0">
                <a:latin typeface="Open Sans" panose="020B0606030504020204" pitchFamily="34" charset="0"/>
              </a:rPr>
              <a:t>‹#›</a:t>
            </a:fld>
            <a:endParaRPr lang="en-US" dirty="0">
              <a:latin typeface="Open Sans" panose="020B0606030504020204" pitchFamily="34" charset="0"/>
            </a:endParaRPr>
          </a:p>
        </p:txBody>
      </p:sp>
    </p:spTree>
    <p:extLst>
      <p:ext uri="{BB962C8B-B14F-4D97-AF65-F5344CB8AC3E}">
        <p14:creationId xmlns:p14="http://schemas.microsoft.com/office/powerpoint/2010/main" val="3927445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Open Sans" panose="020B0606030504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Open Sans" panose="020B0606030504020204" pitchFamily="34" charset="0"/>
              </a:defRPr>
            </a:lvl1pPr>
          </a:lstStyle>
          <a:p>
            <a:fld id="{546E6977-86F2-654E-97BC-BCA49EA80FC3}" type="datetime1">
              <a:rPr lang="en-US" smtClean="0"/>
              <a:pPr/>
              <a:t>10/18/2022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Open Sans" panose="020B0606030504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Open Sans" panose="020B0606030504020204" pitchFamily="34" charset="0"/>
              </a:defRPr>
            </a:lvl1pPr>
          </a:lstStyle>
          <a:p>
            <a:fld id="{ABD2A0D1-D111-2E44-8581-1AC0FF0999A0}" type="slidenum">
              <a:rPr lang="en-US" smtClean="0"/>
              <a:pPr/>
              <a:t>‹#›</a:t>
            </a:fld>
            <a:endParaRPr lang="en-US" dirty="0"/>
          </a:p>
        </p:txBody>
      </p:sp>
    </p:spTree>
    <p:extLst>
      <p:ext uri="{BB962C8B-B14F-4D97-AF65-F5344CB8AC3E}">
        <p14:creationId xmlns:p14="http://schemas.microsoft.com/office/powerpoint/2010/main" val="2689256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Open Sans" panose="020B0606030504020204" pitchFamily="34" charset="0"/>
        <a:ea typeface="+mn-ea"/>
        <a:cs typeface="+mn-cs"/>
      </a:defRPr>
    </a:lvl1pPr>
    <a:lvl2pPr marL="457200" algn="l" defTabSz="457200" rtl="0" eaLnBrk="1" latinLnBrk="0" hangingPunct="1">
      <a:defRPr sz="1200" b="0" i="0" kern="1200">
        <a:solidFill>
          <a:schemeClr val="tx1"/>
        </a:solidFill>
        <a:latin typeface="Open Sans" panose="020B0606030504020204" pitchFamily="34" charset="0"/>
        <a:ea typeface="+mn-ea"/>
        <a:cs typeface="+mn-cs"/>
      </a:defRPr>
    </a:lvl2pPr>
    <a:lvl3pPr marL="914400" algn="l" defTabSz="457200" rtl="0" eaLnBrk="1" latinLnBrk="0" hangingPunct="1">
      <a:defRPr sz="1200" b="0" i="0" kern="1200">
        <a:solidFill>
          <a:schemeClr val="tx1"/>
        </a:solidFill>
        <a:latin typeface="Open Sans" panose="020B0606030504020204" pitchFamily="34" charset="0"/>
        <a:ea typeface="+mn-ea"/>
        <a:cs typeface="+mn-cs"/>
      </a:defRPr>
    </a:lvl3pPr>
    <a:lvl4pPr marL="1371600" algn="l" defTabSz="457200" rtl="0" eaLnBrk="1" latinLnBrk="0" hangingPunct="1">
      <a:defRPr sz="1200" b="0" i="0" kern="1200">
        <a:solidFill>
          <a:schemeClr val="tx1"/>
        </a:solidFill>
        <a:latin typeface="Open Sans" panose="020B0606030504020204" pitchFamily="34" charset="0"/>
        <a:ea typeface="+mn-ea"/>
        <a:cs typeface="+mn-cs"/>
      </a:defRPr>
    </a:lvl4pPr>
    <a:lvl5pPr marL="1828800" algn="l" defTabSz="457200" rtl="0" eaLnBrk="1" latinLnBrk="0" hangingPunct="1">
      <a:defRPr sz="1200" b="0" i="0" kern="1200">
        <a:solidFill>
          <a:schemeClr val="tx1"/>
        </a:solidFill>
        <a:latin typeface="Open Sans" panose="020B0606030504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ABD2A0D1-D111-2E44-8581-1AC0FF0999A0}" type="slidenum">
              <a:rPr lang="en-US" smtClean="0"/>
              <a:pPr/>
              <a:t>2</a:t>
            </a:fld>
            <a:endParaRPr lang="en-US" dirty="0"/>
          </a:p>
        </p:txBody>
      </p:sp>
    </p:spTree>
    <p:extLst>
      <p:ext uri="{BB962C8B-B14F-4D97-AF65-F5344CB8AC3E}">
        <p14:creationId xmlns:p14="http://schemas.microsoft.com/office/powerpoint/2010/main" val="1449368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fr-FR" baseline="0" noProof="0" dirty="0"/>
              <a:t>Passer en revue et confirmer les similitudes et les différences entre ANJE et ANJE-U :</a:t>
            </a:r>
          </a:p>
          <a:p>
            <a:endParaRPr lang="fr-FR" baseline="0" noProof="0" dirty="0"/>
          </a:p>
          <a:p>
            <a:pPr marL="0" indent="0">
              <a:buFont typeface="Arial"/>
              <a:buNone/>
            </a:pPr>
            <a:r>
              <a:rPr lang="fr-FR" b="0" baseline="0" noProof="0" dirty="0"/>
              <a:t>Il y a </a:t>
            </a:r>
            <a:r>
              <a:rPr lang="fr-FR" b="1" baseline="0" noProof="0" dirty="0"/>
              <a:t>des composantes similaires </a:t>
            </a:r>
            <a:r>
              <a:rPr lang="fr-FR" b="0" baseline="0" noProof="0" dirty="0"/>
              <a:t>entre l’ANJE et l’ANJE-U (voir la liste sur la diapositive) mais le </a:t>
            </a:r>
            <a:r>
              <a:rPr lang="fr-FR" b="1" baseline="0" noProof="0" dirty="0"/>
              <a:t>changement d’échelle et de priorités </a:t>
            </a:r>
            <a:r>
              <a:rPr lang="fr-FR" b="0" baseline="0" noProof="0" dirty="0"/>
              <a:t>de ces éléments pendant une situation de crise concerne :</a:t>
            </a:r>
          </a:p>
          <a:p>
            <a:pPr marL="171450" indent="-171450">
              <a:buFont typeface="Arial" panose="020B0604020202020204" pitchFamily="34" charset="0"/>
              <a:buChar char="•"/>
            </a:pPr>
            <a:r>
              <a:rPr lang="fr-FR" b="0" baseline="0" noProof="0" dirty="0"/>
              <a:t>La formation à l’ANJE-U est souvent de plus courte durée et se concentre sur les difficultés en situation d’urgence.</a:t>
            </a:r>
          </a:p>
          <a:p>
            <a:pPr marL="171450" indent="-171450">
              <a:buFont typeface="Arial" panose="020B0604020202020204" pitchFamily="34" charset="0"/>
              <a:buChar char="•"/>
            </a:pPr>
            <a:r>
              <a:rPr lang="fr-FR" b="0" baseline="0" noProof="0" dirty="0"/>
              <a:t>Communication pour les changements (socio-)comportementaux (SBCC et BCC) : on dispose souvent de moins de temps en cas de crise, donc peu de temps à accorder à cet élément. </a:t>
            </a:r>
          </a:p>
          <a:p>
            <a:pPr marL="171450" indent="-171450">
              <a:buFont typeface="Arial" panose="020B0604020202020204" pitchFamily="34" charset="0"/>
              <a:buChar char="•"/>
            </a:pPr>
            <a:r>
              <a:rPr lang="fr-FR" b="0" baseline="0" noProof="0" dirty="0"/>
              <a:t>Analyse de la situation : </a:t>
            </a:r>
            <a:r>
              <a:rPr lang="fr-FR" baseline="0" noProof="0" dirty="0"/>
              <a:t>l’ANJE et l’ANJE-U exigent une analyse de la situation avec des recherches quantitatives et qualitatives avant de finaliser la conception d’un programme. Le temps disponible et la portée de l’analyse constituent une différence essentielle. Il y a davantage de temps dans le cadre de l’ANJE pour conduire des recherches formatives et autres afin de comprendre les comportements sous-jacents et ceux qui motivent et sont favorables aux pratiques de l’ANJE. Cela demande un soutien spécialisé, pour lequel le temps manque en situation de crise (et le temps passé en formation n’est pas passé à sauver le plus possible de vies dans l’immédiat). </a:t>
            </a:r>
            <a:r>
              <a:rPr lang="fr-FR" b="0" baseline="0" noProof="0" dirty="0"/>
              <a:t>C’est une très grande différence.</a:t>
            </a:r>
          </a:p>
          <a:p>
            <a:pPr marL="171450" indent="-171450">
              <a:buFont typeface="Arial" panose="020B0604020202020204" pitchFamily="34" charset="0"/>
              <a:buChar char="•"/>
            </a:pPr>
            <a:r>
              <a:rPr lang="fr-FR" sz="1200" b="0" baseline="0" noProof="0" dirty="0">
                <a:solidFill>
                  <a:srgbClr val="008000"/>
                </a:solidFill>
              </a:rPr>
              <a:t>L’ANJE et l’ANJE-U se recoupent</a:t>
            </a:r>
            <a:r>
              <a:rPr lang="fr-FR" sz="1200" noProof="0" dirty="0">
                <a:solidFill>
                  <a:srgbClr val="008000"/>
                </a:solidFill>
              </a:rPr>
              <a:t> par de nombreux points, mais ces zones de recoupement peuvent évoluer</a:t>
            </a:r>
            <a:r>
              <a:rPr lang="fr-FR" sz="1200" baseline="0" noProof="0" dirty="0">
                <a:solidFill>
                  <a:srgbClr val="008000"/>
                </a:solidFill>
              </a:rPr>
              <a:t> dans une situation de crise, où la priorité sera donnée, par exemple, aux points de distribution. Les autres points de contact incluent </a:t>
            </a:r>
            <a:r>
              <a:rPr lang="fr-FR" sz="1200" noProof="0" dirty="0">
                <a:solidFill>
                  <a:srgbClr val="008000"/>
                </a:solidFill>
              </a:rPr>
              <a:t>les mécanismes de coordination, les donateurs et les initiatives, les structures gouvernementales officielles</a:t>
            </a:r>
            <a:r>
              <a:rPr lang="fr-FR" sz="1200" baseline="0" noProof="0" dirty="0">
                <a:solidFill>
                  <a:srgbClr val="008000"/>
                </a:solidFill>
              </a:rPr>
              <a:t> et les différents secteurs (santé, agriculture, WASH, nutrition, sécurité alimentaire et moyens de subsistance, protection, etc...), les ONG, les camps, la communication par les médias de masse, les établissements de santé, les structures communautaires, etc...</a:t>
            </a:r>
          </a:p>
          <a:p>
            <a:pPr marL="171450" indent="-171450">
              <a:buFont typeface="Arial" panose="020B0604020202020204" pitchFamily="34" charset="0"/>
              <a:buChar char="•"/>
            </a:pPr>
            <a:r>
              <a:rPr lang="fr-FR" baseline="0" noProof="0" dirty="0"/>
              <a:t>Les programmes d’ANJE en dehors des situations de crises disposent d’un soutien politique solide et sont souvent bien repris dans les stratégies des échelons supérieur. L’ANJE-U commence tout juste à être reconnue aux plus hauts niveaux (stratégie globale) et l’est encore moins au niveau des pays. </a:t>
            </a:r>
          </a:p>
          <a:p>
            <a:pPr marL="171450" indent="-171450">
              <a:buFont typeface="Arial" panose="020B0604020202020204" pitchFamily="34" charset="0"/>
              <a:buChar char="•"/>
            </a:pPr>
            <a:r>
              <a:rPr lang="fr-FR" baseline="0" noProof="0" dirty="0"/>
              <a:t>Autre ? (Discussion en plénière)</a:t>
            </a:r>
          </a:p>
          <a:p>
            <a:pPr marL="171450" indent="-171450">
              <a:buFontTx/>
              <a:buChar char="-"/>
            </a:pPr>
            <a:endParaRPr lang="fr-FR" baseline="0" noProof="0" dirty="0"/>
          </a:p>
          <a:p>
            <a:pPr marL="0" indent="0">
              <a:buFont typeface="Arial"/>
              <a:buNone/>
            </a:pPr>
            <a:endParaRPr lang="fr-FR" baseline="0" noProof="0" dirty="0"/>
          </a:p>
          <a:p>
            <a:pPr marL="0" indent="0">
              <a:buFont typeface="Arial"/>
              <a:buNone/>
            </a:pPr>
            <a:endParaRPr lang="fr-FR" b="0" baseline="0" noProof="0" dirty="0"/>
          </a:p>
          <a:p>
            <a:pPr marL="0" indent="0">
              <a:buFont typeface="Arial"/>
              <a:buNone/>
            </a:pPr>
            <a:endParaRPr lang="fr-FR" b="1" baseline="0" noProof="0" dirty="0"/>
          </a:p>
          <a:p>
            <a:pPr marL="0" indent="0">
              <a:buFont typeface="Arial"/>
              <a:buNone/>
            </a:pPr>
            <a:endParaRPr lang="en-GB" dirty="0"/>
          </a:p>
        </p:txBody>
      </p:sp>
      <p:sp>
        <p:nvSpPr>
          <p:cNvPr id="4" name="Slide Number Placeholder 3"/>
          <p:cNvSpPr>
            <a:spLocks noGrp="1"/>
          </p:cNvSpPr>
          <p:nvPr>
            <p:ph type="sldNum" sz="quarter" idx="10"/>
          </p:nvPr>
        </p:nvSpPr>
        <p:spPr/>
        <p:txBody>
          <a:bodyPr/>
          <a:lstStyle/>
          <a:p>
            <a:fld id="{C8F1A4F5-72F2-42B6-BBE7-00E65E461FD5}"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417655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noProof="0" dirty="0"/>
              <a:t>Réponses de l’activité de groupe. Discutez si</a:t>
            </a:r>
            <a:r>
              <a:rPr lang="fr-FR" baseline="0" noProof="0" dirty="0"/>
              <a:t> les groupes ont donné des réponses différentes : il existe une marge de variation selon le contexte, par exemple la « formation sur 5 jours » est possible dans une situation de crise chronique, mais probablement pas dans la première phase d’une situation de crise aiguë. </a:t>
            </a:r>
            <a:endParaRPr lang="fr-FR" noProof="0" dirty="0"/>
          </a:p>
          <a:p>
            <a:endParaRPr lang="en-US" dirty="0"/>
          </a:p>
        </p:txBody>
      </p:sp>
      <p:sp>
        <p:nvSpPr>
          <p:cNvPr id="4" name="Slide Number Placeholder 3"/>
          <p:cNvSpPr>
            <a:spLocks noGrp="1"/>
          </p:cNvSpPr>
          <p:nvPr>
            <p:ph type="sldNum" sz="quarter" idx="10"/>
          </p:nvPr>
        </p:nvSpPr>
        <p:spPr/>
        <p:txBody>
          <a:bodyPr/>
          <a:lstStyle/>
          <a:p>
            <a:fld id="{DD091CF9-53B5-4CBC-9C0A-B8F42887DAF2}" type="slidenum">
              <a:rPr lang="en-GB" altLang="en-US" smtClean="0"/>
              <a:pPr/>
              <a:t>16</a:t>
            </a:fld>
            <a:endParaRPr lang="en-GB" altLang="en-US"/>
          </a:p>
        </p:txBody>
      </p:sp>
    </p:spTree>
    <p:extLst>
      <p:ext uri="{BB962C8B-B14F-4D97-AF65-F5344CB8AC3E}">
        <p14:creationId xmlns:p14="http://schemas.microsoft.com/office/powerpoint/2010/main" val="13309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fr-FR" b="1" baseline="0" noProof="0" dirty="0"/>
              <a:t>Note : </a:t>
            </a:r>
            <a:r>
              <a:rPr lang="fr-FR" baseline="0" noProof="0" dirty="0"/>
              <a:t>S’il reste du temps, les difficultés peuvent être abordées au cours d’une activité de groupe. Donnez aux groupes des tableaux de conférence pour écrire les difficultés de l’ANJE-U dans le contexte spécifique des participants. Quand ils ont terminé, regroupez les réponses et partagez-les avec toute. S’il n’y a pas assez de temps, demandez à toute  de citer des difficultés, puis montrez la diapositive.</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fr-FR" noProof="0" dirty="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L’ANJE-U est souvent absente en particulier si le Groupe sectoriel Nutrition</a:t>
            </a:r>
            <a:r>
              <a:rPr lang="fr-FR" baseline="0" noProof="0" dirty="0"/>
              <a:t> n’est</a:t>
            </a:r>
            <a:r>
              <a:rPr lang="fr-FR" noProof="0" dirty="0"/>
              <a:t> pas activé ou s’il n’y a pas de responsable pays désigné</a:t>
            </a:r>
            <a:r>
              <a:rPr lang="fr-FR" baseline="0" noProof="0" dirty="0"/>
              <a:t> pour l’ANJE-U</a:t>
            </a:r>
            <a:r>
              <a:rPr lang="fr-FR" noProof="0" dirty="0"/>
              <a: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Elle est aussi</a:t>
            </a:r>
            <a:r>
              <a:rPr lang="fr-FR" baseline="0" noProof="0" dirty="0"/>
              <a:t> négligée dans la réponse d’urgence parce qu’on </a:t>
            </a:r>
            <a:r>
              <a:rPr lang="fr-FR" noProof="0" dirty="0"/>
              <a:t>croit qu’elle est couverte par le programme d’ANJE sur le long terme en cours.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Absence</a:t>
            </a:r>
            <a:r>
              <a:rPr lang="fr-FR" baseline="0" noProof="0" dirty="0"/>
              <a:t> de personnel qualifié en ANJE comme en ANJE-U. Il n’y a peut être pas assez de personnes formées à l’ANJE pour répondre aux besoins, et le personnel local est occupé par l’urgence et n’est pas disponible pour aider les autres.</a:t>
            </a:r>
            <a:endParaRPr lang="fr-FR" noProof="0" dirty="0"/>
          </a:p>
          <a:p>
            <a:pPr marL="171450" indent="-171450">
              <a:buFont typeface="Arial"/>
              <a:buChar char="•"/>
            </a:pPr>
            <a:r>
              <a:rPr lang="fr-FR" noProof="0" dirty="0"/>
              <a:t>L’intervention d’ANJE-U</a:t>
            </a:r>
            <a:r>
              <a:rPr lang="fr-FR" baseline="0" noProof="0" dirty="0"/>
              <a:t> finit par être promotionnelle par nature, avec pour résultat</a:t>
            </a:r>
            <a:r>
              <a:rPr lang="fr-FR" noProof="0" dirty="0"/>
              <a:t> </a:t>
            </a:r>
            <a:r>
              <a:rPr lang="fr-FR" b="1" noProof="0" dirty="0"/>
              <a:t>une déclaration commune</a:t>
            </a:r>
            <a:r>
              <a:rPr lang="fr-FR" baseline="0" noProof="0" dirty="0"/>
              <a:t> </a:t>
            </a:r>
            <a:r>
              <a:rPr lang="fr-FR" noProof="0" dirty="0"/>
              <a:t>qui n’est pas suivie d’effet.</a:t>
            </a:r>
          </a:p>
          <a:p>
            <a:pPr marL="171450" indent="-171450">
              <a:buFont typeface="Arial"/>
              <a:buChar char="•"/>
            </a:pPr>
            <a:r>
              <a:rPr lang="fr-FR" noProof="0" dirty="0"/>
              <a:t>Lorsque les agences s’engagent</a:t>
            </a:r>
            <a:r>
              <a:rPr lang="fr-FR" baseline="0" noProof="0" dirty="0"/>
              <a:t> pour l’ANJE-U, elles ne sont pas complètement conscientes de ce que cela signifie et pensent que des activités de promotion suffisent. </a:t>
            </a:r>
          </a:p>
          <a:p>
            <a:pPr marL="171450" indent="-171450">
              <a:buFont typeface="Arial"/>
              <a:buChar char="•"/>
            </a:pPr>
            <a:r>
              <a:rPr lang="fr-FR" baseline="0" noProof="0" dirty="0"/>
              <a:t>Il n’y a pas de stratégie claire pour contrôler les dons de SLM.</a:t>
            </a:r>
          </a:p>
          <a:p>
            <a:pPr marL="171450" indent="-171450">
              <a:buFont typeface="Arial"/>
              <a:buChar char="•"/>
            </a:pPr>
            <a:r>
              <a:rPr lang="en-US" baseline="0" dirty="0"/>
              <a:t>.</a:t>
            </a:r>
          </a:p>
        </p:txBody>
      </p:sp>
      <p:sp>
        <p:nvSpPr>
          <p:cNvPr id="4" name="Slide Number Placeholder 3"/>
          <p:cNvSpPr>
            <a:spLocks noGrp="1"/>
          </p:cNvSpPr>
          <p:nvPr>
            <p:ph type="sldNum" sz="quarter" idx="10"/>
          </p:nvPr>
        </p:nvSpPr>
        <p:spPr/>
        <p:txBody>
          <a:bodyPr/>
          <a:lstStyle/>
          <a:p>
            <a:fld id="{C8F1A4F5-72F2-42B6-BBE7-00E65E461FD5}" type="slidenum">
              <a:rPr lang="en-GB" smtClean="0"/>
              <a:pPr/>
              <a:t>18</a:t>
            </a:fld>
            <a:endParaRPr lang="en-GB" dirty="0"/>
          </a:p>
        </p:txBody>
      </p:sp>
    </p:spTree>
    <p:extLst>
      <p:ext uri="{BB962C8B-B14F-4D97-AF65-F5344CB8AC3E}">
        <p14:creationId xmlns:p14="http://schemas.microsoft.com/office/powerpoint/2010/main" val="3770506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 typeface="Arial"/>
              <a:buNone/>
              <a:tabLst/>
              <a:defRPr/>
            </a:pPr>
            <a:r>
              <a:rPr lang="fr-FR" b="1" baseline="0" noProof="0" dirty="0"/>
              <a:t>Note : </a:t>
            </a:r>
            <a:r>
              <a:rPr lang="fr-FR" baseline="0" noProof="0" dirty="0"/>
              <a:t>S’il reste du temps, les difficultés peuvent être abordées au cours d’une activité de groupe. Donnez aux groupes des tableaux de conférence pour écrire les difficultés de l’ANJE-U sur le terrain dans le contexte spécifique des participants. Quand ils ont terminé, regroupez les réponses et partagez-les avec toute la classe. S’il n’y a pas assez de temps, demandez à toute la classe de citer des difficultés, puis montrez la diapositive.</a:t>
            </a:r>
          </a:p>
          <a:p>
            <a:pPr marL="0" marR="0" indent="0" algn="l" defTabSz="914400" rtl="0" eaLnBrk="0" fontAlgn="base" latinLnBrk="0" hangingPunct="0">
              <a:lnSpc>
                <a:spcPct val="100000"/>
              </a:lnSpc>
              <a:spcBef>
                <a:spcPct val="30000"/>
              </a:spcBef>
              <a:spcAft>
                <a:spcPct val="0"/>
              </a:spcAft>
              <a:buClrTx/>
              <a:buSzTx/>
              <a:buFont typeface="Arial"/>
              <a:buNone/>
              <a:tabLst/>
              <a:defRPr/>
            </a:pPr>
            <a:endParaRPr lang="fr-FR" noProof="0" dirty="0"/>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L’ANJE-U est souvent absente en particulier si le Groupe sectoriel Nutrition</a:t>
            </a:r>
            <a:r>
              <a:rPr lang="fr-FR" baseline="0" noProof="0" dirty="0"/>
              <a:t> n’est</a:t>
            </a:r>
            <a:r>
              <a:rPr lang="fr-FR" noProof="0" dirty="0"/>
              <a:t> pas activé ou s’il n’y a pas de responsable pays désigné</a:t>
            </a:r>
            <a:r>
              <a:rPr lang="fr-FR" baseline="0" noProof="0" dirty="0"/>
              <a:t> pour l’ANJE-U</a:t>
            </a:r>
            <a:r>
              <a:rPr lang="fr-FR" noProof="0" dirty="0"/>
              <a:t>.</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Elle est aussi</a:t>
            </a:r>
            <a:r>
              <a:rPr lang="fr-FR" baseline="0" noProof="0" dirty="0"/>
              <a:t> négligée dans la réponse d’urgence parce qu’on </a:t>
            </a:r>
            <a:r>
              <a:rPr lang="fr-FR" noProof="0" dirty="0"/>
              <a:t>croit qu’elle est couverte par le programme d’ANJE sur le long terme en cours.</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fr-FR" noProof="0" dirty="0"/>
              <a:t>Absence</a:t>
            </a:r>
            <a:r>
              <a:rPr lang="fr-FR" baseline="0" noProof="0" dirty="0"/>
              <a:t> de personnel qualifié en ANJE comme en ANJE-U. Il n’y a peut être pas assez de personnes formées à l’ANJE pour répondre aux besoins, et le personnel local est occupé par l’urgence et n’est pas disponible pour aider les autres.</a:t>
            </a:r>
            <a:endParaRPr lang="fr-FR" noProof="0" dirty="0"/>
          </a:p>
          <a:p>
            <a:pPr marL="171450" indent="-171450">
              <a:buFont typeface="Arial"/>
              <a:buChar char="•"/>
            </a:pPr>
            <a:r>
              <a:rPr lang="fr-FR" noProof="0" dirty="0"/>
              <a:t>L’intervention d’ANJE-U</a:t>
            </a:r>
            <a:r>
              <a:rPr lang="fr-FR" baseline="0" noProof="0" dirty="0"/>
              <a:t> finit par être promotionnelle par nature, avec pour résultat</a:t>
            </a:r>
            <a:r>
              <a:rPr lang="fr-FR" noProof="0" dirty="0"/>
              <a:t> </a:t>
            </a:r>
            <a:r>
              <a:rPr lang="fr-FR" b="1" noProof="0" dirty="0"/>
              <a:t>une déclaration commune</a:t>
            </a:r>
            <a:r>
              <a:rPr lang="fr-FR" baseline="0" noProof="0" dirty="0"/>
              <a:t> </a:t>
            </a:r>
            <a:r>
              <a:rPr lang="fr-FR" noProof="0" dirty="0"/>
              <a:t>qui n’est pas suivie d’effet.</a:t>
            </a:r>
          </a:p>
          <a:p>
            <a:pPr marL="171450" indent="-171450">
              <a:buFont typeface="Arial"/>
              <a:buChar char="•"/>
            </a:pPr>
            <a:r>
              <a:rPr lang="fr-FR" noProof="0" dirty="0"/>
              <a:t>Lorsque les agences s’engagent</a:t>
            </a:r>
            <a:r>
              <a:rPr lang="fr-FR" baseline="0" noProof="0" dirty="0"/>
              <a:t> pour l’ANJE-U, elles ne sont pas complètement conscientes de ce que cela signifie et pensent que des activités de promotion suffisent. </a:t>
            </a:r>
          </a:p>
          <a:p>
            <a:pPr marL="171450" indent="-171450">
              <a:buFont typeface="Arial"/>
              <a:buChar char="•"/>
            </a:pPr>
            <a:r>
              <a:rPr lang="fr-FR" baseline="0" noProof="0" dirty="0"/>
              <a:t>Il n’y a pas de stratégie claire pour contrôler les dons de SLM.</a:t>
            </a:r>
          </a:p>
          <a:p>
            <a:pPr marL="171450" indent="-171450">
              <a:buFont typeface="Arial"/>
              <a:buChar char="•"/>
            </a:pPr>
            <a:r>
              <a:rPr lang="en-US" baseline="0" dirty="0"/>
              <a:t>.</a:t>
            </a:r>
          </a:p>
        </p:txBody>
      </p:sp>
      <p:sp>
        <p:nvSpPr>
          <p:cNvPr id="4" name="Slide Number Placeholder 3"/>
          <p:cNvSpPr>
            <a:spLocks noGrp="1"/>
          </p:cNvSpPr>
          <p:nvPr>
            <p:ph type="sldNum" sz="quarter" idx="10"/>
          </p:nvPr>
        </p:nvSpPr>
        <p:spPr/>
        <p:txBody>
          <a:bodyPr/>
          <a:lstStyle/>
          <a:p>
            <a:fld id="{C8F1A4F5-72F2-42B6-BBE7-00E65E461FD5}" type="slidenum">
              <a:rPr lang="en-GB" smtClean="0"/>
              <a:pPr/>
              <a:t>19</a:t>
            </a:fld>
            <a:endParaRPr lang="en-GB" dirty="0"/>
          </a:p>
        </p:txBody>
      </p:sp>
    </p:spTree>
    <p:extLst>
      <p:ext uri="{BB962C8B-B14F-4D97-AF65-F5344CB8AC3E}">
        <p14:creationId xmlns:p14="http://schemas.microsoft.com/office/powerpoint/2010/main" val="1476941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Font typeface="Arial" panose="020B0604020202020204" pitchFamily="34" charset="0"/>
              <a:buNone/>
            </a:pPr>
            <a:r>
              <a:rPr lang="fr-FR" b="0" baseline="0" noProof="0" dirty="0"/>
              <a:t>La soutien aux pratiques recommandées d’ANJE ne change pas mais les modalités et priorités du soutien évoluent du fait du contexte difficile des situations de crise. Une manière d’approcher une intervention d’ANJE-U consiste à : évaluer, analyser et agir.</a:t>
            </a:r>
          </a:p>
          <a:p>
            <a:pPr marL="0" indent="0">
              <a:buFont typeface="Arial" panose="020B0604020202020204" pitchFamily="34" charset="0"/>
              <a:buNone/>
            </a:pPr>
            <a:endParaRPr lang="fr-FR" b="0" baseline="0" noProof="0" dirty="0"/>
          </a:p>
          <a:p>
            <a:pPr marL="0" indent="0">
              <a:buFont typeface="Arial" panose="020B0604020202020204" pitchFamily="34" charset="0"/>
              <a:buNone/>
            </a:pPr>
            <a:r>
              <a:rPr lang="fr-FR" b="0" baseline="0" noProof="0" dirty="0"/>
              <a:t>Demandez aux participants ce qu’ils pensent que « évaluer, analyser et agir » peut signifier dans une intervention d’ANJE-U. Voici quelques réponses possibles :</a:t>
            </a:r>
          </a:p>
          <a:p>
            <a:pPr marL="0" indent="0">
              <a:buFont typeface="Arial" panose="020B0604020202020204" pitchFamily="34" charset="0"/>
              <a:buNone/>
            </a:pPr>
            <a:endParaRPr lang="fr-FR" b="0" baseline="0" noProof="0" dirty="0"/>
          </a:p>
          <a:p>
            <a:pPr marL="171450" indent="-171450">
              <a:buFont typeface="Arial" panose="020B0604020202020204" pitchFamily="34" charset="0"/>
              <a:buChar char="•"/>
            </a:pPr>
            <a:r>
              <a:rPr lang="fr-FR" b="0" baseline="0" noProof="0" dirty="0"/>
              <a:t>Il est important d’ </a:t>
            </a:r>
            <a:r>
              <a:rPr lang="fr-FR" b="1" baseline="0" noProof="0" dirty="0"/>
              <a:t>ÉVALUER</a:t>
            </a:r>
            <a:r>
              <a:rPr lang="fr-FR" b="0" baseline="0" noProof="0" dirty="0"/>
              <a:t> les stratégies, ressources, capacités et priorités de l’ANJE dans ce pays. Existe-t-il une stratégie d’ANJE nationale ? Cette stratégie inclut-elle l’ANJE-U et si oui, dans quelle mesure ? Quelles sont les ressources et les capacités disponibles ? Quelle était la priorité du programme d’ANJE dans le pays ? Quels éléments peuvent être utilisés et développés, par exemple un système d’orientation, un réseau d’allaitement (par ex. La </a:t>
            </a:r>
            <a:r>
              <a:rPr lang="fr-FR" b="0" baseline="0" noProof="0" dirty="0" err="1"/>
              <a:t>Leche</a:t>
            </a:r>
            <a:r>
              <a:rPr lang="fr-FR" b="0" baseline="0" noProof="0" dirty="0"/>
              <a:t> League) ? Nécessité d’utiliser (et de développer) ces éléments lorsque cela est possible (passage de relais ou continuité).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fr-FR" b="1" baseline="0" noProof="0" dirty="0"/>
              <a:t>ANALYSER </a:t>
            </a:r>
            <a:r>
              <a:rPr lang="fr-FR" b="0" baseline="0" noProof="0" dirty="0"/>
              <a:t>les manques et les besoins supplémentaires pour répondre aux objectifs de l’ANJE-U (pour compléter, adapter et développer ce qui est déjà en place.) Quels </a:t>
            </a:r>
            <a:r>
              <a:rPr lang="fr-FR" sz="1200" noProof="0" dirty="0">
                <a:latin typeface="Gill Sans Infant MT"/>
              </a:rPr>
              <a:t>outils, ressources et interventions spécifiques de l’ANJE-U, développés et testés dans d’autres interventions en situation d’urgence pour répondre aux besoins identifiés et aux défis imposés par les situations de crise, sont nécessaires dans ce contexte ? Le contexte nécessite-t-il d’autres solutions innovantes pour répondre aux besoins identifiés ou bien faudra-t-il simplement lui adapter les outils ?</a:t>
            </a:r>
          </a:p>
          <a:p>
            <a:pPr marL="171450" indent="-171450">
              <a:buFont typeface="Arial" panose="020B0604020202020204" pitchFamily="34" charset="0"/>
              <a:buChar char="•"/>
            </a:pPr>
            <a:r>
              <a:rPr lang="fr-FR" b="1" baseline="0" noProof="0" dirty="0"/>
              <a:t>AGIR</a:t>
            </a:r>
            <a:r>
              <a:rPr lang="fr-FR" b="0" baseline="0" noProof="0" dirty="0"/>
              <a:t> rapidement : de concevoir le programme et de mettre en œuvre rapidement les actions/interventions permettant de sauver des vies. </a:t>
            </a:r>
          </a:p>
          <a:p>
            <a:pPr marL="0" indent="0">
              <a:buFont typeface="Arial" panose="020B0604020202020204" pitchFamily="34" charset="0"/>
              <a:buNone/>
            </a:pPr>
            <a:endParaRPr lang="fr-FR" b="0" baseline="0" noProof="0" dirty="0"/>
          </a:p>
          <a:p>
            <a:pPr marL="0" indent="0">
              <a:buFont typeface="Arial" panose="020B0604020202020204" pitchFamily="34" charset="0"/>
              <a:buNone/>
            </a:pPr>
            <a:r>
              <a:rPr lang="fr-FR" b="0" baseline="0" noProof="0" dirty="0"/>
              <a:t>Il est important d'utiliser les stratégies, les ressources, les outils et les capacités disponibles et de s'appuyer sur eux pour une réponse de qualité.</a:t>
            </a:r>
            <a:endParaRPr lang="fr-FR" noProof="0" dirty="0"/>
          </a:p>
          <a:p>
            <a:endParaRPr lang="en-US" dirty="0"/>
          </a:p>
        </p:txBody>
      </p:sp>
      <p:sp>
        <p:nvSpPr>
          <p:cNvPr id="4" name="Slide Number Placeholder 3"/>
          <p:cNvSpPr>
            <a:spLocks noGrp="1"/>
          </p:cNvSpPr>
          <p:nvPr>
            <p:ph type="sldNum" sz="quarter" idx="10"/>
          </p:nvPr>
        </p:nvSpPr>
        <p:spPr/>
        <p:txBody>
          <a:bodyPr/>
          <a:lstStyle/>
          <a:p>
            <a:fld id="{DD091CF9-53B5-4CBC-9C0A-B8F42887DAF2}" type="slidenum">
              <a:rPr lang="en-GB" altLang="en-US" smtClean="0"/>
              <a:pPr/>
              <a:t>20</a:t>
            </a:fld>
            <a:endParaRPr lang="en-GB" altLang="en-US" dirty="0"/>
          </a:p>
        </p:txBody>
      </p:sp>
    </p:spTree>
    <p:extLst>
      <p:ext uri="{BB962C8B-B14F-4D97-AF65-F5344CB8AC3E}">
        <p14:creationId xmlns:p14="http://schemas.microsoft.com/office/powerpoint/2010/main" val="208204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Le guide </a:t>
            </a:r>
            <a:r>
              <a:rPr lang="en-GB" baseline="0" dirty="0" err="1"/>
              <a:t>opérationnel</a:t>
            </a:r>
            <a:r>
              <a:rPr lang="en-GB" baseline="0" dirty="0"/>
              <a:t> a </a:t>
            </a:r>
            <a:r>
              <a:rPr lang="en-GB" baseline="0" dirty="0" err="1"/>
              <a:t>été</a:t>
            </a:r>
            <a:r>
              <a:rPr lang="en-GB" baseline="0" dirty="0"/>
              <a:t> </a:t>
            </a:r>
            <a:r>
              <a:rPr lang="en-GB" baseline="0" dirty="0" err="1"/>
              <a:t>élaboré</a:t>
            </a:r>
            <a:r>
              <a:rPr lang="en-GB" baseline="0" dirty="0"/>
              <a:t> par le IFE Core Group, qui </a:t>
            </a:r>
            <a:r>
              <a:rPr lang="en-GB" baseline="0" dirty="0" err="1"/>
              <a:t>est</a:t>
            </a:r>
            <a:r>
              <a:rPr lang="en-GB" baseline="0" dirty="0"/>
              <a:t> un </a:t>
            </a:r>
            <a:r>
              <a:rPr lang="en-GB" baseline="0" dirty="0" err="1"/>
              <a:t>groupement</a:t>
            </a:r>
            <a:r>
              <a:rPr lang="en-GB" baseline="0" dirty="0"/>
              <a:t> </a:t>
            </a:r>
            <a:r>
              <a:rPr lang="en-GB" baseline="0" dirty="0" err="1"/>
              <a:t>d'organismes</a:t>
            </a:r>
            <a:r>
              <a:rPr lang="en-GB" baseline="0" dirty="0"/>
              <a:t> </a:t>
            </a:r>
            <a:r>
              <a:rPr lang="en-GB" baseline="0" dirty="0" err="1"/>
              <a:t>concernés</a:t>
            </a:r>
            <a:r>
              <a:rPr lang="en-GB" baseline="0" dirty="0"/>
              <a:t> par </a:t>
            </a:r>
            <a:r>
              <a:rPr lang="en-GB" baseline="0" dirty="0" err="1"/>
              <a:t>l'ANJE</a:t>
            </a:r>
            <a:r>
              <a:rPr lang="en-GB" baseline="0" dirty="0"/>
              <a:t>-U, </a:t>
            </a:r>
            <a:r>
              <a:rPr lang="en-GB" baseline="0" dirty="0" err="1"/>
              <a:t>dont</a:t>
            </a:r>
            <a:r>
              <a:rPr lang="en-GB" baseline="0" dirty="0"/>
              <a:t> OMS, UNICEF, Save the Children, ACF, UNHCR, WFP, ENN, IMC, Goal, IBFAN-GIFA, Concern Worldwide, </a:t>
            </a:r>
            <a:r>
              <a:rPr lang="en-GB" baseline="0" dirty="0" err="1"/>
              <a:t>Fondation</a:t>
            </a:r>
            <a:r>
              <a:rPr lang="en-GB" baseline="0" dirty="0"/>
              <a:t> Terre des hommes, CARE USA, IOCC, et </a:t>
            </a:r>
            <a:r>
              <a:rPr lang="en-GB" baseline="0" dirty="0" err="1"/>
              <a:t>d'autres</a:t>
            </a:r>
            <a:r>
              <a:rPr lang="en-GB"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err="1"/>
              <a:t>C'est</a:t>
            </a:r>
            <a:r>
              <a:rPr lang="en-GB" baseline="0" dirty="0"/>
              <a:t> le document </a:t>
            </a:r>
            <a:r>
              <a:rPr lang="en-GB" baseline="0" dirty="0" err="1"/>
              <a:t>essentiel</a:t>
            </a:r>
            <a:r>
              <a:rPr lang="en-GB" baseline="0" dirty="0"/>
              <a:t> à utiliser dans les situations </a:t>
            </a:r>
            <a:r>
              <a:rPr lang="en-GB" baseline="0" dirty="0" err="1"/>
              <a:t>d'urgence</a:t>
            </a:r>
            <a:r>
              <a:rPr lang="en-GB" baseline="0" dirty="0"/>
              <a:t>. </a:t>
            </a:r>
            <a:r>
              <a:rPr lang="en-GB" sz="1200" b="0" baseline="0" dirty="0" err="1">
                <a:solidFill>
                  <a:schemeClr val="tx1"/>
                </a:solidFill>
                <a:latin typeface="Gill Sans Infant MT"/>
              </a:rPr>
              <a:t>C'est</a:t>
            </a:r>
            <a:r>
              <a:rPr lang="en-GB" sz="1200" b="0" baseline="0" dirty="0">
                <a:solidFill>
                  <a:schemeClr val="tx1"/>
                </a:solidFill>
                <a:latin typeface="Gill Sans Infant MT"/>
              </a:rPr>
              <a:t> </a:t>
            </a:r>
            <a:r>
              <a:rPr lang="en-GB" sz="1200" b="0" baseline="0" dirty="0" err="1">
                <a:solidFill>
                  <a:schemeClr val="tx1"/>
                </a:solidFill>
                <a:latin typeface="Gill Sans Infant MT"/>
              </a:rPr>
              <a:t>une</a:t>
            </a:r>
            <a:r>
              <a:rPr lang="en-GB" sz="1200" b="0" dirty="0">
                <a:solidFill>
                  <a:schemeClr val="tx1"/>
                </a:solidFill>
                <a:latin typeface="Gill Sans Infant MT"/>
              </a:rPr>
              <a:t> note directive pratique (</a:t>
            </a:r>
            <a:r>
              <a:rPr lang="en-GB" sz="1200" b="0" dirty="0" err="1">
                <a:solidFill>
                  <a:schemeClr val="tx1"/>
                </a:solidFill>
                <a:latin typeface="Gill Sans Infant MT"/>
              </a:rPr>
              <a:t>mais</a:t>
            </a:r>
            <a:r>
              <a:rPr lang="en-GB" sz="1200" b="0" dirty="0">
                <a:solidFill>
                  <a:schemeClr val="tx1"/>
                </a:solidFill>
                <a:latin typeface="Gill Sans Infant MT"/>
              </a:rPr>
              <a:t> non technique), concise, sur la </a:t>
            </a:r>
            <a:r>
              <a:rPr lang="en-GB" sz="1200" b="0" dirty="0" err="1">
                <a:solidFill>
                  <a:schemeClr val="tx1"/>
                </a:solidFill>
                <a:latin typeface="Gill Sans Infant MT"/>
              </a:rPr>
              <a:t>façon</a:t>
            </a:r>
            <a:r>
              <a:rPr lang="en-GB" sz="1200" b="0" dirty="0">
                <a:solidFill>
                  <a:schemeClr val="tx1"/>
                </a:solidFill>
                <a:latin typeface="Gill Sans Infant MT"/>
              </a:rPr>
              <a:t> </a:t>
            </a:r>
            <a:r>
              <a:rPr lang="en-GB" sz="1200" b="0" dirty="0" err="1">
                <a:solidFill>
                  <a:schemeClr val="tx1"/>
                </a:solidFill>
                <a:latin typeface="Gill Sans Infant MT"/>
              </a:rPr>
              <a:t>d'assurer</a:t>
            </a:r>
            <a:r>
              <a:rPr lang="en-GB" sz="1200" b="0" dirty="0">
                <a:solidFill>
                  <a:schemeClr val="tx1"/>
                </a:solidFill>
                <a:latin typeface="Gill Sans Infant MT"/>
              </a:rPr>
              <a:t> </a:t>
            </a:r>
            <a:r>
              <a:rPr lang="en-GB" sz="1200" b="0" dirty="0" err="1">
                <a:solidFill>
                  <a:schemeClr val="tx1"/>
                </a:solidFill>
                <a:latin typeface="Gill Sans Infant MT"/>
              </a:rPr>
              <a:t>l'alimentation</a:t>
            </a:r>
            <a:r>
              <a:rPr lang="en-GB" sz="1200" b="0" dirty="0">
                <a:solidFill>
                  <a:schemeClr val="tx1"/>
                </a:solidFill>
                <a:latin typeface="Gill Sans Infant MT"/>
              </a:rPr>
              <a:t> </a:t>
            </a:r>
            <a:r>
              <a:rPr lang="en-GB" sz="1200" b="0" dirty="0" err="1">
                <a:solidFill>
                  <a:schemeClr val="tx1"/>
                </a:solidFill>
                <a:latin typeface="Gill Sans Infant MT"/>
              </a:rPr>
              <a:t>adaptée</a:t>
            </a:r>
            <a:r>
              <a:rPr lang="en-GB" sz="1200" b="0" dirty="0">
                <a:solidFill>
                  <a:schemeClr val="tx1"/>
                </a:solidFill>
                <a:latin typeface="Gill Sans Infant MT"/>
              </a:rPr>
              <a:t> du </a:t>
            </a:r>
            <a:r>
              <a:rPr lang="en-GB" sz="1200" b="0" dirty="0" err="1">
                <a:solidFill>
                  <a:schemeClr val="tx1"/>
                </a:solidFill>
                <a:latin typeface="Gill Sans Infant MT"/>
              </a:rPr>
              <a:t>nourrisson</a:t>
            </a:r>
            <a:r>
              <a:rPr lang="en-GB" sz="1200" b="0" dirty="0">
                <a:solidFill>
                  <a:schemeClr val="tx1"/>
                </a:solidFill>
                <a:latin typeface="Gill Sans Infant MT"/>
              </a:rPr>
              <a:t> et du </a:t>
            </a:r>
            <a:r>
              <a:rPr lang="en-GB" sz="1200" b="0" dirty="0" err="1">
                <a:solidFill>
                  <a:schemeClr val="tx1"/>
                </a:solidFill>
                <a:latin typeface="Gill Sans Infant MT"/>
              </a:rPr>
              <a:t>jeune</a:t>
            </a:r>
            <a:r>
              <a:rPr lang="en-GB" sz="1200" b="0" dirty="0">
                <a:solidFill>
                  <a:schemeClr val="tx1"/>
                </a:solidFill>
                <a:latin typeface="Gill Sans Infant MT"/>
              </a:rPr>
              <a:t> enfant dans les situations </a:t>
            </a:r>
            <a:r>
              <a:rPr lang="en-GB" sz="1200" b="0" dirty="0" err="1">
                <a:solidFill>
                  <a:schemeClr val="tx1"/>
                </a:solidFill>
                <a:latin typeface="Gill Sans Infant MT"/>
              </a:rPr>
              <a:t>d'urgence</a:t>
            </a:r>
            <a:r>
              <a:rPr lang="en-GB" sz="1200" b="0" dirty="0">
                <a:solidFill>
                  <a:schemeClr val="tx1"/>
                </a:solidFill>
                <a:latin typeface="Gill Sans Infant MT"/>
              </a:rPr>
              <a:t> (</a:t>
            </a:r>
            <a:r>
              <a:rPr lang="en-GB" sz="1200" b="0" dirty="0" err="1">
                <a:solidFill>
                  <a:schemeClr val="tx1"/>
                </a:solidFill>
                <a:latin typeface="Gill Sans Infant MT"/>
              </a:rPr>
              <a:t>incluant</a:t>
            </a:r>
            <a:r>
              <a:rPr lang="en-GB" sz="1200" b="0" baseline="0" dirty="0">
                <a:solidFill>
                  <a:schemeClr val="tx1"/>
                </a:solidFill>
                <a:latin typeface="Gill Sans Infant MT"/>
              </a:rPr>
              <a:t> la </a:t>
            </a:r>
            <a:r>
              <a:rPr lang="en-GB" sz="1200" b="0" baseline="0" dirty="0" err="1">
                <a:solidFill>
                  <a:schemeClr val="tx1"/>
                </a:solidFill>
                <a:latin typeface="Gill Sans Infant MT"/>
              </a:rPr>
              <a:t>préparation</a:t>
            </a:r>
            <a:r>
              <a:rPr lang="en-GB" sz="1200" b="0" baseline="0" dirty="0">
                <a:solidFill>
                  <a:schemeClr val="tx1"/>
                </a:solidFill>
                <a:latin typeface="Gill Sans Infant MT"/>
              </a:rPr>
              <a:t> et la </a:t>
            </a:r>
            <a:r>
              <a:rPr lang="en-GB" sz="1200" b="0" baseline="0" dirty="0" err="1">
                <a:solidFill>
                  <a:schemeClr val="tx1"/>
                </a:solidFill>
                <a:latin typeface="Gill Sans Infant MT"/>
              </a:rPr>
              <a:t>réponse</a:t>
            </a:r>
            <a:r>
              <a:rPr lang="en-GB" sz="1200" b="0" baseline="0" dirty="0">
                <a:solidFill>
                  <a:schemeClr val="tx1"/>
                </a:solidFill>
                <a:latin typeface="Gill Sans Infant MT"/>
              </a:rPr>
              <a:t>)</a:t>
            </a:r>
            <a:r>
              <a:rPr lang="en-GB" sz="1200" b="0" dirty="0">
                <a:solidFill>
                  <a:schemeClr val="tx1"/>
                </a:solidFill>
                <a:latin typeface="Gill Sans Infant M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solidFill>
                <a:schemeClr val="tx1"/>
              </a:solidFill>
              <a:latin typeface="Gill Sans Infant M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solidFill>
                  <a:schemeClr val="tx1"/>
                </a:solidFill>
                <a:latin typeface="Gill Sans Infant MT"/>
              </a:rPr>
              <a:t>Elle</a:t>
            </a:r>
            <a:r>
              <a:rPr lang="en-GB" sz="1200" b="0" baseline="0" dirty="0">
                <a:solidFill>
                  <a:schemeClr val="tx1"/>
                </a:solidFill>
                <a:latin typeface="Gill Sans Infant MT"/>
              </a:rPr>
              <a:t> </a:t>
            </a:r>
            <a:r>
              <a:rPr lang="en-GB" sz="1200" b="0" baseline="0" dirty="0" err="1">
                <a:solidFill>
                  <a:schemeClr val="tx1"/>
                </a:solidFill>
                <a:latin typeface="Gill Sans Infant MT"/>
              </a:rPr>
              <a:t>est</a:t>
            </a:r>
            <a:r>
              <a:rPr lang="en-GB" sz="1200" b="0" baseline="0" dirty="0">
                <a:solidFill>
                  <a:schemeClr val="tx1"/>
                </a:solidFill>
                <a:latin typeface="Gill Sans Infant MT"/>
              </a:rPr>
              <a:t> </a:t>
            </a:r>
            <a:r>
              <a:rPr lang="en-GB" sz="1200" b="0" baseline="0" dirty="0" err="1">
                <a:solidFill>
                  <a:schemeClr val="tx1"/>
                </a:solidFill>
                <a:latin typeface="Gill Sans Infant MT"/>
              </a:rPr>
              <a:t>a</a:t>
            </a:r>
            <a:r>
              <a:rPr lang="en-GB" sz="1200" b="0" dirty="0" err="1">
                <a:solidFill>
                  <a:schemeClr val="tx1"/>
                </a:solidFill>
                <a:latin typeface="Gill Sans Infant MT"/>
              </a:rPr>
              <a:t>pprouvée</a:t>
            </a:r>
            <a:r>
              <a:rPr lang="en-GB" sz="1200" b="0" dirty="0">
                <a:solidFill>
                  <a:schemeClr val="tx1"/>
                </a:solidFill>
                <a:latin typeface="Gill Sans Infant MT"/>
              </a:rPr>
              <a:t> par la </a:t>
            </a:r>
            <a:r>
              <a:rPr lang="en-GB" sz="1200" b="0" dirty="0" err="1">
                <a:solidFill>
                  <a:schemeClr val="tx1"/>
                </a:solidFill>
                <a:latin typeface="Gill Sans Infant MT"/>
              </a:rPr>
              <a:t>résolution</a:t>
            </a:r>
            <a:r>
              <a:rPr lang="en-GB" sz="1200" b="0" dirty="0">
                <a:solidFill>
                  <a:schemeClr val="tx1"/>
                </a:solidFill>
                <a:latin typeface="Gill Sans Infant MT"/>
              </a:rPr>
              <a:t> 23.23 de 2010 de </a:t>
            </a:r>
            <a:r>
              <a:rPr lang="en-GB" sz="1200" b="0" dirty="0" err="1">
                <a:solidFill>
                  <a:schemeClr val="tx1"/>
                </a:solidFill>
                <a:latin typeface="Gill Sans Infant MT"/>
              </a:rPr>
              <a:t>l'AMS</a:t>
            </a:r>
            <a:r>
              <a:rPr lang="en-GB" sz="1200" b="0" dirty="0">
                <a:solidFill>
                  <a:schemeClr val="tx1"/>
                </a:solidFill>
                <a:latin typeface="Gill Sans Infant MT"/>
              </a:rPr>
              <a:t>. </a:t>
            </a:r>
            <a:r>
              <a:rPr lang="en-GB" altLang="en-US" sz="1200" b="0" dirty="0">
                <a:latin typeface="Gill Sans MT" pitchFamily="34" charset="0"/>
              </a:rPr>
              <a:t>Les </a:t>
            </a:r>
            <a:r>
              <a:rPr lang="en-GB" altLang="en-US" sz="1200" b="0" dirty="0" err="1">
                <a:latin typeface="Gill Sans MT" pitchFamily="34" charset="0"/>
              </a:rPr>
              <a:t>autres</a:t>
            </a:r>
            <a:r>
              <a:rPr lang="en-GB" altLang="en-US" sz="1200" b="0" dirty="0">
                <a:latin typeface="Gill Sans MT" pitchFamily="34" charset="0"/>
              </a:rPr>
              <a:t> directives </a:t>
            </a:r>
            <a:r>
              <a:rPr lang="en-GB" altLang="en-US" sz="1200" b="0" dirty="0" err="1">
                <a:latin typeface="Gill Sans MT" pitchFamily="34" charset="0"/>
              </a:rPr>
              <a:t>mondiales</a:t>
            </a:r>
            <a:r>
              <a:rPr lang="en-GB" altLang="en-US" sz="1200" b="0" dirty="0">
                <a:latin typeface="Gill Sans MT" pitchFamily="34" charset="0"/>
              </a:rPr>
              <a:t>, par ex. le Code y </a:t>
            </a:r>
            <a:r>
              <a:rPr lang="en-GB" altLang="en-US" sz="1200" b="0" dirty="0" err="1">
                <a:latin typeface="Gill Sans MT" pitchFamily="34" charset="0"/>
              </a:rPr>
              <a:t>sont</a:t>
            </a:r>
            <a:r>
              <a:rPr lang="en-GB" altLang="en-US" sz="1200" b="0" dirty="0">
                <a:latin typeface="Gill Sans MT" pitchFamily="34" charset="0"/>
              </a:rPr>
              <a:t> </a:t>
            </a:r>
            <a:r>
              <a:rPr lang="en-GB" altLang="en-US" sz="1200" b="0" dirty="0" err="1">
                <a:latin typeface="Gill Sans MT" pitchFamily="34" charset="0"/>
              </a:rPr>
              <a:t>intégrées</a:t>
            </a:r>
            <a:r>
              <a:rPr lang="en-GB" altLang="en-US" sz="1200" b="0" dirty="0">
                <a:latin typeface="Gill Sans MT" pitchFamily="34" charset="0"/>
              </a:rPr>
              <a:t>. </a:t>
            </a:r>
            <a:endParaRPr lang="en-GB" sz="1200" b="0" dirty="0">
              <a:solidFill>
                <a:schemeClr val="tx1"/>
              </a:solidFill>
              <a:latin typeface="Gill Sans Infant MT"/>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baseline="0" dirty="0">
              <a:solidFill>
                <a:schemeClr val="tx1"/>
              </a:solidFill>
              <a:latin typeface="Gill Sans Infant M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200" b="0" dirty="0">
                <a:latin typeface="Gill Sans MT" pitchFamily="34" charset="0"/>
              </a:rPr>
              <a:t>Le guide </a:t>
            </a:r>
            <a:r>
              <a:rPr lang="en-GB" altLang="en-US" sz="1200" b="0" dirty="0" err="1">
                <a:latin typeface="Gill Sans MT" pitchFamily="34" charset="0"/>
              </a:rPr>
              <a:t>opérationnel</a:t>
            </a:r>
            <a:r>
              <a:rPr lang="en-GB" altLang="en-US" sz="1200" b="0" dirty="0">
                <a:latin typeface="Gill Sans MT" pitchFamily="34" charset="0"/>
              </a:rPr>
              <a:t> dans la </a:t>
            </a:r>
            <a:r>
              <a:rPr lang="en-GB" altLang="en-US" sz="1200" b="0" dirty="0" err="1">
                <a:latin typeface="Gill Sans MT" pitchFamily="34" charset="0"/>
              </a:rPr>
              <a:t>trousse</a:t>
            </a:r>
            <a:r>
              <a:rPr lang="en-GB" altLang="en-US" sz="1200" b="0" dirty="0">
                <a:latin typeface="Gill Sans MT" pitchFamily="34" charset="0"/>
              </a:rPr>
              <a:t> </a:t>
            </a:r>
            <a:r>
              <a:rPr lang="en-GB" altLang="en-US" sz="1200" b="0" dirty="0" err="1">
                <a:latin typeface="Gill Sans MT" pitchFamily="34" charset="0"/>
              </a:rPr>
              <a:t>d'outils</a:t>
            </a:r>
            <a:r>
              <a:rPr lang="en-GB" altLang="en-US" sz="1200" b="0" dirty="0">
                <a:latin typeface="Gill Sans MT" pitchFamily="34" charset="0"/>
              </a:rPr>
              <a:t>,</a:t>
            </a:r>
            <a:r>
              <a:rPr lang="en-GB" altLang="en-US" sz="1200" b="0" baseline="0" dirty="0">
                <a:latin typeface="Gill Sans MT" pitchFamily="34" charset="0"/>
              </a:rPr>
              <a:t> </a:t>
            </a:r>
            <a:r>
              <a:rPr lang="en-GB" altLang="en-US" sz="1200" b="0" baseline="0" dirty="0" err="1">
                <a:latin typeface="Gill Sans MT" pitchFamily="34" charset="0"/>
              </a:rPr>
              <a:t>c'est</a:t>
            </a:r>
            <a:r>
              <a:rPr lang="en-GB" altLang="en-US" sz="1200" b="0" baseline="0" dirty="0">
                <a:latin typeface="Gill Sans MT" pitchFamily="34" charset="0"/>
              </a:rPr>
              <a:t> : </a:t>
            </a:r>
            <a:r>
              <a:rPr lang="en-GB" altLang="en-US" sz="1200" b="0" dirty="0">
                <a:latin typeface="Gill Sans MT" pitchFamily="34" charset="0"/>
              </a:rPr>
              <a:t>le guide </a:t>
            </a:r>
            <a:r>
              <a:rPr lang="en-GB" altLang="en-US" sz="1200" b="0" dirty="0" err="1">
                <a:latin typeface="Gill Sans MT" pitchFamily="34" charset="0"/>
              </a:rPr>
              <a:t>opérationnel</a:t>
            </a:r>
            <a:r>
              <a:rPr lang="en-GB" altLang="en-US" sz="1200" b="0" dirty="0">
                <a:latin typeface="Gill Sans MT" pitchFamily="34" charset="0"/>
              </a:rPr>
              <a:t> sur </a:t>
            </a:r>
            <a:r>
              <a:rPr lang="en-GB" altLang="en-US" sz="1200" b="0" dirty="0" err="1">
                <a:latin typeface="Gill Sans MT" pitchFamily="34" charset="0"/>
              </a:rPr>
              <a:t>l'alimentation</a:t>
            </a:r>
            <a:r>
              <a:rPr lang="en-GB" altLang="en-US" sz="1200" b="0" dirty="0">
                <a:latin typeface="Gill Sans MT" pitchFamily="34" charset="0"/>
              </a:rPr>
              <a:t> du </a:t>
            </a:r>
            <a:r>
              <a:rPr lang="en-GB" altLang="en-US" sz="1200" b="0" dirty="0" err="1">
                <a:latin typeface="Gill Sans MT" pitchFamily="34" charset="0"/>
              </a:rPr>
              <a:t>nourrisson</a:t>
            </a:r>
            <a:r>
              <a:rPr lang="en-GB" altLang="en-US" sz="1200" b="0" dirty="0">
                <a:latin typeface="Gill Sans MT" pitchFamily="34" charset="0"/>
              </a:rPr>
              <a:t> et du </a:t>
            </a:r>
            <a:r>
              <a:rPr lang="en-GB" altLang="en-US" sz="1200" b="0" dirty="0" err="1">
                <a:latin typeface="Gill Sans MT" pitchFamily="34" charset="0"/>
              </a:rPr>
              <a:t>jeune</a:t>
            </a:r>
            <a:r>
              <a:rPr lang="en-GB" altLang="en-US" sz="1200" b="0" dirty="0">
                <a:latin typeface="Gill Sans MT" pitchFamily="34" charset="0"/>
              </a:rPr>
              <a:t> enfant </a:t>
            </a:r>
            <a:r>
              <a:rPr lang="en-GB" altLang="en-US" sz="1200" b="0" dirty="0" err="1">
                <a:latin typeface="Gill Sans MT" pitchFamily="34" charset="0"/>
              </a:rPr>
              <a:t>en</a:t>
            </a:r>
            <a:r>
              <a:rPr lang="en-GB" altLang="en-US" sz="1200" b="0" dirty="0">
                <a:latin typeface="Gill Sans MT" pitchFamily="34" charset="0"/>
              </a:rPr>
              <a:t> situations </a:t>
            </a:r>
            <a:r>
              <a:rPr lang="en-GB" altLang="en-US" sz="1200" b="0" dirty="0" err="1">
                <a:latin typeface="Gill Sans MT" pitchFamily="34" charset="0"/>
              </a:rPr>
              <a:t>d'urgence</a:t>
            </a:r>
            <a:r>
              <a:rPr lang="en-GB" altLang="en-US" sz="1200" b="0" dirty="0">
                <a:latin typeface="Gill Sans MT" pitchFamily="34" charset="0"/>
              </a:rPr>
              <a:t> (2007) et </a:t>
            </a:r>
            <a:r>
              <a:rPr lang="en-GB" altLang="en-US" sz="1200" b="0" dirty="0" err="1">
                <a:latin typeface="Gill Sans MT" pitchFamily="34" charset="0"/>
              </a:rPr>
              <a:t>l'addendum</a:t>
            </a:r>
            <a:r>
              <a:rPr lang="en-GB" altLang="en-US" sz="1200" b="0" dirty="0">
                <a:latin typeface="Gill Sans MT" pitchFamily="34" charset="0"/>
              </a:rPr>
              <a:t> de 2010.</a:t>
            </a:r>
          </a:p>
          <a:p>
            <a:endParaRPr lang="en-US" dirty="0"/>
          </a:p>
        </p:txBody>
      </p:sp>
      <p:sp>
        <p:nvSpPr>
          <p:cNvPr id="4" name="Slide Number Placeholder 3"/>
          <p:cNvSpPr>
            <a:spLocks noGrp="1"/>
          </p:cNvSpPr>
          <p:nvPr>
            <p:ph type="sldNum" sz="quarter" idx="5"/>
          </p:nvPr>
        </p:nvSpPr>
        <p:spPr/>
        <p:txBody>
          <a:bodyPr/>
          <a:lstStyle/>
          <a:p>
            <a:fld id="{ABD2A0D1-D111-2E44-8581-1AC0FF0999A0}" type="slidenum">
              <a:rPr lang="en-US" smtClean="0"/>
              <a:pPr/>
              <a:t>21</a:t>
            </a:fld>
            <a:endParaRPr lang="en-US" dirty="0"/>
          </a:p>
        </p:txBody>
      </p:sp>
    </p:spTree>
    <p:extLst>
      <p:ext uri="{BB962C8B-B14F-4D97-AF65-F5344CB8AC3E}">
        <p14:creationId xmlns:p14="http://schemas.microsoft.com/office/powerpoint/2010/main" val="3915557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A1A1A"/>
                </a:solidFill>
                <a:effectLst/>
                <a:latin typeface="Arial" panose="020B0604020202020204" pitchFamily="34" charset="0"/>
              </a:rPr>
              <a:t>The Global Strategy for Infant and Young Child Feeding aims to revitalize efforts to promote, protect and support appropriate infant and young child feeding. It builds upon past initiatives, in particular the </a:t>
            </a:r>
            <a:r>
              <a:rPr lang="en-US" b="0" i="0" dirty="0" err="1">
                <a:solidFill>
                  <a:srgbClr val="1A1A1A"/>
                </a:solidFill>
                <a:effectLst/>
                <a:latin typeface="Arial" panose="020B0604020202020204" pitchFamily="34" charset="0"/>
              </a:rPr>
              <a:t>Innocenti</a:t>
            </a:r>
            <a:r>
              <a:rPr lang="en-US" b="0" i="0" dirty="0">
                <a:solidFill>
                  <a:srgbClr val="1A1A1A"/>
                </a:solidFill>
                <a:effectLst/>
                <a:latin typeface="Arial" panose="020B0604020202020204" pitchFamily="34" charset="0"/>
              </a:rPr>
              <a:t> Declaration and the Baby-friendly Hospital initiative and addresses the needs of all children including those living in difficult circumstances, such as infants of mothers living with HIV, low-birth-weight infants and infants in emergency situations.</a:t>
            </a:r>
          </a:p>
          <a:p>
            <a:pPr algn="l"/>
            <a:r>
              <a:rPr lang="en-US" b="0" i="0" dirty="0">
                <a:solidFill>
                  <a:srgbClr val="1A1A1A"/>
                </a:solidFill>
                <a:effectLst/>
                <a:latin typeface="Arial" panose="020B0604020202020204" pitchFamily="34" charset="0"/>
              </a:rPr>
              <a:t>The strategy specifies not only responsibilities of governments, but also of international organizations, non-governmental organizations and other concerned parties. It engages all relevant stakeholders and provides a framework for accelerated action, linking relevant intervention areas and using resources available in a variety of sectors.</a:t>
            </a:r>
          </a:p>
          <a:p>
            <a:endParaRPr lang="en-US" dirty="0"/>
          </a:p>
        </p:txBody>
      </p:sp>
      <p:sp>
        <p:nvSpPr>
          <p:cNvPr id="4" name="Slide Number Placeholder 3"/>
          <p:cNvSpPr>
            <a:spLocks noGrp="1"/>
          </p:cNvSpPr>
          <p:nvPr>
            <p:ph type="sldNum" sz="quarter" idx="5"/>
          </p:nvPr>
        </p:nvSpPr>
        <p:spPr/>
        <p:txBody>
          <a:bodyPr/>
          <a:lstStyle/>
          <a:p>
            <a:fld id="{ABD2A0D1-D111-2E44-8581-1AC0FF0999A0}" type="slidenum">
              <a:rPr lang="en-US" smtClean="0"/>
              <a:pPr/>
              <a:t>22</a:t>
            </a:fld>
            <a:endParaRPr lang="en-US" dirty="0"/>
          </a:p>
        </p:txBody>
      </p:sp>
    </p:spTree>
    <p:extLst>
      <p:ext uri="{BB962C8B-B14F-4D97-AF65-F5344CB8AC3E}">
        <p14:creationId xmlns:p14="http://schemas.microsoft.com/office/powerpoint/2010/main" val="1259436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Si nécessaire, vous pouvez disposer d'une liste d'interventions spécifiques et sensibles à l’ANJE-U et la partager avec le public en indiquant comment chaque secteur peut contribuer à l'amélioration de l’ANJE-U.</a:t>
            </a:r>
          </a:p>
        </p:txBody>
      </p:sp>
      <p:sp>
        <p:nvSpPr>
          <p:cNvPr id="4" name="Slide Number Placeholder 3"/>
          <p:cNvSpPr>
            <a:spLocks noGrp="1"/>
          </p:cNvSpPr>
          <p:nvPr>
            <p:ph type="sldNum" sz="quarter" idx="5"/>
          </p:nvPr>
        </p:nvSpPr>
        <p:spPr/>
        <p:txBody>
          <a:bodyPr/>
          <a:lstStyle/>
          <a:p>
            <a:fld id="{ABD2A0D1-D111-2E44-8581-1AC0FF0999A0}" type="slidenum">
              <a:rPr lang="en-US" smtClean="0"/>
              <a:pPr/>
              <a:t>23</a:t>
            </a:fld>
            <a:endParaRPr lang="en-US" dirty="0"/>
          </a:p>
        </p:txBody>
      </p:sp>
    </p:spTree>
    <p:extLst>
      <p:ext uri="{BB962C8B-B14F-4D97-AF65-F5344CB8AC3E}">
        <p14:creationId xmlns:p14="http://schemas.microsoft.com/office/powerpoint/2010/main" val="1079855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87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3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18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951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1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D2A0D1-D111-2E44-8581-1AC0FF0999A0}" type="slidenum">
              <a:rPr lang="en-US" smtClean="0"/>
              <a:pPr/>
              <a:t>8</a:t>
            </a:fld>
            <a:endParaRPr lang="en-US" dirty="0"/>
          </a:p>
        </p:txBody>
      </p:sp>
    </p:spTree>
    <p:extLst>
      <p:ext uri="{BB962C8B-B14F-4D97-AF65-F5344CB8AC3E}">
        <p14:creationId xmlns:p14="http://schemas.microsoft.com/office/powerpoint/2010/main" val="391749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Contains the framework, program and operational  commitments.</a:t>
            </a:r>
          </a:p>
        </p:txBody>
      </p:sp>
      <p:sp>
        <p:nvSpPr>
          <p:cNvPr id="4" name="Slide Number Placeholder 3"/>
          <p:cNvSpPr>
            <a:spLocks noGrp="1"/>
          </p:cNvSpPr>
          <p:nvPr>
            <p:ph type="sldNum" sz="quarter" idx="5"/>
          </p:nvPr>
        </p:nvSpPr>
        <p:spPr/>
        <p:txBody>
          <a:bodyPr/>
          <a:lstStyle/>
          <a:p>
            <a:fld id="{ABD2A0D1-D111-2E44-8581-1AC0FF0999A0}" type="slidenum">
              <a:rPr lang="en-US" smtClean="0"/>
              <a:pPr/>
              <a:t>10</a:t>
            </a:fld>
            <a:endParaRPr lang="en-US" dirty="0"/>
          </a:p>
        </p:txBody>
      </p:sp>
    </p:spTree>
    <p:extLst>
      <p:ext uri="{BB962C8B-B14F-4D97-AF65-F5344CB8AC3E}">
        <p14:creationId xmlns:p14="http://schemas.microsoft.com/office/powerpoint/2010/main" val="2809711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noProof="0" dirty="0"/>
              <a:t>La programmation de l’ANJE en dehors des périodes de crise est primordiale pour la santé et la survie des nourrissons et des jeunes enfants. Lors d’une situation de crise, nous avons besoin d’une programmation et de systèmes d’ANJE-U qui complètent ceux de l’ANJE hors crise. L’état de préparation, en termes de bonnes pratiques et de programmation de l’ANJE avant une </a:t>
            </a:r>
            <a:r>
              <a:rPr lang="fr-FR" sz="1200" kern="1200" noProof="0" dirty="0">
                <a:solidFill>
                  <a:schemeClr val="tx1"/>
                </a:solidFill>
                <a:effectLst/>
                <a:latin typeface="+mn-lt"/>
                <a:ea typeface="MS PGothic" pitchFamily="34" charset="-128"/>
                <a:cs typeface="MS PGothic" charset="0"/>
              </a:rPr>
              <a:t>situation d’urgence, aide à mettre en place de bonnes interventions en situation d’urgence. Après une situation d’urgence, il est possible de continuer les initiatives et les programmes afin de renforcer les programmes d’ANJE en dehors des situation de crise. En effet, dans certains pays à revenus moyens affectés par des situations de crise, il n’existait que très peu de mesures d’ANJE avant cette crise.</a:t>
            </a:r>
            <a:r>
              <a:rPr lang="fr-FR" sz="1200" kern="1200" baseline="0" noProof="0" dirty="0">
                <a:solidFill>
                  <a:schemeClr val="tx1"/>
                </a:solidFill>
                <a:effectLst/>
                <a:latin typeface="+mn-lt"/>
                <a:ea typeface="MS PGothic" pitchFamily="34" charset="-128"/>
                <a:cs typeface="MS PGothic" charset="0"/>
              </a:rPr>
              <a:t> De ce fait, la situation</a:t>
            </a:r>
            <a:r>
              <a:rPr lang="fr-FR" sz="1200" kern="1200" noProof="0" dirty="0">
                <a:solidFill>
                  <a:schemeClr val="tx1"/>
                </a:solidFill>
                <a:effectLst/>
                <a:latin typeface="+mn-lt"/>
                <a:ea typeface="MS PGothic" pitchFamily="34" charset="-128"/>
                <a:cs typeface="MS PGothic" charset="0"/>
              </a:rPr>
              <a:t> de crise peut, par elle-même</a:t>
            </a:r>
            <a:r>
              <a:rPr lang="fr-FR" sz="1200" kern="1200" baseline="0" noProof="0" dirty="0">
                <a:solidFill>
                  <a:schemeClr val="tx1"/>
                </a:solidFill>
                <a:effectLst/>
                <a:latin typeface="+mn-lt"/>
                <a:ea typeface="MS PGothic" pitchFamily="34" charset="-128"/>
                <a:cs typeface="MS PGothic" charset="0"/>
              </a:rPr>
              <a:t>,</a:t>
            </a:r>
            <a:r>
              <a:rPr lang="fr-FR" sz="1200" kern="1200" noProof="0" dirty="0">
                <a:solidFill>
                  <a:schemeClr val="tx1"/>
                </a:solidFill>
                <a:effectLst/>
                <a:latin typeface="+mn-lt"/>
                <a:ea typeface="MS PGothic" pitchFamily="34" charset="-128"/>
                <a:cs typeface="MS PGothic" charset="0"/>
              </a:rPr>
              <a:t> faire débuter un soutien ANJE ou agir comme un </a:t>
            </a:r>
            <a:r>
              <a:rPr lang="fr-FR" sz="1200" kern="1200" baseline="0" noProof="0" dirty="0">
                <a:solidFill>
                  <a:schemeClr val="tx1"/>
                </a:solidFill>
                <a:effectLst/>
                <a:latin typeface="+mn-lt"/>
                <a:ea typeface="MS PGothic" pitchFamily="34" charset="-128"/>
                <a:cs typeface="MS PGothic" charset="0"/>
              </a:rPr>
              <a:t>tremplin pour la programmation de l’ANJE-U</a:t>
            </a:r>
            <a:r>
              <a:rPr lang="fr-FR" sz="1200" kern="1200" noProof="0" dirty="0">
                <a:solidFill>
                  <a:schemeClr val="tx1"/>
                </a:solidFill>
                <a:effectLst/>
                <a:latin typeface="+mn-lt"/>
                <a:ea typeface="MS PGothic" pitchFamily="34" charset="-128"/>
                <a:cs typeface="MS PGothic" charset="0"/>
              </a:rPr>
              <a:t>. Cependant,</a:t>
            </a:r>
            <a:r>
              <a:rPr lang="fr-FR" sz="1200" kern="1200" baseline="0" noProof="0" dirty="0">
                <a:solidFill>
                  <a:schemeClr val="tx1"/>
                </a:solidFill>
                <a:effectLst/>
                <a:latin typeface="+mn-lt"/>
                <a:ea typeface="MS PGothic" pitchFamily="34" charset="-128"/>
                <a:cs typeface="MS PGothic" charset="0"/>
              </a:rPr>
              <a:t> une réponse ANJE-U</a:t>
            </a:r>
            <a:r>
              <a:rPr lang="fr-FR" sz="1200" kern="1200" noProof="0" dirty="0">
                <a:solidFill>
                  <a:schemeClr val="tx1"/>
                </a:solidFill>
                <a:effectLst/>
                <a:latin typeface="+mn-lt"/>
                <a:ea typeface="MS PGothic" pitchFamily="34" charset="-128"/>
                <a:cs typeface="MS PGothic" charset="0"/>
              </a:rPr>
              <a:t> efficace, de </a:t>
            </a:r>
            <a:r>
              <a:rPr lang="fr-FR" sz="1200" kern="1200" baseline="0" noProof="0" dirty="0">
                <a:solidFill>
                  <a:schemeClr val="tx1"/>
                </a:solidFill>
                <a:effectLst/>
                <a:latin typeface="+mn-lt"/>
                <a:ea typeface="MS PGothic" pitchFamily="34" charset="-128"/>
                <a:cs typeface="MS PGothic" charset="0"/>
              </a:rPr>
              <a:t>qualité</a:t>
            </a:r>
            <a:r>
              <a:rPr lang="fr-FR" sz="1200" kern="1200" noProof="0" dirty="0">
                <a:solidFill>
                  <a:schemeClr val="tx1"/>
                </a:solidFill>
                <a:effectLst/>
                <a:latin typeface="+mn-lt"/>
                <a:ea typeface="MS PGothic" pitchFamily="34" charset="-128"/>
                <a:cs typeface="MS PGothic" charset="0"/>
              </a:rPr>
              <a:t> et déployée en temps utile</a:t>
            </a:r>
            <a:r>
              <a:rPr lang="fr-FR" sz="1200" kern="1200" baseline="0" noProof="0" dirty="0">
                <a:solidFill>
                  <a:schemeClr val="tx1"/>
                </a:solidFill>
                <a:effectLst/>
                <a:latin typeface="+mn-lt"/>
                <a:ea typeface="MS PGothic" pitchFamily="34" charset="-128"/>
                <a:cs typeface="MS PGothic" charset="0"/>
              </a:rPr>
              <a:t> a besoin d’une base solide d’ANJE et d’une bonne préparation. </a:t>
            </a:r>
            <a:r>
              <a:rPr lang="fr-FR" noProof="0" dirty="0"/>
              <a:t>C’est ce que nous appelons continuité ou passage de relais</a:t>
            </a:r>
            <a:r>
              <a:rPr lang="fr-FR" baseline="0" noProof="0" dirty="0"/>
              <a:t> entre l’ANJE et l’ANJE-U. </a:t>
            </a:r>
            <a:endParaRPr lang="fr-FR" sz="1200" kern="1200" baseline="0" noProof="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kern="1200" baseline="0" dirty="0">
              <a:solidFill>
                <a:schemeClr val="tx1"/>
              </a:solidFill>
              <a:effectLst/>
              <a:latin typeface="Open Sans" panose="020B0606030504020204" pitchFamily="34" charset="0"/>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1" kern="1200" baseline="0" dirty="0">
                <a:solidFill>
                  <a:schemeClr val="tx1"/>
                </a:solidFill>
                <a:effectLst/>
                <a:latin typeface="Open Sans" panose="020B0606030504020204" pitchFamily="34" charset="0"/>
                <a:ea typeface="MS PGothic" pitchFamily="34" charset="-128"/>
                <a:cs typeface="MS PGothic" charset="0"/>
              </a:rPr>
              <a:t>Optional  questions/comments/discussion to illustrate IYCF-E programming:</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b="1" i="1" kern="1200" baseline="0" noProof="0" dirty="0">
                <a:solidFill>
                  <a:schemeClr val="tx1"/>
                </a:solidFill>
                <a:effectLst/>
                <a:latin typeface="+mn-lt"/>
                <a:ea typeface="MS PGothic" pitchFamily="34" charset="-128"/>
                <a:cs typeface="MS PGothic" charset="0"/>
              </a:rPr>
              <a:t>Questions/commentaires/discussion facultatifs pour illustrer la programmation de l’ANJE-U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baseline="0" noProof="0" dirty="0">
                <a:solidFill>
                  <a:schemeClr val="tx1"/>
                </a:solidFill>
                <a:effectLst/>
                <a:latin typeface="+mn-lt"/>
                <a:ea typeface="MS PGothic" pitchFamily="34" charset="-128"/>
                <a:cs typeface="MS PGothic" charset="0"/>
              </a:rPr>
              <a:t>Avez-vous déjà participé/soutenir à une réponse d’urgence mettant en œuvre seulement des activités d’ANJE-U pendant la période d’urgence alors qu’aucune activité d’ANJE n’était en place auparavant ? Quelles difficultés avez-vous rencontrées ? Normalement, lorsqu’il n’y a pas de programme d’ANJE préexistant, il faut faire un gros travail de plaidoyer, de communication, d’obtention de ressources, de coordination, etc... pour l’ANJE au cours d’une période de crise. Cela fait perdre un temps précieux et diminue la couverture, sans aider à minimiser le désordre des interventions au niveau des enfants et des personnes qui en ont la charge.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baseline="0" noProof="0" dirty="0">
              <a:solidFill>
                <a:schemeClr val="tx1"/>
              </a:solidFill>
              <a:effectLst/>
              <a:latin typeface="+mn-lt"/>
              <a:ea typeface="MS PGothic" pitchFamily="34" charset="-128"/>
              <a:cs typeface="MS PGothic"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baseline="0" noProof="0" dirty="0">
                <a:solidFill>
                  <a:schemeClr val="tx1"/>
                </a:solidFill>
                <a:effectLst/>
                <a:latin typeface="+mn-lt"/>
                <a:ea typeface="MS PGothic" pitchFamily="34" charset="-128"/>
                <a:cs typeface="MS PGothic" charset="0"/>
              </a:rPr>
              <a:t>Il arrive que les agences ne soient pas préparées à la réponse d’urgence, même si elles ont des programmes d’ANJE de bonne qualité en place. Les agences doivent être capables d’adapter leurs interventions au contexte d’une crise ou aux situations hors urgence. Si elles n’en sont pas capables, l’ANJE ne se déroule pas bien.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FR" sz="1200" kern="1200" baseline="0" noProof="0" dirty="0">
              <a:solidFill>
                <a:schemeClr val="tx1"/>
              </a:solidFill>
              <a:effectLst/>
              <a:latin typeface="+mn-lt"/>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kern="1200" baseline="0" noProof="0" dirty="0">
                <a:solidFill>
                  <a:schemeClr val="tx1"/>
                </a:solidFill>
                <a:effectLst/>
                <a:latin typeface="+mn-lt"/>
                <a:ea typeface="MS PGothic" pitchFamily="34" charset="-128"/>
                <a:cs typeface="MS PGothic" charset="0"/>
              </a:rPr>
              <a:t>Quelle option est la plus pertinente dans votre contexte ? Avez-vous de l’expérience en matière d’ANJE et d’ANJE- U ?</a:t>
            </a: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BE33B4-47B5-EE4F-953E-1406AAF5B2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9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1206815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978106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186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893391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786183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421090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44749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4194515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956534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485389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75801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aseline="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insert cover page picture</a:t>
            </a:r>
          </a:p>
        </p:txBody>
      </p:sp>
      <p:sp>
        <p:nvSpPr>
          <p:cNvPr id="10"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300489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413615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99408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073627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053285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5190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3794469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084689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2506136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709482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Tree>
    <p:extLst>
      <p:ext uri="{BB962C8B-B14F-4D97-AF65-F5344CB8AC3E}">
        <p14:creationId xmlns:p14="http://schemas.microsoft.com/office/powerpoint/2010/main" val="30986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ver 1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6878B-8EF5-4E24-A5D7-97341AF5E104}"/>
              </a:ext>
            </a:extLst>
          </p:cNvPr>
          <p:cNvSpPr/>
          <p:nvPr userDrawn="1"/>
        </p:nvSpPr>
        <p:spPr>
          <a:xfrm>
            <a:off x="0" y="0"/>
            <a:ext cx="6682828"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Open Sans" panose="020B0606030504020204" pitchFamily="34" charset="0"/>
            </a:endParaRPr>
          </a:p>
        </p:txBody>
      </p:sp>
      <p:pic>
        <p:nvPicPr>
          <p:cNvPr id="4" name="Image 3">
            <a:extLst>
              <a:ext uri="{FF2B5EF4-FFF2-40B4-BE49-F238E27FC236}">
                <a16:creationId xmlns:a16="http://schemas.microsoft.com/office/drawing/2014/main" id="{D42262B7-B7B4-4491-B3A0-A307EC5425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4397" y="127686"/>
            <a:ext cx="2180982" cy="1690355"/>
          </a:xfrm>
          <a:prstGeom prst="rect">
            <a:avLst/>
          </a:prstGeom>
        </p:spPr>
      </p:pic>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0"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pic>
        <p:nvPicPr>
          <p:cNvPr id="12" name="Picture 13">
            <a:extLst>
              <a:ext uri="{FF2B5EF4-FFF2-40B4-BE49-F238E27FC236}">
                <a16:creationId xmlns:a16="http://schemas.microsoft.com/office/drawing/2014/main" id="{D7618DDD-62A9-4CB0-BD07-1EAB9E38371F}"/>
              </a:ext>
            </a:extLst>
          </p:cNvPr>
          <p:cNvPicPr>
            <a:picLocks noChangeAspect="1"/>
          </p:cNvPicPr>
          <p:nvPr userDrawn="1"/>
        </p:nvPicPr>
        <p:blipFill>
          <a:blip r:embed="rId3"/>
          <a:stretch>
            <a:fillRect/>
          </a:stretch>
        </p:blipFill>
        <p:spPr>
          <a:xfrm>
            <a:off x="3527653" y="628562"/>
            <a:ext cx="2658476" cy="993302"/>
          </a:xfrm>
          <a:prstGeom prst="rect">
            <a:avLst/>
          </a:prstGeom>
        </p:spPr>
      </p:pic>
    </p:spTree>
    <p:extLst>
      <p:ext uri="{BB962C8B-B14F-4D97-AF65-F5344CB8AC3E}">
        <p14:creationId xmlns:p14="http://schemas.microsoft.com/office/powerpoint/2010/main" val="1078262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2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255BF9-AF75-4761-AB34-B02069439ADF}"/>
              </a:ext>
            </a:extLst>
          </p:cNvPr>
          <p:cNvSpPr/>
          <p:nvPr userDrawn="1"/>
        </p:nvSpPr>
        <p:spPr>
          <a:xfrm>
            <a:off x="0" y="0"/>
            <a:ext cx="12192000"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Open Sans" panose="020B0606030504020204" pitchFamily="34" charset="0"/>
            </a:endParaRPr>
          </a:p>
        </p:txBody>
      </p:sp>
      <p:sp>
        <p:nvSpPr>
          <p:cNvPr id="7" name="Titre 1">
            <a:extLst>
              <a:ext uri="{FF2B5EF4-FFF2-40B4-BE49-F238E27FC236}">
                <a16:creationId xmlns:a16="http://schemas.microsoft.com/office/drawing/2014/main" id="{F506A3BA-54D6-4962-816A-871D9EED3C5A}"/>
              </a:ext>
            </a:extLst>
          </p:cNvPr>
          <p:cNvSpPr>
            <a:spLocks noGrp="1"/>
          </p:cNvSpPr>
          <p:nvPr>
            <p:ph type="title" hasCustomPrompt="1"/>
          </p:nvPr>
        </p:nvSpPr>
        <p:spPr>
          <a:xfrm>
            <a:off x="1161826" y="2485015"/>
            <a:ext cx="9891656" cy="833717"/>
          </a:xfrm>
          <a:prstGeom prst="rect">
            <a:avLst/>
          </a:prstGeom>
          <a:ln>
            <a:noFill/>
          </a:ln>
        </p:spPr>
        <p:txBody>
          <a:bodyPr anchor="b"/>
          <a:lstStyle>
            <a:lvl1pPr algn="ctr">
              <a:defRPr sz="44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fr-FR" dirty="0"/>
              <a:t>BIG TITLE</a:t>
            </a:r>
          </a:p>
        </p:txBody>
      </p:sp>
      <p:sp>
        <p:nvSpPr>
          <p:cNvPr id="8" name="Espace réservé du texte 4">
            <a:extLst>
              <a:ext uri="{FF2B5EF4-FFF2-40B4-BE49-F238E27FC236}">
                <a16:creationId xmlns:a16="http://schemas.microsoft.com/office/drawing/2014/main" id="{8A37011C-2E4D-4810-B18D-AA555CDECDBC}"/>
              </a:ext>
            </a:extLst>
          </p:cNvPr>
          <p:cNvSpPr>
            <a:spLocks noGrp="1"/>
          </p:cNvSpPr>
          <p:nvPr>
            <p:ph type="body" sz="quarter" idx="10" hasCustomPrompt="1"/>
          </p:nvPr>
        </p:nvSpPr>
        <p:spPr>
          <a:xfrm>
            <a:off x="2124635" y="3511689"/>
            <a:ext cx="7756264" cy="1173274"/>
          </a:xfrm>
          <a:prstGeom prst="rect">
            <a:avLst/>
          </a:prstGeom>
        </p:spPr>
        <p:txBody>
          <a:bodyPr/>
          <a:lstStyle>
            <a:lvl1pPr marL="0" indent="0" algn="ctr">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pic>
        <p:nvPicPr>
          <p:cNvPr id="6" name="Picture 5">
            <a:extLst>
              <a:ext uri="{FF2B5EF4-FFF2-40B4-BE49-F238E27FC236}">
                <a16:creationId xmlns:a16="http://schemas.microsoft.com/office/drawing/2014/main" id="{91D93BD6-3F7E-0944-B90D-FD4E5D47D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758" y="311978"/>
            <a:ext cx="2073299" cy="1141500"/>
          </a:xfrm>
          <a:prstGeom prst="rect">
            <a:avLst/>
          </a:prstGeom>
        </p:spPr>
      </p:pic>
    </p:spTree>
    <p:extLst>
      <p:ext uri="{BB962C8B-B14F-4D97-AF65-F5344CB8AC3E}">
        <p14:creationId xmlns:p14="http://schemas.microsoft.com/office/powerpoint/2010/main" val="1575604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65910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26 April 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1746-339A-794D-A3E1-4727C249A757}" type="slidenum">
              <a:rPr lang="en-US" smtClean="0"/>
              <a:t>‹#›</a:t>
            </a:fld>
            <a:endParaRPr lang="en-US"/>
          </a:p>
        </p:txBody>
      </p:sp>
    </p:spTree>
    <p:extLst>
      <p:ext uri="{BB962C8B-B14F-4D97-AF65-F5344CB8AC3E}">
        <p14:creationId xmlns:p14="http://schemas.microsoft.com/office/powerpoint/2010/main" val="2169745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723266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4863"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a:t>Click to edit Master text styles</a:t>
            </a:r>
          </a:p>
        </p:txBody>
      </p:sp>
      <p:sp>
        <p:nvSpPr>
          <p:cNvPr id="9" name="Content Placeholder 2"/>
          <p:cNvSpPr>
            <a:spLocks noGrp="1"/>
          </p:cNvSpPr>
          <p:nvPr>
            <p:ph idx="14"/>
          </p:nvPr>
        </p:nvSpPr>
        <p:spPr>
          <a:xfrm>
            <a:off x="6279605" y="1600200"/>
            <a:ext cx="5330095" cy="4706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176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12192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srgbClr val="FFFFFF"/>
              </a:solidFill>
            </a:endParaRPr>
          </a:p>
        </p:txBody>
      </p:sp>
      <p:pic>
        <p:nvPicPr>
          <p:cNvPr id="2" name="Picture 1" descr="Thank_you_STC_logo_lockup.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90156" y="2113411"/>
            <a:ext cx="5807456" cy="2023872"/>
          </a:xfrm>
          <a:prstGeom prst="rect">
            <a:avLst/>
          </a:prstGeom>
        </p:spPr>
      </p:pic>
    </p:spTree>
    <p:extLst>
      <p:ext uri="{BB962C8B-B14F-4D97-AF65-F5344CB8AC3E}">
        <p14:creationId xmlns:p14="http://schemas.microsoft.com/office/powerpoint/2010/main" val="2973300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7578-4F68-3A40-BDF9-7C97603A8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06C09-F35C-7B42-97EF-E43148DB4C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46DAA-D35F-0145-B59F-CAC2B9630E31}"/>
              </a:ext>
            </a:extLst>
          </p:cNvPr>
          <p:cNvSpPr>
            <a:spLocks noGrp="1"/>
          </p:cNvSpPr>
          <p:nvPr>
            <p:ph type="dt" sz="half" idx="10"/>
          </p:nvPr>
        </p:nvSpPr>
        <p:spPr/>
        <p:txBody>
          <a:bodyPr/>
          <a:lstStyle/>
          <a:p>
            <a:r>
              <a:rPr lang="en-US"/>
              <a:t>26 April 2016</a:t>
            </a:r>
          </a:p>
        </p:txBody>
      </p:sp>
      <p:sp>
        <p:nvSpPr>
          <p:cNvPr id="5" name="Footer Placeholder 4">
            <a:extLst>
              <a:ext uri="{FF2B5EF4-FFF2-40B4-BE49-F238E27FC236}">
                <a16:creationId xmlns:a16="http://schemas.microsoft.com/office/drawing/2014/main" id="{4B2C57BE-9208-AE4B-8017-C1FB0C41C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8DA99-F631-0C4A-80A6-753538A2C488}"/>
              </a:ext>
            </a:extLst>
          </p:cNvPr>
          <p:cNvSpPr>
            <a:spLocks noGrp="1"/>
          </p:cNvSpPr>
          <p:nvPr>
            <p:ph type="sldNum" sz="quarter" idx="12"/>
          </p:nvPr>
        </p:nvSpPr>
        <p:spPr/>
        <p:txBody>
          <a:bodyPr/>
          <a:lstStyle/>
          <a:p>
            <a:fld id="{90831746-339A-794D-A3E1-4727C249A757}" type="slidenum">
              <a:rPr lang="en-US" smtClean="0"/>
              <a:t>‹#›</a:t>
            </a:fld>
            <a:endParaRPr lang="en-US"/>
          </a:p>
        </p:txBody>
      </p:sp>
    </p:spTree>
    <p:extLst>
      <p:ext uri="{BB962C8B-B14F-4D97-AF65-F5344CB8AC3E}">
        <p14:creationId xmlns:p14="http://schemas.microsoft.com/office/powerpoint/2010/main" val="3739525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C44D04A-09E8-476C-B59B-02249B5A3A88}"/>
              </a:ext>
            </a:extLst>
          </p:cNvPr>
          <p:cNvSpPr>
            <a:spLocks noGrp="1"/>
          </p:cNvSpPr>
          <p:nvPr>
            <p:ph type="title" hasCustomPrompt="1"/>
          </p:nvPr>
        </p:nvSpPr>
        <p:spPr>
          <a:xfrm>
            <a:off x="838200" y="2022438"/>
            <a:ext cx="10515600" cy="833717"/>
          </a:xfrm>
          <a:prstGeom prst="rect">
            <a:avLst/>
          </a:prstGeom>
          <a:ln>
            <a:noFill/>
          </a:ln>
        </p:spPr>
        <p:txBody>
          <a:bodyPr anchor="b"/>
          <a:lstStyle>
            <a:lvl1pPr>
              <a:defRPr sz="4000" b="0" i="0">
                <a:solidFill>
                  <a:srgbClr val="E75B31"/>
                </a:solidFill>
                <a:latin typeface="Open Sans" panose="020B0606030504020204" pitchFamily="34" charset="0"/>
              </a:defRPr>
            </a:lvl1pPr>
          </a:lstStyle>
          <a:p>
            <a:pPr lvl="0"/>
            <a:r>
              <a:rPr lang="fr-FR" dirty="0"/>
              <a:t>BIG TITLE</a:t>
            </a:r>
          </a:p>
        </p:txBody>
      </p:sp>
      <p:sp>
        <p:nvSpPr>
          <p:cNvPr id="9" name="Espace réservé du texte 4">
            <a:extLst>
              <a:ext uri="{FF2B5EF4-FFF2-40B4-BE49-F238E27FC236}">
                <a16:creationId xmlns:a16="http://schemas.microsoft.com/office/drawing/2014/main" id="{756E08F9-6FBC-485E-871C-6B704392FD0A}"/>
              </a:ext>
            </a:extLst>
          </p:cNvPr>
          <p:cNvSpPr>
            <a:spLocks noGrp="1"/>
          </p:cNvSpPr>
          <p:nvPr>
            <p:ph type="body" sz="quarter" idx="11" hasCustomPrompt="1"/>
          </p:nvPr>
        </p:nvSpPr>
        <p:spPr>
          <a:xfrm>
            <a:off x="1866452" y="2968421"/>
            <a:ext cx="8455025" cy="1173274"/>
          </a:xfrm>
          <a:prstGeom prst="rect">
            <a:avLst/>
          </a:prstGeom>
        </p:spPr>
        <p:txBody>
          <a:bodyPr/>
          <a:lstStyle>
            <a:lvl1pPr marL="0" indent="0" algn="ctr">
              <a:buNone/>
              <a:defRPr sz="2400" b="0" i="0">
                <a:solidFill>
                  <a:schemeClr val="tx1">
                    <a:lumMod val="95000"/>
                    <a:lumOff val="5000"/>
                  </a:schemeClr>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sp>
        <p:nvSpPr>
          <p:cNvPr id="6" name="Rectangle 5">
            <a:extLst>
              <a:ext uri="{FF2B5EF4-FFF2-40B4-BE49-F238E27FC236}">
                <a16:creationId xmlns:a16="http://schemas.microsoft.com/office/drawing/2014/main" id="{E1DD1F41-ACEF-4035-9765-D3B5F57D1CFF}"/>
              </a:ext>
            </a:extLst>
          </p:cNvPr>
          <p:cNvSpPr/>
          <p:nvPr userDrawn="1"/>
        </p:nvSpPr>
        <p:spPr>
          <a:xfrm>
            <a:off x="4308041" y="6165033"/>
            <a:ext cx="4087979" cy="338554"/>
          </a:xfrm>
          <a:prstGeom prst="rect">
            <a:avLst/>
          </a:prstGeom>
        </p:spPr>
        <p:txBody>
          <a:bodyPr wrap="none">
            <a:spAutoFit/>
          </a:bodyPr>
          <a:lstStyle/>
          <a:p>
            <a:r>
              <a:rPr lang="fr-FR" sz="1600" b="0" i="0" dirty="0">
                <a:solidFill>
                  <a:prstClr val="black"/>
                </a:solidFill>
                <a:latin typeface="Open Sans" panose="020B0606030504020204" pitchFamily="34" charset="0"/>
              </a:rPr>
              <a:t>Advice | Guidance | Expertise | Learning</a:t>
            </a:r>
          </a:p>
        </p:txBody>
      </p:sp>
    </p:spTree>
    <p:extLst>
      <p:ext uri="{BB962C8B-B14F-4D97-AF65-F5344CB8AC3E}">
        <p14:creationId xmlns:p14="http://schemas.microsoft.com/office/powerpoint/2010/main" val="2115227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with Partners">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9F29CA9A-0B97-49C7-B633-EBDEC1C751F4}"/>
              </a:ext>
            </a:extLst>
          </p:cNvPr>
          <p:cNvSpPr>
            <a:spLocks noGrp="1"/>
          </p:cNvSpPr>
          <p:nvPr>
            <p:ph type="title" hasCustomPrompt="1"/>
          </p:nvPr>
        </p:nvSpPr>
        <p:spPr>
          <a:xfrm>
            <a:off x="838200" y="2022438"/>
            <a:ext cx="10515600" cy="833717"/>
          </a:xfrm>
          <a:prstGeom prst="rect">
            <a:avLst/>
          </a:prstGeom>
          <a:ln>
            <a:noFill/>
          </a:ln>
        </p:spPr>
        <p:txBody>
          <a:bodyPr anchor="b"/>
          <a:lstStyle>
            <a:lvl1pPr>
              <a:defRPr sz="4000" b="0" i="0">
                <a:solidFill>
                  <a:srgbClr val="E75B31"/>
                </a:solidFill>
                <a:latin typeface="Open Sans" panose="020B0606030504020204" pitchFamily="34" charset="0"/>
              </a:defRPr>
            </a:lvl1pPr>
          </a:lstStyle>
          <a:p>
            <a:pPr lvl="0"/>
            <a:r>
              <a:rPr lang="fr-FR" dirty="0"/>
              <a:t>BIG TITLE</a:t>
            </a:r>
          </a:p>
        </p:txBody>
      </p:sp>
      <p:sp>
        <p:nvSpPr>
          <p:cNvPr id="10" name="Espace réservé du texte 4">
            <a:extLst>
              <a:ext uri="{FF2B5EF4-FFF2-40B4-BE49-F238E27FC236}">
                <a16:creationId xmlns:a16="http://schemas.microsoft.com/office/drawing/2014/main" id="{FC025B9F-AB56-493D-BFEB-F0310E084E67}"/>
              </a:ext>
            </a:extLst>
          </p:cNvPr>
          <p:cNvSpPr>
            <a:spLocks noGrp="1"/>
          </p:cNvSpPr>
          <p:nvPr>
            <p:ph type="body" sz="quarter" idx="11" hasCustomPrompt="1"/>
          </p:nvPr>
        </p:nvSpPr>
        <p:spPr>
          <a:xfrm>
            <a:off x="1866452" y="2968421"/>
            <a:ext cx="8455025" cy="1173274"/>
          </a:xfrm>
          <a:prstGeom prst="rect">
            <a:avLst/>
          </a:prstGeom>
        </p:spPr>
        <p:txBody>
          <a:bodyPr/>
          <a:lstStyle>
            <a:lvl1pPr marL="0" indent="0" algn="ctr">
              <a:buNone/>
              <a:defRPr sz="2400" b="0" i="0">
                <a:solidFill>
                  <a:schemeClr val="tx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p>
          <a:p>
            <a:pPr lvl="0"/>
            <a:endParaRPr lang="fr-FR" dirty="0"/>
          </a:p>
        </p:txBody>
      </p:sp>
    </p:spTree>
    <p:extLst>
      <p:ext uri="{BB962C8B-B14F-4D97-AF65-F5344CB8AC3E}">
        <p14:creationId xmlns:p14="http://schemas.microsoft.com/office/powerpoint/2010/main" val="3520814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6F013-4CC2-4F5B-B1B3-6F3138D01AF9}"/>
              </a:ext>
            </a:extLst>
          </p:cNvPr>
          <p:cNvSpPr>
            <a:spLocks noGrp="1"/>
          </p:cNvSpPr>
          <p:nvPr>
            <p:ph type="title"/>
          </p:nvPr>
        </p:nvSpPr>
        <p:spPr>
          <a:xfrm>
            <a:off x="838200" y="365125"/>
            <a:ext cx="8800652"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C840E5E2-E3BF-46FD-A725-602700F4EAC5}"/>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Open Sans" panose="020B0606030504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p:txBody>
      </p:sp>
    </p:spTree>
    <p:extLst>
      <p:ext uri="{BB962C8B-B14F-4D97-AF65-F5344CB8AC3E}">
        <p14:creationId xmlns:p14="http://schemas.microsoft.com/office/powerpoint/2010/main" val="161854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1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6878B-8EF5-4E24-A5D7-97341AF5E104}"/>
              </a:ext>
            </a:extLst>
          </p:cNvPr>
          <p:cNvSpPr/>
          <p:nvPr userDrawn="1"/>
        </p:nvSpPr>
        <p:spPr>
          <a:xfrm>
            <a:off x="0" y="0"/>
            <a:ext cx="6682828"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Open Sans" panose="020B0606030504020204" pitchFamily="34" charset="0"/>
            </a:endParaRPr>
          </a:p>
        </p:txBody>
      </p:sp>
      <p:pic>
        <p:nvPicPr>
          <p:cNvPr id="4" name="Image 3">
            <a:extLst>
              <a:ext uri="{FF2B5EF4-FFF2-40B4-BE49-F238E27FC236}">
                <a16:creationId xmlns:a16="http://schemas.microsoft.com/office/drawing/2014/main" id="{D42262B7-B7B4-4491-B3A0-A307EC5425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4397" y="127686"/>
            <a:ext cx="2180982" cy="1690355"/>
          </a:xfrm>
          <a:prstGeom prst="rect">
            <a:avLst/>
          </a:prstGeom>
        </p:spPr>
      </p:pic>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0"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pic>
        <p:nvPicPr>
          <p:cNvPr id="12" name="Picture 9">
            <a:extLst>
              <a:ext uri="{FF2B5EF4-FFF2-40B4-BE49-F238E27FC236}">
                <a16:creationId xmlns:a16="http://schemas.microsoft.com/office/drawing/2014/main" id="{3F76ED51-2CF8-4F8E-863F-A4CA881D69E1}"/>
              </a:ext>
            </a:extLst>
          </p:cNvPr>
          <p:cNvPicPr>
            <a:picLocks noChangeAspect="1"/>
          </p:cNvPicPr>
          <p:nvPr userDrawn="1"/>
        </p:nvPicPr>
        <p:blipFill>
          <a:blip r:embed="rId3"/>
          <a:stretch>
            <a:fillRect/>
          </a:stretch>
        </p:blipFill>
        <p:spPr>
          <a:xfrm>
            <a:off x="4974897" y="377768"/>
            <a:ext cx="1244722" cy="1244719"/>
          </a:xfrm>
          <a:prstGeom prst="rect">
            <a:avLst/>
          </a:prstGeom>
        </p:spPr>
      </p:pic>
    </p:spTree>
    <p:extLst>
      <p:ext uri="{BB962C8B-B14F-4D97-AF65-F5344CB8AC3E}">
        <p14:creationId xmlns:p14="http://schemas.microsoft.com/office/powerpoint/2010/main" val="3909539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BC405-A977-49C8-B971-08B19AAA764E}"/>
              </a:ext>
            </a:extLst>
          </p:cNvPr>
          <p:cNvSpPr>
            <a:spLocks noGrp="1"/>
          </p:cNvSpPr>
          <p:nvPr>
            <p:ph type="title"/>
          </p:nvPr>
        </p:nvSpPr>
        <p:spPr>
          <a:xfrm>
            <a:off x="838200" y="365125"/>
            <a:ext cx="8693075"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Tree>
    <p:extLst>
      <p:ext uri="{BB962C8B-B14F-4D97-AF65-F5344CB8AC3E}">
        <p14:creationId xmlns:p14="http://schemas.microsoft.com/office/powerpoint/2010/main" val="3307972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D3B9E-DDAE-4155-9EDF-22B4BEC82BCA}"/>
              </a:ext>
            </a:extLst>
          </p:cNvPr>
          <p:cNvSpPr>
            <a:spLocks noGrp="1"/>
          </p:cNvSpPr>
          <p:nvPr>
            <p:ph type="title"/>
          </p:nvPr>
        </p:nvSpPr>
        <p:spPr>
          <a:xfrm>
            <a:off x="838200" y="365125"/>
            <a:ext cx="8714591"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D317419C-8155-44EC-8676-A9065245084B}"/>
              </a:ext>
            </a:extLst>
          </p:cNvPr>
          <p:cNvSpPr>
            <a:spLocks noGrp="1"/>
          </p:cNvSpPr>
          <p:nvPr>
            <p:ph sz="half" idx="1"/>
          </p:nvPr>
        </p:nvSpPr>
        <p:spPr>
          <a:xfrm>
            <a:off x="838200" y="1825625"/>
            <a:ext cx="5181600" cy="4351338"/>
          </a:xfrm>
          <a:prstGeom prst="rect">
            <a:avLst/>
          </a:prstGeom>
        </p:spPr>
        <p:txBody>
          <a:bodyPr/>
          <a:lstStyle>
            <a:lvl1pPr>
              <a:defRPr sz="2400" b="0" i="0">
                <a:latin typeface="Open Sans" panose="020B0606030504020204" pitchFamily="34" charset="0"/>
              </a:defRPr>
            </a:lvl1pPr>
            <a:lvl2pPr>
              <a:defRPr sz="2000" b="0" i="0">
                <a:latin typeface="Open Sans" panose="020B0606030504020204" pitchFamily="34" charset="0"/>
              </a:defRPr>
            </a:lvl2pPr>
            <a:lvl3pPr>
              <a:defRPr sz="1800" b="0" i="0">
                <a:latin typeface="Open Sans" panose="020B0606030504020204" pitchFamily="34" charset="0"/>
              </a:defRPr>
            </a:lvl3pPr>
            <a:lvl4pPr>
              <a:defRPr sz="1600" b="0" i="0">
                <a:latin typeface="Open Sans" panose="020B0606030504020204" pitchFamily="34" charset="0"/>
              </a:defRPr>
            </a:lvl4pPr>
            <a:lvl5pPr>
              <a:defRPr sz="1600" b="0" i="0">
                <a:latin typeface="Open Sans" panose="020B06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F615BF7B-E0ED-4064-A9CD-FA3F3546343B}"/>
              </a:ext>
            </a:extLst>
          </p:cNvPr>
          <p:cNvSpPr>
            <a:spLocks noGrp="1"/>
          </p:cNvSpPr>
          <p:nvPr>
            <p:ph sz="half" idx="2"/>
          </p:nvPr>
        </p:nvSpPr>
        <p:spPr>
          <a:xfrm>
            <a:off x="6172200" y="1825625"/>
            <a:ext cx="5181600" cy="4351338"/>
          </a:xfrm>
          <a:prstGeom prst="rect">
            <a:avLst/>
          </a:prstGeom>
        </p:spPr>
        <p:txBody>
          <a:bodyPr/>
          <a:lstStyle>
            <a:lvl1pPr>
              <a:defRPr sz="2400" b="0" i="0">
                <a:latin typeface="Open Sans" panose="020B0606030504020204" pitchFamily="34" charset="0"/>
              </a:defRPr>
            </a:lvl1pPr>
            <a:lvl2pPr>
              <a:defRPr sz="2000" b="0" i="0">
                <a:latin typeface="Open Sans" panose="020B0606030504020204" pitchFamily="34" charset="0"/>
              </a:defRPr>
            </a:lvl2pPr>
            <a:lvl3pPr>
              <a:defRPr sz="1800" b="0" i="0">
                <a:latin typeface="Open Sans" panose="020B0606030504020204" pitchFamily="34" charset="0"/>
              </a:defRPr>
            </a:lvl3pPr>
            <a:lvl4pPr>
              <a:defRPr sz="1600" b="0" i="0">
                <a:latin typeface="Open Sans" panose="020B0606030504020204" pitchFamily="34" charset="0"/>
              </a:defRPr>
            </a:lvl4pPr>
            <a:lvl5pPr>
              <a:defRPr sz="1600" b="0" i="0">
                <a:latin typeface="Open Sans" panose="020B06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560913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Image + text">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EB6E43C7-14A8-4B5D-8F33-04B690E9B276}"/>
              </a:ext>
            </a:extLst>
          </p:cNvPr>
          <p:cNvSpPr>
            <a:spLocks noGrp="1"/>
          </p:cNvSpPr>
          <p:nvPr>
            <p:ph type="pic" idx="1"/>
          </p:nvPr>
        </p:nvSpPr>
        <p:spPr>
          <a:xfrm>
            <a:off x="6228679" y="1815222"/>
            <a:ext cx="5123534" cy="4053765"/>
          </a:xfrm>
          <a:prstGeom prst="rect">
            <a:avLst/>
          </a:prstGeom>
        </p:spPr>
        <p:txBody>
          <a:bodyPr/>
          <a:lstStyle>
            <a:lvl1pPr marL="0" indent="0">
              <a:buNone/>
              <a:defRPr sz="2400" b="0" i="0">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a:extLst>
              <a:ext uri="{FF2B5EF4-FFF2-40B4-BE49-F238E27FC236}">
                <a16:creationId xmlns:a16="http://schemas.microsoft.com/office/drawing/2014/main" id="{DAC1D7F2-4A43-4165-89D5-A9FDBC97FA2E}"/>
              </a:ext>
            </a:extLst>
          </p:cNvPr>
          <p:cNvSpPr>
            <a:spLocks noGrp="1"/>
          </p:cNvSpPr>
          <p:nvPr>
            <p:ph type="body" sz="half" idx="2"/>
          </p:nvPr>
        </p:nvSpPr>
        <p:spPr>
          <a:xfrm>
            <a:off x="839788" y="1815223"/>
            <a:ext cx="5082297" cy="4053765"/>
          </a:xfrm>
          <a:prstGeom prst="rect">
            <a:avLst/>
          </a:prstGeom>
        </p:spPr>
        <p:txBody>
          <a:bodyPr/>
          <a:lstStyle>
            <a:lvl1pPr marL="0" indent="0">
              <a:buNone/>
              <a:defRPr sz="2400" b="0" i="0">
                <a:latin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8" name="Titre 1">
            <a:extLst>
              <a:ext uri="{FF2B5EF4-FFF2-40B4-BE49-F238E27FC236}">
                <a16:creationId xmlns:a16="http://schemas.microsoft.com/office/drawing/2014/main" id="{BD758E62-9CAC-42CF-B476-FA848598CD60}"/>
              </a:ext>
            </a:extLst>
          </p:cNvPr>
          <p:cNvSpPr>
            <a:spLocks noGrp="1"/>
          </p:cNvSpPr>
          <p:nvPr>
            <p:ph type="title"/>
          </p:nvPr>
        </p:nvSpPr>
        <p:spPr>
          <a:xfrm>
            <a:off x="838200" y="365125"/>
            <a:ext cx="8811409"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Tree>
    <p:extLst>
      <p:ext uri="{BB962C8B-B14F-4D97-AF65-F5344CB8AC3E}">
        <p14:creationId xmlns:p14="http://schemas.microsoft.com/office/powerpoint/2010/main" val="23080823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828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ck Cover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436240-B17C-46CF-B9E8-6D14B5ECFF22}"/>
              </a:ext>
            </a:extLst>
          </p:cNvPr>
          <p:cNvSpPr/>
          <p:nvPr userDrawn="1"/>
        </p:nvSpPr>
        <p:spPr>
          <a:xfrm>
            <a:off x="0" y="0"/>
            <a:ext cx="12192000" cy="6858000"/>
          </a:xfrm>
          <a:prstGeom prst="rect">
            <a:avLst/>
          </a:prstGeom>
          <a:solidFill>
            <a:srgbClr val="E75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Open Sans" panose="020B0606030504020204" pitchFamily="34" charset="0"/>
            </a:endParaRPr>
          </a:p>
        </p:txBody>
      </p:sp>
      <p:sp>
        <p:nvSpPr>
          <p:cNvPr id="4" name="Titre 1">
            <a:extLst>
              <a:ext uri="{FF2B5EF4-FFF2-40B4-BE49-F238E27FC236}">
                <a16:creationId xmlns:a16="http://schemas.microsoft.com/office/drawing/2014/main" id="{AABF0A66-2E73-436E-8922-2EA9B04890B3}"/>
              </a:ext>
            </a:extLst>
          </p:cNvPr>
          <p:cNvSpPr>
            <a:spLocks noGrp="1"/>
          </p:cNvSpPr>
          <p:nvPr>
            <p:ph type="title" hasCustomPrompt="1"/>
          </p:nvPr>
        </p:nvSpPr>
        <p:spPr>
          <a:xfrm>
            <a:off x="758190" y="2824554"/>
            <a:ext cx="10515600" cy="833717"/>
          </a:xfrm>
          <a:prstGeom prst="rect">
            <a:avLst/>
          </a:prstGeom>
          <a:ln>
            <a:noFill/>
          </a:ln>
        </p:spPr>
        <p:txBody>
          <a:bodyPr anchor="b"/>
          <a:lstStyle>
            <a:lvl1pPr algn="ctr">
              <a:defRPr sz="4000" b="0" i="0">
                <a:solidFill>
                  <a:srgbClr val="F8F8F8"/>
                </a:solidFill>
                <a:latin typeface="Open Sans" panose="020B0606030504020204" pitchFamily="34" charset="0"/>
              </a:defRPr>
            </a:lvl1pPr>
          </a:lstStyle>
          <a:p>
            <a:pPr lvl="0"/>
            <a:r>
              <a:rPr lang="fr-FR" dirty="0"/>
              <a:t>THANK YOU</a:t>
            </a:r>
          </a:p>
        </p:txBody>
      </p:sp>
      <p:pic>
        <p:nvPicPr>
          <p:cNvPr id="3" name="Picture 2">
            <a:extLst>
              <a:ext uri="{FF2B5EF4-FFF2-40B4-BE49-F238E27FC236}">
                <a16:creationId xmlns:a16="http://schemas.microsoft.com/office/drawing/2014/main" id="{FD6906D1-7259-7B42-BA2B-40C9E680E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5551" y="4090193"/>
            <a:ext cx="1920898" cy="1057592"/>
          </a:xfrm>
          <a:prstGeom prst="rect">
            <a:avLst/>
          </a:prstGeom>
        </p:spPr>
      </p:pic>
    </p:spTree>
    <p:extLst>
      <p:ext uri="{BB962C8B-B14F-4D97-AF65-F5344CB8AC3E}">
        <p14:creationId xmlns:p14="http://schemas.microsoft.com/office/powerpoint/2010/main" val="525358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349250" y="5174539"/>
            <a:ext cx="5233969" cy="936625"/>
          </a:xfrm>
          <a:prstGeom prst="rect">
            <a:avLst/>
          </a:prstGeom>
        </p:spPr>
        <p:txBody>
          <a:bodyPr/>
          <a:lstStyle>
            <a:lvl1pPr marL="0" indent="0">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Picture Placeholder 10"/>
          <p:cNvSpPr>
            <a:spLocks noGrp="1"/>
          </p:cNvSpPr>
          <p:nvPr>
            <p:ph type="pic" sz="quarter" idx="15" hasCustomPrompt="1"/>
          </p:nvPr>
        </p:nvSpPr>
        <p:spPr>
          <a:xfrm>
            <a:off x="6683375" y="0"/>
            <a:ext cx="5508625" cy="6858000"/>
          </a:xfrm>
          <a:prstGeom prst="rect">
            <a:avLst/>
          </a:prstGeom>
        </p:spPr>
        <p:txBody>
          <a:bodyPr vert="horz"/>
          <a:lstStyle>
            <a:lvl1pPr>
              <a:defRPr sz="1600" b="0" i="0" baseline="0">
                <a:latin typeface="Open Sans" panose="020B0606030504020204" pitchFamily="34" charset="0"/>
                <a:cs typeface="Open Sans" panose="020B0606030504020204" pitchFamily="34" charset="0"/>
              </a:defRPr>
            </a:lvl1pPr>
          </a:lstStyle>
          <a:p>
            <a:r>
              <a:rPr lang="en-US" dirty="0"/>
              <a:t>Click to insert cover page picture</a:t>
            </a:r>
          </a:p>
        </p:txBody>
      </p:sp>
      <p:sp>
        <p:nvSpPr>
          <p:cNvPr id="13" name="Text Placeholder 12"/>
          <p:cNvSpPr>
            <a:spLocks noGrp="1"/>
          </p:cNvSpPr>
          <p:nvPr>
            <p:ph type="body" sz="quarter" idx="16" hasCustomPrompt="1"/>
          </p:nvPr>
        </p:nvSpPr>
        <p:spPr>
          <a:xfrm>
            <a:off x="306388" y="3336925"/>
            <a:ext cx="5877198" cy="1366838"/>
          </a:xfrm>
          <a:prstGeom prst="rect">
            <a:avLst/>
          </a:prstGeom>
        </p:spPr>
        <p:txBody>
          <a:bodyPr vert="horz"/>
          <a:lstStyle>
            <a:lvl1pPr marL="0" indent="0">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17630518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26 April 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1746-339A-794D-A3E1-4727C249A757}" type="slidenum">
              <a:rPr lang="en-US" smtClean="0"/>
              <a:t>‹#›</a:t>
            </a:fld>
            <a:endParaRPr lang="en-US"/>
          </a:p>
        </p:txBody>
      </p:sp>
    </p:spTree>
    <p:extLst>
      <p:ext uri="{BB962C8B-B14F-4D97-AF65-F5344CB8AC3E}">
        <p14:creationId xmlns:p14="http://schemas.microsoft.com/office/powerpoint/2010/main" val="3118226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3384706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7BC405-A977-49C8-B971-08B19AAA764E}"/>
              </a:ext>
            </a:extLst>
          </p:cNvPr>
          <p:cNvSpPr>
            <a:spLocks noGrp="1"/>
          </p:cNvSpPr>
          <p:nvPr>
            <p:ph type="title"/>
          </p:nvPr>
        </p:nvSpPr>
        <p:spPr>
          <a:xfrm>
            <a:off x="838200" y="365125"/>
            <a:ext cx="8693075"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Tree>
    <p:extLst>
      <p:ext uri="{BB962C8B-B14F-4D97-AF65-F5344CB8AC3E}">
        <p14:creationId xmlns:p14="http://schemas.microsoft.com/office/powerpoint/2010/main" val="2126659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36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ver 1 Orange">
    <p:spTree>
      <p:nvGrpSpPr>
        <p:cNvPr id="1" name=""/>
        <p:cNvGrpSpPr/>
        <p:nvPr/>
      </p:nvGrpSpPr>
      <p:grpSpPr>
        <a:xfrm>
          <a:off x="0" y="0"/>
          <a:ext cx="0" cy="0"/>
          <a:chOff x="0" y="0"/>
          <a:chExt cx="0" cy="0"/>
        </a:xfrm>
      </p:grpSpPr>
      <p:sp>
        <p:nvSpPr>
          <p:cNvPr id="8" name="Espace réservé du texte 2">
            <a:extLst>
              <a:ext uri="{FF2B5EF4-FFF2-40B4-BE49-F238E27FC236}">
                <a16:creationId xmlns:a16="http://schemas.microsoft.com/office/drawing/2014/main" id="{46728528-8D7A-4AEB-B642-B4F4D2467F61}"/>
              </a:ext>
            </a:extLst>
          </p:cNvPr>
          <p:cNvSpPr>
            <a:spLocks noGrp="1"/>
          </p:cNvSpPr>
          <p:nvPr>
            <p:ph type="body" sz="quarter" idx="12" hasCustomPrompt="1"/>
          </p:nvPr>
        </p:nvSpPr>
        <p:spPr>
          <a:xfrm>
            <a:off x="510889" y="3937329"/>
            <a:ext cx="7314543" cy="936625"/>
          </a:xfrm>
          <a:prstGeom prst="rect">
            <a:avLst/>
          </a:prstGeom>
        </p:spPr>
        <p:txBody>
          <a:bodyPr/>
          <a:lstStyle>
            <a:lvl1pPr marL="0" indent="0" algn="l">
              <a:buNone/>
              <a:defRPr sz="2400" b="0" i="0">
                <a:solidFill>
                  <a:schemeClr val="bg1"/>
                </a:solidFill>
                <a:latin typeface="Open Sans" panose="020B0606030504020204" pitchFamily="34"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endParaRPr lang="en-GB" dirty="0"/>
          </a:p>
        </p:txBody>
      </p:sp>
      <p:sp>
        <p:nvSpPr>
          <p:cNvPr id="11" name="Text Placeholder 12"/>
          <p:cNvSpPr>
            <a:spLocks noGrp="1"/>
          </p:cNvSpPr>
          <p:nvPr>
            <p:ph type="body" sz="quarter" idx="16" hasCustomPrompt="1"/>
          </p:nvPr>
        </p:nvSpPr>
        <p:spPr>
          <a:xfrm>
            <a:off x="535470" y="2168306"/>
            <a:ext cx="5877198" cy="1366838"/>
          </a:xfrm>
          <a:prstGeom prst="rect">
            <a:avLst/>
          </a:prstGeom>
        </p:spPr>
        <p:txBody>
          <a:bodyPr vert="horz"/>
          <a:lstStyle>
            <a:lvl1pPr marL="0" indent="0" algn="l">
              <a:buNone/>
              <a:defRPr sz="4000" b="0" i="0" baseline="0">
                <a:solidFill>
                  <a:schemeClr val="bg1"/>
                </a:solidFill>
                <a:latin typeface="Open Sans" panose="020B0606030504020204" pitchFamily="34" charset="0"/>
                <a:cs typeface="Open Sans" panose="020B0606030504020204" pitchFamily="34" charset="0"/>
              </a:defRPr>
            </a:lvl1pPr>
            <a:lvl2pPr>
              <a:defRPr>
                <a:latin typeface="Tw Cen MT"/>
                <a:cs typeface="Tw Cen MT"/>
              </a:defRPr>
            </a:lvl2pPr>
            <a:lvl3pPr>
              <a:defRPr>
                <a:latin typeface="Tw Cen MT"/>
                <a:cs typeface="Tw Cen MT"/>
              </a:defRPr>
            </a:lvl3pPr>
            <a:lvl4pPr>
              <a:defRPr>
                <a:latin typeface="Tw Cen MT"/>
                <a:cs typeface="Tw Cen MT"/>
              </a:defRPr>
            </a:lvl4pPr>
            <a:lvl5pPr>
              <a:defRPr>
                <a:latin typeface="Tw Cen MT"/>
                <a:cs typeface="Tw Cen MT"/>
              </a:defRPr>
            </a:lvl5pPr>
          </a:lstStyle>
          <a:p>
            <a:pPr lvl="0"/>
            <a:r>
              <a:rPr lang="en-US" dirty="0"/>
              <a:t>CLICK TO EDIT PRESENTATION TITLE</a:t>
            </a:r>
          </a:p>
        </p:txBody>
      </p:sp>
    </p:spTree>
    <p:extLst>
      <p:ext uri="{BB962C8B-B14F-4D97-AF65-F5344CB8AC3E}">
        <p14:creationId xmlns:p14="http://schemas.microsoft.com/office/powerpoint/2010/main" val="2242475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D6F013-4CC2-4F5B-B1B3-6F3138D01AF9}"/>
              </a:ext>
            </a:extLst>
          </p:cNvPr>
          <p:cNvSpPr>
            <a:spLocks noGrp="1"/>
          </p:cNvSpPr>
          <p:nvPr>
            <p:ph type="title"/>
          </p:nvPr>
        </p:nvSpPr>
        <p:spPr>
          <a:xfrm>
            <a:off x="838200" y="365125"/>
            <a:ext cx="8800652" cy="1325563"/>
          </a:xfrm>
          <a:prstGeom prst="rect">
            <a:avLst/>
          </a:prstGeom>
        </p:spPr>
        <p:txBody>
          <a:bodyPr/>
          <a:lstStyle>
            <a:lvl1pPr>
              <a:defRPr sz="4000" b="0" i="0">
                <a:latin typeface="Open Sans" panose="020B06060305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C840E5E2-E3BF-46FD-A725-602700F4EAC5}"/>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Open Sans" panose="020B0606030504020204" pitchFamily="34" charset="0"/>
              </a:defRPr>
            </a:lvl1pPr>
          </a:lstStyle>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Ut </a:t>
            </a:r>
            <a:r>
              <a:rPr lang="fr-FR" dirty="0" err="1"/>
              <a:t>enim</a:t>
            </a:r>
            <a:r>
              <a:rPr lang="fr-FR" dirty="0"/>
              <a:t> ad </a:t>
            </a:r>
            <a:r>
              <a:rPr lang="fr-FR" dirty="0" err="1"/>
              <a:t>minim</a:t>
            </a:r>
            <a:r>
              <a:rPr lang="fr-FR" dirty="0"/>
              <a:t> </a:t>
            </a:r>
            <a:r>
              <a:rPr lang="fr-FR" dirty="0" err="1"/>
              <a:t>veniam</a:t>
            </a:r>
            <a:r>
              <a:rPr lang="fr-FR" dirty="0"/>
              <a:t>, </a:t>
            </a:r>
            <a:r>
              <a:rPr lang="fr-FR" dirty="0" err="1"/>
              <a:t>quis</a:t>
            </a:r>
            <a:r>
              <a:rPr lang="fr-FR" dirty="0"/>
              <a:t> </a:t>
            </a:r>
            <a:r>
              <a:rPr lang="fr-FR" dirty="0" err="1"/>
              <a:t>nostrud</a:t>
            </a:r>
            <a:r>
              <a:rPr lang="fr-FR" dirty="0"/>
              <a:t> </a:t>
            </a:r>
            <a:r>
              <a:rPr lang="fr-FR" dirty="0" err="1"/>
              <a:t>exercitation</a:t>
            </a:r>
            <a:r>
              <a:rPr lang="fr-FR" dirty="0"/>
              <a:t> </a:t>
            </a:r>
            <a:r>
              <a:rPr lang="fr-FR" dirty="0" err="1"/>
              <a:t>ullamco</a:t>
            </a:r>
            <a:r>
              <a:rPr lang="fr-FR" dirty="0"/>
              <a:t> </a:t>
            </a:r>
            <a:r>
              <a:rPr lang="fr-FR" dirty="0" err="1"/>
              <a:t>laboris</a:t>
            </a:r>
            <a:r>
              <a:rPr lang="fr-FR" dirty="0"/>
              <a:t> </a:t>
            </a:r>
            <a:r>
              <a:rPr lang="fr-FR" dirty="0" err="1"/>
              <a:t>nisi</a:t>
            </a:r>
            <a:r>
              <a:rPr lang="fr-FR" dirty="0"/>
              <a:t> ut </a:t>
            </a:r>
            <a:r>
              <a:rPr lang="fr-FR" dirty="0" err="1"/>
              <a:t>aliquip</a:t>
            </a:r>
            <a:r>
              <a:rPr lang="fr-FR" dirty="0"/>
              <a:t> ex </a:t>
            </a:r>
            <a:r>
              <a:rPr lang="fr-FR" dirty="0" err="1"/>
              <a:t>ea</a:t>
            </a:r>
            <a:r>
              <a:rPr lang="fr-FR" dirty="0"/>
              <a:t> commodo </a:t>
            </a:r>
            <a:r>
              <a:rPr lang="fr-FR" dirty="0" err="1"/>
              <a:t>consequat</a:t>
            </a:r>
            <a:r>
              <a:rPr lang="fr-FR" dirty="0"/>
              <a:t>. Duis </a:t>
            </a:r>
            <a:r>
              <a:rPr lang="fr-FR" dirty="0" err="1"/>
              <a:t>aute</a:t>
            </a:r>
            <a:r>
              <a:rPr lang="fr-FR" dirty="0"/>
              <a:t> </a:t>
            </a:r>
            <a:r>
              <a:rPr lang="fr-FR" dirty="0" err="1"/>
              <a:t>irure</a:t>
            </a:r>
            <a:r>
              <a:rPr lang="fr-FR" dirty="0"/>
              <a:t> </a:t>
            </a:r>
            <a:r>
              <a:rPr lang="fr-FR" dirty="0" err="1"/>
              <a:t>dolor</a:t>
            </a:r>
            <a:r>
              <a:rPr lang="fr-FR" dirty="0"/>
              <a:t> in </a:t>
            </a:r>
            <a:r>
              <a:rPr lang="fr-FR" dirty="0" err="1"/>
              <a:t>reprehenderit</a:t>
            </a:r>
            <a:r>
              <a:rPr lang="fr-FR" dirty="0"/>
              <a:t> in </a:t>
            </a:r>
            <a:r>
              <a:rPr lang="fr-FR" dirty="0" err="1"/>
              <a:t>voluptate</a:t>
            </a:r>
            <a:r>
              <a:rPr lang="fr-FR" dirty="0"/>
              <a:t> </a:t>
            </a:r>
            <a:r>
              <a:rPr lang="fr-FR" dirty="0" err="1"/>
              <a:t>velit</a:t>
            </a:r>
            <a:r>
              <a:rPr lang="fr-FR" dirty="0"/>
              <a:t> esse </a:t>
            </a:r>
            <a:r>
              <a:rPr lang="fr-FR" dirty="0" err="1"/>
              <a:t>cillum</a:t>
            </a:r>
            <a:r>
              <a:rPr lang="fr-FR" dirty="0"/>
              <a:t> </a:t>
            </a:r>
            <a:r>
              <a:rPr lang="fr-FR" dirty="0" err="1"/>
              <a:t>dolore</a:t>
            </a:r>
            <a:r>
              <a:rPr lang="fr-FR" dirty="0"/>
              <a:t> eu </a:t>
            </a:r>
            <a:r>
              <a:rPr lang="fr-FR" dirty="0" err="1"/>
              <a:t>fugiat</a:t>
            </a:r>
            <a:r>
              <a:rPr lang="fr-FR" dirty="0"/>
              <a:t> </a:t>
            </a:r>
            <a:r>
              <a:rPr lang="fr-FR" dirty="0" err="1"/>
              <a:t>nulla</a:t>
            </a:r>
            <a:r>
              <a:rPr lang="fr-FR" dirty="0"/>
              <a:t> </a:t>
            </a:r>
            <a:r>
              <a:rPr lang="fr-FR" dirty="0" err="1"/>
              <a:t>pariatur</a:t>
            </a:r>
            <a:r>
              <a:rPr lang="fr-FR" dirty="0"/>
              <a:t>.</a:t>
            </a:r>
          </a:p>
          <a:p>
            <a:pPr lvl="0"/>
            <a:r>
              <a:rPr lang="fr-FR" dirty="0"/>
              <a:t>Lorem ipsum </a:t>
            </a:r>
            <a:r>
              <a:rPr lang="fr-FR" dirty="0" err="1"/>
              <a:t>dolor</a:t>
            </a:r>
            <a:r>
              <a:rPr lang="fr-FR" dirty="0"/>
              <a:t> </a:t>
            </a:r>
            <a:r>
              <a:rPr lang="fr-FR" dirty="0" err="1"/>
              <a:t>sit</a:t>
            </a:r>
            <a:r>
              <a:rPr lang="fr-FR" dirty="0"/>
              <a:t> </a:t>
            </a:r>
            <a:r>
              <a:rPr lang="fr-FR" dirty="0" err="1"/>
              <a:t>amet</a:t>
            </a:r>
            <a:r>
              <a:rPr lang="fr-FR" dirty="0"/>
              <a:t>, </a:t>
            </a:r>
            <a:r>
              <a:rPr lang="fr-FR" dirty="0" err="1"/>
              <a:t>consectetur</a:t>
            </a:r>
            <a:r>
              <a:rPr lang="fr-FR" dirty="0"/>
              <a:t> </a:t>
            </a:r>
            <a:r>
              <a:rPr lang="fr-FR" dirty="0" err="1"/>
              <a:t>adipiscing</a:t>
            </a:r>
            <a:r>
              <a:rPr lang="fr-FR" dirty="0"/>
              <a:t> </a:t>
            </a:r>
            <a:r>
              <a:rPr lang="fr-FR" dirty="0" err="1"/>
              <a:t>elit</a:t>
            </a:r>
            <a:r>
              <a:rPr lang="fr-FR" dirty="0"/>
              <a:t>, </a:t>
            </a:r>
            <a:r>
              <a:rPr lang="fr-FR" dirty="0" err="1"/>
              <a:t>sed</a:t>
            </a:r>
            <a:r>
              <a:rPr lang="fr-FR" dirty="0"/>
              <a:t> do </a:t>
            </a:r>
            <a:r>
              <a:rPr lang="fr-FR" dirty="0" err="1"/>
              <a:t>eiusmod</a:t>
            </a:r>
            <a:r>
              <a:rPr lang="fr-FR" dirty="0"/>
              <a:t> </a:t>
            </a:r>
            <a:r>
              <a:rPr lang="fr-FR" dirty="0" err="1"/>
              <a:t>tempor</a:t>
            </a:r>
            <a:r>
              <a:rPr lang="fr-FR" dirty="0"/>
              <a:t> </a:t>
            </a:r>
            <a:r>
              <a:rPr lang="fr-FR" dirty="0" err="1"/>
              <a:t>incididunt</a:t>
            </a:r>
            <a:r>
              <a:rPr lang="fr-FR" dirty="0"/>
              <a:t> ut </a:t>
            </a:r>
            <a:r>
              <a:rPr lang="fr-FR" dirty="0" err="1"/>
              <a:t>labore</a:t>
            </a:r>
            <a:r>
              <a:rPr lang="fr-FR" dirty="0"/>
              <a:t> et </a:t>
            </a:r>
            <a:r>
              <a:rPr lang="fr-FR" dirty="0" err="1"/>
              <a:t>dolore</a:t>
            </a:r>
            <a:r>
              <a:rPr lang="fr-FR" dirty="0"/>
              <a:t> magna </a:t>
            </a:r>
            <a:r>
              <a:rPr lang="fr-FR" dirty="0" err="1"/>
              <a:t>aliqua</a:t>
            </a:r>
            <a:r>
              <a:rPr lang="fr-FR" dirty="0"/>
              <a:t>. </a:t>
            </a:r>
          </a:p>
        </p:txBody>
      </p:sp>
    </p:spTree>
    <p:extLst>
      <p:ext uri="{BB962C8B-B14F-4D97-AF65-F5344CB8AC3E}">
        <p14:creationId xmlns:p14="http://schemas.microsoft.com/office/powerpoint/2010/main" val="2256158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7578-4F68-3A40-BDF9-7C97603A8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06C09-F35C-7B42-97EF-E43148DB4C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46DAA-D35F-0145-B59F-CAC2B9630E31}"/>
              </a:ext>
            </a:extLst>
          </p:cNvPr>
          <p:cNvSpPr>
            <a:spLocks noGrp="1"/>
          </p:cNvSpPr>
          <p:nvPr>
            <p:ph type="dt" sz="half" idx="10"/>
          </p:nvPr>
        </p:nvSpPr>
        <p:spPr/>
        <p:txBody>
          <a:bodyPr/>
          <a:lstStyle/>
          <a:p>
            <a:r>
              <a:rPr lang="en-US"/>
              <a:t>26 April 2016</a:t>
            </a:r>
          </a:p>
        </p:txBody>
      </p:sp>
      <p:sp>
        <p:nvSpPr>
          <p:cNvPr id="5" name="Footer Placeholder 4">
            <a:extLst>
              <a:ext uri="{FF2B5EF4-FFF2-40B4-BE49-F238E27FC236}">
                <a16:creationId xmlns:a16="http://schemas.microsoft.com/office/drawing/2014/main" id="{4B2C57BE-9208-AE4B-8017-C1FB0C41C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8DA99-F631-0C4A-80A6-753538A2C488}"/>
              </a:ext>
            </a:extLst>
          </p:cNvPr>
          <p:cNvSpPr>
            <a:spLocks noGrp="1"/>
          </p:cNvSpPr>
          <p:nvPr>
            <p:ph type="sldNum" sz="quarter" idx="12"/>
          </p:nvPr>
        </p:nvSpPr>
        <p:spPr/>
        <p:txBody>
          <a:bodyPr/>
          <a:lstStyle/>
          <a:p>
            <a:fld id="{90831746-339A-794D-A3E1-4727C249A757}" type="slidenum">
              <a:rPr lang="en-US" smtClean="0"/>
              <a:t>‹#›</a:t>
            </a:fld>
            <a:endParaRPr lang="en-US"/>
          </a:p>
        </p:txBody>
      </p:sp>
    </p:spTree>
    <p:extLst>
      <p:ext uri="{BB962C8B-B14F-4D97-AF65-F5344CB8AC3E}">
        <p14:creationId xmlns:p14="http://schemas.microsoft.com/office/powerpoint/2010/main" val="3646128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26 April 2016</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31746-339A-794D-A3E1-4727C249A757}" type="slidenum">
              <a:rPr lang="en-US" smtClean="0"/>
              <a:t>‹#›</a:t>
            </a:fld>
            <a:endParaRPr lang="en-US"/>
          </a:p>
        </p:txBody>
      </p:sp>
    </p:spTree>
    <p:extLst>
      <p:ext uri="{BB962C8B-B14F-4D97-AF65-F5344CB8AC3E}">
        <p14:creationId xmlns:p14="http://schemas.microsoft.com/office/powerpoint/2010/main" val="174821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299426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26 April 2016</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705601"/>
            <a:ext cx="11042868" cy="363537"/>
          </a:xfrm>
        </p:spPr>
        <p:txBody>
          <a:bodyPr>
            <a:no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en-US"/>
              <a:t>Click to edit Master text styles</a:t>
            </a:r>
          </a:p>
        </p:txBody>
      </p:sp>
    </p:spTree>
    <p:extLst>
      <p:ext uri="{BB962C8B-B14F-4D97-AF65-F5344CB8AC3E}">
        <p14:creationId xmlns:p14="http://schemas.microsoft.com/office/powerpoint/2010/main" val="192930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2038611304"/>
      </p:ext>
    </p:extLst>
  </p:cSld>
  <p:clrMap bg1="lt1" tx1="dk1" bg2="lt2" tx2="dk2" accent1="accent1" accent2="accent2" accent3="accent3" accent4="accent4" accent5="accent5" accent6="accent6" hlink="hlink" folHlink="folHlink"/>
  <p:sldLayoutIdLst>
    <p:sldLayoutId id="2147483693" r:id="rId1"/>
    <p:sldLayoutId id="2147483697" r:id="rId2"/>
    <p:sldLayoutId id="2147483701" r:id="rId3"/>
    <p:sldLayoutId id="2147483700" r:id="rId4"/>
    <p:sldLayoutId id="2147483699" r:id="rId5"/>
    <p:sldLayoutId id="2147483702" r:id="rId6"/>
    <p:sldLayoutId id="2147483703"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4198245166"/>
      </p:ext>
    </p:extLst>
  </p:cSld>
  <p:clrMap bg1="lt1" tx1="dk1" bg2="lt2" tx2="dk2" accent1="accent1" accent2="accent2" accent3="accent3" accent4="accent4" accent5="accent5" accent6="accent6" hlink="hlink" folHlink="folHlink"/>
  <p:sldLayoutIdLst>
    <p:sldLayoutId id="2147483681" r:id="rId1"/>
    <p:sldLayoutId id="2147483729" r:id="rId2"/>
    <p:sldLayoutId id="2147483730" r:id="rId3"/>
    <p:sldLayoutId id="2147483731" r:id="rId4"/>
    <p:sldLayoutId id="2147483732" r:id="rId5"/>
    <p:sldLayoutId id="2147483733" r:id="rId6"/>
    <p:sldLayoutId id="2147483734"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2938579017"/>
      </p:ext>
    </p:extLst>
  </p:cSld>
  <p:clrMap bg1="lt1" tx1="dk1" bg2="lt2" tx2="dk2" accent1="accent1" accent2="accent2" accent3="accent3" accent4="accent4" accent5="accent5" accent6="accent6" hlink="hlink" folHlink="folHlink"/>
  <p:sldLayoutIdLst>
    <p:sldLayoutId id="2147483653" r:id="rId1"/>
    <p:sldLayoutId id="2147483686" r:id="rId2"/>
  </p:sldLayoutIdLst>
  <p:hf sldNum="0" hdr="0" ftr="0" dt="0"/>
  <p:txStyles>
    <p:titleStyle>
      <a:lvl1pPr marL="0" marR="0" indent="0" algn="ctr" defTabSz="914400" rtl="0" eaLnBrk="1" fontAlgn="auto" latinLnBrk="0" hangingPunct="1">
        <a:lnSpc>
          <a:spcPct val="90000"/>
        </a:lnSpc>
        <a:spcBef>
          <a:spcPct val="0"/>
        </a:spcBef>
        <a:spcAft>
          <a:spcPts val="0"/>
        </a:spcAft>
        <a:buClrTx/>
        <a:buSzTx/>
        <a:buFontTx/>
        <a:buNone/>
        <a:tabLst/>
        <a:defRPr sz="4000" kern="1200">
          <a:solidFill>
            <a:srgbClr val="5CC0E8"/>
          </a:solidFill>
          <a:latin typeface="The Next Font" pitchFamily="2"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704A21-5A65-4D6D-A9B2-E49D7AA9C908}"/>
              </a:ext>
            </a:extLst>
          </p:cNvPr>
          <p:cNvSpPr/>
          <p:nvPr userDrawn="1"/>
        </p:nvSpPr>
        <p:spPr>
          <a:xfrm>
            <a:off x="4302662" y="6181169"/>
            <a:ext cx="4087979" cy="338554"/>
          </a:xfrm>
          <a:prstGeom prst="rect">
            <a:avLst/>
          </a:prstGeom>
        </p:spPr>
        <p:txBody>
          <a:bodyPr wrap="none">
            <a:spAutoFit/>
          </a:bodyPr>
          <a:lstStyle/>
          <a:p>
            <a:r>
              <a:rPr lang="fr-FR" sz="1600" b="0" i="0" dirty="0">
                <a:latin typeface="Open Sans" panose="020B0606030504020204" pitchFamily="34" charset="0"/>
              </a:rPr>
              <a:t>Advice | Guidance | Expertise | Learning</a:t>
            </a:r>
          </a:p>
        </p:txBody>
      </p:sp>
      <p:sp>
        <p:nvSpPr>
          <p:cNvPr id="6"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2091125725"/>
      </p:ext>
    </p:extLst>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63" r:id="rId4"/>
    <p:sldLayoutId id="2147483662"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1"/>
          <p:cNvSpPr>
            <a:spLocks noGrp="1"/>
          </p:cNvSpPr>
          <p:nvPr>
            <p:ph type="sldNum" sz="quarter" idx="4"/>
          </p:nvPr>
        </p:nvSpPr>
        <p:spPr>
          <a:xfrm>
            <a:off x="9096704" y="622497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latin typeface="Open Sans" panose="020B0606030504020204" pitchFamily="34" charset="0"/>
              </a:rPr>
              <a:t>Page </a:t>
            </a:r>
            <a:fld id="{03608844-C20D-2B43-885A-CE5C7536D147}" type="slidenum">
              <a:rPr lang="en-US" smtClean="0">
                <a:latin typeface="Open Sans" panose="020B0606030504020204" pitchFamily="34" charset="0"/>
              </a:rPr>
              <a:pPr/>
              <a:t>‹#›</a:t>
            </a:fld>
            <a:endParaRPr lang="en-US" dirty="0">
              <a:latin typeface="Open Sans" panose="020B0606030504020204" pitchFamily="34" charset="0"/>
            </a:endParaRPr>
          </a:p>
        </p:txBody>
      </p:sp>
    </p:spTree>
    <p:extLst>
      <p:ext uri="{BB962C8B-B14F-4D97-AF65-F5344CB8AC3E}">
        <p14:creationId xmlns:p14="http://schemas.microsoft.com/office/powerpoint/2010/main" val="2820661800"/>
      </p:ext>
    </p:extLst>
  </p:cSld>
  <p:clrMap bg1="lt1" tx1="dk1" bg2="lt2" tx2="dk2" accent1="accent1" accent2="accent2" accent3="accent3" accent4="accent4" accent5="accent5" accent6="accent6" hlink="hlink" folHlink="folHlink"/>
  <p:sldLayoutIdLst>
    <p:sldLayoutId id="2147483675" r:id="rId1"/>
    <p:sldLayoutId id="2147483735" r:id="rId2"/>
    <p:sldLayoutId id="2147483736" r:id="rId3"/>
    <p:sldLayoutId id="2147483737" r:id="rId4"/>
    <p:sldLayoutId id="2147483741" r:id="rId5"/>
    <p:sldLayoutId id="2147483742" r:id="rId6"/>
    <p:sldLayoutId id="2147483743"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1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9.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8.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6F4BA4-9BA9-0641-B0C1-67E9469C18A8}"/>
              </a:ext>
            </a:extLst>
          </p:cNvPr>
          <p:cNvSpPr/>
          <p:nvPr/>
        </p:nvSpPr>
        <p:spPr>
          <a:xfrm>
            <a:off x="218802" y="1"/>
            <a:ext cx="6170047" cy="6858000"/>
          </a:xfrm>
          <a:prstGeom prst="rect">
            <a:avLst/>
          </a:prstGeom>
          <a:solidFill>
            <a:srgbClr val="EE6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Open Sans" panose="020B0606030504020204" pitchFamily="34" charset="0"/>
            </a:endParaRPr>
          </a:p>
        </p:txBody>
      </p:sp>
      <p:pic>
        <p:nvPicPr>
          <p:cNvPr id="6" name="Picture 5">
            <a:extLst>
              <a:ext uri="{FF2B5EF4-FFF2-40B4-BE49-F238E27FC236}">
                <a16:creationId xmlns:a16="http://schemas.microsoft.com/office/drawing/2014/main" id="{FF212088-00C8-C544-8A7D-B69DE8E88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 y="331471"/>
            <a:ext cx="2180363" cy="1200446"/>
          </a:xfrm>
          <a:prstGeom prst="rect">
            <a:avLst/>
          </a:prstGeom>
        </p:spPr>
      </p:pic>
      <p:sp>
        <p:nvSpPr>
          <p:cNvPr id="2" name="Text Placeholder 1"/>
          <p:cNvSpPr>
            <a:spLocks noGrp="1"/>
          </p:cNvSpPr>
          <p:nvPr>
            <p:ph type="body" sz="quarter" idx="12"/>
          </p:nvPr>
        </p:nvSpPr>
        <p:spPr>
          <a:xfrm>
            <a:off x="354330" y="4372743"/>
            <a:ext cx="5233969" cy="936625"/>
          </a:xfrm>
        </p:spPr>
        <p:txBody>
          <a:bodyPr/>
          <a:lstStyle/>
          <a:p>
            <a:r>
              <a:rPr lang="en-US" sz="2800" b="1" dirty="0">
                <a:solidFill>
                  <a:srgbClr val="FF0000"/>
                </a:solidFill>
                <a:latin typeface="Tw Cen MT" panose="020B0602020104020603" pitchFamily="34" charset="0"/>
              </a:rPr>
              <a:t>Date</a:t>
            </a:r>
          </a:p>
        </p:txBody>
      </p:sp>
      <p:sp>
        <p:nvSpPr>
          <p:cNvPr id="4" name="Text Placeholder 3"/>
          <p:cNvSpPr>
            <a:spLocks noGrp="1"/>
          </p:cNvSpPr>
          <p:nvPr>
            <p:ph type="body" sz="quarter" idx="16"/>
          </p:nvPr>
        </p:nvSpPr>
        <p:spPr>
          <a:xfrm>
            <a:off x="218802" y="3159125"/>
            <a:ext cx="6170046" cy="1366838"/>
          </a:xfrm>
        </p:spPr>
        <p:txBody>
          <a:bodyPr/>
          <a:lstStyle/>
          <a:p>
            <a:r>
              <a:rPr lang="en-US" b="1" dirty="0">
                <a:latin typeface="Tw Cen MT" panose="020B0602020104020603" pitchFamily="34" charset="0"/>
              </a:rPr>
              <a:t>Lien entre </a:t>
            </a:r>
            <a:r>
              <a:rPr lang="en-US" b="1" dirty="0" err="1">
                <a:latin typeface="Tw Cen MT" panose="020B0602020104020603" pitchFamily="34" charset="0"/>
              </a:rPr>
              <a:t>l’ANJE</a:t>
            </a:r>
            <a:r>
              <a:rPr lang="en-US" b="1" dirty="0">
                <a:latin typeface="Tw Cen MT" panose="020B0602020104020603" pitchFamily="34" charset="0"/>
              </a:rPr>
              <a:t> et ANJE-U</a:t>
            </a:r>
          </a:p>
        </p:txBody>
      </p:sp>
      <p:pic>
        <p:nvPicPr>
          <p:cNvPr id="13" name="Picture 2">
            <a:extLst>
              <a:ext uri="{FF2B5EF4-FFF2-40B4-BE49-F238E27FC236}">
                <a16:creationId xmlns:a16="http://schemas.microsoft.com/office/drawing/2014/main" id="{844C6696-D164-4C45-A556-894B73ADC1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36" b="15996"/>
          <a:stretch/>
        </p:blipFill>
        <p:spPr bwMode="auto">
          <a:xfrm>
            <a:off x="6669855" y="1848604"/>
            <a:ext cx="4851636" cy="3468567"/>
          </a:xfrm>
          <a:prstGeom prst="rect">
            <a:avLst/>
          </a:prstGeom>
          <a:solidFill>
            <a:srgbClr val="F2A900"/>
          </a:solidFill>
          <a:ln>
            <a:noFill/>
          </a:ln>
          <a:effectLst/>
        </p:spPr>
      </p:pic>
      <p:pic>
        <p:nvPicPr>
          <p:cNvPr id="7" name="Picture 6">
            <a:extLst>
              <a:ext uri="{FF2B5EF4-FFF2-40B4-BE49-F238E27FC236}">
                <a16:creationId xmlns:a16="http://schemas.microsoft.com/office/drawing/2014/main" id="{5B32F0DC-5A21-AD40-9C15-A5D5294B0F14}"/>
              </a:ext>
            </a:extLst>
          </p:cNvPr>
          <p:cNvPicPr>
            <a:picLocks noChangeAspect="1"/>
          </p:cNvPicPr>
          <p:nvPr/>
        </p:nvPicPr>
        <p:blipFill>
          <a:blip r:embed="rId5"/>
          <a:stretch>
            <a:fillRect/>
          </a:stretch>
        </p:blipFill>
        <p:spPr>
          <a:xfrm>
            <a:off x="12424217" y="77719"/>
            <a:ext cx="723900" cy="4165600"/>
          </a:xfrm>
          <a:prstGeom prst="rect">
            <a:avLst/>
          </a:prstGeom>
        </p:spPr>
      </p:pic>
      <p:pic>
        <p:nvPicPr>
          <p:cNvPr id="9" name="Picture 8">
            <a:extLst>
              <a:ext uri="{FF2B5EF4-FFF2-40B4-BE49-F238E27FC236}">
                <a16:creationId xmlns:a16="http://schemas.microsoft.com/office/drawing/2014/main" id="{A26FB818-F3E7-A947-BD07-AB43551D4D47}"/>
              </a:ext>
            </a:extLst>
          </p:cNvPr>
          <p:cNvPicPr>
            <a:picLocks noChangeAspect="1"/>
          </p:cNvPicPr>
          <p:nvPr/>
        </p:nvPicPr>
        <p:blipFill>
          <a:blip r:embed="rId6"/>
          <a:stretch>
            <a:fillRect/>
          </a:stretch>
        </p:blipFill>
        <p:spPr>
          <a:xfrm>
            <a:off x="12424217" y="4419600"/>
            <a:ext cx="723900" cy="2438400"/>
          </a:xfrm>
          <a:prstGeom prst="rect">
            <a:avLst/>
          </a:prstGeom>
        </p:spPr>
      </p:pic>
      <p:sp>
        <p:nvSpPr>
          <p:cNvPr id="15" name="Donut 14">
            <a:extLst>
              <a:ext uri="{FF2B5EF4-FFF2-40B4-BE49-F238E27FC236}">
                <a16:creationId xmlns:a16="http://schemas.microsoft.com/office/drawing/2014/main" id="{9FD9FEE4-B79B-3D41-9BBC-32F70615DA81}"/>
              </a:ext>
            </a:extLst>
          </p:cNvPr>
          <p:cNvSpPr/>
          <p:nvPr/>
        </p:nvSpPr>
        <p:spPr>
          <a:xfrm>
            <a:off x="6485945" y="165735"/>
            <a:ext cx="5460215" cy="5945429"/>
          </a:xfrm>
          <a:prstGeom prst="donut">
            <a:avLst>
              <a:gd name="adj" fmla="val 5154"/>
            </a:avLst>
          </a:prstGeom>
          <a:solidFill>
            <a:srgbClr val="18B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3D41138D-16D7-C84D-8EE0-990EE0353945}"/>
              </a:ext>
            </a:extLst>
          </p:cNvPr>
          <p:cNvSpPr txBox="1"/>
          <p:nvPr/>
        </p:nvSpPr>
        <p:spPr>
          <a:xfrm>
            <a:off x="571156" y="6522988"/>
            <a:ext cx="5394234" cy="338554"/>
          </a:xfrm>
          <a:prstGeom prst="rect">
            <a:avLst/>
          </a:prstGeom>
          <a:noFill/>
        </p:spPr>
        <p:txBody>
          <a:bodyPr wrap="none" rtlCol="0">
            <a:spAutoFit/>
          </a:bodyPr>
          <a:lstStyle/>
          <a:p>
            <a:r>
              <a:rPr lang="fr-FR" sz="1600" i="1" dirty="0"/>
              <a:t>Adapté de la formation  de l ’ANJE 2021 de Save the </a:t>
            </a:r>
            <a:r>
              <a:rPr lang="fr-FR" sz="1600" i="1" dirty="0" err="1"/>
              <a:t>Children</a:t>
            </a:r>
            <a:r>
              <a:rPr lang="fr-FR" sz="1600" i="1" dirty="0"/>
              <a:t>.</a:t>
            </a:r>
          </a:p>
        </p:txBody>
      </p:sp>
      <p:sp>
        <p:nvSpPr>
          <p:cNvPr id="11" name="TextBox 10">
            <a:extLst>
              <a:ext uri="{FF2B5EF4-FFF2-40B4-BE49-F238E27FC236}">
                <a16:creationId xmlns:a16="http://schemas.microsoft.com/office/drawing/2014/main" id="{54CA683A-68AA-47E7-A5B5-4346A90395DC}"/>
              </a:ext>
            </a:extLst>
          </p:cNvPr>
          <p:cNvSpPr txBox="1"/>
          <p:nvPr/>
        </p:nvSpPr>
        <p:spPr>
          <a:xfrm rot="10800000" flipH="1" flipV="1">
            <a:off x="8109413" y="3275111"/>
            <a:ext cx="705394" cy="307777"/>
          </a:xfrm>
          <a:prstGeom prst="rect">
            <a:avLst/>
          </a:prstGeom>
          <a:solidFill>
            <a:schemeClr val="bg1"/>
          </a:solidFill>
        </p:spPr>
        <p:txBody>
          <a:bodyPr wrap="square" lIns="0" tIns="0" rIns="0" bIns="0" rtlCol="0">
            <a:spAutoFit/>
          </a:bodyPr>
          <a:lstStyle/>
          <a:p>
            <a:r>
              <a:rPr lang="en-US" sz="2000" b="1" dirty="0">
                <a:latin typeface="Gill Sans Infant Std"/>
                <a:cs typeface="Gill Sans Infant Std"/>
              </a:rPr>
              <a:t>ANJE</a:t>
            </a:r>
            <a:endParaRPr lang="en-UG" sz="2000" b="1" dirty="0">
              <a:latin typeface="Gill Sans Infant Std"/>
              <a:cs typeface="Gill Sans Infant Std"/>
            </a:endParaRPr>
          </a:p>
        </p:txBody>
      </p:sp>
      <p:sp>
        <p:nvSpPr>
          <p:cNvPr id="12" name="TextBox 11">
            <a:extLst>
              <a:ext uri="{FF2B5EF4-FFF2-40B4-BE49-F238E27FC236}">
                <a16:creationId xmlns:a16="http://schemas.microsoft.com/office/drawing/2014/main" id="{119D940A-856E-4475-9C04-301CE6170DCE}"/>
              </a:ext>
            </a:extLst>
          </p:cNvPr>
          <p:cNvSpPr txBox="1"/>
          <p:nvPr/>
        </p:nvSpPr>
        <p:spPr>
          <a:xfrm rot="10800000" flipH="1" flipV="1">
            <a:off x="9181297" y="3935542"/>
            <a:ext cx="964880" cy="307777"/>
          </a:xfrm>
          <a:prstGeom prst="rect">
            <a:avLst/>
          </a:prstGeom>
          <a:solidFill>
            <a:schemeClr val="bg1"/>
          </a:solidFill>
        </p:spPr>
        <p:txBody>
          <a:bodyPr wrap="square" lIns="0" tIns="0" rIns="0" bIns="0" rtlCol="0">
            <a:spAutoFit/>
          </a:bodyPr>
          <a:lstStyle/>
          <a:p>
            <a:r>
              <a:rPr lang="en-US" sz="2000" b="1" dirty="0">
                <a:latin typeface="Gill Sans Infant Std"/>
                <a:cs typeface="Gill Sans Infant Std"/>
              </a:rPr>
              <a:t>ANJE-U</a:t>
            </a:r>
            <a:endParaRPr lang="en-UG" sz="2000" b="1" dirty="0">
              <a:latin typeface="Gill Sans Infant Std"/>
              <a:cs typeface="Gill Sans Infant Std"/>
            </a:endParaRPr>
          </a:p>
        </p:txBody>
      </p:sp>
      <p:pic>
        <p:nvPicPr>
          <p:cNvPr id="14" name="Picture 13">
            <a:extLst>
              <a:ext uri="{FF2B5EF4-FFF2-40B4-BE49-F238E27FC236}">
                <a16:creationId xmlns:a16="http://schemas.microsoft.com/office/drawing/2014/main" id="{1AA5631A-A1CB-4058-AFA5-C1AB1B5236E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3991797" y="4942336"/>
            <a:ext cx="1596501" cy="1366839"/>
          </a:xfrm>
          <a:prstGeom prst="rect">
            <a:avLst/>
          </a:prstGeom>
          <a:noFill/>
        </p:spPr>
      </p:pic>
      <p:pic>
        <p:nvPicPr>
          <p:cNvPr id="17" name="image1.jpeg">
            <a:extLst>
              <a:ext uri="{FF2B5EF4-FFF2-40B4-BE49-F238E27FC236}">
                <a16:creationId xmlns:a16="http://schemas.microsoft.com/office/drawing/2014/main" id="{C65ACED7-38F0-41C4-AE8F-1CF8084B6D9E}"/>
              </a:ext>
            </a:extLst>
          </p:cNvPr>
          <p:cNvPicPr/>
          <p:nvPr/>
        </p:nvPicPr>
        <p:blipFill>
          <a:blip r:embed="rId8" cstate="print"/>
          <a:stretch>
            <a:fillRect/>
          </a:stretch>
        </p:blipFill>
        <p:spPr>
          <a:xfrm>
            <a:off x="569995" y="4942336"/>
            <a:ext cx="1619556" cy="1366839"/>
          </a:xfrm>
          <a:prstGeom prst="rect">
            <a:avLst/>
          </a:prstGeom>
        </p:spPr>
      </p:pic>
      <p:pic>
        <p:nvPicPr>
          <p:cNvPr id="18" name="Picture 17">
            <a:extLst>
              <a:ext uri="{FF2B5EF4-FFF2-40B4-BE49-F238E27FC236}">
                <a16:creationId xmlns:a16="http://schemas.microsoft.com/office/drawing/2014/main" id="{E178C928-E08E-4A60-9D87-134782F95BD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8821" y="226209"/>
            <a:ext cx="3088096" cy="1200446"/>
          </a:xfrm>
          <a:prstGeom prst="rect">
            <a:avLst/>
          </a:prstGeom>
        </p:spPr>
      </p:pic>
    </p:spTree>
    <p:extLst>
      <p:ext uri="{BB962C8B-B14F-4D97-AF65-F5344CB8AC3E}">
        <p14:creationId xmlns:p14="http://schemas.microsoft.com/office/powerpoint/2010/main" val="531824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a:p>
          <a:p>
            <a:pPr marL="0" indent="0">
              <a:buNone/>
            </a:pPr>
            <a:endParaRPr lang="en-AU" sz="3200"/>
          </a:p>
          <a:p>
            <a:pPr marL="0" indent="0">
              <a:buNone/>
            </a:pPr>
            <a:endParaRPr lang="en-US"/>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
        <p:nvSpPr>
          <p:cNvPr id="4" name="Rectangle 3">
            <a:extLst>
              <a:ext uri="{FF2B5EF4-FFF2-40B4-BE49-F238E27FC236}">
                <a16:creationId xmlns:a16="http://schemas.microsoft.com/office/drawing/2014/main" id="{6F0BDB53-D01E-2543-89A3-C0619927C954}"/>
              </a:ext>
            </a:extLst>
          </p:cNvPr>
          <p:cNvSpPr/>
          <p:nvPr/>
        </p:nvSpPr>
        <p:spPr>
          <a:xfrm>
            <a:off x="3349922" y="456502"/>
            <a:ext cx="5017849" cy="523220"/>
          </a:xfrm>
          <a:prstGeom prst="rect">
            <a:avLst/>
          </a:prstGeom>
        </p:spPr>
        <p:txBody>
          <a:bodyPr wrap="none">
            <a:spAutoFit/>
          </a:bodyPr>
          <a:lstStyle/>
          <a:p>
            <a:pPr algn="ctr"/>
            <a:r>
              <a:rPr lang="fr-FR" sz="2800" b="1" dirty="0"/>
              <a:t>Continuité entre ANJE et ANJE-U</a:t>
            </a:r>
            <a:endParaRPr lang="en-US" sz="2800" b="1" dirty="0"/>
          </a:p>
        </p:txBody>
      </p:sp>
      <p:grpSp>
        <p:nvGrpSpPr>
          <p:cNvPr id="9" name="Group 8">
            <a:extLst>
              <a:ext uri="{FF2B5EF4-FFF2-40B4-BE49-F238E27FC236}">
                <a16:creationId xmlns:a16="http://schemas.microsoft.com/office/drawing/2014/main" id="{89071B02-4B7E-0045-872D-8C165A68348D}"/>
              </a:ext>
            </a:extLst>
          </p:cNvPr>
          <p:cNvGrpSpPr/>
          <p:nvPr/>
        </p:nvGrpSpPr>
        <p:grpSpPr>
          <a:xfrm>
            <a:off x="4740833" y="1247905"/>
            <a:ext cx="2910925" cy="1939028"/>
            <a:chOff x="2837488" y="0"/>
            <a:chExt cx="2666544" cy="1617597"/>
          </a:xfrm>
          <a:solidFill>
            <a:srgbClr val="FF4C02"/>
          </a:solidFill>
          <a:scene3d>
            <a:camera prst="orthographicFront"/>
            <a:lightRig rig="flat" dir="t"/>
          </a:scene3d>
        </p:grpSpPr>
        <p:sp>
          <p:nvSpPr>
            <p:cNvPr id="10" name="Oval 9">
              <a:extLst>
                <a:ext uri="{FF2B5EF4-FFF2-40B4-BE49-F238E27FC236}">
                  <a16:creationId xmlns:a16="http://schemas.microsoft.com/office/drawing/2014/main" id="{E90A22E5-7262-1743-B894-D8DB2C82EAA2}"/>
                </a:ext>
              </a:extLst>
            </p:cNvPr>
            <p:cNvSpPr/>
            <p:nvPr/>
          </p:nvSpPr>
          <p:spPr>
            <a:xfrm>
              <a:off x="2837488" y="0"/>
              <a:ext cx="2666544" cy="1617597"/>
            </a:xfrm>
            <a:prstGeom prst="ellipse">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Oval 4">
              <a:extLst>
                <a:ext uri="{FF2B5EF4-FFF2-40B4-BE49-F238E27FC236}">
                  <a16:creationId xmlns:a16="http://schemas.microsoft.com/office/drawing/2014/main" id="{502E28E8-300A-AF4D-B1E5-17C20B993B16}"/>
                </a:ext>
              </a:extLst>
            </p:cNvPr>
            <p:cNvSpPr/>
            <p:nvPr/>
          </p:nvSpPr>
          <p:spPr>
            <a:xfrm>
              <a:off x="3227994" y="236892"/>
              <a:ext cx="1885532" cy="114381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1800" b="1" kern="1200" dirty="0">
                  <a:latin typeface="Tw Cen MT" panose="020B0602020104020603" pitchFamily="34" charset="0"/>
                </a:rPr>
                <a:t>Situation d’urgence</a:t>
              </a:r>
            </a:p>
          </p:txBody>
        </p:sp>
      </p:grpSp>
      <p:grpSp>
        <p:nvGrpSpPr>
          <p:cNvPr id="12" name="Group 11">
            <a:extLst>
              <a:ext uri="{FF2B5EF4-FFF2-40B4-BE49-F238E27FC236}">
                <a16:creationId xmlns:a16="http://schemas.microsoft.com/office/drawing/2014/main" id="{EE4DB764-FCD4-6D49-8737-F5CC4E651EF4}"/>
              </a:ext>
            </a:extLst>
          </p:cNvPr>
          <p:cNvGrpSpPr/>
          <p:nvPr/>
        </p:nvGrpSpPr>
        <p:grpSpPr>
          <a:xfrm>
            <a:off x="7280534" y="2419597"/>
            <a:ext cx="3277192" cy="2576104"/>
            <a:chOff x="5999416" y="1230930"/>
            <a:chExt cx="2110349" cy="2264037"/>
          </a:xfrm>
          <a:solidFill>
            <a:srgbClr val="F2A900"/>
          </a:solidFill>
          <a:scene3d>
            <a:camera prst="orthographicFront"/>
            <a:lightRig rig="flat" dir="t"/>
          </a:scene3d>
        </p:grpSpPr>
        <p:sp>
          <p:nvSpPr>
            <p:cNvPr id="13" name="Oval 12">
              <a:extLst>
                <a:ext uri="{FF2B5EF4-FFF2-40B4-BE49-F238E27FC236}">
                  <a16:creationId xmlns:a16="http://schemas.microsoft.com/office/drawing/2014/main" id="{FED36190-9CFF-5649-90D0-0C8F217EC2AE}"/>
                </a:ext>
              </a:extLst>
            </p:cNvPr>
            <p:cNvSpPr/>
            <p:nvPr/>
          </p:nvSpPr>
          <p:spPr>
            <a:xfrm>
              <a:off x="5999416" y="1230930"/>
              <a:ext cx="2110349" cy="2264037"/>
            </a:xfrm>
            <a:prstGeom prst="ellipse">
              <a:avLst/>
            </a:prstGeom>
            <a:grpFill/>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4" name="Oval 4">
              <a:extLst>
                <a:ext uri="{FF2B5EF4-FFF2-40B4-BE49-F238E27FC236}">
                  <a16:creationId xmlns:a16="http://schemas.microsoft.com/office/drawing/2014/main" id="{14E6B172-FEFA-BE46-B93B-0C739D1D800A}"/>
                </a:ext>
              </a:extLst>
            </p:cNvPr>
            <p:cNvSpPr/>
            <p:nvPr/>
          </p:nvSpPr>
          <p:spPr>
            <a:xfrm>
              <a:off x="6308469" y="1562491"/>
              <a:ext cx="1492243" cy="160091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a:latin typeface="Gill Sans Infant Std"/>
                </a:rPr>
                <a:t>Réponse d’ANJE-U</a:t>
              </a:r>
            </a:p>
          </p:txBody>
        </p:sp>
      </p:grpSp>
      <p:grpSp>
        <p:nvGrpSpPr>
          <p:cNvPr id="15" name="Group 14">
            <a:extLst>
              <a:ext uri="{FF2B5EF4-FFF2-40B4-BE49-F238E27FC236}">
                <a16:creationId xmlns:a16="http://schemas.microsoft.com/office/drawing/2014/main" id="{1E69BF46-F677-974D-8B77-0A467BE44C1F}"/>
              </a:ext>
            </a:extLst>
          </p:cNvPr>
          <p:cNvGrpSpPr/>
          <p:nvPr/>
        </p:nvGrpSpPr>
        <p:grpSpPr>
          <a:xfrm>
            <a:off x="1714650" y="2422776"/>
            <a:ext cx="3239330" cy="2643905"/>
            <a:chOff x="-2299999" y="1235732"/>
            <a:chExt cx="2641585" cy="2216884"/>
          </a:xfrm>
          <a:solidFill>
            <a:srgbClr val="9A3324"/>
          </a:solidFill>
          <a:scene3d>
            <a:camera prst="orthographicFront"/>
            <a:lightRig rig="flat" dir="t"/>
          </a:scene3d>
        </p:grpSpPr>
        <p:sp>
          <p:nvSpPr>
            <p:cNvPr id="16" name="Oval 15">
              <a:extLst>
                <a:ext uri="{FF2B5EF4-FFF2-40B4-BE49-F238E27FC236}">
                  <a16:creationId xmlns:a16="http://schemas.microsoft.com/office/drawing/2014/main" id="{840A3E9A-7C9D-F44B-A97B-6DF4DFA13B4C}"/>
                </a:ext>
              </a:extLst>
            </p:cNvPr>
            <p:cNvSpPr/>
            <p:nvPr/>
          </p:nvSpPr>
          <p:spPr>
            <a:xfrm>
              <a:off x="-2299999" y="1235732"/>
              <a:ext cx="2641585" cy="2216884"/>
            </a:xfrm>
            <a:prstGeom prst="ellipse">
              <a:avLst/>
            </a:prstGeom>
            <a:grpFill/>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7" name="Oval 4">
              <a:extLst>
                <a:ext uri="{FF2B5EF4-FFF2-40B4-BE49-F238E27FC236}">
                  <a16:creationId xmlns:a16="http://schemas.microsoft.com/office/drawing/2014/main" id="{64C82A64-7AFA-9548-9EE8-94E7D2659D1D}"/>
                </a:ext>
              </a:extLst>
            </p:cNvPr>
            <p:cNvSpPr/>
            <p:nvPr/>
          </p:nvSpPr>
          <p:spPr>
            <a:xfrm>
              <a:off x="-1963618" y="1721846"/>
              <a:ext cx="2027701" cy="1346271"/>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400" b="1" kern="1200" dirty="0">
                  <a:latin typeface="Gill Sans Infant Std"/>
                </a:rPr>
                <a:t>Programmation et préparation de l’ANJE en dehors des situations d’urgence</a:t>
              </a:r>
            </a:p>
          </p:txBody>
        </p:sp>
      </p:grpSp>
      <p:grpSp>
        <p:nvGrpSpPr>
          <p:cNvPr id="18" name="Group 17">
            <a:extLst>
              <a:ext uri="{FF2B5EF4-FFF2-40B4-BE49-F238E27FC236}">
                <a16:creationId xmlns:a16="http://schemas.microsoft.com/office/drawing/2014/main" id="{82D7C614-8E96-8240-B407-07AF5102002B}"/>
              </a:ext>
            </a:extLst>
          </p:cNvPr>
          <p:cNvGrpSpPr/>
          <p:nvPr/>
        </p:nvGrpSpPr>
        <p:grpSpPr>
          <a:xfrm>
            <a:off x="4049022" y="1998025"/>
            <a:ext cx="520588" cy="545939"/>
            <a:chOff x="2536876" y="1371458"/>
            <a:chExt cx="520588" cy="545939"/>
          </a:xfrm>
          <a:gradFill flip="none" rotWithShape="1">
            <a:gsLst>
              <a:gs pos="0">
                <a:srgbClr val="9A3324">
                  <a:shade val="30000"/>
                  <a:satMod val="115000"/>
                </a:srgbClr>
              </a:gs>
              <a:gs pos="50000">
                <a:srgbClr val="9A3324">
                  <a:shade val="67500"/>
                  <a:satMod val="115000"/>
                </a:srgbClr>
              </a:gs>
              <a:gs pos="100000">
                <a:srgbClr val="9A3324">
                  <a:shade val="100000"/>
                  <a:satMod val="115000"/>
                </a:srgbClr>
              </a:gs>
            </a:gsLst>
            <a:lin ang="16200000" scaled="1"/>
            <a:tileRect/>
          </a:gradFill>
        </p:grpSpPr>
        <p:sp>
          <p:nvSpPr>
            <p:cNvPr id="19" name="Right Arrow 18">
              <a:extLst>
                <a:ext uri="{FF2B5EF4-FFF2-40B4-BE49-F238E27FC236}">
                  <a16:creationId xmlns:a16="http://schemas.microsoft.com/office/drawing/2014/main" id="{7E7E98A3-A780-F64A-B361-5A6D6CECF009}"/>
                </a:ext>
              </a:extLst>
            </p:cNvPr>
            <p:cNvSpPr/>
            <p:nvPr/>
          </p:nvSpPr>
          <p:spPr>
            <a:xfrm rot="19721136">
              <a:off x="2536876" y="1371458"/>
              <a:ext cx="520588" cy="545939"/>
            </a:xfrm>
            <a:prstGeom prst="rightArrow">
              <a:avLst>
                <a:gd name="adj1" fmla="val 60000"/>
                <a:gd name="adj2" fmla="val 50000"/>
              </a:avLst>
            </a:prstGeom>
            <a:grpFill/>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20" name="Right Arrow 4">
              <a:extLst>
                <a:ext uri="{FF2B5EF4-FFF2-40B4-BE49-F238E27FC236}">
                  <a16:creationId xmlns:a16="http://schemas.microsoft.com/office/drawing/2014/main" id="{4D772D7F-5677-2D46-8482-15C47F88AA68}"/>
                </a:ext>
              </a:extLst>
            </p:cNvPr>
            <p:cNvSpPr/>
            <p:nvPr/>
          </p:nvSpPr>
          <p:spPr>
            <a:xfrm rot="19721136">
              <a:off x="2548251" y="1521231"/>
              <a:ext cx="364412" cy="327563"/>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endParaRPr lang="en-US" sz="2300" dirty="0"/>
            </a:p>
          </p:txBody>
        </p:sp>
      </p:grpSp>
      <p:grpSp>
        <p:nvGrpSpPr>
          <p:cNvPr id="21" name="Group 20">
            <a:extLst>
              <a:ext uri="{FF2B5EF4-FFF2-40B4-BE49-F238E27FC236}">
                <a16:creationId xmlns:a16="http://schemas.microsoft.com/office/drawing/2014/main" id="{0EAEF74D-9046-F740-87A5-412FB2BE43BA}"/>
              </a:ext>
            </a:extLst>
          </p:cNvPr>
          <p:cNvGrpSpPr/>
          <p:nvPr/>
        </p:nvGrpSpPr>
        <p:grpSpPr>
          <a:xfrm>
            <a:off x="7808162" y="1998048"/>
            <a:ext cx="568462" cy="545939"/>
            <a:chOff x="5341209" y="1319783"/>
            <a:chExt cx="568462" cy="545939"/>
          </a:xfrm>
          <a:gradFill flip="none" rotWithShape="1">
            <a:gsLst>
              <a:gs pos="0">
                <a:srgbClr val="FF4C02">
                  <a:shade val="30000"/>
                  <a:satMod val="115000"/>
                </a:srgbClr>
              </a:gs>
              <a:gs pos="50000">
                <a:srgbClr val="FF4C02">
                  <a:shade val="67500"/>
                  <a:satMod val="115000"/>
                </a:srgbClr>
              </a:gs>
              <a:gs pos="100000">
                <a:srgbClr val="FF4C02">
                  <a:shade val="100000"/>
                  <a:satMod val="115000"/>
                </a:srgbClr>
              </a:gs>
            </a:gsLst>
            <a:path path="circle">
              <a:fillToRect t="100000" r="100000"/>
            </a:path>
            <a:tileRect l="-100000" b="-100000"/>
          </a:gradFill>
        </p:grpSpPr>
        <p:sp>
          <p:nvSpPr>
            <p:cNvPr id="22" name="Right Arrow 21">
              <a:extLst>
                <a:ext uri="{FF2B5EF4-FFF2-40B4-BE49-F238E27FC236}">
                  <a16:creationId xmlns:a16="http://schemas.microsoft.com/office/drawing/2014/main" id="{97036970-0385-8744-B668-58C21568A85E}"/>
                </a:ext>
              </a:extLst>
            </p:cNvPr>
            <p:cNvSpPr/>
            <p:nvPr/>
          </p:nvSpPr>
          <p:spPr>
            <a:xfrm rot="1699264">
              <a:off x="5341209" y="1319783"/>
              <a:ext cx="568462" cy="545939"/>
            </a:xfrm>
            <a:prstGeom prst="rightArrow">
              <a:avLst>
                <a:gd name="adj1" fmla="val 60000"/>
                <a:gd name="adj2" fmla="val 50000"/>
              </a:avLst>
            </a:prstGeom>
            <a:grpFill/>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3" name="Right Arrow 4">
              <a:extLst>
                <a:ext uri="{FF2B5EF4-FFF2-40B4-BE49-F238E27FC236}">
                  <a16:creationId xmlns:a16="http://schemas.microsoft.com/office/drawing/2014/main" id="{5FA21D1D-01FC-9644-A642-B77BED10FB12}"/>
                </a:ext>
              </a:extLst>
            </p:cNvPr>
            <p:cNvSpPr/>
            <p:nvPr/>
          </p:nvSpPr>
          <p:spPr>
            <a:xfrm rot="1699264">
              <a:off x="5351011" y="1390121"/>
              <a:ext cx="404680" cy="327563"/>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endParaRPr lang="en-US" sz="2300" dirty="0"/>
            </a:p>
          </p:txBody>
        </p:sp>
      </p:grpSp>
      <p:grpSp>
        <p:nvGrpSpPr>
          <p:cNvPr id="24" name="Group 23">
            <a:extLst>
              <a:ext uri="{FF2B5EF4-FFF2-40B4-BE49-F238E27FC236}">
                <a16:creationId xmlns:a16="http://schemas.microsoft.com/office/drawing/2014/main" id="{446D8666-C76F-2444-981F-4FEF6777ADFD}"/>
              </a:ext>
            </a:extLst>
          </p:cNvPr>
          <p:cNvGrpSpPr/>
          <p:nvPr/>
        </p:nvGrpSpPr>
        <p:grpSpPr>
          <a:xfrm>
            <a:off x="7843104" y="5038833"/>
            <a:ext cx="665888" cy="545939"/>
            <a:chOff x="5311713" y="3014407"/>
            <a:chExt cx="665888" cy="545939"/>
          </a:xfrm>
          <a:gradFill flip="none" rotWithShape="1">
            <a:gsLst>
              <a:gs pos="0">
                <a:srgbClr val="F2A900">
                  <a:shade val="30000"/>
                  <a:satMod val="115000"/>
                </a:srgbClr>
              </a:gs>
              <a:gs pos="50000">
                <a:srgbClr val="F2A900">
                  <a:shade val="67500"/>
                  <a:satMod val="115000"/>
                </a:srgbClr>
              </a:gs>
              <a:gs pos="100000">
                <a:srgbClr val="F2A900">
                  <a:shade val="100000"/>
                  <a:satMod val="115000"/>
                </a:srgbClr>
              </a:gs>
            </a:gsLst>
            <a:lin ang="2700000" scaled="1"/>
            <a:tileRect/>
          </a:gradFill>
        </p:grpSpPr>
        <p:sp>
          <p:nvSpPr>
            <p:cNvPr id="25" name="Right Arrow 24">
              <a:extLst>
                <a:ext uri="{FF2B5EF4-FFF2-40B4-BE49-F238E27FC236}">
                  <a16:creationId xmlns:a16="http://schemas.microsoft.com/office/drawing/2014/main" id="{CBC3186F-80F7-8B44-BE64-2616DCB67E11}"/>
                </a:ext>
              </a:extLst>
            </p:cNvPr>
            <p:cNvSpPr/>
            <p:nvPr/>
          </p:nvSpPr>
          <p:spPr>
            <a:xfrm rot="8804941">
              <a:off x="5311713" y="3014407"/>
              <a:ext cx="665888" cy="545939"/>
            </a:xfrm>
            <a:prstGeom prst="rightArrow">
              <a:avLst>
                <a:gd name="adj1" fmla="val 60000"/>
                <a:gd name="adj2" fmla="val 50000"/>
              </a:avLst>
            </a:prstGeom>
            <a:grpFill/>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26" name="Right Arrow 4">
              <a:extLst>
                <a:ext uri="{FF2B5EF4-FFF2-40B4-BE49-F238E27FC236}">
                  <a16:creationId xmlns:a16="http://schemas.microsoft.com/office/drawing/2014/main" id="{B90089DB-6D3B-9749-AD47-9316181D1724}"/>
                </a:ext>
              </a:extLst>
            </p:cNvPr>
            <p:cNvSpPr/>
            <p:nvPr/>
          </p:nvSpPr>
          <p:spPr>
            <a:xfrm rot="19604941">
              <a:off x="5462088" y="3078694"/>
              <a:ext cx="502106" cy="327563"/>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endParaRPr lang="en-US" sz="2300" dirty="0"/>
            </a:p>
          </p:txBody>
        </p:sp>
      </p:grpSp>
      <p:grpSp>
        <p:nvGrpSpPr>
          <p:cNvPr id="27" name="Group 26">
            <a:extLst>
              <a:ext uri="{FF2B5EF4-FFF2-40B4-BE49-F238E27FC236}">
                <a16:creationId xmlns:a16="http://schemas.microsoft.com/office/drawing/2014/main" id="{18FE75D9-2C0C-1D43-A379-EC877ECA5AD2}"/>
              </a:ext>
            </a:extLst>
          </p:cNvPr>
          <p:cNvGrpSpPr/>
          <p:nvPr/>
        </p:nvGrpSpPr>
        <p:grpSpPr>
          <a:xfrm>
            <a:off x="4089483" y="4992280"/>
            <a:ext cx="506893" cy="545939"/>
            <a:chOff x="2569693" y="3160496"/>
            <a:chExt cx="506893" cy="545939"/>
          </a:xfrm>
          <a:gradFill flip="none" rotWithShape="1">
            <a:gsLst>
              <a:gs pos="0">
                <a:srgbClr val="009CA6">
                  <a:shade val="30000"/>
                  <a:satMod val="115000"/>
                </a:srgbClr>
              </a:gs>
              <a:gs pos="50000">
                <a:srgbClr val="009CA6">
                  <a:shade val="67500"/>
                  <a:satMod val="115000"/>
                </a:srgbClr>
              </a:gs>
              <a:gs pos="100000">
                <a:srgbClr val="009CA6">
                  <a:shade val="100000"/>
                  <a:satMod val="115000"/>
                </a:srgbClr>
              </a:gs>
            </a:gsLst>
            <a:lin ang="5400000" scaled="1"/>
            <a:tileRect/>
          </a:gradFill>
        </p:grpSpPr>
        <p:sp>
          <p:nvSpPr>
            <p:cNvPr id="28" name="Right Arrow 27">
              <a:extLst>
                <a:ext uri="{FF2B5EF4-FFF2-40B4-BE49-F238E27FC236}">
                  <a16:creationId xmlns:a16="http://schemas.microsoft.com/office/drawing/2014/main" id="{626BE16C-29EA-2840-9B29-B93DC23D4F76}"/>
                </a:ext>
              </a:extLst>
            </p:cNvPr>
            <p:cNvSpPr/>
            <p:nvPr/>
          </p:nvSpPr>
          <p:spPr>
            <a:xfrm rot="12640069">
              <a:off x="2569693" y="3160496"/>
              <a:ext cx="506893" cy="545939"/>
            </a:xfrm>
            <a:prstGeom prst="rightArrow">
              <a:avLst>
                <a:gd name="adj1" fmla="val 60000"/>
                <a:gd name="adj2" fmla="val 50000"/>
              </a:avLst>
            </a:prstGeom>
            <a:grpFill/>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29" name="Right Arrow 4">
              <a:extLst>
                <a:ext uri="{FF2B5EF4-FFF2-40B4-BE49-F238E27FC236}">
                  <a16:creationId xmlns:a16="http://schemas.microsoft.com/office/drawing/2014/main" id="{6D27D74D-3052-3F49-B193-FBA30214148E}"/>
                </a:ext>
              </a:extLst>
            </p:cNvPr>
            <p:cNvSpPr/>
            <p:nvPr/>
          </p:nvSpPr>
          <p:spPr>
            <a:xfrm rot="23440069">
              <a:off x="2711127" y="3308466"/>
              <a:ext cx="354825" cy="327563"/>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algn="ctr" defTabSz="1022350">
                <a:lnSpc>
                  <a:spcPct val="90000"/>
                </a:lnSpc>
                <a:spcBef>
                  <a:spcPct val="0"/>
                </a:spcBef>
                <a:spcAft>
                  <a:spcPct val="35000"/>
                </a:spcAft>
              </a:pPr>
              <a:endParaRPr lang="en-US" sz="2300" dirty="0"/>
            </a:p>
          </p:txBody>
        </p:sp>
      </p:grpSp>
      <p:sp>
        <p:nvSpPr>
          <p:cNvPr id="30" name="Action Button: Help 29">
            <a:extLst>
              <a:ext uri="{FF2B5EF4-FFF2-40B4-BE49-F238E27FC236}">
                <a16:creationId xmlns:a16="http://schemas.microsoft.com/office/drawing/2014/main" id="{71FB9586-8557-9849-9F68-36293BA52671}"/>
              </a:ext>
            </a:extLst>
          </p:cNvPr>
          <p:cNvSpPr/>
          <p:nvPr/>
        </p:nvSpPr>
        <p:spPr>
          <a:xfrm>
            <a:off x="7961017" y="3078286"/>
            <a:ext cx="2029968" cy="1344168"/>
          </a:xfrm>
          <a:prstGeom prst="actionButtonHelp">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Action Button: Help 30">
            <a:extLst>
              <a:ext uri="{FF2B5EF4-FFF2-40B4-BE49-F238E27FC236}">
                <a16:creationId xmlns:a16="http://schemas.microsoft.com/office/drawing/2014/main" id="{974E428C-1E26-7A4A-B388-F02D1AA11784}"/>
              </a:ext>
            </a:extLst>
          </p:cNvPr>
          <p:cNvSpPr/>
          <p:nvPr/>
        </p:nvSpPr>
        <p:spPr>
          <a:xfrm>
            <a:off x="2254989" y="2973208"/>
            <a:ext cx="2358694" cy="1775576"/>
          </a:xfrm>
          <a:prstGeom prst="actionButtonHelp">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32" name="Group 31">
            <a:extLst>
              <a:ext uri="{FF2B5EF4-FFF2-40B4-BE49-F238E27FC236}">
                <a16:creationId xmlns:a16="http://schemas.microsoft.com/office/drawing/2014/main" id="{1F13A8E7-EF2C-6443-BBD7-1F2D00A4C497}"/>
              </a:ext>
            </a:extLst>
          </p:cNvPr>
          <p:cNvGrpSpPr/>
          <p:nvPr/>
        </p:nvGrpSpPr>
        <p:grpSpPr>
          <a:xfrm>
            <a:off x="4860200" y="4171013"/>
            <a:ext cx="2794433" cy="2026600"/>
            <a:chOff x="2799096" y="3530260"/>
            <a:chExt cx="2734273" cy="1617597"/>
          </a:xfrm>
          <a:scene3d>
            <a:camera prst="orthographicFront"/>
            <a:lightRig rig="flat" dir="t"/>
          </a:scene3d>
        </p:grpSpPr>
        <p:sp>
          <p:nvSpPr>
            <p:cNvPr id="33" name="Oval 32">
              <a:extLst>
                <a:ext uri="{FF2B5EF4-FFF2-40B4-BE49-F238E27FC236}">
                  <a16:creationId xmlns:a16="http://schemas.microsoft.com/office/drawing/2014/main" id="{FCC8F9FC-0C60-814B-845E-0E2F6B27A5ED}"/>
                </a:ext>
              </a:extLst>
            </p:cNvPr>
            <p:cNvSpPr/>
            <p:nvPr/>
          </p:nvSpPr>
          <p:spPr>
            <a:xfrm>
              <a:off x="2799096" y="3530260"/>
              <a:ext cx="2734273" cy="1617597"/>
            </a:xfrm>
            <a:prstGeom prst="ellipse">
              <a:avLst/>
            </a:prstGeom>
            <a:solidFill>
              <a:srgbClr val="009CA6"/>
            </a:solid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34" name="Oval 4">
              <a:extLst>
                <a:ext uri="{FF2B5EF4-FFF2-40B4-BE49-F238E27FC236}">
                  <a16:creationId xmlns:a16="http://schemas.microsoft.com/office/drawing/2014/main" id="{962071EE-2B9E-FF42-BB74-632E9F89F01E}"/>
                </a:ext>
              </a:extLst>
            </p:cNvPr>
            <p:cNvSpPr/>
            <p:nvPr/>
          </p:nvSpPr>
          <p:spPr>
            <a:xfrm>
              <a:off x="3084146" y="3707686"/>
              <a:ext cx="2191078" cy="114381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1800" b="1" kern="1200" dirty="0">
                  <a:latin typeface="Tw Cen MT" panose="020B0602020104020603" pitchFamily="34" charset="0"/>
                </a:rPr>
                <a:t>Récupération et transition</a:t>
              </a:r>
            </a:p>
          </p:txBody>
        </p:sp>
      </p:grpSp>
    </p:spTree>
    <p:extLst>
      <p:ext uri="{BB962C8B-B14F-4D97-AF65-F5344CB8AC3E}">
        <p14:creationId xmlns:p14="http://schemas.microsoft.com/office/powerpoint/2010/main" val="287213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3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729" b="1953"/>
          <a:stretch/>
        </p:blipFill>
        <p:spPr bwMode="auto">
          <a:xfrm>
            <a:off x="8856141" y="1745145"/>
            <a:ext cx="2532725" cy="32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426753" y="5267617"/>
            <a:ext cx="2448272" cy="584775"/>
          </a:xfrm>
          <a:prstGeom prst="rect">
            <a:avLst/>
          </a:prstGeom>
          <a:noFill/>
        </p:spPr>
        <p:txBody>
          <a:bodyPr wrap="square" rtlCol="0">
            <a:spAutoFit/>
          </a:bodyPr>
          <a:lstStyle/>
          <a:p>
            <a:r>
              <a:rPr lang="en-GB" sz="3200" b="1" dirty="0">
                <a:solidFill>
                  <a:srgbClr val="00B050"/>
                </a:solidFill>
                <a:latin typeface="Gill Sans Infant Std"/>
                <a:cs typeface="Gill Sans Infant Std"/>
              </a:rPr>
              <a:t>   </a:t>
            </a:r>
            <a:r>
              <a:rPr lang="en-GB" sz="3200" b="1" dirty="0">
                <a:solidFill>
                  <a:srgbClr val="F20F0E"/>
                </a:solidFill>
                <a:latin typeface="Gill Sans Infant Std"/>
                <a:cs typeface="Gill Sans Infant Std"/>
              </a:rPr>
              <a:t>  </a:t>
            </a:r>
            <a:r>
              <a:rPr lang="en-GB" sz="3200" b="1" dirty="0">
                <a:solidFill>
                  <a:srgbClr val="F20F0E"/>
                </a:solidFill>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F20F0E"/>
                </a:solidFill>
                <a:latin typeface="Tw Cen MT" panose="020B0602020104020603" pitchFamily="34" charset="0"/>
                <a:ea typeface="Open Sans" panose="020B0606030504020204" pitchFamily="34" charset="0"/>
                <a:cs typeface="Open Sans" panose="020B0606030504020204" pitchFamily="34" charset="0"/>
              </a:rPr>
              <a:t>ANJE</a:t>
            </a:r>
            <a:r>
              <a:rPr lang="en-GB" sz="3200" b="1" dirty="0">
                <a:solidFill>
                  <a:srgbClr val="F20F0E"/>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9" name="TextBox 18"/>
          <p:cNvSpPr txBox="1"/>
          <p:nvPr/>
        </p:nvSpPr>
        <p:spPr>
          <a:xfrm>
            <a:off x="9191321" y="5118223"/>
            <a:ext cx="2532724" cy="584775"/>
          </a:xfrm>
          <a:prstGeom prst="rect">
            <a:avLst/>
          </a:prstGeom>
          <a:noFill/>
        </p:spPr>
        <p:txBody>
          <a:bodyPr wrap="square" rtlCol="0">
            <a:spAutoFit/>
          </a:bodyPr>
          <a:lstStyle/>
          <a:p>
            <a:r>
              <a:rPr lang="en-GB" sz="3200" b="1" dirty="0">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GB" sz="3200" b="1" dirty="0">
                <a:solidFill>
                  <a:srgbClr val="FF0000"/>
                </a:solidFill>
                <a:latin typeface="Tw Cen MT" panose="020B0602020104020603" pitchFamily="34" charset="0"/>
                <a:ea typeface="Open Sans" panose="020B0606030504020204" pitchFamily="34" charset="0"/>
                <a:cs typeface="Open Sans" panose="020B0606030504020204" pitchFamily="34" charset="0"/>
              </a:rPr>
              <a:t>ANJE-U</a:t>
            </a:r>
          </a:p>
        </p:txBody>
      </p:sp>
      <p:grpSp>
        <p:nvGrpSpPr>
          <p:cNvPr id="6" name="Group 5"/>
          <p:cNvGrpSpPr/>
          <p:nvPr/>
        </p:nvGrpSpPr>
        <p:grpSpPr>
          <a:xfrm>
            <a:off x="3335860" y="1058067"/>
            <a:ext cx="5212717" cy="5388978"/>
            <a:chOff x="2294941" y="369778"/>
            <a:chExt cx="3894369" cy="5875801"/>
          </a:xfrm>
          <a:solidFill>
            <a:srgbClr val="F2A900"/>
          </a:solidFill>
        </p:grpSpPr>
        <p:sp>
          <p:nvSpPr>
            <p:cNvPr id="10" name="TextBox 9"/>
            <p:cNvSpPr txBox="1"/>
            <p:nvPr/>
          </p:nvSpPr>
          <p:spPr>
            <a:xfrm>
              <a:off x="2294942" y="5238838"/>
              <a:ext cx="3894367" cy="1006741"/>
            </a:xfrm>
            <a:prstGeom prst="rect">
              <a:avLst/>
            </a:prstGeom>
            <a:grpFill/>
            <a:ln>
              <a:solidFill>
                <a:schemeClr val="tx1"/>
              </a:solidFill>
            </a:ln>
          </p:spPr>
          <p:txBody>
            <a:bodyPr wrap="square" rtlCol="0">
              <a:spAutoFit/>
            </a:bodyPr>
            <a:lstStyle/>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Analyse de la situation,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surveillance, évaluation, recherche,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systèmes d’information</a:t>
              </a:r>
            </a:p>
          </p:txBody>
        </p:sp>
        <p:sp>
          <p:nvSpPr>
            <p:cNvPr id="11" name="TextBox 10"/>
            <p:cNvSpPr txBox="1"/>
            <p:nvPr/>
          </p:nvSpPr>
          <p:spPr>
            <a:xfrm>
              <a:off x="2294943" y="4146997"/>
              <a:ext cx="3894367" cy="1006740"/>
            </a:xfrm>
            <a:prstGeom prst="rect">
              <a:avLst/>
            </a:prstGeom>
            <a:grpFill/>
            <a:ln>
              <a:solidFill>
                <a:schemeClr val="tx1"/>
              </a:solidFill>
            </a:ln>
          </p:spPr>
          <p:txBody>
            <a:bodyPr wrap="square" rtlCol="0">
              <a:spAutoFit/>
            </a:bodyPr>
            <a:lstStyle/>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Communication pour le changement social et comportemental : </a:t>
              </a: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multiples</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canaux</a:t>
              </a:r>
            </a:p>
          </p:txBody>
        </p:sp>
        <p:sp>
          <p:nvSpPr>
            <p:cNvPr id="12" name="TextBox 11"/>
            <p:cNvSpPr txBox="1"/>
            <p:nvPr/>
          </p:nvSpPr>
          <p:spPr>
            <a:xfrm>
              <a:off x="2294941" y="2566410"/>
              <a:ext cx="3894367" cy="1610785"/>
            </a:xfrm>
            <a:prstGeom prst="rect">
              <a:avLst/>
            </a:prstGeom>
            <a:grpFill/>
            <a:ln>
              <a:solidFill>
                <a:schemeClr val="tx1"/>
              </a:solidFill>
            </a:ln>
          </p:spPr>
          <p:txBody>
            <a:bodyPr wrap="square" rtlCol="0">
              <a:spAutoFit/>
            </a:bodyPr>
            <a:lstStyle/>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Niveau communautaire/local </a:t>
              </a:r>
            </a:p>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conseil et assistance,</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 formation et supervision du personnel communautaire de santé,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groupes d’entraide.</a:t>
              </a:r>
              <a:endParaRPr lang="en-GB" dirty="0">
                <a:solidFill>
                  <a:prstClr val="black"/>
                </a:solidFill>
                <a:latin typeface="Tw Cen MT" panose="020B0602020104020603"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2328856" y="1118924"/>
              <a:ext cx="3860454" cy="1308763"/>
            </a:xfrm>
            <a:prstGeom prst="rect">
              <a:avLst/>
            </a:prstGeom>
            <a:grpFill/>
            <a:ln>
              <a:solidFill>
                <a:schemeClr val="tx1"/>
              </a:solidFill>
            </a:ln>
          </p:spPr>
          <p:txBody>
            <a:bodyPr wrap="square" rtlCol="0">
              <a:spAutoFit/>
            </a:bodyPr>
            <a:lstStyle/>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Actions des services de santé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Développement des compétences,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formation à l’ANJE/ANJE-U,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supervision au niveau des établissements</a:t>
              </a:r>
            </a:p>
          </p:txBody>
        </p:sp>
        <p:sp>
          <p:nvSpPr>
            <p:cNvPr id="14" name="TextBox 13"/>
            <p:cNvSpPr txBox="1"/>
            <p:nvPr/>
          </p:nvSpPr>
          <p:spPr>
            <a:xfrm>
              <a:off x="2344465" y="369778"/>
              <a:ext cx="3844845" cy="704718"/>
            </a:xfrm>
            <a:prstGeom prst="rect">
              <a:avLst/>
            </a:prstGeom>
            <a:grpFill/>
            <a:ln>
              <a:solidFill>
                <a:schemeClr val="tx1"/>
              </a:solidFill>
            </a:ln>
          </p:spPr>
          <p:txBody>
            <a:bodyPr wrap="square" rtlCol="0">
              <a:spAutoFit/>
            </a:bodyPr>
            <a:lstStyle/>
            <a:p>
              <a:pPr algn="ctr"/>
              <a:r>
                <a:rPr lang="fr-FR" sz="1800" b="1" dirty="0">
                  <a:solidFill>
                    <a:prstClr val="black"/>
                  </a:solidFill>
                  <a:latin typeface="Tw Cen MT" panose="020B0602020104020603" pitchFamily="34" charset="0"/>
                  <a:ea typeface="Open Sans" panose="020B0606030504020204" pitchFamily="34" charset="0"/>
                  <a:cs typeface="Open Sans" panose="020B0606030504020204" pitchFamily="34" charset="0"/>
                </a:rPr>
                <a:t>Politique au niveau national : </a:t>
              </a:r>
            </a:p>
            <a:p>
              <a:pPr algn="ctr"/>
              <a:r>
                <a:rPr lang="fr-FR" sz="1800" dirty="0">
                  <a:solidFill>
                    <a:prstClr val="black"/>
                  </a:solidFill>
                  <a:latin typeface="Tw Cen MT" panose="020B0602020104020603" pitchFamily="34" charset="0"/>
                  <a:ea typeface="Open Sans" panose="020B0606030504020204" pitchFamily="34" charset="0"/>
                  <a:cs typeface="Open Sans" panose="020B0606030504020204" pitchFamily="34" charset="0"/>
                </a:rPr>
                <a:t>processus, législation, normes </a:t>
              </a:r>
            </a:p>
          </p:txBody>
        </p:sp>
      </p:gr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496" y="1824198"/>
            <a:ext cx="2244045" cy="329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21107" y="4967594"/>
            <a:ext cx="1455153" cy="230832"/>
          </a:xfrm>
          <a:prstGeom prst="rect">
            <a:avLst/>
          </a:prstGeom>
          <a:noFill/>
        </p:spPr>
        <p:txBody>
          <a:bodyPr wrap="square" rtlCol="0">
            <a:spAutoFit/>
          </a:bodyPr>
          <a:lstStyle/>
          <a:p>
            <a:r>
              <a:rPr lang="en-GB" sz="900" dirty="0">
                <a:solidFill>
                  <a:prstClr val="black"/>
                </a:solidFill>
              </a:rPr>
              <a:t>Photo: Save the Children</a:t>
            </a:r>
          </a:p>
        </p:txBody>
      </p:sp>
      <p:sp>
        <p:nvSpPr>
          <p:cNvPr id="5" name="TextBox 4"/>
          <p:cNvSpPr txBox="1"/>
          <p:nvPr/>
        </p:nvSpPr>
        <p:spPr>
          <a:xfrm>
            <a:off x="8168328" y="5002807"/>
            <a:ext cx="1498941" cy="230832"/>
          </a:xfrm>
          <a:prstGeom prst="rect">
            <a:avLst/>
          </a:prstGeom>
          <a:noFill/>
        </p:spPr>
        <p:txBody>
          <a:bodyPr wrap="square" rtlCol="0">
            <a:spAutoFit/>
          </a:bodyPr>
          <a:lstStyle/>
          <a:p>
            <a:r>
              <a:rPr lang="en-GB" sz="900" dirty="0">
                <a:solidFill>
                  <a:prstClr val="white"/>
                </a:solidFill>
              </a:rPr>
              <a:t>Photo: Save the Children</a:t>
            </a:r>
          </a:p>
        </p:txBody>
      </p:sp>
      <p:sp>
        <p:nvSpPr>
          <p:cNvPr id="7" name="Title 6"/>
          <p:cNvSpPr>
            <a:spLocks noGrp="1"/>
          </p:cNvSpPr>
          <p:nvPr>
            <p:ph type="title"/>
          </p:nvPr>
        </p:nvSpPr>
        <p:spPr>
          <a:xfrm>
            <a:off x="629260" y="167207"/>
            <a:ext cx="9898881" cy="306044"/>
          </a:xfrm>
        </p:spPr>
        <p:txBody>
          <a:bodyPr>
            <a:noAutofit/>
          </a:bodyPr>
          <a:lstStyle/>
          <a:p>
            <a:r>
              <a:rPr lang="fr-FR" sz="2400" b="1" dirty="0">
                <a:latin typeface="Open Sans" panose="020B0606030504020204" pitchFamily="34" charset="0"/>
                <a:ea typeface="Open Sans" panose="020B0606030504020204" pitchFamily="34" charset="0"/>
                <a:cs typeface="Open Sans" panose="020B0606030504020204" pitchFamily="34" charset="0"/>
              </a:rPr>
              <a:t>			</a:t>
            </a:r>
            <a:r>
              <a:rPr lang="fr-FR" sz="2800" b="1" dirty="0">
                <a:latin typeface="Tw Cen MT" panose="020B0602020104020603" pitchFamily="34" charset="0"/>
                <a:ea typeface="Open Sans" panose="020B0606030504020204" pitchFamily="34" charset="0"/>
                <a:cs typeface="Open Sans" panose="020B0606030504020204" pitchFamily="34" charset="0"/>
              </a:rPr>
              <a:t>ANJE et ANJE-U</a:t>
            </a:r>
            <a:br>
              <a:rPr lang="fr-FR" sz="2400" b="1" dirty="0">
                <a:latin typeface="Tw Cen MT" panose="020B0602020104020603" pitchFamily="34" charset="0"/>
                <a:ea typeface="Open Sans" panose="020B0606030504020204" pitchFamily="34" charset="0"/>
                <a:cs typeface="Open Sans" panose="020B0606030504020204" pitchFamily="34" charset="0"/>
              </a:rPr>
            </a:br>
            <a:r>
              <a:rPr lang="fr-FR" sz="2400" b="1" dirty="0">
                <a:latin typeface="Tw Cen MT" panose="020B0602020104020603" pitchFamily="34" charset="0"/>
                <a:ea typeface="Open Sans" panose="020B0606030504020204" pitchFamily="34" charset="0"/>
                <a:cs typeface="Open Sans" panose="020B0606030504020204" pitchFamily="34" charset="0"/>
              </a:rPr>
              <a:t>Mêmes composants mais différence d’échelle et de priorités</a:t>
            </a:r>
            <a:endParaRPr lang="en-US" sz="2400" b="1" dirty="0">
              <a:latin typeface="Tw Cen MT" panose="020B0602020104020603" pitchFamily="34" charset="0"/>
              <a:ea typeface="Open Sans" panose="020B0606030504020204" pitchFamily="34" charset="0"/>
              <a:cs typeface="Open Sans" panose="020B0606030504020204" pitchFamily="34" charset="0"/>
            </a:endParaRPr>
          </a:p>
        </p:txBody>
      </p:sp>
      <p:pic>
        <p:nvPicPr>
          <p:cNvPr id="17" name="Picture 16" descr="A picture containing graphical user interface&#10;&#10;Description automatically generated">
            <a:extLst>
              <a:ext uri="{FF2B5EF4-FFF2-40B4-BE49-F238E27FC236}">
                <a16:creationId xmlns:a16="http://schemas.microsoft.com/office/drawing/2014/main" id="{5E0431EE-68B3-7B41-A3E9-B89EA0DF1EC6}"/>
              </a:ext>
            </a:extLst>
          </p:cNvPr>
          <p:cNvPicPr>
            <a:picLocks noChangeAspect="1"/>
          </p:cNvPicPr>
          <p:nvPr/>
        </p:nvPicPr>
        <p:blipFill>
          <a:blip r:embed="rId5"/>
          <a:stretch>
            <a:fillRect/>
          </a:stretch>
        </p:blipFill>
        <p:spPr>
          <a:xfrm>
            <a:off x="10122504" y="236398"/>
            <a:ext cx="1737103" cy="956400"/>
          </a:xfrm>
          <a:prstGeom prst="rect">
            <a:avLst/>
          </a:prstGeom>
        </p:spPr>
      </p:pic>
    </p:spTree>
    <p:extLst>
      <p:ext uri="{BB962C8B-B14F-4D97-AF65-F5344CB8AC3E}">
        <p14:creationId xmlns:p14="http://schemas.microsoft.com/office/powerpoint/2010/main" val="201872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10D04-B8A3-4907-909A-D1FE8CDADCC8}"/>
              </a:ext>
            </a:extLst>
          </p:cNvPr>
          <p:cNvSpPr>
            <a:spLocks noGrp="1"/>
          </p:cNvSpPr>
          <p:nvPr>
            <p:ph type="title"/>
          </p:nvPr>
        </p:nvSpPr>
        <p:spPr>
          <a:xfrm>
            <a:off x="838200" y="365125"/>
            <a:ext cx="9951720" cy="1325563"/>
          </a:xfrm>
        </p:spPr>
        <p:txBody>
          <a:bodyPr/>
          <a:lstStyle/>
          <a:p>
            <a:pPr algn="ctr"/>
            <a:r>
              <a:rPr lang="fr-FR" sz="2800" b="1" dirty="0">
                <a:latin typeface="Tw Cen MT" panose="020B0602020104020603" pitchFamily="34" charset="0"/>
              </a:rPr>
              <a:t>Objectifs/Focus de l’ANJE -U</a:t>
            </a:r>
            <a:endParaRPr lang="en-US" sz="2800" b="1" dirty="0">
              <a:latin typeface="Tw Cen MT" panose="020B0602020104020603" pitchFamily="34" charset="0"/>
            </a:endParaRPr>
          </a:p>
        </p:txBody>
      </p:sp>
      <p:sp>
        <p:nvSpPr>
          <p:cNvPr id="6" name="Content Placeholder 5">
            <a:extLst>
              <a:ext uri="{FF2B5EF4-FFF2-40B4-BE49-F238E27FC236}">
                <a16:creationId xmlns:a16="http://schemas.microsoft.com/office/drawing/2014/main" id="{FBDC0580-7FE6-4B2A-8320-41FBB562BC0F}"/>
              </a:ext>
            </a:extLst>
          </p:cNvPr>
          <p:cNvSpPr>
            <a:spLocks noGrp="1"/>
          </p:cNvSpPr>
          <p:nvPr>
            <p:ph idx="1"/>
          </p:nvPr>
        </p:nvSpPr>
        <p:spPr>
          <a:xfrm>
            <a:off x="838200" y="1027905"/>
            <a:ext cx="10515600" cy="5464969"/>
          </a:xfrm>
        </p:spPr>
        <p:txBody>
          <a:bodyPr/>
          <a:lstStyle/>
          <a:p>
            <a:r>
              <a:rPr lang="fr-FR" b="1" dirty="0">
                <a:latin typeface="Tw Cen MT" panose="020B0602020104020603" pitchFamily="34" charset="0"/>
                <a:ea typeface="Open Sans" panose="020B0606030504020204" pitchFamily="34" charset="0"/>
                <a:cs typeface="Open Sans" panose="020B0606030504020204" pitchFamily="34" charset="0"/>
              </a:rPr>
              <a:t>Prévenir les nuisances</a:t>
            </a:r>
          </a:p>
          <a:p>
            <a:pPr marL="342900" indent="-342900">
              <a:lnSpc>
                <a:spcPct val="150000"/>
              </a:lnSpc>
              <a:buFont typeface="Arial" panose="020B0604020202020204" pitchFamily="34" charset="0"/>
              <a:buChar char="•"/>
            </a:pPr>
            <a:r>
              <a:rPr lang="fr-FR" dirty="0">
                <a:latin typeface="Tw Cen MT" panose="020B0602020104020603" pitchFamily="34" charset="0"/>
                <a:ea typeface="Open Sans" panose="020B0606030504020204" pitchFamily="34" charset="0"/>
                <a:cs typeface="Open Sans" panose="020B0606030504020204" pitchFamily="34" charset="0"/>
              </a:rPr>
              <a:t>Protégez les nourrissons allaités et non allaités en minimisant les risques de l'alimentation artificielle. </a:t>
            </a:r>
          </a:p>
          <a:p>
            <a:pPr marL="342900" indent="-342900">
              <a:lnSpc>
                <a:spcPct val="150000"/>
              </a:lnSpc>
              <a:buFont typeface="Arial" panose="020B0604020202020204" pitchFamily="34" charset="0"/>
              <a:buChar char="•"/>
            </a:pPr>
            <a:r>
              <a:rPr lang="fr-FR" dirty="0">
                <a:latin typeface="Tw Cen MT" panose="020B0602020104020603" pitchFamily="34" charset="0"/>
                <a:ea typeface="Open Sans" panose="020B0606030504020204" pitchFamily="34" charset="0"/>
                <a:cs typeface="Open Sans" panose="020B0606030504020204" pitchFamily="34" charset="0"/>
              </a:rPr>
              <a:t>En dehors des situations d'urgence, les nourrissons qui ne sont pas nourris au sein ont un risque de décès 14 fois plus élevé que les nourrissons nourris exclusivement au sein. </a:t>
            </a:r>
          </a:p>
          <a:p>
            <a:pPr marL="342900" indent="-342900">
              <a:lnSpc>
                <a:spcPct val="150000"/>
              </a:lnSpc>
              <a:buFont typeface="Arial" panose="020B0604020202020204" pitchFamily="34" charset="0"/>
              <a:buChar char="•"/>
            </a:pPr>
            <a:r>
              <a:rPr lang="fr-FR" dirty="0">
                <a:latin typeface="Tw Cen MT" panose="020B0602020104020603" pitchFamily="34" charset="0"/>
                <a:ea typeface="Open Sans" panose="020B0606030504020204" pitchFamily="34" charset="0"/>
                <a:cs typeface="Open Sans" panose="020B0606030504020204" pitchFamily="34" charset="0"/>
              </a:rPr>
              <a:t>Ce risque est considérablement amplifié dans les situations d'urgence. </a:t>
            </a:r>
          </a:p>
          <a:p>
            <a:pPr marL="342900" indent="-342900">
              <a:lnSpc>
                <a:spcPct val="150000"/>
              </a:lnSpc>
              <a:buFont typeface="Arial" panose="020B0604020202020204" pitchFamily="34" charset="0"/>
              <a:buChar char="•"/>
            </a:pPr>
            <a:r>
              <a:rPr lang="fr-FR" dirty="0">
                <a:latin typeface="Tw Cen MT" panose="020B0602020104020603" pitchFamily="34" charset="0"/>
                <a:ea typeface="Open Sans" panose="020B0606030504020204" pitchFamily="34" charset="0"/>
                <a:cs typeface="Open Sans" panose="020B0606030504020204" pitchFamily="34" charset="0"/>
              </a:rPr>
              <a:t>Veiller à ce que les interventions ANJE-U soient sûres, efficaces et appropriées dans le contexte de l'urgence.</a:t>
            </a:r>
          </a:p>
          <a:p>
            <a:endParaRPr lang="fr-FR" sz="2000" dirty="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1672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10D04-B8A3-4907-909A-D1FE8CDADCC8}"/>
              </a:ext>
            </a:extLst>
          </p:cNvPr>
          <p:cNvSpPr>
            <a:spLocks noGrp="1"/>
          </p:cNvSpPr>
          <p:nvPr>
            <p:ph type="title"/>
          </p:nvPr>
        </p:nvSpPr>
        <p:spPr>
          <a:xfrm>
            <a:off x="838200" y="365125"/>
            <a:ext cx="8800652" cy="625787"/>
          </a:xfrm>
        </p:spPr>
        <p:txBody>
          <a:bodyPr/>
          <a:lstStyle/>
          <a:p>
            <a:pPr algn="ctr"/>
            <a:r>
              <a:rPr lang="fr-FR" sz="2800" b="1" dirty="0">
                <a:latin typeface="Tw Cen MT" panose="020B0602020104020603" pitchFamily="34" charset="0"/>
              </a:rPr>
              <a:t>Objectifs/Focus de l’ANJE -U</a:t>
            </a:r>
            <a:endParaRPr lang="en-US" sz="2800" dirty="0">
              <a:latin typeface="Tw Cen MT" panose="020B0602020104020603" pitchFamily="34" charset="0"/>
            </a:endParaRPr>
          </a:p>
        </p:txBody>
      </p:sp>
      <p:sp>
        <p:nvSpPr>
          <p:cNvPr id="6" name="Content Placeholder 5">
            <a:extLst>
              <a:ext uri="{FF2B5EF4-FFF2-40B4-BE49-F238E27FC236}">
                <a16:creationId xmlns:a16="http://schemas.microsoft.com/office/drawing/2014/main" id="{FBDC0580-7FE6-4B2A-8320-41FBB562BC0F}"/>
              </a:ext>
            </a:extLst>
          </p:cNvPr>
          <p:cNvSpPr>
            <a:spLocks noGrp="1"/>
          </p:cNvSpPr>
          <p:nvPr>
            <p:ph idx="1"/>
          </p:nvPr>
        </p:nvSpPr>
        <p:spPr>
          <a:xfrm>
            <a:off x="336346" y="1371600"/>
            <a:ext cx="11242308" cy="5121275"/>
          </a:xfrm>
        </p:spPr>
        <p:txBody>
          <a:bodyPr/>
          <a:lstStyle/>
          <a:p>
            <a:pPr marL="114300">
              <a:buClr>
                <a:schemeClr val="tx2"/>
              </a:buClr>
            </a:pPr>
            <a:r>
              <a:rPr lang="fr-FR" b="1" dirty="0">
                <a:latin typeface="Tw Cen MT" panose="020B0602020104020603" pitchFamily="34" charset="0"/>
                <a:ea typeface="Open Sans" panose="020B0606030504020204" pitchFamily="34" charset="0"/>
                <a:cs typeface="Open Sans" panose="020B0606030504020204" pitchFamily="34" charset="0"/>
              </a:rPr>
              <a:t>Sauver des vies immédiatement</a:t>
            </a:r>
          </a:p>
          <a:p>
            <a:pPr marL="285750" marR="0" indent="-285750">
              <a:lnSpc>
                <a:spcPct val="107000"/>
              </a:lnSpc>
              <a:spcBef>
                <a:spcPts val="0"/>
              </a:spcBef>
              <a:spcAft>
                <a:spcPts val="800"/>
              </a:spcAft>
              <a:buFont typeface="Arial" panose="020B0604020202020204" pitchFamily="34" charset="0"/>
              <a:buChar char="•"/>
            </a:pPr>
            <a:r>
              <a:rPr lang="en-UG" dirty="0">
                <a:effectLst/>
                <a:latin typeface="Tw Cen MT" panose="020B0602020104020603" pitchFamily="34" charset="0"/>
                <a:ea typeface="Open Sans" panose="020B0606030504020204" pitchFamily="34" charset="0"/>
                <a:cs typeface="Open Sans" panose="020B0606030504020204" pitchFamily="34" charset="0"/>
              </a:rPr>
              <a:t>La </a:t>
            </a:r>
            <a:r>
              <a:rPr lang="en-UG" dirty="0" err="1">
                <a:effectLst/>
                <a:latin typeface="Tw Cen MT" panose="020B0602020104020603" pitchFamily="34" charset="0"/>
                <a:ea typeface="Open Sans" panose="020B0606030504020204" pitchFamily="34" charset="0"/>
                <a:cs typeface="Open Sans" panose="020B0606030504020204" pitchFamily="34" charset="0"/>
              </a:rPr>
              <a:t>prévention</a:t>
            </a:r>
            <a:r>
              <a:rPr lang="en-UG" dirty="0">
                <a:effectLst/>
                <a:latin typeface="Tw Cen MT" panose="020B0602020104020603" pitchFamily="34" charset="0"/>
                <a:ea typeface="Open Sans" panose="020B0606030504020204" pitchFamily="34" charset="0"/>
                <a:cs typeface="Open Sans" panose="020B0606030504020204" pitchFamily="34" charset="0"/>
              </a:rPr>
              <a:t> de la </a:t>
            </a:r>
            <a:r>
              <a:rPr lang="en-UG" dirty="0" err="1">
                <a:effectLst/>
                <a:latin typeface="Tw Cen MT" panose="020B0602020104020603" pitchFamily="34" charset="0"/>
                <a:ea typeface="Open Sans" panose="020B0606030504020204" pitchFamily="34" charset="0"/>
                <a:cs typeface="Open Sans" panose="020B0606030504020204" pitchFamily="34" charset="0"/>
              </a:rPr>
              <a:t>mortalité</a:t>
            </a:r>
            <a:r>
              <a:rPr lang="en-UG" dirty="0">
                <a:effectLst/>
                <a:latin typeface="Tw Cen MT" panose="020B0602020104020603" pitchFamily="34" charset="0"/>
                <a:ea typeface="Open Sans" panose="020B0606030504020204" pitchFamily="34" charset="0"/>
                <a:cs typeface="Open Sans" panose="020B0606030504020204" pitchFamily="34" charset="0"/>
              </a:rPr>
              <a:t> infantile </a:t>
            </a:r>
            <a:r>
              <a:rPr lang="en-UG" dirty="0" err="1">
                <a:effectLst/>
                <a:latin typeface="Tw Cen MT" panose="020B0602020104020603" pitchFamily="34" charset="0"/>
                <a:ea typeface="Open Sans" panose="020B0606030504020204" pitchFamily="34" charset="0"/>
                <a:cs typeface="Open Sans" panose="020B0606030504020204" pitchFamily="34" charset="0"/>
              </a:rPr>
              <a:t>est</a:t>
            </a:r>
            <a:r>
              <a:rPr lang="en-UG" dirty="0">
                <a:effectLst/>
                <a:latin typeface="Tw Cen MT" panose="020B0602020104020603" pitchFamily="34" charset="0"/>
                <a:ea typeface="Open Sans" panose="020B0606030504020204" pitchFamily="34" charset="0"/>
                <a:cs typeface="Open Sans" panose="020B0606030504020204" pitchFamily="34" charset="0"/>
              </a:rPr>
              <a:t> la première </a:t>
            </a:r>
            <a:r>
              <a:rPr lang="en-UG" dirty="0" err="1">
                <a:effectLst/>
                <a:latin typeface="Tw Cen MT" panose="020B0602020104020603" pitchFamily="34" charset="0"/>
                <a:ea typeface="Open Sans" panose="020B0606030504020204" pitchFamily="34" charset="0"/>
                <a:cs typeface="Open Sans" panose="020B0606030504020204" pitchFamily="34" charset="0"/>
              </a:rPr>
              <a:t>priorité</a:t>
            </a:r>
            <a:r>
              <a:rPr lang="en-UG" dirty="0">
                <a:effectLst/>
                <a:latin typeface="Tw Cen MT" panose="020B0602020104020603" pitchFamily="34" charset="0"/>
                <a:ea typeface="Open Sans" panose="020B0606030504020204" pitchFamily="34" charset="0"/>
                <a:cs typeface="Open Sans" panose="020B0606030504020204" pitchFamily="34" charset="0"/>
              </a:rPr>
              <a:t> dans </a:t>
            </a:r>
            <a:endParaRPr lang="en-US" dirty="0">
              <a:effectLst/>
              <a:latin typeface="Tw Cen MT" panose="020B0602020104020603" pitchFamily="34" charset="0"/>
              <a:ea typeface="Open Sans" panose="020B0606030504020204" pitchFamily="34" charset="0"/>
              <a:cs typeface="Open Sans" panose="020B0606030504020204" pitchFamily="34" charset="0"/>
            </a:endParaRPr>
          </a:p>
          <a:p>
            <a:pPr marR="0">
              <a:lnSpc>
                <a:spcPct val="107000"/>
              </a:lnSpc>
              <a:spcBef>
                <a:spcPts val="0"/>
              </a:spcBef>
              <a:spcAft>
                <a:spcPts val="800"/>
              </a:spcAft>
            </a:pPr>
            <a:r>
              <a:rPr lang="en-UG" dirty="0" err="1">
                <a:effectLst/>
                <a:latin typeface="Tw Cen MT" panose="020B0602020104020603" pitchFamily="34" charset="0"/>
                <a:ea typeface="Open Sans" panose="020B0606030504020204" pitchFamily="34" charset="0"/>
                <a:cs typeface="Open Sans" panose="020B0606030504020204" pitchFamily="34" charset="0"/>
              </a:rPr>
              <a:t>une</a:t>
            </a:r>
            <a:r>
              <a:rPr lang="en-UG" dirty="0">
                <a:effectLst/>
                <a:latin typeface="Tw Cen MT" panose="020B0602020104020603" pitchFamily="34" charset="0"/>
                <a:ea typeface="Open Sans" panose="020B0606030504020204" pitchFamily="34" charset="0"/>
                <a:cs typeface="Open Sans" panose="020B0606030504020204" pitchFamily="34" charset="0"/>
              </a:rPr>
              <a:t> situation </a:t>
            </a:r>
            <a:r>
              <a:rPr lang="en-UG" dirty="0" err="1">
                <a:effectLst/>
                <a:latin typeface="Tw Cen MT" panose="020B0602020104020603" pitchFamily="34" charset="0"/>
                <a:ea typeface="Open Sans" panose="020B0606030504020204" pitchFamily="34" charset="0"/>
                <a:cs typeface="Open Sans" panose="020B0606030504020204" pitchFamily="34" charset="0"/>
              </a:rPr>
              <a:t>d'urgence</a:t>
            </a:r>
            <a:r>
              <a:rPr lang="en-UG" dirty="0">
                <a:effectLst/>
                <a:latin typeface="Tw Cen MT" panose="020B0602020104020603" pitchFamily="34" charset="0"/>
                <a:ea typeface="Open Sans" panose="020B0606030504020204" pitchFamily="34" charset="0"/>
                <a:cs typeface="Open Sans" panose="020B0606030504020204" pitchFamily="34" charset="0"/>
              </a:rPr>
              <a:t>. </a:t>
            </a:r>
            <a:endParaRPr lang="en-US" dirty="0">
              <a:effectLst/>
              <a:latin typeface="Tw Cen MT" panose="020B0602020104020603" pitchFamily="34" charset="0"/>
              <a:ea typeface="Open Sans" panose="020B0606030504020204" pitchFamily="34" charset="0"/>
              <a:cs typeface="Open Sans" panose="020B060603050402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G" dirty="0">
              <a:effectLst/>
              <a:latin typeface="Tw Cen MT" panose="020B0602020104020603" pitchFamily="34" charset="0"/>
              <a:ea typeface="Open Sans" panose="020B0606030504020204" pitchFamily="34" charset="0"/>
              <a:cs typeface="Open Sans" panose="020B0606030504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G" dirty="0" err="1">
                <a:effectLst/>
                <a:latin typeface="Tw Cen MT" panose="020B0602020104020603" pitchFamily="34" charset="0"/>
                <a:ea typeface="Open Sans" panose="020B0606030504020204" pitchFamily="34" charset="0"/>
                <a:cs typeface="Open Sans" panose="020B0606030504020204" pitchFamily="34" charset="0"/>
              </a:rPr>
              <a:t>Offrir</a:t>
            </a:r>
            <a:r>
              <a:rPr lang="en-UG" dirty="0">
                <a:effectLst/>
                <a:latin typeface="Tw Cen MT" panose="020B0602020104020603" pitchFamily="34" charset="0"/>
                <a:ea typeface="Open Sans" panose="020B0606030504020204" pitchFamily="34" charset="0"/>
                <a:cs typeface="Open Sans" panose="020B0606030504020204" pitchFamily="34" charset="0"/>
              </a:rPr>
              <a:t> un e</a:t>
            </a:r>
            <a:r>
              <a:rPr lang="fr-FR" dirty="0" err="1">
                <a:effectLst/>
                <a:latin typeface="Tw Cen MT" panose="020B0602020104020603" pitchFamily="34" charset="0"/>
                <a:ea typeface="Open Sans" panose="020B0606030504020204" pitchFamily="34" charset="0"/>
                <a:cs typeface="Open Sans" panose="020B0606030504020204" pitchFamily="34" charset="0"/>
              </a:rPr>
              <a:t>nvironment</a:t>
            </a:r>
            <a:r>
              <a:rPr lang="en-UG" dirty="0">
                <a:effectLst/>
                <a:latin typeface="Tw Cen MT" panose="020B0602020104020603" pitchFamily="34" charset="0"/>
                <a:ea typeface="Open Sans" panose="020B0606030504020204" pitchFamily="34" charset="0"/>
                <a:cs typeface="Open Sans" panose="020B0606030504020204" pitchFamily="34" charset="0"/>
              </a:rPr>
              <a:t> et des </a:t>
            </a:r>
            <a:r>
              <a:rPr lang="en-UG" dirty="0" err="1">
                <a:effectLst/>
                <a:latin typeface="Tw Cen MT" panose="020B0602020104020603" pitchFamily="34" charset="0"/>
                <a:ea typeface="Open Sans" panose="020B0606030504020204" pitchFamily="34" charset="0"/>
                <a:cs typeface="Open Sans" panose="020B0606030504020204" pitchFamily="34" charset="0"/>
              </a:rPr>
              <a:t>ressources</a:t>
            </a:r>
            <a:r>
              <a:rPr lang="en-UG" dirty="0">
                <a:effectLst/>
                <a:latin typeface="Tw Cen MT" panose="020B0602020104020603" pitchFamily="34" charset="0"/>
                <a:ea typeface="Open Sans" panose="020B0606030504020204" pitchFamily="34" charset="0"/>
                <a:cs typeface="Open Sans" panose="020B0606030504020204" pitchFamily="34" charset="0"/>
              </a:rPr>
              <a:t> aux </a:t>
            </a:r>
            <a:r>
              <a:rPr lang="en-UG" dirty="0" err="1">
                <a:effectLst/>
                <a:latin typeface="Tw Cen MT" panose="020B0602020104020603" pitchFamily="34" charset="0"/>
                <a:ea typeface="Open Sans" panose="020B0606030504020204" pitchFamily="34" charset="0"/>
                <a:cs typeface="Open Sans" panose="020B0606030504020204" pitchFamily="34" charset="0"/>
              </a:rPr>
              <a:t>personnes</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s'occupant</a:t>
            </a:r>
            <a:endParaRPr lang="en-US" dirty="0">
              <a:effectLst/>
              <a:latin typeface="Tw Cen MT" panose="020B0602020104020603" pitchFamily="34" charset="0"/>
              <a:ea typeface="Open Sans" panose="020B0606030504020204" pitchFamily="34" charset="0"/>
              <a:cs typeface="Open Sans" panose="020B0606030504020204" pitchFamily="34" charset="0"/>
            </a:endParaRPr>
          </a:p>
          <a:p>
            <a:pPr marR="0">
              <a:lnSpc>
                <a:spcPct val="107000"/>
              </a:lnSpc>
              <a:spcBef>
                <a:spcPts val="0"/>
              </a:spcBef>
              <a:spcAft>
                <a:spcPts val="800"/>
              </a:spcAft>
            </a:pP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d'enfants</a:t>
            </a:r>
            <a:r>
              <a:rPr lang="en-UG" dirty="0">
                <a:effectLst/>
                <a:latin typeface="Tw Cen MT" panose="020B0602020104020603" pitchFamily="34" charset="0"/>
                <a:ea typeface="Open Sans" panose="020B0606030504020204" pitchFamily="34" charset="0"/>
                <a:cs typeface="Open Sans" panose="020B0606030504020204" pitchFamily="34" charset="0"/>
              </a:rPr>
              <a:t> de </a:t>
            </a:r>
            <a:r>
              <a:rPr lang="fr-FR" dirty="0">
                <a:effectLst/>
                <a:latin typeface="Tw Cen MT" panose="020B0602020104020603" pitchFamily="34" charset="0"/>
                <a:ea typeface="Open Sans" panose="020B0606030504020204" pitchFamily="34" charset="0"/>
                <a:cs typeface="Open Sans" panose="020B0606030504020204" pitchFamily="34" charset="0"/>
              </a:rPr>
              <a:t>0-</a:t>
            </a:r>
            <a:r>
              <a:rPr lang="en-UG" dirty="0">
                <a:effectLst/>
                <a:latin typeface="Tw Cen MT" panose="020B0602020104020603" pitchFamily="34" charset="0"/>
                <a:ea typeface="Open Sans" panose="020B0606030504020204" pitchFamily="34" charset="0"/>
                <a:cs typeface="Open Sans" panose="020B0606030504020204" pitchFamily="34" charset="0"/>
              </a:rPr>
              <a:t>23 </a:t>
            </a:r>
            <a:r>
              <a:rPr lang="en-UG" dirty="0" err="1">
                <a:effectLst/>
                <a:latin typeface="Tw Cen MT" panose="020B0602020104020603" pitchFamily="34" charset="0"/>
                <a:ea typeface="Open Sans" panose="020B0606030504020204" pitchFamily="34" charset="0"/>
                <a:cs typeface="Open Sans" panose="020B0606030504020204" pitchFamily="34" charset="0"/>
              </a:rPr>
              <a:t>mois</a:t>
            </a:r>
            <a:r>
              <a:rPr lang="en-UG" dirty="0">
                <a:effectLst/>
                <a:latin typeface="Tw Cen MT" panose="020B0602020104020603" pitchFamily="34" charset="0"/>
                <a:ea typeface="Open Sans" panose="020B0606030504020204" pitchFamily="34" charset="0"/>
                <a:cs typeface="Open Sans" panose="020B0606030504020204" pitchFamily="34" charset="0"/>
              </a:rPr>
              <a:t> pour </a:t>
            </a:r>
            <a:r>
              <a:rPr lang="en-UG" dirty="0" err="1">
                <a:effectLst/>
                <a:latin typeface="Tw Cen MT" panose="020B0602020104020603" pitchFamily="34" charset="0"/>
                <a:ea typeface="Open Sans" panose="020B0606030504020204" pitchFamily="34" charset="0"/>
                <a:cs typeface="Open Sans" panose="020B0606030504020204" pitchFamily="34" charset="0"/>
              </a:rPr>
              <a:t>soutenir</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l'allaitement</a:t>
            </a:r>
            <a:r>
              <a:rPr lang="en-UG" dirty="0">
                <a:effectLst/>
                <a:latin typeface="Tw Cen MT" panose="020B0602020104020603" pitchFamily="34" charset="0"/>
                <a:ea typeface="Open Sans" panose="020B0606030504020204" pitchFamily="34" charset="0"/>
                <a:cs typeface="Open Sans" panose="020B0606030504020204" pitchFamily="34" charset="0"/>
              </a:rPr>
              <a:t> et les pratiques </a:t>
            </a:r>
            <a:r>
              <a:rPr lang="en-UG" dirty="0" err="1">
                <a:effectLst/>
                <a:latin typeface="Tw Cen MT" panose="020B0602020104020603" pitchFamily="34" charset="0"/>
                <a:ea typeface="Open Sans" panose="020B0606030504020204" pitchFamily="34" charset="0"/>
                <a:cs typeface="Open Sans" panose="020B0606030504020204" pitchFamily="34" charset="0"/>
              </a:rPr>
              <a:t>d'alimentation</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complémentaire</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appropriées</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sont</a:t>
            </a:r>
            <a:r>
              <a:rPr lang="en-UG" dirty="0">
                <a:effectLst/>
                <a:latin typeface="Tw Cen MT" panose="020B0602020104020603" pitchFamily="34" charset="0"/>
                <a:ea typeface="Open Sans" panose="020B0606030504020204" pitchFamily="34" charset="0"/>
                <a:cs typeface="Open Sans" panose="020B0606030504020204" pitchFamily="34" charset="0"/>
              </a:rPr>
              <a:t> des interventions </a:t>
            </a:r>
            <a:r>
              <a:rPr lang="en-UG" dirty="0" err="1">
                <a:effectLst/>
                <a:latin typeface="Tw Cen MT" panose="020B0602020104020603" pitchFamily="34" charset="0"/>
                <a:ea typeface="Open Sans" panose="020B0606030504020204" pitchFamily="34" charset="0"/>
                <a:cs typeface="Open Sans" panose="020B0606030504020204" pitchFamily="34" charset="0"/>
              </a:rPr>
              <a:t>clés</a:t>
            </a:r>
            <a:r>
              <a:rPr lang="en-UG" dirty="0">
                <a:effectLst/>
                <a:latin typeface="Tw Cen MT" panose="020B0602020104020603" pitchFamily="34" charset="0"/>
                <a:ea typeface="Open Sans" panose="020B0606030504020204" pitchFamily="34" charset="0"/>
                <a:cs typeface="Open Sans" panose="020B0606030504020204" pitchFamily="34" charset="0"/>
              </a:rPr>
              <a:t> pour </a:t>
            </a:r>
            <a:r>
              <a:rPr lang="en-UG" dirty="0" err="1">
                <a:effectLst/>
                <a:latin typeface="Tw Cen MT" panose="020B0602020104020603" pitchFamily="34" charset="0"/>
                <a:ea typeface="Open Sans" panose="020B0606030504020204" pitchFamily="34" charset="0"/>
                <a:cs typeface="Open Sans" panose="020B0606030504020204" pitchFamily="34" charset="0"/>
              </a:rPr>
              <a:t>réduire</a:t>
            </a:r>
            <a:r>
              <a:rPr lang="en-UG" dirty="0">
                <a:effectLst/>
                <a:latin typeface="Tw Cen MT" panose="020B0602020104020603" pitchFamily="34" charset="0"/>
                <a:ea typeface="Open Sans" panose="020B0606030504020204" pitchFamily="34" charset="0"/>
                <a:cs typeface="Open Sans" panose="020B0606030504020204" pitchFamily="34" charset="0"/>
              </a:rPr>
              <a:t> le </a:t>
            </a:r>
            <a:r>
              <a:rPr lang="en-UG" dirty="0" err="1">
                <a:effectLst/>
                <a:latin typeface="Tw Cen MT" panose="020B0602020104020603" pitchFamily="34" charset="0"/>
                <a:ea typeface="Open Sans" panose="020B0606030504020204" pitchFamily="34" charset="0"/>
                <a:cs typeface="Open Sans" panose="020B0606030504020204" pitchFamily="34" charset="0"/>
              </a:rPr>
              <a:t>risque</a:t>
            </a:r>
            <a:r>
              <a:rPr lang="en-UG" dirty="0">
                <a:effectLst/>
                <a:latin typeface="Tw Cen MT" panose="020B0602020104020603" pitchFamily="34" charset="0"/>
                <a:ea typeface="Open Sans" panose="020B0606030504020204" pitchFamily="34" charset="0"/>
                <a:cs typeface="Open Sans" panose="020B0606030504020204" pitchFamily="34" charset="0"/>
              </a:rPr>
              <a:t> de </a:t>
            </a:r>
            <a:r>
              <a:rPr lang="en-UG" dirty="0" err="1">
                <a:effectLst/>
                <a:latin typeface="Tw Cen MT" panose="020B0602020104020603" pitchFamily="34" charset="0"/>
                <a:ea typeface="Open Sans" panose="020B0606030504020204" pitchFamily="34" charset="0"/>
                <a:cs typeface="Open Sans" panose="020B0606030504020204" pitchFamily="34" charset="0"/>
              </a:rPr>
              <a:t>mortalité</a:t>
            </a:r>
            <a:r>
              <a:rPr lang="en-UG" dirty="0">
                <a:effectLst/>
                <a:latin typeface="Tw Cen MT" panose="020B0602020104020603" pitchFamily="34" charset="0"/>
                <a:ea typeface="Open Sans" panose="020B0606030504020204" pitchFamily="34" charset="0"/>
                <a:cs typeface="Open Sans" panose="020B0606030504020204" pitchFamily="34" charset="0"/>
              </a:rPr>
              <a:t> infantile. </a:t>
            </a:r>
            <a:endParaRPr lang="en-US" dirty="0">
              <a:effectLst/>
              <a:latin typeface="Tw Cen MT" panose="020B0602020104020603" pitchFamily="34" charset="0"/>
              <a:ea typeface="Open Sans" panose="020B0606030504020204" pitchFamily="34" charset="0"/>
              <a:cs typeface="Open Sans" panose="020B0606030504020204" pitchFamily="34" charset="0"/>
            </a:endParaRPr>
          </a:p>
          <a:p>
            <a:pPr marL="285750" marR="0" indent="-285750">
              <a:lnSpc>
                <a:spcPct val="107000"/>
              </a:lnSpc>
              <a:spcBef>
                <a:spcPts val="0"/>
              </a:spcBef>
              <a:spcAft>
                <a:spcPts val="800"/>
              </a:spcAft>
              <a:buFont typeface="Arial" panose="020B0604020202020204" pitchFamily="34" charset="0"/>
              <a:buChar char="•"/>
            </a:pPr>
            <a:endParaRPr lang="en-UG" dirty="0">
              <a:effectLst/>
              <a:latin typeface="Tw Cen MT" panose="020B0602020104020603" pitchFamily="34" charset="0"/>
              <a:ea typeface="Open Sans" panose="020B0606030504020204" pitchFamily="34" charset="0"/>
              <a:cs typeface="Open Sans" panose="020B0606030504020204" pitchFamily="34" charset="0"/>
            </a:endParaRPr>
          </a:p>
          <a:p>
            <a:pPr marL="285750" marR="0" indent="-285750">
              <a:lnSpc>
                <a:spcPct val="107000"/>
              </a:lnSpc>
              <a:spcBef>
                <a:spcPts val="0"/>
              </a:spcBef>
              <a:spcAft>
                <a:spcPts val="800"/>
              </a:spcAft>
              <a:buFont typeface="Arial" panose="020B0604020202020204" pitchFamily="34" charset="0"/>
              <a:buChar char="•"/>
            </a:pPr>
            <a:r>
              <a:rPr lang="en-UG" dirty="0" err="1">
                <a:effectLst/>
                <a:latin typeface="Tw Cen MT" panose="020B0602020104020603" pitchFamily="34" charset="0"/>
                <a:ea typeface="Open Sans" panose="020B0606030504020204" pitchFamily="34" charset="0"/>
                <a:cs typeface="Open Sans" panose="020B0606030504020204" pitchFamily="34" charset="0"/>
              </a:rPr>
              <a:t>En</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veillant</a:t>
            </a:r>
            <a:r>
              <a:rPr lang="en-UG" dirty="0">
                <a:effectLst/>
                <a:latin typeface="Tw Cen MT" panose="020B0602020104020603" pitchFamily="34" charset="0"/>
                <a:ea typeface="Open Sans" panose="020B0606030504020204" pitchFamily="34" charset="0"/>
                <a:cs typeface="Open Sans" panose="020B0606030504020204" pitchFamily="34" charset="0"/>
              </a:rPr>
              <a:t> à </a:t>
            </a:r>
            <a:r>
              <a:rPr lang="en-UG" dirty="0" err="1">
                <a:effectLst/>
                <a:latin typeface="Tw Cen MT" panose="020B0602020104020603" pitchFamily="34" charset="0"/>
                <a:ea typeface="Open Sans" panose="020B0606030504020204" pitchFamily="34" charset="0"/>
                <a:cs typeface="Open Sans" panose="020B0606030504020204" pitchFamily="34" charset="0"/>
              </a:rPr>
              <a:t>ce</a:t>
            </a:r>
            <a:r>
              <a:rPr lang="en-UG" dirty="0">
                <a:effectLst/>
                <a:latin typeface="Tw Cen MT" panose="020B0602020104020603" pitchFamily="34" charset="0"/>
                <a:ea typeface="Open Sans" panose="020B0606030504020204" pitchFamily="34" charset="0"/>
                <a:cs typeface="Open Sans" panose="020B0606030504020204" pitchFamily="34" charset="0"/>
              </a:rPr>
              <a:t> que les </a:t>
            </a:r>
            <a:r>
              <a:rPr lang="fr-FR" dirty="0">
                <a:effectLst/>
                <a:latin typeface="Tw Cen MT" panose="020B0602020104020603" pitchFamily="34" charset="0"/>
                <a:ea typeface="Open Sans" panose="020B0606030504020204" pitchFamily="34" charset="0"/>
                <a:cs typeface="Open Sans" panose="020B0606030504020204" pitchFamily="34" charset="0"/>
              </a:rPr>
              <a:t>FEA</a:t>
            </a:r>
            <a:r>
              <a:rPr lang="en-UG" dirty="0">
                <a:effectLst/>
                <a:latin typeface="Tw Cen MT" panose="020B0602020104020603" pitchFamily="34" charset="0"/>
                <a:ea typeface="Open Sans" panose="020B0606030504020204" pitchFamily="34" charset="0"/>
                <a:cs typeface="Open Sans" panose="020B0606030504020204" pitchFamily="34" charset="0"/>
              </a:rPr>
              <a:t> et les enfants de </a:t>
            </a:r>
            <a:r>
              <a:rPr lang="fr-FR" dirty="0">
                <a:effectLst/>
                <a:latin typeface="Tw Cen MT" panose="020B0602020104020603" pitchFamily="34" charset="0"/>
                <a:ea typeface="Open Sans" panose="020B0606030504020204" pitchFamily="34" charset="0"/>
                <a:cs typeface="Open Sans" panose="020B0606030504020204" pitchFamily="34" charset="0"/>
              </a:rPr>
              <a:t>0-</a:t>
            </a:r>
            <a:r>
              <a:rPr lang="en-UG" dirty="0">
                <a:effectLst/>
                <a:latin typeface="Tw Cen MT" panose="020B0602020104020603" pitchFamily="34" charset="0"/>
                <a:ea typeface="Open Sans" panose="020B0606030504020204" pitchFamily="34" charset="0"/>
                <a:cs typeface="Open Sans" panose="020B0606030504020204" pitchFamily="34" charset="0"/>
              </a:rPr>
              <a:t>23 </a:t>
            </a:r>
            <a:r>
              <a:rPr lang="en-UG" dirty="0" err="1">
                <a:effectLst/>
                <a:latin typeface="Tw Cen MT" panose="020B0602020104020603" pitchFamily="34" charset="0"/>
                <a:ea typeface="Open Sans" panose="020B0606030504020204" pitchFamily="34" charset="0"/>
                <a:cs typeface="Open Sans" panose="020B0606030504020204" pitchFamily="34" charset="0"/>
              </a:rPr>
              <a:t>mois</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puissent</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satisfaire</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leurs</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besoins</a:t>
            </a:r>
            <a:r>
              <a:rPr lang="en-UG" dirty="0">
                <a:effectLst/>
                <a:latin typeface="Tw Cen MT" panose="020B0602020104020603" pitchFamily="34" charset="0"/>
                <a:ea typeface="Open Sans" panose="020B0606030504020204" pitchFamily="34" charset="0"/>
                <a:cs typeface="Open Sans" panose="020B0606030504020204" pitchFamily="34" charset="0"/>
              </a:rPr>
              <a:t> dans un </a:t>
            </a:r>
            <a:r>
              <a:rPr lang="en-UG" dirty="0" err="1">
                <a:effectLst/>
                <a:latin typeface="Tw Cen MT" panose="020B0602020104020603" pitchFamily="34" charset="0"/>
                <a:ea typeface="Open Sans" panose="020B0606030504020204" pitchFamily="34" charset="0"/>
                <a:cs typeface="Open Sans" panose="020B0606030504020204" pitchFamily="34" charset="0"/>
              </a:rPr>
              <a:t>environnement</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sûr</a:t>
            </a:r>
            <a:r>
              <a:rPr lang="en-UG" dirty="0">
                <a:effectLst/>
                <a:latin typeface="Tw Cen MT" panose="020B0602020104020603" pitchFamily="34" charset="0"/>
                <a:ea typeface="Open Sans" panose="020B0606030504020204" pitchFamily="34" charset="0"/>
                <a:cs typeface="Open Sans" panose="020B0606030504020204" pitchFamily="34" charset="0"/>
              </a:rPr>
              <a:t> et </a:t>
            </a:r>
            <a:r>
              <a:rPr lang="en-UG" dirty="0" err="1">
                <a:effectLst/>
                <a:latin typeface="Tw Cen MT" panose="020B0602020104020603" pitchFamily="34" charset="0"/>
                <a:ea typeface="Open Sans" panose="020B0606030504020204" pitchFamily="34" charset="0"/>
                <a:cs typeface="Open Sans" panose="020B0606030504020204" pitchFamily="34" charset="0"/>
              </a:rPr>
              <a:t>favorable</a:t>
            </a:r>
            <a:r>
              <a:rPr lang="en-UG" dirty="0">
                <a:effectLst/>
                <a:latin typeface="Tw Cen MT" panose="020B0602020104020603" pitchFamily="34" charset="0"/>
                <a:ea typeface="Open Sans" panose="020B0606030504020204" pitchFamily="34" charset="0"/>
                <a:cs typeface="Open Sans" panose="020B0606030504020204" pitchFamily="34" charset="0"/>
              </a:rPr>
              <a:t>, on </a:t>
            </a:r>
            <a:r>
              <a:rPr lang="en-UG" dirty="0" err="1">
                <a:effectLst/>
                <a:latin typeface="Tw Cen MT" panose="020B0602020104020603" pitchFamily="34" charset="0"/>
                <a:ea typeface="Open Sans" panose="020B0606030504020204" pitchFamily="34" charset="0"/>
                <a:cs typeface="Open Sans" panose="020B0606030504020204" pitchFamily="34" charset="0"/>
              </a:rPr>
              <a:t>peut</a:t>
            </a:r>
            <a:r>
              <a:rPr lang="en-UG" dirty="0">
                <a:effectLst/>
                <a:latin typeface="Tw Cen MT" panose="020B0602020104020603" pitchFamily="34" charset="0"/>
                <a:ea typeface="Open Sans" panose="020B0606030504020204" pitchFamily="34" charset="0"/>
                <a:cs typeface="Open Sans" panose="020B0606030504020204" pitchFamily="34" charset="0"/>
              </a:rPr>
              <a:t> les aider à </a:t>
            </a:r>
            <a:r>
              <a:rPr lang="en-UG" dirty="0" err="1">
                <a:effectLst/>
                <a:latin typeface="Tw Cen MT" panose="020B0602020104020603" pitchFamily="34" charset="0"/>
                <a:ea typeface="Open Sans" panose="020B0606030504020204" pitchFamily="34" charset="0"/>
                <a:cs typeface="Open Sans" panose="020B0606030504020204" pitchFamily="34" charset="0"/>
              </a:rPr>
              <a:t>poursuivre</a:t>
            </a:r>
            <a:r>
              <a:rPr lang="en-UG" dirty="0">
                <a:effectLst/>
                <a:latin typeface="Tw Cen MT" panose="020B0602020104020603" pitchFamily="34" charset="0"/>
                <a:ea typeface="Open Sans" panose="020B0606030504020204" pitchFamily="34" charset="0"/>
                <a:cs typeface="Open Sans" panose="020B0606030504020204" pitchFamily="34" charset="0"/>
              </a:rPr>
              <a:t> </a:t>
            </a:r>
            <a:r>
              <a:rPr lang="en-UG" dirty="0" err="1">
                <a:effectLst/>
                <a:latin typeface="Tw Cen MT" panose="020B0602020104020603" pitchFamily="34" charset="0"/>
                <a:ea typeface="Open Sans" panose="020B0606030504020204" pitchFamily="34" charset="0"/>
                <a:cs typeface="Open Sans" panose="020B0606030504020204" pitchFamily="34" charset="0"/>
              </a:rPr>
              <a:t>l'allaitement</a:t>
            </a:r>
            <a:r>
              <a:rPr lang="en-UG" dirty="0">
                <a:effectLst/>
                <a:latin typeface="Tw Cen MT" panose="020B0602020104020603" pitchFamily="34" charset="0"/>
                <a:ea typeface="Open Sans" panose="020B0606030504020204" pitchFamily="34" charset="0"/>
                <a:cs typeface="Open Sans" panose="020B0606030504020204" pitchFamily="34" charset="0"/>
              </a:rPr>
              <a:t> et augmenter </a:t>
            </a:r>
            <a:r>
              <a:rPr lang="en-UG" dirty="0" err="1">
                <a:effectLst/>
                <a:latin typeface="Tw Cen MT" panose="020B0602020104020603" pitchFamily="34" charset="0"/>
                <a:ea typeface="Open Sans" panose="020B0606030504020204" pitchFamily="34" charset="0"/>
                <a:cs typeface="Open Sans" panose="020B0606030504020204" pitchFamily="34" charset="0"/>
              </a:rPr>
              <a:t>leurs</a:t>
            </a:r>
            <a:r>
              <a:rPr lang="en-UG" dirty="0">
                <a:effectLst/>
                <a:latin typeface="Tw Cen MT" panose="020B0602020104020603" pitchFamily="34" charset="0"/>
                <a:ea typeface="Open Sans" panose="020B0606030504020204" pitchFamily="34" charset="0"/>
                <a:cs typeface="Open Sans" panose="020B0606030504020204" pitchFamily="34" charset="0"/>
              </a:rPr>
              <a:t> chances de </a:t>
            </a:r>
            <a:r>
              <a:rPr lang="en-UG" dirty="0" err="1">
                <a:effectLst/>
                <a:latin typeface="Tw Cen MT" panose="020B0602020104020603" pitchFamily="34" charset="0"/>
                <a:ea typeface="Open Sans" panose="020B0606030504020204" pitchFamily="34" charset="0"/>
                <a:cs typeface="Open Sans" panose="020B0606030504020204" pitchFamily="34" charset="0"/>
              </a:rPr>
              <a:t>survie</a:t>
            </a:r>
            <a:r>
              <a:rPr lang="en-UG" sz="2000" dirty="0">
                <a:effectLst/>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C1D08A65-C587-4514-BB24-115D2D8D4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9631" y="225632"/>
            <a:ext cx="2384764" cy="3303478"/>
          </a:xfrm>
          <a:prstGeom prst="rect">
            <a:avLst/>
          </a:prstGeom>
        </p:spPr>
      </p:pic>
      <p:sp>
        <p:nvSpPr>
          <p:cNvPr id="7" name="Rectangle 6">
            <a:extLst>
              <a:ext uri="{FF2B5EF4-FFF2-40B4-BE49-F238E27FC236}">
                <a16:creationId xmlns:a16="http://schemas.microsoft.com/office/drawing/2014/main" id="{73FD4EA8-FEEB-41BE-8FE2-AE20F6AD788B}"/>
              </a:ext>
            </a:extLst>
          </p:cNvPr>
          <p:cNvSpPr/>
          <p:nvPr/>
        </p:nvSpPr>
        <p:spPr>
          <a:xfrm rot="5400000">
            <a:off x="10686295" y="2109570"/>
            <a:ext cx="2061718" cy="276999"/>
          </a:xfrm>
          <a:prstGeom prst="rect">
            <a:avLst/>
          </a:prstGeom>
        </p:spPr>
        <p:txBody>
          <a:bodyPr wrap="none">
            <a:spAutoFit/>
          </a:bodyPr>
          <a:lstStyle/>
          <a:p>
            <a:r>
              <a:rPr lang="en-GB" sz="1200" dirty="0"/>
              <a:t>Lynette Lim/Save the Children</a:t>
            </a:r>
            <a:endParaRPr lang="en-US" sz="1200" dirty="0"/>
          </a:p>
        </p:txBody>
      </p:sp>
    </p:spTree>
    <p:extLst>
      <p:ext uri="{BB962C8B-B14F-4D97-AF65-F5344CB8AC3E}">
        <p14:creationId xmlns:p14="http://schemas.microsoft.com/office/powerpoint/2010/main" val="61320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10D04-B8A3-4907-909A-D1FE8CDADCC8}"/>
              </a:ext>
            </a:extLst>
          </p:cNvPr>
          <p:cNvSpPr>
            <a:spLocks noGrp="1"/>
          </p:cNvSpPr>
          <p:nvPr>
            <p:ph type="title"/>
          </p:nvPr>
        </p:nvSpPr>
        <p:spPr/>
        <p:txBody>
          <a:bodyPr/>
          <a:lstStyle/>
          <a:p>
            <a:pPr algn="ctr"/>
            <a:r>
              <a:rPr lang="fr-FR" sz="2800" b="1" dirty="0">
                <a:latin typeface="Tw Cen MT" panose="020B0602020104020603" pitchFamily="34" charset="0"/>
              </a:rPr>
              <a:t>Objectifs/Focus de l’ANJE -U</a:t>
            </a:r>
            <a:endParaRPr lang="en-US" sz="2800" dirty="0">
              <a:latin typeface="Tw Cen MT" panose="020B0602020104020603" pitchFamily="34" charset="0"/>
            </a:endParaRPr>
          </a:p>
        </p:txBody>
      </p:sp>
      <p:sp>
        <p:nvSpPr>
          <p:cNvPr id="6" name="Content Placeholder 5">
            <a:extLst>
              <a:ext uri="{FF2B5EF4-FFF2-40B4-BE49-F238E27FC236}">
                <a16:creationId xmlns:a16="http://schemas.microsoft.com/office/drawing/2014/main" id="{FBDC0580-7FE6-4B2A-8320-41FBB562BC0F}"/>
              </a:ext>
            </a:extLst>
          </p:cNvPr>
          <p:cNvSpPr>
            <a:spLocks noGrp="1"/>
          </p:cNvSpPr>
          <p:nvPr>
            <p:ph idx="1"/>
          </p:nvPr>
        </p:nvSpPr>
        <p:spPr>
          <a:xfrm>
            <a:off x="475013" y="985652"/>
            <a:ext cx="11222181" cy="5191311"/>
          </a:xfrm>
        </p:spPr>
        <p:txBody>
          <a:bodyPr/>
          <a:lstStyle/>
          <a:p>
            <a:r>
              <a:rPr lang="fr-FR" sz="2200" b="1" dirty="0">
                <a:latin typeface="Tw Cen MT" panose="020B0602020104020603" pitchFamily="34" charset="0"/>
                <a:ea typeface="Open Sans" panose="020B0606030504020204" pitchFamily="34" charset="0"/>
                <a:cs typeface="Open Sans" panose="020B0606030504020204" pitchFamily="34" charset="0"/>
              </a:rPr>
              <a:t>Se concentrer sur les besoins de la majorité</a:t>
            </a:r>
          </a:p>
          <a:p>
            <a:endParaRPr lang="fr-FR" sz="2200" b="1" dirty="0">
              <a:latin typeface="Tw Cen MT" panose="020B0602020104020603"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G" sz="2200" dirty="0">
                <a:effectLst/>
                <a:latin typeface="Tw Cen MT" panose="020B0602020104020603" pitchFamily="34" charset="0"/>
                <a:ea typeface="Open Sans" panose="020B0606030504020204" pitchFamily="34" charset="0"/>
                <a:cs typeface="Open Sans" panose="020B0606030504020204" pitchFamily="34" charset="0"/>
              </a:rPr>
              <a:t>Dans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une</a:t>
            </a:r>
            <a:r>
              <a:rPr lang="en-UG" sz="2200" dirty="0">
                <a:effectLst/>
                <a:latin typeface="Tw Cen MT" panose="020B0602020104020603" pitchFamily="34" charset="0"/>
                <a:ea typeface="Open Sans" panose="020B0606030504020204" pitchFamily="34" charset="0"/>
                <a:cs typeface="Open Sans" panose="020B0606030504020204" pitchFamily="34" charset="0"/>
              </a:rPr>
              <a:t> situation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d'urgence</a:t>
            </a:r>
            <a:r>
              <a:rPr lang="en-UG" sz="2200" dirty="0">
                <a:effectLst/>
                <a:latin typeface="Tw Cen MT" panose="020B0602020104020603" pitchFamily="34" charset="0"/>
                <a:ea typeface="Open Sans" panose="020B0606030504020204" pitchFamily="34" charset="0"/>
                <a:cs typeface="Open Sans" panose="020B0606030504020204" pitchFamily="34" charset="0"/>
              </a:rPr>
              <a:t>, il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n'est</a:t>
            </a:r>
            <a:r>
              <a:rPr lang="en-UG" sz="2200" dirty="0">
                <a:effectLst/>
                <a:latin typeface="Tw Cen MT" panose="020B0602020104020603" pitchFamily="34" charset="0"/>
                <a:ea typeface="Open Sans" panose="020B0606030504020204" pitchFamily="34" charset="0"/>
                <a:cs typeface="Open Sans" panose="020B0606030504020204" pitchFamily="34" charset="0"/>
              </a:rPr>
              <a:t> pas possible de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fournir</a:t>
            </a:r>
            <a:r>
              <a:rPr lang="en-UG" sz="2200" dirty="0">
                <a:effectLst/>
                <a:latin typeface="Tw Cen MT" panose="020B0602020104020603" pitchFamily="34" charset="0"/>
                <a:ea typeface="Open Sans" panose="020B0606030504020204" pitchFamily="34" charset="0"/>
                <a:cs typeface="Open Sans" panose="020B0606030504020204" pitchFamily="34" charset="0"/>
              </a:rPr>
              <a:t> un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soutien</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individuel</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continu</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comme</a:t>
            </a:r>
            <a:r>
              <a:rPr lang="en-UG" sz="2200" dirty="0">
                <a:effectLst/>
                <a:latin typeface="Tw Cen MT" panose="020B0602020104020603" pitchFamily="34" charset="0"/>
                <a:ea typeface="Open Sans" panose="020B0606030504020204" pitchFamily="34" charset="0"/>
                <a:cs typeface="Open Sans" panose="020B0606030504020204" pitchFamily="34" charset="0"/>
              </a:rPr>
              <a:t> dans les programmes de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développement</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En</a:t>
            </a:r>
            <a:r>
              <a:rPr lang="en-UG" sz="2200" dirty="0">
                <a:effectLst/>
                <a:latin typeface="Tw Cen MT" panose="020B0602020104020603" pitchFamily="34" charset="0"/>
                <a:ea typeface="Open Sans" panose="020B0606030504020204" pitchFamily="34" charset="0"/>
                <a:cs typeface="Open Sans" panose="020B0606030504020204" pitchFamily="34" charset="0"/>
              </a:rPr>
              <a:t> se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concentrant</a:t>
            </a:r>
            <a:r>
              <a:rPr lang="en-UG" sz="2200" dirty="0">
                <a:effectLst/>
                <a:latin typeface="Tw Cen MT" panose="020B0602020104020603" pitchFamily="34" charset="0"/>
                <a:ea typeface="Open Sans" panose="020B0606030504020204" pitchFamily="34" charset="0"/>
                <a:cs typeface="Open Sans" panose="020B0606030504020204" pitchFamily="34" charset="0"/>
              </a:rPr>
              <a:t> sur les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besoins</a:t>
            </a:r>
            <a:r>
              <a:rPr lang="en-UG" sz="2200" dirty="0">
                <a:effectLst/>
                <a:latin typeface="Tw Cen MT" panose="020B0602020104020603" pitchFamily="34" charset="0"/>
                <a:ea typeface="Open Sans" panose="020B0606030504020204" pitchFamily="34" charset="0"/>
                <a:cs typeface="Open Sans" panose="020B0606030504020204" pitchFamily="34" charset="0"/>
              </a:rPr>
              <a:t> de la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majorité</a:t>
            </a:r>
            <a:r>
              <a:rPr lang="en-UG" sz="2200" dirty="0">
                <a:effectLst/>
                <a:latin typeface="Tw Cen MT" panose="020B0602020104020603" pitchFamily="34" charset="0"/>
                <a:ea typeface="Open Sans" panose="020B0606030504020204" pitchFamily="34" charset="0"/>
                <a:cs typeface="Open Sans" panose="020B0606030504020204" pitchFamily="34" charset="0"/>
              </a:rPr>
              <a:t>, des messages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clairs</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peuvent</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être</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diffusés</a:t>
            </a:r>
            <a:r>
              <a:rPr lang="en-UG" sz="2200" dirty="0">
                <a:effectLst/>
                <a:latin typeface="Tw Cen MT" panose="020B0602020104020603" pitchFamily="34" charset="0"/>
                <a:ea typeface="Open Sans" panose="020B0606030504020204" pitchFamily="34" charset="0"/>
                <a:cs typeface="Open Sans" panose="020B0606030504020204" pitchFamily="34" charset="0"/>
              </a:rPr>
              <a:t> à travers de multiples points de contact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afin</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d'atteindre</a:t>
            </a:r>
            <a:r>
              <a:rPr lang="en-UG" sz="2200" dirty="0">
                <a:effectLst/>
                <a:latin typeface="Tw Cen MT" panose="020B0602020104020603" pitchFamily="34" charset="0"/>
                <a:ea typeface="Open Sans" panose="020B0606030504020204" pitchFamily="34" charset="0"/>
                <a:cs typeface="Open Sans" panose="020B0606030504020204" pitchFamily="34" charset="0"/>
              </a:rPr>
              <a:t> le plus grand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nombre</a:t>
            </a:r>
            <a:r>
              <a:rPr lang="en-UG" sz="2200" dirty="0">
                <a:effectLst/>
                <a:latin typeface="Tw Cen MT" panose="020B0602020104020603" pitchFamily="34" charset="0"/>
                <a:ea typeface="Open Sans" panose="020B0606030504020204" pitchFamily="34" charset="0"/>
                <a:cs typeface="Open Sans" panose="020B0606030504020204" pitchFamily="34" charset="0"/>
              </a:rPr>
              <a:t> de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personnes</a:t>
            </a:r>
            <a:r>
              <a:rPr lang="en-UG" sz="2200" dirty="0">
                <a:effectLst/>
                <a:latin typeface="Tw Cen MT" panose="020B0602020104020603" pitchFamily="34" charset="0"/>
                <a:ea typeface="Open Sans" panose="020B0606030504020204" pitchFamily="34" charset="0"/>
                <a:cs typeface="Open Sans" panose="020B0606030504020204" pitchFamily="34" charset="0"/>
              </a:rPr>
              <a:t> possible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en</a:t>
            </a:r>
            <a:r>
              <a:rPr lang="en-UG" sz="2200" dirty="0">
                <a:effectLst/>
                <a:latin typeface="Tw Cen MT" panose="020B0602020104020603" pitchFamily="34" charset="0"/>
                <a:ea typeface="Open Sans" panose="020B0606030504020204" pitchFamily="34" charset="0"/>
                <a:cs typeface="Open Sans" panose="020B0606030504020204" pitchFamily="34" charset="0"/>
              </a:rPr>
              <a:t> un minimum de temps. </a:t>
            </a:r>
            <a:endParaRPr lang="en-US" sz="2200" dirty="0">
              <a:effectLst/>
              <a:latin typeface="Tw Cen MT" panose="020B0602020104020603"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endParaRPr lang="en-UG" sz="2200" dirty="0">
              <a:effectLst/>
              <a:latin typeface="Tw Cen MT" panose="020B0602020104020603"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r>
              <a:rPr lang="en-UG" sz="2200" dirty="0">
                <a:effectLst/>
                <a:latin typeface="Tw Cen MT" panose="020B0602020104020603" pitchFamily="34" charset="0"/>
                <a:ea typeface="Open Sans" panose="020B0606030504020204" pitchFamily="34" charset="0"/>
                <a:cs typeface="Open Sans" panose="020B0606030504020204" pitchFamily="34" charset="0"/>
              </a:rPr>
              <a:t>Des messages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cohérents</a:t>
            </a:r>
            <a:r>
              <a:rPr lang="en-UG" sz="2200" dirty="0">
                <a:effectLst/>
                <a:latin typeface="Tw Cen MT" panose="020B0602020104020603" pitchFamily="34" charset="0"/>
                <a:ea typeface="Open Sans" panose="020B0606030504020204" pitchFamily="34" charset="0"/>
                <a:cs typeface="Open Sans" panose="020B0606030504020204" pitchFamily="34" charset="0"/>
              </a:rPr>
              <a:t> et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clairs</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garantissent</a:t>
            </a:r>
            <a:r>
              <a:rPr lang="en-UG" sz="2200" dirty="0">
                <a:effectLst/>
                <a:latin typeface="Tw Cen MT" panose="020B0602020104020603" pitchFamily="34" charset="0"/>
                <a:ea typeface="Open Sans" panose="020B0606030504020204" pitchFamily="34" charset="0"/>
                <a:cs typeface="Open Sans" panose="020B0606030504020204" pitchFamily="34" charset="0"/>
              </a:rPr>
              <a:t> que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toutes</a:t>
            </a:r>
            <a:r>
              <a:rPr lang="en-UG" sz="2200" dirty="0">
                <a:effectLst/>
                <a:latin typeface="Tw Cen MT" panose="020B0602020104020603" pitchFamily="34" charset="0"/>
                <a:ea typeface="Open Sans" panose="020B0606030504020204" pitchFamily="34" charset="0"/>
                <a:cs typeface="Open Sans" panose="020B0606030504020204" pitchFamily="34" charset="0"/>
              </a:rPr>
              <a:t> les parties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prenantes</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sont</a:t>
            </a:r>
            <a:r>
              <a:rPr lang="en-UG" sz="2200" dirty="0">
                <a:effectLst/>
                <a:latin typeface="Tw Cen MT" panose="020B0602020104020603" pitchFamily="34" charset="0"/>
                <a:ea typeface="Open Sans" panose="020B0606030504020204" pitchFamily="34" charset="0"/>
                <a:cs typeface="Open Sans" panose="020B0606030504020204" pitchFamily="34" charset="0"/>
              </a:rPr>
              <a:t> au courant des interventions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favorables</a:t>
            </a:r>
            <a:r>
              <a:rPr lang="en-UG" sz="2200" dirty="0">
                <a:effectLst/>
                <a:latin typeface="Tw Cen MT" panose="020B0602020104020603" pitchFamily="34" charset="0"/>
                <a:ea typeface="Open Sans" panose="020B0606030504020204" pitchFamily="34" charset="0"/>
                <a:cs typeface="Open Sans" panose="020B0606030504020204" pitchFamily="34" charset="0"/>
              </a:rPr>
              <a:t> à l'</a:t>
            </a:r>
            <a:r>
              <a:rPr lang="fr-FR" sz="2200" dirty="0">
                <a:effectLst/>
                <a:latin typeface="Tw Cen MT" panose="020B0602020104020603" pitchFamily="34" charset="0"/>
                <a:ea typeface="Open Sans" panose="020B0606030504020204" pitchFamily="34" charset="0"/>
                <a:cs typeface="Open Sans" panose="020B0606030504020204" pitchFamily="34" charset="0"/>
              </a:rPr>
              <a:t>ANJE</a:t>
            </a:r>
            <a:r>
              <a:rPr lang="en-UG" sz="2200" dirty="0">
                <a:effectLst/>
                <a:latin typeface="Tw Cen MT" panose="020B0602020104020603" pitchFamily="34" charset="0"/>
                <a:ea typeface="Open Sans" panose="020B0606030504020204" pitchFamily="34" charset="0"/>
                <a:cs typeface="Open Sans" panose="020B0606030504020204" pitchFamily="34" charset="0"/>
              </a:rPr>
              <a:t> et que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ces</a:t>
            </a:r>
            <a:r>
              <a:rPr lang="en-UG" sz="2200" dirty="0">
                <a:effectLst/>
                <a:latin typeface="Tw Cen MT" panose="020B0602020104020603" pitchFamily="34" charset="0"/>
                <a:ea typeface="Open Sans" panose="020B0606030504020204" pitchFamily="34" charset="0"/>
                <a:cs typeface="Open Sans" panose="020B0606030504020204" pitchFamily="34" charset="0"/>
              </a:rPr>
              <a:t> messages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atteignent</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ceux</a:t>
            </a:r>
            <a:r>
              <a:rPr lang="en-UG" sz="2200" dirty="0">
                <a:effectLst/>
                <a:latin typeface="Tw Cen MT" panose="020B0602020104020603" pitchFamily="34" charset="0"/>
                <a:ea typeface="Open Sans" panose="020B0606030504020204" pitchFamily="34" charset="0"/>
                <a:cs typeface="Open Sans" panose="020B0606030504020204" pitchFamily="34" charset="0"/>
              </a:rPr>
              <a:t> qui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en</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ont</a:t>
            </a:r>
            <a:r>
              <a:rPr lang="en-UG" sz="2200" dirty="0">
                <a:effectLst/>
                <a:latin typeface="Tw Cen MT" panose="020B0602020104020603" pitchFamily="34" charset="0"/>
                <a:ea typeface="Open Sans" panose="020B0606030504020204" pitchFamily="34" charset="0"/>
                <a:cs typeface="Open Sans" panose="020B0606030504020204" pitchFamily="34" charset="0"/>
              </a:rPr>
              <a:t> le plus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besoin</a:t>
            </a:r>
            <a:r>
              <a:rPr lang="en-UG" sz="2200" dirty="0">
                <a:effectLst/>
                <a:latin typeface="Tw Cen MT" panose="020B0602020104020603" pitchFamily="34" charset="0"/>
                <a:ea typeface="Open Sans" panose="020B0606030504020204" pitchFamily="34" charset="0"/>
                <a:cs typeface="Open Sans" panose="020B0606030504020204" pitchFamily="34" charset="0"/>
              </a:rPr>
              <a:t>.</a:t>
            </a:r>
          </a:p>
          <a:p>
            <a:pPr marL="0" marR="0">
              <a:lnSpc>
                <a:spcPct val="107000"/>
              </a:lnSpc>
              <a:spcBef>
                <a:spcPts val="0"/>
              </a:spcBef>
              <a:spcAft>
                <a:spcPts val="800"/>
              </a:spcAft>
            </a:pPr>
            <a:r>
              <a:rPr lang="en-UG" sz="2200" dirty="0">
                <a:effectLst/>
                <a:latin typeface="Tw Cen MT" panose="020B0602020104020603"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G" sz="2200" dirty="0">
                <a:effectLst/>
                <a:latin typeface="Tw Cen MT" panose="020B0602020104020603" pitchFamily="34" charset="0"/>
                <a:ea typeface="Open Sans" panose="020B0606030504020204" pitchFamily="34" charset="0"/>
                <a:cs typeface="Open Sans" panose="020B0606030504020204" pitchFamily="34" charset="0"/>
              </a:rPr>
              <a:t>Augmenter la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capacité</a:t>
            </a:r>
            <a:r>
              <a:rPr lang="en-UG" sz="2200" dirty="0">
                <a:effectLst/>
                <a:latin typeface="Tw Cen MT" panose="020B0602020104020603" pitchFamily="34" charset="0"/>
                <a:ea typeface="Open Sans" panose="020B0606030504020204" pitchFamily="34" charset="0"/>
                <a:cs typeface="Open Sans" panose="020B0606030504020204" pitchFamily="34" charset="0"/>
              </a:rPr>
              <a:t> de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réponse</a:t>
            </a:r>
            <a:r>
              <a:rPr lang="en-UG" sz="2200" dirty="0">
                <a:effectLst/>
                <a:latin typeface="Tw Cen MT" panose="020B0602020104020603" pitchFamily="34" charset="0"/>
                <a:ea typeface="Open Sans" panose="020B0606030504020204" pitchFamily="34" charset="0"/>
                <a:cs typeface="Open Sans" panose="020B0606030504020204" pitchFamily="34" charset="0"/>
              </a:rPr>
              <a:t> de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l'IYCF</a:t>
            </a:r>
            <a:r>
              <a:rPr lang="en-UG" sz="2200" dirty="0">
                <a:effectLst/>
                <a:latin typeface="Tw Cen MT" panose="020B0602020104020603" pitchFamily="34" charset="0"/>
                <a:ea typeface="Open Sans" panose="020B0606030504020204" pitchFamily="34" charset="0"/>
                <a:cs typeface="Open Sans" panose="020B0606030504020204" pitchFamily="34" charset="0"/>
              </a:rPr>
              <a:t>-E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en</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renforçant</a:t>
            </a:r>
            <a:r>
              <a:rPr lang="en-UG" sz="2200" dirty="0">
                <a:effectLst/>
                <a:latin typeface="Tw Cen MT" panose="020B0602020104020603" pitchFamily="34" charset="0"/>
                <a:ea typeface="Open Sans" panose="020B0606030504020204" pitchFamily="34" charset="0"/>
                <a:cs typeface="Open Sans" panose="020B0606030504020204" pitchFamily="34" charset="0"/>
              </a:rPr>
              <a:t> les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connaissances</a:t>
            </a:r>
            <a:r>
              <a:rPr lang="en-UG" sz="2200" dirty="0">
                <a:effectLst/>
                <a:latin typeface="Tw Cen MT" panose="020B0602020104020603" pitchFamily="34" charset="0"/>
                <a:ea typeface="Open Sans" panose="020B0606030504020204" pitchFamily="34" charset="0"/>
                <a:cs typeface="Open Sans" panose="020B0606030504020204" pitchFamily="34" charset="0"/>
              </a:rPr>
              <a:t> et les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compétences</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minimales</a:t>
            </a:r>
            <a:r>
              <a:rPr lang="en-UG" sz="2200" dirty="0">
                <a:effectLst/>
                <a:latin typeface="Tw Cen MT" panose="020B0602020104020603" pitchFamily="34" charset="0"/>
                <a:ea typeface="Open Sans" panose="020B0606030504020204" pitchFamily="34" charset="0"/>
                <a:cs typeface="Open Sans" panose="020B0606030504020204" pitchFamily="34" charset="0"/>
              </a:rPr>
              <a:t> des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travailleurs</a:t>
            </a:r>
            <a:r>
              <a:rPr lang="en-UG" sz="2200" dirty="0">
                <a:effectLst/>
                <a:latin typeface="Tw Cen MT" panose="020B0602020104020603" pitchFamily="34" charset="0"/>
                <a:ea typeface="Open Sans" panose="020B0606030504020204" pitchFamily="34" charset="0"/>
                <a:cs typeface="Open Sans" panose="020B0606030504020204" pitchFamily="34" charset="0"/>
              </a:rPr>
              <a:t> de première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ligne</a:t>
            </a:r>
            <a:r>
              <a:rPr lang="en-UG" sz="2200" dirty="0">
                <a:effectLst/>
                <a:latin typeface="Tw Cen MT" panose="020B0602020104020603" pitchFamily="34" charset="0"/>
                <a:ea typeface="Open Sans" panose="020B0606030504020204" pitchFamily="34" charset="0"/>
                <a:cs typeface="Open Sans" panose="020B0606030504020204" pitchFamily="34" charset="0"/>
              </a:rPr>
              <a:t>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est</a:t>
            </a:r>
            <a:r>
              <a:rPr lang="en-UG" sz="2200" dirty="0">
                <a:effectLst/>
                <a:latin typeface="Tw Cen MT" panose="020B0602020104020603" pitchFamily="34" charset="0"/>
                <a:ea typeface="Open Sans" panose="020B0606030504020204" pitchFamily="34" charset="0"/>
                <a:cs typeface="Open Sans" panose="020B0606030504020204" pitchFamily="34" charset="0"/>
              </a:rPr>
              <a:t> la première étape pour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sauver</a:t>
            </a:r>
            <a:r>
              <a:rPr lang="en-UG" sz="2200" dirty="0">
                <a:effectLst/>
                <a:latin typeface="Tw Cen MT" panose="020B0602020104020603" pitchFamily="34" charset="0"/>
                <a:ea typeface="Open Sans" panose="020B0606030504020204" pitchFamily="34" charset="0"/>
                <a:cs typeface="Open Sans" panose="020B0606030504020204" pitchFamily="34" charset="0"/>
              </a:rPr>
              <a:t> des vies grâce à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l'alimentation</a:t>
            </a:r>
            <a:r>
              <a:rPr lang="en-UG" sz="2200" dirty="0">
                <a:effectLst/>
                <a:latin typeface="Tw Cen MT" panose="020B0602020104020603" pitchFamily="34" charset="0"/>
                <a:ea typeface="Open Sans" panose="020B0606030504020204" pitchFamily="34" charset="0"/>
                <a:cs typeface="Open Sans" panose="020B0606030504020204" pitchFamily="34" charset="0"/>
              </a:rPr>
              <a:t> des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nourrissons</a:t>
            </a:r>
            <a:r>
              <a:rPr lang="en-UG" sz="2200" dirty="0">
                <a:effectLst/>
                <a:latin typeface="Tw Cen MT" panose="020B0602020104020603" pitchFamily="34" charset="0"/>
                <a:ea typeface="Open Sans" panose="020B0606030504020204" pitchFamily="34" charset="0"/>
                <a:cs typeface="Open Sans" panose="020B0606030504020204" pitchFamily="34" charset="0"/>
              </a:rPr>
              <a:t> et des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jeunes</a:t>
            </a:r>
            <a:r>
              <a:rPr lang="en-UG" sz="2200" dirty="0">
                <a:effectLst/>
                <a:latin typeface="Tw Cen MT" panose="020B0602020104020603" pitchFamily="34" charset="0"/>
                <a:ea typeface="Open Sans" panose="020B0606030504020204" pitchFamily="34" charset="0"/>
                <a:cs typeface="Open Sans" panose="020B0606030504020204" pitchFamily="34" charset="0"/>
              </a:rPr>
              <a:t> enfants dans les situations </a:t>
            </a:r>
            <a:r>
              <a:rPr lang="en-UG" sz="2200" dirty="0" err="1">
                <a:effectLst/>
                <a:latin typeface="Tw Cen MT" panose="020B0602020104020603" pitchFamily="34" charset="0"/>
                <a:ea typeface="Open Sans" panose="020B0606030504020204" pitchFamily="34" charset="0"/>
                <a:cs typeface="Open Sans" panose="020B0606030504020204" pitchFamily="34" charset="0"/>
              </a:rPr>
              <a:t>d'urgence</a:t>
            </a:r>
            <a:r>
              <a:rPr lang="en-UG" sz="2200" dirty="0">
                <a:effectLst/>
                <a:latin typeface="Tw Cen MT" panose="020B0602020104020603"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40177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501CA9-C351-4004-BBB5-A2FAC1A69CEB}"/>
              </a:ext>
            </a:extLst>
          </p:cNvPr>
          <p:cNvSpPr>
            <a:spLocks noGrp="1"/>
          </p:cNvSpPr>
          <p:nvPr>
            <p:ph idx="1"/>
          </p:nvPr>
        </p:nvSpPr>
        <p:spPr/>
        <p:txBody>
          <a:bodyPr/>
          <a:lstStyle/>
          <a:p>
            <a:endParaRPr lang="en-UG"/>
          </a:p>
        </p:txBody>
      </p:sp>
      <p:graphicFrame>
        <p:nvGraphicFramePr>
          <p:cNvPr id="5" name="Content Placeholder 7">
            <a:extLst>
              <a:ext uri="{FF2B5EF4-FFF2-40B4-BE49-F238E27FC236}">
                <a16:creationId xmlns:a16="http://schemas.microsoft.com/office/drawing/2014/main" id="{E4AACC9A-2C26-408A-94C0-FD027426CC94}"/>
              </a:ext>
            </a:extLst>
          </p:cNvPr>
          <p:cNvGraphicFramePr>
            <a:graphicFrameLocks/>
          </p:cNvGraphicFramePr>
          <p:nvPr>
            <p:extLst>
              <p:ext uri="{D42A27DB-BD31-4B8C-83A1-F6EECF244321}">
                <p14:modId xmlns:p14="http://schemas.microsoft.com/office/powerpoint/2010/main" val="2354517679"/>
              </p:ext>
            </p:extLst>
          </p:nvPr>
        </p:nvGraphicFramePr>
        <p:xfrm>
          <a:off x="342404" y="144410"/>
          <a:ext cx="11507191" cy="6569180"/>
        </p:xfrm>
        <a:graphic>
          <a:graphicData uri="http://schemas.openxmlformats.org/drawingml/2006/table">
            <a:tbl>
              <a:tblPr firstRow="1" bandRow="1">
                <a:tableStyleId>{5C22544A-7EE6-4342-B048-85BDC9FD1C3A}</a:tableStyleId>
              </a:tblPr>
              <a:tblGrid>
                <a:gridCol w="3794924">
                  <a:extLst>
                    <a:ext uri="{9D8B030D-6E8A-4147-A177-3AD203B41FA5}">
                      <a16:colId xmlns:a16="http://schemas.microsoft.com/office/drawing/2014/main" val="63881099"/>
                    </a:ext>
                  </a:extLst>
                </a:gridCol>
                <a:gridCol w="3928867">
                  <a:extLst>
                    <a:ext uri="{9D8B030D-6E8A-4147-A177-3AD203B41FA5}">
                      <a16:colId xmlns:a16="http://schemas.microsoft.com/office/drawing/2014/main" val="3922931261"/>
                    </a:ext>
                  </a:extLst>
                </a:gridCol>
                <a:gridCol w="3783400">
                  <a:extLst>
                    <a:ext uri="{9D8B030D-6E8A-4147-A177-3AD203B41FA5}">
                      <a16:colId xmlns:a16="http://schemas.microsoft.com/office/drawing/2014/main" val="530860126"/>
                    </a:ext>
                  </a:extLst>
                </a:gridCol>
              </a:tblGrid>
              <a:tr h="351742">
                <a:tc>
                  <a:txBody>
                    <a:bodyPr/>
                    <a:lstStyle/>
                    <a:p>
                      <a:r>
                        <a:rPr lang="fr-FR" sz="1800" noProof="0" dirty="0">
                          <a:latin typeface="Tw Cen MT" panose="020B0602020104020603" pitchFamily="34" charset="0"/>
                          <a:ea typeface="Open Sans" panose="020B0606030504020204" pitchFamily="34" charset="0"/>
                          <a:cs typeface="Open Sans" panose="020B0606030504020204" pitchFamily="34" charset="0"/>
                        </a:rPr>
                        <a:t>ANJE-U</a:t>
                      </a:r>
                    </a:p>
                  </a:txBody>
                  <a:tcPr/>
                </a:tc>
                <a:tc>
                  <a:txBody>
                    <a:bodyPr/>
                    <a:lstStyle/>
                    <a:p>
                      <a:r>
                        <a:rPr lang="fr-FR" sz="1800" noProof="0" dirty="0">
                          <a:latin typeface="Tw Cen MT" panose="020B0602020104020603" pitchFamily="34" charset="0"/>
                          <a:ea typeface="Open Sans" panose="020B0606030504020204" pitchFamily="34" charset="0"/>
                          <a:cs typeface="Open Sans" panose="020B0606030504020204" pitchFamily="34" charset="0"/>
                        </a:rPr>
                        <a:t>Les deux</a:t>
                      </a:r>
                    </a:p>
                  </a:txBody>
                  <a:tcPr/>
                </a:tc>
                <a:tc>
                  <a:txBody>
                    <a:bodyPr/>
                    <a:lstStyle/>
                    <a:p>
                      <a:r>
                        <a:rPr lang="fr-FR" sz="1800" noProof="0" dirty="0">
                          <a:latin typeface="Tw Cen MT" panose="020B0602020104020603" pitchFamily="34" charset="0"/>
                          <a:ea typeface="Open Sans" panose="020B0606030504020204" pitchFamily="34" charset="0"/>
                          <a:cs typeface="Open Sans" panose="020B0606030504020204" pitchFamily="34" charset="0"/>
                        </a:rPr>
                        <a:t>ANJE</a:t>
                      </a:r>
                    </a:p>
                  </a:txBody>
                  <a:tcPr/>
                </a:tc>
                <a:extLst>
                  <a:ext uri="{0D108BD9-81ED-4DB2-BD59-A6C34878D82A}">
                    <a16:rowId xmlns:a16="http://schemas.microsoft.com/office/drawing/2014/main" val="2224613983"/>
                  </a:ext>
                </a:extLst>
              </a:tr>
              <a:tr h="366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Distributions générales de vivres</a:t>
                      </a:r>
                      <a:endParaRPr lang="fr-FR" sz="1900" noProof="0" dirty="0">
                        <a:effectLst/>
                        <a:latin typeface="Tw Cen MT" panose="020B0602020104020603" pitchFamily="34" charset="0"/>
                        <a:ea typeface="Open Sans" panose="020B0606030504020204" pitchFamily="34" charset="0"/>
                        <a:cs typeface="Open Sans" panose="020B0606030504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Nourrice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Surveillance</a:t>
                      </a:r>
                    </a:p>
                  </a:txBody>
                  <a:tcPr/>
                </a:tc>
                <a:extLst>
                  <a:ext uri="{0D108BD9-81ED-4DB2-BD59-A6C34878D82A}">
                    <a16:rowId xmlns:a16="http://schemas.microsoft.com/office/drawing/2014/main" val="2741068520"/>
                  </a:ext>
                </a:extLst>
              </a:tr>
              <a:tr h="366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Évaluation multisectorielle rapide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Promotion de l’allaitement exclusif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Création de moyens de subsistance</a:t>
                      </a:r>
                    </a:p>
                  </a:txBody>
                  <a:tcPr/>
                </a:tc>
                <a:extLst>
                  <a:ext uri="{0D108BD9-81ED-4DB2-BD59-A6C34878D82A}">
                    <a16:rowId xmlns:a16="http://schemas.microsoft.com/office/drawing/2014/main" val="1091356090"/>
                  </a:ext>
                </a:extLst>
              </a:tr>
              <a:tr h="644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Contrôle des dons de lait maternisé</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Formation sur 5 jours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Changement de comportement et communication</a:t>
                      </a:r>
                    </a:p>
                  </a:txBody>
                  <a:tcPr/>
                </a:tc>
                <a:extLst>
                  <a:ext uri="{0D108BD9-81ED-4DB2-BD59-A6C34878D82A}">
                    <a16:rowId xmlns:a16="http://schemas.microsoft.com/office/drawing/2014/main" val="1735607948"/>
                  </a:ext>
                </a:extLst>
              </a:tr>
              <a:tr h="644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Évaluations sectorielles rapides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Nourrisson directement peau contre peau avec la mère</a:t>
                      </a:r>
                    </a:p>
                  </a:txBody>
                  <a:tcPr/>
                </a:tc>
                <a:tc rowSpan="9">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800" noProof="0" dirty="0">
                        <a:latin typeface="Tw Cen MT" panose="020B0602020104020603"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294684578"/>
                  </a:ext>
                </a:extLst>
              </a:tr>
              <a:tr h="644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Instructions dans des circonstances exceptionnelles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Production de données probantes</a:t>
                      </a:r>
                    </a:p>
                  </a:txBody>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fr-FR" sz="1600" noProof="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080614091"/>
                  </a:ext>
                </a:extLst>
              </a:tr>
              <a:tr h="6448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Coins d’allaitements sûrs et privatifs dans les sites de distribution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Ségrégation des données par âge et par sexe</a:t>
                      </a:r>
                    </a:p>
                  </a:txBody>
                  <a:tcPr/>
                </a:tc>
                <a:tc vMerge="1">
                  <a:txBody>
                    <a:bodyPr/>
                    <a:lstStyle/>
                    <a:p>
                      <a:endParaRPr lang="fr-FR" sz="1600" noProof="0" dirty="0"/>
                    </a:p>
                  </a:txBody>
                  <a:tcPr/>
                </a:tc>
                <a:extLst>
                  <a:ext uri="{0D108BD9-81ED-4DB2-BD59-A6C34878D82A}">
                    <a16:rowId xmlns:a16="http://schemas.microsoft.com/office/drawing/2014/main" val="3403158977"/>
                  </a:ext>
                </a:extLst>
              </a:tr>
              <a:tr h="36639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Support de première ligne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Transmission des messages clés</a:t>
                      </a:r>
                    </a:p>
                  </a:txBody>
                  <a:tcPr/>
                </a:tc>
                <a:tc vMerge="1">
                  <a:txBody>
                    <a:bodyPr/>
                    <a:lstStyle/>
                    <a:p>
                      <a:endParaRPr lang="fr-FR" sz="1600" noProof="0" dirty="0"/>
                    </a:p>
                  </a:txBody>
                  <a:tcPr/>
                </a:tc>
                <a:extLst>
                  <a:ext uri="{0D108BD9-81ED-4DB2-BD59-A6C34878D82A}">
                    <a16:rowId xmlns:a16="http://schemas.microsoft.com/office/drawing/2014/main" val="2774175653"/>
                  </a:ext>
                </a:extLst>
              </a:tr>
              <a:tr h="366398">
                <a:tc row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Interventions de changement social et comportemental conçues pour les urgences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Conseil</a:t>
                      </a:r>
                    </a:p>
                  </a:txBody>
                  <a:tcPr/>
                </a:tc>
                <a:tc vMerge="1">
                  <a:txBody>
                    <a:bodyPr/>
                    <a:lstStyle/>
                    <a:p>
                      <a:endParaRPr lang="fr-FR" sz="1600" noProof="0" dirty="0"/>
                    </a:p>
                  </a:txBody>
                  <a:tcPr/>
                </a:tc>
                <a:extLst>
                  <a:ext uri="{0D108BD9-81ED-4DB2-BD59-A6C34878D82A}">
                    <a16:rowId xmlns:a16="http://schemas.microsoft.com/office/drawing/2014/main" val="3139492549"/>
                  </a:ext>
                </a:extLst>
              </a:tr>
              <a:tr h="366398">
                <a:tc vMerge="1">
                  <a:txBody>
                    <a:bodyPr/>
                    <a:lstStyle/>
                    <a:p>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Entraide entre pairs</a:t>
                      </a:r>
                    </a:p>
                  </a:txBody>
                  <a:tcPr/>
                </a:tc>
                <a:tc vMerge="1">
                  <a:txBody>
                    <a:bodyPr/>
                    <a:lstStyle/>
                    <a:p>
                      <a:endParaRPr lang="fr-FR" sz="1600" noProof="0" dirty="0"/>
                    </a:p>
                  </a:txBody>
                  <a:tcPr/>
                </a:tc>
                <a:extLst>
                  <a:ext uri="{0D108BD9-81ED-4DB2-BD59-A6C34878D82A}">
                    <a16:rowId xmlns:a16="http://schemas.microsoft.com/office/drawing/2014/main" val="385107121"/>
                  </a:ext>
                </a:extLst>
              </a:tr>
              <a:tr h="644860">
                <a:tc vMerge="1">
                  <a:txBody>
                    <a:bodyPr/>
                    <a:lstStyle/>
                    <a:p>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Législation sur l’alimentation des nourrissons</a:t>
                      </a:r>
                    </a:p>
                  </a:txBody>
                  <a:tcPr/>
                </a:tc>
                <a:tc vMerge="1">
                  <a:txBody>
                    <a:bodyPr/>
                    <a:lstStyle/>
                    <a:p>
                      <a:endParaRPr lang="fr-FR" sz="1600" noProof="0" dirty="0"/>
                    </a:p>
                  </a:txBody>
                  <a:tcPr/>
                </a:tc>
                <a:extLst>
                  <a:ext uri="{0D108BD9-81ED-4DB2-BD59-A6C34878D82A}">
                    <a16:rowId xmlns:a16="http://schemas.microsoft.com/office/drawing/2014/main" val="1749158426"/>
                  </a:ext>
                </a:extLst>
              </a:tr>
              <a:tr h="366398">
                <a:tc vMerge="1">
                  <a:txBody>
                    <a:bodyPr/>
                    <a:lstStyle/>
                    <a:p>
                      <a:endParaRPr lang="fr-FR" sz="16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Analyse de la situation</a:t>
                      </a:r>
                    </a:p>
                  </a:txBody>
                  <a:tcPr/>
                </a:tc>
                <a:tc vMerge="1">
                  <a:txBody>
                    <a:bodyPr/>
                    <a:lstStyle/>
                    <a:p>
                      <a:endParaRPr lang="fr-FR" sz="1600" noProof="0" dirty="0"/>
                    </a:p>
                  </a:txBody>
                  <a:tcPr/>
                </a:tc>
                <a:extLst>
                  <a:ext uri="{0D108BD9-81ED-4DB2-BD59-A6C34878D82A}">
                    <a16:rowId xmlns:a16="http://schemas.microsoft.com/office/drawing/2014/main" val="2195425979"/>
                  </a:ext>
                </a:extLst>
              </a:tr>
              <a:tr h="564620">
                <a:tc vMerge="1">
                  <a:txBody>
                    <a:bodyPr/>
                    <a:lstStyle/>
                    <a:p>
                      <a:endParaRPr lang="en-UG"/>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900" noProof="0" dirty="0">
                          <a:latin typeface="Tw Cen MT" panose="020B0602020104020603" pitchFamily="34" charset="0"/>
                          <a:ea typeface="Open Sans" panose="020B0606030504020204" pitchFamily="34" charset="0"/>
                          <a:cs typeface="Open Sans" panose="020B0606030504020204" pitchFamily="34" charset="0"/>
                        </a:rPr>
                        <a:t>Initiative « Hôpital ami des bébés »</a:t>
                      </a:r>
                    </a:p>
                  </a:txBody>
                  <a:tcPr/>
                </a:tc>
                <a:tc vMerge="1">
                  <a:txBody>
                    <a:bodyPr/>
                    <a:lstStyle/>
                    <a:p>
                      <a:endParaRPr lang="en-UG"/>
                    </a:p>
                  </a:txBody>
                  <a:tcPr/>
                </a:tc>
                <a:extLst>
                  <a:ext uri="{0D108BD9-81ED-4DB2-BD59-A6C34878D82A}">
                    <a16:rowId xmlns:a16="http://schemas.microsoft.com/office/drawing/2014/main" val="683358116"/>
                  </a:ext>
                </a:extLst>
              </a:tr>
            </a:tbl>
          </a:graphicData>
        </a:graphic>
      </p:graphicFrame>
    </p:spTree>
    <p:extLst>
      <p:ext uri="{BB962C8B-B14F-4D97-AF65-F5344CB8AC3E}">
        <p14:creationId xmlns:p14="http://schemas.microsoft.com/office/powerpoint/2010/main" val="3326404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10D04-B8A3-4907-909A-D1FE8CDADCC8}"/>
              </a:ext>
            </a:extLst>
          </p:cNvPr>
          <p:cNvSpPr>
            <a:spLocks noGrp="1"/>
          </p:cNvSpPr>
          <p:nvPr>
            <p:ph type="title"/>
          </p:nvPr>
        </p:nvSpPr>
        <p:spPr>
          <a:xfrm>
            <a:off x="838200" y="365125"/>
            <a:ext cx="9416970" cy="1325563"/>
          </a:xfrm>
        </p:spPr>
        <p:txBody>
          <a:bodyPr/>
          <a:lstStyle/>
          <a:p>
            <a:pPr algn="ctr"/>
            <a:r>
              <a:rPr lang="fr-FR" sz="2800" b="1" dirty="0">
                <a:latin typeface="Tw Cen MT" panose="020B0602020104020603" pitchFamily="34" charset="0"/>
              </a:rPr>
              <a:t>Pourquoi l'IYCF -E est essentiel pour le Burkina Faso</a:t>
            </a:r>
            <a:endParaRPr lang="en-US" sz="2800" b="1" dirty="0">
              <a:latin typeface="Tw Cen MT" panose="020B0602020104020603" pitchFamily="34" charset="0"/>
            </a:endParaRPr>
          </a:p>
        </p:txBody>
      </p:sp>
      <p:sp>
        <p:nvSpPr>
          <p:cNvPr id="6" name="Content Placeholder 5">
            <a:extLst>
              <a:ext uri="{FF2B5EF4-FFF2-40B4-BE49-F238E27FC236}">
                <a16:creationId xmlns:a16="http://schemas.microsoft.com/office/drawing/2014/main" id="{FBDC0580-7FE6-4B2A-8320-41FBB562BC0F}"/>
              </a:ext>
            </a:extLst>
          </p:cNvPr>
          <p:cNvSpPr>
            <a:spLocks noGrp="1"/>
          </p:cNvSpPr>
          <p:nvPr>
            <p:ph idx="1"/>
          </p:nvPr>
        </p:nvSpPr>
        <p:spPr>
          <a:xfrm>
            <a:off x="838200" y="3632201"/>
            <a:ext cx="10515600" cy="2860674"/>
          </a:xfrm>
        </p:spPr>
        <p:txBody>
          <a:bodyPr/>
          <a:lstStyle/>
          <a:p>
            <a:pPr marL="342900" indent="-342900">
              <a:buFont typeface="Arial" panose="020B0604020202020204" pitchFamily="34" charset="0"/>
              <a:buChar char="•"/>
            </a:pPr>
            <a:r>
              <a:rPr lang="fr-FR" sz="2200" dirty="0">
                <a:latin typeface="Tw Cen MT" panose="020B0602020104020603" pitchFamily="34" charset="0"/>
                <a:ea typeface="Open Sans" panose="020B0606030504020204" pitchFamily="34" charset="0"/>
                <a:cs typeface="Open Sans" panose="020B0606030504020204" pitchFamily="34" charset="0"/>
              </a:rPr>
              <a:t>Près de 2,9 millions de personnes ont probablement connu des niveaux d'insécurité alimentaire aiguë de niveau 3 de l'IPC pendant la période de soudure - une augmentation de plus de 30 % par rapport à 2020 selon une analyse de la sécurité alimentaire de </a:t>
            </a:r>
            <a:r>
              <a:rPr lang="fr-FR" sz="2200" dirty="0" err="1">
                <a:latin typeface="Tw Cen MT" panose="020B0602020104020603" pitchFamily="34" charset="0"/>
                <a:ea typeface="Open Sans" panose="020B0606030504020204" pitchFamily="34" charset="0"/>
                <a:cs typeface="Open Sans" panose="020B0606030504020204" pitchFamily="34" charset="0"/>
              </a:rPr>
              <a:t>Cardre</a:t>
            </a:r>
            <a:r>
              <a:rPr lang="fr-FR" sz="2200" dirty="0">
                <a:latin typeface="Tw Cen MT" panose="020B0602020104020603" pitchFamily="34" charset="0"/>
                <a:ea typeface="Open Sans" panose="020B0606030504020204" pitchFamily="34" charset="0"/>
                <a:cs typeface="Open Sans" panose="020B0606030504020204" pitchFamily="34" charset="0"/>
              </a:rPr>
              <a:t> </a:t>
            </a:r>
            <a:r>
              <a:rPr lang="fr-FR" sz="2200" dirty="0" err="1">
                <a:latin typeface="Tw Cen MT" panose="020B0602020104020603" pitchFamily="34" charset="0"/>
                <a:ea typeface="Open Sans" panose="020B0606030504020204" pitchFamily="34" charset="0"/>
                <a:cs typeface="Open Sans" panose="020B0606030504020204" pitchFamily="34" charset="0"/>
              </a:rPr>
              <a:t>Harmonize</a:t>
            </a:r>
            <a:r>
              <a:rPr lang="fr-FR" sz="2200" dirty="0">
                <a:latin typeface="Tw Cen MT" panose="020B0602020104020603" pitchFamily="34" charset="0"/>
                <a:ea typeface="Open Sans" panose="020B0606030504020204" pitchFamily="34" charset="0"/>
                <a:cs typeface="Open Sans" panose="020B0606030504020204" pitchFamily="34" charset="0"/>
              </a:rPr>
              <a:t> (CH)</a:t>
            </a:r>
          </a:p>
          <a:p>
            <a:endParaRPr lang="fr-FR" sz="2200" dirty="0">
              <a:latin typeface="Tw Cen MT" panose="020B0602020104020603"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fr-FR" sz="2200" dirty="0">
                <a:latin typeface="Tw Cen MT" panose="020B0602020104020603" pitchFamily="34" charset="0"/>
                <a:ea typeface="Open Sans" panose="020B0606030504020204" pitchFamily="34" charset="0"/>
                <a:cs typeface="Open Sans" panose="020B0606030504020204" pitchFamily="34" charset="0"/>
              </a:rPr>
              <a:t>Près de 632 000 enfants de 5 ans ou moins et 129 000 femmes enceintes ou allaitantes ont probablement souffert d'émaciation entre octobre 2020 et juillet 2021 selon une analyse IPC de la malnutrition aiguë</a:t>
            </a:r>
            <a:endParaRPr lang="en-US" sz="2200" dirty="0">
              <a:latin typeface="Tw Cen MT" panose="020B0602020104020603" pitchFamily="34" charset="0"/>
              <a:ea typeface="Open Sans" panose="020B0606030504020204" pitchFamily="34" charset="0"/>
              <a:cs typeface="Open Sans" panose="020B0606030504020204" pitchFamily="34" charset="0"/>
            </a:endParaRPr>
          </a:p>
        </p:txBody>
      </p:sp>
      <p:pic>
        <p:nvPicPr>
          <p:cNvPr id="18" name="Picture 17">
            <a:extLst>
              <a:ext uri="{FF2B5EF4-FFF2-40B4-BE49-F238E27FC236}">
                <a16:creationId xmlns:a16="http://schemas.microsoft.com/office/drawing/2014/main" id="{17976CF5-77A0-4090-90E9-AD58344C4ADE}"/>
              </a:ext>
            </a:extLst>
          </p:cNvPr>
          <p:cNvPicPr>
            <a:picLocks noChangeAspect="1"/>
          </p:cNvPicPr>
          <p:nvPr/>
        </p:nvPicPr>
        <p:blipFill>
          <a:blip r:embed="rId2"/>
          <a:stretch>
            <a:fillRect/>
          </a:stretch>
        </p:blipFill>
        <p:spPr>
          <a:xfrm>
            <a:off x="1107744" y="984250"/>
            <a:ext cx="9801225" cy="2444750"/>
          </a:xfrm>
          <a:prstGeom prst="rect">
            <a:avLst/>
          </a:prstGeom>
        </p:spPr>
      </p:pic>
    </p:spTree>
    <p:extLst>
      <p:ext uri="{BB962C8B-B14F-4D97-AF65-F5344CB8AC3E}">
        <p14:creationId xmlns:p14="http://schemas.microsoft.com/office/powerpoint/2010/main" val="1346748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800652" cy="956400"/>
          </a:xfrm>
          <a:noFill/>
        </p:spPr>
        <p:txBody>
          <a:bodyPr/>
          <a:lstStyle/>
          <a:p>
            <a:pPr algn="ctr"/>
            <a:r>
              <a:rPr lang="en-GB" sz="4400" b="1" dirty="0"/>
              <a:t> </a:t>
            </a:r>
            <a:r>
              <a:rPr lang="en-GB" sz="2800" b="1" dirty="0">
                <a:latin typeface="Tw Cen MT" panose="020B0602020104020603" pitchFamily="34" charset="0"/>
              </a:rPr>
              <a:t>Défis de </a:t>
            </a:r>
            <a:r>
              <a:rPr lang="en-GB" sz="2800" b="1" dirty="0" err="1">
                <a:latin typeface="Tw Cen MT" panose="020B0602020104020603" pitchFamily="34" charset="0"/>
              </a:rPr>
              <a:t>l’ANJE</a:t>
            </a:r>
            <a:r>
              <a:rPr lang="en-GB" sz="2800" b="1" dirty="0">
                <a:latin typeface="Tw Cen MT" panose="020B0602020104020603" pitchFamily="34" charset="0"/>
              </a:rPr>
              <a:t>-U au Burkina Faso           </a:t>
            </a:r>
            <a:br>
              <a:rPr lang="en-GB" sz="4400" b="1" dirty="0"/>
            </a:br>
            <a:r>
              <a:rPr lang="en-GB" sz="4400" b="1" dirty="0"/>
              <a:t>                   </a:t>
            </a:r>
            <a:br>
              <a:rPr lang="en-GB" sz="4400" b="1" dirty="0"/>
            </a:br>
            <a:endParaRPr lang="en-GB" b="1" dirty="0"/>
          </a:p>
        </p:txBody>
      </p:sp>
      <p:sp>
        <p:nvSpPr>
          <p:cNvPr id="3" name="Content Placeholder 2"/>
          <p:cNvSpPr>
            <a:spLocks noGrp="1"/>
          </p:cNvSpPr>
          <p:nvPr>
            <p:ph idx="1"/>
          </p:nvPr>
        </p:nvSpPr>
        <p:spPr>
          <a:xfrm>
            <a:off x="838200" y="1321526"/>
            <a:ext cx="10515600" cy="5300076"/>
          </a:xfrm>
        </p:spPr>
        <p:txBody>
          <a:bodyPr>
            <a:noAutofit/>
          </a:bodyPr>
          <a:lstStyle/>
          <a:p>
            <a:pPr marL="342900" marR="0" indent="-342900" algn="just">
              <a:lnSpc>
                <a:spcPct val="107000"/>
              </a:lnSpc>
              <a:spcBef>
                <a:spcPts val="0"/>
              </a:spcBef>
              <a:spcAft>
                <a:spcPts val="800"/>
              </a:spcAft>
              <a:buFont typeface="Arial" panose="020B0604020202020204" pitchFamily="34" charset="0"/>
              <a:buChar char="•"/>
            </a:pPr>
            <a:r>
              <a:rPr lang="en-UG" sz="2400" dirty="0">
                <a:effectLst/>
                <a:latin typeface="Tw Cen MT" panose="020B0602020104020603" pitchFamily="34" charset="0"/>
                <a:ea typeface="Calibri" panose="020F0502020204030204" pitchFamily="34" charset="0"/>
                <a:cs typeface="Times New Roman" panose="02020603050405020304" pitchFamily="18" charset="0"/>
              </a:rPr>
              <a:t>Il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n'y</a:t>
            </a:r>
            <a:r>
              <a:rPr lang="en-UG" sz="2400" dirty="0">
                <a:effectLst/>
                <a:latin typeface="Tw Cen MT" panose="020B0602020104020603" pitchFamily="34" charset="0"/>
                <a:ea typeface="Calibri" panose="020F0502020204030204" pitchFamily="34" charset="0"/>
                <a:cs typeface="Times New Roman" panose="02020603050405020304" pitchFamily="18" charset="0"/>
              </a:rPr>
              <a:t> a pas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d'ANJE</a:t>
            </a:r>
            <a:r>
              <a:rPr lang="en-UG" sz="2400" dirty="0">
                <a:effectLst/>
                <a:latin typeface="Tw Cen MT" panose="020B0602020104020603" pitchFamily="34" charset="0"/>
                <a:ea typeface="Calibri" panose="020F0502020204030204" pitchFamily="34" charset="0"/>
                <a:cs typeface="Times New Roman" panose="02020603050405020304" pitchFamily="18" charset="0"/>
              </a:rPr>
              <a:t> et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d'ANJE</a:t>
            </a:r>
            <a:r>
              <a:rPr lang="en-UG" sz="2400" dirty="0">
                <a:effectLst/>
                <a:latin typeface="Tw Cen MT" panose="020B0602020104020603" pitchFamily="34" charset="0"/>
                <a:ea typeface="Calibri" panose="020F0502020204030204" pitchFamily="34" charset="0"/>
                <a:cs typeface="Times New Roman" panose="02020603050405020304" pitchFamily="18" charset="0"/>
              </a:rPr>
              <a:t>-</a:t>
            </a:r>
            <a:r>
              <a:rPr lang="fr-FR" sz="2400" dirty="0">
                <a:effectLst/>
                <a:latin typeface="Tw Cen MT" panose="020B0602020104020603" pitchFamily="34" charset="0"/>
                <a:ea typeface="Calibri" panose="020F0502020204030204" pitchFamily="34" charset="0"/>
                <a:cs typeface="Times New Roman" panose="02020603050405020304" pitchFamily="18" charset="0"/>
              </a:rPr>
              <a:t>U</a:t>
            </a:r>
            <a:r>
              <a:rPr lang="en-UG" sz="2400" dirty="0">
                <a:effectLst/>
                <a:latin typeface="Tw Cen MT" panose="020B0602020104020603" pitchFamily="34" charset="0"/>
                <a:ea typeface="Calibri" panose="020F0502020204030204" pitchFamily="34" charset="0"/>
                <a:cs typeface="Times New Roman" panose="02020603050405020304" pitchFamily="18" charset="0"/>
              </a:rPr>
              <a:t>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clairement</a:t>
            </a:r>
            <a:r>
              <a:rPr lang="en-UG" sz="2400" dirty="0">
                <a:effectLst/>
                <a:latin typeface="Tw Cen MT" panose="020B0602020104020603" pitchFamily="34" charset="0"/>
                <a:ea typeface="Calibri" panose="020F0502020204030204" pitchFamily="34" charset="0"/>
                <a:cs typeface="Times New Roman" panose="02020603050405020304" pitchFamily="18" charset="0"/>
              </a:rPr>
              <a:t>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mentionnés</a:t>
            </a:r>
            <a:r>
              <a:rPr lang="en-UG" sz="2400" dirty="0">
                <a:effectLst/>
                <a:latin typeface="Tw Cen MT" panose="020B0602020104020603" pitchFamily="34" charset="0"/>
                <a:ea typeface="Calibri" panose="020F0502020204030204" pitchFamily="34" charset="0"/>
                <a:cs typeface="Times New Roman" panose="02020603050405020304" pitchFamily="18" charset="0"/>
              </a:rPr>
              <a:t> dans la Politique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Nationale</a:t>
            </a:r>
            <a:r>
              <a:rPr lang="en-UG" sz="2400" dirty="0">
                <a:effectLst/>
                <a:latin typeface="Tw Cen MT" panose="020B0602020104020603" pitchFamily="34" charset="0"/>
                <a:ea typeface="Calibri" panose="020F0502020204030204" pitchFamily="34" charset="0"/>
                <a:cs typeface="Times New Roman" panose="02020603050405020304" pitchFamily="18" charset="0"/>
              </a:rPr>
              <a:t> de Nutrition.</a:t>
            </a:r>
          </a:p>
          <a:p>
            <a:pPr marL="342900" marR="0" indent="-342900" algn="just">
              <a:lnSpc>
                <a:spcPct val="107000"/>
              </a:lnSpc>
              <a:spcBef>
                <a:spcPts val="0"/>
              </a:spcBef>
              <a:spcAft>
                <a:spcPts val="800"/>
              </a:spcAft>
              <a:buFont typeface="Arial" panose="020B0604020202020204" pitchFamily="34" charset="0"/>
              <a:buChar char="•"/>
            </a:pPr>
            <a:r>
              <a:rPr lang="en-UG" sz="2400" dirty="0">
                <a:effectLst/>
                <a:latin typeface="Tw Cen MT" panose="020B0602020104020603" pitchFamily="34" charset="0"/>
                <a:ea typeface="Calibri" panose="020F0502020204030204" pitchFamily="34" charset="0"/>
                <a:cs typeface="Times New Roman" panose="02020603050405020304" pitchFamily="18" charset="0"/>
              </a:rPr>
              <a:t>Le plan </a:t>
            </a:r>
            <a:r>
              <a:rPr lang="fr-FR" sz="2400" dirty="0">
                <a:effectLst/>
                <a:latin typeface="Tw Cen MT" panose="020B0602020104020603" pitchFamily="34" charset="0"/>
                <a:ea typeface="Calibri" panose="020F0502020204030204" pitchFamily="34" charset="0"/>
                <a:cs typeface="Times New Roman" panose="02020603050405020304" pitchFamily="18" charset="0"/>
              </a:rPr>
              <a:t>de passage </a:t>
            </a:r>
            <a:r>
              <a:rPr lang="en-UG" sz="2400" dirty="0">
                <a:effectLst/>
                <a:latin typeface="Tw Cen MT" panose="020B0602020104020603" pitchFamily="34" charset="0"/>
                <a:ea typeface="Calibri" panose="020F0502020204030204" pitchFamily="34" charset="0"/>
                <a:cs typeface="Times New Roman" panose="02020603050405020304" pitchFamily="18" charset="0"/>
              </a:rPr>
              <a:t>à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l'échelle</a:t>
            </a:r>
            <a:r>
              <a:rPr lang="en-UG" sz="2400" dirty="0">
                <a:effectLst/>
                <a:latin typeface="Tw Cen MT" panose="020B0602020104020603" pitchFamily="34" charset="0"/>
                <a:ea typeface="Calibri" panose="020F0502020204030204" pitchFamily="34" charset="0"/>
                <a:cs typeface="Times New Roman" panose="02020603050405020304" pitchFamily="18" charset="0"/>
              </a:rPr>
              <a:t> de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l'ANJE</a:t>
            </a:r>
            <a:r>
              <a:rPr lang="en-UG" sz="2400" dirty="0">
                <a:effectLst/>
                <a:latin typeface="Tw Cen MT" panose="020B0602020104020603" pitchFamily="34" charset="0"/>
                <a:ea typeface="Calibri" panose="020F0502020204030204" pitchFamily="34" charset="0"/>
                <a:cs typeface="Times New Roman" panose="02020603050405020304" pitchFamily="18" charset="0"/>
              </a:rPr>
              <a:t> ne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prévoit</a:t>
            </a:r>
            <a:r>
              <a:rPr lang="en-UG" sz="2400" dirty="0">
                <a:effectLst/>
                <a:latin typeface="Tw Cen MT" panose="020B0602020104020603" pitchFamily="34" charset="0"/>
                <a:ea typeface="Calibri" panose="020F0502020204030204" pitchFamily="34" charset="0"/>
                <a:cs typeface="Times New Roman" panose="02020603050405020304" pitchFamily="18" charset="0"/>
              </a:rPr>
              <a:t> pas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d'activités</a:t>
            </a:r>
            <a:r>
              <a:rPr lang="en-UG" sz="2400" dirty="0">
                <a:effectLst/>
                <a:latin typeface="Tw Cen MT" panose="020B0602020104020603" pitchFamily="34" charset="0"/>
                <a:ea typeface="Calibri" panose="020F0502020204030204" pitchFamily="34" charset="0"/>
                <a:cs typeface="Times New Roman" panose="02020603050405020304" pitchFamily="18" charset="0"/>
              </a:rPr>
              <a:t>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spécifiques</a:t>
            </a:r>
            <a:r>
              <a:rPr lang="en-UG" sz="2400" dirty="0">
                <a:effectLst/>
                <a:latin typeface="Tw Cen MT" panose="020B0602020104020603" pitchFamily="34" charset="0"/>
                <a:ea typeface="Calibri" panose="020F0502020204030204" pitchFamily="34" charset="0"/>
                <a:cs typeface="Times New Roman" panose="02020603050405020304" pitchFamily="18" charset="0"/>
              </a:rPr>
              <a:t> à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l'ANJE</a:t>
            </a:r>
            <a:r>
              <a:rPr lang="en-UG" sz="2400" dirty="0">
                <a:effectLst/>
                <a:latin typeface="Tw Cen MT" panose="020B0602020104020603" pitchFamily="34" charset="0"/>
                <a:ea typeface="Calibri" panose="020F0502020204030204" pitchFamily="34" charset="0"/>
                <a:cs typeface="Times New Roman" panose="02020603050405020304" pitchFamily="18" charset="0"/>
              </a:rPr>
              <a:t>-</a:t>
            </a:r>
            <a:r>
              <a:rPr lang="fr-FR" sz="2400" dirty="0">
                <a:effectLst/>
                <a:latin typeface="Tw Cen MT" panose="020B0602020104020603" pitchFamily="34" charset="0"/>
                <a:ea typeface="Calibri" panose="020F0502020204030204" pitchFamily="34" charset="0"/>
                <a:cs typeface="Times New Roman" panose="02020603050405020304" pitchFamily="18" charset="0"/>
              </a:rPr>
              <a:t>U</a:t>
            </a:r>
            <a:r>
              <a:rPr lang="en-UG" sz="2400" dirty="0">
                <a:effectLst/>
                <a:latin typeface="Tw Cen MT" panose="020B0602020104020603" pitchFamily="34" charset="0"/>
                <a:ea typeface="Calibri" panose="020F0502020204030204" pitchFamily="34" charset="0"/>
                <a:cs typeface="Times New Roman" panose="02020603050405020304" pitchFamily="18" charset="0"/>
              </a:rPr>
              <a:t>.</a:t>
            </a:r>
          </a:p>
          <a:p>
            <a:pPr marL="285750" indent="-285750">
              <a:buClr>
                <a:schemeClr val="tx2"/>
              </a:buClr>
              <a:buFont typeface="Arial" panose="020B0604020202020204" pitchFamily="34" charset="0"/>
              <a:buChar char="•"/>
            </a:pPr>
            <a:r>
              <a:rPr lang="en-UG" sz="2400" dirty="0">
                <a:effectLst/>
                <a:latin typeface="Tw Cen MT" panose="020B0602020104020603" pitchFamily="34" charset="0"/>
                <a:ea typeface="Calibri" panose="020F0502020204030204" pitchFamily="34" charset="0"/>
                <a:cs typeface="Times New Roman" panose="02020603050405020304" pitchFamily="18" charset="0"/>
              </a:rPr>
              <a:t>ANJE </a:t>
            </a:r>
            <a:r>
              <a:rPr lang="en-UG" sz="2400" dirty="0" err="1">
                <a:effectLst/>
                <a:latin typeface="Tw Cen MT" panose="020B0602020104020603" pitchFamily="34" charset="0"/>
                <a:ea typeface="Calibri" panose="020F0502020204030204" pitchFamily="34" charset="0"/>
                <a:cs typeface="Times New Roman" panose="02020603050405020304" pitchFamily="18" charset="0"/>
              </a:rPr>
              <a:t>existantes</a:t>
            </a:r>
            <a:r>
              <a:rPr lang="en-UG" sz="2400" dirty="0">
                <a:effectLst/>
                <a:latin typeface="Tw Cen MT" panose="020B0602020104020603" pitchFamily="34" charset="0"/>
                <a:ea typeface="Calibri" panose="020F0502020204030204" pitchFamily="34" charset="0"/>
                <a:cs typeface="Times New Roman" panose="02020603050405020304" pitchFamily="18" charset="0"/>
              </a:rPr>
              <a:t> </a:t>
            </a:r>
            <a:r>
              <a:rPr lang="en-US" sz="2400" dirty="0" err="1">
                <a:effectLst/>
                <a:latin typeface="Tw Cen MT" panose="020B0602020104020603" pitchFamily="34" charset="0"/>
                <a:ea typeface="Calibri" panose="020F0502020204030204" pitchFamily="34" charset="0"/>
                <a:cs typeface="Times New Roman" panose="02020603050405020304" pitchFamily="18" charset="0"/>
              </a:rPr>
              <a:t>donc</a:t>
            </a:r>
            <a:r>
              <a:rPr lang="en-US" sz="2400" dirty="0">
                <a:effectLst/>
                <a:latin typeface="Tw Cen MT" panose="020B0602020104020603" pitchFamily="34" charset="0"/>
                <a:ea typeface="Calibri" panose="020F0502020204030204" pitchFamily="34" charset="0"/>
                <a:cs typeface="Times New Roman" panose="02020603050405020304" pitchFamily="18" charset="0"/>
              </a:rPr>
              <a:t> </a:t>
            </a:r>
            <a:r>
              <a:rPr lang="fr-FR" sz="2400" dirty="0">
                <a:effectLst/>
                <a:latin typeface="Tw Cen MT" panose="020B0602020104020603" pitchFamily="34" charset="0"/>
                <a:ea typeface="Calibri" panose="020F0502020204030204" pitchFamily="34" charset="0"/>
                <a:cs typeface="Times New Roman" panose="02020603050405020304" pitchFamily="18" charset="0"/>
              </a:rPr>
              <a:t>la croyance qu'il n'y a pas besoin d’ANJE-U. </a:t>
            </a:r>
            <a:endParaRPr lang="fr-FR" sz="2400" dirty="0">
              <a:latin typeface="Tw Cen MT" panose="020B0602020104020603" pitchFamily="34" charset="0"/>
            </a:endParaRPr>
          </a:p>
          <a:p>
            <a:pPr marL="342900" indent="-342900">
              <a:buFont typeface="Arial" panose="020B0604020202020204" pitchFamily="34" charset="0"/>
              <a:buChar char="•"/>
            </a:pPr>
            <a:r>
              <a:rPr lang="fr-FR" sz="2400" dirty="0">
                <a:latin typeface="Tw Cen MT" panose="020B0602020104020603" pitchFamily="34" charset="0"/>
              </a:rPr>
              <a:t>Non incluse dans les évaluations rapides</a:t>
            </a:r>
          </a:p>
          <a:p>
            <a:pPr marL="342900" indent="-342900">
              <a:buFont typeface="Arial" panose="020B0604020202020204" pitchFamily="34" charset="0"/>
              <a:buChar char="•"/>
            </a:pPr>
            <a:r>
              <a:rPr lang="fr-FR" sz="2400" dirty="0">
                <a:latin typeface="Tw Cen MT" panose="020B0602020104020603" pitchFamily="34" charset="0"/>
              </a:rPr>
              <a:t>Il n’y a pas toujours de leadership  pour l’ANJE-U </a:t>
            </a:r>
          </a:p>
          <a:p>
            <a:pPr marL="342900" indent="-342900">
              <a:buFont typeface="Arial" panose="020B0604020202020204" pitchFamily="34" charset="0"/>
              <a:buChar char="•"/>
            </a:pPr>
            <a:r>
              <a:rPr lang="fr-FR" sz="2400" dirty="0">
                <a:latin typeface="Tw Cen MT" panose="020B0602020104020603" pitchFamily="34" charset="0"/>
              </a:rPr>
              <a:t>Manque de personnel qualifié</a:t>
            </a:r>
          </a:p>
          <a:p>
            <a:pPr marL="342900" indent="-342900">
              <a:buFont typeface="Arial" panose="020B0604020202020204" pitchFamily="34" charset="0"/>
              <a:buChar char="•"/>
            </a:pPr>
            <a:r>
              <a:rPr lang="fr-FR" sz="2400" dirty="0">
                <a:latin typeface="Tw Cen MT" panose="020B0602020104020603" pitchFamily="34" charset="0"/>
              </a:rPr>
              <a:t>Pas d’intérêt de la communication/des médias pour l’allaitement ou l’ANJE-U</a:t>
            </a:r>
          </a:p>
          <a:p>
            <a:pPr marL="342900" lvl="1" indent="-342900">
              <a:buClr>
                <a:schemeClr val="tx2"/>
              </a:buClr>
            </a:pPr>
            <a:r>
              <a:rPr lang="fr-FR" dirty="0">
                <a:latin typeface="Tw Cen MT" panose="020B0602020104020603" pitchFamily="34" charset="0"/>
                <a:ea typeface="Open Sans" panose="020B0606030504020204" pitchFamily="34" charset="0"/>
                <a:cs typeface="Open Sans" panose="020B0606030504020204" pitchFamily="34" charset="0"/>
              </a:rPr>
              <a:t>Financement souvent insuffisant</a:t>
            </a:r>
          </a:p>
          <a:p>
            <a:pPr marL="0" indent="0" algn="ctr">
              <a:buNone/>
            </a:pPr>
            <a:r>
              <a:rPr lang="fr-FR" sz="1800" i="1" dirty="0">
                <a:latin typeface="Tw Cen MT" panose="020B0602020104020603" pitchFamily="34" charset="0"/>
              </a:rPr>
              <a:t>ANJE est souvent « </a:t>
            </a:r>
            <a:r>
              <a:rPr lang="fr-FR" sz="1800" i="1" dirty="0">
                <a:solidFill>
                  <a:srgbClr val="FF0000"/>
                </a:solidFill>
                <a:latin typeface="Tw Cen MT" panose="020B0602020104020603" pitchFamily="34" charset="0"/>
              </a:rPr>
              <a:t>absente</a:t>
            </a:r>
            <a:r>
              <a:rPr lang="fr-FR" sz="1800" i="1" dirty="0">
                <a:latin typeface="Tw Cen MT" panose="020B0602020104020603" pitchFamily="34" charset="0"/>
              </a:rPr>
              <a:t> » de la réponse aux situations d’urgence</a:t>
            </a:r>
          </a:p>
          <a:p>
            <a:pPr marL="0" indent="0">
              <a:buNone/>
            </a:pPr>
            <a:endParaRPr lang="en-GB" sz="4000" b="1" dirty="0"/>
          </a:p>
          <a:p>
            <a:pPr marL="0" indent="0">
              <a:buNone/>
            </a:pPr>
            <a:endParaRPr lang="en-GB" sz="3200" dirty="0"/>
          </a:p>
          <a:p>
            <a:pPr marL="366713" lvl="1" indent="0">
              <a:buNone/>
            </a:pPr>
            <a:endParaRPr lang="en-GB" sz="2200" dirty="0"/>
          </a:p>
        </p:txBody>
      </p:sp>
      <p:pic>
        <p:nvPicPr>
          <p:cNvPr id="7" name="Picture 6" descr="A picture containing graphical user interface&#10;&#10;Description automatically generated">
            <a:extLst>
              <a:ext uri="{FF2B5EF4-FFF2-40B4-BE49-F238E27FC236}">
                <a16:creationId xmlns:a16="http://schemas.microsoft.com/office/drawing/2014/main" id="{8A4AFEA5-1F6D-6A4A-BDD6-6CFB842E45E2}"/>
              </a:ext>
            </a:extLst>
          </p:cNvPr>
          <p:cNvPicPr>
            <a:picLocks noChangeAspect="1"/>
          </p:cNvPicPr>
          <p:nvPr/>
        </p:nvPicPr>
        <p:blipFill>
          <a:blip r:embed="rId3"/>
          <a:stretch>
            <a:fillRect/>
          </a:stretch>
        </p:blipFill>
        <p:spPr>
          <a:xfrm>
            <a:off x="10122504" y="236398"/>
            <a:ext cx="1737103" cy="956400"/>
          </a:xfrm>
          <a:prstGeom prst="rect">
            <a:avLst/>
          </a:prstGeom>
        </p:spPr>
      </p:pic>
    </p:spTree>
    <p:extLst>
      <p:ext uri="{BB962C8B-B14F-4D97-AF65-F5344CB8AC3E}">
        <p14:creationId xmlns:p14="http://schemas.microsoft.com/office/powerpoint/2010/main" val="1703902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800652" cy="827673"/>
          </a:xfrm>
          <a:noFill/>
        </p:spPr>
        <p:txBody>
          <a:bodyPr/>
          <a:lstStyle/>
          <a:p>
            <a:pPr algn="ctr"/>
            <a:r>
              <a:rPr lang="en-GB" sz="2800" b="1" dirty="0"/>
              <a:t> </a:t>
            </a:r>
            <a:r>
              <a:rPr lang="en-GB" sz="2800" b="1" dirty="0" err="1">
                <a:latin typeface="Tw Cen MT" panose="020B0602020104020603" pitchFamily="34" charset="0"/>
                <a:ea typeface="Open Sans" panose="020B0606030504020204" pitchFamily="34" charset="0"/>
                <a:cs typeface="Open Sans" panose="020B0606030504020204" pitchFamily="34" charset="0"/>
              </a:rPr>
              <a:t>Facteurs</a:t>
            </a:r>
            <a:r>
              <a:rPr lang="en-GB" sz="2800" b="1" dirty="0">
                <a:latin typeface="Tw Cen MT" panose="020B0602020104020603" pitchFamily="34" charset="0"/>
                <a:ea typeface="Open Sans" panose="020B0606030504020204" pitchFamily="34" charset="0"/>
                <a:cs typeface="Open Sans" panose="020B0606030504020204" pitchFamily="34" charset="0"/>
              </a:rPr>
              <a:t> </a:t>
            </a:r>
            <a:r>
              <a:rPr lang="en-GB" sz="2800" b="1" dirty="0" err="1">
                <a:latin typeface="Tw Cen MT" panose="020B0602020104020603" pitchFamily="34" charset="0"/>
                <a:ea typeface="Open Sans" panose="020B0606030504020204" pitchFamily="34" charset="0"/>
                <a:cs typeface="Open Sans" panose="020B0606030504020204" pitchFamily="34" charset="0"/>
              </a:rPr>
              <a:t>favorables</a:t>
            </a:r>
            <a:r>
              <a:rPr lang="en-GB" sz="2800" b="1" dirty="0">
                <a:latin typeface="Tw Cen MT" panose="020B0602020104020603" pitchFamily="34" charset="0"/>
                <a:ea typeface="Open Sans" panose="020B0606030504020204" pitchFamily="34" charset="0"/>
                <a:cs typeface="Open Sans" panose="020B0606030504020204" pitchFamily="34" charset="0"/>
              </a:rPr>
              <a:t> à </a:t>
            </a:r>
            <a:r>
              <a:rPr lang="en-GB" sz="2800" b="1" dirty="0" err="1">
                <a:latin typeface="Tw Cen MT" panose="020B0602020104020603" pitchFamily="34" charset="0"/>
                <a:ea typeface="Open Sans" panose="020B0606030504020204" pitchFamily="34" charset="0"/>
                <a:cs typeface="Open Sans" panose="020B0606030504020204" pitchFamily="34" charset="0"/>
              </a:rPr>
              <a:t>l’ANJE</a:t>
            </a:r>
            <a:r>
              <a:rPr lang="en-GB" sz="2800" b="1" dirty="0">
                <a:latin typeface="Tw Cen MT" panose="020B0602020104020603" pitchFamily="34" charset="0"/>
                <a:ea typeface="Open Sans" panose="020B0606030504020204" pitchFamily="34" charset="0"/>
                <a:cs typeface="Open Sans" panose="020B0606030504020204" pitchFamily="34" charset="0"/>
              </a:rPr>
              <a:t>-U au Burkina Faso</a:t>
            </a:r>
            <a:r>
              <a:rPr lang="en-GB" sz="2800" b="1" dirty="0">
                <a:latin typeface="Tw Cen MT" panose="020B0602020104020603" pitchFamily="34" charset="0"/>
              </a:rPr>
              <a:t>                </a:t>
            </a:r>
            <a:br>
              <a:rPr lang="en-GB" sz="4400" b="1" dirty="0"/>
            </a:br>
            <a:br>
              <a:rPr lang="en-GB" sz="4400" b="1" dirty="0"/>
            </a:br>
            <a:endParaRPr lang="en-GB" b="1" dirty="0"/>
          </a:p>
        </p:txBody>
      </p:sp>
      <p:sp>
        <p:nvSpPr>
          <p:cNvPr id="3" name="Content Placeholder 2"/>
          <p:cNvSpPr>
            <a:spLocks noGrp="1"/>
          </p:cNvSpPr>
          <p:nvPr>
            <p:ph idx="1"/>
          </p:nvPr>
        </p:nvSpPr>
        <p:spPr>
          <a:xfrm>
            <a:off x="838200" y="1401288"/>
            <a:ext cx="10515600" cy="4775675"/>
          </a:xfrm>
        </p:spPr>
        <p:txBody>
          <a:bodyPr>
            <a:noAutofit/>
          </a:bodyPr>
          <a:lstStyle/>
          <a:p>
            <a:endParaRPr lang="en-US" sz="2400" b="0" i="0" dirty="0">
              <a:solidFill>
                <a:srgbClr val="4D4C4C"/>
              </a:solidFill>
              <a:effectLs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fr-FR" sz="2400" b="0" i="0" dirty="0">
                <a:effectLst/>
                <a:latin typeface="Tw Cen MT" panose="020B0602020104020603" pitchFamily="34" charset="0"/>
                <a:ea typeface="Open Sans" panose="020B0606030504020204" pitchFamily="34" charset="0"/>
                <a:cs typeface="Open Sans" panose="020B0606030504020204" pitchFamily="34" charset="0"/>
              </a:rPr>
              <a:t>Augmentation de la sensibilisation à l’ANJE-U parmi les partenaires de la réponse d'urgence</a:t>
            </a:r>
          </a:p>
          <a:p>
            <a:pPr marL="342900" indent="-342900">
              <a:buFont typeface="Arial" panose="020B0604020202020204" pitchFamily="34" charset="0"/>
              <a:buChar char="•"/>
            </a:pPr>
            <a:endParaRPr lang="fr-FR" sz="2400" b="0" i="0" dirty="0">
              <a:effectLst/>
              <a:latin typeface="Tw Cen MT" panose="020B0602020104020603"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fr-FR" sz="2400" b="0" i="0" dirty="0">
                <a:effectLst/>
                <a:latin typeface="Tw Cen MT" panose="020B0602020104020603" pitchFamily="34" charset="0"/>
                <a:ea typeface="Open Sans" panose="020B0606030504020204" pitchFamily="34" charset="0"/>
                <a:cs typeface="Open Sans" panose="020B0606030504020204" pitchFamily="34" charset="0"/>
              </a:rPr>
              <a:t>Décret récent sur la commercialisation des SLM</a:t>
            </a:r>
          </a:p>
          <a:p>
            <a:pPr marL="342900" indent="-342900">
              <a:buFont typeface="Arial" panose="020B0604020202020204" pitchFamily="34" charset="0"/>
              <a:buChar char="•"/>
            </a:pPr>
            <a:endParaRPr lang="fr-FR" sz="2400" b="0" i="0" dirty="0">
              <a:effectLst/>
              <a:latin typeface="Tw Cen MT" panose="020B0602020104020603"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fr-FR" sz="2400" b="0" i="0" dirty="0">
                <a:effectLst/>
                <a:latin typeface="Tw Cen MT" panose="020B0602020104020603" pitchFamily="34" charset="0"/>
                <a:ea typeface="Open Sans" panose="020B0606030504020204" pitchFamily="34" charset="0"/>
                <a:cs typeface="Open Sans" panose="020B0606030504020204" pitchFamily="34" charset="0"/>
              </a:rPr>
              <a:t>Disponibilité d'un financement pour la nutrition dans lequel l’ANJE-U peut être inclus</a:t>
            </a:r>
          </a:p>
          <a:p>
            <a:pPr marL="342900" indent="-342900">
              <a:buFont typeface="Arial" panose="020B0604020202020204" pitchFamily="34" charset="0"/>
              <a:buChar char="•"/>
            </a:pPr>
            <a:endParaRPr lang="fr-FR" sz="2400" b="0" i="0" dirty="0">
              <a:effectLst/>
              <a:latin typeface="Tw Cen MT" panose="020B0602020104020603"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fr-FR" sz="2400" b="0" i="0" dirty="0">
                <a:effectLst/>
                <a:latin typeface="Tw Cen MT" panose="020B0602020104020603" pitchFamily="34" charset="0"/>
                <a:ea typeface="Open Sans" panose="020B0606030504020204" pitchFamily="34" charset="0"/>
                <a:cs typeface="Open Sans" panose="020B0606030504020204" pitchFamily="34" charset="0"/>
              </a:rPr>
              <a:t>Existence d'un programme solide d’ANJE dans lequel l’ANJE-U peut être intégrée.</a:t>
            </a:r>
          </a:p>
          <a:p>
            <a:pPr marL="0" indent="0">
              <a:buNone/>
            </a:pPr>
            <a:endParaRPr lang="en-GB" sz="4000" b="1" dirty="0"/>
          </a:p>
          <a:p>
            <a:pPr marL="0" indent="0">
              <a:buNone/>
            </a:pPr>
            <a:endParaRPr lang="en-GB" sz="3200" dirty="0"/>
          </a:p>
          <a:p>
            <a:pPr marL="366713" lvl="1" indent="0">
              <a:buNone/>
            </a:pPr>
            <a:endParaRPr lang="en-GB" sz="2200" dirty="0"/>
          </a:p>
        </p:txBody>
      </p:sp>
      <p:pic>
        <p:nvPicPr>
          <p:cNvPr id="7" name="Picture 6" descr="A picture containing graphical user interface&#10;&#10;Description automatically generated">
            <a:extLst>
              <a:ext uri="{FF2B5EF4-FFF2-40B4-BE49-F238E27FC236}">
                <a16:creationId xmlns:a16="http://schemas.microsoft.com/office/drawing/2014/main" id="{8A4AFEA5-1F6D-6A4A-BDD6-6CFB842E45E2}"/>
              </a:ext>
            </a:extLst>
          </p:cNvPr>
          <p:cNvPicPr>
            <a:picLocks noChangeAspect="1"/>
          </p:cNvPicPr>
          <p:nvPr/>
        </p:nvPicPr>
        <p:blipFill>
          <a:blip r:embed="rId3"/>
          <a:stretch>
            <a:fillRect/>
          </a:stretch>
        </p:blipFill>
        <p:spPr>
          <a:xfrm>
            <a:off x="10122504" y="236398"/>
            <a:ext cx="1737103" cy="956400"/>
          </a:xfrm>
          <a:prstGeom prst="rect">
            <a:avLst/>
          </a:prstGeom>
        </p:spPr>
      </p:pic>
    </p:spTree>
    <p:extLst>
      <p:ext uri="{BB962C8B-B14F-4D97-AF65-F5344CB8AC3E}">
        <p14:creationId xmlns:p14="http://schemas.microsoft.com/office/powerpoint/2010/main" val="1917386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dirty="0"/>
              <a:t> </a:t>
            </a:r>
            <a:endParaRPr lang="en-US" dirty="0"/>
          </a:p>
        </p:txBody>
      </p:sp>
      <p:graphicFrame>
        <p:nvGraphicFramePr>
          <p:cNvPr id="4" name="Diagram 3"/>
          <p:cNvGraphicFramePr/>
          <p:nvPr>
            <p:extLst>
              <p:ext uri="{D42A27DB-BD31-4B8C-83A1-F6EECF244321}">
                <p14:modId xmlns:p14="http://schemas.microsoft.com/office/powerpoint/2010/main" val="3442387281"/>
              </p:ext>
            </p:extLst>
          </p:nvPr>
        </p:nvGraphicFramePr>
        <p:xfrm>
          <a:off x="1642533" y="1684534"/>
          <a:ext cx="8771467" cy="4927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 picture containing graphical user interface&#10;&#10;Description automatically generated">
            <a:extLst>
              <a:ext uri="{FF2B5EF4-FFF2-40B4-BE49-F238E27FC236}">
                <a16:creationId xmlns:a16="http://schemas.microsoft.com/office/drawing/2014/main" id="{D96D62EB-EE4D-F648-96BF-CCDEFCBCA695}"/>
              </a:ext>
            </a:extLst>
          </p:cNvPr>
          <p:cNvPicPr>
            <a:picLocks noChangeAspect="1"/>
          </p:cNvPicPr>
          <p:nvPr/>
        </p:nvPicPr>
        <p:blipFill>
          <a:blip r:embed="rId8"/>
          <a:stretch>
            <a:fillRect/>
          </a:stretch>
        </p:blipFill>
        <p:spPr>
          <a:xfrm>
            <a:off x="10122504" y="236398"/>
            <a:ext cx="1737103" cy="956400"/>
          </a:xfrm>
          <a:prstGeom prst="rect">
            <a:avLst/>
          </a:prstGeom>
        </p:spPr>
      </p:pic>
      <p:sp>
        <p:nvSpPr>
          <p:cNvPr id="9" name="Rectangle 8">
            <a:extLst>
              <a:ext uri="{FF2B5EF4-FFF2-40B4-BE49-F238E27FC236}">
                <a16:creationId xmlns:a16="http://schemas.microsoft.com/office/drawing/2014/main" id="{FC367557-5E83-CE4C-9228-C9AB3E50A044}"/>
              </a:ext>
            </a:extLst>
          </p:cNvPr>
          <p:cNvSpPr/>
          <p:nvPr/>
        </p:nvSpPr>
        <p:spPr>
          <a:xfrm>
            <a:off x="2545058" y="353628"/>
            <a:ext cx="4903907" cy="523220"/>
          </a:xfrm>
          <a:prstGeom prst="rect">
            <a:avLst/>
          </a:prstGeom>
        </p:spPr>
        <p:txBody>
          <a:bodyPr wrap="none">
            <a:spAutoFit/>
          </a:bodyPr>
          <a:lstStyle/>
          <a:p>
            <a:r>
              <a:rPr lang="en-GB" sz="2800" b="1" dirty="0">
                <a:latin typeface="Open Sans" panose="020B0606030504020204" pitchFamily="34" charset="0"/>
                <a:ea typeface="Open Sans" panose="020B0606030504020204" pitchFamily="34" charset="0"/>
                <a:cs typeface="Open Sans" panose="020B0606030504020204" pitchFamily="34" charset="0"/>
              </a:rPr>
              <a:t> </a:t>
            </a:r>
            <a:r>
              <a:rPr lang="en-GB" sz="2800" b="1" dirty="0" err="1">
                <a:latin typeface="Tw Cen MT" panose="020B0602020104020603" pitchFamily="34" charset="0"/>
                <a:ea typeface="Open Sans" panose="020B0606030504020204" pitchFamily="34" charset="0"/>
                <a:cs typeface="Open Sans" panose="020B0606030504020204" pitchFamily="34" charset="0"/>
              </a:rPr>
              <a:t>Réponse</a:t>
            </a:r>
            <a:r>
              <a:rPr lang="en-GB" sz="2800" b="1" dirty="0">
                <a:latin typeface="Tw Cen MT" panose="020B0602020104020603" pitchFamily="34" charset="0"/>
                <a:ea typeface="Open Sans" panose="020B0606030504020204" pitchFamily="34" charset="0"/>
                <a:cs typeface="Open Sans" panose="020B0606030504020204" pitchFamily="34" charset="0"/>
              </a:rPr>
              <a:t> ANJE-U - Comment ? </a:t>
            </a:r>
            <a:endParaRPr lang="en-US" sz="2800" b="1" dirty="0">
              <a:latin typeface="Tw Cen MT" panose="020B06020201040206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7569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a:p>
          <a:p>
            <a:pPr marL="0" indent="0">
              <a:buNone/>
            </a:pPr>
            <a:endParaRPr lang="en-AU" sz="3200"/>
          </a:p>
          <a:p>
            <a:pPr marL="0" indent="0">
              <a:buNone/>
            </a:pPr>
            <a:endParaRPr lang="en-US"/>
          </a:p>
        </p:txBody>
      </p:sp>
      <p:sp>
        <p:nvSpPr>
          <p:cNvPr id="8" name="Content Placeholder 7">
            <a:extLst>
              <a:ext uri="{FF2B5EF4-FFF2-40B4-BE49-F238E27FC236}">
                <a16:creationId xmlns:a16="http://schemas.microsoft.com/office/drawing/2014/main" id="{9B6A37E5-D7B3-F14C-ACA4-84C64AD24FBD}"/>
              </a:ext>
            </a:extLst>
          </p:cNvPr>
          <p:cNvSpPr>
            <a:spLocks noGrp="1"/>
          </p:cNvSpPr>
          <p:nvPr>
            <p:ph sz="half" idx="2"/>
          </p:nvPr>
        </p:nvSpPr>
        <p:spPr>
          <a:xfrm>
            <a:off x="1221273" y="1758504"/>
            <a:ext cx="9597053" cy="4093656"/>
          </a:xfrm>
        </p:spPr>
        <p:txBody>
          <a:bodyPr vert="horz" lIns="91440" tIns="45720" rIns="91440" bIns="45720" rtlCol="0" anchor="t">
            <a:normAutofit fontScale="85000" lnSpcReduction="20000"/>
          </a:bodyPr>
          <a:lstStyle/>
          <a:p>
            <a:pPr marL="0" indent="0" algn="ctr">
              <a:buNone/>
            </a:pPr>
            <a:r>
              <a:rPr lang="fr-FR" sz="3300" b="1" dirty="0">
                <a:latin typeface="Tw Cen MT" panose="020B0602020104020603" pitchFamily="34" charset="0"/>
                <a:ea typeface="Open Sans" panose="020B0606030504020204" pitchFamily="34" charset="0"/>
                <a:cs typeface="Open Sans" panose="020B0606030504020204" pitchFamily="34" charset="0"/>
              </a:rPr>
              <a:t>Aperçu de la présentation</a:t>
            </a:r>
          </a:p>
          <a:p>
            <a:pPr marL="228600" lvl="3">
              <a:lnSpc>
                <a:spcPct val="150000"/>
              </a:lnSpc>
              <a:spcBef>
                <a:spcPts val="1000"/>
              </a:spcBef>
            </a:pPr>
            <a:r>
              <a:rPr lang="fr-FR" sz="2800" dirty="0">
                <a:latin typeface="Tw Cen MT" panose="020B0602020104020603" pitchFamily="34" charset="0"/>
                <a:ea typeface="Open Sans" panose="020B0606030504020204" pitchFamily="34" charset="0"/>
                <a:cs typeface="Open Sans" panose="020B0606030504020204" pitchFamily="34" charset="0"/>
              </a:rPr>
              <a:t>L'allaitement maternel et l’ANJE</a:t>
            </a:r>
          </a:p>
          <a:p>
            <a:pPr>
              <a:lnSpc>
                <a:spcPct val="150000"/>
              </a:lnSpc>
            </a:pPr>
            <a:r>
              <a:rPr lang="fr-FR" dirty="0">
                <a:latin typeface="Tw Cen MT" panose="020B0602020104020603" pitchFamily="34" charset="0"/>
                <a:ea typeface="Open Sans" panose="020B0606030504020204" pitchFamily="34" charset="0"/>
                <a:cs typeface="Open Sans" panose="020B0606030504020204" pitchFamily="34" charset="0"/>
              </a:rPr>
              <a:t>Importance de l’ANJE dans les situations d'urgence</a:t>
            </a:r>
          </a:p>
          <a:p>
            <a:pPr>
              <a:lnSpc>
                <a:spcPct val="150000"/>
              </a:lnSpc>
            </a:pPr>
            <a:r>
              <a:rPr lang="fr-FR" dirty="0">
                <a:latin typeface="Tw Cen MT" panose="020B0602020104020603" pitchFamily="34" charset="0"/>
                <a:ea typeface="Open Sans" panose="020B0606030504020204" pitchFamily="34" charset="0"/>
                <a:cs typeface="Open Sans" panose="020B0606030504020204" pitchFamily="34" charset="0"/>
              </a:rPr>
              <a:t>ANJE et les standards globale</a:t>
            </a:r>
          </a:p>
          <a:p>
            <a:pPr>
              <a:lnSpc>
                <a:spcPct val="150000"/>
              </a:lnSpc>
            </a:pPr>
            <a:r>
              <a:rPr lang="fr-FR" dirty="0">
                <a:latin typeface="Tw Cen MT" panose="020B0602020104020603" pitchFamily="34" charset="0"/>
                <a:ea typeface="Open Sans" panose="020B0606030504020204" pitchFamily="34" charset="0"/>
                <a:cs typeface="Open Sans" panose="020B0606030504020204" pitchFamily="34" charset="0"/>
              </a:rPr>
              <a:t>L’ANJE-U et le continuum ANJE-U</a:t>
            </a:r>
          </a:p>
          <a:p>
            <a:pPr>
              <a:lnSpc>
                <a:spcPct val="150000"/>
              </a:lnSpc>
            </a:pPr>
            <a:r>
              <a:rPr lang="fr-FR" dirty="0">
                <a:latin typeface="Tw Cen MT" panose="020B0602020104020603" pitchFamily="34" charset="0"/>
                <a:ea typeface="Open Sans" panose="020B0606030504020204" pitchFamily="34" charset="0"/>
                <a:cs typeface="Open Sans" panose="020B0606030504020204" pitchFamily="34" charset="0"/>
              </a:rPr>
              <a:t>Pourquoi l’ANJE au Burkina Faso</a:t>
            </a:r>
          </a:p>
          <a:p>
            <a:pPr>
              <a:lnSpc>
                <a:spcPct val="150000"/>
              </a:lnSpc>
            </a:pPr>
            <a:r>
              <a:rPr lang="fr-FR" dirty="0">
                <a:latin typeface="Tw Cen MT" panose="020B0602020104020603" pitchFamily="34" charset="0"/>
                <a:ea typeface="Open Sans" panose="020B0606030504020204" pitchFamily="34" charset="0"/>
                <a:cs typeface="Open Sans" panose="020B0606030504020204" pitchFamily="34" charset="0"/>
              </a:rPr>
              <a:t>Ce qui est nécessaire</a:t>
            </a:r>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Tree>
    <p:extLst>
      <p:ext uri="{BB962C8B-B14F-4D97-AF65-F5344CB8AC3E}">
        <p14:creationId xmlns:p14="http://schemas.microsoft.com/office/powerpoint/2010/main" val="7434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a:extLst>
              <a:ext uri="{FF2B5EF4-FFF2-40B4-BE49-F238E27FC236}">
                <a16:creationId xmlns:a16="http://schemas.microsoft.com/office/drawing/2014/main" id="{2230B662-3BCC-DE4E-B882-626892B3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346" y="344528"/>
            <a:ext cx="1939044" cy="1067583"/>
          </a:xfrm>
          <a:prstGeom prst="rect">
            <a:avLst/>
          </a:prstGeom>
        </p:spPr>
      </p:pic>
      <p:sp>
        <p:nvSpPr>
          <p:cNvPr id="5" name="Title 4">
            <a:extLst>
              <a:ext uri="{FF2B5EF4-FFF2-40B4-BE49-F238E27FC236}">
                <a16:creationId xmlns:a16="http://schemas.microsoft.com/office/drawing/2014/main" id="{0BA8D617-59EB-CA4C-B9D9-7EC56D24BEBA}"/>
              </a:ext>
            </a:extLst>
          </p:cNvPr>
          <p:cNvSpPr>
            <a:spLocks noGrp="1"/>
          </p:cNvSpPr>
          <p:nvPr>
            <p:ph type="title"/>
          </p:nvPr>
        </p:nvSpPr>
        <p:spPr>
          <a:xfrm>
            <a:off x="362610" y="249238"/>
            <a:ext cx="8210043" cy="814873"/>
          </a:xfrm>
        </p:spPr>
        <p:txBody>
          <a:bodyPr/>
          <a:lstStyle/>
          <a:p>
            <a:pPr algn="ctr"/>
            <a:r>
              <a:rPr lang="en-US" sz="2800" b="1" dirty="0">
                <a:latin typeface="Tw Cen MT" panose="020B0602020104020603" pitchFamily="34" charset="0"/>
              </a:rPr>
              <a:t>Guide </a:t>
            </a:r>
            <a:r>
              <a:rPr lang="en-US" sz="2800" b="1" dirty="0" err="1">
                <a:latin typeface="Tw Cen MT" panose="020B0602020104020603" pitchFamily="34" charset="0"/>
              </a:rPr>
              <a:t>opérationnel</a:t>
            </a:r>
            <a:r>
              <a:rPr lang="en-US" sz="2800" b="1" dirty="0">
                <a:latin typeface="Tw Cen MT" panose="020B0602020104020603" pitchFamily="34" charset="0"/>
              </a:rPr>
              <a:t> pour </a:t>
            </a:r>
            <a:r>
              <a:rPr lang="en-US" sz="2800" b="1" dirty="0" err="1">
                <a:latin typeface="Tw Cen MT" panose="020B0602020104020603" pitchFamily="34" charset="0"/>
              </a:rPr>
              <a:t>l'ANJE</a:t>
            </a:r>
            <a:r>
              <a:rPr lang="en-US" sz="2800" b="1" dirty="0">
                <a:latin typeface="Tw Cen MT" panose="020B0602020104020603" pitchFamily="34" charset="0"/>
              </a:rPr>
              <a:t>-U</a:t>
            </a:r>
            <a:endParaRPr lang="en-US" sz="2800" dirty="0">
              <a:latin typeface="Tw Cen MT" panose="020B0602020104020603" pitchFamily="34" charset="0"/>
            </a:endParaRPr>
          </a:p>
        </p:txBody>
      </p:sp>
      <p:sp>
        <p:nvSpPr>
          <p:cNvPr id="8" name="Text Box 3">
            <a:extLst>
              <a:ext uri="{FF2B5EF4-FFF2-40B4-BE49-F238E27FC236}">
                <a16:creationId xmlns:a16="http://schemas.microsoft.com/office/drawing/2014/main" id="{BEBAEB3A-7222-D248-BD04-407CAF6386C1}"/>
              </a:ext>
            </a:extLst>
          </p:cNvPr>
          <p:cNvSpPr txBox="1">
            <a:spLocks noChangeArrowheads="1"/>
          </p:cNvSpPr>
          <p:nvPr/>
        </p:nvSpPr>
        <p:spPr bwMode="auto">
          <a:xfrm>
            <a:off x="362610" y="1443118"/>
            <a:ext cx="8638984" cy="5116144"/>
          </a:xfrm>
          <a:prstGeom prst="rect">
            <a:avLst/>
          </a:prstGeom>
          <a:solidFill>
            <a:srgbClr val="FFFFFB"/>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63538" indent="536575">
              <a:defRPr>
                <a:solidFill>
                  <a:schemeClr val="tx1"/>
                </a:solidFill>
                <a:latin typeface="Arial" panose="020B0604020202020204" pitchFamily="34" charset="0"/>
                <a:cs typeface="Arial" panose="020B0604020202020204" pitchFamily="34" charset="0"/>
              </a:defRPr>
            </a:lvl2pPr>
            <a:lvl3pPr marL="10795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buFontTx/>
              <a:buChar char="•"/>
            </a:pPr>
            <a:r>
              <a:rPr lang="fr-FR" altLang="en-US" sz="2200" dirty="0">
                <a:latin typeface="Tw Cen MT" panose="020B0602020104020603" pitchFamily="34" charset="0"/>
                <a:ea typeface="Open Sans" panose="020B0606030504020204" pitchFamily="34" charset="0"/>
                <a:cs typeface="Open Sans" panose="020B0606030504020204" pitchFamily="34" charset="0"/>
              </a:rPr>
              <a:t>Réponse </a:t>
            </a: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coordonnée</a:t>
            </a:r>
            <a:r>
              <a:rPr lang="fr-FR" altLang="en-US" sz="2200" dirty="0">
                <a:latin typeface="Tw Cen MT" panose="020B0602020104020603" pitchFamily="34" charset="0"/>
                <a:ea typeface="Open Sans" panose="020B0606030504020204" pitchFamily="34" charset="0"/>
                <a:cs typeface="Open Sans" panose="020B0606030504020204" pitchFamily="34" charset="0"/>
              </a:rPr>
              <a:t> et opportune basée sur </a:t>
            </a: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l'évaluation</a:t>
            </a:r>
            <a:r>
              <a:rPr lang="fr-FR" altLang="en-US" sz="2200" dirty="0">
                <a:latin typeface="Tw Cen MT" panose="020B0602020104020603" pitchFamily="34" charset="0"/>
                <a:ea typeface="Open Sans" panose="020B0606030504020204" pitchFamily="34" charset="0"/>
                <a:cs typeface="Open Sans" panose="020B0606030504020204" pitchFamily="34" charset="0"/>
              </a:rPr>
              <a:t> des besoins </a:t>
            </a:r>
          </a:p>
          <a:p>
            <a:pPr lvl="1">
              <a:buFontTx/>
              <a:buChar char="•"/>
            </a:pP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Politique </a:t>
            </a:r>
            <a:r>
              <a:rPr lang="fr-FR" altLang="en-US" sz="2200" dirty="0">
                <a:latin typeface="Tw Cen MT" panose="020B0602020104020603" pitchFamily="34" charset="0"/>
                <a:ea typeface="Open Sans" panose="020B0606030504020204" pitchFamily="34" charset="0"/>
                <a:cs typeface="Open Sans" panose="020B0606030504020204" pitchFamily="34" charset="0"/>
              </a:rPr>
              <a:t>et législation protectrices et bien communiquées</a:t>
            </a:r>
          </a:p>
          <a:p>
            <a:pPr lvl="1">
              <a:lnSpc>
                <a:spcPct val="150000"/>
              </a:lnSpc>
              <a:buFontTx/>
              <a:buChar char="•"/>
            </a:pPr>
            <a:r>
              <a:rPr lang="fr-FR" altLang="en-US" sz="2200" dirty="0">
                <a:latin typeface="Tw Cen MT" panose="020B0602020104020603" pitchFamily="34" charset="0"/>
                <a:ea typeface="Open Sans" panose="020B0606030504020204" pitchFamily="34" charset="0"/>
                <a:cs typeface="Open Sans" panose="020B0606030504020204" pitchFamily="34" charset="0"/>
              </a:rPr>
              <a:t>Des </a:t>
            </a: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mesures simples </a:t>
            </a:r>
            <a:r>
              <a:rPr lang="fr-FR" altLang="en-US" sz="2200" dirty="0">
                <a:latin typeface="Tw Cen MT" panose="020B0602020104020603" pitchFamily="34" charset="0"/>
                <a:ea typeface="Open Sans" panose="020B0606030504020204" pitchFamily="34" charset="0"/>
                <a:cs typeface="Open Sans" panose="020B0606030504020204" pitchFamily="34" charset="0"/>
              </a:rPr>
              <a:t>dans tous les secteurs qui donnent la priorité aux nourrissons et aux jeunes enfants et à leurs soignants</a:t>
            </a:r>
          </a:p>
          <a:p>
            <a:pPr lvl="1">
              <a:lnSpc>
                <a:spcPct val="150000"/>
              </a:lnSpc>
              <a:buFontTx/>
              <a:buChar char="•"/>
            </a:pPr>
            <a:r>
              <a:rPr lang="fr-FR" altLang="en-US" sz="2200" dirty="0">
                <a:latin typeface="Tw Cen MT" panose="020B0602020104020603" pitchFamily="34" charset="0"/>
                <a:ea typeface="Open Sans" panose="020B0606030504020204" pitchFamily="34" charset="0"/>
                <a:cs typeface="Open Sans" panose="020B0606030504020204" pitchFamily="34" charset="0"/>
              </a:rPr>
              <a:t>Interventions </a:t>
            </a: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de base </a:t>
            </a:r>
            <a:r>
              <a:rPr lang="fr-FR" altLang="en-US" sz="2200" dirty="0">
                <a:latin typeface="Tw Cen MT" panose="020B0602020104020603" pitchFamily="34" charset="0"/>
                <a:ea typeface="Open Sans" panose="020B0606030504020204" pitchFamily="34" charset="0"/>
                <a:cs typeface="Open Sans" panose="020B0606030504020204" pitchFamily="34" charset="0"/>
              </a:rPr>
              <a:t>pour protéger et soutenir  l’ANJE optimale</a:t>
            </a:r>
          </a:p>
          <a:p>
            <a:pPr lvl="1">
              <a:lnSpc>
                <a:spcPct val="150000"/>
              </a:lnSpc>
              <a:buFontTx/>
              <a:buChar char="•"/>
            </a:pPr>
            <a:r>
              <a:rPr lang="en-GB" altLang="en-US" sz="2200" dirty="0" err="1">
                <a:latin typeface="Tw Cen MT" panose="020B0602020104020603" pitchFamily="34" charset="0"/>
                <a:ea typeface="Open Sans" panose="020B0606030504020204" pitchFamily="34" charset="0"/>
                <a:cs typeface="Open Sans" panose="020B0606030504020204" pitchFamily="34" charset="0"/>
              </a:rPr>
              <a:t>Capacité</a:t>
            </a:r>
            <a:r>
              <a:rPr lang="en-GB" altLang="en-US" sz="2200" dirty="0">
                <a:latin typeface="Tw Cen MT" panose="020B0602020104020603" pitchFamily="34" charset="0"/>
                <a:ea typeface="Open Sans" panose="020B0606030504020204" pitchFamily="34" charset="0"/>
                <a:cs typeface="Open Sans" panose="020B0606030504020204" pitchFamily="34" charset="0"/>
              </a:rPr>
              <a:t> </a:t>
            </a:r>
            <a:r>
              <a:rPr lang="en-GB"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technique</a:t>
            </a:r>
          </a:p>
          <a:p>
            <a:pPr lvl="1">
              <a:lnSpc>
                <a:spcPct val="150000"/>
              </a:lnSpc>
              <a:buFontTx/>
              <a:buChar char="•"/>
            </a:pPr>
            <a:r>
              <a:rPr lang="en-GB" altLang="en-US" sz="2200" dirty="0">
                <a:latin typeface="Tw Cen MT" panose="020B0602020104020603" pitchFamily="34" charset="0"/>
                <a:ea typeface="Open Sans" panose="020B0606030504020204" pitchFamily="34" charset="0"/>
                <a:cs typeface="Open Sans" panose="020B0606030504020204" pitchFamily="34" charset="0"/>
              </a:rPr>
              <a:t>Forte </a:t>
            </a:r>
            <a:r>
              <a:rPr lang="en-GB"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communication</a:t>
            </a:r>
          </a:p>
          <a:p>
            <a:pPr lvl="1">
              <a:lnSpc>
                <a:spcPct val="150000"/>
              </a:lnSpc>
              <a:buFontTx/>
              <a:buChar char="•"/>
            </a:pP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Renforcement des capacités </a:t>
            </a:r>
            <a:r>
              <a:rPr lang="fr-FR" altLang="en-US" sz="2200" dirty="0">
                <a:latin typeface="Tw Cen MT" panose="020B0602020104020603" pitchFamily="34" charset="0"/>
                <a:ea typeface="Open Sans" panose="020B0606030504020204" pitchFamily="34" charset="0"/>
                <a:cs typeface="Open Sans" panose="020B0606030504020204" pitchFamily="34" charset="0"/>
              </a:rPr>
              <a:t>(orientation &amp; formation)</a:t>
            </a:r>
          </a:p>
          <a:p>
            <a:pPr lvl="1">
              <a:lnSpc>
                <a:spcPct val="150000"/>
              </a:lnSpc>
              <a:buFontTx/>
              <a:buChar char="•"/>
            </a:pPr>
            <a:r>
              <a:rPr lang="en-GB" altLang="en-US" sz="2200" dirty="0" err="1">
                <a:solidFill>
                  <a:srgbClr val="FF0000"/>
                </a:solidFill>
                <a:latin typeface="Tw Cen MT" panose="020B0602020104020603" pitchFamily="34" charset="0"/>
                <a:ea typeface="Open Sans" panose="020B0606030504020204" pitchFamily="34" charset="0"/>
                <a:cs typeface="Open Sans" panose="020B0606030504020204" pitchFamily="34" charset="0"/>
              </a:rPr>
              <a:t>Préparation</a:t>
            </a:r>
            <a:r>
              <a:rPr lang="en-GB"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 </a:t>
            </a:r>
            <a:r>
              <a:rPr lang="en-GB" altLang="en-US" sz="2200" dirty="0">
                <a:latin typeface="Tw Cen MT" panose="020B0602020104020603" pitchFamily="34" charset="0"/>
                <a:ea typeface="Open Sans" panose="020B0606030504020204" pitchFamily="34" charset="0"/>
                <a:cs typeface="Open Sans" panose="020B0606030504020204" pitchFamily="34" charset="0"/>
              </a:rPr>
              <a:t>aux urgences</a:t>
            </a:r>
          </a:p>
          <a:p>
            <a:pPr lvl="1">
              <a:lnSpc>
                <a:spcPct val="150000"/>
              </a:lnSpc>
              <a:buFontTx/>
              <a:buChar char="•"/>
            </a:pPr>
            <a:r>
              <a:rPr lang="fr-FR" altLang="en-US" sz="2200" dirty="0">
                <a:solidFill>
                  <a:srgbClr val="FF0000"/>
                </a:solidFill>
                <a:latin typeface="Tw Cen MT" panose="020B0602020104020603" pitchFamily="34" charset="0"/>
                <a:ea typeface="Open Sans" panose="020B0606030504020204" pitchFamily="34" charset="0"/>
                <a:cs typeface="Open Sans" panose="020B0606030504020204" pitchFamily="34" charset="0"/>
              </a:rPr>
              <a:t>Responsabilité </a:t>
            </a:r>
            <a:r>
              <a:rPr lang="fr-FR" altLang="en-US" sz="2200" dirty="0">
                <a:latin typeface="Tw Cen MT" panose="020B0602020104020603" pitchFamily="34" charset="0"/>
                <a:ea typeface="Open Sans" panose="020B0606030504020204" pitchFamily="34" charset="0"/>
                <a:cs typeface="Open Sans" panose="020B0606030504020204" pitchFamily="34" charset="0"/>
              </a:rPr>
              <a:t>des actions et de l'inaction</a:t>
            </a:r>
          </a:p>
        </p:txBody>
      </p:sp>
      <p:sp>
        <p:nvSpPr>
          <p:cNvPr id="11" name="TextBox 10">
            <a:extLst>
              <a:ext uri="{FF2B5EF4-FFF2-40B4-BE49-F238E27FC236}">
                <a16:creationId xmlns:a16="http://schemas.microsoft.com/office/drawing/2014/main" id="{E34B18DC-9B49-464F-ABF3-643E13BE1CEF}"/>
              </a:ext>
            </a:extLst>
          </p:cNvPr>
          <p:cNvSpPr txBox="1"/>
          <p:nvPr/>
        </p:nvSpPr>
        <p:spPr>
          <a:xfrm>
            <a:off x="1017786" y="2768282"/>
            <a:ext cx="7774323" cy="1631216"/>
          </a:xfrm>
          <a:prstGeom prst="rect">
            <a:avLst/>
          </a:prstGeom>
          <a:solidFill>
            <a:schemeClr val="bg1">
              <a:lumMod val="50000"/>
            </a:schemeClr>
          </a:solidFill>
        </p:spPr>
        <p:txBody>
          <a:bodyPr wrap="square" rtlCol="0">
            <a:spAutoFit/>
          </a:bodyPr>
          <a:lstStyle/>
          <a:p>
            <a:pPr algn="ct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Référence clé sur la réponse minimale en cas d'urgence</a:t>
            </a:r>
          </a:p>
        </p:txBody>
      </p:sp>
      <p:pic>
        <p:nvPicPr>
          <p:cNvPr id="7" name="Picture 6">
            <a:extLst>
              <a:ext uri="{FF2B5EF4-FFF2-40B4-BE49-F238E27FC236}">
                <a16:creationId xmlns:a16="http://schemas.microsoft.com/office/drawing/2014/main" id="{BBB69C20-4348-4510-9D4D-B8BDC7EA5081}"/>
              </a:ext>
            </a:extLst>
          </p:cNvPr>
          <p:cNvPicPr>
            <a:picLocks noChangeAspect="1"/>
          </p:cNvPicPr>
          <p:nvPr/>
        </p:nvPicPr>
        <p:blipFill>
          <a:blip r:embed="rId4"/>
          <a:stretch>
            <a:fillRect/>
          </a:stretch>
        </p:blipFill>
        <p:spPr>
          <a:xfrm>
            <a:off x="9001594" y="1443119"/>
            <a:ext cx="3078567" cy="5116143"/>
          </a:xfrm>
          <a:prstGeom prst="rect">
            <a:avLst/>
          </a:prstGeom>
        </p:spPr>
      </p:pic>
    </p:spTree>
    <p:extLst>
      <p:ext uri="{BB962C8B-B14F-4D97-AF65-F5344CB8AC3E}">
        <p14:creationId xmlns:p14="http://schemas.microsoft.com/office/powerpoint/2010/main" val="214423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45EF5-3F28-F44B-B45E-CC23868EDEF8}"/>
              </a:ext>
            </a:extLst>
          </p:cNvPr>
          <p:cNvSpPr/>
          <p:nvPr/>
        </p:nvSpPr>
        <p:spPr>
          <a:xfrm>
            <a:off x="8369666" y="1574800"/>
            <a:ext cx="3662535" cy="48801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2230B662-3BCC-DE4E-B882-626892B3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346" y="344528"/>
            <a:ext cx="1939044" cy="1067583"/>
          </a:xfrm>
          <a:prstGeom prst="rect">
            <a:avLst/>
          </a:prstGeom>
        </p:spPr>
      </p:pic>
      <p:sp>
        <p:nvSpPr>
          <p:cNvPr id="5" name="Title 4">
            <a:extLst>
              <a:ext uri="{FF2B5EF4-FFF2-40B4-BE49-F238E27FC236}">
                <a16:creationId xmlns:a16="http://schemas.microsoft.com/office/drawing/2014/main" id="{0BA8D617-59EB-CA4C-B9D9-7EC56D24BEBA}"/>
              </a:ext>
            </a:extLst>
          </p:cNvPr>
          <p:cNvSpPr>
            <a:spLocks noGrp="1"/>
          </p:cNvSpPr>
          <p:nvPr>
            <p:ph type="title"/>
          </p:nvPr>
        </p:nvSpPr>
        <p:spPr>
          <a:xfrm>
            <a:off x="362610" y="249238"/>
            <a:ext cx="9109775" cy="867044"/>
          </a:xfrm>
        </p:spPr>
        <p:txBody>
          <a:bodyPr/>
          <a:lstStyle/>
          <a:p>
            <a:pPr algn="ctr"/>
            <a:r>
              <a:rPr lang="fr-FR" sz="2800" b="1" dirty="0">
                <a:latin typeface="Tw Cen MT" panose="020B0602020104020603" pitchFamily="34" charset="0"/>
              </a:rPr>
              <a:t>ANJE-U et le stratégie mondiale pour l’ANJE</a:t>
            </a:r>
            <a:endParaRPr lang="en-US" sz="2800" b="1" dirty="0">
              <a:latin typeface="Tw Cen MT" panose="020B0602020104020603" pitchFamily="34" charset="0"/>
            </a:endParaRPr>
          </a:p>
        </p:txBody>
      </p:sp>
      <p:sp>
        <p:nvSpPr>
          <p:cNvPr id="8" name="Text Box 3">
            <a:extLst>
              <a:ext uri="{FF2B5EF4-FFF2-40B4-BE49-F238E27FC236}">
                <a16:creationId xmlns:a16="http://schemas.microsoft.com/office/drawing/2014/main" id="{BEBAEB3A-7222-D248-BD04-407CAF6386C1}"/>
              </a:ext>
            </a:extLst>
          </p:cNvPr>
          <p:cNvSpPr txBox="1">
            <a:spLocks noChangeArrowheads="1"/>
          </p:cNvSpPr>
          <p:nvPr/>
        </p:nvSpPr>
        <p:spPr bwMode="auto">
          <a:xfrm>
            <a:off x="362610" y="1574800"/>
            <a:ext cx="8007056" cy="646331"/>
          </a:xfrm>
          <a:prstGeom prst="rect">
            <a:avLst/>
          </a:prstGeom>
          <a:solidFill>
            <a:srgbClr val="FFFFFB"/>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63538" indent="536575">
              <a:defRPr>
                <a:solidFill>
                  <a:schemeClr val="tx1"/>
                </a:solidFill>
                <a:latin typeface="Arial" panose="020B0604020202020204" pitchFamily="34" charset="0"/>
                <a:cs typeface="Arial" panose="020B0604020202020204" pitchFamily="34" charset="0"/>
              </a:defRPr>
            </a:lvl2pPr>
            <a:lvl3pPr marL="10795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49288" lvl="1" indent="-285750">
              <a:buFont typeface="Arial" panose="020B0604020202020204" pitchFamily="34" charset="0"/>
              <a:buChar char="•"/>
            </a:pPr>
            <a:endParaRPr lang="en-US" sz="3600" dirty="0">
              <a:latin typeface="+mn-lt"/>
            </a:endParaRPr>
          </a:p>
        </p:txBody>
      </p:sp>
      <p:pic>
        <p:nvPicPr>
          <p:cNvPr id="6" name="Picture 5">
            <a:extLst>
              <a:ext uri="{FF2B5EF4-FFF2-40B4-BE49-F238E27FC236}">
                <a16:creationId xmlns:a16="http://schemas.microsoft.com/office/drawing/2014/main" id="{33AF77B3-611C-474E-B259-681DEF285589}"/>
              </a:ext>
            </a:extLst>
          </p:cNvPr>
          <p:cNvPicPr>
            <a:picLocks noChangeAspect="1"/>
          </p:cNvPicPr>
          <p:nvPr/>
        </p:nvPicPr>
        <p:blipFill>
          <a:blip r:embed="rId4"/>
          <a:stretch>
            <a:fillRect/>
          </a:stretch>
        </p:blipFill>
        <p:spPr>
          <a:xfrm>
            <a:off x="8565818" y="1731823"/>
            <a:ext cx="3263571" cy="4584211"/>
          </a:xfrm>
          <a:prstGeom prst="rect">
            <a:avLst/>
          </a:prstGeom>
        </p:spPr>
      </p:pic>
      <p:pic>
        <p:nvPicPr>
          <p:cNvPr id="12" name="Picture 11">
            <a:extLst>
              <a:ext uri="{FF2B5EF4-FFF2-40B4-BE49-F238E27FC236}">
                <a16:creationId xmlns:a16="http://schemas.microsoft.com/office/drawing/2014/main" id="{B658F4EE-6846-4786-9B33-9C6DBC049937}"/>
              </a:ext>
            </a:extLst>
          </p:cNvPr>
          <p:cNvPicPr>
            <a:picLocks noChangeAspect="1"/>
          </p:cNvPicPr>
          <p:nvPr/>
        </p:nvPicPr>
        <p:blipFill>
          <a:blip r:embed="rId5"/>
          <a:stretch>
            <a:fillRect/>
          </a:stretch>
        </p:blipFill>
        <p:spPr>
          <a:xfrm>
            <a:off x="17392" y="1517341"/>
            <a:ext cx="8130465" cy="2286563"/>
          </a:xfrm>
          <a:prstGeom prst="rect">
            <a:avLst/>
          </a:prstGeom>
        </p:spPr>
      </p:pic>
      <p:pic>
        <p:nvPicPr>
          <p:cNvPr id="14" name="Picture 13">
            <a:extLst>
              <a:ext uri="{FF2B5EF4-FFF2-40B4-BE49-F238E27FC236}">
                <a16:creationId xmlns:a16="http://schemas.microsoft.com/office/drawing/2014/main" id="{7A69B77A-D8A3-4936-93B5-1F04FE8E0D01}"/>
              </a:ext>
            </a:extLst>
          </p:cNvPr>
          <p:cNvPicPr>
            <a:picLocks noChangeAspect="1"/>
          </p:cNvPicPr>
          <p:nvPr/>
        </p:nvPicPr>
        <p:blipFill>
          <a:blip r:embed="rId6"/>
          <a:stretch>
            <a:fillRect/>
          </a:stretch>
        </p:blipFill>
        <p:spPr>
          <a:xfrm>
            <a:off x="159799" y="3677231"/>
            <a:ext cx="8007055" cy="2789554"/>
          </a:xfrm>
          <a:prstGeom prst="rect">
            <a:avLst/>
          </a:prstGeom>
        </p:spPr>
      </p:pic>
    </p:spTree>
    <p:extLst>
      <p:ext uri="{BB962C8B-B14F-4D97-AF65-F5344CB8AC3E}">
        <p14:creationId xmlns:p14="http://schemas.microsoft.com/office/powerpoint/2010/main" val="2796714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B5DE-2D93-4310-8DF3-75D3CA11516D}"/>
              </a:ext>
            </a:extLst>
          </p:cNvPr>
          <p:cNvSpPr>
            <a:spLocks noGrp="1"/>
          </p:cNvSpPr>
          <p:nvPr>
            <p:ph type="title"/>
          </p:nvPr>
        </p:nvSpPr>
        <p:spPr>
          <a:xfrm>
            <a:off x="838200" y="365125"/>
            <a:ext cx="8800652" cy="622427"/>
          </a:xfrm>
        </p:spPr>
        <p:txBody>
          <a:bodyPr/>
          <a:lstStyle/>
          <a:p>
            <a:pPr algn="ctr"/>
            <a:r>
              <a:rPr lang="en-US" sz="2800" b="1" dirty="0">
                <a:latin typeface="Tw Cen MT" panose="020B0602020104020603" pitchFamily="34" charset="0"/>
              </a:rPr>
              <a:t>Le </a:t>
            </a:r>
            <a:r>
              <a:rPr lang="en-US" sz="2800" b="1" dirty="0" err="1">
                <a:latin typeface="Tw Cen MT" panose="020B0602020104020603" pitchFamily="34" charset="0"/>
              </a:rPr>
              <a:t>besoin</a:t>
            </a:r>
            <a:r>
              <a:rPr lang="en-US" sz="2800" b="1" dirty="0">
                <a:latin typeface="Tw Cen MT" panose="020B0602020104020603" pitchFamily="34" charset="0"/>
              </a:rPr>
              <a:t> de </a:t>
            </a:r>
            <a:r>
              <a:rPr lang="en-US" sz="2800" b="1" dirty="0" err="1">
                <a:latin typeface="Tw Cen MT" panose="020B0602020104020603" pitchFamily="34" charset="0"/>
              </a:rPr>
              <a:t>l'heure</a:t>
            </a:r>
            <a:endParaRPr lang="en-US" sz="2800" b="1" dirty="0">
              <a:latin typeface="Tw Cen MT" panose="020B0602020104020603" pitchFamily="34" charset="0"/>
            </a:endParaRPr>
          </a:p>
        </p:txBody>
      </p:sp>
      <p:sp>
        <p:nvSpPr>
          <p:cNvPr id="3" name="Content Placeholder 2">
            <a:extLst>
              <a:ext uri="{FF2B5EF4-FFF2-40B4-BE49-F238E27FC236}">
                <a16:creationId xmlns:a16="http://schemas.microsoft.com/office/drawing/2014/main" id="{5A2C2FFE-469C-45E2-A084-09D1E11F8F4C}"/>
              </a:ext>
            </a:extLst>
          </p:cNvPr>
          <p:cNvSpPr>
            <a:spLocks noGrp="1"/>
          </p:cNvSpPr>
          <p:nvPr>
            <p:ph idx="1"/>
          </p:nvPr>
        </p:nvSpPr>
        <p:spPr>
          <a:xfrm>
            <a:off x="838200" y="1253331"/>
            <a:ext cx="10975848" cy="5239544"/>
          </a:xfrm>
        </p:spPr>
        <p:txBody>
          <a:bodyPr/>
          <a:lstStyle/>
          <a:p>
            <a:pPr marL="457200" indent="-457200">
              <a:buFont typeface="+mj-lt"/>
              <a:buAutoNum type="arabicPeriod"/>
            </a:pPr>
            <a:r>
              <a:rPr lang="fr-FR" dirty="0">
                <a:latin typeface="Tw Cen MT" panose="020B0602020104020603" pitchFamily="34" charset="0"/>
              </a:rPr>
              <a:t>Soutenir les mères qui allaitent, car c'est le moyen le plus sûr de protéger les bébés de la malnutrition, de la maladie et de la mort dans les situations d'urgence.</a:t>
            </a:r>
          </a:p>
          <a:p>
            <a:pPr marL="457200" indent="-457200">
              <a:buFont typeface="+mj-lt"/>
              <a:buAutoNum type="arabicPeriod"/>
            </a:pPr>
            <a:endParaRPr lang="fr-FR" dirty="0">
              <a:latin typeface="Tw Cen MT" panose="020B0602020104020603" pitchFamily="34" charset="0"/>
            </a:endParaRPr>
          </a:p>
          <a:p>
            <a:pPr marL="457200" indent="-457200">
              <a:buFont typeface="+mj-lt"/>
              <a:buAutoNum type="arabicPeriod"/>
            </a:pPr>
            <a:r>
              <a:rPr lang="fr-FR" dirty="0">
                <a:latin typeface="Tw Cen MT" panose="020B0602020104020603" pitchFamily="34" charset="0"/>
              </a:rPr>
              <a:t>Augmenter les investissements dans les interventions et les politiques qui promeuvent, protègent et soutiennent les pratiques d'alimentation des nourrissons et des jeunes enfants dans les situations d'urgence.</a:t>
            </a:r>
          </a:p>
          <a:p>
            <a:pPr marL="457200" indent="-457200">
              <a:buFont typeface="+mj-lt"/>
              <a:buAutoNum type="arabicPeriod"/>
            </a:pPr>
            <a:endParaRPr lang="fr-FR" dirty="0">
              <a:latin typeface="Tw Cen MT" panose="020B0602020104020603" pitchFamily="34" charset="0"/>
            </a:endParaRPr>
          </a:p>
          <a:p>
            <a:pPr marL="457200" indent="-457200">
              <a:buFont typeface="+mj-lt"/>
              <a:buAutoNum type="arabicPeriod"/>
            </a:pPr>
            <a:r>
              <a:rPr lang="fr-FR" dirty="0">
                <a:latin typeface="Tw Cen MT" panose="020B0602020104020603" pitchFamily="34" charset="0"/>
              </a:rPr>
              <a:t>Assurer la fourniture de counseling qualifiés en matière d'alimentation des nourrissons pour aider les mères à surmonter les difficultés liées à l'allaitement et assurer une alimentation complémentaire appropriée dans les situations d'urgence.</a:t>
            </a:r>
          </a:p>
          <a:p>
            <a:pPr marL="457200" indent="-457200">
              <a:buFont typeface="+mj-lt"/>
              <a:buAutoNum type="arabicPeriod"/>
            </a:pPr>
            <a:endParaRPr lang="fr-FR" dirty="0">
              <a:latin typeface="Tw Cen MT" panose="020B0602020104020603" pitchFamily="34" charset="0"/>
            </a:endParaRPr>
          </a:p>
          <a:p>
            <a:pPr marL="457200" indent="-457200">
              <a:buFont typeface="+mj-lt"/>
              <a:buAutoNum type="arabicPeriod"/>
            </a:pPr>
            <a:r>
              <a:rPr lang="fr-FR" dirty="0">
                <a:latin typeface="Tw Cen MT" panose="020B0602020104020603" pitchFamily="34" charset="0"/>
              </a:rPr>
              <a:t>Mettre pleinement en œuvre le code international de commercialisation des substituts du lait maternel par le biais d'une législation et d'une application effective.</a:t>
            </a:r>
          </a:p>
        </p:txBody>
      </p:sp>
    </p:spTree>
    <p:extLst>
      <p:ext uri="{BB962C8B-B14F-4D97-AF65-F5344CB8AC3E}">
        <p14:creationId xmlns:p14="http://schemas.microsoft.com/office/powerpoint/2010/main" val="3409418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9200" y="2310392"/>
            <a:ext cx="4330700" cy="1118608"/>
          </a:xfrm>
        </p:spPr>
        <p:txBody>
          <a:bodyPr/>
          <a:lstStyle/>
          <a:p>
            <a:r>
              <a:rPr lang="en-US" sz="6500" b="1" i="1" dirty="0">
                <a:latin typeface="Tw Cen MT" panose="020B0602020104020603" pitchFamily="34" charset="0"/>
              </a:rPr>
              <a:t>Merci</a:t>
            </a:r>
          </a:p>
        </p:txBody>
      </p:sp>
      <p:pic>
        <p:nvPicPr>
          <p:cNvPr id="3" name="image1.jpeg">
            <a:extLst>
              <a:ext uri="{FF2B5EF4-FFF2-40B4-BE49-F238E27FC236}">
                <a16:creationId xmlns:a16="http://schemas.microsoft.com/office/drawing/2014/main" id="{23A06928-E2C6-4569-96C8-C177335B4210}"/>
              </a:ext>
            </a:extLst>
          </p:cNvPr>
          <p:cNvPicPr/>
          <p:nvPr/>
        </p:nvPicPr>
        <p:blipFill>
          <a:blip r:embed="rId2" cstate="print"/>
          <a:stretch>
            <a:fillRect/>
          </a:stretch>
        </p:blipFill>
        <p:spPr>
          <a:xfrm>
            <a:off x="938151" y="3989069"/>
            <a:ext cx="1619556" cy="1366839"/>
          </a:xfrm>
          <a:prstGeom prst="rect">
            <a:avLst/>
          </a:prstGeom>
        </p:spPr>
      </p:pic>
      <p:pic>
        <p:nvPicPr>
          <p:cNvPr id="4" name="Picture 3">
            <a:extLst>
              <a:ext uri="{FF2B5EF4-FFF2-40B4-BE49-F238E27FC236}">
                <a16:creationId xmlns:a16="http://schemas.microsoft.com/office/drawing/2014/main" id="{2B71610A-558E-43A3-AE5C-65183F9B8E4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77746" y="3989069"/>
            <a:ext cx="1852550" cy="1366839"/>
          </a:xfrm>
          <a:prstGeom prst="rect">
            <a:avLst/>
          </a:prstGeom>
          <a:noFill/>
        </p:spPr>
      </p:pic>
    </p:spTree>
    <p:extLst>
      <p:ext uri="{BB962C8B-B14F-4D97-AF65-F5344CB8AC3E}">
        <p14:creationId xmlns:p14="http://schemas.microsoft.com/office/powerpoint/2010/main" val="1963505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a:p>
          <a:p>
            <a:pPr marL="0" indent="0">
              <a:buNone/>
            </a:pPr>
            <a:endParaRPr lang="en-AU" sz="3200"/>
          </a:p>
          <a:p>
            <a:pPr marL="0" indent="0">
              <a:buNone/>
            </a:pPr>
            <a:endParaRPr lang="en-US"/>
          </a:p>
        </p:txBody>
      </p:sp>
      <p:sp>
        <p:nvSpPr>
          <p:cNvPr id="8" name="Content Placeholder 7">
            <a:extLst>
              <a:ext uri="{FF2B5EF4-FFF2-40B4-BE49-F238E27FC236}">
                <a16:creationId xmlns:a16="http://schemas.microsoft.com/office/drawing/2014/main" id="{9B6A37E5-D7B3-F14C-ACA4-84C64AD24FBD}"/>
              </a:ext>
            </a:extLst>
          </p:cNvPr>
          <p:cNvSpPr>
            <a:spLocks noGrp="1"/>
          </p:cNvSpPr>
          <p:nvPr>
            <p:ph sz="half" idx="2"/>
          </p:nvPr>
        </p:nvSpPr>
        <p:spPr>
          <a:xfrm>
            <a:off x="685801" y="1192798"/>
            <a:ext cx="3721608" cy="632827"/>
          </a:xfrm>
        </p:spPr>
        <p:txBody>
          <a:bodyPr vert="horz" lIns="91440" tIns="45720" rIns="91440" bIns="45720" rtlCol="0" anchor="t">
            <a:normAutofit/>
          </a:bodyPr>
          <a:lstStyle/>
          <a:p>
            <a:pPr marL="0" indent="0">
              <a:buNone/>
            </a:pPr>
            <a:endParaRPr lang="en-US" sz="2200" b="1" dirty="0">
              <a:solidFill>
                <a:srgbClr val="000000"/>
              </a:solidFill>
            </a:endParaRPr>
          </a:p>
          <a:p>
            <a:pPr marL="0" indent="0">
              <a:buNone/>
            </a:pPr>
            <a:endParaRPr lang="en-US" sz="2200" b="1" dirty="0">
              <a:solidFill>
                <a:srgbClr val="000000"/>
              </a:solidFill>
            </a:endParaRPr>
          </a:p>
          <a:p>
            <a:endParaRPr lang="en-US" dirty="0"/>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
        <p:nvSpPr>
          <p:cNvPr id="2" name="TextBox 1">
            <a:extLst>
              <a:ext uri="{FF2B5EF4-FFF2-40B4-BE49-F238E27FC236}">
                <a16:creationId xmlns:a16="http://schemas.microsoft.com/office/drawing/2014/main" id="{869D3A12-E9A2-47EB-B79A-ADE29CD20518}"/>
              </a:ext>
            </a:extLst>
          </p:cNvPr>
          <p:cNvSpPr txBox="1"/>
          <p:nvPr/>
        </p:nvSpPr>
        <p:spPr>
          <a:xfrm>
            <a:off x="475455" y="1246723"/>
            <a:ext cx="11030744" cy="2400657"/>
          </a:xfrm>
          <a:prstGeom prst="rect">
            <a:avLst/>
          </a:prstGeom>
          <a:solidFill>
            <a:schemeClr val="accent6">
              <a:lumMod val="75000"/>
            </a:schemeClr>
          </a:solidFill>
          <a:ln>
            <a:solidFill>
              <a:schemeClr val="accent6">
                <a:lumMod val="75000"/>
              </a:schemeClr>
            </a:solidFill>
          </a:ln>
        </p:spPr>
        <p:txBody>
          <a:bodyPr wrap="square" rtlCol="0">
            <a:spAutoFit/>
          </a:bodyPr>
          <a:lstStyle/>
          <a:p>
            <a:pPr marL="0" indent="0">
              <a:buNone/>
            </a:pP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L'AMÉLIORATION DES PRATIQUES D'ALLAITEMENT POURRAIT SAUVER PLUS DE </a:t>
            </a:r>
            <a:r>
              <a:rPr lang="fr-FR" sz="5000" b="1" dirty="0">
                <a:latin typeface="Tw Cen MT" panose="020B0602020104020603" pitchFamily="34" charset="0"/>
                <a:ea typeface="Open Sans" panose="020B0606030504020204" pitchFamily="34" charset="0"/>
                <a:cs typeface="Open Sans" panose="020B0606030504020204" pitchFamily="34" charset="0"/>
              </a:rPr>
              <a:t>820 000 </a:t>
            </a: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VIES PAR AN</a:t>
            </a:r>
          </a:p>
        </p:txBody>
      </p:sp>
      <p:sp>
        <p:nvSpPr>
          <p:cNvPr id="3" name="TextBox 2">
            <a:extLst>
              <a:ext uri="{FF2B5EF4-FFF2-40B4-BE49-F238E27FC236}">
                <a16:creationId xmlns:a16="http://schemas.microsoft.com/office/drawing/2014/main" id="{33A6346F-EAAA-4D42-AE46-0799FF850031}"/>
              </a:ext>
            </a:extLst>
          </p:cNvPr>
          <p:cNvSpPr txBox="1"/>
          <p:nvPr/>
        </p:nvSpPr>
        <p:spPr>
          <a:xfrm>
            <a:off x="475456" y="4109045"/>
            <a:ext cx="11030743" cy="2123658"/>
          </a:xfrm>
          <a:prstGeom prst="rect">
            <a:avLst/>
          </a:prstGeom>
          <a:noFill/>
        </p:spPr>
        <p:txBody>
          <a:bodyPr wrap="square" rtlCol="0">
            <a:spAutoFit/>
          </a:bodyPr>
          <a:lstStyle/>
          <a:p>
            <a:pPr marL="0" indent="0">
              <a:buNone/>
            </a:pPr>
            <a:r>
              <a:rPr lang="fr-FR" sz="3800" b="1" dirty="0">
                <a:solidFill>
                  <a:srgbClr val="000000"/>
                </a:solidFill>
                <a:latin typeface="Tw Cen MT" panose="020B0602020104020603" pitchFamily="34" charset="0"/>
                <a:ea typeface="Open Sans" panose="020B0606030504020204" pitchFamily="34" charset="0"/>
                <a:cs typeface="Open Sans" panose="020B0606030504020204" pitchFamily="34" charset="0"/>
              </a:rPr>
              <a:t>Malheureusement... L'ALLAITEMENT MATERNEL PEUT FACILEMENT ÊTRE COMPROMIS SANS LE SOUTIEN ACTIF DE TOUT LE MONDE.</a:t>
            </a:r>
          </a:p>
          <a:p>
            <a:pPr marL="0" indent="0">
              <a:buNone/>
            </a:pPr>
            <a:endParaRPr lang="en-US" dirty="0"/>
          </a:p>
        </p:txBody>
      </p:sp>
      <p:sp>
        <p:nvSpPr>
          <p:cNvPr id="4" name="TextBox 3">
            <a:extLst>
              <a:ext uri="{FF2B5EF4-FFF2-40B4-BE49-F238E27FC236}">
                <a16:creationId xmlns:a16="http://schemas.microsoft.com/office/drawing/2014/main" id="{ADD9CD16-F9D6-48B8-91F1-02A3AF1666E6}"/>
              </a:ext>
            </a:extLst>
          </p:cNvPr>
          <p:cNvSpPr txBox="1"/>
          <p:nvPr/>
        </p:nvSpPr>
        <p:spPr>
          <a:xfrm>
            <a:off x="9295890" y="3093383"/>
            <a:ext cx="2086388" cy="523220"/>
          </a:xfrm>
          <a:prstGeom prst="rect">
            <a:avLst/>
          </a:prstGeom>
          <a:noFill/>
        </p:spPr>
        <p:txBody>
          <a:bodyPr wrap="square" rtlCol="0">
            <a:spAutoFit/>
          </a:bodyPr>
          <a:lstStyle/>
          <a:p>
            <a:r>
              <a:rPr lang="en-US" sz="1400" dirty="0">
                <a:latin typeface="Tw Cen MT" panose="020B0602020104020603" pitchFamily="34" charset="0"/>
                <a:ea typeface="Open Sans" panose="020B0606030504020204" pitchFamily="34" charset="0"/>
                <a:cs typeface="Open Sans" panose="020B0606030504020204" pitchFamily="34" charset="0"/>
              </a:rPr>
              <a:t>Source: The lancet Breastfeeding series</a:t>
            </a:r>
            <a:endParaRPr lang="en-UG" sz="1400" dirty="0">
              <a:latin typeface="Tw Cen MT" panose="020B06020201040206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23348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dirty="0"/>
          </a:p>
          <a:p>
            <a:pPr marL="0" indent="0">
              <a:buNone/>
            </a:pPr>
            <a:endParaRPr lang="en-AU" sz="3200" dirty="0"/>
          </a:p>
          <a:p>
            <a:pPr marL="0" indent="0">
              <a:buNone/>
            </a:pPr>
            <a:endParaRPr lang="en-US" dirty="0"/>
          </a:p>
        </p:txBody>
      </p:sp>
      <p:sp>
        <p:nvSpPr>
          <p:cNvPr id="8" name="Content Placeholder 7">
            <a:extLst>
              <a:ext uri="{FF2B5EF4-FFF2-40B4-BE49-F238E27FC236}">
                <a16:creationId xmlns:a16="http://schemas.microsoft.com/office/drawing/2014/main" id="{9B6A37E5-D7B3-F14C-ACA4-84C64AD24FBD}"/>
              </a:ext>
            </a:extLst>
          </p:cNvPr>
          <p:cNvSpPr>
            <a:spLocks noGrp="1"/>
          </p:cNvSpPr>
          <p:nvPr>
            <p:ph sz="half" idx="2"/>
          </p:nvPr>
        </p:nvSpPr>
        <p:spPr>
          <a:xfrm>
            <a:off x="685801" y="1192798"/>
            <a:ext cx="3721608" cy="632827"/>
          </a:xfrm>
        </p:spPr>
        <p:txBody>
          <a:bodyPr vert="horz" lIns="91440" tIns="45720" rIns="91440" bIns="45720" rtlCol="0" anchor="t">
            <a:normAutofit/>
          </a:bodyPr>
          <a:lstStyle/>
          <a:p>
            <a:pPr marL="0" indent="0">
              <a:buNone/>
            </a:pPr>
            <a:endParaRPr lang="en-US" sz="2200" b="1" dirty="0">
              <a:solidFill>
                <a:srgbClr val="000000"/>
              </a:solidFill>
            </a:endParaRPr>
          </a:p>
          <a:p>
            <a:pPr marL="0" indent="0">
              <a:buNone/>
            </a:pPr>
            <a:endParaRPr lang="en-US" sz="2200" b="1" dirty="0">
              <a:solidFill>
                <a:srgbClr val="000000"/>
              </a:solidFill>
            </a:endParaRPr>
          </a:p>
          <a:p>
            <a:endParaRPr lang="en-US" dirty="0"/>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
        <p:nvSpPr>
          <p:cNvPr id="2" name="TextBox 1">
            <a:extLst>
              <a:ext uri="{FF2B5EF4-FFF2-40B4-BE49-F238E27FC236}">
                <a16:creationId xmlns:a16="http://schemas.microsoft.com/office/drawing/2014/main" id="{869D3A12-E9A2-47EB-B79A-ADE29CD20518}"/>
              </a:ext>
            </a:extLst>
          </p:cNvPr>
          <p:cNvSpPr txBox="1"/>
          <p:nvPr/>
        </p:nvSpPr>
        <p:spPr>
          <a:xfrm>
            <a:off x="475455" y="1246723"/>
            <a:ext cx="11030744" cy="1631216"/>
          </a:xfrm>
          <a:prstGeom prst="rect">
            <a:avLst/>
          </a:prstGeom>
          <a:solidFill>
            <a:srgbClr val="0070C0"/>
          </a:solidFill>
          <a:ln>
            <a:solidFill>
              <a:schemeClr val="accent6">
                <a:lumMod val="75000"/>
              </a:schemeClr>
            </a:solidFill>
          </a:ln>
        </p:spPr>
        <p:txBody>
          <a:bodyPr wrap="square" rtlCol="0">
            <a:spAutoFit/>
          </a:bodyPr>
          <a:lstStyle/>
          <a:p>
            <a:pPr marL="0" indent="0">
              <a:buNone/>
            </a:pP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Les femmes ont 2,5 fois plus de chances d'allaiter là où c'est.......</a:t>
            </a:r>
          </a:p>
        </p:txBody>
      </p:sp>
      <p:sp>
        <p:nvSpPr>
          <p:cNvPr id="3" name="TextBox 2">
            <a:extLst>
              <a:ext uri="{FF2B5EF4-FFF2-40B4-BE49-F238E27FC236}">
                <a16:creationId xmlns:a16="http://schemas.microsoft.com/office/drawing/2014/main" id="{33A6346F-EAAA-4D42-AE46-0799FF850031}"/>
              </a:ext>
            </a:extLst>
          </p:cNvPr>
          <p:cNvSpPr txBox="1"/>
          <p:nvPr/>
        </p:nvSpPr>
        <p:spPr>
          <a:xfrm>
            <a:off x="1148780" y="5823020"/>
            <a:ext cx="2121440" cy="707886"/>
          </a:xfrm>
          <a:prstGeom prst="rect">
            <a:avLst/>
          </a:prstGeom>
          <a:noFill/>
        </p:spPr>
        <p:txBody>
          <a:bodyPr wrap="square" rtlCol="0">
            <a:spAutoFit/>
          </a:bodyPr>
          <a:lstStyle/>
          <a:p>
            <a:pPr marL="0" indent="0">
              <a:buNone/>
            </a:pPr>
            <a:r>
              <a:rPr lang="fr-FR" sz="4000" b="1" dirty="0">
                <a:solidFill>
                  <a:srgbClr val="000000"/>
                </a:solidFill>
                <a:latin typeface="Tw Cen MT" panose="020B0602020104020603" pitchFamily="34" charset="0"/>
                <a:ea typeface="Open Sans" panose="020B0606030504020204" pitchFamily="34" charset="0"/>
                <a:cs typeface="Open Sans" panose="020B0606030504020204" pitchFamily="34" charset="0"/>
              </a:rPr>
              <a:t>Protégé</a:t>
            </a:r>
            <a:endParaRPr lang="en-US" dirty="0">
              <a:latin typeface="Tw Cen MT" panose="020B0602020104020603"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ADD9CD16-F9D6-48B8-91F1-02A3AF1666E6}"/>
              </a:ext>
            </a:extLst>
          </p:cNvPr>
          <p:cNvSpPr txBox="1"/>
          <p:nvPr/>
        </p:nvSpPr>
        <p:spPr>
          <a:xfrm>
            <a:off x="5630428" y="5796645"/>
            <a:ext cx="2086388" cy="707886"/>
          </a:xfrm>
          <a:prstGeom prst="rect">
            <a:avLst/>
          </a:prstGeom>
          <a:noFill/>
        </p:spPr>
        <p:txBody>
          <a:bodyPr wrap="square" rtlCol="0">
            <a:spAutoFit/>
          </a:bodyPr>
          <a:lstStyle/>
          <a:p>
            <a:r>
              <a:rPr lang="en-US" sz="4000" b="1" dirty="0" err="1">
                <a:latin typeface="Tw Cen MT" panose="020B0602020104020603" pitchFamily="34" charset="0"/>
                <a:ea typeface="Open Sans" panose="020B0606030504020204" pitchFamily="34" charset="0"/>
                <a:cs typeface="Open Sans" panose="020B0606030504020204" pitchFamily="34" charset="0"/>
              </a:rPr>
              <a:t>Promu</a:t>
            </a:r>
            <a:endParaRPr lang="en-UG" sz="4000" b="1" dirty="0">
              <a:latin typeface="Tw Cen MT" panose="020B0602020104020603"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3EEEC66-4826-4911-A294-FB18D42F4394}"/>
              </a:ext>
            </a:extLst>
          </p:cNvPr>
          <p:cNvSpPr txBox="1"/>
          <p:nvPr/>
        </p:nvSpPr>
        <p:spPr>
          <a:xfrm>
            <a:off x="7333488" y="4462988"/>
            <a:ext cx="1499616" cy="1148289"/>
          </a:xfrm>
          <a:prstGeom prst="rect">
            <a:avLst/>
          </a:prstGeom>
          <a:noFill/>
        </p:spPr>
        <p:txBody>
          <a:bodyPr wrap="square" rtlCol="0">
            <a:spAutoFit/>
          </a:bodyPr>
          <a:lstStyle/>
          <a:p>
            <a:endParaRPr lang="en-UG" dirty="0"/>
          </a:p>
        </p:txBody>
      </p:sp>
      <p:sp>
        <p:nvSpPr>
          <p:cNvPr id="10" name="TextBox 9">
            <a:extLst>
              <a:ext uri="{FF2B5EF4-FFF2-40B4-BE49-F238E27FC236}">
                <a16:creationId xmlns:a16="http://schemas.microsoft.com/office/drawing/2014/main" id="{4214BD12-28A6-4371-9C8C-B6A9BD8B0078}"/>
              </a:ext>
            </a:extLst>
          </p:cNvPr>
          <p:cNvSpPr txBox="1"/>
          <p:nvPr/>
        </p:nvSpPr>
        <p:spPr>
          <a:xfrm>
            <a:off x="10122504" y="3816806"/>
            <a:ext cx="1383695" cy="1413562"/>
          </a:xfrm>
          <a:prstGeom prst="rect">
            <a:avLst/>
          </a:prstGeom>
          <a:noFill/>
        </p:spPr>
        <p:txBody>
          <a:bodyPr wrap="square" rtlCol="0">
            <a:spAutoFit/>
          </a:bodyPr>
          <a:lstStyle/>
          <a:p>
            <a:endParaRPr lang="en-UG" dirty="0"/>
          </a:p>
        </p:txBody>
      </p:sp>
      <p:sp>
        <p:nvSpPr>
          <p:cNvPr id="11" name="TextBox 10">
            <a:extLst>
              <a:ext uri="{FF2B5EF4-FFF2-40B4-BE49-F238E27FC236}">
                <a16:creationId xmlns:a16="http://schemas.microsoft.com/office/drawing/2014/main" id="{B3E6FF8A-EE44-4EF9-92BD-28B0552F3F0C}"/>
              </a:ext>
            </a:extLst>
          </p:cNvPr>
          <p:cNvSpPr txBox="1"/>
          <p:nvPr/>
        </p:nvSpPr>
        <p:spPr>
          <a:xfrm>
            <a:off x="8967329" y="5769475"/>
            <a:ext cx="2657713" cy="707886"/>
          </a:xfrm>
          <a:prstGeom prst="rect">
            <a:avLst/>
          </a:prstGeom>
          <a:noFill/>
        </p:spPr>
        <p:txBody>
          <a:bodyPr wrap="square" rtlCol="0">
            <a:spAutoFit/>
          </a:bodyPr>
          <a:lstStyle/>
          <a:p>
            <a:r>
              <a:rPr lang="en-US" sz="4000" b="1" dirty="0">
                <a:latin typeface="Tw Cen MT" panose="020B0602020104020603" pitchFamily="34" charset="0"/>
                <a:ea typeface="Open Sans" panose="020B0606030504020204" pitchFamily="34" charset="0"/>
                <a:cs typeface="Open Sans" panose="020B0606030504020204" pitchFamily="34" charset="0"/>
              </a:rPr>
              <a:t>Soutenu</a:t>
            </a:r>
            <a:endParaRPr lang="en-UG" sz="4000" b="1" dirty="0">
              <a:latin typeface="Tw Cen MT" panose="020B0602020104020603"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B633E909-CB5C-49AD-9B84-F83D91B3D39E}"/>
              </a:ext>
            </a:extLst>
          </p:cNvPr>
          <p:cNvPicPr>
            <a:picLocks noChangeAspect="1"/>
          </p:cNvPicPr>
          <p:nvPr/>
        </p:nvPicPr>
        <p:blipFill>
          <a:blip r:embed="rId4"/>
          <a:stretch>
            <a:fillRect/>
          </a:stretch>
        </p:blipFill>
        <p:spPr>
          <a:xfrm>
            <a:off x="469478" y="3075942"/>
            <a:ext cx="11030743" cy="2798042"/>
          </a:xfrm>
          <a:prstGeom prst="rect">
            <a:avLst/>
          </a:prstGeom>
        </p:spPr>
      </p:pic>
    </p:spTree>
    <p:extLst>
      <p:ext uri="{BB962C8B-B14F-4D97-AF65-F5344CB8AC3E}">
        <p14:creationId xmlns:p14="http://schemas.microsoft.com/office/powerpoint/2010/main" val="1233670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dirty="0"/>
          </a:p>
          <a:p>
            <a:pPr marL="0" indent="0">
              <a:buNone/>
            </a:pPr>
            <a:endParaRPr lang="en-AU" sz="3200" dirty="0"/>
          </a:p>
          <a:p>
            <a:pPr marL="0" indent="0">
              <a:buNone/>
            </a:pPr>
            <a:endParaRPr lang="en-US" dirty="0"/>
          </a:p>
        </p:txBody>
      </p:sp>
      <p:sp>
        <p:nvSpPr>
          <p:cNvPr id="8" name="Content Placeholder 7">
            <a:extLst>
              <a:ext uri="{FF2B5EF4-FFF2-40B4-BE49-F238E27FC236}">
                <a16:creationId xmlns:a16="http://schemas.microsoft.com/office/drawing/2014/main" id="{9B6A37E5-D7B3-F14C-ACA4-84C64AD24FBD}"/>
              </a:ext>
            </a:extLst>
          </p:cNvPr>
          <p:cNvSpPr>
            <a:spLocks noGrp="1"/>
          </p:cNvSpPr>
          <p:nvPr>
            <p:ph sz="half" idx="2"/>
          </p:nvPr>
        </p:nvSpPr>
        <p:spPr>
          <a:xfrm>
            <a:off x="685801" y="1192798"/>
            <a:ext cx="3721608" cy="632827"/>
          </a:xfrm>
        </p:spPr>
        <p:txBody>
          <a:bodyPr vert="horz" lIns="91440" tIns="45720" rIns="91440" bIns="45720" rtlCol="0" anchor="t">
            <a:normAutofit/>
          </a:bodyPr>
          <a:lstStyle/>
          <a:p>
            <a:pPr marL="0" indent="0">
              <a:buNone/>
            </a:pPr>
            <a:endParaRPr lang="en-US" sz="2200" b="1" dirty="0">
              <a:solidFill>
                <a:srgbClr val="000000"/>
              </a:solidFill>
            </a:endParaRPr>
          </a:p>
          <a:p>
            <a:pPr marL="0" indent="0">
              <a:buNone/>
            </a:pPr>
            <a:endParaRPr lang="en-US" sz="2200" b="1" dirty="0">
              <a:solidFill>
                <a:srgbClr val="000000"/>
              </a:solidFill>
            </a:endParaRPr>
          </a:p>
          <a:p>
            <a:endParaRPr lang="en-US" dirty="0"/>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990600" y="19780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
        <p:nvSpPr>
          <p:cNvPr id="2" name="TextBox 1">
            <a:extLst>
              <a:ext uri="{FF2B5EF4-FFF2-40B4-BE49-F238E27FC236}">
                <a16:creationId xmlns:a16="http://schemas.microsoft.com/office/drawing/2014/main" id="{869D3A12-E9A2-47EB-B79A-ADE29CD20518}"/>
              </a:ext>
            </a:extLst>
          </p:cNvPr>
          <p:cNvSpPr txBox="1"/>
          <p:nvPr/>
        </p:nvSpPr>
        <p:spPr>
          <a:xfrm>
            <a:off x="475455" y="1693147"/>
            <a:ext cx="11030744" cy="3939540"/>
          </a:xfrm>
          <a:prstGeom prst="rect">
            <a:avLst/>
          </a:prstGeom>
          <a:solidFill>
            <a:srgbClr val="0070C0"/>
          </a:solidFill>
          <a:ln>
            <a:solidFill>
              <a:schemeClr val="accent6">
                <a:lumMod val="75000"/>
              </a:schemeClr>
            </a:solidFill>
          </a:ln>
        </p:spPr>
        <p:txBody>
          <a:bodyPr wrap="square" rtlCol="0">
            <a:spAutoFit/>
          </a:bodyPr>
          <a:lstStyle/>
          <a:p>
            <a:pPr marL="0" indent="0">
              <a:buNone/>
            </a:pP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L’ANJE-U concerne la protection et le soutien d'une alimentation </a:t>
            </a:r>
            <a:r>
              <a:rPr lang="fr-FR" sz="5000" b="1" dirty="0">
                <a:latin typeface="Tw Cen MT" panose="020B0602020104020603" pitchFamily="34" charset="0"/>
                <a:ea typeface="Open Sans" panose="020B0606030504020204" pitchFamily="34" charset="0"/>
                <a:cs typeface="Open Sans" panose="020B0606030504020204" pitchFamily="34" charset="0"/>
              </a:rPr>
              <a:t>sûre</a:t>
            </a: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 et </a:t>
            </a:r>
            <a:r>
              <a:rPr lang="fr-FR" sz="5000" b="1" dirty="0">
                <a:latin typeface="Tw Cen MT" panose="020B0602020104020603" pitchFamily="34" charset="0"/>
                <a:ea typeface="Open Sans" panose="020B0606030504020204" pitchFamily="34" charset="0"/>
                <a:cs typeface="Open Sans" panose="020B0606030504020204" pitchFamily="34" charset="0"/>
              </a:rPr>
              <a:t>appropriée</a:t>
            </a: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 (optimale) pour les nourrissons et les </a:t>
            </a:r>
            <a:r>
              <a:rPr lang="fr-FR" sz="5000" b="1" dirty="0">
                <a:latin typeface="Tw Cen MT" panose="020B0602020104020603" pitchFamily="34" charset="0"/>
                <a:ea typeface="Open Sans" panose="020B0606030504020204" pitchFamily="34" charset="0"/>
                <a:cs typeface="Open Sans" panose="020B0606030504020204" pitchFamily="34" charset="0"/>
              </a:rPr>
              <a:t>jeunes enfants </a:t>
            </a: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dans les </a:t>
            </a:r>
            <a:r>
              <a:rPr lang="fr-FR" sz="5000" b="1" dirty="0">
                <a:latin typeface="Tw Cen MT" panose="020B0602020104020603" pitchFamily="34" charset="0"/>
                <a:ea typeface="Open Sans" panose="020B0606030504020204" pitchFamily="34" charset="0"/>
                <a:cs typeface="Open Sans" panose="020B0606030504020204" pitchFamily="34" charset="0"/>
              </a:rPr>
              <a:t>situations d'urgence</a:t>
            </a:r>
            <a:r>
              <a:rPr lang="fr-FR" sz="5000" b="1" dirty="0">
                <a:solidFill>
                  <a:schemeClr val="bg1"/>
                </a:solidFill>
                <a:latin typeface="Tw Cen MT" panose="020B0602020104020603" pitchFamily="34" charset="0"/>
                <a:ea typeface="Open Sans" panose="020B0606030504020204" pitchFamily="34" charset="0"/>
                <a:cs typeface="Open Sans" panose="020B0606030504020204" pitchFamily="34" charset="0"/>
              </a:rPr>
              <a:t>.</a:t>
            </a:r>
          </a:p>
        </p:txBody>
      </p:sp>
      <p:sp>
        <p:nvSpPr>
          <p:cNvPr id="9" name="TextBox 8">
            <a:extLst>
              <a:ext uri="{FF2B5EF4-FFF2-40B4-BE49-F238E27FC236}">
                <a16:creationId xmlns:a16="http://schemas.microsoft.com/office/drawing/2014/main" id="{03EEEC66-4826-4911-A294-FB18D42F4394}"/>
              </a:ext>
            </a:extLst>
          </p:cNvPr>
          <p:cNvSpPr txBox="1"/>
          <p:nvPr/>
        </p:nvSpPr>
        <p:spPr>
          <a:xfrm>
            <a:off x="7333488" y="4462988"/>
            <a:ext cx="1499616" cy="1148289"/>
          </a:xfrm>
          <a:prstGeom prst="rect">
            <a:avLst/>
          </a:prstGeom>
          <a:noFill/>
        </p:spPr>
        <p:txBody>
          <a:bodyPr wrap="square" rtlCol="0">
            <a:spAutoFit/>
          </a:bodyPr>
          <a:lstStyle/>
          <a:p>
            <a:endParaRPr lang="en-UG" dirty="0"/>
          </a:p>
        </p:txBody>
      </p:sp>
      <p:sp>
        <p:nvSpPr>
          <p:cNvPr id="10" name="TextBox 9">
            <a:extLst>
              <a:ext uri="{FF2B5EF4-FFF2-40B4-BE49-F238E27FC236}">
                <a16:creationId xmlns:a16="http://schemas.microsoft.com/office/drawing/2014/main" id="{4214BD12-28A6-4371-9C8C-B6A9BD8B0078}"/>
              </a:ext>
            </a:extLst>
          </p:cNvPr>
          <p:cNvSpPr txBox="1"/>
          <p:nvPr/>
        </p:nvSpPr>
        <p:spPr>
          <a:xfrm>
            <a:off x="10122504" y="3816806"/>
            <a:ext cx="1383695" cy="1413562"/>
          </a:xfrm>
          <a:prstGeom prst="rect">
            <a:avLst/>
          </a:prstGeom>
          <a:noFill/>
        </p:spPr>
        <p:txBody>
          <a:bodyPr wrap="square" rtlCol="0">
            <a:spAutoFit/>
          </a:bodyPr>
          <a:lstStyle/>
          <a:p>
            <a:endParaRPr lang="en-UG" dirty="0"/>
          </a:p>
        </p:txBody>
      </p:sp>
    </p:spTree>
    <p:extLst>
      <p:ext uri="{BB962C8B-B14F-4D97-AF65-F5344CB8AC3E}">
        <p14:creationId xmlns:p14="http://schemas.microsoft.com/office/powerpoint/2010/main" val="41323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E75FEBD-F7D6-F845-9744-CFBF0F5B891F}"/>
              </a:ext>
            </a:extLst>
          </p:cNvPr>
          <p:cNvSpPr>
            <a:spLocks noGrp="1"/>
          </p:cNvSpPr>
          <p:nvPr>
            <p:ph sz="half" idx="1"/>
          </p:nvPr>
        </p:nvSpPr>
        <p:spPr/>
        <p:txBody>
          <a:bodyPr/>
          <a:lstStyle/>
          <a:p>
            <a:pPr marL="0" indent="0">
              <a:buNone/>
            </a:pPr>
            <a:endParaRPr lang="en-AU"/>
          </a:p>
          <a:p>
            <a:pPr marL="0" indent="0">
              <a:buNone/>
            </a:pPr>
            <a:endParaRPr lang="en-AU" sz="3200"/>
          </a:p>
          <a:p>
            <a:pPr marL="0" indent="0">
              <a:buNone/>
            </a:pPr>
            <a:endParaRPr lang="en-US"/>
          </a:p>
        </p:txBody>
      </p:sp>
      <p:sp>
        <p:nvSpPr>
          <p:cNvPr id="8" name="Content Placeholder 7">
            <a:extLst>
              <a:ext uri="{FF2B5EF4-FFF2-40B4-BE49-F238E27FC236}">
                <a16:creationId xmlns:a16="http://schemas.microsoft.com/office/drawing/2014/main" id="{9B6A37E5-D7B3-F14C-ACA4-84C64AD24FBD}"/>
              </a:ext>
            </a:extLst>
          </p:cNvPr>
          <p:cNvSpPr>
            <a:spLocks noGrp="1"/>
          </p:cNvSpPr>
          <p:nvPr>
            <p:ph sz="half" idx="2"/>
          </p:nvPr>
        </p:nvSpPr>
        <p:spPr>
          <a:xfrm>
            <a:off x="838200" y="1574157"/>
            <a:ext cx="10515600" cy="4755206"/>
          </a:xfrm>
        </p:spPr>
        <p:txBody>
          <a:bodyPr vert="horz" lIns="91440" tIns="45720" rIns="91440" bIns="45720" rtlCol="0" anchor="t">
            <a:normAutofit fontScale="92500"/>
          </a:bodyPr>
          <a:lstStyle/>
          <a:p>
            <a:pPr marL="0" marR="0">
              <a:lnSpc>
                <a:spcPct val="107000"/>
              </a:lnSpc>
              <a:spcBef>
                <a:spcPts val="0"/>
              </a:spcBef>
              <a:spcAft>
                <a:spcPts val="800"/>
              </a:spcAft>
            </a:pPr>
            <a:r>
              <a:rPr lang="en-UG" sz="2400" dirty="0" err="1">
                <a:effectLst/>
                <a:latin typeface="Tw Cen MT" panose="020B0602020104020603" pitchFamily="34" charset="0"/>
                <a:ea typeface="Open Sans" panose="020B0606030504020204" pitchFamily="34" charset="0"/>
                <a:cs typeface="Open Sans" panose="020B0606030504020204" pitchFamily="34" charset="0"/>
              </a:rPr>
              <a:t>Risque</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accru</a:t>
            </a:r>
            <a:r>
              <a:rPr lang="en-UG" sz="2400" dirty="0">
                <a:effectLst/>
                <a:latin typeface="Tw Cen MT" panose="020B0602020104020603" pitchFamily="34" charset="0"/>
                <a:ea typeface="Open Sans" panose="020B0606030504020204" pitchFamily="34" charset="0"/>
                <a:cs typeface="Open Sans" panose="020B0606030504020204" pitchFamily="34" charset="0"/>
              </a:rPr>
              <a:t> de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mortalité</a:t>
            </a:r>
            <a:r>
              <a:rPr lang="en-UG" sz="2400" dirty="0">
                <a:effectLst/>
                <a:latin typeface="Tw Cen MT" panose="020B0602020104020603" pitchFamily="34" charset="0"/>
                <a:ea typeface="Open Sans" panose="020B0606030504020204" pitchFamily="34" charset="0"/>
                <a:cs typeface="Open Sans" panose="020B0606030504020204" pitchFamily="34" charset="0"/>
              </a:rPr>
              <a:t> pour les enfants -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L'allaitement</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est</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l'intervention</a:t>
            </a:r>
            <a:r>
              <a:rPr lang="en-UG" sz="2400" dirty="0">
                <a:effectLst/>
                <a:latin typeface="Tw Cen MT" panose="020B0602020104020603" pitchFamily="34" charset="0"/>
                <a:ea typeface="Open Sans" panose="020B0606030504020204" pitchFamily="34" charset="0"/>
                <a:cs typeface="Open Sans" panose="020B0606030504020204" pitchFamily="34" charset="0"/>
              </a:rPr>
              <a:t> la plus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cruciale</a:t>
            </a:r>
            <a:r>
              <a:rPr lang="en-UG" sz="2400" dirty="0">
                <a:effectLst/>
                <a:latin typeface="Tw Cen MT" panose="020B0602020104020603" pitchFamily="34" charset="0"/>
                <a:ea typeface="Open Sans" panose="020B0606030504020204" pitchFamily="34" charset="0"/>
                <a:cs typeface="Open Sans" panose="020B0606030504020204" pitchFamily="34" charset="0"/>
              </a:rPr>
              <a:t>.</a:t>
            </a:r>
          </a:p>
          <a:p>
            <a:pPr marL="0" marR="0">
              <a:lnSpc>
                <a:spcPct val="107000"/>
              </a:lnSpc>
              <a:spcBef>
                <a:spcPts val="0"/>
              </a:spcBef>
              <a:spcAft>
                <a:spcPts val="800"/>
              </a:spcAft>
            </a:pPr>
            <a:r>
              <a:rPr lang="en-UG" sz="2400" dirty="0">
                <a:effectLst/>
                <a:latin typeface="Tw Cen MT" panose="020B0602020104020603" pitchFamily="34" charset="0"/>
                <a:ea typeface="Open Sans" panose="020B0606030504020204" pitchFamily="34" charset="0"/>
                <a:cs typeface="Open Sans" panose="020B0606030504020204" pitchFamily="34" charset="0"/>
              </a:rPr>
              <a:t>Les situations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d'urgence</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aggravent</a:t>
            </a:r>
            <a:r>
              <a:rPr lang="en-UG" sz="2400" dirty="0">
                <a:effectLst/>
                <a:latin typeface="Tw Cen MT" panose="020B0602020104020603" pitchFamily="34" charset="0"/>
                <a:ea typeface="Open Sans" panose="020B0606030504020204" pitchFamily="34" charset="0"/>
                <a:cs typeface="Open Sans" panose="020B0606030504020204" pitchFamily="34" charset="0"/>
              </a:rPr>
              <a:t> les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risques</a:t>
            </a:r>
            <a:r>
              <a:rPr lang="en-UG" sz="2400" dirty="0">
                <a:effectLst/>
                <a:latin typeface="Tw Cen MT" panose="020B0602020104020603" pitchFamily="34" charset="0"/>
                <a:ea typeface="Open Sans" panose="020B0606030504020204" pitchFamily="34" charset="0"/>
                <a:cs typeface="Open Sans" panose="020B0606030504020204" pitchFamily="34" charset="0"/>
              </a:rPr>
              <a:t> pour les enfants non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allaités</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ou</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ceux</a:t>
            </a:r>
            <a:r>
              <a:rPr lang="en-UG" sz="2400" dirty="0">
                <a:effectLst/>
                <a:latin typeface="Tw Cen MT" panose="020B0602020104020603" pitchFamily="34" charset="0"/>
                <a:ea typeface="Open Sans" panose="020B0606030504020204" pitchFamily="34" charset="0"/>
                <a:cs typeface="Open Sans" panose="020B0606030504020204" pitchFamily="34" charset="0"/>
              </a:rPr>
              <a:t> qui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reçoivent</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une</a:t>
            </a:r>
            <a:r>
              <a:rPr lang="en-UG" sz="2400" dirty="0">
                <a:effectLst/>
                <a:latin typeface="Tw Cen MT" panose="020B0602020104020603" pitchFamily="34" charset="0"/>
                <a:ea typeface="Open Sans" panose="020B0606030504020204" pitchFamily="34" charset="0"/>
                <a:cs typeface="Open Sans" panose="020B0606030504020204" pitchFamily="34" charset="0"/>
              </a:rPr>
              <a:t> alimentation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mixte</a:t>
            </a:r>
            <a:r>
              <a:rPr lang="en-UG" sz="2400" dirty="0">
                <a:effectLst/>
                <a:latin typeface="Tw Cen MT" panose="020B0602020104020603" pitchFamily="34" charset="0"/>
                <a:ea typeface="Open Sans" panose="020B0606030504020204" pitchFamily="34" charset="0"/>
                <a:cs typeface="Open Sans" panose="020B0606030504020204" pitchFamily="34" charset="0"/>
              </a:rPr>
              <a:t>.</a:t>
            </a:r>
          </a:p>
          <a:p>
            <a:pPr marL="0" marR="0">
              <a:lnSpc>
                <a:spcPct val="107000"/>
              </a:lnSpc>
              <a:spcBef>
                <a:spcPts val="0"/>
              </a:spcBef>
              <a:spcAft>
                <a:spcPts val="800"/>
              </a:spcAft>
            </a:pPr>
            <a:r>
              <a:rPr lang="en-UG" sz="2400" dirty="0">
                <a:effectLst/>
                <a:latin typeface="Tw Cen MT" panose="020B0602020104020603" pitchFamily="34" charset="0"/>
                <a:ea typeface="Open Sans" panose="020B0606030504020204" pitchFamily="34" charset="0"/>
                <a:cs typeface="Open Sans" panose="020B0606030504020204" pitchFamily="34" charset="0"/>
              </a:rPr>
              <a:t>Les dons de S</a:t>
            </a:r>
            <a:r>
              <a:rPr lang="fr-FR" sz="2400" dirty="0">
                <a:effectLst/>
                <a:latin typeface="Tw Cen MT" panose="020B0602020104020603" pitchFamily="34" charset="0"/>
                <a:ea typeface="Open Sans" panose="020B0606030504020204" pitchFamily="34" charset="0"/>
                <a:cs typeface="Open Sans" panose="020B0606030504020204" pitchFamily="34" charset="0"/>
              </a:rPr>
              <a:t>LM</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peuvent</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compromettre</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l'allaitement</a:t>
            </a:r>
            <a:r>
              <a:rPr lang="en-UG" sz="2400" dirty="0">
                <a:effectLst/>
                <a:latin typeface="Tw Cen MT" panose="020B0602020104020603" pitchFamily="34" charset="0"/>
                <a:ea typeface="Open Sans" panose="020B0606030504020204" pitchFamily="34" charset="0"/>
                <a:cs typeface="Open Sans" panose="020B0606030504020204" pitchFamily="34" charset="0"/>
              </a:rPr>
              <a:t> et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entraîner</a:t>
            </a:r>
            <a:r>
              <a:rPr lang="en-UG" sz="2400" dirty="0">
                <a:effectLst/>
                <a:latin typeface="Tw Cen MT" panose="020B0602020104020603" pitchFamily="34" charset="0"/>
                <a:ea typeface="Open Sans" panose="020B0606030504020204" pitchFamily="34" charset="0"/>
                <a:cs typeface="Open Sans" panose="020B0606030504020204" pitchFamily="34" charset="0"/>
              </a:rPr>
              <a:t> des maladies et la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mortalité</a:t>
            </a:r>
            <a:r>
              <a:rPr lang="en-UG" sz="2400" dirty="0">
                <a:effectLst/>
                <a:latin typeface="Tw Cen MT" panose="020B0602020104020603" pitchFamily="34" charset="0"/>
                <a:ea typeface="Open Sans" panose="020B0606030504020204" pitchFamily="34" charset="0"/>
                <a:cs typeface="Open Sans" panose="020B0606030504020204" pitchFamily="34" charset="0"/>
              </a:rPr>
              <a:t>.</a:t>
            </a:r>
          </a:p>
          <a:p>
            <a:pPr marL="0" marR="0">
              <a:lnSpc>
                <a:spcPct val="107000"/>
              </a:lnSpc>
              <a:spcBef>
                <a:spcPts val="0"/>
              </a:spcBef>
              <a:spcAft>
                <a:spcPts val="800"/>
              </a:spcAft>
            </a:pPr>
            <a:r>
              <a:rPr lang="en-UG" sz="2400" dirty="0">
                <a:effectLst/>
                <a:latin typeface="Tw Cen MT" panose="020B0602020104020603" pitchFamily="34" charset="0"/>
                <a:ea typeface="Open Sans" panose="020B0606030504020204" pitchFamily="34" charset="0"/>
                <a:cs typeface="Open Sans" panose="020B0606030504020204" pitchFamily="34" charset="0"/>
              </a:rPr>
              <a:t>Rupture des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systèmes</a:t>
            </a:r>
            <a:r>
              <a:rPr lang="en-UG" sz="2400" dirty="0">
                <a:effectLst/>
                <a:latin typeface="Tw Cen MT" panose="020B0602020104020603" pitchFamily="34" charset="0"/>
                <a:ea typeface="Open Sans" panose="020B0606030504020204" pitchFamily="34" charset="0"/>
                <a:cs typeface="Open Sans" panose="020B0606030504020204" pitchFamily="34" charset="0"/>
              </a:rPr>
              <a:t> et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marchés</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alimentaires</a:t>
            </a:r>
            <a:r>
              <a:rPr lang="en-UG" sz="2400" dirty="0">
                <a:effectLst/>
                <a:latin typeface="Tw Cen MT" panose="020B0602020104020603" pitchFamily="34" charset="0"/>
                <a:ea typeface="Open Sans" panose="020B0606030504020204" pitchFamily="34" charset="0"/>
                <a:cs typeface="Open Sans" panose="020B0606030504020204" pitchFamily="34" charset="0"/>
              </a:rPr>
              <a:t>, des services et installations </a:t>
            </a:r>
            <a:r>
              <a:rPr lang="fr-FR" sz="2400" dirty="0">
                <a:effectLst/>
                <a:latin typeface="Tw Cen MT" panose="020B0602020104020603" pitchFamily="34" charset="0"/>
                <a:ea typeface="Open Sans" panose="020B0606030504020204" pitchFamily="34" charset="0"/>
                <a:cs typeface="Open Sans" panose="020B0606030504020204" pitchFamily="34" charset="0"/>
              </a:rPr>
              <a:t>EHA</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p>
          <a:p>
            <a:pPr marL="0" marR="0">
              <a:lnSpc>
                <a:spcPct val="107000"/>
              </a:lnSpc>
              <a:spcBef>
                <a:spcPts val="0"/>
              </a:spcBef>
              <a:spcAft>
                <a:spcPts val="800"/>
              </a:spcAft>
            </a:pPr>
            <a:r>
              <a:rPr lang="en-UG" sz="2400" dirty="0">
                <a:effectLst/>
                <a:latin typeface="Tw Cen MT" panose="020B0602020104020603" pitchFamily="34" charset="0"/>
                <a:ea typeface="Open Sans" panose="020B0606030504020204" pitchFamily="34" charset="0"/>
                <a:cs typeface="Open Sans" panose="020B0606030504020204" pitchFamily="34" charset="0"/>
              </a:rPr>
              <a:t>Stress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élevé</a:t>
            </a:r>
            <a:r>
              <a:rPr lang="en-UG" sz="2400" dirty="0">
                <a:effectLst/>
                <a:latin typeface="Tw Cen MT" panose="020B0602020104020603" pitchFamily="34" charset="0"/>
                <a:ea typeface="Open Sans" panose="020B0606030504020204" pitchFamily="34" charset="0"/>
                <a:cs typeface="Open Sans" panose="020B0606030504020204" pitchFamily="34" charset="0"/>
              </a:rPr>
              <a:t> pour les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familles</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en</a:t>
            </a:r>
            <a:r>
              <a:rPr lang="en-UG" sz="2400" dirty="0">
                <a:effectLst/>
                <a:latin typeface="Tw Cen MT" panose="020B0602020104020603" pitchFamily="34" charset="0"/>
                <a:ea typeface="Open Sans" panose="020B0606030504020204" pitchFamily="34" charset="0"/>
                <a:cs typeface="Open Sans" panose="020B0606030504020204" pitchFamily="34" charset="0"/>
              </a:rPr>
              <a:t> particulier pour les femmes enceintes et </a:t>
            </a:r>
            <a:r>
              <a:rPr lang="en-UG" sz="2400" dirty="0" err="1">
                <a:effectLst/>
                <a:latin typeface="Tw Cen MT" panose="020B0602020104020603" pitchFamily="34" charset="0"/>
                <a:ea typeface="Open Sans" panose="020B0606030504020204" pitchFamily="34" charset="0"/>
                <a:cs typeface="Open Sans" panose="020B0606030504020204" pitchFamily="34" charset="0"/>
              </a:rPr>
              <a:t>allaitantes</a:t>
            </a:r>
            <a:r>
              <a:rPr lang="en-UG" sz="2400" dirty="0">
                <a:effectLst/>
                <a:latin typeface="Tw Cen MT" panose="020B0602020104020603" pitchFamily="34" charset="0"/>
                <a:ea typeface="Open Sans" panose="020B0606030504020204" pitchFamily="34" charset="0"/>
                <a:cs typeface="Open Sans" panose="020B0606030504020204" pitchFamily="34" charset="0"/>
              </a:rPr>
              <a:t>. </a:t>
            </a:r>
            <a:endParaRPr lang="en-US" sz="2400" dirty="0">
              <a:effectLst/>
              <a:latin typeface="Tw Cen MT" panose="020B0602020104020603" pitchFamily="34" charset="0"/>
              <a:ea typeface="Open Sans" panose="020B0606030504020204" pitchFamily="34" charset="0"/>
              <a:cs typeface="Open Sans" panose="020B0606030504020204" pitchFamily="34" charset="0"/>
            </a:endParaRPr>
          </a:p>
          <a:p>
            <a:pPr marL="0" marR="0">
              <a:lnSpc>
                <a:spcPct val="107000"/>
              </a:lnSpc>
              <a:spcBef>
                <a:spcPts val="0"/>
              </a:spcBef>
              <a:spcAft>
                <a:spcPts val="800"/>
              </a:spcAft>
            </a:pPr>
            <a:endParaRPr lang="en-US" sz="2400" dirty="0">
              <a:latin typeface="Tw Cen MT" panose="020B0602020104020603" pitchFamily="34" charset="0"/>
              <a:ea typeface="Open Sans" panose="020B0606030504020204" pitchFamily="34" charset="0"/>
              <a:cs typeface="Open Sans" panose="020B0606030504020204" pitchFamily="34" charset="0"/>
            </a:endParaRPr>
          </a:p>
          <a:p>
            <a:pPr marL="0" marR="0" indent="0">
              <a:lnSpc>
                <a:spcPct val="107000"/>
              </a:lnSpc>
              <a:spcBef>
                <a:spcPts val="0"/>
              </a:spcBef>
              <a:spcAft>
                <a:spcPts val="800"/>
              </a:spcAft>
              <a:buNone/>
            </a:pPr>
            <a:r>
              <a:rPr lang="en-UG" sz="2400" b="1" dirty="0">
                <a:effectLst/>
                <a:latin typeface="Tw Cen MT" panose="020B0602020104020603" pitchFamily="34" charset="0"/>
                <a:ea typeface="Open Sans" panose="020B0606030504020204" pitchFamily="34" charset="0"/>
                <a:cs typeface="Open Sans" panose="020B0606030504020204" pitchFamily="34" charset="0"/>
              </a:rPr>
              <a:t>Des pratiques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adéquates</a:t>
            </a:r>
            <a:r>
              <a:rPr lang="en-UG" sz="2400" b="1" dirty="0">
                <a:effectLst/>
                <a:latin typeface="Tw Cen MT" panose="020B0602020104020603" pitchFamily="34" charset="0"/>
                <a:ea typeface="Open Sans" panose="020B0606030504020204" pitchFamily="34" charset="0"/>
                <a:cs typeface="Open Sans" panose="020B0606030504020204" pitchFamily="34" charset="0"/>
              </a:rPr>
              <a:t>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d'alimentation</a:t>
            </a:r>
            <a:r>
              <a:rPr lang="en-UG" sz="2400" b="1" dirty="0">
                <a:effectLst/>
                <a:latin typeface="Tw Cen MT" panose="020B0602020104020603" pitchFamily="34" charset="0"/>
                <a:ea typeface="Open Sans" panose="020B0606030504020204" pitchFamily="34" charset="0"/>
                <a:cs typeface="Open Sans" panose="020B0606030504020204" pitchFamily="34" charset="0"/>
              </a:rPr>
              <a:t> des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nourrissons</a:t>
            </a:r>
            <a:r>
              <a:rPr lang="en-UG" sz="2400" b="1" dirty="0">
                <a:effectLst/>
                <a:latin typeface="Tw Cen MT" panose="020B0602020104020603" pitchFamily="34" charset="0"/>
                <a:ea typeface="Open Sans" panose="020B0606030504020204" pitchFamily="34" charset="0"/>
                <a:cs typeface="Open Sans" panose="020B0606030504020204" pitchFamily="34" charset="0"/>
              </a:rPr>
              <a:t> et des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jeunes</a:t>
            </a:r>
            <a:r>
              <a:rPr lang="en-UG" sz="2400" b="1" dirty="0">
                <a:effectLst/>
                <a:latin typeface="Tw Cen MT" panose="020B0602020104020603" pitchFamily="34" charset="0"/>
                <a:ea typeface="Open Sans" panose="020B0606030504020204" pitchFamily="34" charset="0"/>
                <a:cs typeface="Open Sans" panose="020B0606030504020204" pitchFamily="34" charset="0"/>
              </a:rPr>
              <a:t> enfants constituent la première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ligne</a:t>
            </a:r>
            <a:r>
              <a:rPr lang="en-UG" sz="2400" b="1" dirty="0">
                <a:effectLst/>
                <a:latin typeface="Tw Cen MT" panose="020B0602020104020603" pitchFamily="34" charset="0"/>
                <a:ea typeface="Open Sans" panose="020B0606030504020204" pitchFamily="34" charset="0"/>
                <a:cs typeface="Open Sans" panose="020B0606030504020204" pitchFamily="34" charset="0"/>
              </a:rPr>
              <a:t> de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prévention</a:t>
            </a:r>
            <a:r>
              <a:rPr lang="en-UG" sz="2400" b="1" dirty="0">
                <a:effectLst/>
                <a:latin typeface="Tw Cen MT" panose="020B0602020104020603" pitchFamily="34" charset="0"/>
                <a:ea typeface="Open Sans" panose="020B0606030504020204" pitchFamily="34" charset="0"/>
                <a:cs typeface="Open Sans" panose="020B0606030504020204" pitchFamily="34" charset="0"/>
              </a:rPr>
              <a:t> de la malnutrition et des maladies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en</a:t>
            </a:r>
            <a:r>
              <a:rPr lang="en-UG" sz="2400" b="1" dirty="0">
                <a:effectLst/>
                <a:latin typeface="Tw Cen MT" panose="020B0602020104020603" pitchFamily="34" charset="0"/>
                <a:ea typeface="Open Sans" panose="020B0606030504020204" pitchFamily="34" charset="0"/>
                <a:cs typeface="Open Sans" panose="020B0606030504020204" pitchFamily="34" charset="0"/>
              </a:rPr>
              <a:t>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cas</a:t>
            </a:r>
            <a:r>
              <a:rPr lang="en-UG" sz="2400" b="1" dirty="0">
                <a:effectLst/>
                <a:latin typeface="Tw Cen MT" panose="020B0602020104020603" pitchFamily="34" charset="0"/>
                <a:ea typeface="Open Sans" panose="020B0606030504020204" pitchFamily="34" charset="0"/>
                <a:cs typeface="Open Sans" panose="020B0606030504020204" pitchFamily="34" charset="0"/>
              </a:rPr>
              <a:t> </a:t>
            </a:r>
            <a:r>
              <a:rPr lang="en-UG" sz="2400" b="1" dirty="0" err="1">
                <a:effectLst/>
                <a:latin typeface="Tw Cen MT" panose="020B0602020104020603" pitchFamily="34" charset="0"/>
                <a:ea typeface="Open Sans" panose="020B0606030504020204" pitchFamily="34" charset="0"/>
                <a:cs typeface="Open Sans" panose="020B0606030504020204" pitchFamily="34" charset="0"/>
              </a:rPr>
              <a:t>d'urgence</a:t>
            </a:r>
            <a:r>
              <a:rPr lang="en-UG" sz="2400" b="1" dirty="0">
                <a:effectLst/>
                <a:latin typeface="Tw Cen MT" panose="020B0602020104020603" pitchFamily="34" charset="0"/>
                <a:ea typeface="Open Sans" panose="020B0606030504020204" pitchFamily="34" charset="0"/>
                <a:cs typeface="Open Sans" panose="020B0606030504020204" pitchFamily="34" charset="0"/>
              </a:rPr>
              <a:t>.</a:t>
            </a:r>
          </a:p>
          <a:p>
            <a:endParaRPr lang="en-US" dirty="0"/>
          </a:p>
        </p:txBody>
      </p:sp>
      <p:sp>
        <p:nvSpPr>
          <p:cNvPr id="6" name="Content Placeholder 5">
            <a:extLst>
              <a:ext uri="{FF2B5EF4-FFF2-40B4-BE49-F238E27FC236}">
                <a16:creationId xmlns:a16="http://schemas.microsoft.com/office/drawing/2014/main" id="{9BEDF6CA-533D-064C-B894-D0D1DF96FB7B}"/>
              </a:ext>
            </a:extLst>
          </p:cNvPr>
          <p:cNvSpPr txBox="1">
            <a:spLocks/>
          </p:cNvSpPr>
          <p:nvPr/>
        </p:nvSpPr>
        <p:spPr>
          <a:xfrm>
            <a:off x="544010" y="1574157"/>
            <a:ext cx="10962190" cy="47552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cture containing graphical user interface&#10;&#10;Description automatically generated">
            <a:extLst>
              <a:ext uri="{FF2B5EF4-FFF2-40B4-BE49-F238E27FC236}">
                <a16:creationId xmlns:a16="http://schemas.microsoft.com/office/drawing/2014/main" id="{B172907E-5D81-4487-A188-5EC9CD93C7AC}"/>
              </a:ext>
            </a:extLst>
          </p:cNvPr>
          <p:cNvPicPr>
            <a:picLocks noChangeAspect="1"/>
          </p:cNvPicPr>
          <p:nvPr/>
        </p:nvPicPr>
        <p:blipFill>
          <a:blip r:embed="rId3"/>
          <a:stretch>
            <a:fillRect/>
          </a:stretch>
        </p:blipFill>
        <p:spPr>
          <a:xfrm>
            <a:off x="10122504" y="236398"/>
            <a:ext cx="1737103" cy="956400"/>
          </a:xfrm>
          <a:prstGeom prst="rect">
            <a:avLst/>
          </a:prstGeom>
        </p:spPr>
      </p:pic>
      <p:sp>
        <p:nvSpPr>
          <p:cNvPr id="3" name="TextBox 2">
            <a:extLst>
              <a:ext uri="{FF2B5EF4-FFF2-40B4-BE49-F238E27FC236}">
                <a16:creationId xmlns:a16="http://schemas.microsoft.com/office/drawing/2014/main" id="{362917FB-4A59-4DDE-874D-2AFF2878F048}"/>
              </a:ext>
            </a:extLst>
          </p:cNvPr>
          <p:cNvSpPr txBox="1"/>
          <p:nvPr/>
        </p:nvSpPr>
        <p:spPr>
          <a:xfrm>
            <a:off x="685800" y="327094"/>
            <a:ext cx="9079992" cy="523220"/>
          </a:xfrm>
          <a:prstGeom prst="rect">
            <a:avLst/>
          </a:prstGeom>
          <a:noFill/>
        </p:spPr>
        <p:txBody>
          <a:bodyPr wrap="square" rtlCol="0">
            <a:spAutoFit/>
          </a:bodyPr>
          <a:lstStyle/>
          <a:p>
            <a:pPr algn="ctr"/>
            <a:r>
              <a:rPr lang="fr-FR" sz="2800" b="1" dirty="0">
                <a:latin typeface="Tw Cen MT" panose="020B0602020104020603" pitchFamily="34" charset="0"/>
                <a:ea typeface="Open Sans" panose="020B0606030504020204" pitchFamily="34" charset="0"/>
                <a:cs typeface="Open Sans" panose="020B0606030504020204" pitchFamily="34" charset="0"/>
              </a:rPr>
              <a:t>Comment les urgences affectent l’ANJE</a:t>
            </a:r>
            <a:endParaRPr lang="en-US" sz="2800" b="1" dirty="0">
              <a:latin typeface="Tw Cen MT" panose="020B0602020104020603"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067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45EF5-3F28-F44B-B45E-CC23868EDEF8}"/>
              </a:ext>
            </a:extLst>
          </p:cNvPr>
          <p:cNvSpPr/>
          <p:nvPr/>
        </p:nvSpPr>
        <p:spPr>
          <a:xfrm>
            <a:off x="8369666" y="1574800"/>
            <a:ext cx="3662535" cy="48801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2230B662-3BCC-DE4E-B882-626892B3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346" y="344528"/>
            <a:ext cx="1939044" cy="1067583"/>
          </a:xfrm>
          <a:prstGeom prst="rect">
            <a:avLst/>
          </a:prstGeom>
        </p:spPr>
      </p:pic>
      <p:sp>
        <p:nvSpPr>
          <p:cNvPr id="5" name="Title 4">
            <a:extLst>
              <a:ext uri="{FF2B5EF4-FFF2-40B4-BE49-F238E27FC236}">
                <a16:creationId xmlns:a16="http://schemas.microsoft.com/office/drawing/2014/main" id="{0BA8D617-59EB-CA4C-B9D9-7EC56D24BEBA}"/>
              </a:ext>
            </a:extLst>
          </p:cNvPr>
          <p:cNvSpPr>
            <a:spLocks noGrp="1"/>
          </p:cNvSpPr>
          <p:nvPr>
            <p:ph type="title"/>
          </p:nvPr>
        </p:nvSpPr>
        <p:spPr>
          <a:xfrm>
            <a:off x="362610" y="249237"/>
            <a:ext cx="9109775" cy="1325563"/>
          </a:xfrm>
        </p:spPr>
        <p:txBody>
          <a:bodyPr/>
          <a:lstStyle/>
          <a:p>
            <a:pPr algn="ctr"/>
            <a:r>
              <a:rPr lang="fr-FR" sz="2800" b="1" dirty="0">
                <a:latin typeface="Tw Cen MT" panose="020B0602020104020603" pitchFamily="34" charset="0"/>
              </a:rPr>
              <a:t>ANJE-U et les normes SPHERE</a:t>
            </a:r>
            <a:endParaRPr lang="en-US" sz="2800" b="1" dirty="0">
              <a:latin typeface="Tw Cen MT" panose="020B0602020104020603" pitchFamily="34" charset="0"/>
            </a:endParaRPr>
          </a:p>
        </p:txBody>
      </p:sp>
      <p:sp>
        <p:nvSpPr>
          <p:cNvPr id="8" name="Text Box 3">
            <a:extLst>
              <a:ext uri="{FF2B5EF4-FFF2-40B4-BE49-F238E27FC236}">
                <a16:creationId xmlns:a16="http://schemas.microsoft.com/office/drawing/2014/main" id="{BEBAEB3A-7222-D248-BD04-407CAF6386C1}"/>
              </a:ext>
            </a:extLst>
          </p:cNvPr>
          <p:cNvSpPr txBox="1">
            <a:spLocks noChangeArrowheads="1"/>
          </p:cNvSpPr>
          <p:nvPr/>
        </p:nvSpPr>
        <p:spPr bwMode="auto">
          <a:xfrm>
            <a:off x="420389" y="1942935"/>
            <a:ext cx="7740274" cy="3628879"/>
          </a:xfrm>
          <a:prstGeom prst="rect">
            <a:avLst/>
          </a:prstGeom>
          <a:solidFill>
            <a:srgbClr val="FFFFFB"/>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63538" indent="536575">
              <a:defRPr>
                <a:solidFill>
                  <a:schemeClr val="tx1"/>
                </a:solidFill>
                <a:latin typeface="Arial" panose="020B0604020202020204" pitchFamily="34" charset="0"/>
                <a:cs typeface="Arial" panose="020B0604020202020204" pitchFamily="34" charset="0"/>
              </a:defRPr>
            </a:lvl2pPr>
            <a:lvl3pPr marL="10795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49288" lvl="1" indent="-285750">
              <a:lnSpc>
                <a:spcPct val="150000"/>
              </a:lnSpc>
              <a:buFont typeface="Arial" panose="020B0604020202020204" pitchFamily="34" charset="0"/>
              <a:buChar char="•"/>
            </a:pPr>
            <a:r>
              <a:rPr lang="fr-FR" sz="2600" dirty="0">
                <a:latin typeface="Tw Cen MT" panose="020B0602020104020603" pitchFamily="34" charset="0"/>
                <a:ea typeface="Open Sans" panose="020B0606030504020204" pitchFamily="34" charset="0"/>
                <a:cs typeface="Open Sans" panose="020B0606030504020204" pitchFamily="34" charset="0"/>
              </a:rPr>
              <a:t>L’ANJE est incluse dans les indicateurs Sphère pour répondre aux normes minimales en matière d'aide alimentaire, de nutrition et de sécurité alimentaire</a:t>
            </a:r>
          </a:p>
          <a:p>
            <a:pPr marL="649288" lvl="1" indent="-285750">
              <a:lnSpc>
                <a:spcPct val="150000"/>
              </a:lnSpc>
              <a:buFont typeface="Arial" panose="020B0604020202020204" pitchFamily="34" charset="0"/>
              <a:buChar char="•"/>
            </a:pPr>
            <a:endParaRPr lang="en-US" sz="2600" dirty="0">
              <a:latin typeface="Tw Cen MT" panose="020B0602020104020603" pitchFamily="34" charset="0"/>
              <a:ea typeface="Open Sans" panose="020B0606030504020204" pitchFamily="34" charset="0"/>
              <a:cs typeface="Open Sans" panose="020B0606030504020204" pitchFamily="34" charset="0"/>
            </a:endParaRPr>
          </a:p>
          <a:p>
            <a:pPr marL="649288" lvl="1" indent="-285750">
              <a:lnSpc>
                <a:spcPct val="150000"/>
              </a:lnSpc>
              <a:buFont typeface="Arial" panose="020B0604020202020204" pitchFamily="34" charset="0"/>
              <a:buChar char="•"/>
            </a:pPr>
            <a:r>
              <a:rPr lang="fr-FR" sz="2600" dirty="0">
                <a:latin typeface="Tw Cen MT" panose="020B0602020104020603" pitchFamily="34" charset="0"/>
                <a:ea typeface="Open Sans" panose="020B0606030504020204" pitchFamily="34" charset="0"/>
                <a:cs typeface="Open Sans" panose="020B0606030504020204" pitchFamily="34" charset="0"/>
              </a:rPr>
              <a:t>L’ANJE est une considération clé pour d'autres secteurs, par ex. EHA, santé, sécurité, protection.</a:t>
            </a:r>
            <a:endParaRPr lang="en-US" sz="2600" dirty="0">
              <a:latin typeface="Tw Cen MT" panose="020B0602020104020603"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C5DA81FB-D3D0-44ED-B08A-5F79F590E54A}"/>
              </a:ext>
            </a:extLst>
          </p:cNvPr>
          <p:cNvPicPr>
            <a:picLocks noChangeAspect="1"/>
          </p:cNvPicPr>
          <p:nvPr/>
        </p:nvPicPr>
        <p:blipFill>
          <a:blip r:embed="rId4"/>
          <a:stretch>
            <a:fillRect/>
          </a:stretch>
        </p:blipFill>
        <p:spPr>
          <a:xfrm>
            <a:off x="8677433" y="1737489"/>
            <a:ext cx="3200207" cy="4498719"/>
          </a:xfrm>
          <a:prstGeom prst="rect">
            <a:avLst/>
          </a:prstGeom>
        </p:spPr>
      </p:pic>
    </p:spTree>
    <p:extLst>
      <p:ext uri="{BB962C8B-B14F-4D97-AF65-F5344CB8AC3E}">
        <p14:creationId xmlns:p14="http://schemas.microsoft.com/office/powerpoint/2010/main" val="721558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3A0E4C-A6D2-49B5-8749-FA14B3E07F26}"/>
              </a:ext>
            </a:extLst>
          </p:cNvPr>
          <p:cNvPicPr>
            <a:picLocks noChangeAspect="1"/>
          </p:cNvPicPr>
          <p:nvPr/>
        </p:nvPicPr>
        <p:blipFill>
          <a:blip r:embed="rId2"/>
          <a:stretch>
            <a:fillRect/>
          </a:stretch>
        </p:blipFill>
        <p:spPr>
          <a:xfrm>
            <a:off x="5717605" y="476405"/>
            <a:ext cx="5734345" cy="1587582"/>
          </a:xfrm>
          <a:prstGeom prst="rect">
            <a:avLst/>
          </a:prstGeom>
        </p:spPr>
      </p:pic>
      <p:pic>
        <p:nvPicPr>
          <p:cNvPr id="4" name="Picture 3">
            <a:extLst>
              <a:ext uri="{FF2B5EF4-FFF2-40B4-BE49-F238E27FC236}">
                <a16:creationId xmlns:a16="http://schemas.microsoft.com/office/drawing/2014/main" id="{3BF99D5F-741C-4106-A749-9A40459A36CC}"/>
              </a:ext>
            </a:extLst>
          </p:cNvPr>
          <p:cNvPicPr>
            <a:picLocks noChangeAspect="1"/>
          </p:cNvPicPr>
          <p:nvPr/>
        </p:nvPicPr>
        <p:blipFill>
          <a:blip r:embed="rId3"/>
          <a:stretch>
            <a:fillRect/>
          </a:stretch>
        </p:blipFill>
        <p:spPr>
          <a:xfrm>
            <a:off x="154548" y="565552"/>
            <a:ext cx="5563057" cy="3219194"/>
          </a:xfrm>
          <a:prstGeom prst="rect">
            <a:avLst/>
          </a:prstGeom>
        </p:spPr>
      </p:pic>
      <p:pic>
        <p:nvPicPr>
          <p:cNvPr id="15" name="Picture 14">
            <a:extLst>
              <a:ext uri="{FF2B5EF4-FFF2-40B4-BE49-F238E27FC236}">
                <a16:creationId xmlns:a16="http://schemas.microsoft.com/office/drawing/2014/main" id="{F2AC0ACB-5C7B-483E-8FE3-2628F633FB22}"/>
              </a:ext>
            </a:extLst>
          </p:cNvPr>
          <p:cNvPicPr>
            <a:picLocks noChangeAspect="1"/>
          </p:cNvPicPr>
          <p:nvPr/>
        </p:nvPicPr>
        <p:blipFill>
          <a:blip r:embed="rId4"/>
          <a:stretch>
            <a:fillRect/>
          </a:stretch>
        </p:blipFill>
        <p:spPr>
          <a:xfrm>
            <a:off x="154548" y="4091014"/>
            <a:ext cx="6045511" cy="1981302"/>
          </a:xfrm>
          <a:prstGeom prst="rect">
            <a:avLst/>
          </a:prstGeom>
        </p:spPr>
      </p:pic>
      <p:pic>
        <p:nvPicPr>
          <p:cNvPr id="11" name="Picture 10">
            <a:extLst>
              <a:ext uri="{FF2B5EF4-FFF2-40B4-BE49-F238E27FC236}">
                <a16:creationId xmlns:a16="http://schemas.microsoft.com/office/drawing/2014/main" id="{799E9499-077A-4ECD-855B-D2465A72E205}"/>
              </a:ext>
            </a:extLst>
          </p:cNvPr>
          <p:cNvPicPr>
            <a:picLocks noChangeAspect="1"/>
          </p:cNvPicPr>
          <p:nvPr/>
        </p:nvPicPr>
        <p:blipFill>
          <a:blip r:embed="rId5"/>
          <a:stretch>
            <a:fillRect/>
          </a:stretch>
        </p:blipFill>
        <p:spPr>
          <a:xfrm>
            <a:off x="6408783" y="2889674"/>
            <a:ext cx="5160600" cy="2871045"/>
          </a:xfrm>
          <a:prstGeom prst="rect">
            <a:avLst/>
          </a:prstGeom>
        </p:spPr>
      </p:pic>
      <p:sp>
        <p:nvSpPr>
          <p:cNvPr id="13" name="TextBox 12">
            <a:extLst>
              <a:ext uri="{FF2B5EF4-FFF2-40B4-BE49-F238E27FC236}">
                <a16:creationId xmlns:a16="http://schemas.microsoft.com/office/drawing/2014/main" id="{47FBFC3E-541E-A046-9AE0-BBC00D65BA16}"/>
              </a:ext>
            </a:extLst>
          </p:cNvPr>
          <p:cNvSpPr txBox="1"/>
          <p:nvPr/>
        </p:nvSpPr>
        <p:spPr>
          <a:xfrm>
            <a:off x="1438943" y="1496985"/>
            <a:ext cx="8348600" cy="2246769"/>
          </a:xfrm>
          <a:prstGeom prst="rect">
            <a:avLst/>
          </a:prstGeom>
          <a:solidFill>
            <a:schemeClr val="accent2">
              <a:lumMod val="75000"/>
            </a:schemeClr>
          </a:solidFill>
        </p:spPr>
        <p:txBody>
          <a:bodyPr wrap="square" rtlCol="0">
            <a:spAutoFit/>
          </a:bodyPr>
          <a:lstStyle/>
          <a:p>
            <a:pPr algn="ctr"/>
            <a:r>
              <a:rPr lang="fr-FR" sz="3500" dirty="0">
                <a:solidFill>
                  <a:schemeClr val="bg1"/>
                </a:solidFill>
                <a:latin typeface="Tw Cen MT" panose="020B0602020104020603" pitchFamily="34" charset="0"/>
                <a:ea typeface="Open Sans" panose="020B0606030504020204" pitchFamily="34" charset="0"/>
                <a:cs typeface="Open Sans" panose="020B0606030504020204" pitchFamily="34" charset="0"/>
              </a:rPr>
              <a:t>Le soutien aux femmes enceintes et allaitantes est essentiel pour le bien-être de leurs enfants.  L’ANJE-U est une intervention nécessaire en cas d'urgence.</a:t>
            </a:r>
          </a:p>
        </p:txBody>
      </p:sp>
    </p:spTree>
    <p:extLst>
      <p:ext uri="{BB962C8B-B14F-4D97-AF65-F5344CB8AC3E}">
        <p14:creationId xmlns:p14="http://schemas.microsoft.com/office/powerpoint/2010/main" val="2350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745EF5-3F28-F44B-B45E-CC23868EDEF8}"/>
              </a:ext>
            </a:extLst>
          </p:cNvPr>
          <p:cNvSpPr/>
          <p:nvPr/>
        </p:nvSpPr>
        <p:spPr>
          <a:xfrm>
            <a:off x="8369666" y="1574800"/>
            <a:ext cx="3662535" cy="488012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2230B662-3BCC-DE4E-B882-626892B33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0346" y="344528"/>
            <a:ext cx="1939044" cy="1067583"/>
          </a:xfrm>
          <a:prstGeom prst="rect">
            <a:avLst/>
          </a:prstGeom>
        </p:spPr>
      </p:pic>
      <p:sp>
        <p:nvSpPr>
          <p:cNvPr id="5" name="Title 4">
            <a:extLst>
              <a:ext uri="{FF2B5EF4-FFF2-40B4-BE49-F238E27FC236}">
                <a16:creationId xmlns:a16="http://schemas.microsoft.com/office/drawing/2014/main" id="{0BA8D617-59EB-CA4C-B9D9-7EC56D24BEBA}"/>
              </a:ext>
            </a:extLst>
          </p:cNvPr>
          <p:cNvSpPr>
            <a:spLocks noGrp="1"/>
          </p:cNvSpPr>
          <p:nvPr>
            <p:ph type="title"/>
          </p:nvPr>
        </p:nvSpPr>
        <p:spPr>
          <a:xfrm>
            <a:off x="362610" y="249238"/>
            <a:ext cx="9109775" cy="646331"/>
          </a:xfrm>
        </p:spPr>
        <p:txBody>
          <a:bodyPr/>
          <a:lstStyle/>
          <a:p>
            <a:pPr algn="ctr"/>
            <a:r>
              <a:rPr lang="fr-FR" sz="2800" b="1" dirty="0">
                <a:latin typeface="Tw Cen MT" panose="020B0602020104020603" pitchFamily="34" charset="0"/>
              </a:rPr>
              <a:t>ANJE-U et le stratégie mondiale pour l’ANJE</a:t>
            </a:r>
            <a:endParaRPr lang="en-US" sz="2800" b="1" dirty="0">
              <a:latin typeface="Tw Cen MT" panose="020B0602020104020603" pitchFamily="34" charset="0"/>
            </a:endParaRPr>
          </a:p>
        </p:txBody>
      </p:sp>
      <p:sp>
        <p:nvSpPr>
          <p:cNvPr id="8" name="Text Box 3">
            <a:extLst>
              <a:ext uri="{FF2B5EF4-FFF2-40B4-BE49-F238E27FC236}">
                <a16:creationId xmlns:a16="http://schemas.microsoft.com/office/drawing/2014/main" id="{BEBAEB3A-7222-D248-BD04-407CAF6386C1}"/>
              </a:ext>
            </a:extLst>
          </p:cNvPr>
          <p:cNvSpPr txBox="1">
            <a:spLocks noChangeArrowheads="1"/>
          </p:cNvSpPr>
          <p:nvPr/>
        </p:nvSpPr>
        <p:spPr bwMode="auto">
          <a:xfrm>
            <a:off x="362610" y="1574800"/>
            <a:ext cx="8007056" cy="646331"/>
          </a:xfrm>
          <a:prstGeom prst="rect">
            <a:avLst/>
          </a:prstGeom>
          <a:solidFill>
            <a:srgbClr val="FFFFFB"/>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363538" indent="536575">
              <a:defRPr>
                <a:solidFill>
                  <a:schemeClr val="tx1"/>
                </a:solidFill>
                <a:latin typeface="Arial" panose="020B0604020202020204" pitchFamily="34" charset="0"/>
                <a:cs typeface="Arial" panose="020B0604020202020204" pitchFamily="34" charset="0"/>
              </a:defRPr>
            </a:lvl2pPr>
            <a:lvl3pPr marL="1079500">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649288" lvl="1" indent="-285750">
              <a:buFont typeface="Arial" panose="020B0604020202020204" pitchFamily="34" charset="0"/>
              <a:buChar char="•"/>
            </a:pPr>
            <a:endParaRPr lang="en-US" sz="3600" dirty="0">
              <a:latin typeface="+mn-lt"/>
            </a:endParaRPr>
          </a:p>
        </p:txBody>
      </p:sp>
      <p:pic>
        <p:nvPicPr>
          <p:cNvPr id="4" name="Picture 3">
            <a:extLst>
              <a:ext uri="{FF2B5EF4-FFF2-40B4-BE49-F238E27FC236}">
                <a16:creationId xmlns:a16="http://schemas.microsoft.com/office/drawing/2014/main" id="{5970C46A-CB02-4427-9191-531C189CC105}"/>
              </a:ext>
            </a:extLst>
          </p:cNvPr>
          <p:cNvPicPr>
            <a:picLocks noChangeAspect="1"/>
          </p:cNvPicPr>
          <p:nvPr/>
        </p:nvPicPr>
        <p:blipFill>
          <a:blip r:embed="rId4"/>
          <a:stretch>
            <a:fillRect/>
          </a:stretch>
        </p:blipFill>
        <p:spPr>
          <a:xfrm>
            <a:off x="8597874" y="1737489"/>
            <a:ext cx="3231516" cy="4535295"/>
          </a:xfrm>
          <a:prstGeom prst="rect">
            <a:avLst/>
          </a:prstGeom>
        </p:spPr>
      </p:pic>
      <p:pic>
        <p:nvPicPr>
          <p:cNvPr id="10" name="Picture 9">
            <a:extLst>
              <a:ext uri="{FF2B5EF4-FFF2-40B4-BE49-F238E27FC236}">
                <a16:creationId xmlns:a16="http://schemas.microsoft.com/office/drawing/2014/main" id="{CA0552D6-91DC-4016-BF30-A7685E44C76B}"/>
              </a:ext>
            </a:extLst>
          </p:cNvPr>
          <p:cNvPicPr>
            <a:picLocks noChangeAspect="1"/>
          </p:cNvPicPr>
          <p:nvPr/>
        </p:nvPicPr>
        <p:blipFill>
          <a:blip r:embed="rId5"/>
          <a:stretch>
            <a:fillRect/>
          </a:stretch>
        </p:blipFill>
        <p:spPr>
          <a:xfrm>
            <a:off x="349552" y="1574800"/>
            <a:ext cx="8045511" cy="3708400"/>
          </a:xfrm>
          <a:prstGeom prst="rect">
            <a:avLst/>
          </a:prstGeom>
        </p:spPr>
      </p:pic>
    </p:spTree>
    <p:extLst>
      <p:ext uri="{BB962C8B-B14F-4D97-AF65-F5344CB8AC3E}">
        <p14:creationId xmlns:p14="http://schemas.microsoft.com/office/powerpoint/2010/main" val="3928034674"/>
      </p:ext>
    </p:extLst>
  </p:cSld>
  <p:clrMapOvr>
    <a:masterClrMapping/>
  </p:clrMapOvr>
</p:sld>
</file>

<file path=ppt/theme/theme1.xml><?xml version="1.0" encoding="utf-8"?>
<a:theme xmlns:a="http://schemas.openxmlformats.org/drawingml/2006/main" name="1_Cover Option 1">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_TST  presentation_short_9Sept21" id="{369E6087-0D74-4348-AE87-1D34BD5A6455}" vid="{A3D06683-D172-A948-93EB-AD56770C0F92}"/>
    </a:ext>
  </a:extLst>
</a:theme>
</file>

<file path=ppt/theme/theme2.xml><?xml version="1.0" encoding="utf-8"?>
<a:theme xmlns:a="http://schemas.openxmlformats.org/drawingml/2006/main" name="Cover Option 2">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_TST  presentation_short_9Sept21" id="{369E6087-0D74-4348-AE87-1D34BD5A6455}" vid="{6B774E8C-DDE1-A646-ABC1-AF97C200CFFE}"/>
    </a:ext>
  </a:extLst>
</a:theme>
</file>

<file path=ppt/theme/theme3.xml><?xml version="1.0" encoding="utf-8"?>
<a:theme xmlns:a="http://schemas.openxmlformats.org/drawingml/2006/main" name="Cover Whit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_TST  presentation_short_9Sept21" id="{369E6087-0D74-4348-AE87-1D34BD5A6455}" vid="{DDE3DC4C-38D6-FB45-BAC5-5D4ED4862964}"/>
    </a:ext>
  </a:extLst>
</a:theme>
</file>

<file path=ppt/theme/theme4.xml><?xml version="1.0" encoding="utf-8"?>
<a:theme xmlns:a="http://schemas.openxmlformats.org/drawingml/2006/main" name="Tex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_TST  presentation_short_9Sept21" id="{369E6087-0D74-4348-AE87-1D34BD5A6455}" vid="{9BF8D8FA-3525-2445-939B-5D2561FE4D59}"/>
    </a:ext>
  </a:extLst>
</a:theme>
</file>

<file path=ppt/theme/theme5.xml><?xml version="1.0" encoding="utf-8"?>
<a:theme xmlns:a="http://schemas.openxmlformats.org/drawingml/2006/main" name="Back Cover">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9_TST  presentation_short_9Sept21" id="{369E6087-0D74-4348-AE87-1D34BD5A6455}" vid="{31626F55-259E-A347-9D49-2D1943C67C7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BDE5D13C7C844895D4D0785CE1387" ma:contentTypeVersion="16" ma:contentTypeDescription="Create a new document." ma:contentTypeScope="" ma:versionID="dbdf93e8d38e87797be39c64e7f351a7">
  <xsd:schema xmlns:xsd="http://www.w3.org/2001/XMLSchema" xmlns:xs="http://www.w3.org/2001/XMLSchema" xmlns:p="http://schemas.microsoft.com/office/2006/metadata/properties" xmlns:ns2="b545358d-e310-4d04-b43f-541cad9994cd" xmlns:ns3="7a9f276f-f162-4cb8-9653-eafef4bd0861" targetNamespace="http://schemas.microsoft.com/office/2006/metadata/properties" ma:root="true" ma:fieldsID="a7a61707f5d29fb456a8791d374a35aa" ns2:_="" ns3:_="">
    <xsd:import namespace="b545358d-e310-4d04-b43f-541cad9994cd"/>
    <xsd:import namespace="7a9f276f-f162-4cb8-9653-eafef4bd08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5358d-e310-4d04-b43f-541cad9994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3913a5-fff7-4b25-bc4b-eac5b45096e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a9f276f-f162-4cb8-9653-eafef4bd0861"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1633779-304a-4fec-a556-a2839aab83d9}" ma:internalName="TaxCatchAll" ma:showField="CatchAllData" ma:web="7a9f276f-f162-4cb8-9653-eafef4bd08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9f276f-f162-4cb8-9653-eafef4bd0861" xsi:nil="true"/>
    <lcf76f155ced4ddcb4097134ff3c332f xmlns="b545358d-e310-4d04-b43f-541cad9994c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E3ADBC-76B8-48DA-9460-EE41E6556035}"/>
</file>

<file path=customXml/itemProps2.xml><?xml version="1.0" encoding="utf-8"?>
<ds:datastoreItem xmlns:ds="http://schemas.openxmlformats.org/officeDocument/2006/customXml" ds:itemID="{7988D6E4-DA1D-4C02-98E9-B383F5FCB819}">
  <ds:schemaRefs>
    <ds:schemaRef ds:uri="http://schemas.microsoft.com/sharepoint/v3/contenttype/forms"/>
  </ds:schemaRefs>
</ds:datastoreItem>
</file>

<file path=customXml/itemProps3.xml><?xml version="1.0" encoding="utf-8"?>
<ds:datastoreItem xmlns:ds="http://schemas.openxmlformats.org/officeDocument/2006/customXml" ds:itemID="{6AB2D89C-76D1-4F84-935F-31C93675D52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1_Cover Option 1</Template>
  <TotalTime>10093</TotalTime>
  <Words>3415</Words>
  <Application>Microsoft Office PowerPoint</Application>
  <PresentationFormat>Widescreen</PresentationFormat>
  <Paragraphs>247</Paragraphs>
  <Slides>23</Slides>
  <Notes>17</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23</vt:i4>
      </vt:variant>
    </vt:vector>
  </HeadingPairs>
  <TitlesOfParts>
    <vt:vector size="37" baseType="lpstr">
      <vt:lpstr>Arial</vt:lpstr>
      <vt:lpstr>Calibri</vt:lpstr>
      <vt:lpstr>Calibri Light</vt:lpstr>
      <vt:lpstr>Gill Sans Infant MT</vt:lpstr>
      <vt:lpstr>Gill Sans Infant Std</vt:lpstr>
      <vt:lpstr>Gill Sans MT</vt:lpstr>
      <vt:lpstr>Open Sans</vt:lpstr>
      <vt:lpstr>The Next Font</vt:lpstr>
      <vt:lpstr>Tw Cen MT</vt:lpstr>
      <vt:lpstr>1_Cover Option 1</vt:lpstr>
      <vt:lpstr>Cover Option 2</vt:lpstr>
      <vt:lpstr>Cover White</vt:lpstr>
      <vt:lpstr>Text slides</vt:lpstr>
      <vt:lpstr>Back Cover</vt:lpstr>
      <vt:lpstr>PowerPoint Presentation</vt:lpstr>
      <vt:lpstr>PowerPoint Presentation</vt:lpstr>
      <vt:lpstr>PowerPoint Presentation</vt:lpstr>
      <vt:lpstr>PowerPoint Presentation</vt:lpstr>
      <vt:lpstr>PowerPoint Presentation</vt:lpstr>
      <vt:lpstr>PowerPoint Presentation</vt:lpstr>
      <vt:lpstr>ANJE-U et les normes SPHERE</vt:lpstr>
      <vt:lpstr>PowerPoint Presentation</vt:lpstr>
      <vt:lpstr>ANJE-U et le stratégie mondiale pour l’ANJE</vt:lpstr>
      <vt:lpstr>PowerPoint Presentation</vt:lpstr>
      <vt:lpstr>   ANJE et ANJE-U Mêmes composants mais différence d’échelle et de priorités</vt:lpstr>
      <vt:lpstr>Objectifs/Focus de l’ANJE -U</vt:lpstr>
      <vt:lpstr>Objectifs/Focus de l’ANJE -U</vt:lpstr>
      <vt:lpstr>Objectifs/Focus de l’ANJE -U</vt:lpstr>
      <vt:lpstr>PowerPoint Presentation</vt:lpstr>
      <vt:lpstr>Pourquoi l'IYCF -E est essentiel pour le Burkina Faso</vt:lpstr>
      <vt:lpstr> Défis de l’ANJE-U au Burkina Faso                                </vt:lpstr>
      <vt:lpstr> Facteurs favorables à l’ANJE-U au Burkina Faso                  </vt:lpstr>
      <vt:lpstr> </vt:lpstr>
      <vt:lpstr>Guide opérationnel pour l'ANJE-U</vt:lpstr>
      <vt:lpstr>ANJE-U et le stratégie mondiale pour l’ANJE</vt:lpstr>
      <vt:lpstr>Le besoin de l'heure</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Bauer</dc:creator>
  <cp:lastModifiedBy>Martha Nakakande</cp:lastModifiedBy>
  <cp:revision>90</cp:revision>
  <dcterms:created xsi:type="dcterms:W3CDTF">2021-10-27T10:08:40Z</dcterms:created>
  <dcterms:modified xsi:type="dcterms:W3CDTF">2022-10-18T14:31:34Z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0x010100EFEBDE5D13C7C844895D4D0785CE1387</vt:lpwstr>
  </property>
</Properties>
</file>